
<file path=[Content_Types].xml><?xml version="1.0" encoding="utf-8"?>
<Types xmlns="http://schemas.openxmlformats.org/package/2006/content-types">
  <Default Extension="jpeg" ContentType="image/jpeg"/>
  <Default Extension="JPG" ContentType="image/.jpg"/>
  <Default Extension="gif" ContentType="image/gif"/>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3" r:id="rId3"/>
  </p:sldMasterIdLst>
  <p:notesMasterIdLst>
    <p:notesMasterId r:id="rId5"/>
  </p:notesMasterIdLst>
  <p:handoutMasterIdLst>
    <p:handoutMasterId r:id="rId24"/>
  </p:handoutMasterIdLst>
  <p:sldIdLst>
    <p:sldId id="317" r:id="rId4"/>
    <p:sldId id="345" r:id="rId6"/>
    <p:sldId id="839" r:id="rId7"/>
    <p:sldId id="5523" r:id="rId8"/>
    <p:sldId id="5983" r:id="rId9"/>
    <p:sldId id="5964" r:id="rId10"/>
    <p:sldId id="5984" r:id="rId11"/>
    <p:sldId id="5985" r:id="rId12"/>
    <p:sldId id="5986" r:id="rId13"/>
    <p:sldId id="5939" r:id="rId14"/>
    <p:sldId id="5940" r:id="rId15"/>
    <p:sldId id="5941" r:id="rId16"/>
    <p:sldId id="5942" r:id="rId17"/>
    <p:sldId id="5944" r:id="rId18"/>
    <p:sldId id="6027" r:id="rId19"/>
    <p:sldId id="6028" r:id="rId20"/>
    <p:sldId id="5966" r:id="rId21"/>
    <p:sldId id="6032" r:id="rId22"/>
    <p:sldId id="5945" r:id="rId23"/>
  </p:sldIdLst>
  <p:sldSz cx="9144000" cy="5143500" type="screen16x9"/>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724" userDrawn="1">
          <p15:clr>
            <a:srgbClr val="A4A3A4"/>
          </p15:clr>
        </p15:guide>
        <p15:guide id="2" pos="2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丁树森" initials="丁树森" lastIdx="1" clrIdx="0"/>
  <p:cmAuthor id="2" name="作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CC"/>
    <a:srgbClr val="800080"/>
    <a:srgbClr val="CC0066"/>
    <a:srgbClr val="FF66CC"/>
    <a:srgbClr val="0066FF"/>
    <a:srgbClr val="7AB3E2"/>
    <a:srgbClr val="88736C"/>
    <a:srgbClr val="745F59"/>
    <a:srgbClr val="604C47"/>
    <a:srgbClr val="0F183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755" autoAdjust="0"/>
    <p:restoredTop sz="91243" autoAdjust="0"/>
  </p:normalViewPr>
  <p:slideViewPr>
    <p:cSldViewPr showGuides="1">
      <p:cViewPr varScale="1">
        <p:scale>
          <a:sx n="140" d="100"/>
          <a:sy n="140" d="100"/>
        </p:scale>
        <p:origin x="996" y="108"/>
      </p:cViewPr>
      <p:guideLst>
        <p:guide orient="horz" pos="1724"/>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00" d="100"/>
        <a:sy n="200" d="100"/>
      </p:scale>
      <p:origin x="0" y="0"/>
    </p:cViewPr>
  </p:sorterViewPr>
  <p:notesViewPr>
    <p:cSldViewPr>
      <p:cViewPr varScale="1">
        <p:scale>
          <a:sx n="86" d="100"/>
          <a:sy n="86" d="100"/>
        </p:scale>
        <p:origin x="-3810" y="-90"/>
      </p:cViewPr>
      <p:guideLst>
        <p:guide orient="horz" pos="3064"/>
        <p:guide pos="2160"/>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 Type="http://schemas.openxmlformats.org/officeDocument/2006/relationships/slide" Target="slides/slide1.xml"/><Relationship Id="rId3" Type="http://schemas.openxmlformats.org/officeDocument/2006/relationships/slideMaster" Target="slideMasters/slideMaster2.xml"/><Relationship Id="rId28" Type="http://schemas.openxmlformats.org/officeDocument/2006/relationships/commentAuthors" Target="commentAuthors.xml"/><Relationship Id="rId27" Type="http://schemas.openxmlformats.org/officeDocument/2006/relationships/tableStyles" Target="tableStyles.xml"/><Relationship Id="rId26" Type="http://schemas.openxmlformats.org/officeDocument/2006/relationships/viewProps" Target="viewProps.xml"/><Relationship Id="rId25" Type="http://schemas.openxmlformats.org/officeDocument/2006/relationships/presProps" Target="presProps.xml"/><Relationship Id="rId24" Type="http://schemas.openxmlformats.org/officeDocument/2006/relationships/handoutMaster" Target="handoutMasters/handoutMaster1.xml"/><Relationship Id="rId23" Type="http://schemas.openxmlformats.org/officeDocument/2006/relationships/slide" Target="slides/slide19.xml"/><Relationship Id="rId22" Type="http://schemas.openxmlformats.org/officeDocument/2006/relationships/slide" Target="slides/slide18.xml"/><Relationship Id="rId21" Type="http://schemas.openxmlformats.org/officeDocument/2006/relationships/slide" Target="slides/slide17.xml"/><Relationship Id="rId20" Type="http://schemas.openxmlformats.org/officeDocument/2006/relationships/slide" Target="slides/slide16.xml"/><Relationship Id="rId2" Type="http://schemas.openxmlformats.org/officeDocument/2006/relationships/theme" Target="theme/theme1.xml"/><Relationship Id="rId19" Type="http://schemas.openxmlformats.org/officeDocument/2006/relationships/slide" Target="slides/slide15.xml"/><Relationship Id="rId18" Type="http://schemas.openxmlformats.org/officeDocument/2006/relationships/slide" Target="slides/slide14.xml"/><Relationship Id="rId17" Type="http://schemas.openxmlformats.org/officeDocument/2006/relationships/slide" Target="slides/slide13.xml"/><Relationship Id="rId16" Type="http://schemas.openxmlformats.org/officeDocument/2006/relationships/slide" Target="slides/slide12.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353A075-29DF-4CAE-8BA7-CDA0ED456C88}"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E3924EE-29F1-4E68-A53A-86CBCBDF827A}"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2B73EA-EE91-4E33-A9C1-8BF5DD7139A2}"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392B679-AE23-4750-8FB0-6513430B8953}"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ltLang="zh-CN" dirty="0" smtClean="0"/>
          </a:p>
        </p:txBody>
      </p:sp>
      <p:sp>
        <p:nvSpPr>
          <p:cNvPr id="4" name="灯片编号占位符 3"/>
          <p:cNvSpPr>
            <a:spLocks noGrp="1"/>
          </p:cNvSpPr>
          <p:nvPr>
            <p:ph type="sldNum" sz="quarter" idx="10"/>
          </p:nvPr>
        </p:nvSpPr>
        <p:spPr/>
        <p:txBody>
          <a:bodyPr/>
          <a:lstStyle/>
          <a:p>
            <a:fld id="{7392B679-AE23-4750-8FB0-6513430B8953}" type="slidenum">
              <a:rPr lang="zh-CN" altLang="en-US" smtClean="0"/>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ltLang="zh-CN" dirty="0" smtClean="0"/>
          </a:p>
        </p:txBody>
      </p:sp>
      <p:sp>
        <p:nvSpPr>
          <p:cNvPr id="4" name="灯片编号占位符 3"/>
          <p:cNvSpPr>
            <a:spLocks noGrp="1"/>
          </p:cNvSpPr>
          <p:nvPr>
            <p:ph type="sldNum" sz="quarter" idx="10"/>
          </p:nvPr>
        </p:nvSpPr>
        <p:spPr/>
        <p:txBody>
          <a:bodyPr/>
          <a:lstStyle/>
          <a:p>
            <a:fld id="{7392B679-AE23-4750-8FB0-6513430B8953}" type="slidenum">
              <a:rPr lang="zh-CN" altLang="en-US" smtClean="0"/>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ltLang="zh-CN" dirty="0" smtClean="0"/>
          </a:p>
        </p:txBody>
      </p:sp>
      <p:sp>
        <p:nvSpPr>
          <p:cNvPr id="4" name="灯片编号占位符 3"/>
          <p:cNvSpPr>
            <a:spLocks noGrp="1"/>
          </p:cNvSpPr>
          <p:nvPr>
            <p:ph type="sldNum" sz="quarter" idx="10"/>
          </p:nvPr>
        </p:nvSpPr>
        <p:spPr/>
        <p:txBody>
          <a:bodyPr/>
          <a:lstStyle/>
          <a:p>
            <a:fld id="{7392B679-AE23-4750-8FB0-6513430B8953}" type="slidenum">
              <a:rPr lang="zh-CN" altLang="en-US" smtClean="0"/>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ltLang="zh-CN" dirty="0" smtClean="0"/>
          </a:p>
        </p:txBody>
      </p:sp>
      <p:sp>
        <p:nvSpPr>
          <p:cNvPr id="4" name="灯片编号占位符 3"/>
          <p:cNvSpPr>
            <a:spLocks noGrp="1"/>
          </p:cNvSpPr>
          <p:nvPr>
            <p:ph type="sldNum" sz="quarter" idx="10"/>
          </p:nvPr>
        </p:nvSpPr>
        <p:spPr/>
        <p:txBody>
          <a:bodyPr/>
          <a:lstStyle/>
          <a:p>
            <a:fld id="{7392B679-AE23-4750-8FB0-6513430B8953}" type="slidenum">
              <a:rPr lang="zh-CN" altLang="en-US" smtClean="0"/>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ltLang="zh-CN" dirty="0" smtClean="0"/>
          </a:p>
        </p:txBody>
      </p:sp>
      <p:sp>
        <p:nvSpPr>
          <p:cNvPr id="4" name="灯片编号占位符 3"/>
          <p:cNvSpPr>
            <a:spLocks noGrp="1"/>
          </p:cNvSpPr>
          <p:nvPr>
            <p:ph type="sldNum" sz="quarter" idx="10"/>
          </p:nvPr>
        </p:nvSpPr>
        <p:spPr/>
        <p:txBody>
          <a:bodyPr/>
          <a:lstStyle/>
          <a:p>
            <a:fld id="{7392B679-AE23-4750-8FB0-6513430B8953}" type="slidenum">
              <a:rPr lang="zh-CN" altLang="en-US" smtClean="0"/>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fld>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fld>
            <a:endParaRPr lang="zh-CN"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fld>
            <a:endParaRPr lang="zh-CN"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ltLang="zh-CN" dirty="0" smtClean="0"/>
          </a:p>
        </p:txBody>
      </p:sp>
      <p:sp>
        <p:nvSpPr>
          <p:cNvPr id="4" name="灯片编号占位符 3"/>
          <p:cNvSpPr>
            <a:spLocks noGrp="1"/>
          </p:cNvSpPr>
          <p:nvPr>
            <p:ph type="sldNum" sz="quarter" idx="10"/>
          </p:nvPr>
        </p:nvSpPr>
        <p:spPr/>
        <p:txBody>
          <a:bodyPr/>
          <a:lstStyle/>
          <a:p>
            <a:fld id="{7392B679-AE23-4750-8FB0-6513430B8953}" type="slidenum">
              <a:rPr lang="zh-CN" altLang="en-US" smtClean="0"/>
            </a:fld>
            <a:endParaRPr lang="zh-CN"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18F03C3-53C1-4F10-8DAF-D1F318E96C6E}" type="slidenum">
              <a:rPr lang="zh-CN" altLang="en-US" smtClean="0">
                <a:solidFill>
                  <a:prstClr val="black"/>
                </a:solidFill>
              </a:rPr>
            </a:fld>
            <a:endParaRPr lang="zh-CN" altLang="en-US">
              <a:solidFill>
                <a:prstClr val="black"/>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7392B679-AE23-4750-8FB0-6513430B8953}"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ltLang="zh-CN" dirty="0" smtClean="0"/>
          </a:p>
        </p:txBody>
      </p:sp>
      <p:sp>
        <p:nvSpPr>
          <p:cNvPr id="4" name="灯片编号占位符 3"/>
          <p:cNvSpPr>
            <a:spLocks noGrp="1"/>
          </p:cNvSpPr>
          <p:nvPr>
            <p:ph type="sldNum" sz="quarter" idx="10"/>
          </p:nvPr>
        </p:nvSpPr>
        <p:spPr/>
        <p:txBody>
          <a:bodyPr/>
          <a:lstStyle/>
          <a:p>
            <a:fld id="{7392B679-AE23-4750-8FB0-6513430B8953}"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ltLang="zh-CN" dirty="0" smtClean="0"/>
          </a:p>
        </p:txBody>
      </p:sp>
      <p:sp>
        <p:nvSpPr>
          <p:cNvPr id="4" name="灯片编号占位符 3"/>
          <p:cNvSpPr>
            <a:spLocks noGrp="1"/>
          </p:cNvSpPr>
          <p:nvPr>
            <p:ph type="sldNum" sz="quarter" idx="10"/>
          </p:nvPr>
        </p:nvSpPr>
        <p:spPr/>
        <p:txBody>
          <a:bodyPr/>
          <a:lstStyle/>
          <a:p>
            <a:fld id="{7392B679-AE23-4750-8FB0-6513430B8953}"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ltLang="zh-CN" dirty="0" smtClean="0"/>
          </a:p>
        </p:txBody>
      </p:sp>
      <p:sp>
        <p:nvSpPr>
          <p:cNvPr id="4" name="灯片编号占位符 3"/>
          <p:cNvSpPr>
            <a:spLocks noGrp="1"/>
          </p:cNvSpPr>
          <p:nvPr>
            <p:ph type="sldNum" sz="quarter" idx="10"/>
          </p:nvPr>
        </p:nvSpPr>
        <p:spPr/>
        <p:txBody>
          <a:bodyPr/>
          <a:lstStyle/>
          <a:p>
            <a:fld id="{7392B679-AE23-4750-8FB0-6513430B8953}" type="slidenum">
              <a:rPr lang="zh-CN" altLang="en-US" smtClean="0"/>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ltLang="zh-CN" dirty="0" smtClean="0"/>
          </a:p>
        </p:txBody>
      </p:sp>
      <p:sp>
        <p:nvSpPr>
          <p:cNvPr id="4" name="灯片编号占位符 3"/>
          <p:cNvSpPr>
            <a:spLocks noGrp="1"/>
          </p:cNvSpPr>
          <p:nvPr>
            <p:ph type="sldNum" sz="quarter" idx="10"/>
          </p:nvPr>
        </p:nvSpPr>
        <p:spPr/>
        <p:txBody>
          <a:bodyPr/>
          <a:lstStyle/>
          <a:p>
            <a:fld id="{7392B679-AE23-4750-8FB0-6513430B8953}" type="slidenum">
              <a:rPr lang="zh-CN" altLang="en-US" smtClean="0"/>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ltLang="zh-CN" dirty="0" smtClean="0"/>
          </a:p>
        </p:txBody>
      </p:sp>
      <p:sp>
        <p:nvSpPr>
          <p:cNvPr id="4" name="灯片编号占位符 3"/>
          <p:cNvSpPr>
            <a:spLocks noGrp="1"/>
          </p:cNvSpPr>
          <p:nvPr>
            <p:ph type="sldNum" sz="quarter" idx="10"/>
          </p:nvPr>
        </p:nvSpPr>
        <p:spPr/>
        <p:txBody>
          <a:bodyPr/>
          <a:lstStyle/>
          <a:p>
            <a:fld id="{7392B679-AE23-4750-8FB0-6513430B8953}"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office.msn.com.cn/" TargetMode="External"/><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597819"/>
            <a:ext cx="7772400" cy="1102519"/>
          </a:xfrm>
          <a:prstGeom prst="rect">
            <a:avLst/>
          </a:prstGeom>
        </p:spPr>
        <p:txBody>
          <a:bodyPr/>
          <a:lstStyle/>
          <a:p>
            <a:r>
              <a:rPr lang="zh-CN" altLang="en-US"/>
              <a:t>单击此处编辑母版标题样式</a:t>
            </a:r>
            <a:endParaRPr lang="zh-CN" altLang="en-US"/>
          </a:p>
        </p:txBody>
      </p:sp>
      <p:sp>
        <p:nvSpPr>
          <p:cNvPr id="3" name="副标题 2"/>
          <p:cNvSpPr>
            <a:spLocks noGrp="1"/>
          </p:cNvSpPr>
          <p:nvPr>
            <p:ph type="subTitle" idx="1"/>
          </p:nvPr>
        </p:nvSpPr>
        <p:spPr>
          <a:xfrm>
            <a:off x="1371600" y="2914650"/>
            <a:ext cx="6400800" cy="131445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
        <p:nvSpPr>
          <p:cNvPr id="7" name="Title 1"/>
          <p:cNvSpPr txBox="1"/>
          <p:nvPr userDrawn="1"/>
        </p:nvSpPr>
        <p:spPr>
          <a:xfrm>
            <a:off x="685800" y="51470"/>
            <a:ext cx="2129944" cy="379477"/>
          </a:xfrm>
          <a:prstGeom prst="rect">
            <a:avLst/>
          </a:prstGeom>
        </p:spPr>
        <p:txBody>
          <a:bodyPr lIns="0" rIns="0"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itchFamily="2" charset="0"/>
                <a:cs typeface="Open Sans Light" panose="020B0306030504020204" pitchFamily="34" charset="0"/>
              </a:defRPr>
            </a:lvl1pPr>
          </a:lstStyle>
          <a:p>
            <a:pPr algn="l"/>
            <a:r>
              <a:rPr lang="zh-CN" altLang="en-US" sz="1800" b="0" dirty="0">
                <a:solidFill>
                  <a:schemeClr val="tx1">
                    <a:lumMod val="75000"/>
                    <a:lumOff val="25000"/>
                  </a:schemeClr>
                </a:solidFill>
                <a:latin typeface="微软雅黑" panose="020B0503020204020204" pitchFamily="34" charset="-122"/>
                <a:ea typeface="微软雅黑" panose="020B0503020204020204" pitchFamily="34" charset="-122"/>
              </a:rPr>
              <a:t>点击输入标题内容</a:t>
            </a:r>
            <a:endParaRPr lang="en-GB" altLang="zh-CN" sz="1800" b="0" dirty="0">
              <a:solidFill>
                <a:schemeClr val="tx1">
                  <a:lumMod val="75000"/>
                  <a:lumOff val="25000"/>
                </a:schemeClr>
              </a:solidFill>
              <a:latin typeface="微软雅黑" panose="020B0503020204020204" pitchFamily="34" charset="-122"/>
              <a:ea typeface="微软雅黑" panose="020B0503020204020204" pitchFamily="34" charset="-122"/>
            </a:endParaRPr>
          </a:p>
        </p:txBody>
      </p:sp>
      <p:grpSp>
        <p:nvGrpSpPr>
          <p:cNvPr id="8" name="Group 7"/>
          <p:cNvGrpSpPr/>
          <p:nvPr userDrawn="1"/>
        </p:nvGrpSpPr>
        <p:grpSpPr bwMode="auto">
          <a:xfrm>
            <a:off x="227397" y="138218"/>
            <a:ext cx="390372" cy="205979"/>
            <a:chOff x="0" y="0"/>
            <a:chExt cx="1041399" cy="549275"/>
          </a:xfrm>
        </p:grpSpPr>
        <p:sp>
          <p:nvSpPr>
            <p:cNvPr id="9" name="Freeform 16"/>
            <p:cNvSpPr/>
            <p:nvPr/>
          </p:nvSpPr>
          <p:spPr bwMode="auto">
            <a:xfrm>
              <a:off x="0" y="0"/>
              <a:ext cx="361950" cy="549275"/>
            </a:xfrm>
            <a:custGeom>
              <a:avLst/>
              <a:gdLst>
                <a:gd name="T0" fmla="*/ 4 w 400"/>
                <a:gd name="T1" fmla="*/ 92 h 608"/>
                <a:gd name="T2" fmla="*/ 96 w 400"/>
                <a:gd name="T3" fmla="*/ 0 h 608"/>
                <a:gd name="T4" fmla="*/ 400 w 400"/>
                <a:gd name="T5" fmla="*/ 304 h 608"/>
                <a:gd name="T6" fmla="*/ 96 w 400"/>
                <a:gd name="T7" fmla="*/ 608 h 608"/>
                <a:gd name="T8" fmla="*/ 0 w 400"/>
                <a:gd name="T9" fmla="*/ 512 h 608"/>
                <a:gd name="T10" fmla="*/ 212 w 400"/>
                <a:gd name="T11" fmla="*/ 300 h 608"/>
                <a:gd name="T12" fmla="*/ 4 w 400"/>
                <a:gd name="T13" fmla="*/ 92 h 608"/>
              </a:gdLst>
              <a:ahLst/>
              <a:cxnLst>
                <a:cxn ang="0">
                  <a:pos x="T0" y="T1"/>
                </a:cxn>
                <a:cxn ang="0">
                  <a:pos x="T2" y="T3"/>
                </a:cxn>
                <a:cxn ang="0">
                  <a:pos x="T4" y="T5"/>
                </a:cxn>
                <a:cxn ang="0">
                  <a:pos x="T6" y="T7"/>
                </a:cxn>
                <a:cxn ang="0">
                  <a:pos x="T8" y="T9"/>
                </a:cxn>
                <a:cxn ang="0">
                  <a:pos x="T10" y="T11"/>
                </a:cxn>
                <a:cxn ang="0">
                  <a:pos x="T12" y="T13"/>
                </a:cxn>
              </a:cxnLst>
              <a:rect l="0" t="0" r="r" b="b"/>
              <a:pathLst>
                <a:path w="400" h="608">
                  <a:moveTo>
                    <a:pt x="4" y="92"/>
                  </a:moveTo>
                  <a:lnTo>
                    <a:pt x="96" y="0"/>
                  </a:lnTo>
                  <a:lnTo>
                    <a:pt x="400" y="304"/>
                  </a:lnTo>
                  <a:lnTo>
                    <a:pt x="96" y="608"/>
                  </a:lnTo>
                  <a:lnTo>
                    <a:pt x="0" y="512"/>
                  </a:lnTo>
                  <a:lnTo>
                    <a:pt x="212" y="300"/>
                  </a:lnTo>
                  <a:lnTo>
                    <a:pt x="4" y="92"/>
                  </a:lnTo>
                  <a:close/>
                </a:path>
              </a:pathLst>
            </a:custGeom>
            <a:gradFill>
              <a:gsLst>
                <a:gs pos="74000">
                  <a:schemeClr val="accent1">
                    <a:lumMod val="97000"/>
                    <a:lumOff val="3000"/>
                  </a:schemeClr>
                </a:gs>
                <a:gs pos="0">
                  <a:schemeClr val="accent1">
                    <a:lumMod val="60000"/>
                    <a:lumOff val="40000"/>
                  </a:schemeClr>
                </a:gs>
              </a:gsLst>
              <a:lin ang="2700000" scaled="1"/>
            </a:gra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0" name="Freeform 17"/>
            <p:cNvSpPr/>
            <p:nvPr/>
          </p:nvSpPr>
          <p:spPr bwMode="auto">
            <a:xfrm>
              <a:off x="338137" y="0"/>
              <a:ext cx="360362" cy="549275"/>
            </a:xfrm>
            <a:custGeom>
              <a:avLst/>
              <a:gdLst>
                <a:gd name="T0" fmla="*/ 4 w 399"/>
                <a:gd name="T1" fmla="*/ 92 h 608"/>
                <a:gd name="T2" fmla="*/ 96 w 399"/>
                <a:gd name="T3" fmla="*/ 0 h 608"/>
                <a:gd name="T4" fmla="*/ 399 w 399"/>
                <a:gd name="T5" fmla="*/ 304 h 608"/>
                <a:gd name="T6" fmla="*/ 96 w 399"/>
                <a:gd name="T7" fmla="*/ 608 h 608"/>
                <a:gd name="T8" fmla="*/ 0 w 399"/>
                <a:gd name="T9" fmla="*/ 512 h 608"/>
                <a:gd name="T10" fmla="*/ 212 w 399"/>
                <a:gd name="T11" fmla="*/ 300 h 608"/>
                <a:gd name="T12" fmla="*/ 4 w 399"/>
                <a:gd name="T13" fmla="*/ 92 h 608"/>
              </a:gdLst>
              <a:ahLst/>
              <a:cxnLst>
                <a:cxn ang="0">
                  <a:pos x="T0" y="T1"/>
                </a:cxn>
                <a:cxn ang="0">
                  <a:pos x="T2" y="T3"/>
                </a:cxn>
                <a:cxn ang="0">
                  <a:pos x="T4" y="T5"/>
                </a:cxn>
                <a:cxn ang="0">
                  <a:pos x="T6" y="T7"/>
                </a:cxn>
                <a:cxn ang="0">
                  <a:pos x="T8" y="T9"/>
                </a:cxn>
                <a:cxn ang="0">
                  <a:pos x="T10" y="T11"/>
                </a:cxn>
                <a:cxn ang="0">
                  <a:pos x="T12" y="T13"/>
                </a:cxn>
              </a:cxnLst>
              <a:rect l="0" t="0" r="r" b="b"/>
              <a:pathLst>
                <a:path w="399" h="608">
                  <a:moveTo>
                    <a:pt x="4" y="92"/>
                  </a:moveTo>
                  <a:lnTo>
                    <a:pt x="96" y="0"/>
                  </a:lnTo>
                  <a:lnTo>
                    <a:pt x="399" y="304"/>
                  </a:lnTo>
                  <a:lnTo>
                    <a:pt x="96" y="608"/>
                  </a:lnTo>
                  <a:lnTo>
                    <a:pt x="0" y="512"/>
                  </a:lnTo>
                  <a:lnTo>
                    <a:pt x="212" y="300"/>
                  </a:lnTo>
                  <a:lnTo>
                    <a:pt x="4" y="92"/>
                  </a:lnTo>
                  <a:close/>
                </a:path>
              </a:pathLst>
            </a:custGeom>
            <a:gradFill>
              <a:gsLst>
                <a:gs pos="74000">
                  <a:schemeClr val="accent1">
                    <a:lumMod val="97000"/>
                    <a:lumOff val="3000"/>
                  </a:schemeClr>
                </a:gs>
                <a:gs pos="0">
                  <a:schemeClr val="accent1">
                    <a:lumMod val="60000"/>
                    <a:lumOff val="40000"/>
                  </a:schemeClr>
                </a:gs>
              </a:gsLst>
              <a:lin ang="2700000" scaled="1"/>
            </a:gra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1" name="Freeform 18"/>
            <p:cNvSpPr/>
            <p:nvPr/>
          </p:nvSpPr>
          <p:spPr bwMode="auto">
            <a:xfrm>
              <a:off x="681037" y="0"/>
              <a:ext cx="360362" cy="549275"/>
            </a:xfrm>
            <a:custGeom>
              <a:avLst/>
              <a:gdLst>
                <a:gd name="T0" fmla="*/ 4 w 399"/>
                <a:gd name="T1" fmla="*/ 92 h 608"/>
                <a:gd name="T2" fmla="*/ 95 w 399"/>
                <a:gd name="T3" fmla="*/ 0 h 608"/>
                <a:gd name="T4" fmla="*/ 399 w 399"/>
                <a:gd name="T5" fmla="*/ 304 h 608"/>
                <a:gd name="T6" fmla="*/ 95 w 399"/>
                <a:gd name="T7" fmla="*/ 608 h 608"/>
                <a:gd name="T8" fmla="*/ 0 w 399"/>
                <a:gd name="T9" fmla="*/ 512 h 608"/>
                <a:gd name="T10" fmla="*/ 212 w 399"/>
                <a:gd name="T11" fmla="*/ 300 h 608"/>
                <a:gd name="T12" fmla="*/ 4 w 399"/>
                <a:gd name="T13" fmla="*/ 92 h 608"/>
              </a:gdLst>
              <a:ahLst/>
              <a:cxnLst>
                <a:cxn ang="0">
                  <a:pos x="T0" y="T1"/>
                </a:cxn>
                <a:cxn ang="0">
                  <a:pos x="T2" y="T3"/>
                </a:cxn>
                <a:cxn ang="0">
                  <a:pos x="T4" y="T5"/>
                </a:cxn>
                <a:cxn ang="0">
                  <a:pos x="T6" y="T7"/>
                </a:cxn>
                <a:cxn ang="0">
                  <a:pos x="T8" y="T9"/>
                </a:cxn>
                <a:cxn ang="0">
                  <a:pos x="T10" y="T11"/>
                </a:cxn>
                <a:cxn ang="0">
                  <a:pos x="T12" y="T13"/>
                </a:cxn>
              </a:cxnLst>
              <a:rect l="0" t="0" r="r" b="b"/>
              <a:pathLst>
                <a:path w="399" h="608">
                  <a:moveTo>
                    <a:pt x="4" y="92"/>
                  </a:moveTo>
                  <a:lnTo>
                    <a:pt x="95" y="0"/>
                  </a:lnTo>
                  <a:lnTo>
                    <a:pt x="399" y="304"/>
                  </a:lnTo>
                  <a:lnTo>
                    <a:pt x="95" y="608"/>
                  </a:lnTo>
                  <a:lnTo>
                    <a:pt x="0" y="512"/>
                  </a:lnTo>
                  <a:lnTo>
                    <a:pt x="212" y="300"/>
                  </a:lnTo>
                  <a:lnTo>
                    <a:pt x="4" y="92"/>
                  </a:lnTo>
                  <a:close/>
                </a:path>
              </a:pathLst>
            </a:custGeom>
            <a:gradFill>
              <a:gsLst>
                <a:gs pos="74000">
                  <a:schemeClr val="accent1">
                    <a:lumMod val="97000"/>
                    <a:lumOff val="3000"/>
                  </a:schemeClr>
                </a:gs>
                <a:gs pos="0">
                  <a:schemeClr val="accent1">
                    <a:lumMod val="60000"/>
                    <a:lumOff val="40000"/>
                  </a:schemeClr>
                </a:gs>
              </a:gsLst>
              <a:lin ang="2700000" scaled="1"/>
            </a:gra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grpSp>
      <p:cxnSp>
        <p:nvCxnSpPr>
          <p:cNvPr id="13" name="直接连接符 12"/>
          <p:cNvCxnSpPr/>
          <p:nvPr userDrawn="1"/>
        </p:nvCxnSpPr>
        <p:spPr>
          <a:xfrm>
            <a:off x="0" y="430947"/>
            <a:ext cx="8604448"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1" y="204787"/>
            <a:ext cx="3008313" cy="871538"/>
          </a:xfrm>
          <a:prstGeom prst="rect">
            <a:avLst/>
          </a:prstGeom>
        </p:spPr>
        <p:txBody>
          <a:bodyPr anchor="b"/>
          <a:lstStyle>
            <a:lvl1pPr algn="l">
              <a:defRPr sz="2000" b="1"/>
            </a:lvl1pPr>
          </a:lstStyle>
          <a:p>
            <a:r>
              <a:rPr lang="zh-CN" altLang="en-US"/>
              <a:t>单击此处编辑母版标题样式</a:t>
            </a:r>
            <a:endParaRPr lang="zh-CN" altLang="en-US"/>
          </a:p>
        </p:txBody>
      </p:sp>
      <p:sp>
        <p:nvSpPr>
          <p:cNvPr id="3" name="内容占位符 2"/>
          <p:cNvSpPr>
            <a:spLocks noGrp="1"/>
          </p:cNvSpPr>
          <p:nvPr>
            <p:ph idx="1"/>
          </p:nvPr>
        </p:nvSpPr>
        <p:spPr>
          <a:xfrm>
            <a:off x="3575050" y="204788"/>
            <a:ext cx="5111750" cy="438983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文本占位符 3"/>
          <p:cNvSpPr>
            <a:spLocks noGrp="1"/>
          </p:cNvSpPr>
          <p:nvPr>
            <p:ph type="body" sz="half" idx="2"/>
          </p:nvPr>
        </p:nvSpPr>
        <p:spPr>
          <a:xfrm>
            <a:off x="457201" y="1076326"/>
            <a:ext cx="3008313" cy="3518297"/>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0"/>
            <a:ext cx="5486400" cy="425054"/>
          </a:xfrm>
          <a:prstGeom prst="rect">
            <a:avLst/>
          </a:prstGeom>
        </p:spPr>
        <p:txBody>
          <a:bodyPr anchor="b"/>
          <a:lstStyle>
            <a:lvl1pPr algn="l">
              <a:defRPr sz="2000" b="1"/>
            </a:lvl1pPr>
          </a:lstStyle>
          <a:p>
            <a:r>
              <a:rPr lang="zh-CN" altLang="en-US"/>
              <a:t>单击此处编辑母版标题样式</a:t>
            </a:r>
            <a:endParaRPr lang="zh-CN" altLang="en-US"/>
          </a:p>
        </p:txBody>
      </p:sp>
      <p:sp>
        <p:nvSpPr>
          <p:cNvPr id="3" name="图片占位符 2"/>
          <p:cNvSpPr>
            <a:spLocks noGrp="1"/>
          </p:cNvSpPr>
          <p:nvPr>
            <p:ph type="pic" idx="1"/>
          </p:nvPr>
        </p:nvSpPr>
        <p:spPr>
          <a:xfrm>
            <a:off x="1792288" y="459581"/>
            <a:ext cx="5486400" cy="30861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4025503"/>
            <a:ext cx="5486400" cy="603647"/>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457200" y="186728"/>
            <a:ext cx="8229600" cy="857250"/>
          </a:xfrm>
          <a:prstGeom prst="rect">
            <a:avLst/>
          </a:prstGeom>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457200" y="1200151"/>
            <a:ext cx="8229600" cy="3394472"/>
          </a:xfrm>
          <a:prstGeom prst="rect">
            <a:avLst/>
          </a:prstGeo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5979"/>
            <a:ext cx="2057400" cy="4388644"/>
          </a:xfrm>
          <a:prstGeom prst="rect">
            <a:avLst/>
          </a:prstGeo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457200" y="205979"/>
            <a:ext cx="6019800" cy="4388644"/>
          </a:xfrm>
          <a:prstGeom prst="rect">
            <a:avLst/>
          </a:prstGeo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3_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1500189" y="350044"/>
            <a:ext cx="6492875" cy="378619"/>
          </a:xfrm>
          <a:prstGeom prst="rect">
            <a:avLst/>
          </a:prstGeom>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a:xfrm>
            <a:off x="539751" y="1006079"/>
            <a:ext cx="7993063" cy="3563540"/>
          </a:xfrm>
          <a:prstGeom prst="rect">
            <a:avLst/>
          </a:prstGeo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Rectangle 5"/>
          <p:cNvSpPr>
            <a:spLocks noGrp="1" noChangeArrowheads="1"/>
          </p:cNvSpPr>
          <p:nvPr>
            <p:ph type="ftr" sz="quarter" idx="10"/>
          </p:nvPr>
        </p:nvSpPr>
        <p:spPr/>
        <p:txBody>
          <a:bodyPr/>
          <a:lstStyle>
            <a:lvl1pPr>
              <a:defRPr/>
            </a:lvl1pPr>
          </a:lstStyle>
          <a:p>
            <a:pPr>
              <a:defRPr/>
            </a:pPr>
            <a:endParaRPr lang="zh-CN" altLang="zh-CN"/>
          </a:p>
        </p:txBody>
      </p:sp>
      <p:sp>
        <p:nvSpPr>
          <p:cNvPr id="5" name="灯片编号占位符 8"/>
          <p:cNvSpPr>
            <a:spLocks noGrp="1" noChangeArrowheads="1"/>
          </p:cNvSpPr>
          <p:nvPr>
            <p:ph type="sldNum" sz="quarter" idx="11"/>
          </p:nvPr>
        </p:nvSpPr>
        <p:spPr/>
        <p:txBody>
          <a:bodyPr/>
          <a:lstStyle>
            <a:lvl1pPr>
              <a:defRPr/>
            </a:lvl1pPr>
          </a:lstStyle>
          <a:p>
            <a:fld id="{834A8895-1BBC-438F-A841-E97213FD473A}" type="slidenum">
              <a:rPr lang="zh-CN" altLang="en-US"/>
            </a:fld>
            <a:endParaRPr lang="zh-CN" altLang="en-US" sz="180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8EE95E7C-7932-4CE8-A19A-E1C84E32DA74}" type="datetimeFigureOut">
              <a:rPr lang="zh-CN" altLang="en-US" smtClean="0">
                <a:solidFill>
                  <a:prstClr val="black">
                    <a:tint val="75000"/>
                  </a:prstClr>
                </a:solidFill>
              </a:rPr>
            </a:fld>
            <a:endParaRPr lang="zh-CN" altLang="en-US">
              <a:solidFill>
                <a:prstClr val="black">
                  <a:tint val="75000"/>
                </a:prstClr>
              </a:solidFill>
            </a:endParaRPr>
          </a:p>
        </p:txBody>
      </p:sp>
      <p:sp>
        <p:nvSpPr>
          <p:cNvPr id="3" name="页脚占位符 2"/>
          <p:cNvSpPr>
            <a:spLocks noGrp="1"/>
          </p:cNvSpPr>
          <p:nvPr>
            <p:ph type="ftr" sz="quarter" idx="11"/>
          </p:nvPr>
        </p:nvSpPr>
        <p:spPr/>
        <p:txBody>
          <a:bodyPr/>
          <a:lstStyle/>
          <a:p>
            <a:endParaRPr lang="zh-CN" altLang="en-US">
              <a:solidFill>
                <a:prstClr val="black">
                  <a:tint val="75000"/>
                </a:prstClr>
              </a:solidFill>
            </a:endParaRPr>
          </a:p>
        </p:txBody>
      </p:sp>
      <p:sp>
        <p:nvSpPr>
          <p:cNvPr id="4" name="灯片编号占位符 3"/>
          <p:cNvSpPr>
            <a:spLocks noGrp="1"/>
          </p:cNvSpPr>
          <p:nvPr>
            <p:ph type="sldNum" sz="quarter" idx="12"/>
          </p:nvPr>
        </p:nvSpPr>
        <p:spPr/>
        <p:txBody>
          <a:bodyPr/>
          <a:lstStyle/>
          <a:p>
            <a:fld id="{A43B9559-2EAB-429A-B5F1-E8B7186AAC8D}" type="slidenum">
              <a:rPr lang="zh-CN" altLang="en-US" smtClean="0">
                <a:solidFill>
                  <a:prstClr val="black">
                    <a:tint val="75000"/>
                  </a:prstClr>
                </a:solidFill>
              </a:rPr>
            </a:fld>
            <a:endParaRPr lang="zh-CN" altLang="en-US">
              <a:solidFill>
                <a:prstClr val="black">
                  <a:tint val="75000"/>
                </a:prstClr>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1_标题和内容">
    <p:spTree>
      <p:nvGrpSpPr>
        <p:cNvPr id="1" name=""/>
        <p:cNvGrpSpPr/>
        <p:nvPr/>
      </p:nvGrpSpPr>
      <p:grpSpPr>
        <a:xfrm>
          <a:off x="0" y="0"/>
          <a:ext cx="0" cy="0"/>
          <a:chOff x="0" y="0"/>
          <a:chExt cx="0" cy="0"/>
        </a:xfrm>
      </p:grpSpPr>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副标题页">
    <p:spTree>
      <p:nvGrpSpPr>
        <p:cNvPr id="1" name=""/>
        <p:cNvGrpSpPr/>
        <p:nvPr/>
      </p:nvGrpSpPr>
      <p:grpSpPr>
        <a:xfrm>
          <a:off x="0" y="0"/>
          <a:ext cx="0" cy="0"/>
          <a:chOff x="0" y="0"/>
          <a:chExt cx="0" cy="0"/>
        </a:xfrm>
      </p:grpSpPr>
      <p:pic>
        <p:nvPicPr>
          <p:cNvPr id="10" name="图片 9">
            <a:hlinkClick r:id="rId2"/>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521179" y="250031"/>
            <a:ext cx="1371600" cy="182880"/>
          </a:xfrm>
          <a:prstGeom prst="rect">
            <a:avLst/>
          </a:prstGeom>
        </p:spPr>
      </p:pic>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正文页">
    <p:spTree>
      <p:nvGrpSpPr>
        <p:cNvPr id="1" name=""/>
        <p:cNvGrpSpPr/>
        <p:nvPr/>
      </p:nvGrpSpPr>
      <p:grpSpPr>
        <a:xfrm>
          <a:off x="0" y="0"/>
          <a:ext cx="0" cy="0"/>
          <a:chOff x="0" y="0"/>
          <a:chExt cx="0" cy="0"/>
        </a:xfrm>
      </p:grpSpPr>
      <p:cxnSp>
        <p:nvCxnSpPr>
          <p:cNvPr id="3" name="直接连接符 2"/>
          <p:cNvCxnSpPr/>
          <p:nvPr/>
        </p:nvCxnSpPr>
        <p:spPr>
          <a:xfrm>
            <a:off x="0" y="695325"/>
            <a:ext cx="9144000" cy="0"/>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
        <p:nvSpPr>
          <p:cNvPr id="4" name="矩形 3"/>
          <p:cNvSpPr/>
          <p:nvPr/>
        </p:nvSpPr>
        <p:spPr>
          <a:xfrm>
            <a:off x="0" y="178594"/>
            <a:ext cx="407194" cy="51673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defRPr/>
            </a:pPr>
            <a:endParaRPr lang="zh-CN" altLang="en-US" sz="1350" noProof="1"/>
          </a:p>
        </p:txBody>
      </p:sp>
      <p:sp>
        <p:nvSpPr>
          <p:cNvPr id="12" name="文本占位符 11"/>
          <p:cNvSpPr>
            <a:spLocks noGrp="1"/>
          </p:cNvSpPr>
          <p:nvPr>
            <p:ph type="body" sz="quarter" idx="10"/>
          </p:nvPr>
        </p:nvSpPr>
        <p:spPr>
          <a:xfrm>
            <a:off x="442913" y="261938"/>
            <a:ext cx="3579019" cy="392415"/>
          </a:xfrm>
          <a:prstGeom prst="rect">
            <a:avLst/>
          </a:prstGeom>
        </p:spPr>
        <p:txBody>
          <a:bodyPr>
            <a:spAutoFit/>
          </a:bodyPr>
          <a:lstStyle>
            <a:lvl1pPr marL="0" marR="0" indent="0" algn="l" defTabSz="914400" rtl="0" eaLnBrk="1" fontAlgn="auto" latinLnBrk="0" hangingPunct="1">
              <a:lnSpc>
                <a:spcPct val="100000"/>
              </a:lnSpc>
              <a:spcBef>
                <a:spcPts val="0"/>
              </a:spcBef>
              <a:spcAft>
                <a:spcPts val="0"/>
              </a:spcAft>
              <a:buClrTx/>
              <a:buSzTx/>
              <a:buFontTx/>
              <a:buNone/>
              <a:defRPr kumimoji="0" lang="zh-CN" altLang="en-US" sz="2100" b="1" i="0" u="none" strike="noStrike" kern="1200" cap="none" spc="0" normalizeH="0" baseline="0" noProof="0">
                <a:ln>
                  <a:noFill/>
                </a:ln>
                <a:solidFill>
                  <a:schemeClr val="accent1"/>
                </a:solidFill>
                <a:effectLst/>
                <a:uLnTx/>
                <a:uFillTx/>
                <a:latin typeface="Arial" panose="020B0604020202020204"/>
                <a:ea typeface="微软雅黑" panose="020B0503020204020204" pitchFamily="34" charset="-122"/>
                <a:cs typeface="+mn-cs"/>
              </a:defRPr>
            </a:lvl1pPr>
          </a:lstStyle>
          <a:p>
            <a:pPr lvl="0"/>
            <a:r>
              <a:rPr lang="zh-CN" altLang="en-US" noProof="0" smtClean="0"/>
              <a:t>单击此处编辑母版文本样式</a:t>
            </a:r>
            <a:endParaRPr lang="zh-CN" altLang="en-US" noProof="0" smtClean="0"/>
          </a:p>
        </p:txBody>
      </p:sp>
      <p:sp>
        <p:nvSpPr>
          <p:cNvPr id="5" name="日期占位符 1"/>
          <p:cNvSpPr>
            <a:spLocks noGrp="1"/>
          </p:cNvSpPr>
          <p:nvPr>
            <p:ph type="dt" sz="half" idx="11"/>
          </p:nvPr>
        </p:nvSpPr>
        <p:spPr>
          <a:xfrm>
            <a:off x="659606" y="4762500"/>
            <a:ext cx="2025254" cy="236935"/>
          </a:xfrm>
          <a:prstGeom prst="rect">
            <a:avLst/>
          </a:prstGeom>
        </p:spPr>
        <p:txBody>
          <a:bodyPr/>
          <a:lstStyle>
            <a:lvl1pPr>
              <a:defRPr/>
            </a:lvl1pPr>
          </a:lstStyle>
          <a:p>
            <a:pPr>
              <a:defRPr/>
            </a:pPr>
            <a:fld id="{E1C94171-B4AC-405C-8E3C-C75F3C4C25A3}" type="datetimeFigureOut">
              <a:rPr lang="zh-CN" altLang="en-US"/>
            </a:fld>
            <a:endParaRPr lang="zh-CN" altLang="en-US"/>
          </a:p>
        </p:txBody>
      </p:sp>
      <p:sp>
        <p:nvSpPr>
          <p:cNvPr id="6" name="页脚占位符 2"/>
          <p:cNvSpPr>
            <a:spLocks noGrp="1"/>
          </p:cNvSpPr>
          <p:nvPr>
            <p:ph type="ftr" sz="quarter" idx="12"/>
          </p:nvPr>
        </p:nvSpPr>
        <p:spPr>
          <a:xfrm>
            <a:off x="3087291" y="4762500"/>
            <a:ext cx="2969419" cy="236935"/>
          </a:xfrm>
          <a:prstGeom prst="rect">
            <a:avLst/>
          </a:prstGeom>
        </p:spPr>
        <p:txBody>
          <a:bodyPr/>
          <a:lstStyle>
            <a:lvl1pPr>
              <a:defRPr/>
            </a:lvl1pPr>
          </a:lstStyle>
          <a:p>
            <a:pPr>
              <a:defRPr/>
            </a:pPr>
            <a:endParaRPr lang="zh-CN" altLang="en-US"/>
          </a:p>
        </p:txBody>
      </p:sp>
      <p:sp>
        <p:nvSpPr>
          <p:cNvPr id="7" name="灯片编号占位符 3"/>
          <p:cNvSpPr>
            <a:spLocks noGrp="1"/>
          </p:cNvSpPr>
          <p:nvPr>
            <p:ph type="sldNum" sz="quarter" idx="13"/>
          </p:nvPr>
        </p:nvSpPr>
        <p:spPr>
          <a:xfrm>
            <a:off x="6457950" y="4762500"/>
            <a:ext cx="2025254" cy="236935"/>
          </a:xfrm>
          <a:prstGeom prst="rect">
            <a:avLst/>
          </a:prstGeom>
        </p:spPr>
        <p:txBody>
          <a:bodyPr/>
          <a:lstStyle>
            <a:lvl1pPr>
              <a:defRPr/>
            </a:lvl1pPr>
          </a:lstStyle>
          <a:p>
            <a:fld id="{4A10F162-DE19-4F5C-8FF1-7A7597008963}" type="slidenum">
              <a:rPr lang="zh-CN" altLang="en-US"/>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仅标题">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dirty="0"/>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dirty="0"/>
          </a:p>
        </p:txBody>
      </p:sp>
      <p:sp>
        <p:nvSpPr>
          <p:cNvPr id="6" name="标题 5"/>
          <p:cNvSpPr>
            <a:spLocks noGrp="1"/>
          </p:cNvSpPr>
          <p:nvPr>
            <p:ph type="title"/>
            <p:custDataLst>
              <p:tags r:id="rId5"/>
            </p:custDataLst>
          </p:nvPr>
        </p:nvSpPr>
        <p:spPr/>
        <p:txBody>
          <a:bodyPr/>
          <a:lstStyle>
            <a:lvl1pPr algn="l">
              <a:defRPr/>
            </a:lvl1pPr>
          </a:lstStyle>
          <a:p>
            <a:r>
              <a:rPr lang="zh-CN" altLang="en-US"/>
              <a:t>单击此处编辑母版标题样式</a:t>
            </a:r>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sp>
        <p:nvSpPr>
          <p:cNvPr id="2" name="Title 1"/>
          <p:cNvSpPr txBox="1"/>
          <p:nvPr userDrawn="1"/>
        </p:nvSpPr>
        <p:spPr>
          <a:xfrm>
            <a:off x="685800" y="51470"/>
            <a:ext cx="2129944" cy="379477"/>
          </a:xfrm>
          <a:prstGeom prst="rect">
            <a:avLst/>
          </a:prstGeom>
        </p:spPr>
        <p:txBody>
          <a:bodyPr lIns="0" rIns="0"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itchFamily="2" charset="0"/>
                <a:cs typeface="Open Sans Light" panose="020B0306030504020204" pitchFamily="34" charset="0"/>
              </a:defRPr>
            </a:lvl1pPr>
          </a:lstStyle>
          <a:p>
            <a:pPr algn="l"/>
            <a:r>
              <a:rPr lang="zh-CN" altLang="en-US" sz="1800" b="0" dirty="0">
                <a:solidFill>
                  <a:schemeClr val="tx1">
                    <a:lumMod val="75000"/>
                    <a:lumOff val="25000"/>
                  </a:schemeClr>
                </a:solidFill>
                <a:latin typeface="微软雅黑" panose="020B0503020204020204" pitchFamily="34" charset="-122"/>
                <a:ea typeface="微软雅黑" panose="020B0503020204020204" pitchFamily="34" charset="-122"/>
              </a:rPr>
              <a:t>点击输入标题内容</a:t>
            </a:r>
            <a:endParaRPr lang="en-GB" altLang="zh-CN" sz="1800" b="0" dirty="0">
              <a:solidFill>
                <a:schemeClr val="tx1">
                  <a:lumMod val="75000"/>
                  <a:lumOff val="25000"/>
                </a:schemeClr>
              </a:solidFill>
              <a:latin typeface="微软雅黑" panose="020B0503020204020204" pitchFamily="34" charset="-122"/>
              <a:ea typeface="微软雅黑" panose="020B0503020204020204" pitchFamily="34" charset="-122"/>
            </a:endParaRPr>
          </a:p>
        </p:txBody>
      </p:sp>
      <p:grpSp>
        <p:nvGrpSpPr>
          <p:cNvPr id="3" name="Group 7"/>
          <p:cNvGrpSpPr/>
          <p:nvPr userDrawn="1"/>
        </p:nvGrpSpPr>
        <p:grpSpPr bwMode="auto">
          <a:xfrm>
            <a:off x="227397" y="138218"/>
            <a:ext cx="390372" cy="205979"/>
            <a:chOff x="0" y="0"/>
            <a:chExt cx="1041399" cy="549275"/>
          </a:xfrm>
        </p:grpSpPr>
        <p:sp>
          <p:nvSpPr>
            <p:cNvPr id="4" name="Freeform 16"/>
            <p:cNvSpPr/>
            <p:nvPr/>
          </p:nvSpPr>
          <p:spPr bwMode="auto">
            <a:xfrm>
              <a:off x="0" y="0"/>
              <a:ext cx="361950" cy="549275"/>
            </a:xfrm>
            <a:custGeom>
              <a:avLst/>
              <a:gdLst>
                <a:gd name="T0" fmla="*/ 4 w 400"/>
                <a:gd name="T1" fmla="*/ 92 h 608"/>
                <a:gd name="T2" fmla="*/ 96 w 400"/>
                <a:gd name="T3" fmla="*/ 0 h 608"/>
                <a:gd name="T4" fmla="*/ 400 w 400"/>
                <a:gd name="T5" fmla="*/ 304 h 608"/>
                <a:gd name="T6" fmla="*/ 96 w 400"/>
                <a:gd name="T7" fmla="*/ 608 h 608"/>
                <a:gd name="T8" fmla="*/ 0 w 400"/>
                <a:gd name="T9" fmla="*/ 512 h 608"/>
                <a:gd name="T10" fmla="*/ 212 w 400"/>
                <a:gd name="T11" fmla="*/ 300 h 608"/>
                <a:gd name="T12" fmla="*/ 4 w 400"/>
                <a:gd name="T13" fmla="*/ 92 h 608"/>
              </a:gdLst>
              <a:ahLst/>
              <a:cxnLst>
                <a:cxn ang="0">
                  <a:pos x="T0" y="T1"/>
                </a:cxn>
                <a:cxn ang="0">
                  <a:pos x="T2" y="T3"/>
                </a:cxn>
                <a:cxn ang="0">
                  <a:pos x="T4" y="T5"/>
                </a:cxn>
                <a:cxn ang="0">
                  <a:pos x="T6" y="T7"/>
                </a:cxn>
                <a:cxn ang="0">
                  <a:pos x="T8" y="T9"/>
                </a:cxn>
                <a:cxn ang="0">
                  <a:pos x="T10" y="T11"/>
                </a:cxn>
                <a:cxn ang="0">
                  <a:pos x="T12" y="T13"/>
                </a:cxn>
              </a:cxnLst>
              <a:rect l="0" t="0" r="r" b="b"/>
              <a:pathLst>
                <a:path w="400" h="608">
                  <a:moveTo>
                    <a:pt x="4" y="92"/>
                  </a:moveTo>
                  <a:lnTo>
                    <a:pt x="96" y="0"/>
                  </a:lnTo>
                  <a:lnTo>
                    <a:pt x="400" y="304"/>
                  </a:lnTo>
                  <a:lnTo>
                    <a:pt x="96" y="608"/>
                  </a:lnTo>
                  <a:lnTo>
                    <a:pt x="0" y="512"/>
                  </a:lnTo>
                  <a:lnTo>
                    <a:pt x="212" y="300"/>
                  </a:lnTo>
                  <a:lnTo>
                    <a:pt x="4" y="92"/>
                  </a:lnTo>
                  <a:close/>
                </a:path>
              </a:pathLst>
            </a:custGeom>
            <a:gradFill>
              <a:gsLst>
                <a:gs pos="74000">
                  <a:schemeClr val="accent1">
                    <a:lumMod val="97000"/>
                    <a:lumOff val="3000"/>
                  </a:schemeClr>
                </a:gs>
                <a:gs pos="0">
                  <a:schemeClr val="accent1">
                    <a:lumMod val="60000"/>
                    <a:lumOff val="40000"/>
                  </a:schemeClr>
                </a:gs>
              </a:gsLst>
              <a:lin ang="2700000" scaled="1"/>
            </a:gra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5" name="Freeform 17"/>
            <p:cNvSpPr/>
            <p:nvPr/>
          </p:nvSpPr>
          <p:spPr bwMode="auto">
            <a:xfrm>
              <a:off x="338137" y="0"/>
              <a:ext cx="360362" cy="549275"/>
            </a:xfrm>
            <a:custGeom>
              <a:avLst/>
              <a:gdLst>
                <a:gd name="T0" fmla="*/ 4 w 399"/>
                <a:gd name="T1" fmla="*/ 92 h 608"/>
                <a:gd name="T2" fmla="*/ 96 w 399"/>
                <a:gd name="T3" fmla="*/ 0 h 608"/>
                <a:gd name="T4" fmla="*/ 399 w 399"/>
                <a:gd name="T5" fmla="*/ 304 h 608"/>
                <a:gd name="T6" fmla="*/ 96 w 399"/>
                <a:gd name="T7" fmla="*/ 608 h 608"/>
                <a:gd name="T8" fmla="*/ 0 w 399"/>
                <a:gd name="T9" fmla="*/ 512 h 608"/>
                <a:gd name="T10" fmla="*/ 212 w 399"/>
                <a:gd name="T11" fmla="*/ 300 h 608"/>
                <a:gd name="T12" fmla="*/ 4 w 399"/>
                <a:gd name="T13" fmla="*/ 92 h 608"/>
              </a:gdLst>
              <a:ahLst/>
              <a:cxnLst>
                <a:cxn ang="0">
                  <a:pos x="T0" y="T1"/>
                </a:cxn>
                <a:cxn ang="0">
                  <a:pos x="T2" y="T3"/>
                </a:cxn>
                <a:cxn ang="0">
                  <a:pos x="T4" y="T5"/>
                </a:cxn>
                <a:cxn ang="0">
                  <a:pos x="T6" y="T7"/>
                </a:cxn>
                <a:cxn ang="0">
                  <a:pos x="T8" y="T9"/>
                </a:cxn>
                <a:cxn ang="0">
                  <a:pos x="T10" y="T11"/>
                </a:cxn>
                <a:cxn ang="0">
                  <a:pos x="T12" y="T13"/>
                </a:cxn>
              </a:cxnLst>
              <a:rect l="0" t="0" r="r" b="b"/>
              <a:pathLst>
                <a:path w="399" h="608">
                  <a:moveTo>
                    <a:pt x="4" y="92"/>
                  </a:moveTo>
                  <a:lnTo>
                    <a:pt x="96" y="0"/>
                  </a:lnTo>
                  <a:lnTo>
                    <a:pt x="399" y="304"/>
                  </a:lnTo>
                  <a:lnTo>
                    <a:pt x="96" y="608"/>
                  </a:lnTo>
                  <a:lnTo>
                    <a:pt x="0" y="512"/>
                  </a:lnTo>
                  <a:lnTo>
                    <a:pt x="212" y="300"/>
                  </a:lnTo>
                  <a:lnTo>
                    <a:pt x="4" y="92"/>
                  </a:lnTo>
                  <a:close/>
                </a:path>
              </a:pathLst>
            </a:custGeom>
            <a:gradFill>
              <a:gsLst>
                <a:gs pos="74000">
                  <a:schemeClr val="accent1">
                    <a:lumMod val="97000"/>
                    <a:lumOff val="3000"/>
                  </a:schemeClr>
                </a:gs>
                <a:gs pos="0">
                  <a:schemeClr val="accent1">
                    <a:lumMod val="60000"/>
                    <a:lumOff val="40000"/>
                  </a:schemeClr>
                </a:gs>
              </a:gsLst>
              <a:lin ang="2700000" scaled="1"/>
            </a:gra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6" name="Freeform 18"/>
            <p:cNvSpPr/>
            <p:nvPr/>
          </p:nvSpPr>
          <p:spPr bwMode="auto">
            <a:xfrm>
              <a:off x="681037" y="0"/>
              <a:ext cx="360362" cy="549275"/>
            </a:xfrm>
            <a:custGeom>
              <a:avLst/>
              <a:gdLst>
                <a:gd name="T0" fmla="*/ 4 w 399"/>
                <a:gd name="T1" fmla="*/ 92 h 608"/>
                <a:gd name="T2" fmla="*/ 95 w 399"/>
                <a:gd name="T3" fmla="*/ 0 h 608"/>
                <a:gd name="T4" fmla="*/ 399 w 399"/>
                <a:gd name="T5" fmla="*/ 304 h 608"/>
                <a:gd name="T6" fmla="*/ 95 w 399"/>
                <a:gd name="T7" fmla="*/ 608 h 608"/>
                <a:gd name="T8" fmla="*/ 0 w 399"/>
                <a:gd name="T9" fmla="*/ 512 h 608"/>
                <a:gd name="T10" fmla="*/ 212 w 399"/>
                <a:gd name="T11" fmla="*/ 300 h 608"/>
                <a:gd name="T12" fmla="*/ 4 w 399"/>
                <a:gd name="T13" fmla="*/ 92 h 608"/>
              </a:gdLst>
              <a:ahLst/>
              <a:cxnLst>
                <a:cxn ang="0">
                  <a:pos x="T0" y="T1"/>
                </a:cxn>
                <a:cxn ang="0">
                  <a:pos x="T2" y="T3"/>
                </a:cxn>
                <a:cxn ang="0">
                  <a:pos x="T4" y="T5"/>
                </a:cxn>
                <a:cxn ang="0">
                  <a:pos x="T6" y="T7"/>
                </a:cxn>
                <a:cxn ang="0">
                  <a:pos x="T8" y="T9"/>
                </a:cxn>
                <a:cxn ang="0">
                  <a:pos x="T10" y="T11"/>
                </a:cxn>
                <a:cxn ang="0">
                  <a:pos x="T12" y="T13"/>
                </a:cxn>
              </a:cxnLst>
              <a:rect l="0" t="0" r="r" b="b"/>
              <a:pathLst>
                <a:path w="399" h="608">
                  <a:moveTo>
                    <a:pt x="4" y="92"/>
                  </a:moveTo>
                  <a:lnTo>
                    <a:pt x="95" y="0"/>
                  </a:lnTo>
                  <a:lnTo>
                    <a:pt x="399" y="304"/>
                  </a:lnTo>
                  <a:lnTo>
                    <a:pt x="95" y="608"/>
                  </a:lnTo>
                  <a:lnTo>
                    <a:pt x="0" y="512"/>
                  </a:lnTo>
                  <a:lnTo>
                    <a:pt x="212" y="300"/>
                  </a:lnTo>
                  <a:lnTo>
                    <a:pt x="4" y="92"/>
                  </a:lnTo>
                  <a:close/>
                </a:path>
              </a:pathLst>
            </a:custGeom>
            <a:gradFill>
              <a:gsLst>
                <a:gs pos="74000">
                  <a:schemeClr val="accent1">
                    <a:lumMod val="97000"/>
                    <a:lumOff val="3000"/>
                  </a:schemeClr>
                </a:gs>
                <a:gs pos="0">
                  <a:schemeClr val="accent1">
                    <a:lumMod val="60000"/>
                    <a:lumOff val="40000"/>
                  </a:schemeClr>
                </a:gs>
              </a:gsLst>
              <a:lin ang="2700000" scaled="1"/>
            </a:gra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grpSp>
      <p:cxnSp>
        <p:nvCxnSpPr>
          <p:cNvPr id="7" name="直接连接符 6"/>
          <p:cNvCxnSpPr/>
          <p:nvPr userDrawn="1"/>
        </p:nvCxnSpPr>
        <p:spPr>
          <a:xfrm>
            <a:off x="0" y="430947"/>
            <a:ext cx="8604448"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标题和内容">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标题和内容">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176"/>
            <a:ext cx="7772400" cy="1021556"/>
          </a:xfrm>
          <a:prstGeom prst="rect">
            <a:avLst/>
          </a:prstGeom>
        </p:spPr>
        <p:txBody>
          <a:bodyPr anchor="t"/>
          <a:lstStyle>
            <a:lvl1pPr algn="l">
              <a:defRPr sz="4000" b="1" cap="all"/>
            </a:lvl1pPr>
          </a:lstStyle>
          <a:p>
            <a:r>
              <a:rPr lang="zh-CN" altLang="en-US"/>
              <a:t>单击此处编辑母版标题样式</a:t>
            </a:r>
            <a:endParaRPr lang="zh-CN" altLang="en-US"/>
          </a:p>
        </p:txBody>
      </p:sp>
      <p:sp>
        <p:nvSpPr>
          <p:cNvPr id="3" name="文本占位符 2"/>
          <p:cNvSpPr>
            <a:spLocks noGrp="1"/>
          </p:cNvSpPr>
          <p:nvPr>
            <p:ph type="body" idx="1"/>
          </p:nvPr>
        </p:nvSpPr>
        <p:spPr>
          <a:xfrm>
            <a:off x="722313" y="2180035"/>
            <a:ext cx="7772400" cy="1125140"/>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186728"/>
            <a:ext cx="8229600" cy="857250"/>
          </a:xfrm>
          <a:prstGeom prst="rect">
            <a:avLst/>
          </a:prstGeom>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457200" y="1200151"/>
            <a:ext cx="4038600" cy="3394472"/>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half" idx="2"/>
          </p:nvPr>
        </p:nvSpPr>
        <p:spPr>
          <a:xfrm>
            <a:off x="4648200" y="1200151"/>
            <a:ext cx="4038600" cy="3394472"/>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186728"/>
            <a:ext cx="8229600" cy="857250"/>
          </a:xfrm>
          <a:prstGeom prst="rect">
            <a:avLst/>
          </a:prstGeom>
        </p:spPr>
        <p:txBody>
          <a:bodyPr/>
          <a:lstStyle>
            <a:lvl1pPr>
              <a:defRPr/>
            </a:lvl1pPr>
          </a:lstStyle>
          <a:p>
            <a:r>
              <a:rPr lang="zh-CN" altLang="en-US"/>
              <a:t>单击此处编辑母版标题样式</a:t>
            </a:r>
            <a:endParaRPr lang="zh-CN" altLang="en-US"/>
          </a:p>
        </p:txBody>
      </p:sp>
      <p:sp>
        <p:nvSpPr>
          <p:cNvPr id="3" name="文本占位符 2"/>
          <p:cNvSpPr>
            <a:spLocks noGrp="1"/>
          </p:cNvSpPr>
          <p:nvPr>
            <p:ph type="body" idx="1"/>
          </p:nvPr>
        </p:nvSpPr>
        <p:spPr>
          <a:xfrm>
            <a:off x="457200" y="1151335"/>
            <a:ext cx="4040188" cy="47982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457200" y="1631156"/>
            <a:ext cx="4040188" cy="296346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p:nvPr>
        </p:nvSpPr>
        <p:spPr>
          <a:xfrm>
            <a:off x="4645026" y="1151335"/>
            <a:ext cx="4041775" cy="47982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4645026" y="1631156"/>
            <a:ext cx="4041775" cy="296346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186728"/>
            <a:ext cx="8229600" cy="857250"/>
          </a:xfrm>
          <a:prstGeom prst="rect">
            <a:avLst/>
          </a:prstGeom>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7" Type="http://schemas.openxmlformats.org/officeDocument/2006/relationships/theme" Target="../theme/theme1.xml"/><Relationship Id="rId16" Type="http://schemas.openxmlformats.org/officeDocument/2006/relationships/image" Target="../media/image2.GIF"/><Relationship Id="rId15" Type="http://schemas.openxmlformats.org/officeDocument/2006/relationships/image" Target="../media/image1.jpeg"/><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7" Type="http://schemas.openxmlformats.org/officeDocument/2006/relationships/theme" Target="../theme/theme2.xml"/><Relationship Id="rId6" Type="http://schemas.openxmlformats.org/officeDocument/2006/relationships/image" Target="../media/image4.png"/><Relationship Id="rId5" Type="http://schemas.openxmlformats.org/officeDocument/2006/relationships/slideLayout" Target="../slideLayouts/slideLayout19.xml"/><Relationship Id="rId4" Type="http://schemas.openxmlformats.org/officeDocument/2006/relationships/slideLayout" Target="../slideLayouts/slideLayout18.xml"/><Relationship Id="rId3" Type="http://schemas.openxmlformats.org/officeDocument/2006/relationships/slideLayout" Target="../slideLayouts/slideLayout17.xml"/><Relationship Id="rId2" Type="http://schemas.openxmlformats.org/officeDocument/2006/relationships/slideLayout" Target="../slideLayouts/slideLayout16.xml"/><Relationship Id="rId1"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cstate="print">
            <a:lum/>
          </a:blip>
          <a:srcRect/>
          <a:stretch>
            <a:fillRect t="-3000" b="-3000"/>
          </a:stretch>
        </a:blipFill>
        <a:effectLst/>
      </p:bgPr>
    </p:bg>
    <p:spTree>
      <p:nvGrpSpPr>
        <p:cNvPr id="1" name=""/>
        <p:cNvGrpSpPr/>
        <p:nvPr/>
      </p:nvGrpSpPr>
      <p:grpSpPr>
        <a:xfrm>
          <a:off x="0" y="0"/>
          <a:ext cx="0" cy="0"/>
          <a:chOff x="0" y="0"/>
          <a:chExt cx="0" cy="0"/>
        </a:xfrm>
      </p:grpSpPr>
      <p:sp>
        <p:nvSpPr>
          <p:cNvPr id="4" name="日期占位符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fld>
            <a:endParaRPr lang="zh-CN" altLang="en-US"/>
          </a:p>
        </p:txBody>
      </p:sp>
      <p:sp>
        <p:nvSpPr>
          <p:cNvPr id="5" name="页脚占位符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fld>
            <a:endParaRPr lang="zh-CN" altLang="en-US"/>
          </a:p>
        </p:txBody>
      </p:sp>
      <p:pic>
        <p:nvPicPr>
          <p:cNvPr id="2" name="图片 1" descr="water2_03_ani"/>
          <p:cNvPicPr>
            <a:picLocks noChangeAspect="1"/>
          </p:cNvPicPr>
          <p:nvPr userDrawn="1"/>
        </p:nvPicPr>
        <p:blipFill>
          <a:blip r:embed="rId16"/>
          <a:stretch>
            <a:fillRect/>
          </a:stretch>
        </p:blipFill>
        <p:spPr>
          <a:xfrm>
            <a:off x="7812405" y="0"/>
            <a:ext cx="1285875" cy="790575"/>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9" name="图片 8"/>
          <p:cNvPicPr>
            <a:picLocks noChangeAspect="1"/>
          </p:cNvPicPr>
          <p:nvPr userDrawn="1"/>
        </p:nvPicPr>
        <p:blipFill>
          <a:blip r:embed="rId6" cstate="print"/>
          <a:stretch>
            <a:fillRect/>
          </a:stretch>
        </p:blipFill>
        <p:spPr>
          <a:xfrm>
            <a:off x="-14677" y="-8079"/>
            <a:ext cx="9173355" cy="5159657"/>
          </a:xfrm>
          <a:prstGeom prst="rect">
            <a:avLst/>
          </a:prstGeom>
        </p:spPr>
      </p:pic>
      <p:sp>
        <p:nvSpPr>
          <p:cNvPr id="2" name="标题占位符 1"/>
          <p:cNvSpPr>
            <a:spLocks noGrp="1"/>
          </p:cNvSpPr>
          <p:nvPr>
            <p:ph type="title"/>
          </p:nvPr>
        </p:nvSpPr>
        <p:spPr>
          <a:xfrm>
            <a:off x="628869" y="274335"/>
            <a:ext cx="7886262" cy="993477"/>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628869" y="1369417"/>
            <a:ext cx="7886262" cy="3263797"/>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628870" y="4767560"/>
            <a:ext cx="2057089" cy="273206"/>
          </a:xfrm>
          <a:prstGeom prst="rect">
            <a:avLst/>
          </a:prstGeom>
        </p:spPr>
        <p:txBody>
          <a:bodyPr vert="horz" lIns="91440" tIns="45720" rIns="91440" bIns="45720" rtlCol="0" anchor="ctr"/>
          <a:lstStyle>
            <a:lvl1pPr algn="l">
              <a:defRPr sz="855">
                <a:solidFill>
                  <a:schemeClr val="tx1">
                    <a:tint val="75000"/>
                  </a:schemeClr>
                </a:solidFill>
              </a:defRPr>
            </a:lvl1pPr>
          </a:lstStyle>
          <a:p>
            <a:pPr fontAlgn="base">
              <a:spcBef>
                <a:spcPct val="0"/>
              </a:spcBef>
              <a:spcAft>
                <a:spcPct val="0"/>
              </a:spcAft>
            </a:pPr>
            <a:fld id="{8EE95E7C-7932-4CE8-A19A-E1C84E32DA74}" type="datetimeFigureOut">
              <a:rPr lang="zh-CN" altLang="en-US" smtClean="0">
                <a:solidFill>
                  <a:prstClr val="black">
                    <a:tint val="75000"/>
                  </a:prstClr>
                </a:solidFill>
                <a:latin typeface="Calibri" panose="020F0502020204030204" pitchFamily="34" charset="0"/>
                <a:ea typeface="宋体" panose="02010600030101010101" pitchFamily="2" charset="-122"/>
              </a:rPr>
            </a:fld>
            <a:endParaRPr lang="zh-CN" altLang="en-US">
              <a:solidFill>
                <a:prstClr val="black">
                  <a:tint val="75000"/>
                </a:prstClr>
              </a:solidFill>
              <a:latin typeface="Calibri" panose="020F0502020204030204" pitchFamily="34" charset="0"/>
              <a:ea typeface="宋体" panose="02010600030101010101" pitchFamily="2" charset="-122"/>
            </a:endParaRPr>
          </a:p>
        </p:txBody>
      </p:sp>
      <p:sp>
        <p:nvSpPr>
          <p:cNvPr id="5" name="页脚占位符 4"/>
          <p:cNvSpPr>
            <a:spLocks noGrp="1"/>
          </p:cNvSpPr>
          <p:nvPr>
            <p:ph type="ftr" sz="quarter" idx="3"/>
          </p:nvPr>
        </p:nvSpPr>
        <p:spPr>
          <a:xfrm>
            <a:off x="3029183" y="4767560"/>
            <a:ext cx="3085634" cy="273206"/>
          </a:xfrm>
          <a:prstGeom prst="rect">
            <a:avLst/>
          </a:prstGeom>
        </p:spPr>
        <p:txBody>
          <a:bodyPr vert="horz" lIns="91440" tIns="45720" rIns="91440" bIns="45720" rtlCol="0" anchor="ctr"/>
          <a:lstStyle>
            <a:lvl1pPr algn="ctr">
              <a:defRPr sz="855">
                <a:solidFill>
                  <a:schemeClr val="tx1">
                    <a:tint val="75000"/>
                  </a:schemeClr>
                </a:solidFill>
              </a:defRPr>
            </a:lvl1pPr>
          </a:lstStyle>
          <a:p>
            <a:pPr fontAlgn="base">
              <a:spcBef>
                <a:spcPct val="0"/>
              </a:spcBef>
              <a:spcAft>
                <a:spcPct val="0"/>
              </a:spcAft>
            </a:pPr>
            <a:endParaRPr lang="zh-CN" altLang="en-US">
              <a:solidFill>
                <a:prstClr val="black">
                  <a:tint val="75000"/>
                </a:prstClr>
              </a:solidFill>
              <a:latin typeface="Calibri" panose="020F0502020204030204" pitchFamily="34" charset="0"/>
              <a:ea typeface="宋体" panose="02010600030101010101" pitchFamily="2" charset="-122"/>
            </a:endParaRPr>
          </a:p>
        </p:txBody>
      </p:sp>
      <p:sp>
        <p:nvSpPr>
          <p:cNvPr id="6" name="灯片编号占位符 5"/>
          <p:cNvSpPr>
            <a:spLocks noGrp="1"/>
          </p:cNvSpPr>
          <p:nvPr>
            <p:ph type="sldNum" sz="quarter" idx="4"/>
          </p:nvPr>
        </p:nvSpPr>
        <p:spPr>
          <a:xfrm>
            <a:off x="6458042" y="4767560"/>
            <a:ext cx="2057089" cy="273206"/>
          </a:xfrm>
          <a:prstGeom prst="rect">
            <a:avLst/>
          </a:prstGeom>
        </p:spPr>
        <p:txBody>
          <a:bodyPr vert="horz" lIns="91440" tIns="45720" rIns="91440" bIns="45720" rtlCol="0" anchor="ctr"/>
          <a:lstStyle>
            <a:lvl1pPr algn="r">
              <a:defRPr sz="855">
                <a:solidFill>
                  <a:schemeClr val="tx1">
                    <a:tint val="75000"/>
                  </a:schemeClr>
                </a:solidFill>
              </a:defRPr>
            </a:lvl1pPr>
          </a:lstStyle>
          <a:p>
            <a:pPr fontAlgn="base">
              <a:spcBef>
                <a:spcPct val="0"/>
              </a:spcBef>
              <a:spcAft>
                <a:spcPct val="0"/>
              </a:spcAft>
            </a:pPr>
            <a:fld id="{A43B9559-2EAB-429A-B5F1-E8B7186AAC8D}" type="slidenum">
              <a:rPr lang="zh-CN" altLang="en-US" smtClean="0">
                <a:solidFill>
                  <a:prstClr val="black">
                    <a:tint val="75000"/>
                  </a:prstClr>
                </a:solidFill>
                <a:latin typeface="Calibri" panose="020F0502020204030204" pitchFamily="34" charset="0"/>
                <a:ea typeface="宋体" panose="02010600030101010101" pitchFamily="2" charset="-122"/>
              </a:rPr>
            </a:fld>
            <a:endParaRPr lang="zh-CN" altLang="en-US">
              <a:solidFill>
                <a:prstClr val="black">
                  <a:tint val="75000"/>
                </a:prstClr>
              </a:solidFill>
              <a:latin typeface="Calibri" panose="020F0502020204030204" pitchFamily="34" charset="0"/>
              <a:ea typeface="宋体" panose="02010600030101010101" pitchFamily="2" charset="-122"/>
            </a:endParaRPr>
          </a:p>
        </p:txBody>
      </p:sp>
    </p:spTree>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Lst>
  <p:txStyles>
    <p:titleStyle>
      <a:lvl1pPr algn="l" defTabSz="650240" rtl="0" eaLnBrk="1" latinLnBrk="0" hangingPunct="1">
        <a:lnSpc>
          <a:spcPct val="90000"/>
        </a:lnSpc>
        <a:spcBef>
          <a:spcPct val="0"/>
        </a:spcBef>
        <a:buNone/>
        <a:defRPr sz="3130" kern="1200">
          <a:solidFill>
            <a:schemeClr val="tx1"/>
          </a:solidFill>
          <a:latin typeface="+mj-lt"/>
          <a:ea typeface="+mj-ea"/>
          <a:cs typeface="+mj-cs"/>
        </a:defRPr>
      </a:lvl1pPr>
    </p:titleStyle>
    <p:bodyStyle>
      <a:lvl1pPr marL="162560" indent="-162560" algn="l" defTabSz="650240" rtl="0" eaLnBrk="1" latinLnBrk="0" hangingPunct="1">
        <a:lnSpc>
          <a:spcPct val="90000"/>
        </a:lnSpc>
        <a:spcBef>
          <a:spcPts val="710"/>
        </a:spcBef>
        <a:buFont typeface="Arial" panose="020B0604020202020204" pitchFamily="34" charset="0"/>
        <a:buChar char="•"/>
        <a:defRPr sz="1990" kern="1200">
          <a:solidFill>
            <a:schemeClr val="tx1"/>
          </a:solidFill>
          <a:latin typeface="+mn-lt"/>
          <a:ea typeface="+mn-ea"/>
          <a:cs typeface="+mn-cs"/>
        </a:defRPr>
      </a:lvl1pPr>
      <a:lvl2pPr marL="487680" indent="-162560" algn="l" defTabSz="650240" rtl="0" eaLnBrk="1" latinLnBrk="0" hangingPunct="1">
        <a:lnSpc>
          <a:spcPct val="90000"/>
        </a:lnSpc>
        <a:spcBef>
          <a:spcPts val="355"/>
        </a:spcBef>
        <a:buFont typeface="Arial" panose="020B0604020202020204" pitchFamily="34" charset="0"/>
        <a:buChar char="•"/>
        <a:defRPr sz="1705" kern="1200">
          <a:solidFill>
            <a:schemeClr val="tx1"/>
          </a:solidFill>
          <a:latin typeface="+mn-lt"/>
          <a:ea typeface="+mn-ea"/>
          <a:cs typeface="+mn-cs"/>
        </a:defRPr>
      </a:lvl2pPr>
      <a:lvl3pPr marL="812800" indent="-162560" algn="l" defTabSz="650240" rtl="0" eaLnBrk="1" latinLnBrk="0" hangingPunct="1">
        <a:lnSpc>
          <a:spcPct val="90000"/>
        </a:lnSpc>
        <a:spcBef>
          <a:spcPts val="355"/>
        </a:spcBef>
        <a:buFont typeface="Arial" panose="020B0604020202020204" pitchFamily="34" charset="0"/>
        <a:buChar char="•"/>
        <a:defRPr sz="1420" kern="1200">
          <a:solidFill>
            <a:schemeClr val="tx1"/>
          </a:solidFill>
          <a:latin typeface="+mn-lt"/>
          <a:ea typeface="+mn-ea"/>
          <a:cs typeface="+mn-cs"/>
        </a:defRPr>
      </a:lvl3pPr>
      <a:lvl4pPr marL="1137920" indent="-162560" algn="l" defTabSz="650240" rtl="0" eaLnBrk="1" latinLnBrk="0" hangingPunct="1">
        <a:lnSpc>
          <a:spcPct val="90000"/>
        </a:lnSpc>
        <a:spcBef>
          <a:spcPts val="355"/>
        </a:spcBef>
        <a:buFont typeface="Arial" panose="020B0604020202020204" pitchFamily="34" charset="0"/>
        <a:buChar char="•"/>
        <a:defRPr sz="1280" kern="1200">
          <a:solidFill>
            <a:schemeClr val="tx1"/>
          </a:solidFill>
          <a:latin typeface="+mn-lt"/>
          <a:ea typeface="+mn-ea"/>
          <a:cs typeface="+mn-cs"/>
        </a:defRPr>
      </a:lvl4pPr>
      <a:lvl5pPr marL="1463040" indent="-162560" algn="l" defTabSz="650240" rtl="0" eaLnBrk="1" latinLnBrk="0" hangingPunct="1">
        <a:lnSpc>
          <a:spcPct val="90000"/>
        </a:lnSpc>
        <a:spcBef>
          <a:spcPts val="355"/>
        </a:spcBef>
        <a:buFont typeface="Arial" panose="020B0604020202020204" pitchFamily="34" charset="0"/>
        <a:buChar char="•"/>
        <a:defRPr sz="1280" kern="1200">
          <a:solidFill>
            <a:schemeClr val="tx1"/>
          </a:solidFill>
          <a:latin typeface="+mn-lt"/>
          <a:ea typeface="+mn-ea"/>
          <a:cs typeface="+mn-cs"/>
        </a:defRPr>
      </a:lvl5pPr>
      <a:lvl6pPr marL="1788160" indent="-162560" algn="l" defTabSz="650240" rtl="0" eaLnBrk="1" latinLnBrk="0" hangingPunct="1">
        <a:lnSpc>
          <a:spcPct val="90000"/>
        </a:lnSpc>
        <a:spcBef>
          <a:spcPts val="355"/>
        </a:spcBef>
        <a:buFont typeface="Arial" panose="020B0604020202020204" pitchFamily="34" charset="0"/>
        <a:buChar char="•"/>
        <a:defRPr sz="1280" kern="1200">
          <a:solidFill>
            <a:schemeClr val="tx1"/>
          </a:solidFill>
          <a:latin typeface="+mn-lt"/>
          <a:ea typeface="+mn-ea"/>
          <a:cs typeface="+mn-cs"/>
        </a:defRPr>
      </a:lvl6pPr>
      <a:lvl7pPr marL="2113280" indent="-162560" algn="l" defTabSz="650240" rtl="0" eaLnBrk="1" latinLnBrk="0" hangingPunct="1">
        <a:lnSpc>
          <a:spcPct val="90000"/>
        </a:lnSpc>
        <a:spcBef>
          <a:spcPts val="355"/>
        </a:spcBef>
        <a:buFont typeface="Arial" panose="020B0604020202020204" pitchFamily="34" charset="0"/>
        <a:buChar char="•"/>
        <a:defRPr sz="1280" kern="1200">
          <a:solidFill>
            <a:schemeClr val="tx1"/>
          </a:solidFill>
          <a:latin typeface="+mn-lt"/>
          <a:ea typeface="+mn-ea"/>
          <a:cs typeface="+mn-cs"/>
        </a:defRPr>
      </a:lvl7pPr>
      <a:lvl8pPr marL="2438400" indent="-162560" algn="l" defTabSz="650240" rtl="0" eaLnBrk="1" latinLnBrk="0" hangingPunct="1">
        <a:lnSpc>
          <a:spcPct val="90000"/>
        </a:lnSpc>
        <a:spcBef>
          <a:spcPts val="355"/>
        </a:spcBef>
        <a:buFont typeface="Arial" panose="020B0604020202020204" pitchFamily="34" charset="0"/>
        <a:buChar char="•"/>
        <a:defRPr sz="1280" kern="1200">
          <a:solidFill>
            <a:schemeClr val="tx1"/>
          </a:solidFill>
          <a:latin typeface="+mn-lt"/>
          <a:ea typeface="+mn-ea"/>
          <a:cs typeface="+mn-cs"/>
        </a:defRPr>
      </a:lvl8pPr>
      <a:lvl9pPr marL="2764155" indent="-162560" algn="l" defTabSz="650240" rtl="0" eaLnBrk="1" latinLnBrk="0" hangingPunct="1">
        <a:lnSpc>
          <a:spcPct val="90000"/>
        </a:lnSpc>
        <a:spcBef>
          <a:spcPts val="355"/>
        </a:spcBef>
        <a:buFont typeface="Arial" panose="020B0604020202020204" pitchFamily="34" charset="0"/>
        <a:buChar char="•"/>
        <a:defRPr sz="1280" kern="1200">
          <a:solidFill>
            <a:schemeClr val="tx1"/>
          </a:solidFill>
          <a:latin typeface="+mn-lt"/>
          <a:ea typeface="+mn-ea"/>
          <a:cs typeface="+mn-cs"/>
        </a:defRPr>
      </a:lvl9pPr>
    </p:bodyStyle>
    <p:otherStyle>
      <a:defPPr>
        <a:defRPr lang="zh-CN"/>
      </a:defPPr>
      <a:lvl1pPr marL="0" algn="l" defTabSz="650240" rtl="0" eaLnBrk="1" latinLnBrk="0" hangingPunct="1">
        <a:defRPr sz="1280" kern="1200">
          <a:solidFill>
            <a:schemeClr val="tx1"/>
          </a:solidFill>
          <a:latin typeface="+mn-lt"/>
          <a:ea typeface="+mn-ea"/>
          <a:cs typeface="+mn-cs"/>
        </a:defRPr>
      </a:lvl1pPr>
      <a:lvl2pPr marL="325120" algn="l" defTabSz="650240" rtl="0" eaLnBrk="1" latinLnBrk="0" hangingPunct="1">
        <a:defRPr sz="1280" kern="1200">
          <a:solidFill>
            <a:schemeClr val="tx1"/>
          </a:solidFill>
          <a:latin typeface="+mn-lt"/>
          <a:ea typeface="+mn-ea"/>
          <a:cs typeface="+mn-cs"/>
        </a:defRPr>
      </a:lvl2pPr>
      <a:lvl3pPr marL="650240" algn="l" defTabSz="650240" rtl="0" eaLnBrk="1" latinLnBrk="0" hangingPunct="1">
        <a:defRPr sz="1280" kern="1200">
          <a:solidFill>
            <a:schemeClr val="tx1"/>
          </a:solidFill>
          <a:latin typeface="+mn-lt"/>
          <a:ea typeface="+mn-ea"/>
          <a:cs typeface="+mn-cs"/>
        </a:defRPr>
      </a:lvl3pPr>
      <a:lvl4pPr marL="975360" algn="l" defTabSz="650240" rtl="0" eaLnBrk="1" latinLnBrk="0" hangingPunct="1">
        <a:defRPr sz="1280" kern="1200">
          <a:solidFill>
            <a:schemeClr val="tx1"/>
          </a:solidFill>
          <a:latin typeface="+mn-lt"/>
          <a:ea typeface="+mn-ea"/>
          <a:cs typeface="+mn-cs"/>
        </a:defRPr>
      </a:lvl4pPr>
      <a:lvl5pPr marL="1300480" algn="l" defTabSz="650240" rtl="0" eaLnBrk="1" latinLnBrk="0" hangingPunct="1">
        <a:defRPr sz="1280" kern="1200">
          <a:solidFill>
            <a:schemeClr val="tx1"/>
          </a:solidFill>
          <a:latin typeface="+mn-lt"/>
          <a:ea typeface="+mn-ea"/>
          <a:cs typeface="+mn-cs"/>
        </a:defRPr>
      </a:lvl5pPr>
      <a:lvl6pPr marL="1625600" algn="l" defTabSz="650240" rtl="0" eaLnBrk="1" latinLnBrk="0" hangingPunct="1">
        <a:defRPr sz="1280" kern="1200">
          <a:solidFill>
            <a:schemeClr val="tx1"/>
          </a:solidFill>
          <a:latin typeface="+mn-lt"/>
          <a:ea typeface="+mn-ea"/>
          <a:cs typeface="+mn-cs"/>
        </a:defRPr>
      </a:lvl6pPr>
      <a:lvl7pPr marL="1950720" algn="l" defTabSz="650240" rtl="0" eaLnBrk="1" latinLnBrk="0" hangingPunct="1">
        <a:defRPr sz="1280" kern="1200">
          <a:solidFill>
            <a:schemeClr val="tx1"/>
          </a:solidFill>
          <a:latin typeface="+mn-lt"/>
          <a:ea typeface="+mn-ea"/>
          <a:cs typeface="+mn-cs"/>
        </a:defRPr>
      </a:lvl7pPr>
      <a:lvl8pPr marL="2275840" algn="l" defTabSz="650240" rtl="0" eaLnBrk="1" latinLnBrk="0" hangingPunct="1">
        <a:defRPr sz="1280" kern="1200">
          <a:solidFill>
            <a:schemeClr val="tx1"/>
          </a:solidFill>
          <a:latin typeface="+mn-lt"/>
          <a:ea typeface="+mn-ea"/>
          <a:cs typeface="+mn-cs"/>
        </a:defRPr>
      </a:lvl8pPr>
      <a:lvl9pPr marL="2601595" algn="l" defTabSz="650240" rtl="0" eaLnBrk="1" latinLnBrk="0" hangingPunct="1">
        <a:defRPr sz="12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16.xml"/><Relationship Id="rId1" Type="http://schemas.openxmlformats.org/officeDocument/2006/relationships/tags" Target="../tags/tag13.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16.xml"/><Relationship Id="rId1" Type="http://schemas.openxmlformats.org/officeDocument/2006/relationships/image" Target="../media/image5.jpe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9" Type="http://schemas.openxmlformats.org/officeDocument/2006/relationships/slideLayout" Target="../slideLayouts/slideLayout15.xml"/><Relationship Id="rId8" Type="http://schemas.openxmlformats.org/officeDocument/2006/relationships/tags" Target="../tags/tag12.xml"/><Relationship Id="rId7" Type="http://schemas.openxmlformats.org/officeDocument/2006/relationships/tags" Target="../tags/tag11.xml"/><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0" Type="http://schemas.openxmlformats.org/officeDocument/2006/relationships/notesSlide" Target="../notesSlides/notesSlide2.xml"/><Relationship Id="rId1" Type="http://schemas.openxmlformats.org/officeDocument/2006/relationships/tags" Target="../tags/tag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15240" y="-49374"/>
            <a:ext cx="9174688" cy="5143500"/>
          </a:xfrm>
          <a:prstGeom prst="rect">
            <a:avLst/>
          </a:prstGeom>
          <a:gradFill>
            <a:gsLst>
              <a:gs pos="0">
                <a:srgbClr val="00B0F0"/>
              </a:gs>
              <a:gs pos="100000">
                <a:srgbClr val="0070C0"/>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43" name="Rectangle 3"/>
          <p:cNvSpPr txBox="1">
            <a:spLocks noChangeArrowheads="1"/>
          </p:cNvSpPr>
          <p:nvPr/>
        </p:nvSpPr>
        <p:spPr>
          <a:xfrm>
            <a:off x="971600" y="1493242"/>
            <a:ext cx="7200800" cy="502444"/>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nSpc>
                <a:spcPct val="150000"/>
              </a:lnSpc>
            </a:pPr>
            <a:r>
              <a:rPr lang="zh-CN" altLang="zh-CN" sz="4000" b="1" dirty="0" smtClean="0">
                <a:solidFill>
                  <a:schemeClr val="bg1"/>
                </a:solidFill>
                <a:latin typeface="微软雅黑" panose="020B0503020204020204" pitchFamily="34" charset="-122"/>
                <a:ea typeface="微软雅黑" panose="020B0503020204020204" pitchFamily="34" charset="-122"/>
              </a:rPr>
              <a:t>社保费申报缴费常见问题</a:t>
            </a:r>
            <a:endParaRPr lang="zh-CN" altLang="zh-CN" sz="4000" b="1" dirty="0" smtClean="0">
              <a:solidFill>
                <a:schemeClr val="bg1"/>
              </a:solidFill>
              <a:latin typeface="微软雅黑" panose="020B0503020204020204" pitchFamily="34" charset="-122"/>
              <a:ea typeface="微软雅黑" panose="020B0503020204020204" pitchFamily="34" charset="-122"/>
            </a:endParaRPr>
          </a:p>
        </p:txBody>
      </p:sp>
      <p:sp>
        <p:nvSpPr>
          <p:cNvPr id="7" name="矩形 6"/>
          <p:cNvSpPr/>
          <p:nvPr/>
        </p:nvSpPr>
        <p:spPr>
          <a:xfrm>
            <a:off x="3532457" y="3435846"/>
            <a:ext cx="1691640" cy="461645"/>
          </a:xfrm>
          <a:prstGeom prst="rect">
            <a:avLst/>
          </a:prstGeom>
        </p:spPr>
        <p:txBody>
          <a:bodyPr wrap="none">
            <a:spAutoFit/>
          </a:bodyPr>
          <a:lstStyle/>
          <a:p>
            <a:pPr indent="355600" algn="ctr">
              <a:lnSpc>
                <a:spcPts val="2890"/>
              </a:lnSpc>
              <a:spcAft>
                <a:spcPts val="0"/>
              </a:spcAft>
            </a:pPr>
            <a:r>
              <a:rPr lang="en-US" altLang="zh-CN" b="1" kern="100" dirty="0" smtClean="0">
                <a:solidFill>
                  <a:schemeClr val="bg1"/>
                </a:solidFill>
                <a:latin typeface="Calibri" panose="020F0502020204030204" pitchFamily="34" charset="0"/>
                <a:ea typeface="仿宋" panose="02010609060101010101" charset="-122"/>
                <a:cs typeface="仿宋" panose="02010609060101010101" charset="-122"/>
              </a:rPr>
              <a:t>2025</a:t>
            </a:r>
            <a:r>
              <a:rPr lang="zh-CN" altLang="en-US" b="1" kern="100" dirty="0" smtClean="0">
                <a:solidFill>
                  <a:schemeClr val="bg1"/>
                </a:solidFill>
                <a:latin typeface="Calibri" panose="020F0502020204030204" pitchFamily="34" charset="0"/>
                <a:ea typeface="仿宋" panose="02010609060101010101" charset="-122"/>
                <a:cs typeface="仿宋" panose="02010609060101010101" charset="-122"/>
              </a:rPr>
              <a:t>年</a:t>
            </a:r>
            <a:r>
              <a:rPr lang="en-US" altLang="zh-CN" b="1" kern="100" dirty="0" smtClean="0">
                <a:solidFill>
                  <a:schemeClr val="bg1"/>
                </a:solidFill>
                <a:latin typeface="Calibri" panose="020F0502020204030204" pitchFamily="34" charset="0"/>
                <a:ea typeface="仿宋" panose="02010609060101010101" charset="-122"/>
                <a:cs typeface="仿宋" panose="02010609060101010101" charset="-122"/>
              </a:rPr>
              <a:t>12</a:t>
            </a:r>
            <a:r>
              <a:rPr lang="zh-CN" altLang="en-US" b="1" kern="100" dirty="0" smtClean="0">
                <a:solidFill>
                  <a:schemeClr val="bg1"/>
                </a:solidFill>
                <a:latin typeface="Calibri" panose="020F0502020204030204" pitchFamily="34" charset="0"/>
                <a:ea typeface="仿宋" panose="02010609060101010101" charset="-122"/>
                <a:cs typeface="仿宋" panose="02010609060101010101" charset="-122"/>
              </a:rPr>
              <a:t>月</a:t>
            </a:r>
            <a:endParaRPr lang="zh-CN" altLang="zh-CN" b="1" kern="100" dirty="0">
              <a:solidFill>
                <a:schemeClr val="bg1"/>
              </a:solidFill>
              <a:latin typeface="Calibri" panose="020F0502020204030204" pitchFamily="34" charset="0"/>
              <a:ea typeface="仿宋" panose="02010609060101010101"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p14:dur="10">
        <p:fade/>
      </p:transition>
    </mc:Choice>
    <mc:Fallback>
      <p:transition>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8" name="直接连接符 27"/>
          <p:cNvCxnSpPr/>
          <p:nvPr/>
        </p:nvCxnSpPr>
        <p:spPr>
          <a:xfrm flipH="1">
            <a:off x="395536" y="555526"/>
            <a:ext cx="8352928" cy="0"/>
          </a:xfrm>
          <a:prstGeom prst="line">
            <a:avLst/>
          </a:prstGeom>
        </p:spPr>
        <p:style>
          <a:lnRef idx="2">
            <a:schemeClr val="accent1"/>
          </a:lnRef>
          <a:fillRef idx="0">
            <a:schemeClr val="accent1"/>
          </a:fillRef>
          <a:effectRef idx="1">
            <a:schemeClr val="accent1"/>
          </a:effectRef>
          <a:fontRef idx="minor">
            <a:schemeClr val="tx1"/>
          </a:fontRef>
        </p:style>
      </p:cxnSp>
      <p:sp>
        <p:nvSpPr>
          <p:cNvPr id="29" name="文本框 28"/>
          <p:cNvSpPr txBox="1"/>
          <p:nvPr/>
        </p:nvSpPr>
        <p:spPr>
          <a:xfrm>
            <a:off x="395536" y="107588"/>
            <a:ext cx="4464496" cy="398780"/>
          </a:xfrm>
          <a:prstGeom prst="rect">
            <a:avLst/>
          </a:prstGeom>
          <a:noFill/>
        </p:spPr>
        <p:txBody>
          <a:bodyPr wrap="square" rtlCol="0">
            <a:spAutoFit/>
          </a:bodyPr>
          <a:lstStyle/>
          <a:p>
            <a:r>
              <a:rPr lang="zh-CN" sz="2000" dirty="0" smtClean="0">
                <a:solidFill>
                  <a:srgbClr val="0070C0"/>
                </a:solidFill>
                <a:latin typeface="微软雅黑" panose="020B0503020204020204" pitchFamily="34" charset="-122"/>
                <a:ea typeface="微软雅黑" panose="020B0503020204020204" pitchFamily="34" charset="-122"/>
                <a:sym typeface="+mn-ea"/>
              </a:rPr>
              <a:t>常见问题</a:t>
            </a:r>
            <a:endParaRPr lang="zh-CN" sz="2000" dirty="0" smtClean="0">
              <a:solidFill>
                <a:srgbClr val="0070C0"/>
              </a:solidFill>
              <a:latin typeface="微软雅黑" panose="020B0503020204020204" pitchFamily="34" charset="-122"/>
              <a:ea typeface="微软雅黑" panose="020B0503020204020204" pitchFamily="34" charset="-122"/>
              <a:sym typeface="+mn-ea"/>
            </a:endParaRPr>
          </a:p>
        </p:txBody>
      </p:sp>
      <p:cxnSp>
        <p:nvCxnSpPr>
          <p:cNvPr id="5" name="直接连接符 4"/>
          <p:cNvCxnSpPr/>
          <p:nvPr/>
        </p:nvCxnSpPr>
        <p:spPr>
          <a:xfrm flipH="1">
            <a:off x="395536" y="555526"/>
            <a:ext cx="8352928" cy="0"/>
          </a:xfrm>
          <a:prstGeom prst="line">
            <a:avLst/>
          </a:prstGeom>
        </p:spPr>
        <p:style>
          <a:lnRef idx="2">
            <a:schemeClr val="accent1"/>
          </a:lnRef>
          <a:fillRef idx="0">
            <a:schemeClr val="accent1"/>
          </a:fillRef>
          <a:effectRef idx="1">
            <a:schemeClr val="accent1"/>
          </a:effectRef>
          <a:fontRef idx="minor">
            <a:schemeClr val="tx1"/>
          </a:fontRef>
        </p:style>
      </p:cxnSp>
      <p:sp>
        <p:nvSpPr>
          <p:cNvPr id="38" name="文本框 37"/>
          <p:cNvSpPr txBox="1"/>
          <p:nvPr/>
        </p:nvSpPr>
        <p:spPr>
          <a:xfrm>
            <a:off x="683260" y="771525"/>
            <a:ext cx="7539355" cy="3322955"/>
          </a:xfrm>
          <a:prstGeom prst="rect">
            <a:avLst/>
          </a:prstGeom>
          <a:noFill/>
        </p:spPr>
        <p:txBody>
          <a:bodyPr wrap="square" rtlCol="0">
            <a:spAutoFit/>
          </a:bodyPr>
          <a:lstStyle/>
          <a:p>
            <a:pPr algn="just" fontAlgn="auto">
              <a:lnSpc>
                <a:spcPct val="150000"/>
              </a:lnSpc>
            </a:pPr>
            <a:r>
              <a:rPr lang="en-US" sz="2000" b="1" dirty="0" smtClean="0">
                <a:solidFill>
                  <a:srgbClr val="FF0000"/>
                </a:solidFill>
                <a:latin typeface="宋体" panose="02010600030101010101" pitchFamily="2" charset="-122"/>
                <a:ea typeface="宋体" panose="02010600030101010101" pitchFamily="2" charset="-122"/>
                <a:cs typeface="宋体" panose="02010600030101010101" pitchFamily="2" charset="-122"/>
              </a:rPr>
              <a:t>4. </a:t>
            </a:r>
            <a:r>
              <a:rPr lang="zh-CN" altLang="en-US" sz="2000" b="1" dirty="0" smtClean="0">
                <a:solidFill>
                  <a:srgbClr val="FF0000"/>
                </a:solidFill>
                <a:latin typeface="宋体" panose="02010600030101010101" pitchFamily="2" charset="-122"/>
                <a:ea typeface="宋体" panose="02010600030101010101" pitchFamily="2" charset="-122"/>
                <a:cs typeface="宋体" panose="02010600030101010101" pitchFamily="2" charset="-122"/>
              </a:rPr>
              <a:t>某用人单位某月新增参保人员，申报时预处理中不显示该职工应申报数据，该如何处理？</a:t>
            </a:r>
            <a:endParaRPr lang="zh-CN" altLang="en-US" sz="2000" b="1" dirty="0" smtClean="0">
              <a:solidFill>
                <a:srgbClr val="FF0000"/>
              </a:solidFill>
              <a:latin typeface="宋体" panose="02010600030101010101" pitchFamily="2" charset="-122"/>
              <a:ea typeface="宋体" panose="02010600030101010101" pitchFamily="2" charset="-122"/>
              <a:cs typeface="宋体" panose="02010600030101010101" pitchFamily="2" charset="-122"/>
            </a:endParaRPr>
          </a:p>
          <a:p>
            <a:pPr algn="just" fontAlgn="auto">
              <a:lnSpc>
                <a:spcPct val="150000"/>
              </a:lnSpc>
            </a:pPr>
            <a:r>
              <a:rPr lang="en-US" altLang="zh-CN"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        </a:t>
            </a:r>
            <a:r>
              <a:rPr lang="zh-CN" altLang="en-US"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首先，要在【职工参保信息管理】模块进行数据更新，选择</a:t>
            </a:r>
            <a:r>
              <a:rPr lang="en-US" altLang="zh-CN"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a:t>
            </a:r>
            <a:r>
              <a:rPr lang="zh-CN" altLang="en-US"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全量更新</a:t>
            </a:r>
            <a:r>
              <a:rPr lang="en-US" altLang="zh-CN"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a:t>
            </a:r>
            <a:r>
              <a:rPr lang="zh-CN" altLang="en-US"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；其次，</a:t>
            </a:r>
            <a:r>
              <a:rPr lang="zh-CN" altLang="en-US"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sym typeface="+mn-ea"/>
              </a:rPr>
              <a:t>在【职工参保信息管理】模块找到该职工，</a:t>
            </a:r>
            <a:r>
              <a:rPr lang="zh-CN" altLang="en-US"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查看人社或医保部门是否传递新增信息；如新增人员参保信息已传递，需要进行工资申报。（</a:t>
            </a:r>
            <a:r>
              <a:rPr lang="en-US" altLang="zh-CN"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1</a:t>
            </a:r>
            <a:r>
              <a:rPr lang="zh-CN" altLang="en-US"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月新增进行年度工资申报，年中某月新增进行月度工资申报，生效年月起选择该职工开始缴费当月）</a:t>
            </a:r>
            <a:endParaRPr lang="zh-CN" altLang="en-US"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8" name="直接连接符 27"/>
          <p:cNvCxnSpPr/>
          <p:nvPr/>
        </p:nvCxnSpPr>
        <p:spPr>
          <a:xfrm flipH="1">
            <a:off x="395536" y="555526"/>
            <a:ext cx="8352928" cy="0"/>
          </a:xfrm>
          <a:prstGeom prst="line">
            <a:avLst/>
          </a:prstGeom>
        </p:spPr>
        <p:style>
          <a:lnRef idx="2">
            <a:schemeClr val="accent1"/>
          </a:lnRef>
          <a:fillRef idx="0">
            <a:schemeClr val="accent1"/>
          </a:fillRef>
          <a:effectRef idx="1">
            <a:schemeClr val="accent1"/>
          </a:effectRef>
          <a:fontRef idx="minor">
            <a:schemeClr val="tx1"/>
          </a:fontRef>
        </p:style>
      </p:cxnSp>
      <p:sp>
        <p:nvSpPr>
          <p:cNvPr id="29" name="文本框 28"/>
          <p:cNvSpPr txBox="1"/>
          <p:nvPr/>
        </p:nvSpPr>
        <p:spPr>
          <a:xfrm>
            <a:off x="395536" y="107588"/>
            <a:ext cx="4464496" cy="398780"/>
          </a:xfrm>
          <a:prstGeom prst="rect">
            <a:avLst/>
          </a:prstGeom>
          <a:noFill/>
        </p:spPr>
        <p:txBody>
          <a:bodyPr wrap="square" rtlCol="0">
            <a:spAutoFit/>
          </a:bodyPr>
          <a:lstStyle/>
          <a:p>
            <a:r>
              <a:rPr lang="zh-CN" sz="2000" dirty="0" smtClean="0">
                <a:solidFill>
                  <a:srgbClr val="0070C0"/>
                </a:solidFill>
                <a:latin typeface="微软雅黑" panose="020B0503020204020204" pitchFamily="34" charset="-122"/>
                <a:ea typeface="微软雅黑" panose="020B0503020204020204" pitchFamily="34" charset="-122"/>
                <a:sym typeface="+mn-ea"/>
              </a:rPr>
              <a:t>常见问题</a:t>
            </a:r>
            <a:endParaRPr lang="zh-CN" sz="2000" dirty="0" smtClean="0">
              <a:solidFill>
                <a:srgbClr val="0070C0"/>
              </a:solidFill>
              <a:latin typeface="微软雅黑" panose="020B0503020204020204" pitchFamily="34" charset="-122"/>
              <a:ea typeface="微软雅黑" panose="020B0503020204020204" pitchFamily="34" charset="-122"/>
              <a:sym typeface="+mn-ea"/>
            </a:endParaRPr>
          </a:p>
        </p:txBody>
      </p:sp>
      <p:cxnSp>
        <p:nvCxnSpPr>
          <p:cNvPr id="5" name="直接连接符 4"/>
          <p:cNvCxnSpPr/>
          <p:nvPr/>
        </p:nvCxnSpPr>
        <p:spPr>
          <a:xfrm flipH="1">
            <a:off x="395536" y="555526"/>
            <a:ext cx="8352928" cy="0"/>
          </a:xfrm>
          <a:prstGeom prst="line">
            <a:avLst/>
          </a:prstGeom>
        </p:spPr>
        <p:style>
          <a:lnRef idx="2">
            <a:schemeClr val="accent1"/>
          </a:lnRef>
          <a:fillRef idx="0">
            <a:schemeClr val="accent1"/>
          </a:fillRef>
          <a:effectRef idx="1">
            <a:schemeClr val="accent1"/>
          </a:effectRef>
          <a:fontRef idx="minor">
            <a:schemeClr val="tx1"/>
          </a:fontRef>
        </p:style>
      </p:cxnSp>
      <p:sp>
        <p:nvSpPr>
          <p:cNvPr id="38" name="文本框 37"/>
          <p:cNvSpPr txBox="1"/>
          <p:nvPr/>
        </p:nvSpPr>
        <p:spPr>
          <a:xfrm>
            <a:off x="683260" y="699770"/>
            <a:ext cx="7539355" cy="3784600"/>
          </a:xfrm>
          <a:prstGeom prst="rect">
            <a:avLst/>
          </a:prstGeom>
          <a:noFill/>
        </p:spPr>
        <p:txBody>
          <a:bodyPr wrap="square" rtlCol="0">
            <a:spAutoFit/>
          </a:bodyPr>
          <a:lstStyle/>
          <a:p>
            <a:pPr algn="just" fontAlgn="auto">
              <a:lnSpc>
                <a:spcPct val="150000"/>
              </a:lnSpc>
            </a:pPr>
            <a:r>
              <a:rPr lang="en-US" sz="2000" b="1" dirty="0" smtClean="0">
                <a:solidFill>
                  <a:srgbClr val="FF0000"/>
                </a:solidFill>
                <a:latin typeface="宋体" panose="02010600030101010101" pitchFamily="2" charset="-122"/>
                <a:ea typeface="宋体" panose="02010600030101010101" pitchFamily="2" charset="-122"/>
                <a:cs typeface="宋体" panose="02010600030101010101" pitchFamily="2" charset="-122"/>
              </a:rPr>
              <a:t>5.  </a:t>
            </a:r>
            <a:r>
              <a:rPr lang="zh-CN" altLang="en-US" sz="2000" b="1" dirty="0" smtClean="0">
                <a:solidFill>
                  <a:srgbClr val="FF0000"/>
                </a:solidFill>
                <a:latin typeface="宋体" panose="02010600030101010101" pitchFamily="2" charset="-122"/>
                <a:ea typeface="宋体" panose="02010600030101010101" pitchFamily="2" charset="-122"/>
                <a:cs typeface="宋体" panose="02010600030101010101" pitchFamily="2" charset="-122"/>
              </a:rPr>
              <a:t>某用人单位某月减少参保人员，申报时预处理信息仍显示该职工应申报数据，该如何处理？</a:t>
            </a:r>
            <a:endParaRPr lang="zh-CN" altLang="en-US" sz="2000" b="1" dirty="0" smtClean="0">
              <a:solidFill>
                <a:srgbClr val="FF0000"/>
              </a:solidFill>
              <a:latin typeface="宋体" panose="02010600030101010101" pitchFamily="2" charset="-122"/>
              <a:ea typeface="宋体" panose="02010600030101010101" pitchFamily="2" charset="-122"/>
              <a:cs typeface="宋体" panose="02010600030101010101" pitchFamily="2" charset="-122"/>
            </a:endParaRPr>
          </a:p>
          <a:p>
            <a:pPr algn="just" fontAlgn="auto">
              <a:lnSpc>
                <a:spcPct val="150000"/>
              </a:lnSpc>
            </a:pPr>
            <a:r>
              <a:rPr lang="en-US" altLang="zh-CN"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         </a:t>
            </a:r>
            <a:r>
              <a:rPr lang="zh-CN" altLang="en-US"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首先，要在【职工参保信息管理】模块进行数据更新，选择</a:t>
            </a:r>
            <a:r>
              <a:rPr lang="en-US" altLang="zh-CN"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a:t>
            </a:r>
            <a:r>
              <a:rPr lang="zh-CN" altLang="en-US"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全量更新</a:t>
            </a:r>
            <a:r>
              <a:rPr lang="en-US" altLang="zh-CN"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a:t>
            </a:r>
            <a:r>
              <a:rPr lang="zh-CN" altLang="en-US"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；其次，</a:t>
            </a:r>
            <a:r>
              <a:rPr lang="zh-CN" altLang="en-US"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sym typeface="+mn-ea"/>
              </a:rPr>
              <a:t>在【职工参保信息管理】模块查看该职工是否仍有参保信息，如参保信息仍存在，需联系人社、医保部门，核实是否传递停保数据；参保信息如已不存在，更新参保信息后预处理中的待申报信息会同步删除。</a:t>
            </a:r>
            <a:endParaRPr lang="zh-CN" altLang="en-US"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sym typeface="+mn-ea"/>
            </a:endParaRPr>
          </a:p>
          <a:p>
            <a:pPr algn="just" fontAlgn="auto">
              <a:lnSpc>
                <a:spcPct val="150000"/>
              </a:lnSpc>
            </a:pPr>
            <a:r>
              <a:rPr lang="en-US" altLang="zh-CN" sz="2000" dirty="0" smtClean="0">
                <a:solidFill>
                  <a:srgbClr val="FF0000"/>
                </a:solidFill>
                <a:latin typeface="宋体" panose="02010600030101010101" pitchFamily="2" charset="-122"/>
                <a:ea typeface="宋体" panose="02010600030101010101" pitchFamily="2" charset="-122"/>
                <a:cs typeface="宋体" panose="02010600030101010101" pitchFamily="2" charset="-122"/>
              </a:rPr>
              <a:t>    </a:t>
            </a:r>
            <a:r>
              <a:rPr lang="zh-CN" altLang="en-US" sz="2000" dirty="0" smtClean="0">
                <a:solidFill>
                  <a:srgbClr val="FF0000"/>
                </a:solidFill>
                <a:latin typeface="宋体" panose="02010600030101010101" pitchFamily="2" charset="-122"/>
                <a:ea typeface="宋体" panose="02010600030101010101" pitchFamily="2" charset="-122"/>
                <a:cs typeface="宋体" panose="02010600030101010101" pitchFamily="2" charset="-122"/>
              </a:rPr>
              <a:t>温馨提示：人社、医保部门传递数据大约需要</a:t>
            </a:r>
            <a:r>
              <a:rPr lang="en-US" altLang="zh-CN" sz="2000" dirty="0" smtClean="0">
                <a:solidFill>
                  <a:srgbClr val="FF0000"/>
                </a:solidFill>
                <a:latin typeface="宋体" panose="02010600030101010101" pitchFamily="2" charset="-122"/>
                <a:ea typeface="宋体" panose="02010600030101010101" pitchFamily="2" charset="-122"/>
                <a:cs typeface="宋体" panose="02010600030101010101" pitchFamily="2" charset="-122"/>
              </a:rPr>
              <a:t>2</a:t>
            </a:r>
            <a:r>
              <a:rPr lang="zh-CN" altLang="en-US" sz="2000" dirty="0" smtClean="0">
                <a:solidFill>
                  <a:srgbClr val="FF0000"/>
                </a:solidFill>
                <a:latin typeface="宋体" panose="02010600030101010101" pitchFamily="2" charset="-122"/>
                <a:ea typeface="宋体" panose="02010600030101010101" pitchFamily="2" charset="-122"/>
                <a:cs typeface="宋体" panose="02010600030101010101" pitchFamily="2" charset="-122"/>
              </a:rPr>
              <a:t>小时至税务系统。</a:t>
            </a:r>
            <a:endParaRPr lang="zh-CN" altLang="en-US" sz="2000" dirty="0" smtClean="0">
              <a:solidFill>
                <a:srgbClr val="FF0000"/>
              </a:solidFill>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ransition spd="slow">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8" name="直接连接符 27"/>
          <p:cNvCxnSpPr/>
          <p:nvPr/>
        </p:nvCxnSpPr>
        <p:spPr>
          <a:xfrm flipH="1">
            <a:off x="395536" y="555526"/>
            <a:ext cx="8352928" cy="0"/>
          </a:xfrm>
          <a:prstGeom prst="line">
            <a:avLst/>
          </a:prstGeom>
        </p:spPr>
        <p:style>
          <a:lnRef idx="2">
            <a:schemeClr val="accent1"/>
          </a:lnRef>
          <a:fillRef idx="0">
            <a:schemeClr val="accent1"/>
          </a:fillRef>
          <a:effectRef idx="1">
            <a:schemeClr val="accent1"/>
          </a:effectRef>
          <a:fontRef idx="minor">
            <a:schemeClr val="tx1"/>
          </a:fontRef>
        </p:style>
      </p:cxnSp>
      <p:sp>
        <p:nvSpPr>
          <p:cNvPr id="29" name="文本框 28"/>
          <p:cNvSpPr txBox="1"/>
          <p:nvPr/>
        </p:nvSpPr>
        <p:spPr>
          <a:xfrm>
            <a:off x="395536" y="107588"/>
            <a:ext cx="4464496" cy="398780"/>
          </a:xfrm>
          <a:prstGeom prst="rect">
            <a:avLst/>
          </a:prstGeom>
          <a:noFill/>
        </p:spPr>
        <p:txBody>
          <a:bodyPr wrap="square" rtlCol="0">
            <a:spAutoFit/>
          </a:bodyPr>
          <a:lstStyle/>
          <a:p>
            <a:r>
              <a:rPr lang="zh-CN" sz="2000" dirty="0" smtClean="0">
                <a:solidFill>
                  <a:srgbClr val="0070C0"/>
                </a:solidFill>
                <a:latin typeface="微软雅黑" panose="020B0503020204020204" pitchFamily="34" charset="-122"/>
                <a:ea typeface="微软雅黑" panose="020B0503020204020204" pitchFamily="34" charset="-122"/>
                <a:sym typeface="+mn-ea"/>
              </a:rPr>
              <a:t>常见问题</a:t>
            </a:r>
            <a:endParaRPr lang="zh-CN" sz="2000" dirty="0" smtClean="0">
              <a:solidFill>
                <a:srgbClr val="0070C0"/>
              </a:solidFill>
              <a:latin typeface="微软雅黑" panose="020B0503020204020204" pitchFamily="34" charset="-122"/>
              <a:ea typeface="微软雅黑" panose="020B0503020204020204" pitchFamily="34" charset="-122"/>
              <a:sym typeface="+mn-ea"/>
            </a:endParaRPr>
          </a:p>
        </p:txBody>
      </p:sp>
      <p:cxnSp>
        <p:nvCxnSpPr>
          <p:cNvPr id="5" name="直接连接符 4"/>
          <p:cNvCxnSpPr/>
          <p:nvPr/>
        </p:nvCxnSpPr>
        <p:spPr>
          <a:xfrm flipH="1">
            <a:off x="395536" y="555526"/>
            <a:ext cx="8352928" cy="0"/>
          </a:xfrm>
          <a:prstGeom prst="line">
            <a:avLst/>
          </a:prstGeom>
        </p:spPr>
        <p:style>
          <a:lnRef idx="2">
            <a:schemeClr val="accent1"/>
          </a:lnRef>
          <a:fillRef idx="0">
            <a:schemeClr val="accent1"/>
          </a:fillRef>
          <a:effectRef idx="1">
            <a:schemeClr val="accent1"/>
          </a:effectRef>
          <a:fontRef idx="minor">
            <a:schemeClr val="tx1"/>
          </a:fontRef>
        </p:style>
      </p:cxnSp>
      <p:sp>
        <p:nvSpPr>
          <p:cNvPr id="38" name="文本框 37"/>
          <p:cNvSpPr txBox="1"/>
          <p:nvPr/>
        </p:nvSpPr>
        <p:spPr>
          <a:xfrm>
            <a:off x="683260" y="771525"/>
            <a:ext cx="7539355" cy="3322955"/>
          </a:xfrm>
          <a:prstGeom prst="rect">
            <a:avLst/>
          </a:prstGeom>
          <a:noFill/>
        </p:spPr>
        <p:txBody>
          <a:bodyPr wrap="square" rtlCol="0">
            <a:spAutoFit/>
          </a:bodyPr>
          <a:lstStyle/>
          <a:p>
            <a:pPr algn="just" fontAlgn="auto">
              <a:lnSpc>
                <a:spcPct val="150000"/>
              </a:lnSpc>
            </a:pPr>
            <a:r>
              <a:rPr lang="en-US" sz="2000" b="1" dirty="0" smtClean="0">
                <a:solidFill>
                  <a:srgbClr val="FF0000"/>
                </a:solidFill>
                <a:latin typeface="宋体" panose="02010600030101010101" pitchFamily="2" charset="-122"/>
                <a:ea typeface="宋体" panose="02010600030101010101" pitchFamily="2" charset="-122"/>
                <a:cs typeface="宋体" panose="02010600030101010101" pitchFamily="2" charset="-122"/>
              </a:rPr>
              <a:t>6. </a:t>
            </a:r>
            <a:r>
              <a:rPr lang="zh-CN" altLang="en-US" sz="2000" b="1" dirty="0" smtClean="0">
                <a:solidFill>
                  <a:srgbClr val="FF0000"/>
                </a:solidFill>
                <a:latin typeface="宋体" panose="02010600030101010101" pitchFamily="2" charset="-122"/>
                <a:ea typeface="宋体" panose="02010600030101010101" pitchFamily="2" charset="-122"/>
                <a:cs typeface="宋体" panose="02010600030101010101" pitchFamily="2" charset="-122"/>
              </a:rPr>
              <a:t>某用人单位申报人员工资失败，系统提示</a:t>
            </a:r>
            <a:r>
              <a:rPr lang="en-US" altLang="zh-CN" sz="2000" b="1" dirty="0" smtClean="0">
                <a:solidFill>
                  <a:srgbClr val="FF0000"/>
                </a:solidFill>
                <a:latin typeface="宋体" panose="02010600030101010101" pitchFamily="2" charset="-122"/>
                <a:ea typeface="宋体" panose="02010600030101010101" pitchFamily="2" charset="-122"/>
                <a:cs typeface="宋体" panose="02010600030101010101" pitchFamily="2" charset="-122"/>
              </a:rPr>
              <a:t>“</a:t>
            </a:r>
            <a:r>
              <a:rPr lang="zh-CN" altLang="en-US" sz="2000" b="1" dirty="0" smtClean="0">
                <a:solidFill>
                  <a:srgbClr val="FF0000"/>
                </a:solidFill>
                <a:latin typeface="宋体" panose="02010600030101010101" pitchFamily="2" charset="-122"/>
                <a:ea typeface="宋体" panose="02010600030101010101" pitchFamily="2" charset="-122"/>
                <a:cs typeface="宋体" panose="02010600030101010101" pitchFamily="2" charset="-122"/>
              </a:rPr>
              <a:t>该缴费人</a:t>
            </a:r>
            <a:r>
              <a:rPr lang="en-US" altLang="zh-CN" sz="2000" b="1" dirty="0" smtClean="0">
                <a:solidFill>
                  <a:srgbClr val="FF0000"/>
                </a:solidFill>
                <a:latin typeface="宋体" panose="02010600030101010101" pitchFamily="2" charset="-122"/>
                <a:ea typeface="宋体" panose="02010600030101010101" pitchFamily="2" charset="-122"/>
                <a:cs typeface="宋体" panose="02010600030101010101" pitchFamily="2" charset="-122"/>
              </a:rPr>
              <a:t>xx</a:t>
            </a:r>
            <a:r>
              <a:rPr lang="zh-CN" altLang="en-US" sz="2000" b="1" dirty="0" smtClean="0">
                <a:solidFill>
                  <a:srgbClr val="FF0000"/>
                </a:solidFill>
                <a:latin typeface="宋体" panose="02010600030101010101" pitchFamily="2" charset="-122"/>
                <a:ea typeface="宋体" panose="02010600030101010101" pitchFamily="2" charset="-122"/>
                <a:cs typeface="宋体" panose="02010600030101010101" pitchFamily="2" charset="-122"/>
              </a:rPr>
              <a:t>属期存在已申报未入库的在途数据</a:t>
            </a:r>
            <a:r>
              <a:rPr lang="en-US" altLang="zh-CN" sz="2000" b="1" dirty="0" smtClean="0">
                <a:solidFill>
                  <a:srgbClr val="FF0000"/>
                </a:solidFill>
                <a:latin typeface="宋体" panose="02010600030101010101" pitchFamily="2" charset="-122"/>
                <a:ea typeface="宋体" panose="02010600030101010101" pitchFamily="2" charset="-122"/>
                <a:cs typeface="宋体" panose="02010600030101010101" pitchFamily="2" charset="-122"/>
              </a:rPr>
              <a:t>”</a:t>
            </a:r>
            <a:r>
              <a:rPr lang="zh-CN" altLang="en-US" sz="2000" b="1" dirty="0" smtClean="0">
                <a:solidFill>
                  <a:srgbClr val="FF0000"/>
                </a:solidFill>
                <a:latin typeface="宋体" panose="02010600030101010101" pitchFamily="2" charset="-122"/>
                <a:ea typeface="宋体" panose="02010600030101010101" pitchFamily="2" charset="-122"/>
                <a:cs typeface="宋体" panose="02010600030101010101" pitchFamily="2" charset="-122"/>
              </a:rPr>
              <a:t>，该如何处理？</a:t>
            </a:r>
            <a:endParaRPr lang="zh-CN" altLang="en-US" sz="2000" b="1" dirty="0" smtClean="0">
              <a:solidFill>
                <a:srgbClr val="FF0000"/>
              </a:solidFill>
              <a:latin typeface="宋体" panose="02010600030101010101" pitchFamily="2" charset="-122"/>
              <a:ea typeface="宋体" panose="02010600030101010101" pitchFamily="2" charset="-122"/>
              <a:cs typeface="宋体" panose="02010600030101010101" pitchFamily="2" charset="-122"/>
            </a:endParaRPr>
          </a:p>
          <a:p>
            <a:pPr algn="just" fontAlgn="auto">
              <a:lnSpc>
                <a:spcPct val="150000"/>
              </a:lnSpc>
            </a:pPr>
            <a:r>
              <a:rPr lang="en-US" altLang="zh-CN"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        </a:t>
            </a:r>
            <a:r>
              <a:rPr lang="zh-CN" altLang="en-US"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出现这种提示一般情况下是用人单位存在已申报未缴费或者刚缴费不久，费款还未入国库的在途数据。如</a:t>
            </a:r>
            <a:r>
              <a:rPr lang="zh-CN" altLang="en-US" sz="2000" dirty="0" smtClean="0">
                <a:solidFill>
                  <a:schemeClr val="accent1"/>
                </a:solidFill>
                <a:latin typeface="宋体" panose="02010600030101010101" pitchFamily="2" charset="-122"/>
                <a:ea typeface="宋体" panose="02010600030101010101" pitchFamily="2" charset="-122"/>
                <a:cs typeface="宋体" panose="02010600030101010101" pitchFamily="2" charset="-122"/>
              </a:rPr>
              <a:t>已申报未缴费</a:t>
            </a:r>
            <a:r>
              <a:rPr lang="zh-CN" altLang="en-US"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，用人单位可根据实际情况自行选择作废申报，再次申报职工工资；也可选择立即缴费，等待入库后申报职工工资。</a:t>
            </a:r>
            <a:endParaRPr lang="zh-CN" altLang="en-US"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endParaRPr>
          </a:p>
          <a:p>
            <a:pPr algn="just" fontAlgn="auto">
              <a:lnSpc>
                <a:spcPct val="150000"/>
              </a:lnSpc>
            </a:pPr>
            <a:r>
              <a:rPr lang="en-US" altLang="zh-CN"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        </a:t>
            </a:r>
            <a:r>
              <a:rPr lang="zh-CN" altLang="en-US"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如</a:t>
            </a:r>
            <a:r>
              <a:rPr lang="zh-CN" altLang="en-US" sz="2000" dirty="0" smtClean="0">
                <a:solidFill>
                  <a:schemeClr val="accent1"/>
                </a:solidFill>
                <a:latin typeface="宋体" panose="02010600030101010101" pitchFamily="2" charset="-122"/>
                <a:ea typeface="宋体" panose="02010600030101010101" pitchFamily="2" charset="-122"/>
                <a:cs typeface="宋体" panose="02010600030101010101" pitchFamily="2" charset="-122"/>
              </a:rPr>
              <a:t>已申报已缴费</a:t>
            </a:r>
            <a:r>
              <a:rPr lang="zh-CN" altLang="en-US"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，则需要耐心等待费款自动入库。</a:t>
            </a:r>
            <a:endParaRPr lang="zh-CN" altLang="en-US"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ransition spd="slow">
    <p:push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8" name="直接连接符 27"/>
          <p:cNvCxnSpPr/>
          <p:nvPr/>
        </p:nvCxnSpPr>
        <p:spPr>
          <a:xfrm flipH="1">
            <a:off x="395536" y="555526"/>
            <a:ext cx="8352928" cy="0"/>
          </a:xfrm>
          <a:prstGeom prst="line">
            <a:avLst/>
          </a:prstGeom>
        </p:spPr>
        <p:style>
          <a:lnRef idx="2">
            <a:schemeClr val="accent1"/>
          </a:lnRef>
          <a:fillRef idx="0">
            <a:schemeClr val="accent1"/>
          </a:fillRef>
          <a:effectRef idx="1">
            <a:schemeClr val="accent1"/>
          </a:effectRef>
          <a:fontRef idx="minor">
            <a:schemeClr val="tx1"/>
          </a:fontRef>
        </p:style>
      </p:cxnSp>
      <p:sp>
        <p:nvSpPr>
          <p:cNvPr id="29" name="文本框 28"/>
          <p:cNvSpPr txBox="1"/>
          <p:nvPr/>
        </p:nvSpPr>
        <p:spPr>
          <a:xfrm>
            <a:off x="395536" y="107588"/>
            <a:ext cx="4464496" cy="398780"/>
          </a:xfrm>
          <a:prstGeom prst="rect">
            <a:avLst/>
          </a:prstGeom>
          <a:noFill/>
        </p:spPr>
        <p:txBody>
          <a:bodyPr wrap="square" rtlCol="0">
            <a:spAutoFit/>
          </a:bodyPr>
          <a:lstStyle/>
          <a:p>
            <a:r>
              <a:rPr lang="zh-CN" sz="2000" dirty="0" smtClean="0">
                <a:solidFill>
                  <a:srgbClr val="0070C0"/>
                </a:solidFill>
                <a:latin typeface="微软雅黑" panose="020B0503020204020204" pitchFamily="34" charset="-122"/>
                <a:ea typeface="微软雅黑" panose="020B0503020204020204" pitchFamily="34" charset="-122"/>
                <a:sym typeface="+mn-ea"/>
              </a:rPr>
              <a:t>常见问题</a:t>
            </a:r>
            <a:endParaRPr lang="zh-CN" sz="2000" dirty="0" smtClean="0">
              <a:solidFill>
                <a:srgbClr val="0070C0"/>
              </a:solidFill>
              <a:latin typeface="微软雅黑" panose="020B0503020204020204" pitchFamily="34" charset="-122"/>
              <a:ea typeface="微软雅黑" panose="020B0503020204020204" pitchFamily="34" charset="-122"/>
              <a:sym typeface="+mn-ea"/>
            </a:endParaRPr>
          </a:p>
        </p:txBody>
      </p:sp>
      <p:cxnSp>
        <p:nvCxnSpPr>
          <p:cNvPr id="5" name="直接连接符 4"/>
          <p:cNvCxnSpPr/>
          <p:nvPr/>
        </p:nvCxnSpPr>
        <p:spPr>
          <a:xfrm flipH="1">
            <a:off x="395536" y="555526"/>
            <a:ext cx="8352928" cy="0"/>
          </a:xfrm>
          <a:prstGeom prst="line">
            <a:avLst/>
          </a:prstGeom>
        </p:spPr>
        <p:style>
          <a:lnRef idx="2">
            <a:schemeClr val="accent1"/>
          </a:lnRef>
          <a:fillRef idx="0">
            <a:schemeClr val="accent1"/>
          </a:fillRef>
          <a:effectRef idx="1">
            <a:schemeClr val="accent1"/>
          </a:effectRef>
          <a:fontRef idx="minor">
            <a:schemeClr val="tx1"/>
          </a:fontRef>
        </p:style>
      </p:cxnSp>
      <p:sp>
        <p:nvSpPr>
          <p:cNvPr id="38" name="文本框 37"/>
          <p:cNvSpPr txBox="1"/>
          <p:nvPr/>
        </p:nvSpPr>
        <p:spPr>
          <a:xfrm>
            <a:off x="683260" y="771525"/>
            <a:ext cx="7539355" cy="3322955"/>
          </a:xfrm>
          <a:prstGeom prst="rect">
            <a:avLst/>
          </a:prstGeom>
          <a:noFill/>
        </p:spPr>
        <p:txBody>
          <a:bodyPr wrap="square" rtlCol="0">
            <a:spAutoFit/>
          </a:bodyPr>
          <a:lstStyle/>
          <a:p>
            <a:pPr algn="just" fontAlgn="auto">
              <a:lnSpc>
                <a:spcPct val="150000"/>
              </a:lnSpc>
            </a:pPr>
            <a:r>
              <a:rPr lang="en-US" sz="2000" b="1" dirty="0" smtClean="0">
                <a:solidFill>
                  <a:srgbClr val="FF0000"/>
                </a:solidFill>
                <a:latin typeface="宋体" panose="02010600030101010101" pitchFamily="2" charset="-122"/>
                <a:ea typeface="宋体" panose="02010600030101010101" pitchFamily="2" charset="-122"/>
                <a:cs typeface="宋体" panose="02010600030101010101" pitchFamily="2" charset="-122"/>
              </a:rPr>
              <a:t>7. </a:t>
            </a:r>
            <a:r>
              <a:rPr lang="zh-CN" altLang="en-US" sz="2000" b="1" dirty="0" smtClean="0">
                <a:solidFill>
                  <a:srgbClr val="FF0000"/>
                </a:solidFill>
                <a:latin typeface="宋体" panose="02010600030101010101" pitchFamily="2" charset="-122"/>
                <a:ea typeface="宋体" panose="02010600030101010101" pitchFamily="2" charset="-122"/>
                <a:cs typeface="宋体" panose="02010600030101010101" pitchFamily="2" charset="-122"/>
              </a:rPr>
              <a:t>某用人单位进行社保费申报，提示</a:t>
            </a:r>
            <a:r>
              <a:rPr lang="en-US" altLang="zh-CN" sz="2000" b="1" dirty="0" smtClean="0">
                <a:solidFill>
                  <a:srgbClr val="FF0000"/>
                </a:solidFill>
                <a:latin typeface="宋体" panose="02010600030101010101" pitchFamily="2" charset="-122"/>
                <a:ea typeface="宋体" panose="02010600030101010101" pitchFamily="2" charset="-122"/>
                <a:cs typeface="宋体" panose="02010600030101010101" pitchFamily="2" charset="-122"/>
              </a:rPr>
              <a:t>“</a:t>
            </a:r>
            <a:r>
              <a:rPr lang="zh-CN" altLang="en-US" sz="2000" b="1" dirty="0" smtClean="0">
                <a:solidFill>
                  <a:srgbClr val="FF0000"/>
                </a:solidFill>
                <a:latin typeface="宋体" panose="02010600030101010101" pitchFamily="2" charset="-122"/>
                <a:ea typeface="宋体" panose="02010600030101010101" pitchFamily="2" charset="-122"/>
                <a:cs typeface="宋体" panose="02010600030101010101" pitchFamily="2" charset="-122"/>
              </a:rPr>
              <a:t>申报的应申报信息总人数与单位实际参保总人数不一致</a:t>
            </a:r>
            <a:r>
              <a:rPr lang="en-US" altLang="zh-CN" sz="2000" b="1" dirty="0" smtClean="0">
                <a:solidFill>
                  <a:srgbClr val="FF0000"/>
                </a:solidFill>
                <a:latin typeface="宋体" panose="02010600030101010101" pitchFamily="2" charset="-122"/>
                <a:ea typeface="宋体" panose="02010600030101010101" pitchFamily="2" charset="-122"/>
                <a:cs typeface="宋体" panose="02010600030101010101" pitchFamily="2" charset="-122"/>
              </a:rPr>
              <a:t>”</a:t>
            </a:r>
            <a:r>
              <a:rPr lang="zh-CN" altLang="en-US" sz="2000" b="1" dirty="0" smtClean="0">
                <a:solidFill>
                  <a:srgbClr val="FF0000"/>
                </a:solidFill>
                <a:latin typeface="宋体" panose="02010600030101010101" pitchFamily="2" charset="-122"/>
                <a:ea typeface="宋体" panose="02010600030101010101" pitchFamily="2" charset="-122"/>
                <a:cs typeface="宋体" panose="02010600030101010101" pitchFamily="2" charset="-122"/>
              </a:rPr>
              <a:t>，导致申报失败，该如何处理？</a:t>
            </a:r>
            <a:endParaRPr lang="zh-CN" altLang="en-US" sz="2000" b="1" dirty="0" smtClean="0">
              <a:solidFill>
                <a:srgbClr val="FF0000"/>
              </a:solidFill>
              <a:latin typeface="宋体" panose="02010600030101010101" pitchFamily="2" charset="-122"/>
              <a:ea typeface="宋体" panose="02010600030101010101" pitchFamily="2" charset="-122"/>
              <a:cs typeface="宋体" panose="02010600030101010101" pitchFamily="2" charset="-122"/>
            </a:endParaRPr>
          </a:p>
          <a:p>
            <a:pPr algn="just" fontAlgn="auto">
              <a:lnSpc>
                <a:spcPct val="150000"/>
              </a:lnSpc>
            </a:pPr>
            <a:r>
              <a:rPr lang="en-US" altLang="zh-CN"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        </a:t>
            </a:r>
            <a:r>
              <a:rPr lang="zh-CN" altLang="en-US"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首先，用人单位需要在【职工参保信息管理】模块查询导出目前本单位的全部参保人员信息；其次，在【单位社会保险费确认申报】模块选择申报失败的社保费预处理信息，导出职工明细信息；最后，将导出的参保信息与预处理中的信息进行比对，找出不一致的职工，进行数据核实。</a:t>
            </a:r>
            <a:endParaRPr lang="zh-CN" altLang="en-US"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ransition spd="slow">
    <p:push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8" name="直接连接符 27"/>
          <p:cNvCxnSpPr/>
          <p:nvPr/>
        </p:nvCxnSpPr>
        <p:spPr>
          <a:xfrm flipH="1">
            <a:off x="395536" y="555526"/>
            <a:ext cx="8352928" cy="0"/>
          </a:xfrm>
          <a:prstGeom prst="line">
            <a:avLst/>
          </a:prstGeom>
        </p:spPr>
        <p:style>
          <a:lnRef idx="2">
            <a:schemeClr val="accent1"/>
          </a:lnRef>
          <a:fillRef idx="0">
            <a:schemeClr val="accent1"/>
          </a:fillRef>
          <a:effectRef idx="1">
            <a:schemeClr val="accent1"/>
          </a:effectRef>
          <a:fontRef idx="minor">
            <a:schemeClr val="tx1"/>
          </a:fontRef>
        </p:style>
      </p:cxnSp>
      <p:sp>
        <p:nvSpPr>
          <p:cNvPr id="29" name="文本框 28"/>
          <p:cNvSpPr txBox="1"/>
          <p:nvPr/>
        </p:nvSpPr>
        <p:spPr>
          <a:xfrm>
            <a:off x="395536" y="107588"/>
            <a:ext cx="4464496" cy="398780"/>
          </a:xfrm>
          <a:prstGeom prst="rect">
            <a:avLst/>
          </a:prstGeom>
          <a:noFill/>
        </p:spPr>
        <p:txBody>
          <a:bodyPr wrap="square" rtlCol="0">
            <a:spAutoFit/>
          </a:bodyPr>
          <a:lstStyle/>
          <a:p>
            <a:r>
              <a:rPr lang="zh-CN" sz="2000" dirty="0" smtClean="0">
                <a:solidFill>
                  <a:srgbClr val="0070C0"/>
                </a:solidFill>
                <a:latin typeface="微软雅黑" panose="020B0503020204020204" pitchFamily="34" charset="-122"/>
                <a:ea typeface="微软雅黑" panose="020B0503020204020204" pitchFamily="34" charset="-122"/>
                <a:sym typeface="+mn-ea"/>
              </a:rPr>
              <a:t>常见问题</a:t>
            </a:r>
            <a:endParaRPr lang="zh-CN" sz="2000" dirty="0" smtClean="0">
              <a:solidFill>
                <a:srgbClr val="0070C0"/>
              </a:solidFill>
              <a:latin typeface="微软雅黑" panose="020B0503020204020204" pitchFamily="34" charset="-122"/>
              <a:ea typeface="微软雅黑" panose="020B0503020204020204" pitchFamily="34" charset="-122"/>
              <a:sym typeface="+mn-ea"/>
            </a:endParaRPr>
          </a:p>
        </p:txBody>
      </p:sp>
      <p:cxnSp>
        <p:nvCxnSpPr>
          <p:cNvPr id="5" name="直接连接符 4"/>
          <p:cNvCxnSpPr/>
          <p:nvPr/>
        </p:nvCxnSpPr>
        <p:spPr>
          <a:xfrm flipH="1">
            <a:off x="395536" y="555526"/>
            <a:ext cx="8352928" cy="0"/>
          </a:xfrm>
          <a:prstGeom prst="line">
            <a:avLst/>
          </a:prstGeom>
        </p:spPr>
        <p:style>
          <a:lnRef idx="2">
            <a:schemeClr val="accent1"/>
          </a:lnRef>
          <a:fillRef idx="0">
            <a:schemeClr val="accent1"/>
          </a:fillRef>
          <a:effectRef idx="1">
            <a:schemeClr val="accent1"/>
          </a:effectRef>
          <a:fontRef idx="minor">
            <a:schemeClr val="tx1"/>
          </a:fontRef>
        </p:style>
      </p:cxnSp>
      <p:sp>
        <p:nvSpPr>
          <p:cNvPr id="38" name="文本框 37"/>
          <p:cNvSpPr txBox="1"/>
          <p:nvPr/>
        </p:nvSpPr>
        <p:spPr>
          <a:xfrm>
            <a:off x="683260" y="771525"/>
            <a:ext cx="7539355" cy="2861310"/>
          </a:xfrm>
          <a:prstGeom prst="rect">
            <a:avLst/>
          </a:prstGeom>
          <a:noFill/>
        </p:spPr>
        <p:txBody>
          <a:bodyPr wrap="square" rtlCol="0">
            <a:spAutoFit/>
          </a:bodyPr>
          <a:lstStyle/>
          <a:p>
            <a:pPr algn="just" fontAlgn="auto">
              <a:lnSpc>
                <a:spcPct val="150000"/>
              </a:lnSpc>
            </a:pPr>
            <a:r>
              <a:rPr lang="en-US" sz="2000" b="1" dirty="0" smtClean="0">
                <a:solidFill>
                  <a:srgbClr val="FF0000"/>
                </a:solidFill>
                <a:latin typeface="宋体" panose="02010600030101010101" pitchFamily="2" charset="-122"/>
                <a:ea typeface="宋体" panose="02010600030101010101" pitchFamily="2" charset="-122"/>
                <a:cs typeface="宋体" panose="02010600030101010101" pitchFamily="2" charset="-122"/>
              </a:rPr>
              <a:t>8. </a:t>
            </a:r>
            <a:r>
              <a:rPr lang="zh-CN" altLang="en-US" sz="2000" b="1" dirty="0" smtClean="0">
                <a:solidFill>
                  <a:srgbClr val="FF0000"/>
                </a:solidFill>
                <a:latin typeface="宋体" panose="02010600030101010101" pitchFamily="2" charset="-122"/>
                <a:ea typeface="宋体" panose="02010600030101010101" pitchFamily="2" charset="-122"/>
                <a:cs typeface="宋体" panose="02010600030101010101" pitchFamily="2" charset="-122"/>
              </a:rPr>
              <a:t>某用人单位进行工伤保险申报，发现金额变多，这是什么原因？</a:t>
            </a:r>
            <a:endParaRPr lang="zh-CN" altLang="en-US" sz="2000" b="1" dirty="0" smtClean="0">
              <a:solidFill>
                <a:srgbClr val="FF0000"/>
              </a:solidFill>
              <a:latin typeface="宋体" panose="02010600030101010101" pitchFamily="2" charset="-122"/>
              <a:ea typeface="宋体" panose="02010600030101010101" pitchFamily="2" charset="-122"/>
              <a:cs typeface="宋体" panose="02010600030101010101" pitchFamily="2" charset="-122"/>
            </a:endParaRPr>
          </a:p>
          <a:p>
            <a:pPr algn="just" fontAlgn="auto">
              <a:lnSpc>
                <a:spcPct val="150000"/>
              </a:lnSpc>
            </a:pPr>
            <a:r>
              <a:rPr lang="en-US" altLang="zh-CN"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        </a:t>
            </a:r>
            <a:r>
              <a:rPr lang="zh-CN" altLang="en-US"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一般要考虑两种原因：一是核实是否进行了人为的工资调整；二是核实工伤保险费率是否发生了变化。</a:t>
            </a:r>
            <a:endParaRPr lang="zh-CN" altLang="en-US"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endParaRPr>
          </a:p>
          <a:p>
            <a:pPr algn="just" fontAlgn="auto">
              <a:lnSpc>
                <a:spcPct val="150000"/>
              </a:lnSpc>
            </a:pPr>
            <a:r>
              <a:rPr lang="en-US" altLang="zh-CN"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        </a:t>
            </a:r>
            <a:r>
              <a:rPr lang="zh-CN" altLang="en-US"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工伤保险费率采取基准费率</a:t>
            </a:r>
            <a:r>
              <a:rPr lang="en-US" altLang="zh-CN"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a:t>
            </a:r>
            <a:r>
              <a:rPr lang="zh-CN" altLang="en-US"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浮动费率，浮动费率由人社部门传递至税务系统，如用人单位工伤保险费率发生变化，应及时与人社部门联系，进行数据核实。</a:t>
            </a:r>
            <a:endParaRPr lang="zh-CN" altLang="en-US"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ransition spd="slow">
    <p:push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395536" y="107588"/>
            <a:ext cx="4608512" cy="398780"/>
          </a:xfrm>
          <a:prstGeom prst="rect">
            <a:avLst/>
          </a:prstGeom>
          <a:noFill/>
        </p:spPr>
        <p:txBody>
          <a:bodyPr wrap="square" rtlCol="0">
            <a:spAutoFit/>
          </a:bodyPr>
          <a:p>
            <a:r>
              <a:rPr lang="zh-CN" altLang="en-US" sz="2000" dirty="0" smtClean="0">
                <a:solidFill>
                  <a:srgbClr val="0070C0"/>
                </a:solidFill>
                <a:latin typeface="微软雅黑" panose="020B0503020204020204" pitchFamily="34" charset="-122"/>
                <a:ea typeface="微软雅黑" panose="020B0503020204020204" pitchFamily="34" charset="-122"/>
              </a:rPr>
              <a:t>常见问题</a:t>
            </a:r>
            <a:r>
              <a:rPr lang="en-US" altLang="zh-CN" sz="2000" dirty="0" smtClean="0">
                <a:solidFill>
                  <a:srgbClr val="0070C0"/>
                </a:solidFill>
                <a:latin typeface="微软雅黑" panose="020B0503020204020204" pitchFamily="34" charset="-122"/>
                <a:ea typeface="微软雅黑" panose="020B0503020204020204" pitchFamily="34" charset="-122"/>
              </a:rPr>
              <a:t> </a:t>
            </a:r>
            <a:endParaRPr lang="zh-CN" altLang="en-US" sz="2000" dirty="0" smtClean="0">
              <a:solidFill>
                <a:srgbClr val="0070C0"/>
              </a:solidFill>
              <a:latin typeface="宋体" panose="02010600030101010101" pitchFamily="2" charset="-122"/>
              <a:ea typeface="宋体" panose="02010600030101010101" pitchFamily="2" charset="-122"/>
              <a:sym typeface="+mn-ea"/>
            </a:endParaRPr>
          </a:p>
        </p:txBody>
      </p:sp>
      <p:cxnSp>
        <p:nvCxnSpPr>
          <p:cNvPr id="4" name="直接连接符 3"/>
          <p:cNvCxnSpPr/>
          <p:nvPr/>
        </p:nvCxnSpPr>
        <p:spPr>
          <a:xfrm flipH="1">
            <a:off x="395536" y="555526"/>
            <a:ext cx="8352928" cy="0"/>
          </a:xfrm>
          <a:prstGeom prst="line">
            <a:avLst/>
          </a:prstGeom>
        </p:spPr>
        <p:style>
          <a:lnRef idx="2">
            <a:schemeClr val="accent1"/>
          </a:lnRef>
          <a:fillRef idx="0">
            <a:schemeClr val="accent1"/>
          </a:fillRef>
          <a:effectRef idx="1">
            <a:schemeClr val="accent1"/>
          </a:effectRef>
          <a:fontRef idx="minor">
            <a:schemeClr val="tx1"/>
          </a:fontRef>
        </p:style>
      </p:cxnSp>
      <p:graphicFrame>
        <p:nvGraphicFramePr>
          <p:cNvPr id="7" name="表格 6"/>
          <p:cNvGraphicFramePr/>
          <p:nvPr>
            <p:custDataLst>
              <p:tags r:id="rId1"/>
            </p:custDataLst>
          </p:nvPr>
        </p:nvGraphicFramePr>
        <p:xfrm>
          <a:off x="1979295" y="1059815"/>
          <a:ext cx="5739130" cy="3670300"/>
        </p:xfrm>
        <a:graphic>
          <a:graphicData uri="http://schemas.openxmlformats.org/drawingml/2006/table">
            <a:tbl>
              <a:tblPr/>
              <a:tblGrid>
                <a:gridCol w="1447800"/>
                <a:gridCol w="2145665"/>
                <a:gridCol w="2145665"/>
              </a:tblGrid>
              <a:tr h="367030">
                <a:tc rowSpan="2">
                  <a:txBody>
                    <a:bodyPr/>
                    <a:p>
                      <a:pPr indent="0" algn="ctr">
                        <a:buNone/>
                      </a:pPr>
                      <a:r>
                        <a:rPr lang="zh-CN" sz="1800" b="0">
                          <a:solidFill>
                            <a:srgbClr val="000000"/>
                          </a:solidFill>
                          <a:latin typeface="Arial" panose="020B0604020202020204" pitchFamily="34" charset="0"/>
                          <a:ea typeface="宋体" panose="02010600030101010101" pitchFamily="2" charset="-122"/>
                        </a:rPr>
                        <a:t>行业类别</a:t>
                      </a:r>
                      <a:endParaRPr lang="en-US" altLang="en-US" sz="1800" b="0">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gridSpan="2">
                  <a:txBody>
                    <a:bodyPr/>
                    <a:p>
                      <a:pPr indent="0" algn="ctr">
                        <a:buNone/>
                      </a:pPr>
                      <a:r>
                        <a:rPr lang="zh-CN" sz="1800" b="0">
                          <a:solidFill>
                            <a:srgbClr val="000000"/>
                          </a:solidFill>
                          <a:latin typeface="Arial" panose="020B0604020202020204" pitchFamily="34" charset="0"/>
                          <a:ea typeface="宋体" panose="02010600030101010101" pitchFamily="2" charset="-122"/>
                        </a:rPr>
                        <a:t>基准费率（%）</a:t>
                      </a:r>
                      <a:endParaRPr lang="en-US" altLang="en-US" sz="1800" b="0">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hMerge="1">
                  <a:tcPr>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r>
              <a:tr h="367030">
                <a:tc vMerge="1">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B w="6350" cap="flat" cmpd="sng">
                      <a:solidFill>
                        <a:srgbClr val="000000"/>
                      </a:solidFill>
                      <a:prstDash val="solid"/>
                      <a:headEnd type="none" w="med" len="med"/>
                      <a:tailEnd type="none" w="med" len="med"/>
                    </a:lnB>
                  </a:tcPr>
                </a:tc>
                <a:tc>
                  <a:txBody>
                    <a:bodyPr/>
                    <a:p>
                      <a:pPr indent="0">
                        <a:buNone/>
                      </a:pPr>
                      <a:r>
                        <a:rPr lang="en-US" altLang="zh-CN" sz="1800" b="0">
                          <a:solidFill>
                            <a:srgbClr val="000000"/>
                          </a:solidFill>
                          <a:latin typeface="Arial" panose="020B0604020202020204" pitchFamily="34" charset="0"/>
                          <a:ea typeface="宋体" panose="02010600030101010101" pitchFamily="2" charset="-122"/>
                        </a:rPr>
                        <a:t>      </a:t>
                      </a:r>
                      <a:r>
                        <a:rPr lang="zh-CN" sz="1800" b="0">
                          <a:solidFill>
                            <a:srgbClr val="000000"/>
                          </a:solidFill>
                          <a:latin typeface="Arial" panose="020B0604020202020204" pitchFamily="34" charset="0"/>
                          <a:ea typeface="宋体" panose="02010600030101010101" pitchFamily="2" charset="-122"/>
                        </a:rPr>
                        <a:t>2020年1月1日</a:t>
                      </a:r>
                      <a:endParaRPr lang="en-US" altLang="en-US" sz="1800" b="0">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altLang="zh-CN" sz="1800" b="0">
                          <a:solidFill>
                            <a:srgbClr val="000000"/>
                          </a:solidFill>
                          <a:latin typeface="Arial" panose="020B0604020202020204" pitchFamily="34" charset="0"/>
                          <a:ea typeface="宋体" panose="02010600030101010101" pitchFamily="2" charset="-122"/>
                        </a:rPr>
                        <a:t>      </a:t>
                      </a:r>
                      <a:r>
                        <a:rPr lang="zh-CN" sz="1800" b="0">
                          <a:solidFill>
                            <a:srgbClr val="000000"/>
                          </a:solidFill>
                          <a:latin typeface="Arial" panose="020B0604020202020204" pitchFamily="34" charset="0"/>
                          <a:ea typeface="宋体" panose="02010600030101010101" pitchFamily="2" charset="-122"/>
                        </a:rPr>
                        <a:t>2024年1月1日</a:t>
                      </a:r>
                      <a:endParaRPr lang="en-US" altLang="en-US" sz="1800" b="0">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367030">
                <a:tc>
                  <a:txBody>
                    <a:bodyPr/>
                    <a:p>
                      <a:pPr indent="0" algn="ctr">
                        <a:buNone/>
                      </a:pPr>
                      <a:r>
                        <a:rPr lang="zh-CN" sz="1800" b="0">
                          <a:solidFill>
                            <a:srgbClr val="000000"/>
                          </a:solidFill>
                          <a:latin typeface="Arial" panose="020B0604020202020204" pitchFamily="34" charset="0"/>
                          <a:ea typeface="宋体" panose="02010600030101010101" pitchFamily="2" charset="-122"/>
                        </a:rPr>
                        <a:t>一</a:t>
                      </a:r>
                      <a:endParaRPr lang="en-US" altLang="en-US" sz="1800" b="0">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1800" b="0">
                          <a:solidFill>
                            <a:srgbClr val="000000"/>
                          </a:solidFill>
                          <a:latin typeface="宋体" panose="02010600030101010101" pitchFamily="2" charset="-122"/>
                        </a:rPr>
                        <a:t>0.2</a:t>
                      </a:r>
                      <a:endParaRPr lang="en-US" altLang="en-US" sz="1800" b="0">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1800" b="0">
                          <a:solidFill>
                            <a:srgbClr val="000000"/>
                          </a:solidFill>
                          <a:latin typeface="宋体" panose="02010600030101010101" pitchFamily="2" charset="-122"/>
                        </a:rPr>
                        <a:t>0.23</a:t>
                      </a:r>
                      <a:endParaRPr lang="en-US" altLang="en-US" sz="1800" b="0">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367030">
                <a:tc>
                  <a:txBody>
                    <a:bodyPr/>
                    <a:p>
                      <a:pPr indent="0" algn="ctr">
                        <a:buNone/>
                      </a:pPr>
                      <a:r>
                        <a:rPr lang="zh-CN" sz="1800" b="0">
                          <a:solidFill>
                            <a:srgbClr val="000000"/>
                          </a:solidFill>
                          <a:latin typeface="Arial" panose="020B0604020202020204" pitchFamily="34" charset="0"/>
                          <a:ea typeface="宋体" panose="02010600030101010101" pitchFamily="2" charset="-122"/>
                        </a:rPr>
                        <a:t>二</a:t>
                      </a:r>
                      <a:endParaRPr lang="en-US" altLang="en-US" sz="1800" b="0">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1800" b="0">
                          <a:solidFill>
                            <a:srgbClr val="000000"/>
                          </a:solidFill>
                          <a:latin typeface="宋体" panose="02010600030101010101" pitchFamily="2" charset="-122"/>
                        </a:rPr>
                        <a:t>0.4</a:t>
                      </a:r>
                      <a:endParaRPr lang="en-US" altLang="en-US" sz="1800" b="0">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1800" b="0">
                          <a:solidFill>
                            <a:srgbClr val="000000"/>
                          </a:solidFill>
                          <a:latin typeface="宋体" panose="02010600030101010101" pitchFamily="2" charset="-122"/>
                        </a:rPr>
                        <a:t>0.46</a:t>
                      </a:r>
                      <a:endParaRPr lang="en-US" altLang="en-US" sz="1800" b="0">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367030">
                <a:tc>
                  <a:txBody>
                    <a:bodyPr/>
                    <a:p>
                      <a:pPr indent="0" algn="ctr">
                        <a:buNone/>
                      </a:pPr>
                      <a:r>
                        <a:rPr lang="zh-CN" sz="1800" b="0">
                          <a:solidFill>
                            <a:srgbClr val="000000"/>
                          </a:solidFill>
                          <a:latin typeface="Arial" panose="020B0604020202020204" pitchFamily="34" charset="0"/>
                          <a:ea typeface="宋体" panose="02010600030101010101" pitchFamily="2" charset="-122"/>
                        </a:rPr>
                        <a:t>三</a:t>
                      </a:r>
                      <a:endParaRPr lang="en-US" altLang="en-US" sz="1800" b="0">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1800" b="0">
                          <a:solidFill>
                            <a:srgbClr val="000000"/>
                          </a:solidFill>
                          <a:latin typeface="宋体" panose="02010600030101010101" pitchFamily="2" charset="-122"/>
                        </a:rPr>
                        <a:t>0.7</a:t>
                      </a:r>
                      <a:endParaRPr lang="en-US" altLang="en-US" sz="1800" b="0">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1800" b="0">
                          <a:solidFill>
                            <a:srgbClr val="000000"/>
                          </a:solidFill>
                          <a:latin typeface="宋体" panose="02010600030101010101" pitchFamily="2" charset="-122"/>
                        </a:rPr>
                        <a:t>0.81</a:t>
                      </a:r>
                      <a:endParaRPr lang="en-US" altLang="en-US" sz="1800" b="0">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367030">
                <a:tc>
                  <a:txBody>
                    <a:bodyPr/>
                    <a:p>
                      <a:pPr indent="0" algn="ctr">
                        <a:buNone/>
                      </a:pPr>
                      <a:r>
                        <a:rPr lang="zh-CN" sz="1800" b="0">
                          <a:solidFill>
                            <a:srgbClr val="000000"/>
                          </a:solidFill>
                          <a:latin typeface="Arial" panose="020B0604020202020204" pitchFamily="34" charset="0"/>
                          <a:ea typeface="宋体" panose="02010600030101010101" pitchFamily="2" charset="-122"/>
                        </a:rPr>
                        <a:t>四</a:t>
                      </a:r>
                      <a:endParaRPr lang="en-US" altLang="en-US" sz="1800" b="0">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1800" b="0">
                          <a:solidFill>
                            <a:srgbClr val="000000"/>
                          </a:solidFill>
                          <a:latin typeface="宋体" panose="02010600030101010101" pitchFamily="2" charset="-122"/>
                        </a:rPr>
                        <a:t>0.9</a:t>
                      </a:r>
                      <a:endParaRPr lang="en-US" altLang="en-US" sz="1800" b="0">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1800" b="0">
                          <a:solidFill>
                            <a:srgbClr val="000000"/>
                          </a:solidFill>
                          <a:latin typeface="宋体" panose="02010600030101010101" pitchFamily="2" charset="-122"/>
                        </a:rPr>
                        <a:t>1.04</a:t>
                      </a:r>
                      <a:endParaRPr lang="en-US" altLang="en-US" sz="1800" b="0">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367030">
                <a:tc>
                  <a:txBody>
                    <a:bodyPr/>
                    <a:p>
                      <a:pPr indent="0" algn="ctr">
                        <a:buNone/>
                      </a:pPr>
                      <a:r>
                        <a:rPr lang="zh-CN" sz="1800" b="0">
                          <a:solidFill>
                            <a:srgbClr val="000000"/>
                          </a:solidFill>
                          <a:latin typeface="Arial" panose="020B0604020202020204" pitchFamily="34" charset="0"/>
                          <a:ea typeface="宋体" panose="02010600030101010101" pitchFamily="2" charset="-122"/>
                        </a:rPr>
                        <a:t>五</a:t>
                      </a:r>
                      <a:endParaRPr lang="en-US" altLang="en-US" sz="1800" b="0">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1800" b="0">
                          <a:solidFill>
                            <a:srgbClr val="000000"/>
                          </a:solidFill>
                          <a:latin typeface="宋体" panose="02010600030101010101" pitchFamily="2" charset="-122"/>
                        </a:rPr>
                        <a:t>1.1</a:t>
                      </a:r>
                      <a:endParaRPr lang="en-US" altLang="en-US" sz="1800" b="0">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1800" b="0">
                          <a:solidFill>
                            <a:srgbClr val="000000"/>
                          </a:solidFill>
                          <a:latin typeface="宋体" panose="02010600030101010101" pitchFamily="2" charset="-122"/>
                        </a:rPr>
                        <a:t>1.27</a:t>
                      </a:r>
                      <a:endParaRPr lang="en-US" altLang="en-US" sz="1800" b="0">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367030">
                <a:tc>
                  <a:txBody>
                    <a:bodyPr/>
                    <a:p>
                      <a:pPr indent="0" algn="ctr">
                        <a:buNone/>
                      </a:pPr>
                      <a:r>
                        <a:rPr lang="zh-CN" sz="1800" b="0">
                          <a:solidFill>
                            <a:srgbClr val="000000"/>
                          </a:solidFill>
                          <a:latin typeface="Arial" panose="020B0604020202020204" pitchFamily="34" charset="0"/>
                          <a:ea typeface="宋体" panose="02010600030101010101" pitchFamily="2" charset="-122"/>
                        </a:rPr>
                        <a:t>六</a:t>
                      </a:r>
                      <a:endParaRPr lang="en-US" altLang="en-US" sz="1800" b="0">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1800" b="0">
                          <a:solidFill>
                            <a:srgbClr val="000000"/>
                          </a:solidFill>
                          <a:latin typeface="宋体" panose="02010600030101010101" pitchFamily="2" charset="-122"/>
                        </a:rPr>
                        <a:t>1.3</a:t>
                      </a:r>
                      <a:endParaRPr lang="en-US" altLang="en-US" sz="1800" b="0">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1800" b="0">
                          <a:solidFill>
                            <a:srgbClr val="000000"/>
                          </a:solidFill>
                          <a:latin typeface="宋体" panose="02010600030101010101" pitchFamily="2" charset="-122"/>
                        </a:rPr>
                        <a:t>1.69</a:t>
                      </a:r>
                      <a:endParaRPr lang="en-US" altLang="en-US" sz="1800" b="0">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367030">
                <a:tc>
                  <a:txBody>
                    <a:bodyPr/>
                    <a:p>
                      <a:pPr indent="0" algn="ctr">
                        <a:buNone/>
                      </a:pPr>
                      <a:r>
                        <a:rPr lang="zh-CN" sz="1800" b="0">
                          <a:solidFill>
                            <a:srgbClr val="000000"/>
                          </a:solidFill>
                          <a:latin typeface="Arial" panose="020B0604020202020204" pitchFamily="34" charset="0"/>
                          <a:ea typeface="宋体" panose="02010600030101010101" pitchFamily="2" charset="-122"/>
                        </a:rPr>
                        <a:t>七</a:t>
                      </a:r>
                      <a:endParaRPr lang="en-US" altLang="en-US" sz="1800" b="0">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1800" b="0">
                          <a:solidFill>
                            <a:srgbClr val="000000"/>
                          </a:solidFill>
                          <a:latin typeface="宋体" panose="02010600030101010101" pitchFamily="2" charset="-122"/>
                        </a:rPr>
                        <a:t>1.6</a:t>
                      </a:r>
                      <a:endParaRPr lang="en-US" altLang="en-US" sz="1800" b="0">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1800" b="0">
                          <a:solidFill>
                            <a:srgbClr val="000000"/>
                          </a:solidFill>
                          <a:latin typeface="宋体" panose="02010600030101010101" pitchFamily="2" charset="-122"/>
                        </a:rPr>
                        <a:t>1.84</a:t>
                      </a:r>
                      <a:endParaRPr lang="en-US" altLang="en-US" sz="1800" b="0">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367030">
                <a:tc>
                  <a:txBody>
                    <a:bodyPr/>
                    <a:p>
                      <a:pPr indent="0" algn="ctr">
                        <a:buNone/>
                      </a:pPr>
                      <a:r>
                        <a:rPr lang="zh-CN" sz="1800" b="0">
                          <a:solidFill>
                            <a:srgbClr val="000000"/>
                          </a:solidFill>
                          <a:latin typeface="Arial" panose="020B0604020202020204" pitchFamily="34" charset="0"/>
                          <a:ea typeface="宋体" panose="02010600030101010101" pitchFamily="2" charset="-122"/>
                        </a:rPr>
                        <a:t>八</a:t>
                      </a:r>
                      <a:endParaRPr lang="en-US" altLang="en-US" sz="1800" b="0">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1800" b="0">
                          <a:solidFill>
                            <a:srgbClr val="000000"/>
                          </a:solidFill>
                          <a:latin typeface="宋体" panose="02010600030101010101" pitchFamily="2" charset="-122"/>
                        </a:rPr>
                        <a:t>1.9</a:t>
                      </a:r>
                      <a:endParaRPr lang="en-US" altLang="en-US" sz="1800" b="0">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1800" b="0">
                          <a:solidFill>
                            <a:srgbClr val="000000"/>
                          </a:solidFill>
                          <a:latin typeface="宋体" panose="02010600030101010101" pitchFamily="2" charset="-122"/>
                        </a:rPr>
                        <a:t>2.47</a:t>
                      </a:r>
                      <a:endParaRPr lang="en-US" altLang="en-US" sz="1800" b="0">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bl>
          </a:graphicData>
        </a:graphic>
      </p:graphicFrame>
      <p:sp>
        <p:nvSpPr>
          <p:cNvPr id="8" name="文本框 7"/>
          <p:cNvSpPr txBox="1"/>
          <p:nvPr/>
        </p:nvSpPr>
        <p:spPr>
          <a:xfrm>
            <a:off x="611505" y="627380"/>
            <a:ext cx="1561465" cy="398780"/>
          </a:xfrm>
          <a:prstGeom prst="rect">
            <a:avLst/>
          </a:prstGeom>
          <a:noFill/>
        </p:spPr>
        <p:txBody>
          <a:bodyPr wrap="square" rtlCol="0">
            <a:spAutoFit/>
          </a:bodyPr>
          <a:p>
            <a:r>
              <a:rPr lang="zh-CN" altLang="en-US" sz="2000" b="1"/>
              <a:t>基准费率</a:t>
            </a:r>
            <a:endParaRPr lang="zh-CN" altLang="en-US" sz="2000" b="1"/>
          </a:p>
        </p:txBody>
      </p:sp>
    </p:spTree>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395536" y="107588"/>
            <a:ext cx="4608512" cy="398780"/>
          </a:xfrm>
          <a:prstGeom prst="rect">
            <a:avLst/>
          </a:prstGeom>
          <a:noFill/>
        </p:spPr>
        <p:txBody>
          <a:bodyPr wrap="square" rtlCol="0">
            <a:spAutoFit/>
          </a:bodyPr>
          <a:p>
            <a:r>
              <a:rPr lang="zh-CN" altLang="en-US" sz="2000" dirty="0" smtClean="0">
                <a:solidFill>
                  <a:srgbClr val="0070C0"/>
                </a:solidFill>
                <a:latin typeface="微软雅黑" panose="020B0503020204020204" pitchFamily="34" charset="-122"/>
                <a:ea typeface="微软雅黑" panose="020B0503020204020204" pitchFamily="34" charset="-122"/>
              </a:rPr>
              <a:t>常见问题</a:t>
            </a:r>
            <a:r>
              <a:rPr lang="en-US" altLang="zh-CN" sz="2000" dirty="0" smtClean="0">
                <a:solidFill>
                  <a:srgbClr val="0070C0"/>
                </a:solidFill>
                <a:latin typeface="微软雅黑" panose="020B0503020204020204" pitchFamily="34" charset="-122"/>
                <a:ea typeface="微软雅黑" panose="020B0503020204020204" pitchFamily="34" charset="-122"/>
              </a:rPr>
              <a:t> </a:t>
            </a:r>
            <a:endParaRPr lang="zh-CN" altLang="en-US" sz="2000" dirty="0" smtClean="0">
              <a:solidFill>
                <a:srgbClr val="0070C0"/>
              </a:solidFill>
              <a:latin typeface="宋体" panose="02010600030101010101" pitchFamily="2" charset="-122"/>
              <a:ea typeface="宋体" panose="02010600030101010101" pitchFamily="2" charset="-122"/>
              <a:sym typeface="+mn-ea"/>
            </a:endParaRPr>
          </a:p>
        </p:txBody>
      </p:sp>
      <p:cxnSp>
        <p:nvCxnSpPr>
          <p:cNvPr id="4" name="直接连接符 3"/>
          <p:cNvCxnSpPr/>
          <p:nvPr/>
        </p:nvCxnSpPr>
        <p:spPr>
          <a:xfrm flipH="1">
            <a:off x="395536" y="555526"/>
            <a:ext cx="8352928" cy="0"/>
          </a:xfrm>
          <a:prstGeom prst="line">
            <a:avLst/>
          </a:prstGeom>
        </p:spPr>
        <p:style>
          <a:lnRef idx="2">
            <a:schemeClr val="accent1"/>
          </a:lnRef>
          <a:fillRef idx="0">
            <a:schemeClr val="accent1"/>
          </a:fillRef>
          <a:effectRef idx="1">
            <a:schemeClr val="accent1"/>
          </a:effectRef>
          <a:fontRef idx="minor">
            <a:schemeClr val="tx1"/>
          </a:fontRef>
        </p:style>
      </p:cxnSp>
      <p:pic>
        <p:nvPicPr>
          <p:cNvPr id="6" name="图片 5" descr="工伤保险行业风险分类及其基准表"/>
          <p:cNvPicPr>
            <a:picLocks noChangeAspect="1"/>
          </p:cNvPicPr>
          <p:nvPr/>
        </p:nvPicPr>
        <p:blipFill>
          <a:blip r:embed="rId1"/>
          <a:stretch>
            <a:fillRect/>
          </a:stretch>
        </p:blipFill>
        <p:spPr>
          <a:xfrm>
            <a:off x="1115060" y="627380"/>
            <a:ext cx="6595745" cy="4270375"/>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395536" y="107588"/>
            <a:ext cx="4608512" cy="398780"/>
          </a:xfrm>
          <a:prstGeom prst="rect">
            <a:avLst/>
          </a:prstGeom>
          <a:noFill/>
        </p:spPr>
        <p:txBody>
          <a:bodyPr wrap="square" rtlCol="0">
            <a:spAutoFit/>
          </a:bodyPr>
          <a:p>
            <a:r>
              <a:rPr lang="zh-CN" altLang="en-US" sz="2000" dirty="0" smtClean="0">
                <a:solidFill>
                  <a:srgbClr val="0070C0"/>
                </a:solidFill>
                <a:latin typeface="微软雅黑" panose="020B0503020204020204" pitchFamily="34" charset="-122"/>
                <a:ea typeface="微软雅黑" panose="020B0503020204020204" pitchFamily="34" charset="-122"/>
              </a:rPr>
              <a:t>常见问题</a:t>
            </a:r>
            <a:r>
              <a:rPr lang="en-US" altLang="zh-CN" sz="2000" dirty="0" smtClean="0">
                <a:solidFill>
                  <a:srgbClr val="0070C0"/>
                </a:solidFill>
                <a:latin typeface="微软雅黑" panose="020B0503020204020204" pitchFamily="34" charset="-122"/>
                <a:ea typeface="微软雅黑" panose="020B0503020204020204" pitchFamily="34" charset="-122"/>
              </a:rPr>
              <a:t> </a:t>
            </a:r>
            <a:endParaRPr lang="zh-CN" altLang="en-US" sz="2000" dirty="0" smtClean="0">
              <a:solidFill>
                <a:srgbClr val="0070C0"/>
              </a:solidFill>
              <a:latin typeface="宋体" panose="02010600030101010101" pitchFamily="2" charset="-122"/>
              <a:ea typeface="宋体" panose="02010600030101010101" pitchFamily="2" charset="-122"/>
              <a:sym typeface="+mn-ea"/>
            </a:endParaRPr>
          </a:p>
        </p:txBody>
      </p:sp>
      <p:cxnSp>
        <p:nvCxnSpPr>
          <p:cNvPr id="4" name="直接连接符 3"/>
          <p:cNvCxnSpPr/>
          <p:nvPr/>
        </p:nvCxnSpPr>
        <p:spPr>
          <a:xfrm flipH="1">
            <a:off x="395536" y="555526"/>
            <a:ext cx="8352928" cy="0"/>
          </a:xfrm>
          <a:prstGeom prst="line">
            <a:avLst/>
          </a:prstGeom>
        </p:spPr>
        <p:style>
          <a:lnRef idx="2">
            <a:schemeClr val="accent1"/>
          </a:lnRef>
          <a:fillRef idx="0">
            <a:schemeClr val="accent1"/>
          </a:fillRef>
          <a:effectRef idx="1">
            <a:schemeClr val="accent1"/>
          </a:effectRef>
          <a:fontRef idx="minor">
            <a:schemeClr val="tx1"/>
          </a:fontRef>
        </p:style>
      </p:cxnSp>
      <p:sp>
        <p:nvSpPr>
          <p:cNvPr id="30722" name="文本框 1"/>
          <p:cNvSpPr txBox="1">
            <a:spLocks noChangeArrowheads="1"/>
          </p:cNvSpPr>
          <p:nvPr/>
        </p:nvSpPr>
        <p:spPr bwMode="auto">
          <a:xfrm>
            <a:off x="611346" y="411163"/>
            <a:ext cx="7629049" cy="31381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p>
            <a:pPr indent="0" fontAlgn="auto">
              <a:lnSpc>
                <a:spcPct val="200000"/>
              </a:lnSpc>
            </a:pPr>
            <a:r>
              <a:rPr lang="zh-CN" altLang="en-US" sz="2400" b="1" dirty="0">
                <a:latin typeface="仿宋_GB2312" panose="02010609030101010101" charset="-122"/>
                <a:ea typeface="仿宋_GB2312" panose="02010609030101010101" charset="-122"/>
                <a:cs typeface="仿宋_GB2312" panose="02010609030101010101" charset="-122"/>
              </a:rPr>
              <a:t>浮动费率</a:t>
            </a:r>
            <a:r>
              <a:rPr lang="en-US" altLang="zh-CN" sz="2400" dirty="0">
                <a:latin typeface="仿宋_GB2312" panose="02010609030101010101" charset="-122"/>
                <a:ea typeface="仿宋_GB2312" panose="02010609030101010101" charset="-122"/>
                <a:cs typeface="仿宋_GB2312" panose="02010609030101010101" charset="-122"/>
              </a:rPr>
              <a:t>   </a:t>
            </a:r>
            <a:endParaRPr lang="en-US" altLang="zh-CN" sz="2400" dirty="0">
              <a:latin typeface="仿宋_GB2312" panose="02010609030101010101" charset="-122"/>
              <a:ea typeface="仿宋_GB2312" panose="02010609030101010101" charset="-122"/>
              <a:cs typeface="仿宋_GB2312" panose="02010609030101010101" charset="-122"/>
            </a:endParaRPr>
          </a:p>
          <a:p>
            <a:pPr fontAlgn="auto">
              <a:lnSpc>
                <a:spcPts val="3600"/>
              </a:lnSpc>
            </a:pPr>
            <a:r>
              <a:rPr lang="en-US" altLang="zh-CN" sz="2400" dirty="0">
                <a:latin typeface="仿宋_GB2312" panose="02010609030101010101" charset="-122"/>
                <a:ea typeface="仿宋_GB2312" panose="02010609030101010101" charset="-122"/>
                <a:cs typeface="仿宋_GB2312" panose="02010609030101010101" charset="-122"/>
                <a:sym typeface="+mn-ea"/>
              </a:rPr>
              <a:t>    </a:t>
            </a:r>
            <a:r>
              <a:rPr sz="2400" dirty="0">
                <a:latin typeface="仿宋_GB2312" panose="02010609030101010101" charset="-122"/>
                <a:ea typeface="仿宋_GB2312" panose="02010609030101010101" charset="-122"/>
                <a:cs typeface="仿宋_GB2312" panose="02010609030101010101" charset="-122"/>
                <a:sym typeface="+mn-ea"/>
              </a:rPr>
              <a:t>一类行业分为三个档次，即在基准费率的基础上，可向上浮动至120%、150%</a:t>
            </a:r>
            <a:r>
              <a:rPr lang="zh-CN" sz="2400" dirty="0">
                <a:latin typeface="仿宋_GB2312" panose="02010609030101010101" charset="-122"/>
                <a:ea typeface="仿宋_GB2312" panose="02010609030101010101" charset="-122"/>
                <a:cs typeface="仿宋_GB2312" panose="02010609030101010101" charset="-122"/>
                <a:sym typeface="+mn-ea"/>
              </a:rPr>
              <a:t>；</a:t>
            </a:r>
            <a:endParaRPr lang="zh-CN" sz="2400" dirty="0">
              <a:latin typeface="仿宋_GB2312" panose="02010609030101010101" charset="-122"/>
              <a:ea typeface="仿宋_GB2312" panose="02010609030101010101" charset="-122"/>
              <a:cs typeface="仿宋_GB2312" panose="02010609030101010101" charset="-122"/>
            </a:endParaRPr>
          </a:p>
          <a:p>
            <a:pPr fontAlgn="auto">
              <a:lnSpc>
                <a:spcPts val="3600"/>
              </a:lnSpc>
            </a:pPr>
            <a:r>
              <a:rPr lang="zh-CN" sz="2400" dirty="0">
                <a:latin typeface="仿宋_GB2312" panose="02010609030101010101" charset="-122"/>
                <a:ea typeface="仿宋_GB2312" panose="02010609030101010101" charset="-122"/>
                <a:cs typeface="仿宋_GB2312" panose="02010609030101010101" charset="-122"/>
                <a:sym typeface="+mn-ea"/>
              </a:rPr>
              <a:t> </a:t>
            </a:r>
            <a:r>
              <a:rPr lang="en-US" altLang="zh-CN" sz="2400" dirty="0">
                <a:latin typeface="仿宋_GB2312" panose="02010609030101010101" charset="-122"/>
                <a:ea typeface="仿宋_GB2312" panose="02010609030101010101" charset="-122"/>
                <a:cs typeface="仿宋_GB2312" panose="02010609030101010101" charset="-122"/>
                <a:sym typeface="+mn-ea"/>
              </a:rPr>
              <a:t>   </a:t>
            </a:r>
            <a:r>
              <a:rPr sz="2400" dirty="0">
                <a:latin typeface="仿宋_GB2312" panose="02010609030101010101" charset="-122"/>
                <a:ea typeface="仿宋_GB2312" panose="02010609030101010101" charset="-122"/>
                <a:cs typeface="仿宋_GB2312" panose="02010609030101010101" charset="-122"/>
                <a:sym typeface="+mn-ea"/>
              </a:rPr>
              <a:t>二类至八类行业分为五个档次，即在基准费率的基础上，可分别向上浮动至120%、150%或向下浮动至80%、50%。</a:t>
            </a:r>
            <a:endParaRPr lang="zh-CN" sz="2400" dirty="0">
              <a:latin typeface="仿宋_GB2312" panose="02010609030101010101" charset="-122"/>
              <a:ea typeface="仿宋_GB2312" panose="02010609030101010101" charset="-122"/>
              <a:cs typeface="仿宋_GB2312" panose="02010609030101010101" charset="-122"/>
            </a:endParaRPr>
          </a:p>
        </p:txBody>
      </p:sp>
      <p:sp>
        <p:nvSpPr>
          <p:cNvPr id="2" name="文本框 1"/>
          <p:cNvSpPr txBox="1"/>
          <p:nvPr/>
        </p:nvSpPr>
        <p:spPr>
          <a:xfrm>
            <a:off x="524510" y="3724275"/>
            <a:ext cx="8173085" cy="829945"/>
          </a:xfrm>
          <a:prstGeom prst="rect">
            <a:avLst/>
          </a:prstGeom>
          <a:noFill/>
        </p:spPr>
        <p:txBody>
          <a:bodyPr wrap="square" rtlCol="0">
            <a:spAutoFit/>
          </a:bodyPr>
          <a:p>
            <a:r>
              <a:rPr lang="en-US" altLang="zh-CN" sz="1600" spc="100">
                <a:solidFill>
                  <a:schemeClr val="tx1"/>
                </a:solidFill>
                <a:uFillTx/>
              </a:rPr>
              <a:t>     </a:t>
            </a:r>
            <a:r>
              <a:rPr lang="en-US" altLang="zh-CN" sz="1600" spc="100">
                <a:solidFill>
                  <a:schemeClr val="accent2"/>
                </a:solidFill>
                <a:uFillTx/>
              </a:rPr>
              <a:t>  </a:t>
            </a:r>
            <a:r>
              <a:rPr lang="zh-CN" altLang="en-US" sz="1600" spc="100">
                <a:solidFill>
                  <a:schemeClr val="accent2"/>
                </a:solidFill>
                <a:uFillTx/>
              </a:rPr>
              <a:t>工伤经办机构在用人单位按行业基准费率缴纳工伤保险费的基础上，根据用人单位上年度的工伤保险支缴率和工伤发生率等因素，核定其在本年度应当浮动的工伤保险缴费比率。</a:t>
            </a:r>
            <a:endParaRPr lang="zh-CN" altLang="en-US" sz="1600" spc="100">
              <a:solidFill>
                <a:schemeClr val="accent2"/>
              </a:solidFill>
              <a:uFillTx/>
            </a:endParaRPr>
          </a:p>
        </p:txBody>
      </p:sp>
    </p:spTree>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8" name="直接连接符 27"/>
          <p:cNvCxnSpPr/>
          <p:nvPr/>
        </p:nvCxnSpPr>
        <p:spPr>
          <a:xfrm flipH="1">
            <a:off x="395536" y="555526"/>
            <a:ext cx="8352928" cy="0"/>
          </a:xfrm>
          <a:prstGeom prst="line">
            <a:avLst/>
          </a:prstGeom>
        </p:spPr>
        <p:style>
          <a:lnRef idx="2">
            <a:schemeClr val="accent1"/>
          </a:lnRef>
          <a:fillRef idx="0">
            <a:schemeClr val="accent1"/>
          </a:fillRef>
          <a:effectRef idx="1">
            <a:schemeClr val="accent1"/>
          </a:effectRef>
          <a:fontRef idx="minor">
            <a:schemeClr val="tx1"/>
          </a:fontRef>
        </p:style>
      </p:cxnSp>
      <p:sp>
        <p:nvSpPr>
          <p:cNvPr id="29" name="文本框 28"/>
          <p:cNvSpPr txBox="1"/>
          <p:nvPr/>
        </p:nvSpPr>
        <p:spPr>
          <a:xfrm>
            <a:off x="395536" y="107588"/>
            <a:ext cx="4464496" cy="398780"/>
          </a:xfrm>
          <a:prstGeom prst="rect">
            <a:avLst/>
          </a:prstGeom>
          <a:noFill/>
        </p:spPr>
        <p:txBody>
          <a:bodyPr wrap="square" rtlCol="0">
            <a:spAutoFit/>
          </a:bodyPr>
          <a:lstStyle/>
          <a:p>
            <a:r>
              <a:rPr lang="zh-CN" sz="2000" dirty="0" smtClean="0">
                <a:solidFill>
                  <a:srgbClr val="0070C0"/>
                </a:solidFill>
                <a:latin typeface="微软雅黑" panose="020B0503020204020204" pitchFamily="34" charset="-122"/>
                <a:ea typeface="微软雅黑" panose="020B0503020204020204" pitchFamily="34" charset="-122"/>
                <a:sym typeface="+mn-ea"/>
              </a:rPr>
              <a:t>常见问题</a:t>
            </a:r>
            <a:endParaRPr lang="zh-CN" sz="2000" dirty="0" smtClean="0">
              <a:solidFill>
                <a:srgbClr val="0070C0"/>
              </a:solidFill>
              <a:latin typeface="微软雅黑" panose="020B0503020204020204" pitchFamily="34" charset="-122"/>
              <a:ea typeface="微软雅黑" panose="020B0503020204020204" pitchFamily="34" charset="-122"/>
              <a:sym typeface="+mn-ea"/>
            </a:endParaRPr>
          </a:p>
        </p:txBody>
      </p:sp>
      <p:cxnSp>
        <p:nvCxnSpPr>
          <p:cNvPr id="5" name="直接连接符 4"/>
          <p:cNvCxnSpPr/>
          <p:nvPr/>
        </p:nvCxnSpPr>
        <p:spPr>
          <a:xfrm flipH="1">
            <a:off x="395536" y="555526"/>
            <a:ext cx="8352928" cy="0"/>
          </a:xfrm>
          <a:prstGeom prst="line">
            <a:avLst/>
          </a:prstGeom>
        </p:spPr>
        <p:style>
          <a:lnRef idx="2">
            <a:schemeClr val="accent1"/>
          </a:lnRef>
          <a:fillRef idx="0">
            <a:schemeClr val="accent1"/>
          </a:fillRef>
          <a:effectRef idx="1">
            <a:schemeClr val="accent1"/>
          </a:effectRef>
          <a:fontRef idx="minor">
            <a:schemeClr val="tx1"/>
          </a:fontRef>
        </p:style>
      </p:cxnSp>
      <p:sp>
        <p:nvSpPr>
          <p:cNvPr id="38" name="文本框 37"/>
          <p:cNvSpPr txBox="1"/>
          <p:nvPr/>
        </p:nvSpPr>
        <p:spPr>
          <a:xfrm>
            <a:off x="676910" y="828675"/>
            <a:ext cx="7539355" cy="2399665"/>
          </a:xfrm>
          <a:prstGeom prst="rect">
            <a:avLst/>
          </a:prstGeom>
          <a:noFill/>
        </p:spPr>
        <p:txBody>
          <a:bodyPr wrap="square" rtlCol="0">
            <a:spAutoFit/>
          </a:bodyPr>
          <a:lstStyle/>
          <a:p>
            <a:pPr algn="just" fontAlgn="auto">
              <a:lnSpc>
                <a:spcPct val="150000"/>
              </a:lnSpc>
            </a:pPr>
            <a:r>
              <a:rPr lang="en-US" sz="2000" b="1" dirty="0" smtClean="0">
                <a:solidFill>
                  <a:srgbClr val="FF0000"/>
                </a:solidFill>
                <a:latin typeface="宋体" panose="02010600030101010101" pitchFamily="2" charset="-122"/>
                <a:ea typeface="宋体" panose="02010600030101010101" pitchFamily="2" charset="-122"/>
                <a:cs typeface="宋体" panose="02010600030101010101" pitchFamily="2" charset="-122"/>
              </a:rPr>
              <a:t>9. </a:t>
            </a:r>
            <a:r>
              <a:rPr lang="zh-CN" altLang="en-US" sz="2000" b="1" dirty="0" smtClean="0">
                <a:solidFill>
                  <a:srgbClr val="FF0000"/>
                </a:solidFill>
                <a:latin typeface="宋体" panose="02010600030101010101" pitchFamily="2" charset="-122"/>
                <a:ea typeface="宋体" panose="02010600030101010101" pitchFamily="2" charset="-122"/>
                <a:cs typeface="宋体" panose="02010600030101010101" pitchFamily="2" charset="-122"/>
              </a:rPr>
              <a:t>社保费申报时间及缴费时间规定：</a:t>
            </a:r>
            <a:endParaRPr lang="zh-CN" altLang="en-US" sz="2000" b="1" dirty="0" smtClean="0">
              <a:solidFill>
                <a:srgbClr val="FF0000"/>
              </a:solidFill>
              <a:latin typeface="宋体" panose="02010600030101010101" pitchFamily="2" charset="-122"/>
              <a:ea typeface="宋体" panose="02010600030101010101" pitchFamily="2" charset="-122"/>
              <a:cs typeface="宋体" panose="02010600030101010101" pitchFamily="2" charset="-122"/>
            </a:endParaRPr>
          </a:p>
          <a:p>
            <a:pPr algn="just" fontAlgn="auto">
              <a:lnSpc>
                <a:spcPct val="150000"/>
              </a:lnSpc>
            </a:pPr>
            <a:r>
              <a:rPr lang="en-US" altLang="zh-CN"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        </a:t>
            </a:r>
            <a:r>
              <a:rPr lang="zh-CN" altLang="en-US"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社保费应按月申报，申报时间为每月</a:t>
            </a:r>
            <a:r>
              <a:rPr lang="en-US" altLang="zh-CN"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1</a:t>
            </a:r>
            <a:r>
              <a:rPr lang="zh-CN" altLang="en-US"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日</a:t>
            </a:r>
            <a:r>
              <a:rPr lang="en-US" altLang="zh-CN"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-30</a:t>
            </a:r>
            <a:r>
              <a:rPr lang="zh-CN" altLang="en-US"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日，每月</a:t>
            </a:r>
            <a:r>
              <a:rPr lang="en-US" altLang="zh-CN"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25</a:t>
            </a:r>
            <a:r>
              <a:rPr lang="zh-CN" altLang="en-US"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日之后可通过电子税务局渠道申报，不能通过社保费客户端申报。每月</a:t>
            </a:r>
            <a:r>
              <a:rPr lang="en-US" altLang="zh-CN"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25</a:t>
            </a:r>
            <a:r>
              <a:rPr lang="zh-CN" altLang="en-US"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日之后不能缴费。</a:t>
            </a:r>
            <a:endParaRPr lang="zh-CN" altLang="en-US"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endParaRPr>
          </a:p>
          <a:p>
            <a:pPr algn="just" fontAlgn="auto">
              <a:lnSpc>
                <a:spcPct val="150000"/>
              </a:lnSpc>
            </a:pPr>
            <a:r>
              <a:rPr lang="en-US" altLang="zh-CN"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       </a:t>
            </a:r>
            <a:r>
              <a:rPr lang="zh-CN" altLang="en-US"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按照相关工作安排，目前山西省政策为</a:t>
            </a:r>
            <a:r>
              <a:rPr lang="zh-CN" altLang="en-US" sz="2000" dirty="0" smtClean="0">
                <a:solidFill>
                  <a:srgbClr val="FF0000"/>
                </a:solidFill>
                <a:latin typeface="宋体" panose="02010600030101010101" pitchFamily="2" charset="-122"/>
                <a:ea typeface="宋体" panose="02010600030101010101" pitchFamily="2" charset="-122"/>
                <a:cs typeface="宋体" panose="02010600030101010101" pitchFamily="2" charset="-122"/>
              </a:rPr>
              <a:t>跨年开始征收滞纳金</a:t>
            </a:r>
            <a:r>
              <a:rPr lang="zh-CN" altLang="en-US"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a:t>
            </a:r>
            <a:endParaRPr lang="zh-CN" altLang="en-US"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ransition spd="slow">
    <p:push dir="u"/>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15240" y="-49374"/>
            <a:ext cx="9174688" cy="5143500"/>
          </a:xfrm>
          <a:prstGeom prst="rect">
            <a:avLst/>
          </a:prstGeom>
          <a:gradFill>
            <a:gsLst>
              <a:gs pos="0">
                <a:srgbClr val="00B0F0"/>
              </a:gs>
              <a:gs pos="100000">
                <a:srgbClr val="0070C0"/>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43" name="Rectangle 3"/>
          <p:cNvSpPr txBox="1">
            <a:spLocks noChangeArrowheads="1"/>
          </p:cNvSpPr>
          <p:nvPr/>
        </p:nvSpPr>
        <p:spPr>
          <a:xfrm>
            <a:off x="899210" y="1779627"/>
            <a:ext cx="7200800" cy="502444"/>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nSpc>
                <a:spcPct val="150000"/>
              </a:lnSpc>
            </a:pPr>
            <a:r>
              <a:rPr lang="zh-CN" altLang="zh-CN" sz="4800" b="1" spc="100" dirty="0" smtClean="0">
                <a:solidFill>
                  <a:schemeClr val="bg1"/>
                </a:solidFill>
                <a:uFillTx/>
                <a:latin typeface="微软雅黑" panose="020B0503020204020204" pitchFamily="34" charset="-122"/>
                <a:ea typeface="微软雅黑" panose="020B0503020204020204" pitchFamily="34" charset="-122"/>
              </a:rPr>
              <a:t>感</a:t>
            </a:r>
            <a:r>
              <a:rPr lang="en-US" altLang="zh-CN" sz="4800" b="1" spc="100" dirty="0" smtClean="0">
                <a:solidFill>
                  <a:schemeClr val="bg1"/>
                </a:solidFill>
                <a:uFillTx/>
                <a:latin typeface="微软雅黑" panose="020B0503020204020204" pitchFamily="34" charset="-122"/>
                <a:ea typeface="微软雅黑" panose="020B0503020204020204" pitchFamily="34" charset="-122"/>
              </a:rPr>
              <a:t> </a:t>
            </a:r>
            <a:r>
              <a:rPr lang="zh-CN" altLang="zh-CN" sz="4800" b="1" spc="100" dirty="0" smtClean="0">
                <a:solidFill>
                  <a:schemeClr val="bg1"/>
                </a:solidFill>
                <a:uFillTx/>
                <a:latin typeface="微软雅黑" panose="020B0503020204020204" pitchFamily="34" charset="-122"/>
                <a:ea typeface="微软雅黑" panose="020B0503020204020204" pitchFamily="34" charset="-122"/>
              </a:rPr>
              <a:t>谢</a:t>
            </a:r>
            <a:r>
              <a:rPr lang="en-US" altLang="zh-CN" sz="4800" b="1" spc="100" dirty="0" smtClean="0">
                <a:solidFill>
                  <a:schemeClr val="bg1"/>
                </a:solidFill>
                <a:uFillTx/>
                <a:latin typeface="微软雅黑" panose="020B0503020204020204" pitchFamily="34" charset="-122"/>
                <a:ea typeface="微软雅黑" panose="020B0503020204020204" pitchFamily="34" charset="-122"/>
              </a:rPr>
              <a:t> </a:t>
            </a:r>
            <a:r>
              <a:rPr lang="zh-CN" altLang="zh-CN" sz="4800" b="1" spc="100" dirty="0" smtClean="0">
                <a:solidFill>
                  <a:schemeClr val="bg1"/>
                </a:solidFill>
                <a:uFillTx/>
                <a:latin typeface="微软雅黑" panose="020B0503020204020204" pitchFamily="34" charset="-122"/>
                <a:ea typeface="微软雅黑" panose="020B0503020204020204" pitchFamily="34" charset="-122"/>
              </a:rPr>
              <a:t>聆</a:t>
            </a:r>
            <a:r>
              <a:rPr lang="en-US" altLang="zh-CN" sz="4800" b="1" spc="100" dirty="0" smtClean="0">
                <a:solidFill>
                  <a:schemeClr val="bg1"/>
                </a:solidFill>
                <a:uFillTx/>
                <a:latin typeface="微软雅黑" panose="020B0503020204020204" pitchFamily="34" charset="-122"/>
                <a:ea typeface="微软雅黑" panose="020B0503020204020204" pitchFamily="34" charset="-122"/>
              </a:rPr>
              <a:t> </a:t>
            </a:r>
            <a:r>
              <a:rPr lang="zh-CN" altLang="zh-CN" sz="4800" b="1" spc="100" dirty="0" smtClean="0">
                <a:solidFill>
                  <a:schemeClr val="bg1"/>
                </a:solidFill>
                <a:uFillTx/>
                <a:latin typeface="微软雅黑" panose="020B0503020204020204" pitchFamily="34" charset="-122"/>
                <a:ea typeface="微软雅黑" panose="020B0503020204020204" pitchFamily="34" charset="-122"/>
              </a:rPr>
              <a:t>听</a:t>
            </a:r>
            <a:endParaRPr lang="zh-CN" altLang="zh-CN" sz="4800" b="1" spc="100" dirty="0" smtClean="0">
              <a:solidFill>
                <a:schemeClr val="bg1"/>
              </a:solidFill>
              <a:uFillTx/>
              <a:latin typeface="微软雅黑" panose="020B0503020204020204" pitchFamily="34" charset="-122"/>
              <a:ea typeface="微软雅黑" panose="020B0503020204020204" pitchFamily="34" charset="-122"/>
            </a:endParaRPr>
          </a:p>
        </p:txBody>
      </p:sp>
    </p:spTree>
  </p:cSld>
  <p:clrMapOvr>
    <a:masterClrMapping/>
  </p:clrMapOvr>
  <mc:AlternateContent xmlns:mc="http://schemas.openxmlformats.org/markup-compatibility/2006">
    <mc:Choice xmlns:p14="http://schemas.microsoft.com/office/powerpoint/2010/main" Requires="p14">
      <p:transition p14:dur="10">
        <p:fade/>
      </p:transition>
    </mc:Choice>
    <mc:Fallback>
      <p:transition>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8716" y="493"/>
            <a:ext cx="3044651" cy="5183326"/>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algn="ctr" fontAlgn="base">
              <a:spcBef>
                <a:spcPct val="0"/>
              </a:spcBef>
              <a:spcAft>
                <a:spcPct val="0"/>
              </a:spcAft>
            </a:pPr>
            <a:endParaRPr lang="zh-CN" altLang="en-US" sz="1280" dirty="0">
              <a:solidFill>
                <a:prstClr val="white"/>
              </a:solidFill>
              <a:latin typeface="黑体" panose="02010609060101010101" charset="-122"/>
              <a:ea typeface="黑体" panose="02010609060101010101" charset="-122"/>
            </a:endParaRPr>
          </a:p>
        </p:txBody>
      </p:sp>
      <p:grpSp>
        <p:nvGrpSpPr>
          <p:cNvPr id="2" name="组合 1"/>
          <p:cNvGrpSpPr/>
          <p:nvPr/>
        </p:nvGrpSpPr>
        <p:grpSpPr>
          <a:xfrm>
            <a:off x="438681" y="1592105"/>
            <a:ext cx="2149856" cy="1112241"/>
            <a:chOff x="1819275" y="1143000"/>
            <a:chExt cx="2867025" cy="1483273"/>
          </a:xfrm>
        </p:grpSpPr>
        <p:sp>
          <p:nvSpPr>
            <p:cNvPr id="3" name="矩形 2"/>
            <p:cNvSpPr/>
            <p:nvPr/>
          </p:nvSpPr>
          <p:spPr>
            <a:xfrm>
              <a:off x="1819275" y="1143000"/>
              <a:ext cx="2590800" cy="1266825"/>
            </a:xfrm>
            <a:prstGeom prst="rect">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zh-CN" altLang="en-US" sz="1280">
                <a:solidFill>
                  <a:prstClr val="white"/>
                </a:solidFill>
                <a:latin typeface="黑体" panose="02010609060101010101" charset="-122"/>
                <a:ea typeface="黑体" panose="02010609060101010101" charset="-122"/>
              </a:endParaRPr>
            </a:p>
          </p:txBody>
        </p:sp>
        <p:sp>
          <p:nvSpPr>
            <p:cNvPr id="17" name="矩形 16"/>
            <p:cNvSpPr/>
            <p:nvPr/>
          </p:nvSpPr>
          <p:spPr>
            <a:xfrm>
              <a:off x="2095500" y="1359448"/>
              <a:ext cx="2590800" cy="1266825"/>
            </a:xfrm>
            <a:prstGeom prst="rect">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zh-CN" altLang="en-US" sz="4500" b="1" dirty="0">
                <a:solidFill>
                  <a:srgbClr val="4EB796"/>
                </a:solidFill>
                <a:latin typeface="黑体" panose="02010609060101010101" charset="-122"/>
                <a:ea typeface="黑体" panose="02010609060101010101" charset="-122"/>
              </a:endParaRPr>
            </a:p>
          </p:txBody>
        </p:sp>
      </p:grpSp>
      <p:sp>
        <p:nvSpPr>
          <p:cNvPr id="19" name="文本框 18"/>
          <p:cNvSpPr txBox="1"/>
          <p:nvPr/>
        </p:nvSpPr>
        <p:spPr>
          <a:xfrm>
            <a:off x="474345" y="2837180"/>
            <a:ext cx="2229485" cy="529590"/>
          </a:xfrm>
          <a:prstGeom prst="rect">
            <a:avLst/>
          </a:prstGeom>
          <a:noFill/>
        </p:spPr>
        <p:txBody>
          <a:bodyPr wrap="square" rtlCol="0">
            <a:spAutoFit/>
          </a:bodyPr>
          <a:lstStyle/>
          <a:p>
            <a:pPr algn="ctr" fontAlgn="base">
              <a:spcBef>
                <a:spcPct val="0"/>
              </a:spcBef>
              <a:spcAft>
                <a:spcPct val="0"/>
              </a:spcAft>
            </a:pPr>
            <a:r>
              <a:rPr lang="en-US" altLang="zh-CN" sz="2845" b="1" dirty="0">
                <a:solidFill>
                  <a:prstClr val="white"/>
                </a:solidFill>
                <a:latin typeface="黑体" panose="02010609060101010101" charset="-122"/>
                <a:ea typeface="黑体" panose="02010609060101010101" charset="-122"/>
              </a:rPr>
              <a:t>CONTENTS</a:t>
            </a:r>
            <a:endParaRPr lang="zh-CN" altLang="en-US" sz="2845" dirty="0">
              <a:solidFill>
                <a:prstClr val="white"/>
              </a:solidFill>
              <a:latin typeface="黑体" panose="02010609060101010101" charset="-122"/>
              <a:ea typeface="黑体" panose="02010609060101010101" charset="-122"/>
            </a:endParaRPr>
          </a:p>
        </p:txBody>
      </p:sp>
      <p:grpSp>
        <p:nvGrpSpPr>
          <p:cNvPr id="9" name="组合 8"/>
          <p:cNvGrpSpPr/>
          <p:nvPr>
            <p:custDataLst>
              <p:tags r:id="rId1"/>
            </p:custDataLst>
          </p:nvPr>
        </p:nvGrpSpPr>
        <p:grpSpPr>
          <a:xfrm>
            <a:off x="3914881" y="883285"/>
            <a:ext cx="4479290" cy="565150"/>
            <a:chOff x="6238" y="-593"/>
            <a:chExt cx="7054" cy="890"/>
          </a:xfrm>
        </p:grpSpPr>
        <p:sp>
          <p:nvSpPr>
            <p:cNvPr id="23" name="剪去单角的矩形 22"/>
            <p:cNvSpPr/>
            <p:nvPr>
              <p:custDataLst>
                <p:tags r:id="rId2"/>
              </p:custDataLst>
            </p:nvPr>
          </p:nvSpPr>
          <p:spPr>
            <a:xfrm>
              <a:off x="6894" y="-548"/>
              <a:ext cx="6398" cy="736"/>
            </a:xfrm>
            <a:custGeom>
              <a:avLst/>
              <a:gdLst>
                <a:gd name="connsiteX0" fmla="*/ 0 w 4648200"/>
                <a:gd name="connsiteY0" fmla="*/ 0 h 476250"/>
                <a:gd name="connsiteX1" fmla="*/ 4568823 w 4648200"/>
                <a:gd name="connsiteY1" fmla="*/ 0 h 476250"/>
                <a:gd name="connsiteX2" fmla="*/ 4648200 w 4648200"/>
                <a:gd name="connsiteY2" fmla="*/ 79377 h 476250"/>
                <a:gd name="connsiteX3" fmla="*/ 4648200 w 4648200"/>
                <a:gd name="connsiteY3" fmla="*/ 476250 h 476250"/>
                <a:gd name="connsiteX4" fmla="*/ 0 w 4648200"/>
                <a:gd name="connsiteY4" fmla="*/ 476250 h 476250"/>
                <a:gd name="connsiteX5" fmla="*/ 0 w 4648200"/>
                <a:gd name="connsiteY5" fmla="*/ 0 h 476250"/>
                <a:gd name="connsiteX0-1" fmla="*/ 0 w 4772025"/>
                <a:gd name="connsiteY0-2" fmla="*/ 0 h 476250"/>
                <a:gd name="connsiteX1-3" fmla="*/ 4568823 w 4772025"/>
                <a:gd name="connsiteY1-4" fmla="*/ 0 h 476250"/>
                <a:gd name="connsiteX2-5" fmla="*/ 4772025 w 4772025"/>
                <a:gd name="connsiteY2-6" fmla="*/ 241302 h 476250"/>
                <a:gd name="connsiteX3-7" fmla="*/ 4648200 w 4772025"/>
                <a:gd name="connsiteY3-8" fmla="*/ 476250 h 476250"/>
                <a:gd name="connsiteX4-9" fmla="*/ 0 w 4772025"/>
                <a:gd name="connsiteY4-10" fmla="*/ 476250 h 476250"/>
                <a:gd name="connsiteX5-11" fmla="*/ 0 w 4772025"/>
                <a:gd name="connsiteY5-12" fmla="*/ 0 h 476250"/>
                <a:gd name="connsiteX0-13" fmla="*/ 0 w 4767262"/>
                <a:gd name="connsiteY0-14" fmla="*/ 0 h 476250"/>
                <a:gd name="connsiteX1-15" fmla="*/ 4568823 w 4767262"/>
                <a:gd name="connsiteY1-16" fmla="*/ 0 h 476250"/>
                <a:gd name="connsiteX2-17" fmla="*/ 4767262 w 4767262"/>
                <a:gd name="connsiteY2-18" fmla="*/ 207964 h 476250"/>
                <a:gd name="connsiteX3-19" fmla="*/ 4648200 w 4767262"/>
                <a:gd name="connsiteY3-20" fmla="*/ 476250 h 476250"/>
                <a:gd name="connsiteX4-21" fmla="*/ 0 w 4767262"/>
                <a:gd name="connsiteY4-22" fmla="*/ 476250 h 476250"/>
                <a:gd name="connsiteX5-23" fmla="*/ 0 w 4767262"/>
                <a:gd name="connsiteY5-24" fmla="*/ 0 h 476250"/>
                <a:gd name="connsiteX0-25" fmla="*/ 0 w 4872037"/>
                <a:gd name="connsiteY0-26" fmla="*/ 0 h 476250"/>
                <a:gd name="connsiteX1-27" fmla="*/ 4568823 w 4872037"/>
                <a:gd name="connsiteY1-28" fmla="*/ 0 h 476250"/>
                <a:gd name="connsiteX2-29" fmla="*/ 4872037 w 4872037"/>
                <a:gd name="connsiteY2-30" fmla="*/ 231777 h 476250"/>
                <a:gd name="connsiteX3-31" fmla="*/ 4648200 w 4872037"/>
                <a:gd name="connsiteY3-32" fmla="*/ 476250 h 476250"/>
                <a:gd name="connsiteX4-33" fmla="*/ 0 w 4872037"/>
                <a:gd name="connsiteY4-34" fmla="*/ 476250 h 476250"/>
                <a:gd name="connsiteX5-35" fmla="*/ 0 w 4872037"/>
                <a:gd name="connsiteY5-36" fmla="*/ 0 h 476250"/>
                <a:gd name="connsiteX0-37" fmla="*/ 0 w 4872037"/>
                <a:gd name="connsiteY0-38" fmla="*/ 0 h 481012"/>
                <a:gd name="connsiteX1-39" fmla="*/ 4568823 w 4872037"/>
                <a:gd name="connsiteY1-40" fmla="*/ 0 h 481012"/>
                <a:gd name="connsiteX2-41" fmla="*/ 4872037 w 4872037"/>
                <a:gd name="connsiteY2-42" fmla="*/ 231777 h 481012"/>
                <a:gd name="connsiteX3-43" fmla="*/ 4586288 w 4872037"/>
                <a:gd name="connsiteY3-44" fmla="*/ 481012 h 481012"/>
                <a:gd name="connsiteX4-45" fmla="*/ 0 w 4872037"/>
                <a:gd name="connsiteY4-46" fmla="*/ 476250 h 481012"/>
                <a:gd name="connsiteX5-47" fmla="*/ 0 w 4872037"/>
                <a:gd name="connsiteY5-48" fmla="*/ 0 h 481012"/>
                <a:gd name="connsiteX0-49" fmla="*/ 0 w 4872037"/>
                <a:gd name="connsiteY0-50" fmla="*/ 0 h 485775"/>
                <a:gd name="connsiteX1-51" fmla="*/ 4568823 w 4872037"/>
                <a:gd name="connsiteY1-52" fmla="*/ 0 h 485775"/>
                <a:gd name="connsiteX2-53" fmla="*/ 4872037 w 4872037"/>
                <a:gd name="connsiteY2-54" fmla="*/ 231777 h 485775"/>
                <a:gd name="connsiteX3-55" fmla="*/ 4581525 w 4872037"/>
                <a:gd name="connsiteY3-56" fmla="*/ 485775 h 485775"/>
                <a:gd name="connsiteX4-57" fmla="*/ 0 w 4872037"/>
                <a:gd name="connsiteY4-58" fmla="*/ 476250 h 485775"/>
                <a:gd name="connsiteX5-59" fmla="*/ 0 w 4872037"/>
                <a:gd name="connsiteY5-60" fmla="*/ 0 h 485775"/>
                <a:gd name="connsiteX0-61" fmla="*/ 0 w 4872037"/>
                <a:gd name="connsiteY0-62" fmla="*/ 0 h 490538"/>
                <a:gd name="connsiteX1-63" fmla="*/ 4568823 w 4872037"/>
                <a:gd name="connsiteY1-64" fmla="*/ 0 h 490538"/>
                <a:gd name="connsiteX2-65" fmla="*/ 4872037 w 4872037"/>
                <a:gd name="connsiteY2-66" fmla="*/ 231777 h 490538"/>
                <a:gd name="connsiteX3-67" fmla="*/ 4567237 w 4872037"/>
                <a:gd name="connsiteY3-68" fmla="*/ 490538 h 490538"/>
                <a:gd name="connsiteX4-69" fmla="*/ 0 w 4872037"/>
                <a:gd name="connsiteY4-70" fmla="*/ 476250 h 490538"/>
                <a:gd name="connsiteX5-71" fmla="*/ 0 w 4872037"/>
                <a:gd name="connsiteY5-72" fmla="*/ 0 h 490538"/>
                <a:gd name="connsiteX0-73" fmla="*/ 0 w 4876800"/>
                <a:gd name="connsiteY0-74" fmla="*/ 0 h 490538"/>
                <a:gd name="connsiteX1-75" fmla="*/ 4568823 w 4876800"/>
                <a:gd name="connsiteY1-76" fmla="*/ 0 h 490538"/>
                <a:gd name="connsiteX2-77" fmla="*/ 4876800 w 4876800"/>
                <a:gd name="connsiteY2-78" fmla="*/ 236540 h 490538"/>
                <a:gd name="connsiteX3-79" fmla="*/ 4567237 w 4876800"/>
                <a:gd name="connsiteY3-80" fmla="*/ 490538 h 490538"/>
                <a:gd name="connsiteX4-81" fmla="*/ 0 w 4876800"/>
                <a:gd name="connsiteY4-82" fmla="*/ 476250 h 490538"/>
                <a:gd name="connsiteX5-83" fmla="*/ 0 w 4876800"/>
                <a:gd name="connsiteY5-84" fmla="*/ 0 h 49053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Lst>
              <a:rect l="l" t="t" r="r" b="b"/>
              <a:pathLst>
                <a:path w="4876800" h="490538">
                  <a:moveTo>
                    <a:pt x="0" y="0"/>
                  </a:moveTo>
                  <a:lnTo>
                    <a:pt x="4568823" y="0"/>
                  </a:lnTo>
                  <a:lnTo>
                    <a:pt x="4876800" y="236540"/>
                  </a:lnTo>
                  <a:lnTo>
                    <a:pt x="4567237" y="490538"/>
                  </a:lnTo>
                  <a:lnTo>
                    <a:pt x="0" y="476250"/>
                  </a:lnTo>
                  <a:lnTo>
                    <a:pt x="0" y="0"/>
                  </a:lnTo>
                  <a:close/>
                </a:path>
              </a:pathLst>
            </a:custGeom>
          </p:spPr>
          <p:style>
            <a:lnRef idx="1">
              <a:schemeClr val="accent1"/>
            </a:lnRef>
            <a:fillRef idx="3">
              <a:schemeClr val="accent1"/>
            </a:fillRef>
            <a:effectRef idx="2">
              <a:schemeClr val="accent1"/>
            </a:effectRef>
            <a:fontRef idx="minor">
              <a:schemeClr val="lt1"/>
            </a:fontRef>
          </p:style>
          <p:txBody>
            <a:bodyPr rtlCol="0" anchor="ctr"/>
            <a:lstStyle/>
            <a:p>
              <a:pPr algn="ctr" fontAlgn="base">
                <a:spcBef>
                  <a:spcPct val="0"/>
                </a:spcBef>
                <a:spcAft>
                  <a:spcPct val="0"/>
                </a:spcAft>
              </a:pPr>
              <a:endParaRPr lang="zh-CN" altLang="en-US" sz="1280">
                <a:solidFill>
                  <a:prstClr val="white"/>
                </a:solidFill>
                <a:latin typeface="黑体" panose="02010609060101010101" charset="-122"/>
                <a:ea typeface="黑体" panose="02010609060101010101" charset="-122"/>
              </a:endParaRPr>
            </a:p>
          </p:txBody>
        </p:sp>
        <p:sp>
          <p:nvSpPr>
            <p:cNvPr id="21" name="六边形 20"/>
            <p:cNvSpPr/>
            <p:nvPr>
              <p:custDataLst>
                <p:tags r:id="rId3"/>
              </p:custDataLst>
            </p:nvPr>
          </p:nvSpPr>
          <p:spPr>
            <a:xfrm>
              <a:off x="6238" y="-593"/>
              <a:ext cx="1033" cy="890"/>
            </a:xfrm>
            <a:prstGeom prst="hexagon">
              <a:avLst/>
            </a:prstGeom>
          </p:spPr>
          <p:style>
            <a:lnRef idx="1">
              <a:schemeClr val="accent1"/>
            </a:lnRef>
            <a:fillRef idx="3">
              <a:schemeClr val="accent1"/>
            </a:fillRef>
            <a:effectRef idx="2">
              <a:schemeClr val="accent1"/>
            </a:effectRef>
            <a:fontRef idx="minor">
              <a:schemeClr val="lt1"/>
            </a:fontRef>
          </p:style>
          <p:txBody>
            <a:bodyPr rtlCol="0" anchor="ctr"/>
            <a:lstStyle/>
            <a:p>
              <a:pPr algn="ctr" fontAlgn="base">
                <a:spcBef>
                  <a:spcPct val="0"/>
                </a:spcBef>
                <a:spcAft>
                  <a:spcPct val="0"/>
                </a:spcAft>
              </a:pPr>
              <a:r>
                <a:rPr lang="zh-CN" altLang="en-US" sz="1990" dirty="0">
                  <a:solidFill>
                    <a:prstClr val="white"/>
                  </a:solidFill>
                  <a:latin typeface="黑体" panose="02010609060101010101" charset="-122"/>
                  <a:ea typeface="黑体" panose="02010609060101010101" charset="-122"/>
                </a:rPr>
                <a:t>１</a:t>
              </a:r>
              <a:endParaRPr lang="zh-CN" altLang="en-US" sz="1990" dirty="0">
                <a:solidFill>
                  <a:prstClr val="white"/>
                </a:solidFill>
                <a:latin typeface="黑体" panose="02010609060101010101" charset="-122"/>
                <a:ea typeface="黑体" panose="02010609060101010101" charset="-122"/>
              </a:endParaRPr>
            </a:p>
          </p:txBody>
        </p:sp>
        <p:sp>
          <p:nvSpPr>
            <p:cNvPr id="58" name="矩形 57"/>
            <p:cNvSpPr/>
            <p:nvPr>
              <p:custDataLst>
                <p:tags r:id="rId4"/>
              </p:custDataLst>
            </p:nvPr>
          </p:nvSpPr>
          <p:spPr>
            <a:xfrm>
              <a:off x="7347" y="-492"/>
              <a:ext cx="2808" cy="580"/>
            </a:xfrm>
            <a:prstGeom prst="rect">
              <a:avLst/>
            </a:prstGeom>
          </p:spPr>
          <p:style>
            <a:lnRef idx="1">
              <a:schemeClr val="accent1"/>
            </a:lnRef>
            <a:fillRef idx="3">
              <a:schemeClr val="accent1"/>
            </a:fillRef>
            <a:effectRef idx="2">
              <a:schemeClr val="accent1"/>
            </a:effectRef>
            <a:fontRef idx="minor">
              <a:schemeClr val="lt1"/>
            </a:fontRef>
          </p:style>
          <p:txBody>
            <a:bodyPr wrap="none">
              <a:spAutoFit/>
            </a:bodyPr>
            <a:lstStyle/>
            <a:p>
              <a:pPr>
                <a:defRPr/>
              </a:pPr>
              <a:r>
                <a:rPr lang="zh-CN" altLang="en-US" dirty="0">
                  <a:solidFill>
                    <a:prstClr val="white"/>
                  </a:solidFill>
                  <a:latin typeface="黑体" panose="02010609060101010101" charset="-122"/>
                  <a:ea typeface="黑体" panose="02010609060101010101" charset="-122"/>
                </a:rPr>
                <a:t>社保费划转历程</a:t>
              </a:r>
              <a:endParaRPr lang="zh-CN" altLang="en-US" dirty="0">
                <a:solidFill>
                  <a:prstClr val="white"/>
                </a:solidFill>
                <a:latin typeface="黑体" panose="02010609060101010101" charset="-122"/>
                <a:ea typeface="黑体" panose="02010609060101010101" charset="-122"/>
              </a:endParaRPr>
            </a:p>
          </p:txBody>
        </p:sp>
      </p:grpSp>
      <p:sp>
        <p:nvSpPr>
          <p:cNvPr id="24" name="文本框 23"/>
          <p:cNvSpPr txBox="1"/>
          <p:nvPr/>
        </p:nvSpPr>
        <p:spPr>
          <a:xfrm>
            <a:off x="813265" y="1755301"/>
            <a:ext cx="1400689" cy="784510"/>
          </a:xfrm>
          <a:prstGeom prst="rect">
            <a:avLst/>
          </a:prstGeom>
          <a:noFill/>
        </p:spPr>
        <p:txBody>
          <a:bodyPr wrap="square" rtlCol="0">
            <a:spAutoFit/>
          </a:bodyPr>
          <a:lstStyle/>
          <a:p>
            <a:pPr algn="ctr" fontAlgn="base">
              <a:spcBef>
                <a:spcPct val="0"/>
              </a:spcBef>
              <a:spcAft>
                <a:spcPct val="0"/>
              </a:spcAft>
            </a:pPr>
            <a:r>
              <a:rPr lang="zh-CN" altLang="en-US" sz="4500" b="1" dirty="0">
                <a:solidFill>
                  <a:prstClr val="white"/>
                </a:solidFill>
                <a:latin typeface="黑体" panose="02010609060101010101" charset="-122"/>
                <a:ea typeface="黑体" panose="02010609060101010101" charset="-122"/>
              </a:rPr>
              <a:t>目录</a:t>
            </a:r>
            <a:endParaRPr lang="zh-CN" altLang="en-US" sz="4500" b="1" dirty="0">
              <a:solidFill>
                <a:prstClr val="white"/>
              </a:solidFill>
              <a:latin typeface="黑体" panose="02010609060101010101" charset="-122"/>
              <a:ea typeface="黑体" panose="02010609060101010101" charset="-122"/>
            </a:endParaRPr>
          </a:p>
        </p:txBody>
      </p:sp>
      <p:grpSp>
        <p:nvGrpSpPr>
          <p:cNvPr id="4" name="组合 3"/>
          <p:cNvGrpSpPr/>
          <p:nvPr>
            <p:custDataLst>
              <p:tags r:id="rId5"/>
            </p:custDataLst>
          </p:nvPr>
        </p:nvGrpSpPr>
        <p:grpSpPr>
          <a:xfrm>
            <a:off x="3933825" y="3306445"/>
            <a:ext cx="4575810" cy="565785"/>
            <a:chOff x="6143" y="2429"/>
            <a:chExt cx="7206" cy="891"/>
          </a:xfrm>
        </p:grpSpPr>
        <p:grpSp>
          <p:nvGrpSpPr>
            <p:cNvPr id="5" name="组合 4"/>
            <p:cNvGrpSpPr/>
            <p:nvPr/>
          </p:nvGrpSpPr>
          <p:grpSpPr>
            <a:xfrm>
              <a:off x="6143" y="2429"/>
              <a:ext cx="7206" cy="891"/>
              <a:chOff x="6143" y="1689"/>
              <a:chExt cx="7206" cy="891"/>
            </a:xfrm>
          </p:grpSpPr>
          <p:sp>
            <p:nvSpPr>
              <p:cNvPr id="14" name="剪去单角的矩形 22"/>
              <p:cNvSpPr/>
              <p:nvPr>
                <p:custDataLst>
                  <p:tags r:id="rId6"/>
                </p:custDataLst>
              </p:nvPr>
            </p:nvSpPr>
            <p:spPr>
              <a:xfrm>
                <a:off x="6951" y="1766"/>
                <a:ext cx="6398" cy="736"/>
              </a:xfrm>
              <a:custGeom>
                <a:avLst/>
                <a:gdLst>
                  <a:gd name="connsiteX0" fmla="*/ 0 w 4648200"/>
                  <a:gd name="connsiteY0" fmla="*/ 0 h 476250"/>
                  <a:gd name="connsiteX1" fmla="*/ 4568823 w 4648200"/>
                  <a:gd name="connsiteY1" fmla="*/ 0 h 476250"/>
                  <a:gd name="connsiteX2" fmla="*/ 4648200 w 4648200"/>
                  <a:gd name="connsiteY2" fmla="*/ 79377 h 476250"/>
                  <a:gd name="connsiteX3" fmla="*/ 4648200 w 4648200"/>
                  <a:gd name="connsiteY3" fmla="*/ 476250 h 476250"/>
                  <a:gd name="connsiteX4" fmla="*/ 0 w 4648200"/>
                  <a:gd name="connsiteY4" fmla="*/ 476250 h 476250"/>
                  <a:gd name="connsiteX5" fmla="*/ 0 w 4648200"/>
                  <a:gd name="connsiteY5" fmla="*/ 0 h 476250"/>
                  <a:gd name="connsiteX0-1" fmla="*/ 0 w 4772025"/>
                  <a:gd name="connsiteY0-2" fmla="*/ 0 h 476250"/>
                  <a:gd name="connsiteX1-3" fmla="*/ 4568823 w 4772025"/>
                  <a:gd name="connsiteY1-4" fmla="*/ 0 h 476250"/>
                  <a:gd name="connsiteX2-5" fmla="*/ 4772025 w 4772025"/>
                  <a:gd name="connsiteY2-6" fmla="*/ 241302 h 476250"/>
                  <a:gd name="connsiteX3-7" fmla="*/ 4648200 w 4772025"/>
                  <a:gd name="connsiteY3-8" fmla="*/ 476250 h 476250"/>
                  <a:gd name="connsiteX4-9" fmla="*/ 0 w 4772025"/>
                  <a:gd name="connsiteY4-10" fmla="*/ 476250 h 476250"/>
                  <a:gd name="connsiteX5-11" fmla="*/ 0 w 4772025"/>
                  <a:gd name="connsiteY5-12" fmla="*/ 0 h 476250"/>
                  <a:gd name="connsiteX0-13" fmla="*/ 0 w 4767262"/>
                  <a:gd name="connsiteY0-14" fmla="*/ 0 h 476250"/>
                  <a:gd name="connsiteX1-15" fmla="*/ 4568823 w 4767262"/>
                  <a:gd name="connsiteY1-16" fmla="*/ 0 h 476250"/>
                  <a:gd name="connsiteX2-17" fmla="*/ 4767262 w 4767262"/>
                  <a:gd name="connsiteY2-18" fmla="*/ 207964 h 476250"/>
                  <a:gd name="connsiteX3-19" fmla="*/ 4648200 w 4767262"/>
                  <a:gd name="connsiteY3-20" fmla="*/ 476250 h 476250"/>
                  <a:gd name="connsiteX4-21" fmla="*/ 0 w 4767262"/>
                  <a:gd name="connsiteY4-22" fmla="*/ 476250 h 476250"/>
                  <a:gd name="connsiteX5-23" fmla="*/ 0 w 4767262"/>
                  <a:gd name="connsiteY5-24" fmla="*/ 0 h 476250"/>
                  <a:gd name="connsiteX0-25" fmla="*/ 0 w 4872037"/>
                  <a:gd name="connsiteY0-26" fmla="*/ 0 h 476250"/>
                  <a:gd name="connsiteX1-27" fmla="*/ 4568823 w 4872037"/>
                  <a:gd name="connsiteY1-28" fmla="*/ 0 h 476250"/>
                  <a:gd name="connsiteX2-29" fmla="*/ 4872037 w 4872037"/>
                  <a:gd name="connsiteY2-30" fmla="*/ 231777 h 476250"/>
                  <a:gd name="connsiteX3-31" fmla="*/ 4648200 w 4872037"/>
                  <a:gd name="connsiteY3-32" fmla="*/ 476250 h 476250"/>
                  <a:gd name="connsiteX4-33" fmla="*/ 0 w 4872037"/>
                  <a:gd name="connsiteY4-34" fmla="*/ 476250 h 476250"/>
                  <a:gd name="connsiteX5-35" fmla="*/ 0 w 4872037"/>
                  <a:gd name="connsiteY5-36" fmla="*/ 0 h 476250"/>
                  <a:gd name="connsiteX0-37" fmla="*/ 0 w 4872037"/>
                  <a:gd name="connsiteY0-38" fmla="*/ 0 h 481012"/>
                  <a:gd name="connsiteX1-39" fmla="*/ 4568823 w 4872037"/>
                  <a:gd name="connsiteY1-40" fmla="*/ 0 h 481012"/>
                  <a:gd name="connsiteX2-41" fmla="*/ 4872037 w 4872037"/>
                  <a:gd name="connsiteY2-42" fmla="*/ 231777 h 481012"/>
                  <a:gd name="connsiteX3-43" fmla="*/ 4586288 w 4872037"/>
                  <a:gd name="connsiteY3-44" fmla="*/ 481012 h 481012"/>
                  <a:gd name="connsiteX4-45" fmla="*/ 0 w 4872037"/>
                  <a:gd name="connsiteY4-46" fmla="*/ 476250 h 481012"/>
                  <a:gd name="connsiteX5-47" fmla="*/ 0 w 4872037"/>
                  <a:gd name="connsiteY5-48" fmla="*/ 0 h 481012"/>
                  <a:gd name="connsiteX0-49" fmla="*/ 0 w 4872037"/>
                  <a:gd name="connsiteY0-50" fmla="*/ 0 h 485775"/>
                  <a:gd name="connsiteX1-51" fmla="*/ 4568823 w 4872037"/>
                  <a:gd name="connsiteY1-52" fmla="*/ 0 h 485775"/>
                  <a:gd name="connsiteX2-53" fmla="*/ 4872037 w 4872037"/>
                  <a:gd name="connsiteY2-54" fmla="*/ 231777 h 485775"/>
                  <a:gd name="connsiteX3-55" fmla="*/ 4581525 w 4872037"/>
                  <a:gd name="connsiteY3-56" fmla="*/ 485775 h 485775"/>
                  <a:gd name="connsiteX4-57" fmla="*/ 0 w 4872037"/>
                  <a:gd name="connsiteY4-58" fmla="*/ 476250 h 485775"/>
                  <a:gd name="connsiteX5-59" fmla="*/ 0 w 4872037"/>
                  <a:gd name="connsiteY5-60" fmla="*/ 0 h 485775"/>
                  <a:gd name="connsiteX0-61" fmla="*/ 0 w 4872037"/>
                  <a:gd name="connsiteY0-62" fmla="*/ 0 h 490538"/>
                  <a:gd name="connsiteX1-63" fmla="*/ 4568823 w 4872037"/>
                  <a:gd name="connsiteY1-64" fmla="*/ 0 h 490538"/>
                  <a:gd name="connsiteX2-65" fmla="*/ 4872037 w 4872037"/>
                  <a:gd name="connsiteY2-66" fmla="*/ 231777 h 490538"/>
                  <a:gd name="connsiteX3-67" fmla="*/ 4567237 w 4872037"/>
                  <a:gd name="connsiteY3-68" fmla="*/ 490538 h 490538"/>
                  <a:gd name="connsiteX4-69" fmla="*/ 0 w 4872037"/>
                  <a:gd name="connsiteY4-70" fmla="*/ 476250 h 490538"/>
                  <a:gd name="connsiteX5-71" fmla="*/ 0 w 4872037"/>
                  <a:gd name="connsiteY5-72" fmla="*/ 0 h 490538"/>
                  <a:gd name="connsiteX0-73" fmla="*/ 0 w 4876800"/>
                  <a:gd name="connsiteY0-74" fmla="*/ 0 h 490538"/>
                  <a:gd name="connsiteX1-75" fmla="*/ 4568823 w 4876800"/>
                  <a:gd name="connsiteY1-76" fmla="*/ 0 h 490538"/>
                  <a:gd name="connsiteX2-77" fmla="*/ 4876800 w 4876800"/>
                  <a:gd name="connsiteY2-78" fmla="*/ 236540 h 490538"/>
                  <a:gd name="connsiteX3-79" fmla="*/ 4567237 w 4876800"/>
                  <a:gd name="connsiteY3-80" fmla="*/ 490538 h 490538"/>
                  <a:gd name="connsiteX4-81" fmla="*/ 0 w 4876800"/>
                  <a:gd name="connsiteY4-82" fmla="*/ 476250 h 490538"/>
                  <a:gd name="connsiteX5-83" fmla="*/ 0 w 4876800"/>
                  <a:gd name="connsiteY5-84" fmla="*/ 0 h 49053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Lst>
                <a:rect l="l" t="t" r="r" b="b"/>
                <a:pathLst>
                  <a:path w="4876800" h="490538">
                    <a:moveTo>
                      <a:pt x="0" y="0"/>
                    </a:moveTo>
                    <a:lnTo>
                      <a:pt x="4568823" y="0"/>
                    </a:lnTo>
                    <a:lnTo>
                      <a:pt x="4876800" y="236540"/>
                    </a:lnTo>
                    <a:lnTo>
                      <a:pt x="4567237" y="490538"/>
                    </a:lnTo>
                    <a:lnTo>
                      <a:pt x="0" y="476250"/>
                    </a:lnTo>
                    <a:lnTo>
                      <a:pt x="0" y="0"/>
                    </a:lnTo>
                    <a:close/>
                  </a:path>
                </a:pathLst>
              </a:custGeom>
            </p:spPr>
            <p:style>
              <a:lnRef idx="1">
                <a:schemeClr val="accent1"/>
              </a:lnRef>
              <a:fillRef idx="3">
                <a:schemeClr val="accent1"/>
              </a:fillRef>
              <a:effectRef idx="2">
                <a:schemeClr val="accent1"/>
              </a:effectRef>
              <a:fontRef idx="minor">
                <a:schemeClr val="lt1"/>
              </a:fontRef>
            </p:style>
            <p:txBody>
              <a:bodyPr rtlCol="0" anchor="ctr"/>
              <a:p>
                <a:pPr algn="ctr" fontAlgn="base">
                  <a:spcBef>
                    <a:spcPct val="0"/>
                  </a:spcBef>
                  <a:spcAft>
                    <a:spcPct val="0"/>
                  </a:spcAft>
                </a:pPr>
                <a:endParaRPr lang="zh-CN" altLang="en-US" sz="1280">
                  <a:solidFill>
                    <a:prstClr val="white"/>
                  </a:solidFill>
                  <a:latin typeface="黑体" panose="02010609060101010101" charset="-122"/>
                  <a:ea typeface="黑体" panose="02010609060101010101" charset="-122"/>
                </a:endParaRPr>
              </a:p>
            </p:txBody>
          </p:sp>
          <p:sp>
            <p:nvSpPr>
              <p:cNvPr id="15" name="六边形 14"/>
              <p:cNvSpPr/>
              <p:nvPr>
                <p:custDataLst>
                  <p:tags r:id="rId7"/>
                </p:custDataLst>
              </p:nvPr>
            </p:nvSpPr>
            <p:spPr>
              <a:xfrm>
                <a:off x="6143" y="1689"/>
                <a:ext cx="1033" cy="891"/>
              </a:xfrm>
              <a:prstGeom prst="hexagon">
                <a:avLst/>
              </a:prstGeom>
            </p:spPr>
            <p:style>
              <a:lnRef idx="1">
                <a:schemeClr val="accent1"/>
              </a:lnRef>
              <a:fillRef idx="3">
                <a:schemeClr val="accent1"/>
              </a:fillRef>
              <a:effectRef idx="2">
                <a:schemeClr val="accent1"/>
              </a:effectRef>
              <a:fontRef idx="minor">
                <a:schemeClr val="lt1"/>
              </a:fontRef>
            </p:style>
            <p:txBody>
              <a:bodyPr rtlCol="0" anchor="ctr"/>
              <a:p>
                <a:pPr algn="ctr" fontAlgn="base">
                  <a:spcBef>
                    <a:spcPct val="0"/>
                  </a:spcBef>
                  <a:spcAft>
                    <a:spcPct val="0"/>
                  </a:spcAft>
                </a:pPr>
                <a:r>
                  <a:rPr lang="zh-CN" altLang="en-US" sz="1990" dirty="0">
                    <a:solidFill>
                      <a:prstClr val="white"/>
                    </a:solidFill>
                    <a:latin typeface="黑体" panose="02010609060101010101" charset="-122"/>
                    <a:ea typeface="黑体" panose="02010609060101010101" charset="-122"/>
                  </a:rPr>
                  <a:t>２</a:t>
                </a:r>
                <a:endParaRPr lang="zh-CN" altLang="en-US" sz="1990" dirty="0">
                  <a:solidFill>
                    <a:prstClr val="white"/>
                  </a:solidFill>
                  <a:latin typeface="黑体" panose="02010609060101010101" charset="-122"/>
                  <a:ea typeface="黑体" panose="02010609060101010101" charset="-122"/>
                </a:endParaRPr>
              </a:p>
            </p:txBody>
          </p:sp>
        </p:grpSp>
        <p:sp>
          <p:nvSpPr>
            <p:cNvPr id="18" name="矩形 17"/>
            <p:cNvSpPr/>
            <p:nvPr>
              <p:custDataLst>
                <p:tags r:id="rId8"/>
              </p:custDataLst>
            </p:nvPr>
          </p:nvSpPr>
          <p:spPr>
            <a:xfrm>
              <a:off x="7299" y="2591"/>
              <a:ext cx="3528" cy="580"/>
            </a:xfrm>
            <a:prstGeom prst="rect">
              <a:avLst/>
            </a:prstGeom>
          </p:spPr>
          <p:txBody>
            <a:bodyPr wrap="none">
              <a:spAutoFit/>
            </a:bodyPr>
            <a:p>
              <a:pPr>
                <a:defRPr/>
              </a:pPr>
              <a:r>
                <a:rPr lang="zh-CN" altLang="en-US" dirty="0">
                  <a:solidFill>
                    <a:prstClr val="white"/>
                  </a:solidFill>
                  <a:latin typeface="黑体" panose="02010609060101010101" charset="-122"/>
                  <a:ea typeface="黑体" panose="02010609060101010101" charset="-122"/>
                </a:rPr>
                <a:t>社保费申报常见问题</a:t>
              </a:r>
              <a:endParaRPr lang="zh-CN" altLang="en-US" dirty="0">
                <a:solidFill>
                  <a:prstClr val="white"/>
                </a:solidFill>
                <a:latin typeface="黑体" panose="02010609060101010101" charset="-122"/>
                <a:ea typeface="黑体" panose="02010609060101010101" charset="-122"/>
              </a:endParaRPr>
            </a:p>
          </p:txBody>
        </p:sp>
      </p:gr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anim calcmode="lin" valueType="num">
                                      <p:cBhvr>
                                        <p:cTn id="8" dur="500" fill="hold"/>
                                        <p:tgtEl>
                                          <p:spTgt spid="7"/>
                                        </p:tgtEl>
                                        <p:attrNameLst>
                                          <p:attrName>ppt_x</p:attrName>
                                        </p:attrNameLst>
                                      </p:cBhvr>
                                      <p:tavLst>
                                        <p:tav tm="0">
                                          <p:val>
                                            <p:strVal val="#ppt_x"/>
                                          </p:val>
                                        </p:tav>
                                        <p:tav tm="100000">
                                          <p:val>
                                            <p:strVal val="#ppt_x"/>
                                          </p:val>
                                        </p:tav>
                                      </p:tavLst>
                                    </p:anim>
                                    <p:anim calcmode="lin" valueType="num">
                                      <p:cBhvr>
                                        <p:cTn id="9" dur="500" fill="hold"/>
                                        <p:tgtEl>
                                          <p:spTgt spid="7"/>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53" presetClass="entr" presetSubtype="16" fill="hold" nodeType="after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p:cTn id="13" dur="500" fill="hold"/>
                                        <p:tgtEl>
                                          <p:spTgt spid="2"/>
                                        </p:tgtEl>
                                        <p:attrNameLst>
                                          <p:attrName>ppt_w</p:attrName>
                                        </p:attrNameLst>
                                      </p:cBhvr>
                                      <p:tavLst>
                                        <p:tav tm="0">
                                          <p:val>
                                            <p:fltVal val="0"/>
                                          </p:val>
                                        </p:tav>
                                        <p:tav tm="100000">
                                          <p:val>
                                            <p:strVal val="#ppt_w"/>
                                          </p:val>
                                        </p:tav>
                                      </p:tavLst>
                                    </p:anim>
                                    <p:anim calcmode="lin" valueType="num">
                                      <p:cBhvr>
                                        <p:cTn id="14" dur="500" fill="hold"/>
                                        <p:tgtEl>
                                          <p:spTgt spid="2"/>
                                        </p:tgtEl>
                                        <p:attrNameLst>
                                          <p:attrName>ppt_h</p:attrName>
                                        </p:attrNameLst>
                                      </p:cBhvr>
                                      <p:tavLst>
                                        <p:tav tm="0">
                                          <p:val>
                                            <p:fltVal val="0"/>
                                          </p:val>
                                        </p:tav>
                                        <p:tav tm="100000">
                                          <p:val>
                                            <p:strVal val="#ppt_h"/>
                                          </p:val>
                                        </p:tav>
                                      </p:tavLst>
                                    </p:anim>
                                    <p:animEffect transition="in" filter="fade">
                                      <p:cBhvr>
                                        <p:cTn id="15" dur="500"/>
                                        <p:tgtEl>
                                          <p:spTgt spid="2"/>
                                        </p:tgtEl>
                                      </p:cBhvr>
                                    </p:animEffect>
                                  </p:childTnLst>
                                </p:cTn>
                              </p:par>
                            </p:childTnLst>
                          </p:cTn>
                        </p:par>
                        <p:par>
                          <p:cTn id="16" fill="hold">
                            <p:stCondLst>
                              <p:cond delay="1000"/>
                            </p:stCondLst>
                            <p:childTnLst>
                              <p:par>
                                <p:cTn id="17" presetID="22" presetClass="entr" presetSubtype="8" fill="hold" grpId="0" nodeType="afterEffect">
                                  <p:stCondLst>
                                    <p:cond delay="0"/>
                                  </p:stCondLst>
                                  <p:childTnLst>
                                    <p:set>
                                      <p:cBhvr>
                                        <p:cTn id="18" dur="1" fill="hold">
                                          <p:stCondLst>
                                            <p:cond delay="0"/>
                                          </p:stCondLst>
                                        </p:cTn>
                                        <p:tgtEl>
                                          <p:spTgt spid="24"/>
                                        </p:tgtEl>
                                        <p:attrNameLst>
                                          <p:attrName>style.visibility</p:attrName>
                                        </p:attrNameLst>
                                      </p:cBhvr>
                                      <p:to>
                                        <p:strVal val="visible"/>
                                      </p:to>
                                    </p:set>
                                    <p:animEffect transition="in" filter="wipe(left)">
                                      <p:cBhvr>
                                        <p:cTn id="19" dur="500"/>
                                        <p:tgtEl>
                                          <p:spTgt spid="24"/>
                                        </p:tgtEl>
                                      </p:cBhvr>
                                    </p:animEffect>
                                  </p:childTnLst>
                                </p:cTn>
                              </p:par>
                            </p:childTnLst>
                          </p:cTn>
                        </p:par>
                        <p:par>
                          <p:cTn id="20" fill="hold">
                            <p:stCondLst>
                              <p:cond delay="1500"/>
                            </p:stCondLst>
                            <p:childTnLst>
                              <p:par>
                                <p:cTn id="21" presetID="22" presetClass="entr" presetSubtype="8" fill="hold" grpId="0" nodeType="afterEffect">
                                  <p:stCondLst>
                                    <p:cond delay="0"/>
                                  </p:stCondLst>
                                  <p:childTnLst>
                                    <p:set>
                                      <p:cBhvr>
                                        <p:cTn id="22" dur="1" fill="hold">
                                          <p:stCondLst>
                                            <p:cond delay="0"/>
                                          </p:stCondLst>
                                        </p:cTn>
                                        <p:tgtEl>
                                          <p:spTgt spid="19"/>
                                        </p:tgtEl>
                                        <p:attrNameLst>
                                          <p:attrName>style.visibility</p:attrName>
                                        </p:attrNameLst>
                                      </p:cBhvr>
                                      <p:to>
                                        <p:strVal val="visible"/>
                                      </p:to>
                                    </p:set>
                                    <p:animEffect transition="in" filter="wipe(left)">
                                      <p:cBhvr>
                                        <p:cTn id="23"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9" grpId="0"/>
      <p:bldP spid="2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2" name="组合 41"/>
          <p:cNvGrpSpPr/>
          <p:nvPr/>
        </p:nvGrpSpPr>
        <p:grpSpPr>
          <a:xfrm>
            <a:off x="313" y="1664425"/>
            <a:ext cx="9143373" cy="1814652"/>
            <a:chOff x="170694" y="177982"/>
            <a:chExt cx="3936003" cy="781165"/>
          </a:xfrm>
          <a:solidFill>
            <a:srgbClr val="FD482F"/>
          </a:solidFill>
        </p:grpSpPr>
        <p:sp>
          <p:nvSpPr>
            <p:cNvPr id="44" name="等腰三角形 43"/>
            <p:cNvSpPr/>
            <p:nvPr/>
          </p:nvSpPr>
          <p:spPr>
            <a:xfrm>
              <a:off x="1233863" y="177982"/>
              <a:ext cx="355284" cy="356514"/>
            </a:xfrm>
            <a:prstGeom prst="triangle">
              <a:avLst/>
            </a:prstGeom>
            <a:solidFill>
              <a:srgbClr val="5CD6CD"/>
            </a:solidFill>
            <a:ln>
              <a:noFill/>
            </a:ln>
          </p:spPr>
          <p:style>
            <a:lnRef idx="2">
              <a:schemeClr val="accent1">
                <a:shade val="50000"/>
              </a:schemeClr>
            </a:lnRef>
            <a:fillRef idx="1">
              <a:schemeClr val="accent1"/>
            </a:fillRef>
            <a:effectRef idx="0">
              <a:schemeClr val="accent1"/>
            </a:effectRef>
            <a:fontRef idx="minor">
              <a:schemeClr val="lt1"/>
            </a:fontRef>
          </p:style>
          <p:txBody>
            <a:bodyPr lIns="68575" tIns="34287" rIns="68575" bIns="34287" rtlCol="0" anchor="ctr"/>
            <a:lstStyle/>
            <a:p>
              <a:pPr algn="ctr"/>
              <a:endParaRPr lang="zh-CN" altLang="en-US" sz="1280"/>
            </a:p>
          </p:txBody>
        </p:sp>
        <p:sp>
          <p:nvSpPr>
            <p:cNvPr id="45" name="等腰三角形 44"/>
            <p:cNvSpPr/>
            <p:nvPr/>
          </p:nvSpPr>
          <p:spPr>
            <a:xfrm flipV="1">
              <a:off x="200258" y="602633"/>
              <a:ext cx="355284" cy="356514"/>
            </a:xfrm>
            <a:prstGeom prst="triangle">
              <a:avLst/>
            </a:prstGeom>
            <a:solidFill>
              <a:srgbClr val="5CD6CD"/>
            </a:solidFill>
            <a:ln>
              <a:noFill/>
            </a:ln>
          </p:spPr>
          <p:style>
            <a:lnRef idx="2">
              <a:schemeClr val="accent1">
                <a:shade val="50000"/>
              </a:schemeClr>
            </a:lnRef>
            <a:fillRef idx="1">
              <a:schemeClr val="accent1"/>
            </a:fillRef>
            <a:effectRef idx="0">
              <a:schemeClr val="accent1"/>
            </a:effectRef>
            <a:fontRef idx="minor">
              <a:schemeClr val="lt1"/>
            </a:fontRef>
          </p:style>
          <p:txBody>
            <a:bodyPr lIns="68575" tIns="34287" rIns="68575" bIns="34287" rtlCol="0" anchor="ctr"/>
            <a:lstStyle/>
            <a:p>
              <a:pPr algn="ctr"/>
              <a:endParaRPr lang="zh-CN" altLang="en-US" sz="1280"/>
            </a:p>
          </p:txBody>
        </p:sp>
        <p:sp>
          <p:nvSpPr>
            <p:cNvPr id="46" name="矩形 45"/>
            <p:cNvSpPr/>
            <p:nvPr/>
          </p:nvSpPr>
          <p:spPr>
            <a:xfrm>
              <a:off x="170694" y="261768"/>
              <a:ext cx="3936003" cy="611981"/>
            </a:xfrm>
            <a:prstGeom prst="rect">
              <a:avLst/>
            </a:prstGeom>
            <a:solidFill>
              <a:srgbClr val="91E3DE"/>
            </a:solidFill>
            <a:ln>
              <a:noFill/>
            </a:ln>
          </p:spPr>
          <p:style>
            <a:lnRef idx="2">
              <a:schemeClr val="accent1">
                <a:shade val="50000"/>
              </a:schemeClr>
            </a:lnRef>
            <a:fillRef idx="1">
              <a:schemeClr val="accent1"/>
            </a:fillRef>
            <a:effectRef idx="0">
              <a:schemeClr val="accent1"/>
            </a:effectRef>
            <a:fontRef idx="minor">
              <a:schemeClr val="lt1"/>
            </a:fontRef>
          </p:style>
          <p:txBody>
            <a:bodyPr lIns="68575" tIns="34287" rIns="68575" bIns="34287" rtlCol="0" anchor="ctr"/>
            <a:lstStyle/>
            <a:p>
              <a:pPr algn="ctr"/>
              <a:endParaRPr lang="zh-CN" altLang="en-US" sz="1280"/>
            </a:p>
          </p:txBody>
        </p:sp>
        <p:sp>
          <p:nvSpPr>
            <p:cNvPr id="47" name="平行四边形 46"/>
            <p:cNvSpPr/>
            <p:nvPr/>
          </p:nvSpPr>
          <p:spPr>
            <a:xfrm>
              <a:off x="376418" y="178257"/>
              <a:ext cx="1036076" cy="779005"/>
            </a:xfrm>
            <a:prstGeom prst="parallelogram">
              <a:avLst>
                <a:gd name="adj" fmla="val 48207"/>
              </a:avLst>
            </a:prstGeom>
            <a:solidFill>
              <a:srgbClr val="5CD6CD"/>
            </a:solidFill>
            <a:ln>
              <a:noFill/>
            </a:ln>
          </p:spPr>
          <p:style>
            <a:lnRef idx="2">
              <a:schemeClr val="accent1">
                <a:shade val="50000"/>
              </a:schemeClr>
            </a:lnRef>
            <a:fillRef idx="1">
              <a:schemeClr val="accent1"/>
            </a:fillRef>
            <a:effectRef idx="0">
              <a:schemeClr val="accent1"/>
            </a:effectRef>
            <a:fontRef idx="minor">
              <a:schemeClr val="lt1"/>
            </a:fontRef>
          </p:style>
          <p:txBody>
            <a:bodyPr lIns="68575" tIns="34287" rIns="68575" bIns="34287" rtlCol="0" anchor="ctr"/>
            <a:lstStyle/>
            <a:p>
              <a:pPr algn="ctr"/>
              <a:r>
                <a:rPr lang="en-US" altLang="zh-CN" sz="6000" spc="-100" dirty="0" smtClean="0">
                  <a:solidFill>
                    <a:schemeClr val="bg1"/>
                  </a:solidFill>
                  <a:uFillTx/>
                  <a:latin typeface="Impact" panose="020B0806030902050204" pitchFamily="34" charset="0"/>
                  <a:ea typeface="黑体" panose="02010609060101010101" charset="-122"/>
                  <a:cs typeface="+mn-ea"/>
                  <a:sym typeface="+mn-ea"/>
                </a:rPr>
                <a:t>01</a:t>
              </a:r>
              <a:endParaRPr lang="en-US" altLang="zh-CN" sz="6000" spc="-100" dirty="0" smtClean="0">
                <a:solidFill>
                  <a:schemeClr val="bg1"/>
                </a:solidFill>
                <a:uFillTx/>
                <a:latin typeface="Impact" panose="020B0806030902050204" pitchFamily="34" charset="0"/>
                <a:ea typeface="黑体" panose="02010609060101010101" charset="-122"/>
                <a:cs typeface="+mn-ea"/>
                <a:sym typeface="+mn-ea"/>
              </a:endParaRPr>
            </a:p>
          </p:txBody>
        </p:sp>
      </p:grpSp>
      <p:sp>
        <p:nvSpPr>
          <p:cNvPr id="14" name="TextBox 23"/>
          <p:cNvSpPr txBox="1"/>
          <p:nvPr/>
        </p:nvSpPr>
        <p:spPr>
          <a:xfrm>
            <a:off x="2884900" y="2162082"/>
            <a:ext cx="6347073" cy="889000"/>
          </a:xfrm>
          <a:prstGeom prst="rect">
            <a:avLst/>
          </a:prstGeom>
          <a:noFill/>
        </p:spPr>
        <p:txBody>
          <a:bodyPr wrap="square" rtlCol="0">
            <a:spAutoFit/>
          </a:bodyPr>
          <a:lstStyle/>
          <a:p>
            <a:pPr>
              <a:lnSpc>
                <a:spcPct val="130000"/>
              </a:lnSpc>
            </a:pPr>
            <a:r>
              <a:rPr lang="zh-CN" altLang="en-US" sz="3985" dirty="0" smtClean="0">
                <a:solidFill>
                  <a:schemeClr val="bg1"/>
                </a:solidFill>
                <a:latin typeface="黑体" panose="02010609060101010101" charset="-122"/>
                <a:ea typeface="黑体" panose="02010609060101010101" charset="-122"/>
                <a:cs typeface="+mn-ea"/>
                <a:sym typeface="Arial" panose="020B0604020202020204" pitchFamily="34" charset="0"/>
              </a:rPr>
              <a:t>社保费划转历程</a:t>
            </a:r>
            <a:endParaRPr lang="zh-CN" altLang="en-US" sz="3985" dirty="0" smtClean="0">
              <a:solidFill>
                <a:schemeClr val="bg1"/>
              </a:solidFill>
              <a:latin typeface="黑体" panose="02010609060101010101" charset="-122"/>
              <a:ea typeface="黑体" panose="02010609060101010101" charset="-122"/>
              <a:cs typeface="+mn-ea"/>
              <a:sym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42"/>
                                        </p:tgtEl>
                                        <p:attrNameLst>
                                          <p:attrName>style.visibility</p:attrName>
                                        </p:attrNameLst>
                                      </p:cBhvr>
                                      <p:to>
                                        <p:strVal val="visible"/>
                                      </p:to>
                                    </p:set>
                                    <p:anim calcmode="lin" valueType="num">
                                      <p:cBhvr additive="base">
                                        <p:cTn id="7" dur="800" fill="hold"/>
                                        <p:tgtEl>
                                          <p:spTgt spid="42"/>
                                        </p:tgtEl>
                                        <p:attrNameLst>
                                          <p:attrName>ppt_x</p:attrName>
                                        </p:attrNameLst>
                                      </p:cBhvr>
                                      <p:tavLst>
                                        <p:tav tm="0">
                                          <p:val>
                                            <p:strVal val="0-#ppt_w/2"/>
                                          </p:val>
                                        </p:tav>
                                        <p:tav tm="100000">
                                          <p:val>
                                            <p:strVal val="#ppt_x"/>
                                          </p:val>
                                        </p:tav>
                                      </p:tavLst>
                                    </p:anim>
                                    <p:anim calcmode="lin" valueType="num">
                                      <p:cBhvr additive="base">
                                        <p:cTn id="8" dur="800" fill="hold"/>
                                        <p:tgtEl>
                                          <p:spTgt spid="42"/>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31" presetClass="entr" presetSubtype="0" fill="hold" grpId="0" nodeType="afterEffect">
                                  <p:stCondLst>
                                    <p:cond delay="0"/>
                                  </p:stCondLst>
                                  <p:childTnLst>
                                    <p:set>
                                      <p:cBhvr>
                                        <p:cTn id="11" dur="1" fill="hold">
                                          <p:stCondLst>
                                            <p:cond delay="0"/>
                                          </p:stCondLst>
                                        </p:cTn>
                                        <p:tgtEl>
                                          <p:spTgt spid="14"/>
                                        </p:tgtEl>
                                        <p:attrNameLst>
                                          <p:attrName>style.visibility</p:attrName>
                                        </p:attrNameLst>
                                      </p:cBhvr>
                                      <p:to>
                                        <p:strVal val="visible"/>
                                      </p:to>
                                    </p:set>
                                    <p:anim calcmode="lin" valueType="num">
                                      <p:cBhvr>
                                        <p:cTn id="12" dur="500" fill="hold"/>
                                        <p:tgtEl>
                                          <p:spTgt spid="14"/>
                                        </p:tgtEl>
                                        <p:attrNameLst>
                                          <p:attrName>ppt_w</p:attrName>
                                        </p:attrNameLst>
                                      </p:cBhvr>
                                      <p:tavLst>
                                        <p:tav tm="0">
                                          <p:val>
                                            <p:fltVal val="0"/>
                                          </p:val>
                                        </p:tav>
                                        <p:tav tm="100000">
                                          <p:val>
                                            <p:strVal val="#ppt_w"/>
                                          </p:val>
                                        </p:tav>
                                      </p:tavLst>
                                    </p:anim>
                                    <p:anim calcmode="lin" valueType="num">
                                      <p:cBhvr>
                                        <p:cTn id="13" dur="500" fill="hold"/>
                                        <p:tgtEl>
                                          <p:spTgt spid="14"/>
                                        </p:tgtEl>
                                        <p:attrNameLst>
                                          <p:attrName>ppt_h</p:attrName>
                                        </p:attrNameLst>
                                      </p:cBhvr>
                                      <p:tavLst>
                                        <p:tav tm="0">
                                          <p:val>
                                            <p:fltVal val="0"/>
                                          </p:val>
                                        </p:tav>
                                        <p:tav tm="100000">
                                          <p:val>
                                            <p:strVal val="#ppt_h"/>
                                          </p:val>
                                        </p:tav>
                                      </p:tavLst>
                                    </p:anim>
                                    <p:anim calcmode="lin" valueType="num">
                                      <p:cBhvr>
                                        <p:cTn id="14" dur="500" fill="hold"/>
                                        <p:tgtEl>
                                          <p:spTgt spid="14"/>
                                        </p:tgtEl>
                                        <p:attrNameLst>
                                          <p:attrName>style.rotation</p:attrName>
                                        </p:attrNameLst>
                                      </p:cBhvr>
                                      <p:tavLst>
                                        <p:tav tm="0">
                                          <p:val>
                                            <p:fltVal val="90"/>
                                          </p:val>
                                        </p:tav>
                                        <p:tav tm="100000">
                                          <p:val>
                                            <p:fltVal val="0"/>
                                          </p:val>
                                        </p:tav>
                                      </p:tavLst>
                                    </p:anim>
                                    <p:animEffect transition="in" filter="fade">
                                      <p:cBhvr>
                                        <p:cTn id="15"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8" name="直接连接符 27"/>
          <p:cNvCxnSpPr/>
          <p:nvPr/>
        </p:nvCxnSpPr>
        <p:spPr>
          <a:xfrm flipH="1">
            <a:off x="395536" y="555526"/>
            <a:ext cx="8352928" cy="0"/>
          </a:xfrm>
          <a:prstGeom prst="line">
            <a:avLst/>
          </a:prstGeom>
        </p:spPr>
        <p:style>
          <a:lnRef idx="2">
            <a:schemeClr val="accent1"/>
          </a:lnRef>
          <a:fillRef idx="0">
            <a:schemeClr val="accent1"/>
          </a:fillRef>
          <a:effectRef idx="1">
            <a:schemeClr val="accent1"/>
          </a:effectRef>
          <a:fontRef idx="minor">
            <a:schemeClr val="tx1"/>
          </a:fontRef>
        </p:style>
      </p:cxnSp>
      <p:sp>
        <p:nvSpPr>
          <p:cNvPr id="29" name="文本框 28"/>
          <p:cNvSpPr txBox="1"/>
          <p:nvPr/>
        </p:nvSpPr>
        <p:spPr>
          <a:xfrm>
            <a:off x="395536" y="107588"/>
            <a:ext cx="4464496" cy="398780"/>
          </a:xfrm>
          <a:prstGeom prst="rect">
            <a:avLst/>
          </a:prstGeom>
          <a:noFill/>
        </p:spPr>
        <p:txBody>
          <a:bodyPr wrap="square" rtlCol="0">
            <a:spAutoFit/>
          </a:bodyPr>
          <a:lstStyle/>
          <a:p>
            <a:r>
              <a:rPr lang="zh-CN" sz="2000" dirty="0" smtClean="0">
                <a:solidFill>
                  <a:srgbClr val="0070C0"/>
                </a:solidFill>
                <a:latin typeface="微软雅黑" panose="020B0503020204020204" pitchFamily="34" charset="-122"/>
                <a:ea typeface="微软雅黑" panose="020B0503020204020204" pitchFamily="34" charset="-122"/>
                <a:sym typeface="+mn-ea"/>
              </a:rPr>
              <a:t>划转历程</a:t>
            </a:r>
            <a:endParaRPr lang="zh-CN" sz="2000" dirty="0" smtClean="0">
              <a:solidFill>
                <a:srgbClr val="0070C0"/>
              </a:solidFill>
              <a:latin typeface="微软雅黑" panose="020B0503020204020204" pitchFamily="34" charset="-122"/>
              <a:ea typeface="微软雅黑" panose="020B0503020204020204" pitchFamily="34" charset="-122"/>
              <a:sym typeface="+mn-ea"/>
            </a:endParaRPr>
          </a:p>
        </p:txBody>
      </p:sp>
      <p:cxnSp>
        <p:nvCxnSpPr>
          <p:cNvPr id="5" name="直接连接符 4"/>
          <p:cNvCxnSpPr/>
          <p:nvPr/>
        </p:nvCxnSpPr>
        <p:spPr>
          <a:xfrm flipH="1">
            <a:off x="395536" y="555526"/>
            <a:ext cx="8352928" cy="0"/>
          </a:xfrm>
          <a:prstGeom prst="line">
            <a:avLst/>
          </a:prstGeom>
        </p:spPr>
        <p:style>
          <a:lnRef idx="2">
            <a:schemeClr val="accent1"/>
          </a:lnRef>
          <a:fillRef idx="0">
            <a:schemeClr val="accent1"/>
          </a:fillRef>
          <a:effectRef idx="1">
            <a:schemeClr val="accent1"/>
          </a:effectRef>
          <a:fontRef idx="minor">
            <a:schemeClr val="tx1"/>
          </a:fontRef>
        </p:style>
      </p:cxnSp>
      <p:sp>
        <p:nvSpPr>
          <p:cNvPr id="38" name="文本框 37"/>
          <p:cNvSpPr txBox="1"/>
          <p:nvPr/>
        </p:nvSpPr>
        <p:spPr>
          <a:xfrm>
            <a:off x="683260" y="843915"/>
            <a:ext cx="7539355" cy="3969385"/>
          </a:xfrm>
          <a:prstGeom prst="rect">
            <a:avLst/>
          </a:prstGeom>
          <a:noFill/>
        </p:spPr>
        <p:txBody>
          <a:bodyPr wrap="square" rtlCol="0">
            <a:spAutoFit/>
          </a:bodyPr>
          <a:lstStyle/>
          <a:p>
            <a:pPr algn="just" fontAlgn="auto">
              <a:lnSpc>
                <a:spcPct val="150000"/>
              </a:lnSpc>
            </a:pPr>
            <a:r>
              <a:rPr lang="en-US" sz="24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    2019</a:t>
            </a:r>
            <a:r>
              <a:rPr lang="zh-CN" altLang="en-US" sz="24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年</a:t>
            </a:r>
            <a:r>
              <a:rPr lang="en-US" altLang="zh-CN" sz="24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1</a:t>
            </a:r>
            <a:r>
              <a:rPr lang="zh-CN" altLang="en-US" sz="24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月</a:t>
            </a:r>
            <a:r>
              <a:rPr lang="en-US" altLang="zh-CN" sz="24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1</a:t>
            </a:r>
            <a:r>
              <a:rPr lang="zh-CN" altLang="en-US" sz="24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日起，机关事业单位及城乡居民社保费划转至税务部门征收；</a:t>
            </a:r>
            <a:endParaRPr lang="zh-CN" altLang="en-US" sz="24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endParaRPr>
          </a:p>
          <a:p>
            <a:pPr algn="just" fontAlgn="auto">
              <a:lnSpc>
                <a:spcPct val="150000"/>
              </a:lnSpc>
            </a:pPr>
            <a:r>
              <a:rPr lang="en-US" sz="24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    2020</a:t>
            </a:r>
            <a:r>
              <a:rPr lang="zh-CN" altLang="en-US" sz="24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年</a:t>
            </a:r>
            <a:r>
              <a:rPr lang="en-US" altLang="zh-CN" sz="24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11</a:t>
            </a:r>
            <a:r>
              <a:rPr lang="zh-CN" altLang="en-US" sz="24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月</a:t>
            </a:r>
            <a:r>
              <a:rPr lang="en-US" altLang="zh-CN" sz="24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1</a:t>
            </a:r>
            <a:r>
              <a:rPr lang="zh-CN" altLang="en-US" sz="24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日起，企业职工社保费划转至税务部门征收；</a:t>
            </a:r>
            <a:endParaRPr lang="zh-CN" altLang="en-US" sz="24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endParaRPr>
          </a:p>
          <a:p>
            <a:pPr algn="just" fontAlgn="auto">
              <a:lnSpc>
                <a:spcPct val="150000"/>
              </a:lnSpc>
            </a:pPr>
            <a:r>
              <a:rPr lang="en-US" altLang="zh-CN" sz="24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    2023</a:t>
            </a:r>
            <a:r>
              <a:rPr lang="zh-CN" altLang="en-US" sz="24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年</a:t>
            </a:r>
            <a:r>
              <a:rPr lang="en-US" altLang="zh-CN" sz="24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12</a:t>
            </a:r>
            <a:r>
              <a:rPr lang="zh-CN" altLang="en-US" sz="24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月</a:t>
            </a:r>
            <a:r>
              <a:rPr lang="en-US" altLang="zh-CN" sz="24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1</a:t>
            </a:r>
            <a:r>
              <a:rPr lang="zh-CN" altLang="en-US" sz="24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日起，社保费征收模式由</a:t>
            </a:r>
            <a:r>
              <a:rPr lang="en-US" altLang="zh-CN" sz="24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a:t>
            </a:r>
            <a:r>
              <a:rPr lang="zh-CN" altLang="en-US" sz="24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人社核定，税务征收</a:t>
            </a:r>
            <a:r>
              <a:rPr lang="en-US" altLang="zh-CN" sz="24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a:t>
            </a:r>
            <a:r>
              <a:rPr lang="zh-CN" altLang="en-US" sz="24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改革为</a:t>
            </a:r>
            <a:r>
              <a:rPr lang="en-US" altLang="zh-CN" sz="24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a:t>
            </a:r>
            <a:r>
              <a:rPr lang="zh-CN" altLang="en-US" sz="24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用人单位自行向税务机关申报缴纳</a:t>
            </a:r>
            <a:r>
              <a:rPr lang="en-US" altLang="zh-CN" sz="24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a:t>
            </a:r>
            <a:r>
              <a:rPr lang="zh-CN" altLang="en-US" sz="24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a:t>
            </a:r>
            <a:endParaRPr lang="zh-CN" altLang="en-US" sz="24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8" name="直接连接符 27"/>
          <p:cNvCxnSpPr/>
          <p:nvPr/>
        </p:nvCxnSpPr>
        <p:spPr>
          <a:xfrm flipH="1">
            <a:off x="395536" y="555526"/>
            <a:ext cx="8352928" cy="0"/>
          </a:xfrm>
          <a:prstGeom prst="line">
            <a:avLst/>
          </a:prstGeom>
        </p:spPr>
        <p:style>
          <a:lnRef idx="2">
            <a:schemeClr val="accent1"/>
          </a:lnRef>
          <a:fillRef idx="0">
            <a:schemeClr val="accent1"/>
          </a:fillRef>
          <a:effectRef idx="1">
            <a:schemeClr val="accent1"/>
          </a:effectRef>
          <a:fontRef idx="minor">
            <a:schemeClr val="tx1"/>
          </a:fontRef>
        </p:style>
      </p:cxnSp>
      <p:sp>
        <p:nvSpPr>
          <p:cNvPr id="29" name="文本框 28"/>
          <p:cNvSpPr txBox="1"/>
          <p:nvPr/>
        </p:nvSpPr>
        <p:spPr>
          <a:xfrm>
            <a:off x="395536" y="107588"/>
            <a:ext cx="4464496" cy="398780"/>
          </a:xfrm>
          <a:prstGeom prst="rect">
            <a:avLst/>
          </a:prstGeom>
          <a:noFill/>
        </p:spPr>
        <p:txBody>
          <a:bodyPr wrap="square" rtlCol="0">
            <a:spAutoFit/>
          </a:bodyPr>
          <a:lstStyle/>
          <a:p>
            <a:r>
              <a:rPr lang="zh-CN" sz="2000" dirty="0" smtClean="0">
                <a:solidFill>
                  <a:srgbClr val="0070C0"/>
                </a:solidFill>
                <a:latin typeface="微软雅黑" panose="020B0503020204020204" pitchFamily="34" charset="-122"/>
                <a:ea typeface="微软雅黑" panose="020B0503020204020204" pitchFamily="34" charset="-122"/>
                <a:sym typeface="+mn-ea"/>
              </a:rPr>
              <a:t>划转历程</a:t>
            </a:r>
            <a:endParaRPr lang="zh-CN" sz="2000" dirty="0" smtClean="0">
              <a:solidFill>
                <a:srgbClr val="0070C0"/>
              </a:solidFill>
              <a:latin typeface="微软雅黑" panose="020B0503020204020204" pitchFamily="34" charset="-122"/>
              <a:ea typeface="微软雅黑" panose="020B0503020204020204" pitchFamily="34" charset="-122"/>
              <a:sym typeface="+mn-ea"/>
            </a:endParaRPr>
          </a:p>
        </p:txBody>
      </p:sp>
      <p:cxnSp>
        <p:nvCxnSpPr>
          <p:cNvPr id="5" name="直接连接符 4"/>
          <p:cNvCxnSpPr/>
          <p:nvPr/>
        </p:nvCxnSpPr>
        <p:spPr>
          <a:xfrm flipH="1">
            <a:off x="395536" y="555526"/>
            <a:ext cx="8352928" cy="0"/>
          </a:xfrm>
          <a:prstGeom prst="line">
            <a:avLst/>
          </a:prstGeom>
        </p:spPr>
        <p:style>
          <a:lnRef idx="2">
            <a:schemeClr val="accent1"/>
          </a:lnRef>
          <a:fillRef idx="0">
            <a:schemeClr val="accent1"/>
          </a:fillRef>
          <a:effectRef idx="1">
            <a:schemeClr val="accent1"/>
          </a:effectRef>
          <a:fontRef idx="minor">
            <a:schemeClr val="tx1"/>
          </a:fontRef>
        </p:style>
      </p:cxnSp>
      <p:sp>
        <p:nvSpPr>
          <p:cNvPr id="38" name="文本框 37"/>
          <p:cNvSpPr txBox="1"/>
          <p:nvPr/>
        </p:nvSpPr>
        <p:spPr>
          <a:xfrm>
            <a:off x="396240" y="843915"/>
            <a:ext cx="8184515" cy="2861310"/>
          </a:xfrm>
          <a:prstGeom prst="rect">
            <a:avLst/>
          </a:prstGeom>
          <a:noFill/>
        </p:spPr>
        <p:txBody>
          <a:bodyPr wrap="square" rtlCol="0">
            <a:spAutoFit/>
          </a:bodyPr>
          <a:lstStyle/>
          <a:p>
            <a:pPr algn="just" fontAlgn="auto">
              <a:lnSpc>
                <a:spcPct val="150000"/>
              </a:lnSpc>
            </a:pPr>
            <a:r>
              <a:rPr lang="en-US" sz="24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       </a:t>
            </a:r>
            <a:r>
              <a:rPr lang="zh-CN" altLang="en-US" sz="24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职工参保、关系转移、停保、待遇享受等业务由人社、医保部门负责；申报缴费业务由税务部门负责。</a:t>
            </a:r>
            <a:endParaRPr lang="zh-CN" altLang="en-US" sz="24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endParaRPr>
          </a:p>
          <a:p>
            <a:pPr algn="just" fontAlgn="auto">
              <a:lnSpc>
                <a:spcPct val="150000"/>
              </a:lnSpc>
            </a:pPr>
            <a:r>
              <a:rPr lang="zh-CN" altLang="en-US" sz="24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 </a:t>
            </a:r>
            <a:r>
              <a:rPr lang="en-US" altLang="zh-CN" sz="24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       </a:t>
            </a:r>
            <a:r>
              <a:rPr lang="zh-CN" altLang="en-US" sz="24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补缴</a:t>
            </a:r>
            <a:r>
              <a:rPr lang="en-US" altLang="zh-CN" sz="24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2023</a:t>
            </a:r>
            <a:r>
              <a:rPr lang="zh-CN" altLang="en-US" sz="24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年</a:t>
            </a:r>
            <a:r>
              <a:rPr lang="en-US" altLang="zh-CN" sz="24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12</a:t>
            </a:r>
            <a:r>
              <a:rPr lang="zh-CN" altLang="en-US" sz="24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月以前的社保费需要由人社部门核定，数据传输至税务部门后，缴费人通过电子税务局或社保费客户端自行申报缴费。</a:t>
            </a:r>
            <a:endParaRPr lang="zh-CN" altLang="en-US" sz="24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2" name="组合 41"/>
          <p:cNvGrpSpPr/>
          <p:nvPr/>
        </p:nvGrpSpPr>
        <p:grpSpPr>
          <a:xfrm>
            <a:off x="313" y="1664425"/>
            <a:ext cx="9143373" cy="1814652"/>
            <a:chOff x="170694" y="177982"/>
            <a:chExt cx="3936003" cy="781165"/>
          </a:xfrm>
          <a:solidFill>
            <a:srgbClr val="7AB3E2"/>
          </a:solidFill>
        </p:grpSpPr>
        <p:sp>
          <p:nvSpPr>
            <p:cNvPr id="44" name="等腰三角形 43"/>
            <p:cNvSpPr/>
            <p:nvPr/>
          </p:nvSpPr>
          <p:spPr>
            <a:xfrm>
              <a:off x="1233863" y="177982"/>
              <a:ext cx="355284" cy="356514"/>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lIns="68575" tIns="34287" rIns="68575" bIns="34287" rtlCol="0" anchor="ctr"/>
            <a:lstStyle/>
            <a:p>
              <a:pPr algn="ctr"/>
              <a:endParaRPr lang="zh-CN" altLang="en-US" sz="1280"/>
            </a:p>
          </p:txBody>
        </p:sp>
        <p:sp>
          <p:nvSpPr>
            <p:cNvPr id="45" name="等腰三角形 44"/>
            <p:cNvSpPr/>
            <p:nvPr/>
          </p:nvSpPr>
          <p:spPr>
            <a:xfrm flipV="1">
              <a:off x="200258" y="602633"/>
              <a:ext cx="355284" cy="356514"/>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lIns="68575" tIns="34287" rIns="68575" bIns="34287" rtlCol="0" anchor="ctr"/>
            <a:lstStyle/>
            <a:p>
              <a:pPr algn="ctr"/>
              <a:endParaRPr lang="zh-CN" altLang="en-US" sz="1280"/>
            </a:p>
          </p:txBody>
        </p:sp>
        <p:sp>
          <p:nvSpPr>
            <p:cNvPr id="46" name="矩形 45"/>
            <p:cNvSpPr/>
            <p:nvPr/>
          </p:nvSpPr>
          <p:spPr>
            <a:xfrm>
              <a:off x="170694" y="261768"/>
              <a:ext cx="3936003" cy="61198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lIns="68575" tIns="34287" rIns="68575" bIns="34287" rtlCol="0" anchor="ctr">
              <a:scene3d>
                <a:camera prst="orthographicFront"/>
                <a:lightRig rig="threePt" dir="t"/>
              </a:scene3d>
            </a:bodyPr>
            <a:lstStyle/>
            <a:p>
              <a:pPr algn="ctr"/>
              <a:endParaRPr lang="zh-CN" altLang="en-US" sz="1280">
                <a:solidFill>
                  <a:schemeClr val="accent1"/>
                </a:solidFill>
                <a:effectLst>
                  <a:outerShdw blurRad="38100" dist="25400" dir="5400000" algn="ctr" rotWithShape="0">
                    <a:srgbClr val="6E747A">
                      <a:alpha val="43000"/>
                    </a:srgbClr>
                  </a:outerShdw>
                </a:effectLst>
              </a:endParaRPr>
            </a:p>
          </p:txBody>
        </p:sp>
        <p:sp>
          <p:nvSpPr>
            <p:cNvPr id="47" name="平行四边形 46"/>
            <p:cNvSpPr/>
            <p:nvPr/>
          </p:nvSpPr>
          <p:spPr>
            <a:xfrm>
              <a:off x="376965" y="178257"/>
              <a:ext cx="1036076" cy="779005"/>
            </a:xfrm>
            <a:prstGeom prst="parallelogram">
              <a:avLst>
                <a:gd name="adj" fmla="val 4820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lIns="68575" tIns="34287" rIns="68575" bIns="34287" rtlCol="0" anchor="ctr"/>
            <a:lstStyle/>
            <a:p>
              <a:pPr algn="ctr"/>
              <a:endParaRPr lang="zh-CN" altLang="en-US" sz="1280"/>
            </a:p>
          </p:txBody>
        </p:sp>
        <p:sp>
          <p:nvSpPr>
            <p:cNvPr id="48" name="文本框 6"/>
            <p:cNvSpPr txBox="1"/>
            <p:nvPr/>
          </p:nvSpPr>
          <p:spPr>
            <a:xfrm>
              <a:off x="650907" y="284178"/>
              <a:ext cx="569115" cy="558733"/>
            </a:xfrm>
            <a:prstGeom prst="rect">
              <a:avLst/>
            </a:prstGeom>
            <a:grpFill/>
          </p:spPr>
          <p:txBody>
            <a:bodyPr wrap="square" lIns="68575" tIns="34287" rIns="68575" bIns="34287" rtlCol="0">
              <a:spAutoFit/>
            </a:bodyPr>
            <a:lstStyle/>
            <a:p>
              <a:r>
                <a:rPr lang="en-US" altLang="zh-CN" sz="8000" dirty="0" smtClean="0">
                  <a:solidFill>
                    <a:schemeClr val="bg1"/>
                  </a:solidFill>
                  <a:latin typeface="Impact" panose="020B0806030902050204" pitchFamily="34" charset="0"/>
                </a:rPr>
                <a:t>02</a:t>
              </a:r>
              <a:endParaRPr lang="en-US" sz="8000" dirty="0">
                <a:solidFill>
                  <a:schemeClr val="bg1"/>
                </a:solidFill>
                <a:latin typeface="Impact" panose="020B0806030902050204" pitchFamily="34" charset="0"/>
              </a:endParaRPr>
            </a:p>
          </p:txBody>
        </p:sp>
      </p:grpSp>
      <p:sp>
        <p:nvSpPr>
          <p:cNvPr id="18" name="TextBox 23"/>
          <p:cNvSpPr txBox="1"/>
          <p:nvPr/>
        </p:nvSpPr>
        <p:spPr>
          <a:xfrm>
            <a:off x="2884900" y="2162082"/>
            <a:ext cx="6347073" cy="887095"/>
          </a:xfrm>
          <a:prstGeom prst="rect">
            <a:avLst/>
          </a:prstGeom>
          <a:solidFill>
            <a:srgbClr val="7AB3E2"/>
          </a:solidFill>
        </p:spPr>
        <p:txBody>
          <a:bodyPr wrap="square" rtlCol="0">
            <a:spAutoFit/>
          </a:bodyPr>
          <a:lstStyle/>
          <a:p>
            <a:pPr>
              <a:lnSpc>
                <a:spcPct val="130000"/>
              </a:lnSpc>
            </a:pPr>
            <a:r>
              <a:rPr lang="zh-CN" altLang="en-US" sz="3980" dirty="0">
                <a:solidFill>
                  <a:prstClr val="white"/>
                </a:solidFill>
                <a:latin typeface="黑体" panose="02010609060101010101" charset="-122"/>
                <a:ea typeface="黑体" panose="02010609060101010101" charset="-122"/>
                <a:sym typeface="+mn-ea"/>
              </a:rPr>
              <a:t>社保费申报常见问题</a:t>
            </a:r>
            <a:endParaRPr lang="zh-CN" altLang="bg-BG" sz="3985" dirty="0">
              <a:solidFill>
                <a:schemeClr val="bg1"/>
              </a:solidFill>
              <a:latin typeface="黑体" panose="02010609060101010101" charset="-122"/>
              <a:ea typeface="黑体" panose="02010609060101010101" charset="-122"/>
              <a:cs typeface="+mn-ea"/>
              <a:sym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42"/>
                                        </p:tgtEl>
                                        <p:attrNameLst>
                                          <p:attrName>style.visibility</p:attrName>
                                        </p:attrNameLst>
                                      </p:cBhvr>
                                      <p:to>
                                        <p:strVal val="visible"/>
                                      </p:to>
                                    </p:set>
                                    <p:anim calcmode="lin" valueType="num">
                                      <p:cBhvr additive="base">
                                        <p:cTn id="7" dur="800" fill="hold"/>
                                        <p:tgtEl>
                                          <p:spTgt spid="42"/>
                                        </p:tgtEl>
                                        <p:attrNameLst>
                                          <p:attrName>ppt_x</p:attrName>
                                        </p:attrNameLst>
                                      </p:cBhvr>
                                      <p:tavLst>
                                        <p:tav tm="0">
                                          <p:val>
                                            <p:strVal val="0-#ppt_w/2"/>
                                          </p:val>
                                        </p:tav>
                                        <p:tav tm="100000">
                                          <p:val>
                                            <p:strVal val="#ppt_x"/>
                                          </p:val>
                                        </p:tav>
                                      </p:tavLst>
                                    </p:anim>
                                    <p:anim calcmode="lin" valueType="num">
                                      <p:cBhvr additive="base">
                                        <p:cTn id="8" dur="800" fill="hold"/>
                                        <p:tgtEl>
                                          <p:spTgt spid="42"/>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31" presetClass="entr" presetSubtype="0" fill="hold" grpId="0" nodeType="afterEffect">
                                  <p:stCondLst>
                                    <p:cond delay="0"/>
                                  </p:stCondLst>
                                  <p:childTnLst>
                                    <p:set>
                                      <p:cBhvr>
                                        <p:cTn id="11" dur="1" fill="hold">
                                          <p:stCondLst>
                                            <p:cond delay="0"/>
                                          </p:stCondLst>
                                        </p:cTn>
                                        <p:tgtEl>
                                          <p:spTgt spid="18"/>
                                        </p:tgtEl>
                                        <p:attrNameLst>
                                          <p:attrName>style.visibility</p:attrName>
                                        </p:attrNameLst>
                                      </p:cBhvr>
                                      <p:to>
                                        <p:strVal val="visible"/>
                                      </p:to>
                                    </p:set>
                                    <p:anim calcmode="lin" valueType="num">
                                      <p:cBhvr>
                                        <p:cTn id="12" dur="500" fill="hold"/>
                                        <p:tgtEl>
                                          <p:spTgt spid="18"/>
                                        </p:tgtEl>
                                        <p:attrNameLst>
                                          <p:attrName>ppt_w</p:attrName>
                                        </p:attrNameLst>
                                      </p:cBhvr>
                                      <p:tavLst>
                                        <p:tav tm="0">
                                          <p:val>
                                            <p:fltVal val="0"/>
                                          </p:val>
                                        </p:tav>
                                        <p:tav tm="100000">
                                          <p:val>
                                            <p:strVal val="#ppt_w"/>
                                          </p:val>
                                        </p:tav>
                                      </p:tavLst>
                                    </p:anim>
                                    <p:anim calcmode="lin" valueType="num">
                                      <p:cBhvr>
                                        <p:cTn id="13" dur="500" fill="hold"/>
                                        <p:tgtEl>
                                          <p:spTgt spid="18"/>
                                        </p:tgtEl>
                                        <p:attrNameLst>
                                          <p:attrName>ppt_h</p:attrName>
                                        </p:attrNameLst>
                                      </p:cBhvr>
                                      <p:tavLst>
                                        <p:tav tm="0">
                                          <p:val>
                                            <p:fltVal val="0"/>
                                          </p:val>
                                        </p:tav>
                                        <p:tav tm="100000">
                                          <p:val>
                                            <p:strVal val="#ppt_h"/>
                                          </p:val>
                                        </p:tav>
                                      </p:tavLst>
                                    </p:anim>
                                    <p:anim calcmode="lin" valueType="num">
                                      <p:cBhvr>
                                        <p:cTn id="14" dur="500" fill="hold"/>
                                        <p:tgtEl>
                                          <p:spTgt spid="18"/>
                                        </p:tgtEl>
                                        <p:attrNameLst>
                                          <p:attrName>style.rotation</p:attrName>
                                        </p:attrNameLst>
                                      </p:cBhvr>
                                      <p:tavLst>
                                        <p:tav tm="0">
                                          <p:val>
                                            <p:fltVal val="90"/>
                                          </p:val>
                                        </p:tav>
                                        <p:tav tm="100000">
                                          <p:val>
                                            <p:fltVal val="0"/>
                                          </p:val>
                                        </p:tav>
                                      </p:tavLst>
                                    </p:anim>
                                    <p:animEffect transition="in" filter="fade">
                                      <p:cBhvr>
                                        <p:cTn id="15"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bldLvl="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8" name="直接连接符 27"/>
          <p:cNvCxnSpPr/>
          <p:nvPr/>
        </p:nvCxnSpPr>
        <p:spPr>
          <a:xfrm flipH="1">
            <a:off x="395536" y="555526"/>
            <a:ext cx="8352928" cy="0"/>
          </a:xfrm>
          <a:prstGeom prst="line">
            <a:avLst/>
          </a:prstGeom>
        </p:spPr>
        <p:style>
          <a:lnRef idx="2">
            <a:schemeClr val="accent1"/>
          </a:lnRef>
          <a:fillRef idx="0">
            <a:schemeClr val="accent1"/>
          </a:fillRef>
          <a:effectRef idx="1">
            <a:schemeClr val="accent1"/>
          </a:effectRef>
          <a:fontRef idx="minor">
            <a:schemeClr val="tx1"/>
          </a:fontRef>
        </p:style>
      </p:cxnSp>
      <p:sp>
        <p:nvSpPr>
          <p:cNvPr id="29" name="文本框 28"/>
          <p:cNvSpPr txBox="1"/>
          <p:nvPr/>
        </p:nvSpPr>
        <p:spPr>
          <a:xfrm>
            <a:off x="395536" y="107588"/>
            <a:ext cx="4464496" cy="398780"/>
          </a:xfrm>
          <a:prstGeom prst="rect">
            <a:avLst/>
          </a:prstGeom>
          <a:noFill/>
        </p:spPr>
        <p:txBody>
          <a:bodyPr wrap="square" rtlCol="0">
            <a:spAutoFit/>
          </a:bodyPr>
          <a:lstStyle/>
          <a:p>
            <a:r>
              <a:rPr lang="zh-CN" sz="2000" dirty="0" smtClean="0">
                <a:solidFill>
                  <a:srgbClr val="0070C0"/>
                </a:solidFill>
                <a:latin typeface="微软雅黑" panose="020B0503020204020204" pitchFamily="34" charset="-122"/>
                <a:ea typeface="微软雅黑" panose="020B0503020204020204" pitchFamily="34" charset="-122"/>
                <a:sym typeface="+mn-ea"/>
              </a:rPr>
              <a:t>常见问题</a:t>
            </a:r>
            <a:endParaRPr lang="zh-CN" sz="2000" dirty="0" smtClean="0">
              <a:solidFill>
                <a:srgbClr val="0070C0"/>
              </a:solidFill>
              <a:latin typeface="微软雅黑" panose="020B0503020204020204" pitchFamily="34" charset="-122"/>
              <a:ea typeface="微软雅黑" panose="020B0503020204020204" pitchFamily="34" charset="-122"/>
              <a:sym typeface="+mn-ea"/>
            </a:endParaRPr>
          </a:p>
        </p:txBody>
      </p:sp>
      <p:cxnSp>
        <p:nvCxnSpPr>
          <p:cNvPr id="5" name="直接连接符 4"/>
          <p:cNvCxnSpPr/>
          <p:nvPr/>
        </p:nvCxnSpPr>
        <p:spPr>
          <a:xfrm flipH="1">
            <a:off x="395536" y="555526"/>
            <a:ext cx="8352928" cy="0"/>
          </a:xfrm>
          <a:prstGeom prst="line">
            <a:avLst/>
          </a:prstGeom>
        </p:spPr>
        <p:style>
          <a:lnRef idx="2">
            <a:schemeClr val="accent1"/>
          </a:lnRef>
          <a:fillRef idx="0">
            <a:schemeClr val="accent1"/>
          </a:fillRef>
          <a:effectRef idx="1">
            <a:schemeClr val="accent1"/>
          </a:effectRef>
          <a:fontRef idx="minor">
            <a:schemeClr val="tx1"/>
          </a:fontRef>
        </p:style>
      </p:cxnSp>
      <p:sp>
        <p:nvSpPr>
          <p:cNvPr id="38" name="文本框 37"/>
          <p:cNvSpPr txBox="1"/>
          <p:nvPr/>
        </p:nvSpPr>
        <p:spPr>
          <a:xfrm>
            <a:off x="683260" y="771525"/>
            <a:ext cx="7539355" cy="3322955"/>
          </a:xfrm>
          <a:prstGeom prst="rect">
            <a:avLst/>
          </a:prstGeom>
          <a:noFill/>
        </p:spPr>
        <p:txBody>
          <a:bodyPr wrap="square" rtlCol="0">
            <a:spAutoFit/>
          </a:bodyPr>
          <a:lstStyle/>
          <a:p>
            <a:pPr algn="just" fontAlgn="auto">
              <a:lnSpc>
                <a:spcPct val="150000"/>
              </a:lnSpc>
            </a:pPr>
            <a:r>
              <a:rPr lang="en-US" sz="2000" b="1" dirty="0" smtClean="0">
                <a:solidFill>
                  <a:srgbClr val="FF0000"/>
                </a:solidFill>
                <a:latin typeface="宋体" panose="02010600030101010101" pitchFamily="2" charset="-122"/>
                <a:ea typeface="宋体" panose="02010600030101010101" pitchFamily="2" charset="-122"/>
                <a:cs typeface="宋体" panose="02010600030101010101" pitchFamily="2" charset="-122"/>
              </a:rPr>
              <a:t>1. </a:t>
            </a:r>
            <a:r>
              <a:rPr lang="en-US" altLang="zh-CN" sz="2000" b="1" dirty="0" smtClean="0">
                <a:solidFill>
                  <a:srgbClr val="FF0000"/>
                </a:solidFill>
                <a:latin typeface="宋体" panose="02010600030101010101" pitchFamily="2" charset="-122"/>
                <a:ea typeface="宋体" panose="02010600030101010101" pitchFamily="2" charset="-122"/>
                <a:cs typeface="宋体" panose="02010600030101010101" pitchFamily="2" charset="-122"/>
              </a:rPr>
              <a:t>2025</a:t>
            </a:r>
            <a:r>
              <a:rPr lang="zh-CN" altLang="en-US" sz="2000" b="1" dirty="0" smtClean="0">
                <a:solidFill>
                  <a:srgbClr val="FF0000"/>
                </a:solidFill>
                <a:latin typeface="宋体" panose="02010600030101010101" pitchFamily="2" charset="-122"/>
                <a:ea typeface="宋体" panose="02010600030101010101" pitchFamily="2" charset="-122"/>
                <a:cs typeface="宋体" panose="02010600030101010101" pitchFamily="2" charset="-122"/>
              </a:rPr>
              <a:t>年度社保费缴费基数如何规定？</a:t>
            </a:r>
            <a:endParaRPr lang="zh-CN" altLang="en-US" sz="2000" b="1" dirty="0" smtClean="0">
              <a:solidFill>
                <a:srgbClr val="FF0000"/>
              </a:solidFill>
              <a:latin typeface="宋体" panose="02010600030101010101" pitchFamily="2" charset="-122"/>
              <a:ea typeface="宋体" panose="02010600030101010101" pitchFamily="2" charset="-122"/>
              <a:cs typeface="宋体" panose="02010600030101010101" pitchFamily="2" charset="-122"/>
            </a:endParaRPr>
          </a:p>
          <a:p>
            <a:pPr algn="just" fontAlgn="auto">
              <a:lnSpc>
                <a:spcPct val="150000"/>
              </a:lnSpc>
              <a:buClrTx/>
              <a:buSzTx/>
              <a:buNone/>
            </a:pPr>
            <a:r>
              <a:rPr lang="en-US" altLang="zh-CN"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       </a:t>
            </a:r>
            <a:r>
              <a:rPr lang="zh-CN" altLang="en-US"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sym typeface="+mn-ea"/>
              </a:rPr>
              <a:t>个人缴费基数采取“</a:t>
            </a:r>
            <a:r>
              <a:rPr lang="zh-CN" altLang="en-US" sz="2000" b="1"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sym typeface="+mn-ea"/>
              </a:rPr>
              <a:t>保低限高</a:t>
            </a:r>
            <a:r>
              <a:rPr lang="zh-CN" altLang="en-US"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sym typeface="+mn-ea"/>
              </a:rPr>
              <a:t>”的原则。个人工资基数低于社平工资60%的，按社平工资的60%计算，个人工资基数高于社平工资300%的，按社平工资的300%计算。</a:t>
            </a:r>
            <a:endParaRPr lang="zh-CN" altLang="en-US"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sym typeface="+mn-ea"/>
            </a:endParaRPr>
          </a:p>
          <a:p>
            <a:pPr algn="just" fontAlgn="auto">
              <a:lnSpc>
                <a:spcPct val="150000"/>
              </a:lnSpc>
              <a:buClrTx/>
              <a:buSzTx/>
              <a:buNone/>
            </a:pPr>
            <a:r>
              <a:rPr lang="zh-CN" altLang="en-US"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sym typeface="+mn-ea"/>
              </a:rPr>
              <a:t>     </a:t>
            </a:r>
            <a:r>
              <a:rPr lang="en-US" altLang="zh-CN"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sym typeface="+mn-ea"/>
              </a:rPr>
              <a:t>   </a:t>
            </a:r>
            <a:r>
              <a:rPr lang="zh-CN" altLang="en-US"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sym typeface="+mn-ea"/>
              </a:rPr>
              <a:t>2025年山西省社保缴费基数以6997元/月确定个人缴费基数上下限，</a:t>
            </a:r>
            <a:r>
              <a:rPr lang="zh-CN" altLang="en-US" sz="2000">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月缴费基数的下限为</a:t>
            </a:r>
            <a:r>
              <a:rPr lang="en-US" altLang="zh-CN" sz="2000">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4198</a:t>
            </a:r>
            <a:r>
              <a:rPr lang="zh-CN" altLang="en-US" sz="2000">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元，上限为</a:t>
            </a:r>
            <a:r>
              <a:rPr lang="en-US" altLang="zh-CN" sz="2000">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20991</a:t>
            </a:r>
            <a:r>
              <a:rPr lang="zh-CN" altLang="en-US" sz="2000">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元</a:t>
            </a:r>
            <a:r>
              <a:rPr lang="zh-CN" altLang="en-US" sz="2000">
                <a:latin typeface="宋体" panose="02010600030101010101" pitchFamily="2" charset="-122"/>
                <a:ea typeface="宋体" panose="02010600030101010101" pitchFamily="2" charset="-122"/>
                <a:cs typeface="宋体" panose="02010600030101010101" pitchFamily="2" charset="-122"/>
                <a:sym typeface="+mn-ea"/>
              </a:rPr>
              <a:t>。</a:t>
            </a:r>
            <a:endParaRPr lang="zh-CN" altLang="en-US" sz="2000">
              <a:latin typeface="宋体" panose="02010600030101010101" pitchFamily="2" charset="-122"/>
              <a:ea typeface="宋体" panose="02010600030101010101" pitchFamily="2" charset="-122"/>
              <a:cs typeface="宋体" panose="02010600030101010101" pitchFamily="2" charset="-122"/>
              <a:sym typeface="+mn-ea"/>
            </a:endParaRPr>
          </a:p>
          <a:p>
            <a:pPr algn="just" fontAlgn="auto">
              <a:lnSpc>
                <a:spcPct val="150000"/>
              </a:lnSpc>
            </a:pPr>
            <a:endParaRPr lang="zh-CN" altLang="en-US"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8" name="直接连接符 27"/>
          <p:cNvCxnSpPr/>
          <p:nvPr/>
        </p:nvCxnSpPr>
        <p:spPr>
          <a:xfrm flipH="1">
            <a:off x="395536" y="555526"/>
            <a:ext cx="8352928" cy="0"/>
          </a:xfrm>
          <a:prstGeom prst="line">
            <a:avLst/>
          </a:prstGeom>
        </p:spPr>
        <p:style>
          <a:lnRef idx="2">
            <a:schemeClr val="accent1"/>
          </a:lnRef>
          <a:fillRef idx="0">
            <a:schemeClr val="accent1"/>
          </a:fillRef>
          <a:effectRef idx="1">
            <a:schemeClr val="accent1"/>
          </a:effectRef>
          <a:fontRef idx="minor">
            <a:schemeClr val="tx1"/>
          </a:fontRef>
        </p:style>
      </p:cxnSp>
      <p:sp>
        <p:nvSpPr>
          <p:cNvPr id="29" name="文本框 28"/>
          <p:cNvSpPr txBox="1"/>
          <p:nvPr/>
        </p:nvSpPr>
        <p:spPr>
          <a:xfrm>
            <a:off x="395536" y="107588"/>
            <a:ext cx="4464496" cy="398780"/>
          </a:xfrm>
          <a:prstGeom prst="rect">
            <a:avLst/>
          </a:prstGeom>
          <a:noFill/>
        </p:spPr>
        <p:txBody>
          <a:bodyPr wrap="square" rtlCol="0">
            <a:spAutoFit/>
          </a:bodyPr>
          <a:lstStyle/>
          <a:p>
            <a:r>
              <a:rPr lang="zh-CN" sz="2000" dirty="0" smtClean="0">
                <a:solidFill>
                  <a:srgbClr val="0070C0"/>
                </a:solidFill>
                <a:latin typeface="微软雅黑" panose="020B0503020204020204" pitchFamily="34" charset="-122"/>
                <a:ea typeface="微软雅黑" panose="020B0503020204020204" pitchFamily="34" charset="-122"/>
                <a:sym typeface="+mn-ea"/>
              </a:rPr>
              <a:t>常见问题</a:t>
            </a:r>
            <a:endParaRPr lang="zh-CN" sz="2000" dirty="0" smtClean="0">
              <a:solidFill>
                <a:srgbClr val="0070C0"/>
              </a:solidFill>
              <a:latin typeface="微软雅黑" panose="020B0503020204020204" pitchFamily="34" charset="-122"/>
              <a:ea typeface="微软雅黑" panose="020B0503020204020204" pitchFamily="34" charset="-122"/>
              <a:sym typeface="+mn-ea"/>
            </a:endParaRPr>
          </a:p>
        </p:txBody>
      </p:sp>
      <p:cxnSp>
        <p:nvCxnSpPr>
          <p:cNvPr id="5" name="直接连接符 4"/>
          <p:cNvCxnSpPr/>
          <p:nvPr/>
        </p:nvCxnSpPr>
        <p:spPr>
          <a:xfrm flipH="1">
            <a:off x="395536" y="555526"/>
            <a:ext cx="8352928" cy="0"/>
          </a:xfrm>
          <a:prstGeom prst="line">
            <a:avLst/>
          </a:prstGeom>
        </p:spPr>
        <p:style>
          <a:lnRef idx="2">
            <a:schemeClr val="accent1"/>
          </a:lnRef>
          <a:fillRef idx="0">
            <a:schemeClr val="accent1"/>
          </a:fillRef>
          <a:effectRef idx="1">
            <a:schemeClr val="accent1"/>
          </a:effectRef>
          <a:fontRef idx="minor">
            <a:schemeClr val="tx1"/>
          </a:fontRef>
        </p:style>
      </p:cxnSp>
      <p:sp>
        <p:nvSpPr>
          <p:cNvPr id="38" name="文本框 37"/>
          <p:cNvSpPr txBox="1"/>
          <p:nvPr/>
        </p:nvSpPr>
        <p:spPr>
          <a:xfrm>
            <a:off x="683260" y="771525"/>
            <a:ext cx="7539355" cy="4246245"/>
          </a:xfrm>
          <a:prstGeom prst="rect">
            <a:avLst/>
          </a:prstGeom>
          <a:noFill/>
        </p:spPr>
        <p:txBody>
          <a:bodyPr wrap="square" rtlCol="0">
            <a:spAutoFit/>
          </a:bodyPr>
          <a:lstStyle/>
          <a:p>
            <a:pPr algn="just" fontAlgn="auto">
              <a:lnSpc>
                <a:spcPct val="150000"/>
              </a:lnSpc>
            </a:pPr>
            <a:r>
              <a:rPr lang="en-US" sz="2000" b="1" dirty="0" smtClean="0">
                <a:solidFill>
                  <a:srgbClr val="FF0000"/>
                </a:solidFill>
                <a:latin typeface="宋体" panose="02010600030101010101" pitchFamily="2" charset="-122"/>
                <a:ea typeface="宋体" panose="02010600030101010101" pitchFamily="2" charset="-122"/>
                <a:cs typeface="宋体" panose="02010600030101010101" pitchFamily="2" charset="-122"/>
              </a:rPr>
              <a:t>2. 10</a:t>
            </a:r>
            <a:r>
              <a:rPr lang="zh-CN" altLang="en-US" sz="2000" b="1" dirty="0" smtClean="0">
                <a:solidFill>
                  <a:srgbClr val="FF0000"/>
                </a:solidFill>
                <a:latin typeface="宋体" panose="02010600030101010101" pitchFamily="2" charset="-122"/>
                <a:ea typeface="宋体" panose="02010600030101010101" pitchFamily="2" charset="-122"/>
                <a:cs typeface="宋体" panose="02010600030101010101" pitchFamily="2" charset="-122"/>
              </a:rPr>
              <a:t>月份某单位预处理信息的金额与以前月份不一致，是什么原因？</a:t>
            </a:r>
            <a:endParaRPr lang="zh-CN" altLang="en-US" sz="2000" b="1" dirty="0" smtClean="0">
              <a:solidFill>
                <a:srgbClr val="FF0000"/>
              </a:solidFill>
              <a:latin typeface="宋体" panose="02010600030101010101" pitchFamily="2" charset="-122"/>
              <a:ea typeface="宋体" panose="02010600030101010101" pitchFamily="2" charset="-122"/>
              <a:cs typeface="宋体" panose="02010600030101010101" pitchFamily="2" charset="-122"/>
            </a:endParaRPr>
          </a:p>
          <a:p>
            <a:pPr algn="just" fontAlgn="auto">
              <a:lnSpc>
                <a:spcPct val="150000"/>
              </a:lnSpc>
            </a:pPr>
            <a:r>
              <a:rPr lang="en-US" altLang="zh-CN"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    </a:t>
            </a:r>
            <a:r>
              <a:rPr lang="en-US" altLang="zh-CN" sz="2000">
                <a:latin typeface="宋体" panose="02010600030101010101" pitchFamily="2" charset="-122"/>
                <a:ea typeface="宋体" panose="02010600030101010101" pitchFamily="2" charset="-122"/>
                <a:cs typeface="宋体" panose="02010600030101010101" pitchFamily="2" charset="-122"/>
                <a:sym typeface="+mn-ea"/>
              </a:rPr>
              <a:t>     </a:t>
            </a:r>
            <a:r>
              <a:rPr lang="zh-CN" altLang="en-US"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sym typeface="+mn-ea"/>
              </a:rPr>
              <a:t>2025年山西省社保缴费基数公布时间是9月中旬，10月系统按照公布的缴费基数自行变更数据。人员工资不足4198元的，系统按照4198元作为基数，生成预处理信息；人员工资高于20991元的，系统按照20991元作为基数，生成需处理信息。</a:t>
            </a:r>
            <a:endParaRPr lang="zh-CN" altLang="en-US"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sym typeface="+mn-ea"/>
            </a:endParaRPr>
          </a:p>
          <a:p>
            <a:pPr algn="just" fontAlgn="auto">
              <a:lnSpc>
                <a:spcPct val="150000"/>
              </a:lnSpc>
            </a:pPr>
            <a:r>
              <a:rPr lang="zh-CN" altLang="en-US"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sym typeface="+mn-ea"/>
              </a:rPr>
              <a:t>       养老、工伤、失业保险需要补差（1-6月），晋城地区职工医保不补差，7月开始按照新基数申报缴费。</a:t>
            </a:r>
            <a:endParaRPr lang="zh-CN" altLang="en-US" sz="2000">
              <a:latin typeface="宋体" panose="02010600030101010101" pitchFamily="2" charset="-122"/>
              <a:ea typeface="宋体" panose="02010600030101010101" pitchFamily="2" charset="-122"/>
              <a:cs typeface="宋体" panose="02010600030101010101" pitchFamily="2" charset="-122"/>
              <a:sym typeface="+mn-ea"/>
            </a:endParaRPr>
          </a:p>
          <a:p>
            <a:pPr algn="just" fontAlgn="auto">
              <a:lnSpc>
                <a:spcPct val="150000"/>
              </a:lnSpc>
            </a:pPr>
            <a:endParaRPr lang="zh-CN" altLang="en-US"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8" name="直接连接符 27"/>
          <p:cNvCxnSpPr/>
          <p:nvPr/>
        </p:nvCxnSpPr>
        <p:spPr>
          <a:xfrm flipH="1">
            <a:off x="395536" y="555526"/>
            <a:ext cx="8352928" cy="0"/>
          </a:xfrm>
          <a:prstGeom prst="line">
            <a:avLst/>
          </a:prstGeom>
        </p:spPr>
        <p:style>
          <a:lnRef idx="2">
            <a:schemeClr val="accent1"/>
          </a:lnRef>
          <a:fillRef idx="0">
            <a:schemeClr val="accent1"/>
          </a:fillRef>
          <a:effectRef idx="1">
            <a:schemeClr val="accent1"/>
          </a:effectRef>
          <a:fontRef idx="minor">
            <a:schemeClr val="tx1"/>
          </a:fontRef>
        </p:style>
      </p:cxnSp>
      <p:sp>
        <p:nvSpPr>
          <p:cNvPr id="29" name="文本框 28"/>
          <p:cNvSpPr txBox="1"/>
          <p:nvPr/>
        </p:nvSpPr>
        <p:spPr>
          <a:xfrm>
            <a:off x="395536" y="107588"/>
            <a:ext cx="4464496" cy="398780"/>
          </a:xfrm>
          <a:prstGeom prst="rect">
            <a:avLst/>
          </a:prstGeom>
          <a:noFill/>
        </p:spPr>
        <p:txBody>
          <a:bodyPr wrap="square" rtlCol="0">
            <a:spAutoFit/>
          </a:bodyPr>
          <a:lstStyle/>
          <a:p>
            <a:r>
              <a:rPr lang="zh-CN" sz="2000" dirty="0" smtClean="0">
                <a:solidFill>
                  <a:srgbClr val="0070C0"/>
                </a:solidFill>
                <a:latin typeface="微软雅黑" panose="020B0503020204020204" pitchFamily="34" charset="-122"/>
                <a:ea typeface="微软雅黑" panose="020B0503020204020204" pitchFamily="34" charset="-122"/>
                <a:sym typeface="+mn-ea"/>
              </a:rPr>
              <a:t>常见问题</a:t>
            </a:r>
            <a:endParaRPr lang="zh-CN" sz="2000" dirty="0" smtClean="0">
              <a:solidFill>
                <a:srgbClr val="0070C0"/>
              </a:solidFill>
              <a:latin typeface="微软雅黑" panose="020B0503020204020204" pitchFamily="34" charset="-122"/>
              <a:ea typeface="微软雅黑" panose="020B0503020204020204" pitchFamily="34" charset="-122"/>
              <a:sym typeface="+mn-ea"/>
            </a:endParaRPr>
          </a:p>
        </p:txBody>
      </p:sp>
      <p:cxnSp>
        <p:nvCxnSpPr>
          <p:cNvPr id="5" name="直接连接符 4"/>
          <p:cNvCxnSpPr/>
          <p:nvPr/>
        </p:nvCxnSpPr>
        <p:spPr>
          <a:xfrm flipH="1">
            <a:off x="395536" y="555526"/>
            <a:ext cx="8352928" cy="0"/>
          </a:xfrm>
          <a:prstGeom prst="line">
            <a:avLst/>
          </a:prstGeom>
        </p:spPr>
        <p:style>
          <a:lnRef idx="2">
            <a:schemeClr val="accent1"/>
          </a:lnRef>
          <a:fillRef idx="0">
            <a:schemeClr val="accent1"/>
          </a:fillRef>
          <a:effectRef idx="1">
            <a:schemeClr val="accent1"/>
          </a:effectRef>
          <a:fontRef idx="minor">
            <a:schemeClr val="tx1"/>
          </a:fontRef>
        </p:style>
      </p:cxnSp>
      <p:sp>
        <p:nvSpPr>
          <p:cNvPr id="38" name="文本框 37"/>
          <p:cNvSpPr txBox="1"/>
          <p:nvPr/>
        </p:nvSpPr>
        <p:spPr>
          <a:xfrm>
            <a:off x="689610" y="816610"/>
            <a:ext cx="7539355" cy="4246245"/>
          </a:xfrm>
          <a:prstGeom prst="rect">
            <a:avLst/>
          </a:prstGeom>
          <a:noFill/>
        </p:spPr>
        <p:txBody>
          <a:bodyPr wrap="square" rtlCol="0">
            <a:spAutoFit/>
          </a:bodyPr>
          <a:lstStyle/>
          <a:p>
            <a:pPr algn="just" fontAlgn="auto">
              <a:lnSpc>
                <a:spcPct val="150000"/>
              </a:lnSpc>
            </a:pPr>
            <a:r>
              <a:rPr lang="en-US" sz="2000" b="1" dirty="0" smtClean="0">
                <a:solidFill>
                  <a:srgbClr val="FF0000"/>
                </a:solidFill>
                <a:latin typeface="宋体" panose="02010600030101010101" pitchFamily="2" charset="-122"/>
                <a:ea typeface="宋体" panose="02010600030101010101" pitchFamily="2" charset="-122"/>
                <a:cs typeface="宋体" panose="02010600030101010101" pitchFamily="2" charset="-122"/>
              </a:rPr>
              <a:t>3.  </a:t>
            </a:r>
            <a:r>
              <a:rPr lang="zh-CN" sz="2000" b="1" dirty="0" smtClean="0">
                <a:solidFill>
                  <a:srgbClr val="FF0000"/>
                </a:solidFill>
                <a:latin typeface="宋体" panose="02010600030101010101" pitchFamily="2" charset="-122"/>
                <a:ea typeface="宋体" panose="02010600030101010101" pitchFamily="2" charset="-122"/>
                <a:cs typeface="宋体" panose="02010600030101010101" pitchFamily="2" charset="-122"/>
              </a:rPr>
              <a:t>缴费工资如何申报？</a:t>
            </a:r>
            <a:r>
              <a:rPr lang="en-US" altLang="zh-CN"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rPr>
              <a:t>    </a:t>
            </a:r>
            <a:r>
              <a:rPr lang="en-US" altLang="zh-CN" sz="2000">
                <a:latin typeface="宋体" panose="02010600030101010101" pitchFamily="2" charset="-122"/>
                <a:ea typeface="宋体" panose="02010600030101010101" pitchFamily="2" charset="-122"/>
                <a:cs typeface="宋体" panose="02010600030101010101" pitchFamily="2" charset="-122"/>
                <a:sym typeface="+mn-ea"/>
              </a:rPr>
              <a:t>    </a:t>
            </a:r>
            <a:endParaRPr lang="en-US" altLang="zh-CN" sz="2000">
              <a:latin typeface="宋体" panose="02010600030101010101" pitchFamily="2" charset="-122"/>
              <a:ea typeface="宋体" panose="02010600030101010101" pitchFamily="2" charset="-122"/>
              <a:cs typeface="宋体" panose="02010600030101010101" pitchFamily="2" charset="-122"/>
              <a:sym typeface="+mn-ea"/>
            </a:endParaRPr>
          </a:p>
          <a:p>
            <a:pPr algn="just" fontAlgn="auto">
              <a:lnSpc>
                <a:spcPct val="150000"/>
              </a:lnSpc>
            </a:pPr>
            <a:r>
              <a:rPr lang="en-US" altLang="zh-CN" sz="2000">
                <a:latin typeface="宋体" panose="02010600030101010101" pitchFamily="2" charset="-122"/>
                <a:ea typeface="宋体" panose="02010600030101010101" pitchFamily="2" charset="-122"/>
                <a:cs typeface="宋体" panose="02010600030101010101" pitchFamily="2" charset="-122"/>
                <a:sym typeface="+mn-ea"/>
              </a:rPr>
              <a:t>        </a:t>
            </a:r>
            <a:r>
              <a:rPr lang="zh-CN" altLang="en-US"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sym typeface="+mn-ea"/>
              </a:rPr>
              <a:t>所有用人单位在</a:t>
            </a:r>
            <a:r>
              <a:rPr lang="zh-CN" altLang="en-US" sz="2000" dirty="0" smtClean="0">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每年年初(1-5月)</a:t>
            </a:r>
            <a:r>
              <a:rPr lang="zh-CN" altLang="en-US"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sym typeface="+mn-ea"/>
              </a:rPr>
              <a:t>通过【年度缴费工资申报】模块申报全部职工的缴费工资，填报口径为职工上年度的月平均工资。</a:t>
            </a:r>
            <a:r>
              <a:rPr lang="zh-CN" altLang="en-US" sz="2000" b="1"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sym typeface="+mn-ea"/>
              </a:rPr>
              <a:t>正常情况下，职工工资一年仅申报一次，无需等待缴费基数上下限公布。</a:t>
            </a:r>
            <a:endParaRPr lang="zh-CN" altLang="en-US" sz="2000">
              <a:latin typeface="宋体" panose="02010600030101010101" pitchFamily="2" charset="-122"/>
              <a:ea typeface="宋体" panose="02010600030101010101" pitchFamily="2" charset="-122"/>
              <a:cs typeface="宋体" panose="02010600030101010101" pitchFamily="2" charset="-122"/>
              <a:sym typeface="+mn-ea"/>
            </a:endParaRPr>
          </a:p>
          <a:p>
            <a:pPr algn="just" fontAlgn="auto">
              <a:lnSpc>
                <a:spcPct val="150000"/>
              </a:lnSpc>
            </a:pPr>
            <a:r>
              <a:rPr lang="en-US" altLang="zh-CN"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sym typeface="+mn-ea"/>
              </a:rPr>
              <a:t>        </a:t>
            </a:r>
            <a:r>
              <a:rPr lang="zh-CN" altLang="en-US"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sym typeface="+mn-ea"/>
              </a:rPr>
              <a:t>如果</a:t>
            </a:r>
            <a:r>
              <a:rPr lang="en-US" altLang="zh-CN"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sym typeface="+mn-ea"/>
              </a:rPr>
              <a:t>1</a:t>
            </a:r>
            <a:r>
              <a:rPr lang="zh-CN" altLang="en-US"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sym typeface="+mn-ea"/>
              </a:rPr>
              <a:t>月新增人员进行年度工资申报，年中某月新增人员进行月度工资申报，生效年月起选择该职工开始缴费当月。</a:t>
            </a:r>
            <a:endParaRPr lang="zh-CN" altLang="en-US"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sym typeface="+mn-ea"/>
            </a:endParaRPr>
          </a:p>
          <a:p>
            <a:pPr algn="just" fontAlgn="auto">
              <a:lnSpc>
                <a:spcPct val="150000"/>
              </a:lnSpc>
            </a:pPr>
            <a:endParaRPr lang="zh-CN" altLang="en-US" sz="2000">
              <a:latin typeface="宋体" panose="02010600030101010101" pitchFamily="2" charset="-122"/>
              <a:ea typeface="宋体" panose="02010600030101010101" pitchFamily="2" charset="-122"/>
              <a:cs typeface="宋体" panose="02010600030101010101" pitchFamily="2" charset="-122"/>
              <a:sym typeface="+mn-ea"/>
            </a:endParaRPr>
          </a:p>
          <a:p>
            <a:pPr algn="just" fontAlgn="auto">
              <a:lnSpc>
                <a:spcPct val="150000"/>
              </a:lnSpc>
            </a:pPr>
            <a:endParaRPr lang="zh-CN" altLang="en-US" sz="2000" dirty="0" smtClean="0">
              <a:solidFill>
                <a:schemeClr val="tx1">
                  <a:lumMod val="75000"/>
                  <a:lumOff val="25000"/>
                </a:schemeClr>
              </a:solidFill>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ransition spd="slow">
    <p:push dir="u"/>
  </p:transition>
  <p:timing>
    <p:tnLst>
      <p:par>
        <p:cTn id="1" dur="indefinite" restart="never" nodeType="tmRoot"/>
      </p:par>
    </p:tnLst>
  </p:timing>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3.0"/>
  <p:tag name="KSO_WM_BEAUTIFY_FLAG" val="#wm#"/>
</p:tagLst>
</file>

<file path=ppt/tags/tag10.xml><?xml version="1.0" encoding="utf-8"?>
<p:tagLst xmlns:p="http://schemas.openxmlformats.org/presentationml/2006/main">
  <p:tag name="KSO_WM_DIAGRAM_VIRTUALLY_FRAME" val="{&quot;height&quot;:280.5,&quot;left&quot;:307.1583464566929,&quot;top&quot;:67.5,&quot;width&quot;:361.3904724409449}"/>
</p:tagLst>
</file>

<file path=ppt/tags/tag11.xml><?xml version="1.0" encoding="utf-8"?>
<p:tagLst xmlns:p="http://schemas.openxmlformats.org/presentationml/2006/main">
  <p:tag name="KSO_WM_DIAGRAM_VIRTUALLY_FRAME" val="{&quot;height&quot;:280.5,&quot;left&quot;:307.1583464566929,&quot;top&quot;:67.5,&quot;width&quot;:361.3904724409449}"/>
</p:tagLst>
</file>

<file path=ppt/tags/tag12.xml><?xml version="1.0" encoding="utf-8"?>
<p:tagLst xmlns:p="http://schemas.openxmlformats.org/presentationml/2006/main">
  <p:tag name="KSO_WM_DIAGRAM_VIRTUALLY_FRAME" val="{&quot;height&quot;:280.5,&quot;left&quot;:307.1583464566929,&quot;top&quot;:67.5,&quot;width&quot;:361.3904724409449}"/>
</p:tagLst>
</file>

<file path=ppt/tags/tag13.xml><?xml version="1.0" encoding="utf-8"?>
<p:tagLst xmlns:p="http://schemas.openxmlformats.org/presentationml/2006/main">
  <p:tag name="KSO_WM_UNIT_TABLE_BEAUTIFY" val="smartTable{5d5e902b-2afc-4098-b582-e3a0c3f1a9b4}"/>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3.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3.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3.0"/>
  <p:tag name="KSO_WM_BEAUTIFY_FLAG" val="#wm#"/>
</p:tagLst>
</file>

<file path=ppt/tags/tag5.xml><?xml version="1.0" encoding="utf-8"?>
<p:tagLst xmlns:p="http://schemas.openxmlformats.org/presentationml/2006/main">
  <p:tag name="KSO_WM_DIAGRAM_VIRTUALLY_FRAME" val="{&quot;height&quot;:280.5,&quot;left&quot;:307.1583464566929,&quot;top&quot;:67.5,&quot;width&quot;:361.3904724409449}"/>
</p:tagLst>
</file>

<file path=ppt/tags/tag6.xml><?xml version="1.0" encoding="utf-8"?>
<p:tagLst xmlns:p="http://schemas.openxmlformats.org/presentationml/2006/main">
  <p:tag name="KSO_WM_DIAGRAM_VIRTUALLY_FRAME" val="{&quot;height&quot;:280.5,&quot;left&quot;:307.1583464566929,&quot;top&quot;:67.5,&quot;width&quot;:361.3904724409449}"/>
</p:tagLst>
</file>

<file path=ppt/tags/tag7.xml><?xml version="1.0" encoding="utf-8"?>
<p:tagLst xmlns:p="http://schemas.openxmlformats.org/presentationml/2006/main">
  <p:tag name="KSO_WM_DIAGRAM_VIRTUALLY_FRAME" val="{&quot;height&quot;:280.5,&quot;left&quot;:307.1583464566929,&quot;top&quot;:67.5,&quot;width&quot;:361.3904724409449}"/>
</p:tagLst>
</file>

<file path=ppt/tags/tag8.xml><?xml version="1.0" encoding="utf-8"?>
<p:tagLst xmlns:p="http://schemas.openxmlformats.org/presentationml/2006/main">
  <p:tag name="KSO_WM_DIAGRAM_VIRTUALLY_FRAME" val="{&quot;height&quot;:280.5,&quot;left&quot;:307.1583464566929,&quot;top&quot;:67.5,&quot;width&quot;:361.3904724409449}"/>
</p:tagLst>
</file>

<file path=ppt/tags/tag9.xml><?xml version="1.0" encoding="utf-8"?>
<p:tagLst xmlns:p="http://schemas.openxmlformats.org/presentationml/2006/main">
  <p:tag name="KSO_WM_DIAGRAM_VIRTUALLY_FRAME" val="{&quot;height&quot;:280.5,&quot;left&quot;:307.1583464566929,&quot;top&quot;:67.5,&quot;width&quot;:361.3904724409449}"/>
</p:tagLst>
</file>

<file path=ppt/theme/theme1.xml><?xml version="1.0" encoding="utf-8"?>
<a:theme xmlns:a="http://schemas.openxmlformats.org/drawingml/2006/main" name="Office 主题">
  <a:themeElements>
    <a:clrScheme name="自定义 237">
      <a:dk1>
        <a:sysClr val="windowText" lastClr="000000"/>
      </a:dk1>
      <a:lt1>
        <a:sysClr val="window" lastClr="FFFFFF"/>
      </a:lt1>
      <a:dk2>
        <a:srgbClr val="1F497D"/>
      </a:dk2>
      <a:lt2>
        <a:srgbClr val="EEECE1"/>
      </a:lt2>
      <a:accent1>
        <a:srgbClr val="005DA2"/>
      </a:accent1>
      <a:accent2>
        <a:srgbClr val="C4C7CB"/>
      </a:accent2>
      <a:accent3>
        <a:srgbClr val="7F7F7F"/>
      </a:accent3>
      <a:accent4>
        <a:srgbClr val="7F7F7F"/>
      </a:accent4>
      <a:accent5>
        <a:srgbClr val="7F7F7F"/>
      </a:accent5>
      <a:accent6>
        <a:srgbClr val="7F7F7F"/>
      </a:accent6>
      <a:hlink>
        <a:srgbClr val="17365D"/>
      </a:hlink>
      <a:folHlink>
        <a:srgbClr val="548DD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lang="zh-CN" altLang="en-US"/>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defRPr sz="1200" dirty="0" smtClean="0">
            <a:solidFill>
              <a:schemeClr val="tx1">
                <a:lumMod val="75000"/>
                <a:lumOff val="25000"/>
              </a:schemeClr>
            </a:solidFill>
            <a:latin typeface="微软雅黑" panose="020B0503020204020204" pitchFamily="34" charset="-122"/>
            <a:ea typeface="微软雅黑" panose="020B0503020204020204" pitchFamily="34" charset="-122"/>
          </a:defRPr>
        </a:defPPr>
      </a:lstStyle>
    </a:txDef>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第一PPT，www.1ppt.com">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自定义 2">
      <a:majorFont>
        <a:latin typeface="Arial Unicode MS"/>
        <a:ea typeface="幼圆"/>
        <a:cs typeface=""/>
      </a:majorFont>
      <a:minorFont>
        <a:latin typeface="Arial Unicode MS"/>
        <a:ea typeface="幼圆"/>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lang="zh-CN" altLang="en-US" b="1" dirty="0"/>
        </a:defPPr>
      </a:lstStyle>
      <a:style>
        <a:lnRef idx="0">
          <a:schemeClr val="accent1"/>
        </a:lnRef>
        <a:fillRef idx="3">
          <a:schemeClr val="accent1"/>
        </a:fillRef>
        <a:effectRef idx="3">
          <a:schemeClr val="accent1"/>
        </a:effectRef>
        <a:fontRef idx="minor">
          <a:schemeClr val="lt1"/>
        </a:fontRef>
      </a:style>
    </a:spDef>
  </a:objectDefaul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2338</Words>
  <Application>WPS 演示</Application>
  <PresentationFormat>全屏显示(16:9)</PresentationFormat>
  <Paragraphs>167</Paragraphs>
  <Slides>19</Slides>
  <Notes>54</Notes>
  <HiddenSlides>0</HiddenSlides>
  <MMClips>2</MMClips>
  <ScaleCrop>false</ScaleCrop>
  <HeadingPairs>
    <vt:vector size="6" baseType="variant">
      <vt:variant>
        <vt:lpstr>已用的字体</vt:lpstr>
      </vt:variant>
      <vt:variant>
        <vt:i4>17</vt:i4>
      </vt:variant>
      <vt:variant>
        <vt:lpstr>主题</vt:lpstr>
      </vt:variant>
      <vt:variant>
        <vt:i4>2</vt:i4>
      </vt:variant>
      <vt:variant>
        <vt:lpstr>幻灯片标题</vt:lpstr>
      </vt:variant>
      <vt:variant>
        <vt:i4>19</vt:i4>
      </vt:variant>
    </vt:vector>
  </HeadingPairs>
  <TitlesOfParts>
    <vt:vector size="38" baseType="lpstr">
      <vt:lpstr>Arial</vt:lpstr>
      <vt:lpstr>宋体</vt:lpstr>
      <vt:lpstr>Wingdings</vt:lpstr>
      <vt:lpstr>微软雅黑</vt:lpstr>
      <vt:lpstr>U.S. 101</vt:lpstr>
      <vt:lpstr>Segoe Print</vt:lpstr>
      <vt:lpstr>Roboto</vt:lpstr>
      <vt:lpstr>Times New Roman</vt:lpstr>
      <vt:lpstr>Open Sans Light</vt:lpstr>
      <vt:lpstr>Calibri</vt:lpstr>
      <vt:lpstr>Arial</vt:lpstr>
      <vt:lpstr>仿宋</vt:lpstr>
      <vt:lpstr>黑体</vt:lpstr>
      <vt:lpstr>Impact</vt:lpstr>
      <vt:lpstr>仿宋_GB2312</vt:lpstr>
      <vt:lpstr>Arial Unicode MS</vt:lpstr>
      <vt:lpstr>幼圆</vt:lpstr>
      <vt:lpstr>Office 主题</vt:lpstr>
      <vt:lpstr>第一PPT，www.1ppt.com</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3工作汇报</dc:title>
  <dc:creator>dss</dc:creator>
  <cp:lastModifiedBy>江漓1422928084</cp:lastModifiedBy>
  <cp:revision>665</cp:revision>
  <dcterms:created xsi:type="dcterms:W3CDTF">2025-10-11T00:52:00Z</dcterms:created>
  <dcterms:modified xsi:type="dcterms:W3CDTF">2025-12-08T01:35:58Z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2052-12.1.0.23542</vt:lpwstr>
  </property>
  <property fmtid="{D5CDD505-2E9C-101B-9397-08002B2CF9AE}" pid="3" name="ICV">
    <vt:lpwstr>8533E33633AE482D8831056FD83AF8BF_13</vt:lpwstr>
  </property>
</Properties>
</file>