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95"/>
  </p:handoutMasterIdLst>
  <p:sldIdLst>
    <p:sldId id="1680" r:id="rId3"/>
    <p:sldId id="2303" r:id="rId5"/>
    <p:sldId id="2626" r:id="rId6"/>
    <p:sldId id="2304" r:id="rId7"/>
    <p:sldId id="1151" r:id="rId8"/>
    <p:sldId id="2040" r:id="rId9"/>
    <p:sldId id="2061" r:id="rId10"/>
    <p:sldId id="2628" r:id="rId11"/>
    <p:sldId id="2497" r:id="rId12"/>
    <p:sldId id="2499" r:id="rId13"/>
    <p:sldId id="2500" r:id="rId14"/>
    <p:sldId id="2501" r:id="rId15"/>
    <p:sldId id="2615" r:id="rId16"/>
    <p:sldId id="2502" r:id="rId17"/>
    <p:sldId id="2503" r:id="rId18"/>
    <p:sldId id="2504" r:id="rId19"/>
    <p:sldId id="2505" r:id="rId20"/>
    <p:sldId id="2506" r:id="rId21"/>
    <p:sldId id="2507" r:id="rId22"/>
    <p:sldId id="2508" r:id="rId23"/>
    <p:sldId id="2509" r:id="rId24"/>
    <p:sldId id="2510" r:id="rId25"/>
    <p:sldId id="2511" r:id="rId26"/>
    <p:sldId id="2512" r:id="rId27"/>
    <p:sldId id="2513" r:id="rId28"/>
    <p:sldId id="2514" r:id="rId29"/>
    <p:sldId id="2515" r:id="rId30"/>
    <p:sldId id="2516" r:id="rId31"/>
    <p:sldId id="2517" r:id="rId32"/>
    <p:sldId id="2518" r:id="rId33"/>
    <p:sldId id="2519" r:id="rId34"/>
    <p:sldId id="2629" r:id="rId35"/>
    <p:sldId id="2520" r:id="rId36"/>
    <p:sldId id="2101" r:id="rId37"/>
    <p:sldId id="2305" r:id="rId38"/>
    <p:sldId id="2306" r:id="rId39"/>
    <p:sldId id="2307" r:id="rId40"/>
    <p:sldId id="2332" r:id="rId41"/>
    <p:sldId id="2333" r:id="rId42"/>
    <p:sldId id="2334" r:id="rId43"/>
    <p:sldId id="2336" r:id="rId44"/>
    <p:sldId id="2337" r:id="rId45"/>
    <p:sldId id="2340" r:id="rId46"/>
    <p:sldId id="2341" r:id="rId47"/>
    <p:sldId id="2365" r:id="rId48"/>
    <p:sldId id="2342" r:id="rId49"/>
    <p:sldId id="3005" r:id="rId50"/>
    <p:sldId id="3007" r:id="rId51"/>
    <p:sldId id="3008" r:id="rId52"/>
    <p:sldId id="3009" r:id="rId53"/>
    <p:sldId id="2431" r:id="rId54"/>
    <p:sldId id="2383" r:id="rId55"/>
    <p:sldId id="2310" r:id="rId56"/>
    <p:sldId id="2311" r:id="rId57"/>
    <p:sldId id="2312" r:id="rId58"/>
    <p:sldId id="2368" r:id="rId59"/>
    <p:sldId id="2375" r:id="rId60"/>
    <p:sldId id="2376" r:id="rId61"/>
    <p:sldId id="2377" r:id="rId62"/>
    <p:sldId id="2378" r:id="rId63"/>
    <p:sldId id="2379" r:id="rId64"/>
    <p:sldId id="2380" r:id="rId65"/>
    <p:sldId id="2381" r:id="rId66"/>
    <p:sldId id="2382" r:id="rId67"/>
    <p:sldId id="2394" r:id="rId68"/>
    <p:sldId id="2395" r:id="rId69"/>
    <p:sldId id="2396" r:id="rId70"/>
    <p:sldId id="2397" r:id="rId71"/>
    <p:sldId id="2398" r:id="rId72"/>
    <p:sldId id="2400" r:id="rId73"/>
    <p:sldId id="2399" r:id="rId74"/>
    <p:sldId id="2401" r:id="rId75"/>
    <p:sldId id="2402" r:id="rId76"/>
    <p:sldId id="3010" r:id="rId77"/>
    <p:sldId id="3011" r:id="rId78"/>
    <p:sldId id="3012" r:id="rId79"/>
    <p:sldId id="3013" r:id="rId80"/>
    <p:sldId id="3014" r:id="rId81"/>
    <p:sldId id="3015" r:id="rId82"/>
    <p:sldId id="3016" r:id="rId83"/>
    <p:sldId id="3017" r:id="rId84"/>
    <p:sldId id="2778" r:id="rId85"/>
    <p:sldId id="2779" r:id="rId86"/>
    <p:sldId id="2780" r:id="rId87"/>
    <p:sldId id="2781" r:id="rId88"/>
    <p:sldId id="2782" r:id="rId89"/>
    <p:sldId id="2783" r:id="rId90"/>
    <p:sldId id="2784" r:id="rId91"/>
    <p:sldId id="2785" r:id="rId92"/>
    <p:sldId id="2786" r:id="rId93"/>
    <p:sldId id="2787" r:id="rId94"/>
    <p:sldId id="2788" r:id="rId95"/>
    <p:sldId id="2789" r:id="rId96"/>
    <p:sldId id="2790" r:id="rId97"/>
    <p:sldId id="2791" r:id="rId98"/>
    <p:sldId id="2792" r:id="rId99"/>
    <p:sldId id="2793" r:id="rId100"/>
    <p:sldId id="2794" r:id="rId101"/>
    <p:sldId id="2795" r:id="rId102"/>
    <p:sldId id="2796" r:id="rId103"/>
    <p:sldId id="2797" r:id="rId104"/>
    <p:sldId id="2798" r:id="rId105"/>
    <p:sldId id="2799" r:id="rId106"/>
    <p:sldId id="2800" r:id="rId107"/>
    <p:sldId id="2801" r:id="rId108"/>
    <p:sldId id="2802" r:id="rId109"/>
    <p:sldId id="2803" r:id="rId110"/>
    <p:sldId id="2804" r:id="rId111"/>
    <p:sldId id="2805" r:id="rId112"/>
    <p:sldId id="2366" r:id="rId113"/>
    <p:sldId id="2344" r:id="rId114"/>
    <p:sldId id="2345" r:id="rId115"/>
    <p:sldId id="2346" r:id="rId116"/>
    <p:sldId id="2347" r:id="rId117"/>
    <p:sldId id="2348" r:id="rId118"/>
    <p:sldId id="2349" r:id="rId119"/>
    <p:sldId id="2350" r:id="rId120"/>
    <p:sldId id="2351" r:id="rId121"/>
    <p:sldId id="2353" r:id="rId122"/>
    <p:sldId id="2354" r:id="rId123"/>
    <p:sldId id="2355" r:id="rId124"/>
    <p:sldId id="2356" r:id="rId125"/>
    <p:sldId id="2357" r:id="rId126"/>
    <p:sldId id="2358" r:id="rId127"/>
    <p:sldId id="2359" r:id="rId128"/>
    <p:sldId id="2360" r:id="rId129"/>
    <p:sldId id="2361" r:id="rId130"/>
    <p:sldId id="2362" r:id="rId131"/>
    <p:sldId id="2363" r:id="rId132"/>
    <p:sldId id="2418" r:id="rId133"/>
    <p:sldId id="2430" r:id="rId134"/>
    <p:sldId id="2419" r:id="rId135"/>
    <p:sldId id="2871" r:id="rId136"/>
    <p:sldId id="2876" r:id="rId137"/>
    <p:sldId id="2877" r:id="rId138"/>
    <p:sldId id="2878" r:id="rId139"/>
    <p:sldId id="2875" r:id="rId140"/>
    <p:sldId id="2872" r:id="rId141"/>
    <p:sldId id="2873" r:id="rId142"/>
    <p:sldId id="2874" r:id="rId143"/>
    <p:sldId id="2879" r:id="rId144"/>
    <p:sldId id="2432" r:id="rId145"/>
    <p:sldId id="2433" r:id="rId146"/>
    <p:sldId id="2884" r:id="rId147"/>
    <p:sldId id="2885" r:id="rId148"/>
    <p:sldId id="2434" r:id="rId149"/>
    <p:sldId id="2859" r:id="rId150"/>
    <p:sldId id="2860" r:id="rId151"/>
    <p:sldId id="2861" r:id="rId152"/>
    <p:sldId id="2886" r:id="rId153"/>
    <p:sldId id="2420" r:id="rId154"/>
    <p:sldId id="2421" r:id="rId155"/>
    <p:sldId id="2422" r:id="rId156"/>
    <p:sldId id="2423" r:id="rId157"/>
    <p:sldId id="2424" r:id="rId158"/>
    <p:sldId id="2425" r:id="rId159"/>
    <p:sldId id="2426" r:id="rId160"/>
    <p:sldId id="2427" r:id="rId161"/>
    <p:sldId id="2428" r:id="rId162"/>
    <p:sldId id="2429" r:id="rId163"/>
    <p:sldId id="1070" r:id="rId164"/>
    <p:sldId id="2413" r:id="rId165"/>
    <p:sldId id="2616" r:id="rId166"/>
    <p:sldId id="2617" r:id="rId167"/>
    <p:sldId id="2607" r:id="rId168"/>
    <p:sldId id="2619" r:id="rId169"/>
    <p:sldId id="2620" r:id="rId170"/>
    <p:sldId id="2621" r:id="rId171"/>
    <p:sldId id="2622" r:id="rId172"/>
    <p:sldId id="2623" r:id="rId173"/>
    <p:sldId id="2887" r:id="rId174"/>
    <p:sldId id="2888" r:id="rId175"/>
    <p:sldId id="2889" r:id="rId176"/>
    <p:sldId id="2890" r:id="rId177"/>
    <p:sldId id="2600" r:id="rId178"/>
    <p:sldId id="2891" r:id="rId179"/>
    <p:sldId id="2892" r:id="rId180"/>
    <p:sldId id="2894" r:id="rId181"/>
    <p:sldId id="2895" r:id="rId182"/>
    <p:sldId id="2896" r:id="rId183"/>
    <p:sldId id="2624" r:id="rId184"/>
    <p:sldId id="2625" r:id="rId185"/>
    <p:sldId id="2601" r:id="rId186"/>
    <p:sldId id="2414" r:id="rId187"/>
    <p:sldId id="2613" r:id="rId188"/>
    <p:sldId id="3000" r:id="rId189"/>
    <p:sldId id="3001" r:id="rId190"/>
    <p:sldId id="3002" r:id="rId191"/>
    <p:sldId id="3003" r:id="rId192"/>
    <p:sldId id="3004" r:id="rId193"/>
    <p:sldId id="361" r:id="rId194"/>
  </p:sldIdLst>
  <p:sldSz cx="9144000" cy="5143500" type="screen16x9"/>
  <p:notesSz cx="6858000" cy="9144000"/>
  <p:custDataLst>
    <p:tags r:id="rId20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5" userDrawn="1">
          <p15:clr>
            <a:srgbClr val="A4A3A4"/>
          </p15:clr>
        </p15:guide>
        <p15:guide id="2" pos="293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xf" initials="s" lastIdx="3" clrIdx="0"/>
  <p:cmAuthor id="1" name="lan lan" initials="ll" lastIdx="14" clrIdx="0"/>
  <p:cmAuthor id="2" name="Microsoft Office 用户" initials="Office" lastIdx="1" clrIdx="1"/>
  <p:cmAuthor id="3" name="jn" initials="j" lastIdx="1" clrIdx="2"/>
  <p:cmAuthor id="4" name="cxh" initials="c" lastIdx="1" clrIdx="3"/>
  <p:cmAuthor id="5" name="孙建宝" initials="孙" lastIdx="8" clrIdx="0"/>
  <p:cmAuthor id="6" name="win8" initials="w" lastIdx="1" clrIdx="5"/>
  <p:cmAuthor id="7" name="姜伟光" initials="姜" lastIdx="1" clrIdx="0"/>
  <p:cmAuthor id="8" name="宋洁然" initials="宋" lastIdx="2" clrIdx="1"/>
  <p:cmAuthor id="9" name="ming qiu" initials="m" lastIdx="17" clrIdx="1"/>
  <p:cmAuthor id="10" name="admin" initials="a" lastIdx="1" clrIdx="0"/>
  <p:cmAuthor id="12" name="lenovo" initials="l" lastIdx="1" clrIdx="11"/>
  <p:cmAuthor id="13" name="ZJM" initials="Z" lastIdx="1" clrIdx="12"/>
  <p:cmAuthor id="14" name="赵然" initials="赵" lastIdx="1" clrIdx="13"/>
  <p:cmAuthor id="15" name="广东地质六分公司" initials="广" lastIdx="1" clrIdx="14"/>
  <p:cmAuthor id="75" name="作者" initials="A" lastIdx="0" clrIdx="24"/>
  <p:cmAuthor id="17" name="mi" initials="m" lastIdx="1" clrIdx="16"/>
  <p:cmAuthor id="76" name="Anlj" initials="A" lastIdx="12" clrIdx="25"/>
  <p:cmAuthor id="77" name="YY" initials="Y" lastIdx="4" clrIdx="26"/>
  <p:cmAuthor id="11" name="administrator" initials="admini" lastIdx="1" clrIdx="10"/>
  <p:cmAuthor id="18" name="何 璇" initials="何" lastIdx="1" clrIdx="26"/>
  <p:cmAuthor id="20" name="creep" initials="c" lastIdx="1" clrIdx="16"/>
  <p:cmAuthor id="21" name="莫辛" initials="M" lastIdx="1" clrIdx="20"/>
  <p:cmAuthor id="2000" name="天下孟德_3MjubA7B" initials="authorId_1198981768" lastIdx="0" clrIdx="0"/>
  <p:cmAuthor id="2001" name="heloise peng" initials="hp" lastIdx="1" clrIdx="28"/>
  <p:cmAuthor id="2002" name="sheng" initials="s" lastIdx="0" clrIdx="29"/>
  <p:cmAuthor id="78" name="wyin" initials="w" lastIdx="1" clrIdx="27"/>
  <p:cmAuthor id="26" name="user" initials="u" lastIdx="1" clrIdx="2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EDECF1"/>
    <a:srgbClr val="EEECF1"/>
    <a:srgbClr val="01455C"/>
    <a:srgbClr val="F79600"/>
    <a:srgbClr val="3992DB"/>
    <a:srgbClr val="005DA2"/>
    <a:srgbClr val="0F1836"/>
    <a:srgbClr val="FDFDFD"/>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90" autoAdjust="0"/>
    <p:restoredTop sz="98516" autoAdjust="0"/>
  </p:normalViewPr>
  <p:slideViewPr>
    <p:cSldViewPr showGuides="1">
      <p:cViewPr varScale="1">
        <p:scale>
          <a:sx n="123" d="100"/>
          <a:sy n="123" d="100"/>
        </p:scale>
        <p:origin x="76" y="80"/>
      </p:cViewPr>
      <p:guideLst>
        <p:guide orient="horz" pos="1705"/>
        <p:guide pos="293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6" d="100"/>
          <a:sy n="86" d="100"/>
        </p:scale>
        <p:origin x="-3810" y="-90"/>
      </p:cViewPr>
      <p:guideLst>
        <p:guide orient="horz" pos="3031"/>
        <p:guide pos="2197"/>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0" Type="http://schemas.openxmlformats.org/officeDocument/2006/relationships/tags" Target="tags/tag384.xml"/><Relationship Id="rId20" Type="http://schemas.openxmlformats.org/officeDocument/2006/relationships/slide" Target="slides/slide17.xml"/><Relationship Id="rId2" Type="http://schemas.openxmlformats.org/officeDocument/2006/relationships/theme" Target="theme/theme1.xml"/><Relationship Id="rId199" Type="http://schemas.openxmlformats.org/officeDocument/2006/relationships/commentAuthors" Target="commentAuthors.xml"/><Relationship Id="rId198" Type="http://schemas.openxmlformats.org/officeDocument/2006/relationships/tableStyles" Target="tableStyles.xml"/><Relationship Id="rId197" Type="http://schemas.openxmlformats.org/officeDocument/2006/relationships/viewProps" Target="viewProps.xml"/><Relationship Id="rId196" Type="http://schemas.openxmlformats.org/officeDocument/2006/relationships/presProps" Target="presProps.xml"/><Relationship Id="rId195" Type="http://schemas.openxmlformats.org/officeDocument/2006/relationships/handoutMaster" Target="handoutMasters/handoutMaster1.xml"/><Relationship Id="rId194" Type="http://schemas.openxmlformats.org/officeDocument/2006/relationships/slide" Target="slides/slide191.xml"/><Relationship Id="rId193" Type="http://schemas.openxmlformats.org/officeDocument/2006/relationships/slide" Target="slides/slide190.xml"/><Relationship Id="rId192" Type="http://schemas.openxmlformats.org/officeDocument/2006/relationships/slide" Target="slides/slide189.xml"/><Relationship Id="rId191" Type="http://schemas.openxmlformats.org/officeDocument/2006/relationships/slide" Target="slides/slide188.xml"/><Relationship Id="rId190" Type="http://schemas.openxmlformats.org/officeDocument/2006/relationships/slide" Target="slides/slide187.xml"/><Relationship Id="rId19" Type="http://schemas.openxmlformats.org/officeDocument/2006/relationships/slide" Target="slides/slide16.xml"/><Relationship Id="rId189" Type="http://schemas.openxmlformats.org/officeDocument/2006/relationships/slide" Target="slides/slide186.xml"/><Relationship Id="rId188" Type="http://schemas.openxmlformats.org/officeDocument/2006/relationships/slide" Target="slides/slide185.xml"/><Relationship Id="rId187" Type="http://schemas.openxmlformats.org/officeDocument/2006/relationships/slide" Target="slides/slide184.xml"/><Relationship Id="rId186" Type="http://schemas.openxmlformats.org/officeDocument/2006/relationships/slide" Target="slides/slide183.xml"/><Relationship Id="rId185" Type="http://schemas.openxmlformats.org/officeDocument/2006/relationships/slide" Target="slides/slide182.xml"/><Relationship Id="rId184" Type="http://schemas.openxmlformats.org/officeDocument/2006/relationships/slide" Target="slides/slide181.xml"/><Relationship Id="rId183" Type="http://schemas.openxmlformats.org/officeDocument/2006/relationships/slide" Target="slides/slide180.xml"/><Relationship Id="rId182" Type="http://schemas.openxmlformats.org/officeDocument/2006/relationships/slide" Target="slides/slide179.xml"/><Relationship Id="rId181" Type="http://schemas.openxmlformats.org/officeDocument/2006/relationships/slide" Target="slides/slide178.xml"/><Relationship Id="rId180" Type="http://schemas.openxmlformats.org/officeDocument/2006/relationships/slide" Target="slides/slide177.xml"/><Relationship Id="rId18" Type="http://schemas.openxmlformats.org/officeDocument/2006/relationships/slide" Target="slides/slide15.xml"/><Relationship Id="rId179" Type="http://schemas.openxmlformats.org/officeDocument/2006/relationships/slide" Target="slides/slide176.xml"/><Relationship Id="rId178" Type="http://schemas.openxmlformats.org/officeDocument/2006/relationships/slide" Target="slides/slide175.xml"/><Relationship Id="rId177" Type="http://schemas.openxmlformats.org/officeDocument/2006/relationships/slide" Target="slides/slide174.xml"/><Relationship Id="rId176" Type="http://schemas.openxmlformats.org/officeDocument/2006/relationships/slide" Target="slides/slide173.xml"/><Relationship Id="rId175" Type="http://schemas.openxmlformats.org/officeDocument/2006/relationships/slide" Target="slides/slide172.xml"/><Relationship Id="rId174" Type="http://schemas.openxmlformats.org/officeDocument/2006/relationships/slide" Target="slides/slide171.xml"/><Relationship Id="rId173" Type="http://schemas.openxmlformats.org/officeDocument/2006/relationships/slide" Target="slides/slide170.xml"/><Relationship Id="rId172" Type="http://schemas.openxmlformats.org/officeDocument/2006/relationships/slide" Target="slides/slide169.xml"/><Relationship Id="rId171" Type="http://schemas.openxmlformats.org/officeDocument/2006/relationships/slide" Target="slides/slide168.xml"/><Relationship Id="rId170" Type="http://schemas.openxmlformats.org/officeDocument/2006/relationships/slide" Target="slides/slide167.xml"/><Relationship Id="rId17" Type="http://schemas.openxmlformats.org/officeDocument/2006/relationships/slide" Target="slides/slide14.xml"/><Relationship Id="rId169" Type="http://schemas.openxmlformats.org/officeDocument/2006/relationships/slide" Target="slides/slide166.xml"/><Relationship Id="rId168" Type="http://schemas.openxmlformats.org/officeDocument/2006/relationships/slide" Target="slides/slide165.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3.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2.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1675814-F93D-49AF-BE9D-D9E10357E89C}" type="doc">
      <dgm:prSet loTypeId="cycle" loCatId="cycle" qsTypeId="urn:microsoft.com/office/officeart/2005/8/quickstyle/simple3" qsCatId="simple" csTypeId="urn:microsoft.com/office/officeart/2005/8/colors/accent1_2" csCatId="accent1" phldr="0"/>
      <dgm:spPr/>
      <dgm:t>
        <a:bodyPr/>
        <a:p>
          <a:endParaRPr lang="zh-CN" altLang="en-US"/>
        </a:p>
      </dgm:t>
    </dgm:pt>
    <dgm:pt modelId="{19128D80-C668-4E2D-ADE5-4D8C214258F7}">
      <dgm:prSet phldrT="[文本]" phldr="0" custT="1"/>
      <dgm:spPr/>
      <dgm:t>
        <a:bodyPr vert="horz" wrap="square"/>
        <a:p>
          <a:pPr>
            <a:lnSpc>
              <a:spcPct val="100000"/>
            </a:lnSpc>
            <a:spcBef>
              <a:spcPct val="0"/>
            </a:spcBef>
            <a:spcAft>
              <a:spcPct val="35000"/>
            </a:spcAft>
          </a:pPr>
          <a:r>
            <a:rPr lang="zh-CN" altLang="en-US" sz="1600" b="1">
              <a:latin typeface="微软雅黑" panose="020B0503020204020204" pitchFamily="34" charset="-122"/>
              <a:ea typeface="微软雅黑" panose="020B0503020204020204" pitchFamily="34" charset="-122"/>
            </a:rPr>
            <a:t>千人千面</a:t>
          </a:r>
          <a:r>
            <a:rPr lang="zh-CN" altLang="en-US" sz="1600">
              <a:latin typeface="微软雅黑" panose="020B0503020204020204" pitchFamily="34" charset="-122"/>
              <a:ea typeface="微软雅黑" panose="020B0503020204020204" pitchFamily="34" charset="-122"/>
            </a:rPr>
            <a:t/>
          </a:r>
          <a:endParaRPr lang="zh-CN" altLang="en-US" sz="1600">
            <a:latin typeface="微软雅黑" panose="020B0503020204020204" pitchFamily="34" charset="-122"/>
            <a:ea typeface="微软雅黑" panose="020B0503020204020204" pitchFamily="34" charset="-122"/>
          </a:endParaRPr>
        </a:p>
        <a:p>
          <a:pPr>
            <a:lnSpc>
              <a:spcPct val="100000"/>
            </a:lnSpc>
            <a:spcBef>
              <a:spcPct val="0"/>
            </a:spcBef>
            <a:spcAft>
              <a:spcPct val="35000"/>
            </a:spcAft>
          </a:pPr>
          <a:r>
            <a:rPr lang="zh-CN" altLang="en-US" sz="1200">
              <a:latin typeface="微软雅黑" panose="020B0503020204020204" pitchFamily="34" charset="-122"/>
              <a:ea typeface="微软雅黑" panose="020B0503020204020204" pitchFamily="34" charset="-122"/>
            </a:rPr>
            <a:t>不同纳税人显示不同的界面内容</a:t>
          </a:r>
          <a:r>
            <a:rPr lang="zh-CN" altLang="en-US" sz="1200">
              <a:latin typeface="微软雅黑" panose="020B0503020204020204" pitchFamily="34" charset="-122"/>
              <a:ea typeface="微软雅黑" panose="020B0503020204020204" pitchFamily="34" charset="-122"/>
            </a:rPr>
            <a:t/>
          </a:r>
          <a:endParaRPr lang="zh-CN" altLang="en-US" sz="1200">
            <a:latin typeface="微软雅黑" panose="020B0503020204020204" pitchFamily="34" charset="-122"/>
            <a:ea typeface="微软雅黑" panose="020B0503020204020204" pitchFamily="34" charset="-122"/>
          </a:endParaRPr>
        </a:p>
      </dgm:t>
    </dgm:pt>
    <dgm:pt modelId="{DE0F27FA-73BB-4EA4-9778-8D9EBA925AF5}" cxnId="{EBF45D1D-BFA0-4804-9254-74581FE6B88A}" type="parTrans">
      <dgm:prSet/>
      <dgm:spPr/>
      <dgm:t>
        <a:bodyPr/>
        <a:p>
          <a:endParaRPr lang="zh-CN" altLang="en-US"/>
        </a:p>
      </dgm:t>
    </dgm:pt>
    <dgm:pt modelId="{86A670AC-FF76-4079-9596-4A9A0BA8F624}" cxnId="{EBF45D1D-BFA0-4804-9254-74581FE6B88A}" type="sibTrans">
      <dgm:prSet/>
      <dgm:spPr/>
      <dgm:t>
        <a:bodyPr/>
        <a:p>
          <a:endParaRPr lang="zh-CN" altLang="en-US"/>
        </a:p>
      </dgm:t>
    </dgm:pt>
    <dgm:pt modelId="{FB525A3D-67C1-409F-B27A-CD75D02395B7}">
      <dgm:prSet phldrT="[文本]" phldr="0" custT="1"/>
      <dgm:spPr/>
      <dgm:t>
        <a:bodyPr vert="horz" wrap="square"/>
        <a:p>
          <a:pPr>
            <a:lnSpc>
              <a:spcPct val="100000"/>
            </a:lnSpc>
            <a:spcBef>
              <a:spcPct val="0"/>
            </a:spcBef>
            <a:spcAft>
              <a:spcPct val="35000"/>
            </a:spcAft>
          </a:pPr>
          <a:r>
            <a:rPr lang="zh-CN" altLang="en-US" sz="1600" b="1">
              <a:latin typeface="微软雅黑" panose="020B0503020204020204" pitchFamily="34" charset="-122"/>
              <a:ea typeface="微软雅黑" panose="020B0503020204020204" pitchFamily="34" charset="-122"/>
            </a:rPr>
            <a:t>申报数据提交确认</a:t>
          </a:r>
          <a:r>
            <a:rPr lang="zh-CN" altLang="en-US" sz="1600">
              <a:latin typeface="微软雅黑" panose="020B0503020204020204" pitchFamily="34" charset="-122"/>
              <a:ea typeface="微软雅黑" panose="020B0503020204020204" pitchFamily="34" charset="-122"/>
            </a:rPr>
            <a:t/>
          </a:r>
          <a:endParaRPr lang="zh-CN" altLang="en-US" sz="1600">
            <a:latin typeface="微软雅黑" panose="020B0503020204020204" pitchFamily="34" charset="-122"/>
            <a:ea typeface="微软雅黑" panose="020B0503020204020204" pitchFamily="34" charset="-122"/>
          </a:endParaRPr>
        </a:p>
        <a:p>
          <a:pPr>
            <a:lnSpc>
              <a:spcPct val="100000"/>
            </a:lnSpc>
            <a:spcBef>
              <a:spcPct val="0"/>
            </a:spcBef>
            <a:spcAft>
              <a:spcPct val="35000"/>
            </a:spcAft>
          </a:pPr>
          <a:r>
            <a:rPr lang="zh-CN" altLang="en-US" sz="1200">
              <a:latin typeface="微软雅黑" panose="020B0503020204020204" pitchFamily="34" charset="-122"/>
              <a:ea typeface="微软雅黑" panose="020B0503020204020204" pitchFamily="34" charset="-122"/>
            </a:rPr>
            <a:t>真实责任</a:t>
          </a:r>
          <a:r>
            <a:rPr lang="zh-CN" altLang="en-US" sz="1200">
              <a:latin typeface="微软雅黑" panose="020B0503020204020204" pitchFamily="34" charset="-122"/>
              <a:ea typeface="微软雅黑" panose="020B0503020204020204" pitchFamily="34" charset="-122"/>
            </a:rPr>
            <a:t/>
          </a:r>
          <a:endParaRPr lang="zh-CN" altLang="en-US" sz="1200">
            <a:latin typeface="微软雅黑" panose="020B0503020204020204" pitchFamily="34" charset="-122"/>
            <a:ea typeface="微软雅黑" panose="020B0503020204020204" pitchFamily="34" charset="-122"/>
          </a:endParaRPr>
        </a:p>
      </dgm:t>
    </dgm:pt>
    <dgm:pt modelId="{660A7B3A-2EEC-4431-855B-9AC956FBBA1C}" cxnId="{CC43EACF-8D99-422B-8271-1A934C1BB42A}" type="parTrans">
      <dgm:prSet/>
      <dgm:spPr/>
      <dgm:t>
        <a:bodyPr/>
        <a:p>
          <a:endParaRPr lang="zh-CN" altLang="en-US"/>
        </a:p>
      </dgm:t>
    </dgm:pt>
    <dgm:pt modelId="{1AB63EA3-9EE1-467A-9AED-AA4865BC6583}" cxnId="{CC43EACF-8D99-422B-8271-1A934C1BB42A}" type="sibTrans">
      <dgm:prSet/>
      <dgm:spPr/>
      <dgm:t>
        <a:bodyPr/>
        <a:p>
          <a:endParaRPr lang="zh-CN" altLang="en-US"/>
        </a:p>
      </dgm:t>
    </dgm:pt>
    <dgm:pt modelId="{EE1B1B8E-DEE5-4FD1-B749-CB4814574F41}">
      <dgm:prSet phldrT="[文本]" phldr="0" custT="1"/>
      <dgm:spPr/>
      <dgm:t>
        <a:bodyPr vert="horz" wrap="square"/>
        <a:p>
          <a:pPr>
            <a:lnSpc>
              <a:spcPct val="100000"/>
            </a:lnSpc>
            <a:spcBef>
              <a:spcPct val="0"/>
            </a:spcBef>
            <a:spcAft>
              <a:spcPct val="35000"/>
            </a:spcAft>
          </a:pPr>
          <a:r>
            <a:rPr lang="zh-CN" altLang="en-US" sz="1600" b="1">
              <a:latin typeface="微软雅黑" panose="020B0503020204020204" pitchFamily="34" charset="-122"/>
              <a:ea typeface="微软雅黑" panose="020B0503020204020204" pitchFamily="34" charset="-122"/>
            </a:rPr>
            <a:t>一事通办</a:t>
          </a:r>
          <a:r>
            <a:rPr lang="zh-CN" altLang="en-US" sz="1600">
              <a:latin typeface="微软雅黑" panose="020B0503020204020204" pitchFamily="34" charset="-122"/>
              <a:ea typeface="微软雅黑" panose="020B0503020204020204" pitchFamily="34" charset="-122"/>
            </a:rPr>
            <a:t/>
          </a:r>
          <a:endParaRPr lang="zh-CN" altLang="en-US" sz="1600">
            <a:latin typeface="微软雅黑" panose="020B0503020204020204" pitchFamily="34" charset="-122"/>
            <a:ea typeface="微软雅黑" panose="020B0503020204020204" pitchFamily="34" charset="-122"/>
          </a:endParaRPr>
        </a:p>
        <a:p>
          <a:pPr>
            <a:lnSpc>
              <a:spcPct val="100000"/>
            </a:lnSpc>
            <a:spcBef>
              <a:spcPct val="0"/>
            </a:spcBef>
            <a:spcAft>
              <a:spcPct val="35000"/>
            </a:spcAft>
          </a:pPr>
          <a:r>
            <a:rPr lang="zh-CN" altLang="en-US" sz="1200">
              <a:latin typeface="微软雅黑" panose="020B0503020204020204" pitchFamily="34" charset="-122"/>
              <a:ea typeface="微软雅黑" panose="020B0503020204020204" pitchFamily="34" charset="-122"/>
            </a:rPr>
            <a:t>统一入口、一事办结</a:t>
          </a:r>
          <a:r>
            <a:rPr lang="zh-CN" altLang="en-US" sz="1200">
              <a:latin typeface="微软雅黑" panose="020B0503020204020204" pitchFamily="34" charset="-122"/>
              <a:ea typeface="微软雅黑" panose="020B0503020204020204" pitchFamily="34" charset="-122"/>
            </a:rPr>
            <a:t/>
          </a:r>
          <a:endParaRPr lang="zh-CN" altLang="en-US" sz="1200">
            <a:latin typeface="微软雅黑" panose="020B0503020204020204" pitchFamily="34" charset="-122"/>
            <a:ea typeface="微软雅黑" panose="020B0503020204020204" pitchFamily="34" charset="-122"/>
          </a:endParaRPr>
        </a:p>
      </dgm:t>
    </dgm:pt>
    <dgm:pt modelId="{1BAC8C82-524D-4513-A1AC-09A55CE1C974}" cxnId="{14634EB1-9D88-42F4-A5DB-7DA6A046E5FE}" type="parTrans">
      <dgm:prSet/>
      <dgm:spPr/>
      <dgm:t>
        <a:bodyPr/>
        <a:p>
          <a:endParaRPr lang="zh-CN" altLang="en-US"/>
        </a:p>
      </dgm:t>
    </dgm:pt>
    <dgm:pt modelId="{10B193D5-E874-4D7F-9CA6-82825E87DC0E}" cxnId="{14634EB1-9D88-42F4-A5DB-7DA6A046E5FE}" type="sibTrans">
      <dgm:prSet/>
      <dgm:spPr/>
      <dgm:t>
        <a:bodyPr/>
        <a:p>
          <a:endParaRPr lang="zh-CN" altLang="en-US"/>
        </a:p>
      </dgm:t>
    </dgm:pt>
    <dgm:pt modelId="{49AFFE84-C0D6-4DE5-8A1B-BD56866F9594}">
      <dgm:prSet phldrT="[文本]" phldr="0" custT="1"/>
      <dgm:spPr/>
      <dgm:t>
        <a:bodyPr vert="horz" wrap="square"/>
        <a:p>
          <a:pPr>
            <a:lnSpc>
              <a:spcPct val="100000"/>
            </a:lnSpc>
            <a:spcBef>
              <a:spcPct val="0"/>
            </a:spcBef>
            <a:spcAft>
              <a:spcPct val="35000"/>
            </a:spcAft>
          </a:pPr>
          <a:r>
            <a:rPr lang="zh-CN" altLang="en-US" sz="1600" b="1">
              <a:latin typeface="微软雅黑" panose="020B0503020204020204" pitchFamily="34" charset="-122"/>
              <a:ea typeface="微软雅黑" panose="020B0503020204020204" pitchFamily="34" charset="-122"/>
            </a:rPr>
            <a:t>信息关联</a:t>
          </a:r>
          <a:endParaRPr lang="zh-CN" altLang="en-US" sz="1600" b="1">
            <a:latin typeface="微软雅黑" panose="020B0503020204020204" pitchFamily="34" charset="-122"/>
            <a:ea typeface="微软雅黑" panose="020B0503020204020204" pitchFamily="34" charset="-122"/>
          </a:endParaRPr>
        </a:p>
        <a:p>
          <a:pPr>
            <a:lnSpc>
              <a:spcPct val="100000"/>
            </a:lnSpc>
            <a:spcBef>
              <a:spcPct val="0"/>
            </a:spcBef>
            <a:spcAft>
              <a:spcPct val="35000"/>
            </a:spcAft>
          </a:pPr>
          <a:r>
            <a:rPr lang="zh-CN" altLang="en-US" sz="1200">
              <a:latin typeface="微软雅黑" panose="020B0503020204020204" pitchFamily="34" charset="-122"/>
              <a:ea typeface="微软雅黑" panose="020B0503020204020204" pitchFamily="34" charset="-122"/>
            </a:rPr>
            <a:t>通过法人关联企业信息</a:t>
          </a:r>
          <a:r>
            <a:rPr lang="zh-CN" altLang="en-US" sz="1200">
              <a:latin typeface="微软雅黑" panose="020B0503020204020204" pitchFamily="34" charset="-122"/>
              <a:ea typeface="微软雅黑" panose="020B0503020204020204" pitchFamily="34" charset="-122"/>
            </a:rPr>
            <a:t/>
          </a:r>
          <a:endParaRPr lang="zh-CN" altLang="en-US" sz="1200">
            <a:latin typeface="微软雅黑" panose="020B0503020204020204" pitchFamily="34" charset="-122"/>
            <a:ea typeface="微软雅黑" panose="020B0503020204020204" pitchFamily="34" charset="-122"/>
          </a:endParaRPr>
        </a:p>
      </dgm:t>
    </dgm:pt>
    <dgm:pt modelId="{3C9FBC6B-50ED-4757-8C5B-89419165D5AF}" cxnId="{6858EC60-4EF6-47BE-A4F6-6C56E689D0F8}" type="parTrans">
      <dgm:prSet/>
      <dgm:spPr/>
      <dgm:t>
        <a:bodyPr/>
        <a:p>
          <a:endParaRPr lang="zh-CN" altLang="en-US"/>
        </a:p>
      </dgm:t>
    </dgm:pt>
    <dgm:pt modelId="{ADF435FD-1EEC-4111-B0E5-FE82C78372EF}" cxnId="{6858EC60-4EF6-47BE-A4F6-6C56E689D0F8}" type="sibTrans">
      <dgm:prSet/>
      <dgm:spPr/>
      <dgm:t>
        <a:bodyPr/>
        <a:p>
          <a:endParaRPr lang="zh-CN" altLang="en-US"/>
        </a:p>
      </dgm:t>
    </dgm:pt>
    <dgm:pt modelId="{19218FDC-B00F-4BB9-A0D7-A816B0A24887}">
      <dgm:prSet phldrT="[文本]" phldr="0" custT="1"/>
      <dgm:spPr/>
      <dgm:t>
        <a:bodyPr vert="horz" wrap="square"/>
        <a:p>
          <a:pPr>
            <a:lnSpc>
              <a:spcPct val="100000"/>
            </a:lnSpc>
            <a:spcBef>
              <a:spcPct val="0"/>
            </a:spcBef>
            <a:spcAft>
              <a:spcPct val="35000"/>
            </a:spcAft>
          </a:pPr>
          <a:r>
            <a:rPr lang="zh-CN" altLang="en-US" sz="1600" b="1">
              <a:latin typeface="微软雅黑" panose="020B0503020204020204" pitchFamily="34" charset="-122"/>
              <a:ea typeface="微软雅黑" panose="020B0503020204020204" pitchFamily="34" charset="-122"/>
            </a:rPr>
            <a:t>填报类别</a:t>
          </a:r>
          <a:r>
            <a:rPr lang="zh-CN" altLang="en-US" sz="1600">
              <a:latin typeface="微软雅黑" panose="020B0503020204020204" pitchFamily="34" charset="-122"/>
              <a:ea typeface="微软雅黑" panose="020B0503020204020204" pitchFamily="34" charset="-122"/>
            </a:rPr>
            <a:t/>
          </a:r>
          <a:endParaRPr lang="zh-CN" altLang="en-US" sz="1600">
            <a:latin typeface="微软雅黑" panose="020B0503020204020204" pitchFamily="34" charset="-122"/>
            <a:ea typeface="微软雅黑" panose="020B0503020204020204" pitchFamily="34" charset="-122"/>
          </a:endParaRPr>
        </a:p>
        <a:p>
          <a:pPr>
            <a:lnSpc>
              <a:spcPct val="100000"/>
            </a:lnSpc>
            <a:spcBef>
              <a:spcPct val="0"/>
            </a:spcBef>
            <a:spcAft>
              <a:spcPct val="35000"/>
            </a:spcAft>
          </a:pPr>
          <a:r>
            <a:rPr lang="zh-CN" altLang="en-US" sz="1200">
              <a:latin typeface="微软雅黑" panose="020B0503020204020204" pitchFamily="34" charset="-122"/>
              <a:ea typeface="微软雅黑" panose="020B0503020204020204" pitchFamily="34" charset="-122"/>
            </a:rPr>
            <a:t>确认式、补录式、填表式</a:t>
          </a:r>
          <a:r>
            <a:rPr lang="zh-CN" altLang="en-US" sz="1200">
              <a:latin typeface="微软雅黑" panose="020B0503020204020204" pitchFamily="34" charset="-122"/>
              <a:ea typeface="微软雅黑" panose="020B0503020204020204" pitchFamily="34" charset="-122"/>
            </a:rPr>
            <a:t/>
          </a:r>
          <a:endParaRPr lang="zh-CN" altLang="en-US" sz="1200">
            <a:latin typeface="微软雅黑" panose="020B0503020204020204" pitchFamily="34" charset="-122"/>
            <a:ea typeface="微软雅黑" panose="020B0503020204020204" pitchFamily="34" charset="-122"/>
          </a:endParaRPr>
        </a:p>
      </dgm:t>
    </dgm:pt>
    <dgm:pt modelId="{372FFAD0-285E-433E-8567-06E0DDFA82F0}" cxnId="{3EAB81C6-DB64-41FC-8883-3AAF472F2F26}" type="parTrans">
      <dgm:prSet/>
      <dgm:spPr/>
      <dgm:t>
        <a:bodyPr/>
        <a:p>
          <a:endParaRPr lang="zh-CN" altLang="en-US"/>
        </a:p>
      </dgm:t>
    </dgm:pt>
    <dgm:pt modelId="{C51FBF8F-5459-4C3F-AA37-75120837A52D}" cxnId="{3EAB81C6-DB64-41FC-8883-3AAF472F2F26}" type="sibTrans">
      <dgm:prSet/>
      <dgm:spPr/>
      <dgm:t>
        <a:bodyPr/>
        <a:p>
          <a:endParaRPr lang="zh-CN" altLang="en-US"/>
        </a:p>
      </dgm:t>
    </dgm:pt>
    <dgm:pt modelId="{8F483899-E69D-49E9-AFAD-248DEA394C36}" type="pres">
      <dgm:prSet presAssocID="{61675814-F93D-49AF-BE9D-D9E10357E89C}" presName="cycle" presStyleCnt="0">
        <dgm:presLayoutVars>
          <dgm:dir/>
          <dgm:resizeHandles val="exact"/>
        </dgm:presLayoutVars>
      </dgm:prSet>
      <dgm:spPr/>
    </dgm:pt>
    <dgm:pt modelId="{0C7D36D6-1AA8-4919-A9DE-300F574FC64F}" type="pres">
      <dgm:prSet presAssocID="{19128D80-C668-4E2D-ADE5-4D8C214258F7}" presName="node" presStyleLbl="node1" presStyleIdx="0" presStyleCnt="5">
        <dgm:presLayoutVars>
          <dgm:bulletEnabled val="1"/>
        </dgm:presLayoutVars>
      </dgm:prSet>
      <dgm:spPr/>
    </dgm:pt>
    <dgm:pt modelId="{58F22B57-56EB-4243-8851-A6A77508F8BD}" type="pres">
      <dgm:prSet presAssocID="{19128D80-C668-4E2D-ADE5-4D8C214258F7}" presName="spNode" presStyleCnt="0"/>
      <dgm:spPr/>
    </dgm:pt>
    <dgm:pt modelId="{B26405B1-C8B6-441C-A596-CEB708F554F8}" type="pres">
      <dgm:prSet presAssocID="{86A670AC-FF76-4079-9596-4A9A0BA8F624}" presName="sibTrans" presStyleLbl="sibTrans1D1" presStyleIdx="0" presStyleCnt="5"/>
      <dgm:spPr/>
    </dgm:pt>
    <dgm:pt modelId="{0901F604-F9EC-4D76-A6ED-BA32352C5A98}" type="pres">
      <dgm:prSet presAssocID="{FB525A3D-67C1-409F-B27A-CD75D02395B7}" presName="node" presStyleLbl="node1" presStyleIdx="1" presStyleCnt="5">
        <dgm:presLayoutVars>
          <dgm:bulletEnabled val="1"/>
        </dgm:presLayoutVars>
      </dgm:prSet>
      <dgm:spPr/>
    </dgm:pt>
    <dgm:pt modelId="{4E4C2EC6-DF0C-4115-81BC-B86C27D576E6}" type="pres">
      <dgm:prSet presAssocID="{FB525A3D-67C1-409F-B27A-CD75D02395B7}" presName="spNode" presStyleCnt="0"/>
      <dgm:spPr/>
    </dgm:pt>
    <dgm:pt modelId="{5B35789F-BCCE-4841-A4C6-2EA3CF032314}" type="pres">
      <dgm:prSet presAssocID="{1AB63EA3-9EE1-467A-9AED-AA4865BC6583}" presName="sibTrans" presStyleLbl="sibTrans1D1" presStyleIdx="1" presStyleCnt="5"/>
      <dgm:spPr/>
    </dgm:pt>
    <dgm:pt modelId="{9FF9719A-5B20-43F5-A219-1ADBC30214AD}" type="pres">
      <dgm:prSet presAssocID="{EE1B1B8E-DEE5-4FD1-B749-CB4814574F41}" presName="node" presStyleLbl="node1" presStyleIdx="2" presStyleCnt="5">
        <dgm:presLayoutVars>
          <dgm:bulletEnabled val="1"/>
        </dgm:presLayoutVars>
      </dgm:prSet>
      <dgm:spPr/>
    </dgm:pt>
    <dgm:pt modelId="{933AA802-040A-4E70-BCF0-622F53BD9066}" type="pres">
      <dgm:prSet presAssocID="{EE1B1B8E-DEE5-4FD1-B749-CB4814574F41}" presName="spNode" presStyleCnt="0"/>
      <dgm:spPr/>
    </dgm:pt>
    <dgm:pt modelId="{E94B8C4B-C366-48BF-8697-8C04F1C25124}" type="pres">
      <dgm:prSet presAssocID="{10B193D5-E874-4D7F-9CA6-82825E87DC0E}" presName="sibTrans" presStyleLbl="sibTrans1D1" presStyleIdx="2" presStyleCnt="5"/>
      <dgm:spPr/>
    </dgm:pt>
    <dgm:pt modelId="{D3EADAB4-143F-49B5-8573-A79F4FA79E2C}" type="pres">
      <dgm:prSet presAssocID="{49AFFE84-C0D6-4DE5-8A1B-BD56866F9594}" presName="node" presStyleLbl="node1" presStyleIdx="3" presStyleCnt="5">
        <dgm:presLayoutVars>
          <dgm:bulletEnabled val="1"/>
        </dgm:presLayoutVars>
      </dgm:prSet>
      <dgm:spPr/>
    </dgm:pt>
    <dgm:pt modelId="{BCBF9FA4-7A1B-460F-AE30-22FC02697592}" type="pres">
      <dgm:prSet presAssocID="{49AFFE84-C0D6-4DE5-8A1B-BD56866F9594}" presName="spNode" presStyleCnt="0"/>
      <dgm:spPr/>
    </dgm:pt>
    <dgm:pt modelId="{D2FB9AAA-02FE-4314-A268-2F3D8E512C5C}" type="pres">
      <dgm:prSet presAssocID="{ADF435FD-1EEC-4111-B0E5-FE82C78372EF}" presName="sibTrans" presStyleLbl="sibTrans1D1" presStyleIdx="3" presStyleCnt="5"/>
      <dgm:spPr/>
    </dgm:pt>
    <dgm:pt modelId="{1BF2D754-8785-43BB-B33B-E8E13EA73F30}" type="pres">
      <dgm:prSet presAssocID="{19218FDC-B00F-4BB9-A0D7-A816B0A24887}" presName="node" presStyleLbl="node1" presStyleIdx="4" presStyleCnt="5">
        <dgm:presLayoutVars>
          <dgm:bulletEnabled val="1"/>
        </dgm:presLayoutVars>
      </dgm:prSet>
      <dgm:spPr/>
    </dgm:pt>
    <dgm:pt modelId="{EB9B5FEF-A577-4F93-AF7E-A5B8942027E5}" type="pres">
      <dgm:prSet presAssocID="{19218FDC-B00F-4BB9-A0D7-A816B0A24887}" presName="spNode" presStyleCnt="0"/>
      <dgm:spPr/>
    </dgm:pt>
    <dgm:pt modelId="{45BBA764-932B-4A31-9891-7437D938FD2C}" type="pres">
      <dgm:prSet presAssocID="{C51FBF8F-5459-4C3F-AA37-75120837A52D}" presName="sibTrans" presStyleLbl="sibTrans1D1" presStyleIdx="4" presStyleCnt="5"/>
      <dgm:spPr/>
    </dgm:pt>
  </dgm:ptLst>
  <dgm:cxnLst>
    <dgm:cxn modelId="{EBF45D1D-BFA0-4804-9254-74581FE6B88A}" srcId="{61675814-F93D-49AF-BE9D-D9E10357E89C}" destId="{19128D80-C668-4E2D-ADE5-4D8C214258F7}" srcOrd="0" destOrd="0" parTransId="{DE0F27FA-73BB-4EA4-9778-8D9EBA925AF5}" sibTransId="{86A670AC-FF76-4079-9596-4A9A0BA8F624}"/>
    <dgm:cxn modelId="{CC43EACF-8D99-422B-8271-1A934C1BB42A}" srcId="{61675814-F93D-49AF-BE9D-D9E10357E89C}" destId="{FB525A3D-67C1-409F-B27A-CD75D02395B7}" srcOrd="1" destOrd="0" parTransId="{660A7B3A-2EEC-4431-855B-9AC956FBBA1C}" sibTransId="{1AB63EA3-9EE1-467A-9AED-AA4865BC6583}"/>
    <dgm:cxn modelId="{14634EB1-9D88-42F4-A5DB-7DA6A046E5FE}" srcId="{61675814-F93D-49AF-BE9D-D9E10357E89C}" destId="{EE1B1B8E-DEE5-4FD1-B749-CB4814574F41}" srcOrd="2" destOrd="0" parTransId="{1BAC8C82-524D-4513-A1AC-09A55CE1C974}" sibTransId="{10B193D5-E874-4D7F-9CA6-82825E87DC0E}"/>
    <dgm:cxn modelId="{6858EC60-4EF6-47BE-A4F6-6C56E689D0F8}" srcId="{61675814-F93D-49AF-BE9D-D9E10357E89C}" destId="{49AFFE84-C0D6-4DE5-8A1B-BD56866F9594}" srcOrd="3" destOrd="0" parTransId="{3C9FBC6B-50ED-4757-8C5B-89419165D5AF}" sibTransId="{ADF435FD-1EEC-4111-B0E5-FE82C78372EF}"/>
    <dgm:cxn modelId="{3EAB81C6-DB64-41FC-8883-3AAF472F2F26}" srcId="{61675814-F93D-49AF-BE9D-D9E10357E89C}" destId="{19218FDC-B00F-4BB9-A0D7-A816B0A24887}" srcOrd="4" destOrd="0" parTransId="{372FFAD0-285E-433E-8567-06E0DDFA82F0}" sibTransId="{C51FBF8F-5459-4C3F-AA37-75120837A52D}"/>
    <dgm:cxn modelId="{32B0B70E-B014-4BA6-819B-FB1A4F0E76C5}" type="presOf" srcId="{61675814-F93D-49AF-BE9D-D9E10357E89C}" destId="{8F483899-E69D-49E9-AFAD-248DEA394C36}" srcOrd="0" destOrd="0" presId="urn:microsoft.com/office/officeart/2005/8/layout/cycle5"/>
    <dgm:cxn modelId="{A7C93D29-7CED-4D6E-A6DC-5A04D7FF086D}" type="presParOf" srcId="{8F483899-E69D-49E9-AFAD-248DEA394C36}" destId="{0C7D36D6-1AA8-4919-A9DE-300F574FC64F}" srcOrd="0" destOrd="0" presId="urn:microsoft.com/office/officeart/2005/8/layout/cycle5"/>
    <dgm:cxn modelId="{954F1858-C4DC-4D65-80FC-D4E910787E55}" type="presOf" srcId="{19128D80-C668-4E2D-ADE5-4D8C214258F7}" destId="{0C7D36D6-1AA8-4919-A9DE-300F574FC64F}" srcOrd="0" destOrd="0" presId="urn:microsoft.com/office/officeart/2005/8/layout/cycle5"/>
    <dgm:cxn modelId="{23BB22CD-F786-4FAB-B8E2-AE2A960E3E9F}" type="presParOf" srcId="{8F483899-E69D-49E9-AFAD-248DEA394C36}" destId="{58F22B57-56EB-4243-8851-A6A77508F8BD}" srcOrd="1" destOrd="0" presId="urn:microsoft.com/office/officeart/2005/8/layout/cycle5"/>
    <dgm:cxn modelId="{9F108F5F-352D-473A-A793-4C361A42BC0B}" type="presParOf" srcId="{8F483899-E69D-49E9-AFAD-248DEA394C36}" destId="{B26405B1-C8B6-441C-A596-CEB708F554F8}" srcOrd="2" destOrd="0" presId="urn:microsoft.com/office/officeart/2005/8/layout/cycle5"/>
    <dgm:cxn modelId="{BF587561-7D2E-4C66-A57B-5C09ECEE1F11}" type="presOf" srcId="{86A670AC-FF76-4079-9596-4A9A0BA8F624}" destId="{B26405B1-C8B6-441C-A596-CEB708F554F8}" srcOrd="0" destOrd="0" presId="urn:microsoft.com/office/officeart/2005/8/layout/cycle5"/>
    <dgm:cxn modelId="{FD68240E-3795-4B1A-AE25-BD91F5FC61A8}" type="presParOf" srcId="{8F483899-E69D-49E9-AFAD-248DEA394C36}" destId="{0901F604-F9EC-4D76-A6ED-BA32352C5A98}" srcOrd="3" destOrd="0" presId="urn:microsoft.com/office/officeart/2005/8/layout/cycle5"/>
    <dgm:cxn modelId="{8E30ADE4-EF78-4BC1-B916-AD759CA8EAC5}" type="presOf" srcId="{FB525A3D-67C1-409F-B27A-CD75D02395B7}" destId="{0901F604-F9EC-4D76-A6ED-BA32352C5A98}" srcOrd="0" destOrd="0" presId="urn:microsoft.com/office/officeart/2005/8/layout/cycle5"/>
    <dgm:cxn modelId="{4A656BD9-A075-43C6-90EC-4E20EF7AC63D}" type="presParOf" srcId="{8F483899-E69D-49E9-AFAD-248DEA394C36}" destId="{4E4C2EC6-DF0C-4115-81BC-B86C27D576E6}" srcOrd="4" destOrd="0" presId="urn:microsoft.com/office/officeart/2005/8/layout/cycle5"/>
    <dgm:cxn modelId="{2ACC3F6A-3073-49C0-906A-3A7185AF6AE7}" type="presParOf" srcId="{8F483899-E69D-49E9-AFAD-248DEA394C36}" destId="{5B35789F-BCCE-4841-A4C6-2EA3CF032314}" srcOrd="5" destOrd="0" presId="urn:microsoft.com/office/officeart/2005/8/layout/cycle5"/>
    <dgm:cxn modelId="{26640EB5-73E1-4FD1-BF85-3C6FC62726E3}" type="presOf" srcId="{1AB63EA3-9EE1-467A-9AED-AA4865BC6583}" destId="{5B35789F-BCCE-4841-A4C6-2EA3CF032314}" srcOrd="0" destOrd="0" presId="urn:microsoft.com/office/officeart/2005/8/layout/cycle5"/>
    <dgm:cxn modelId="{2CD8C457-A7BA-4C85-827E-5BB4114FE0CE}" type="presParOf" srcId="{8F483899-E69D-49E9-AFAD-248DEA394C36}" destId="{9FF9719A-5B20-43F5-A219-1ADBC30214AD}" srcOrd="6" destOrd="0" presId="urn:microsoft.com/office/officeart/2005/8/layout/cycle5"/>
    <dgm:cxn modelId="{30ECDF68-C56D-4321-99D5-1B02B95B546B}" type="presOf" srcId="{EE1B1B8E-DEE5-4FD1-B749-CB4814574F41}" destId="{9FF9719A-5B20-43F5-A219-1ADBC30214AD}" srcOrd="0" destOrd="0" presId="urn:microsoft.com/office/officeart/2005/8/layout/cycle5"/>
    <dgm:cxn modelId="{F7BEEEE9-2E0E-4D88-B85B-FD8B812D86AA}" type="presParOf" srcId="{8F483899-E69D-49E9-AFAD-248DEA394C36}" destId="{933AA802-040A-4E70-BCF0-622F53BD9066}" srcOrd="7" destOrd="0" presId="urn:microsoft.com/office/officeart/2005/8/layout/cycle5"/>
    <dgm:cxn modelId="{9062C3D2-ECE4-434B-8DF8-14A51E2E7B42}" type="presParOf" srcId="{8F483899-E69D-49E9-AFAD-248DEA394C36}" destId="{E94B8C4B-C366-48BF-8697-8C04F1C25124}" srcOrd="8" destOrd="0" presId="urn:microsoft.com/office/officeart/2005/8/layout/cycle5"/>
    <dgm:cxn modelId="{54EF9C3C-B5FC-4735-B33C-95FB063282E1}" type="presOf" srcId="{10B193D5-E874-4D7F-9CA6-82825E87DC0E}" destId="{E94B8C4B-C366-48BF-8697-8C04F1C25124}" srcOrd="0" destOrd="0" presId="urn:microsoft.com/office/officeart/2005/8/layout/cycle5"/>
    <dgm:cxn modelId="{89588801-BA9C-4EC2-BF6D-27119842496B}" type="presParOf" srcId="{8F483899-E69D-49E9-AFAD-248DEA394C36}" destId="{D3EADAB4-143F-49B5-8573-A79F4FA79E2C}" srcOrd="9" destOrd="0" presId="urn:microsoft.com/office/officeart/2005/8/layout/cycle5"/>
    <dgm:cxn modelId="{ACE0824B-16E5-42C2-AC26-202A085114D1}" type="presOf" srcId="{49AFFE84-C0D6-4DE5-8A1B-BD56866F9594}" destId="{D3EADAB4-143F-49B5-8573-A79F4FA79E2C}" srcOrd="0" destOrd="0" presId="urn:microsoft.com/office/officeart/2005/8/layout/cycle5"/>
    <dgm:cxn modelId="{153B8B9B-4070-420D-A2EC-8CCC51A42085}" type="presParOf" srcId="{8F483899-E69D-49E9-AFAD-248DEA394C36}" destId="{BCBF9FA4-7A1B-460F-AE30-22FC02697592}" srcOrd="10" destOrd="0" presId="urn:microsoft.com/office/officeart/2005/8/layout/cycle5"/>
    <dgm:cxn modelId="{A439986C-A8C2-4AC7-9505-1E24C3D5198E}" type="presParOf" srcId="{8F483899-E69D-49E9-AFAD-248DEA394C36}" destId="{D2FB9AAA-02FE-4314-A268-2F3D8E512C5C}" srcOrd="11" destOrd="0" presId="urn:microsoft.com/office/officeart/2005/8/layout/cycle5"/>
    <dgm:cxn modelId="{913E8CB8-DDD0-4DBA-88BD-4F2E1E035641}" type="presOf" srcId="{ADF435FD-1EEC-4111-B0E5-FE82C78372EF}" destId="{D2FB9AAA-02FE-4314-A268-2F3D8E512C5C}" srcOrd="0" destOrd="0" presId="urn:microsoft.com/office/officeart/2005/8/layout/cycle5"/>
    <dgm:cxn modelId="{12437EC2-6591-4B30-A67D-9B77551D8310}" type="presParOf" srcId="{8F483899-E69D-49E9-AFAD-248DEA394C36}" destId="{1BF2D754-8785-43BB-B33B-E8E13EA73F30}" srcOrd="12" destOrd="0" presId="urn:microsoft.com/office/officeart/2005/8/layout/cycle5"/>
    <dgm:cxn modelId="{FE01AA98-21D8-4251-ABCB-5A72A5A6DFDF}" type="presOf" srcId="{19218FDC-B00F-4BB9-A0D7-A816B0A24887}" destId="{1BF2D754-8785-43BB-B33B-E8E13EA73F30}" srcOrd="0" destOrd="0" presId="urn:microsoft.com/office/officeart/2005/8/layout/cycle5"/>
    <dgm:cxn modelId="{8601F0BB-221D-46DD-804A-5FED9C2F15EC}" type="presParOf" srcId="{8F483899-E69D-49E9-AFAD-248DEA394C36}" destId="{EB9B5FEF-A577-4F93-AF7E-A5B8942027E5}" srcOrd="13" destOrd="0" presId="urn:microsoft.com/office/officeart/2005/8/layout/cycle5"/>
    <dgm:cxn modelId="{7491D9CD-8F86-4E5E-9C5C-F9B10C570B9F}" type="presParOf" srcId="{8F483899-E69D-49E9-AFAD-248DEA394C36}" destId="{45BBA764-932B-4A31-9891-7437D938FD2C}" srcOrd="14" destOrd="0" presId="urn:microsoft.com/office/officeart/2005/8/layout/cycle5"/>
    <dgm:cxn modelId="{EF5800FC-3036-401E-ABAB-FD0D7231B725}" type="presOf" srcId="{C51FBF8F-5459-4C3F-AA37-75120837A52D}" destId="{45BBA764-932B-4A31-9891-7437D938FD2C}" srcOrd="0" destOrd="0" presId="urn:microsoft.com/office/officeart/2005/8/layout/cycle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430135" cy="4133850"/>
        <a:chOff x="0" y="0"/>
        <a:chExt cx="7430135" cy="4133850"/>
      </a:xfrm>
    </dsp:grpSpPr>
    <dsp:sp modelId="{0C7D36D6-1AA8-4919-A9DE-300F574FC64F}">
      <dsp:nvSpPr>
        <dsp:cNvPr id="3" name="圆角矩形 2"/>
        <dsp:cNvSpPr/>
      </dsp:nvSpPr>
      <dsp:spPr bwMode="white">
        <a:xfrm>
          <a:off x="3035163" y="0"/>
          <a:ext cx="1359808" cy="883875"/>
        </a:xfrm>
        <a:prstGeom prst="round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vert="horz" wrap="square"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b="1">
              <a:latin typeface="微软雅黑" panose="020B0503020204020204" pitchFamily="34" charset="-122"/>
              <a:ea typeface="微软雅黑" panose="020B0503020204020204" pitchFamily="34" charset="-122"/>
            </a:rPr>
            <a:t>千人千面</a:t>
          </a:r>
          <a:endParaRPr lang="zh-CN" altLang="en-US" sz="1600">
            <a:latin typeface="微软雅黑" panose="020B0503020204020204" pitchFamily="34" charset="-122"/>
            <a:ea typeface="微软雅黑" panose="020B0503020204020204" pitchFamily="34" charset="-122"/>
          </a:endParaRPr>
        </a:p>
        <a:p>
          <a:pPr lvl="0">
            <a:lnSpc>
              <a:spcPct val="100000"/>
            </a:lnSpc>
            <a:spcBef>
              <a:spcPct val="0"/>
            </a:spcBef>
            <a:spcAft>
              <a:spcPct val="35000"/>
            </a:spcAft>
          </a:pPr>
          <a:r>
            <a:rPr lang="zh-CN" altLang="en-US" sz="1200">
              <a:latin typeface="微软雅黑" panose="020B0503020204020204" pitchFamily="34" charset="-122"/>
              <a:ea typeface="微软雅黑" panose="020B0503020204020204" pitchFamily="34" charset="-122"/>
            </a:rPr>
            <a:t>不同纳税人显示不同的界面内容</a:t>
          </a:r>
          <a:endParaRPr lang="zh-CN" altLang="en-US" sz="1200">
            <a:latin typeface="微软雅黑" panose="020B0503020204020204" pitchFamily="34" charset="-122"/>
            <a:ea typeface="微软雅黑" panose="020B0503020204020204" pitchFamily="34" charset="-122"/>
          </a:endParaRPr>
        </a:p>
      </dsp:txBody>
      <dsp:txXfrm>
        <a:off x="3035163" y="0"/>
        <a:ext cx="1359808" cy="883875"/>
      </dsp:txXfrm>
    </dsp:sp>
    <dsp:sp modelId="{B26405B1-C8B6-441C-A596-CEB708F554F8}">
      <dsp:nvSpPr>
        <dsp:cNvPr id="4" name="弧形 3"/>
        <dsp:cNvSpPr/>
      </dsp:nvSpPr>
      <dsp:spPr bwMode="white">
        <a:xfrm>
          <a:off x="1950700" y="441938"/>
          <a:ext cx="3528735" cy="3528735"/>
        </a:xfrm>
        <a:prstGeom prst="arc">
          <a:avLst>
            <a:gd name="adj1" fmla="val 17959699"/>
            <a:gd name="adj2" fmla="val 19158981"/>
          </a:avLst>
        </a:prstGeom>
        <a:ln>
          <a:tailEnd type="arrow" w="lg" len="med"/>
        </a:ln>
      </dsp:spPr>
      <dsp:style>
        <a:lnRef idx="1">
          <a:schemeClr val="accent1"/>
        </a:lnRef>
        <a:fillRef idx="0">
          <a:schemeClr val="accent1"/>
        </a:fillRef>
        <a:effectRef idx="0">
          <a:scrgbClr r="0" g="0" b="0"/>
        </a:effectRef>
        <a:fontRef idx="minor"/>
      </dsp:style>
      <dsp:txXfrm>
        <a:off x="1950700" y="441938"/>
        <a:ext cx="3528735" cy="3528735"/>
      </dsp:txXfrm>
    </dsp:sp>
    <dsp:sp modelId="{0901F604-F9EC-4D76-A6ED-BA32352C5A98}">
      <dsp:nvSpPr>
        <dsp:cNvPr id="5" name="圆角矩形 4"/>
        <dsp:cNvSpPr/>
      </dsp:nvSpPr>
      <dsp:spPr bwMode="white">
        <a:xfrm>
          <a:off x="4713177" y="1219148"/>
          <a:ext cx="1359808" cy="883875"/>
        </a:xfrm>
        <a:prstGeom prst="round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vert="horz" wrap="square"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b="1">
              <a:latin typeface="微软雅黑" panose="020B0503020204020204" pitchFamily="34" charset="-122"/>
              <a:ea typeface="微软雅黑" panose="020B0503020204020204" pitchFamily="34" charset="-122"/>
            </a:rPr>
            <a:t>申报数据提交确认</a:t>
          </a:r>
          <a:endParaRPr lang="zh-CN" altLang="en-US" sz="1600">
            <a:latin typeface="微软雅黑" panose="020B0503020204020204" pitchFamily="34" charset="-122"/>
            <a:ea typeface="微软雅黑" panose="020B0503020204020204" pitchFamily="34" charset="-122"/>
          </a:endParaRPr>
        </a:p>
        <a:p>
          <a:pPr lvl="0">
            <a:lnSpc>
              <a:spcPct val="100000"/>
            </a:lnSpc>
            <a:spcBef>
              <a:spcPct val="0"/>
            </a:spcBef>
            <a:spcAft>
              <a:spcPct val="35000"/>
            </a:spcAft>
          </a:pPr>
          <a:r>
            <a:rPr lang="zh-CN" altLang="en-US" sz="1200">
              <a:latin typeface="微软雅黑" panose="020B0503020204020204" pitchFamily="34" charset="-122"/>
              <a:ea typeface="微软雅黑" panose="020B0503020204020204" pitchFamily="34" charset="-122"/>
            </a:rPr>
            <a:t>真实责任</a:t>
          </a:r>
          <a:endParaRPr lang="zh-CN" altLang="en-US" sz="1200">
            <a:latin typeface="微软雅黑" panose="020B0503020204020204" pitchFamily="34" charset="-122"/>
            <a:ea typeface="微软雅黑" panose="020B0503020204020204" pitchFamily="34" charset="-122"/>
          </a:endParaRPr>
        </a:p>
      </dsp:txBody>
      <dsp:txXfrm>
        <a:off x="4713177" y="1219148"/>
        <a:ext cx="1359808" cy="883875"/>
      </dsp:txXfrm>
    </dsp:sp>
    <dsp:sp modelId="{5B35789F-BCCE-4841-A4C6-2EA3CF032314}">
      <dsp:nvSpPr>
        <dsp:cNvPr id="6" name="弧形 5"/>
        <dsp:cNvSpPr/>
      </dsp:nvSpPr>
      <dsp:spPr bwMode="white">
        <a:xfrm>
          <a:off x="1950700" y="441938"/>
          <a:ext cx="3528735" cy="3528735"/>
        </a:xfrm>
        <a:prstGeom prst="arc">
          <a:avLst>
            <a:gd name="adj1" fmla="val 246374"/>
            <a:gd name="adj2" fmla="val 1589556"/>
          </a:avLst>
        </a:prstGeom>
        <a:ln>
          <a:tailEnd type="arrow" w="lg" len="med"/>
        </a:ln>
      </dsp:spPr>
      <dsp:style>
        <a:lnRef idx="1">
          <a:schemeClr val="accent1"/>
        </a:lnRef>
        <a:fillRef idx="0">
          <a:schemeClr val="accent1"/>
        </a:fillRef>
        <a:effectRef idx="0">
          <a:scrgbClr r="0" g="0" b="0"/>
        </a:effectRef>
        <a:fontRef idx="minor"/>
      </dsp:style>
      <dsp:txXfrm>
        <a:off x="1950700" y="441938"/>
        <a:ext cx="3528735" cy="3528735"/>
      </dsp:txXfrm>
    </dsp:sp>
    <dsp:sp modelId="{9FF9719A-5B20-43F5-A219-1ADBC30214AD}">
      <dsp:nvSpPr>
        <dsp:cNvPr id="7" name="圆角矩形 6"/>
        <dsp:cNvSpPr/>
      </dsp:nvSpPr>
      <dsp:spPr bwMode="white">
        <a:xfrm>
          <a:off x="4072233" y="3191771"/>
          <a:ext cx="1359808" cy="883875"/>
        </a:xfrm>
        <a:prstGeom prst="round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vert="horz" wrap="square"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b="1">
              <a:latin typeface="微软雅黑" panose="020B0503020204020204" pitchFamily="34" charset="-122"/>
              <a:ea typeface="微软雅黑" panose="020B0503020204020204" pitchFamily="34" charset="-122"/>
            </a:rPr>
            <a:t>一事通办</a:t>
          </a:r>
          <a:endParaRPr lang="zh-CN" altLang="en-US" sz="1600">
            <a:latin typeface="微软雅黑" panose="020B0503020204020204" pitchFamily="34" charset="-122"/>
            <a:ea typeface="微软雅黑" panose="020B0503020204020204" pitchFamily="34" charset="-122"/>
          </a:endParaRPr>
        </a:p>
        <a:p>
          <a:pPr lvl="0">
            <a:lnSpc>
              <a:spcPct val="100000"/>
            </a:lnSpc>
            <a:spcBef>
              <a:spcPct val="0"/>
            </a:spcBef>
            <a:spcAft>
              <a:spcPct val="35000"/>
            </a:spcAft>
          </a:pPr>
          <a:r>
            <a:rPr lang="zh-CN" altLang="en-US" sz="1200">
              <a:latin typeface="微软雅黑" panose="020B0503020204020204" pitchFamily="34" charset="-122"/>
              <a:ea typeface="微软雅黑" panose="020B0503020204020204" pitchFamily="34" charset="-122"/>
            </a:rPr>
            <a:t>统一入口、一事办结</a:t>
          </a:r>
          <a:endParaRPr lang="zh-CN" altLang="en-US" sz="1200">
            <a:latin typeface="微软雅黑" panose="020B0503020204020204" pitchFamily="34" charset="-122"/>
            <a:ea typeface="微软雅黑" panose="020B0503020204020204" pitchFamily="34" charset="-122"/>
          </a:endParaRPr>
        </a:p>
      </dsp:txBody>
      <dsp:txXfrm>
        <a:off x="4072233" y="3191771"/>
        <a:ext cx="1359808" cy="883875"/>
      </dsp:txXfrm>
    </dsp:sp>
    <dsp:sp modelId="{E94B8C4B-C366-48BF-8697-8C04F1C25124}">
      <dsp:nvSpPr>
        <dsp:cNvPr id="8" name="弧形 7"/>
        <dsp:cNvSpPr/>
      </dsp:nvSpPr>
      <dsp:spPr bwMode="white">
        <a:xfrm>
          <a:off x="1950700" y="441938"/>
          <a:ext cx="3528735" cy="3528735"/>
        </a:xfrm>
        <a:prstGeom prst="arc">
          <a:avLst>
            <a:gd name="adj1" fmla="val 4979547"/>
            <a:gd name="adj2" fmla="val 5820452"/>
          </a:avLst>
        </a:prstGeom>
        <a:ln>
          <a:tailEnd type="arrow" w="lg" len="med"/>
        </a:ln>
      </dsp:spPr>
      <dsp:style>
        <a:lnRef idx="1">
          <a:schemeClr val="accent1"/>
        </a:lnRef>
        <a:fillRef idx="0">
          <a:schemeClr val="accent1"/>
        </a:fillRef>
        <a:effectRef idx="0">
          <a:scrgbClr r="0" g="0" b="0"/>
        </a:effectRef>
        <a:fontRef idx="minor"/>
      </dsp:style>
      <dsp:txXfrm>
        <a:off x="1950700" y="441938"/>
        <a:ext cx="3528735" cy="3528735"/>
      </dsp:txXfrm>
    </dsp:sp>
    <dsp:sp modelId="{D3EADAB4-143F-49B5-8573-A79F4FA79E2C}">
      <dsp:nvSpPr>
        <dsp:cNvPr id="9" name="圆角矩形 8"/>
        <dsp:cNvSpPr/>
      </dsp:nvSpPr>
      <dsp:spPr bwMode="white">
        <a:xfrm>
          <a:off x="1998094" y="3191771"/>
          <a:ext cx="1359808" cy="883875"/>
        </a:xfrm>
        <a:prstGeom prst="round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vert="horz" wrap="square"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b="1">
              <a:latin typeface="微软雅黑" panose="020B0503020204020204" pitchFamily="34" charset="-122"/>
              <a:ea typeface="微软雅黑" panose="020B0503020204020204" pitchFamily="34" charset="-122"/>
            </a:rPr>
            <a:t>信息关联</a:t>
          </a:r>
          <a:endParaRPr lang="zh-CN" altLang="en-US" sz="1600" b="1">
            <a:latin typeface="微软雅黑" panose="020B0503020204020204" pitchFamily="34" charset="-122"/>
            <a:ea typeface="微软雅黑" panose="020B0503020204020204" pitchFamily="34" charset="-122"/>
          </a:endParaRPr>
        </a:p>
        <a:p>
          <a:pPr lvl="0">
            <a:lnSpc>
              <a:spcPct val="100000"/>
            </a:lnSpc>
            <a:spcBef>
              <a:spcPct val="0"/>
            </a:spcBef>
            <a:spcAft>
              <a:spcPct val="35000"/>
            </a:spcAft>
          </a:pPr>
          <a:r>
            <a:rPr lang="zh-CN" altLang="en-US" sz="1200">
              <a:latin typeface="微软雅黑" panose="020B0503020204020204" pitchFamily="34" charset="-122"/>
              <a:ea typeface="微软雅黑" panose="020B0503020204020204" pitchFamily="34" charset="-122"/>
            </a:rPr>
            <a:t>通过法人关联企业信息</a:t>
          </a:r>
          <a:endParaRPr lang="zh-CN" altLang="en-US" sz="1200">
            <a:latin typeface="微软雅黑" panose="020B0503020204020204" pitchFamily="34" charset="-122"/>
            <a:ea typeface="微软雅黑" panose="020B0503020204020204" pitchFamily="34" charset="-122"/>
          </a:endParaRPr>
        </a:p>
      </dsp:txBody>
      <dsp:txXfrm>
        <a:off x="1998094" y="3191771"/>
        <a:ext cx="1359808" cy="883875"/>
      </dsp:txXfrm>
    </dsp:sp>
    <dsp:sp modelId="{D2FB9AAA-02FE-4314-A268-2F3D8E512C5C}">
      <dsp:nvSpPr>
        <dsp:cNvPr id="10" name="弧形 9"/>
        <dsp:cNvSpPr/>
      </dsp:nvSpPr>
      <dsp:spPr bwMode="white">
        <a:xfrm>
          <a:off x="1950700" y="441938"/>
          <a:ext cx="3528735" cy="3528735"/>
        </a:xfrm>
        <a:prstGeom prst="arc">
          <a:avLst>
            <a:gd name="adj1" fmla="val 9210443"/>
            <a:gd name="adj2" fmla="val 10553625"/>
          </a:avLst>
        </a:prstGeom>
        <a:ln>
          <a:tailEnd type="arrow" w="lg" len="med"/>
        </a:ln>
      </dsp:spPr>
      <dsp:style>
        <a:lnRef idx="1">
          <a:schemeClr val="accent1"/>
        </a:lnRef>
        <a:fillRef idx="0">
          <a:schemeClr val="accent1"/>
        </a:fillRef>
        <a:effectRef idx="0">
          <a:scrgbClr r="0" g="0" b="0"/>
        </a:effectRef>
        <a:fontRef idx="minor"/>
      </dsp:style>
      <dsp:txXfrm>
        <a:off x="1950700" y="441938"/>
        <a:ext cx="3528735" cy="3528735"/>
      </dsp:txXfrm>
    </dsp:sp>
    <dsp:sp modelId="{1BF2D754-8785-43BB-B33B-E8E13EA73F30}">
      <dsp:nvSpPr>
        <dsp:cNvPr id="11" name="圆角矩形 10"/>
        <dsp:cNvSpPr/>
      </dsp:nvSpPr>
      <dsp:spPr bwMode="white">
        <a:xfrm>
          <a:off x="1357150" y="1219148"/>
          <a:ext cx="1359808" cy="883875"/>
        </a:xfrm>
        <a:prstGeom prst="roundRect">
          <a:avLst/>
        </a:prstGeom>
        <a:sp3d prstMaterial="dkEdge">
          <a:bevelT w="8200" h="38100"/>
        </a:sp3d>
      </dsp:spPr>
      <dsp:style>
        <a:lnRef idx="0">
          <a:schemeClr val="lt1"/>
        </a:lnRef>
        <a:fillRef idx="2">
          <a:schemeClr val="accent1"/>
        </a:fillRef>
        <a:effectRef idx="1">
          <a:scrgbClr r="0" g="0" b="0"/>
        </a:effectRef>
        <a:fontRef idx="minor">
          <a:schemeClr val="dk1"/>
        </a:fontRef>
      </dsp:style>
      <dsp:txBody>
        <a:bodyPr vert="horz" wrap="square"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1600" b="1">
              <a:latin typeface="微软雅黑" panose="020B0503020204020204" pitchFamily="34" charset="-122"/>
              <a:ea typeface="微软雅黑" panose="020B0503020204020204" pitchFamily="34" charset="-122"/>
            </a:rPr>
            <a:t>填报类别</a:t>
          </a:r>
          <a:endParaRPr lang="zh-CN" altLang="en-US" sz="1600">
            <a:latin typeface="微软雅黑" panose="020B0503020204020204" pitchFamily="34" charset="-122"/>
            <a:ea typeface="微软雅黑" panose="020B0503020204020204" pitchFamily="34" charset="-122"/>
          </a:endParaRPr>
        </a:p>
        <a:p>
          <a:pPr lvl="0">
            <a:lnSpc>
              <a:spcPct val="100000"/>
            </a:lnSpc>
            <a:spcBef>
              <a:spcPct val="0"/>
            </a:spcBef>
            <a:spcAft>
              <a:spcPct val="35000"/>
            </a:spcAft>
          </a:pPr>
          <a:r>
            <a:rPr lang="zh-CN" altLang="en-US" sz="1200">
              <a:latin typeface="微软雅黑" panose="020B0503020204020204" pitchFamily="34" charset="-122"/>
              <a:ea typeface="微软雅黑" panose="020B0503020204020204" pitchFamily="34" charset="-122"/>
            </a:rPr>
            <a:t>确认式、补录式、填表式</a:t>
          </a:r>
          <a:endParaRPr lang="zh-CN" altLang="en-US" sz="1200">
            <a:latin typeface="微软雅黑" panose="020B0503020204020204" pitchFamily="34" charset="-122"/>
            <a:ea typeface="微软雅黑" panose="020B0503020204020204" pitchFamily="34" charset="-122"/>
          </a:endParaRPr>
        </a:p>
      </dsp:txBody>
      <dsp:txXfrm>
        <a:off x="1357150" y="1219148"/>
        <a:ext cx="1359808" cy="883875"/>
      </dsp:txXfrm>
    </dsp:sp>
    <dsp:sp modelId="{45BBA764-932B-4A31-9891-7437D938FD2C}">
      <dsp:nvSpPr>
        <dsp:cNvPr id="12" name="弧形 11"/>
        <dsp:cNvSpPr/>
      </dsp:nvSpPr>
      <dsp:spPr bwMode="white">
        <a:xfrm>
          <a:off x="1950700" y="441938"/>
          <a:ext cx="3528735" cy="3528735"/>
        </a:xfrm>
        <a:prstGeom prst="arc">
          <a:avLst>
            <a:gd name="adj1" fmla="val 13241018"/>
            <a:gd name="adj2" fmla="val 14440300"/>
          </a:avLst>
        </a:prstGeom>
        <a:ln>
          <a:tailEnd type="arrow" w="lg" len="med"/>
        </a:ln>
      </dsp:spPr>
      <dsp:style>
        <a:lnRef idx="1">
          <a:schemeClr val="accent1"/>
        </a:lnRef>
        <a:fillRef idx="0">
          <a:schemeClr val="accent1"/>
        </a:fillRef>
        <a:effectRef idx="0">
          <a:scrgbClr r="0" g="0" b="0"/>
        </a:effectRef>
        <a:fontRef idx="minor"/>
      </dsp:style>
      <dsp:txXfrm>
        <a:off x="1950700" y="441938"/>
        <a:ext cx="3528735" cy="3528735"/>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rSet qsTypeId="urn:microsoft.com/office/officeart/2005/8/quickstyle/simple5"/>
        </dgm:pt>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7.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8.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9.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2.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3.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4.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1.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2.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3.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4.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5.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6.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7.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8.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9.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1.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2.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3.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4.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5.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6.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7.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8.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9.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8.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9.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0.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1.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1</a:t>
            </a:r>
            <a:r>
              <a:rPr lang="zh-CN" altLang="zh-CN" sz="1200" kern="1200" dirty="0">
                <a:solidFill>
                  <a:schemeClr val="tx1"/>
                </a:solidFill>
                <a:effectLst/>
                <a:latin typeface="+mn-lt"/>
                <a:ea typeface="+mn-ea"/>
                <a:cs typeface="+mn-cs"/>
              </a:rPr>
              <a:t>）、纳税人首次登录电子税务局时推荐办理，包括：发票使用申请、存款账户账号报告、财务会计制度及核算软件备案报告、增值税一般纳税人登记、文化事业建设费缴费信息报告、定期定额户核定。</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2</a:t>
            </a:r>
            <a:r>
              <a:rPr lang="zh-CN" altLang="zh-CN" sz="1200" kern="1200" dirty="0">
                <a:solidFill>
                  <a:schemeClr val="tx1"/>
                </a:solidFill>
                <a:effectLst/>
                <a:latin typeface="+mn-lt"/>
                <a:ea typeface="+mn-ea"/>
                <a:cs typeface="+mn-cs"/>
              </a:rPr>
              <a:t>）、如纳税人行业信息包含广告业、娱乐服务行业，在推荐业务中默认选择“文化事业建设费缴费信息报告”；如果纳税人名称中含有“加油”二字（支持参数配置，以便扩展）在推荐业务中默认选择“增值税一般纳税人登记”。</a:t>
            </a:r>
            <a:endParaRPr lang="zh-CN" altLang="zh-CN" sz="1200" kern="1200" dirty="0">
              <a:solidFill>
                <a:schemeClr val="tx1"/>
              </a:solidFill>
              <a:effectLst/>
              <a:latin typeface="+mn-lt"/>
              <a:ea typeface="+mn-ea"/>
              <a:cs typeface="+mn-cs"/>
            </a:endParaRPr>
          </a:p>
          <a:p>
            <a:r>
              <a:rPr lang="zh-CN" altLang="zh-CN"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3</a:t>
            </a:r>
            <a:r>
              <a:rPr lang="zh-CN" altLang="zh-CN" sz="1200" kern="1200" dirty="0">
                <a:solidFill>
                  <a:schemeClr val="tx1"/>
                </a:solidFill>
                <a:effectLst/>
                <a:latin typeface="+mn-lt"/>
                <a:ea typeface="+mn-ea"/>
                <a:cs typeface="+mn-cs"/>
              </a:rPr>
              <a:t>）、若未自动核定发票票种，首次登录后开业告知书中“我要开票”按钮置灰，鼠标移入时显示提示信息“请点击左侧新办事项按钮，办理发票票种核定后，再进行发票开具。”</a:t>
            </a:r>
            <a:endParaRPr lang="zh-CN" altLang="zh-CN" sz="1200" kern="1200" dirty="0">
              <a:solidFill>
                <a:schemeClr val="tx1"/>
              </a:solidFill>
              <a:effectLst/>
              <a:latin typeface="+mn-lt"/>
              <a:ea typeface="+mn-ea"/>
              <a:cs typeface="+mn-cs"/>
            </a:endParaRPr>
          </a:p>
          <a:p>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点击我要开票，跳转蓝字发票开具功能。</a:t>
            </a:r>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0">
              <a:lnSpc>
                <a:spcPts val="2800"/>
              </a:lnSpc>
              <a:spcBef>
                <a:spcPts val="0"/>
              </a:spcBef>
              <a:spcAft>
                <a:spcPts val="0"/>
              </a:spcAft>
              <a:buClrTx/>
              <a:buSzTx/>
              <a:buFontTx/>
              <a:buNone/>
              <a:defRPr/>
            </a:pPr>
            <a:endParaRPr lang="en-US" altLang="zh-CN" dirty="0" smtClean="0"/>
          </a:p>
          <a:p>
            <a:pPr indent="0" algn="just" hangingPunct="0">
              <a:lnSpc>
                <a:spcPts val="2800"/>
              </a:lnSpc>
            </a:pPr>
            <a:endParaRPr lang="en-US" altLang="zh-CN"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0" hangingPunct="0">
              <a:lnSpc>
                <a:spcPts val="2800"/>
              </a:lnSpc>
              <a:spcBef>
                <a:spcPts val="0"/>
              </a:spcBef>
              <a:spcAft>
                <a:spcPts val="0"/>
              </a:spcAft>
              <a:buClrTx/>
              <a:buSzTx/>
              <a:buFontTx/>
              <a:buNone/>
              <a:defRPr/>
            </a:pPr>
            <a:endParaRPr lang="en-US" altLang="zh-CN"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indent="0" algn="just" hangingPunct="0">
              <a:lnSpc>
                <a:spcPts val="2800"/>
              </a:lnSpc>
            </a:pPr>
            <a:endParaRPr lang="en-US" altLang="zh-CN"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 name="页眉占位符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国家税务总局</a:t>
            </a:r>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406400" algn="just">
              <a:lnSpc>
                <a:spcPts val="3000"/>
              </a:lnSpc>
              <a:spcBef>
                <a:spcPts val="0"/>
              </a:spcBef>
              <a:spcAft>
                <a:spcPts val="0"/>
              </a:spcAft>
            </a:pPr>
            <a:endParaRPr lang="zh-CN" altLang="en-US" sz="1800" kern="100" dirty="0">
              <a:effectLst/>
              <a:latin typeface="Calibri" panose="020F0502020204030204" charset="0"/>
              <a:ea typeface="黑体" panose="02010609060101010101" charset="-122"/>
              <a:cs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406400" algn="just">
              <a:lnSpc>
                <a:spcPts val="3000"/>
              </a:lnSpc>
              <a:spcBef>
                <a:spcPts val="0"/>
              </a:spcBef>
              <a:spcAft>
                <a:spcPts val="0"/>
              </a:spcAft>
            </a:pPr>
            <a:endParaRPr lang="zh-CN" altLang="en-US" sz="1800" kern="100" dirty="0">
              <a:effectLst/>
              <a:latin typeface="Calibri" panose="020F0502020204030204" charset="0"/>
              <a:ea typeface="黑体" panose="02010609060101010101" charset="-122"/>
              <a:cs typeface="Times New Roman" panose="02020603050405020304"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若该纳税人为分支机关，则可以查看机构信息。</a:t>
            </a:r>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2" Type="http://schemas.openxmlformats.org/officeDocument/2006/relationships/tags" Target="../tags/tag82.xml"/><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01.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tags" Target="../tags/tag97.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tags" Target="../tags/tag42.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62.xml"/><Relationship Id="rId8" Type="http://schemas.openxmlformats.org/officeDocument/2006/relationships/tags" Target="../tags/tag61.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0" Type="http://schemas.openxmlformats.org/officeDocument/2006/relationships/tags" Target="../tags/tag6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899100" y="685800"/>
            <a:ext cx="7349400" cy="1927800"/>
          </a:xfrm>
        </p:spPr>
        <p:txBody>
          <a:bodyPr lIns="90000" tIns="46800" rIns="90000" bIns="46800" anchor="b" anchorCtr="0">
            <a:normAutofit/>
          </a:bodyPr>
          <a:lstStyle>
            <a:lvl1pPr algn="ctr">
              <a:defRPr sz="45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899100" y="2670300"/>
            <a:ext cx="7349400" cy="1104300"/>
          </a:xfrm>
        </p:spPr>
        <p:txBody>
          <a:bodyPr lIns="90000" tIns="46800" rIns="90000" bIns="46800">
            <a:normAutofit/>
          </a:bodyPr>
          <a:lstStyle>
            <a:lvl1pPr marL="0" indent="0" algn="ctr">
              <a:lnSpc>
                <a:spcPct val="110000"/>
              </a:lnSpc>
              <a:buNone/>
              <a:defRPr sz="1800" spc="2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cxnSp>
        <p:nvCxnSpPr>
          <p:cNvPr id="7" name="直接连接符 6"/>
          <p:cNvCxnSpPr/>
          <p:nvPr userDrawn="1">
            <p:custDataLst>
              <p:tags r:id="rId7"/>
            </p:custDataLst>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custDataLst>
                <p:tags r:id="rId8"/>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4" name="Freeform 17"/>
            <p:cNvSpPr/>
            <p:nvPr>
              <p:custDataLst>
                <p:tags r:id="rId9"/>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5" name="Freeform 18"/>
            <p:cNvSpPr/>
            <p:nvPr>
              <p:custDataLst>
                <p:tags r:id="rId10"/>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sp>
        <p:nvSpPr>
          <p:cNvPr id="4" name="TextBox 15"/>
          <p:cNvSpPr txBox="1"/>
          <p:nvPr userDrawn="1">
            <p:custDataLst>
              <p:tags r:id="rId11"/>
            </p:custDataLst>
          </p:nvPr>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mtClean="0">
                <a:solidFill>
                  <a:srgbClr val="005DA2"/>
                </a:solidFill>
                <a:latin typeface="微软雅黑 Light" panose="020B0502040204020203" pitchFamily="34" charset="-122"/>
                <a:ea typeface="微软雅黑 Light" panose="020B0502040204020203" pitchFamily="34" charset="-122"/>
              </a:rPr>
            </a:fld>
            <a:r>
              <a:rPr lang="zh-CN" altLang="en-US" dirty="0">
                <a:solidFill>
                  <a:srgbClr val="005DA2"/>
                </a:solidFill>
                <a:latin typeface="微软雅黑 Light" panose="020B0502040204020203" pitchFamily="34" charset="-122"/>
                <a:ea typeface="微软雅黑 Light" panose="020B0502040204020203" pitchFamily="34" charset="-122"/>
              </a:rPr>
              <a:t> </a:t>
            </a:r>
            <a:endParaRPr lang="zh-CN" altLang="en-US" dirty="0">
              <a:solidFill>
                <a:srgbClr val="005DA2"/>
              </a:solidFill>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456300" y="1166400"/>
            <a:ext cx="3924808" cy="3456000"/>
          </a:xfrm>
        </p:spPr>
        <p:txBody>
          <a:bodyPr vert="horz" lIns="90000" tIns="46800" rIns="90000" bIns="46800" rtlCol="0">
            <a:normAutofit/>
          </a:bodyPr>
          <a:lstStyle>
            <a:lvl1pPr>
              <a:buNone/>
              <a:defRPr sz="1200"/>
            </a:lvl1pPr>
          </a:lstStyle>
          <a:p>
            <a:pPr lvl="0"/>
            <a:endParaRPr lang="zh-CN" altLang="en-US"/>
          </a:p>
        </p:txBody>
      </p:sp>
      <p:sp>
        <p:nvSpPr>
          <p:cNvPr id="4" name="文本占位符 3"/>
          <p:cNvSpPr>
            <a:spLocks noGrp="1"/>
          </p:cNvSpPr>
          <p:nvPr>
            <p:ph type="body" sz="half" idx="2"/>
            <p:custDataLst>
              <p:tags r:id="rId3"/>
            </p:custDataLst>
          </p:nvPr>
        </p:nvSpPr>
        <p:spPr>
          <a:xfrm>
            <a:off x="4762800" y="1166400"/>
            <a:ext cx="3920400" cy="3456000"/>
          </a:xfrm>
        </p:spPr>
        <p:txBody>
          <a:bodyPr vert="horz" lIns="90000" tIns="46800" rIns="90000" bIns="46800" rtlCol="0">
            <a:normAutofit/>
          </a:bodyPr>
          <a:lstStyle>
            <a:lvl1pPr>
              <a:buNone/>
              <a:defRPr sz="12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cxnSp>
        <p:nvCxnSpPr>
          <p:cNvPr id="2" name="直接连接符 1"/>
          <p:cNvCxnSpPr/>
          <p:nvPr userDrawn="1">
            <p:custDataLst>
              <p:tags r:id="rId8"/>
            </p:custDataLst>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custDataLst>
                <p:tags r:id="rId9"/>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4" name="Freeform 17"/>
            <p:cNvSpPr/>
            <p:nvPr>
              <p:custDataLst>
                <p:tags r:id="rId10"/>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5" name="Freeform 18"/>
            <p:cNvSpPr/>
            <p:nvPr>
              <p:custDataLst>
                <p:tags r:id="rId11"/>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sp>
        <p:nvSpPr>
          <p:cNvPr id="18" name="TextBox 15"/>
          <p:cNvSpPr txBox="1"/>
          <p:nvPr userDrawn="1">
            <p:custDataLst>
              <p:tags r:id="rId12"/>
            </p:custDataLst>
          </p:nvPr>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mtClean="0">
                <a:solidFill>
                  <a:srgbClr val="005DA2"/>
                </a:solidFill>
                <a:latin typeface="微软雅黑 Light" panose="020B0502040204020203" pitchFamily="34" charset="-122"/>
                <a:ea typeface="微软雅黑 Light" panose="020B0502040204020203" pitchFamily="34" charset="-122"/>
              </a:rPr>
            </a:fld>
            <a:r>
              <a:rPr lang="zh-CN" altLang="en-US" dirty="0">
                <a:solidFill>
                  <a:srgbClr val="005DA2"/>
                </a:solidFill>
                <a:latin typeface="微软雅黑 Light" panose="020B0502040204020203" pitchFamily="34" charset="-122"/>
                <a:ea typeface="微软雅黑 Light" panose="020B0502040204020203" pitchFamily="34" charset="-122"/>
              </a:rPr>
              <a:t> </a:t>
            </a:r>
            <a:endParaRPr lang="zh-CN" altLang="en-US" dirty="0">
              <a:solidFill>
                <a:srgbClr val="005DA2"/>
              </a:solidFill>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7676100" y="685800"/>
            <a:ext cx="783000" cy="3771900"/>
          </a:xfrm>
        </p:spPr>
        <p:txBody>
          <a:bodyPr vert="eaVert" lIns="90000" tIns="46800" rIns="90000" bIns="46800" rtlCol="0" anchor="ctr" anchorCtr="0">
            <a:normAutofit/>
          </a:bodyPr>
          <a:lstStyle>
            <a:lvl1pPr>
              <a:buNone/>
              <a:defRPr sz="21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685800" y="685800"/>
            <a:ext cx="6876900" cy="3771900"/>
          </a:xfrm>
        </p:spPr>
        <p:txBody>
          <a:bodyPr vert="eaVert" lIns="46800" tIns="46800" rIns="46800" bIns="46800"/>
          <a:lstStyle>
            <a:lvl1pPr marL="171450" indent="-171450">
              <a:spcAft>
                <a:spcPts val="1000"/>
              </a:spcAft>
              <a:defRPr spc="300"/>
            </a:lvl1pPr>
            <a:lvl2pPr marL="514350" indent="-171450">
              <a:defRPr spc="300"/>
            </a:lvl2pPr>
            <a:lvl3pPr marL="857250" indent="-171450">
              <a:defRPr spc="300"/>
            </a:lvl3pPr>
            <a:lvl4pPr marL="1200150" indent="-171450">
              <a:defRPr spc="300"/>
            </a:lvl4pPr>
            <a:lvl5pPr marL="1543050" indent="-17145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cxnSp>
        <p:nvCxnSpPr>
          <p:cNvPr id="7" name="直接连接符 6"/>
          <p:cNvCxnSpPr/>
          <p:nvPr userDrawn="1">
            <p:custDataLst>
              <p:tags r:id="rId7"/>
            </p:custDataLst>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custDataLst>
                <p:tags r:id="rId8"/>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4" name="Freeform 17"/>
            <p:cNvSpPr/>
            <p:nvPr>
              <p:custDataLst>
                <p:tags r:id="rId9"/>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5" name="Freeform 18"/>
            <p:cNvSpPr/>
            <p:nvPr>
              <p:custDataLst>
                <p:tags r:id="rId10"/>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sp>
        <p:nvSpPr>
          <p:cNvPr id="18" name="TextBox 15"/>
          <p:cNvSpPr txBox="1"/>
          <p:nvPr userDrawn="1">
            <p:custDataLst>
              <p:tags r:id="rId11"/>
            </p:custDataLst>
          </p:nvPr>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mtClean="0">
                <a:solidFill>
                  <a:srgbClr val="005DA2"/>
                </a:solidFill>
                <a:latin typeface="微软雅黑 Light" panose="020B0502040204020203" pitchFamily="34" charset="-122"/>
                <a:ea typeface="微软雅黑 Light" panose="020B0502040204020203" pitchFamily="34" charset="-122"/>
              </a:rPr>
            </a:fld>
            <a:r>
              <a:rPr lang="zh-CN" altLang="en-US" dirty="0">
                <a:solidFill>
                  <a:srgbClr val="005DA2"/>
                </a:solidFill>
                <a:latin typeface="微软雅黑 Light" panose="020B0502040204020203" pitchFamily="34" charset="-122"/>
                <a:ea typeface="微软雅黑 Light" panose="020B0502040204020203" pitchFamily="34" charset="-122"/>
              </a:rPr>
              <a:t> </a:t>
            </a:r>
            <a:endParaRPr lang="zh-CN" altLang="en-US" dirty="0">
              <a:solidFill>
                <a:srgbClr val="005DA2"/>
              </a:solidFill>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456300" y="580500"/>
            <a:ext cx="8229600" cy="41121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899100" y="1863000"/>
            <a:ext cx="7349400" cy="764100"/>
          </a:xfrm>
        </p:spPr>
        <p:txBody>
          <a:bodyPr vert="horz" lIns="90000" tIns="46800" rIns="90000" bIns="46800" rtlCol="0" anchor="t" anchorCtr="0">
            <a:normAutofit/>
          </a:bodyPr>
          <a:lstStyle>
            <a:lvl1pPr algn="ctr">
              <a:defRPr sz="45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899100" y="2670300"/>
            <a:ext cx="7349400" cy="353700"/>
          </a:xfrm>
        </p:spPr>
        <p:txBody>
          <a:bodyPr lIns="90000" tIns="46800" rIns="90000" bIns="46800">
            <a:normAutofit/>
          </a:bodyPr>
          <a:lstStyle>
            <a:lvl1pPr algn="ctr">
              <a:lnSpc>
                <a:spcPct val="110000"/>
              </a:lnSpc>
              <a:buNone/>
              <a:defRPr sz="18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dirty="0"/>
          </a:p>
        </p:txBody>
      </p:sp>
      <p:cxnSp>
        <p:nvCxnSpPr>
          <p:cNvPr id="7" name="直接连接符 6"/>
          <p:cNvCxnSpPr/>
          <p:nvPr userDrawn="1">
            <p:custDataLst>
              <p:tags r:id="rId2"/>
            </p:custDataLst>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custDataLst>
                <p:tags r:id="rId3"/>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4" name="Freeform 17"/>
            <p:cNvSpPr/>
            <p:nvPr>
              <p:custDataLst>
                <p:tags r:id="rId4"/>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5" name="Freeform 18"/>
            <p:cNvSpPr/>
            <p:nvPr>
              <p:custDataLst>
                <p:tags r:id="rId5"/>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sp>
        <p:nvSpPr>
          <p:cNvPr id="18" name="TextBox 15"/>
          <p:cNvSpPr txBox="1"/>
          <p:nvPr userDrawn="1">
            <p:custDataLst>
              <p:tags r:id="rId6"/>
            </p:custDataLst>
          </p:nvPr>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mtClean="0">
                <a:solidFill>
                  <a:srgbClr val="005DA2"/>
                </a:solidFill>
                <a:latin typeface="微软雅黑 Light" panose="020B0502040204020203" pitchFamily="34" charset="-122"/>
                <a:ea typeface="微软雅黑 Light" panose="020B0502040204020203" pitchFamily="34" charset="-122"/>
              </a:rPr>
            </a:fld>
            <a:r>
              <a:rPr lang="zh-CN" altLang="en-US" dirty="0">
                <a:solidFill>
                  <a:srgbClr val="005DA2"/>
                </a:solidFill>
                <a:latin typeface="微软雅黑 Light" panose="020B0502040204020203" pitchFamily="34" charset="-122"/>
                <a:ea typeface="微软雅黑 Light" panose="020B0502040204020203" pitchFamily="34" charset="-122"/>
              </a:rPr>
              <a:t> </a:t>
            </a:r>
            <a:endParaRPr lang="zh-CN" altLang="en-US" dirty="0">
              <a:solidFill>
                <a:srgbClr val="005DA2"/>
              </a:solidFill>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EEECF1"/>
        </a:solidFill>
        <a:effectLst/>
      </p:bgPr>
    </p:bg>
    <p:spTree>
      <p:nvGrpSpPr>
        <p:cNvPr id="1" name=""/>
        <p:cNvGrpSpPr/>
        <p:nvPr/>
      </p:nvGrpSpPr>
      <p:grpSpPr>
        <a:xfrm>
          <a:off x="0" y="0"/>
          <a:ext cx="0" cy="0"/>
          <a:chOff x="0" y="0"/>
          <a:chExt cx="0" cy="0"/>
        </a:xfrm>
      </p:grpSpPr>
      <p:cxnSp>
        <p:nvCxnSpPr>
          <p:cNvPr id="7" name="直接连接符 6"/>
          <p:cNvCxnSpPr/>
          <p:nvPr userDrawn="1">
            <p:custDataLst>
              <p:tags r:id="rId2"/>
            </p:custDataLst>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custDataLst>
                <p:tags r:id="rId3"/>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4" name="Freeform 17"/>
            <p:cNvSpPr/>
            <p:nvPr>
              <p:custDataLst>
                <p:tags r:id="rId4"/>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5" name="Freeform 18"/>
            <p:cNvSpPr/>
            <p:nvPr>
              <p:custDataLst>
                <p:tags r:id="rId5"/>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sp>
        <p:nvSpPr>
          <p:cNvPr id="18" name="TextBox 15"/>
          <p:cNvSpPr txBox="1"/>
          <p:nvPr userDrawn="1">
            <p:custDataLst>
              <p:tags r:id="rId6"/>
            </p:custDataLst>
          </p:nvPr>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mtClean="0">
                <a:solidFill>
                  <a:srgbClr val="005DA2"/>
                </a:solidFill>
                <a:latin typeface="微软雅黑 Light" panose="020B0502040204020203" pitchFamily="34" charset="-122"/>
                <a:ea typeface="微软雅黑 Light" panose="020B0502040204020203" pitchFamily="34" charset="-122"/>
              </a:rPr>
            </a:fld>
            <a:r>
              <a:rPr lang="zh-CN" altLang="en-US" dirty="0">
                <a:solidFill>
                  <a:srgbClr val="005DA2"/>
                </a:solidFill>
                <a:latin typeface="微软雅黑 Light" panose="020B0502040204020203" pitchFamily="34" charset="-122"/>
                <a:ea typeface="微软雅黑 Light" panose="020B0502040204020203" pitchFamily="34" charset="-122"/>
              </a:rPr>
              <a:t> </a:t>
            </a:r>
            <a:endParaRPr lang="zh-CN" altLang="en-US" dirty="0">
              <a:solidFill>
                <a:srgbClr val="005DA2"/>
              </a:solidFill>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456300" y="1117800"/>
            <a:ext cx="8226900" cy="3569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cxnSp>
        <p:nvCxnSpPr>
          <p:cNvPr id="7" name="直接连接符 6"/>
          <p:cNvCxnSpPr/>
          <p:nvPr userDrawn="1">
            <p:custDataLst>
              <p:tags r:id="rId7"/>
            </p:custDataLst>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custDataLst>
                <p:tags r:id="rId8"/>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4" name="Freeform 17"/>
            <p:cNvSpPr/>
            <p:nvPr>
              <p:custDataLst>
                <p:tags r:id="rId9"/>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5" name="Freeform 18"/>
            <p:cNvSpPr/>
            <p:nvPr>
              <p:custDataLst>
                <p:tags r:id="rId10"/>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sp>
        <p:nvSpPr>
          <p:cNvPr id="18" name="TextBox 15"/>
          <p:cNvSpPr txBox="1"/>
          <p:nvPr userDrawn="1">
            <p:custDataLst>
              <p:tags r:id="rId11"/>
            </p:custDataLst>
          </p:nvPr>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mtClean="0">
                <a:solidFill>
                  <a:srgbClr val="005DA2"/>
                </a:solidFill>
                <a:latin typeface="微软雅黑 Light" panose="020B0502040204020203" pitchFamily="34" charset="-122"/>
                <a:ea typeface="微软雅黑 Light" panose="020B0502040204020203" pitchFamily="34" charset="-122"/>
              </a:rPr>
            </a:fld>
            <a:r>
              <a:rPr lang="zh-CN" altLang="en-US" dirty="0">
                <a:solidFill>
                  <a:srgbClr val="005DA2"/>
                </a:solidFill>
                <a:latin typeface="微软雅黑 Light" panose="020B0502040204020203" pitchFamily="34" charset="-122"/>
                <a:ea typeface="微软雅黑 Light" panose="020B0502040204020203" pitchFamily="34" charset="-122"/>
              </a:rPr>
              <a:t> </a:t>
            </a:r>
            <a:endParaRPr lang="zh-CN" altLang="en-US" dirty="0">
              <a:solidFill>
                <a:srgbClr val="005DA2"/>
              </a:solidFill>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cxnSp>
        <p:nvCxnSpPr>
          <p:cNvPr id="7" name="直接连接符 6"/>
          <p:cNvCxnSpPr/>
          <p:nvPr userDrawn="1"/>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4"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5"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sp>
        <p:nvSpPr>
          <p:cNvPr id="18" name="TextBox 15"/>
          <p:cNvSpPr txBox="1"/>
          <p:nvPr userDrawn="1"/>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mtClean="0">
                <a:solidFill>
                  <a:srgbClr val="005DA2"/>
                </a:solidFill>
                <a:latin typeface="微软雅黑 Light" panose="020B0502040204020203" pitchFamily="34" charset="-122"/>
                <a:ea typeface="微软雅黑 Light" panose="020B0502040204020203" pitchFamily="34" charset="-122"/>
              </a:rPr>
            </a:fld>
            <a:r>
              <a:rPr lang="zh-CN" altLang="en-US" dirty="0">
                <a:solidFill>
                  <a:srgbClr val="005DA2"/>
                </a:solidFill>
                <a:latin typeface="微软雅黑 Light" panose="020B0502040204020203" pitchFamily="34" charset="-122"/>
                <a:ea typeface="微软雅黑 Light" panose="020B0502040204020203" pitchFamily="34" charset="-122"/>
              </a:rPr>
              <a:t> </a:t>
            </a:r>
            <a:endParaRPr lang="zh-CN" altLang="en-US" dirty="0">
              <a:solidFill>
                <a:srgbClr val="005DA2"/>
              </a:solidFill>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493100" y="2886300"/>
            <a:ext cx="5826600" cy="575100"/>
          </a:xfrm>
        </p:spPr>
        <p:txBody>
          <a:bodyPr lIns="90000" tIns="46800" rIns="90000" bIns="46800" anchor="b" anchorCtr="0">
            <a:normAutofit/>
          </a:bodyPr>
          <a:lstStyle>
            <a:lvl1pPr>
              <a:defRPr sz="33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493100" y="3461400"/>
            <a:ext cx="5826600" cy="650700"/>
          </a:xfrm>
        </p:spPr>
        <p:txBody>
          <a:bodyPr lIns="90000" tIns="46800" rIns="90000" bIns="46800">
            <a:normAutofit/>
          </a:bodyPr>
          <a:lstStyle>
            <a:lvl1pPr marL="0" indent="0">
              <a:buNone/>
              <a:defRPr sz="1350">
                <a:solidFill>
                  <a:schemeClr val="tx1">
                    <a:lumMod val="65000"/>
                    <a:lumOff val="35000"/>
                  </a:schemeClr>
                </a:solidFill>
              </a:defRPr>
            </a:lvl1pPr>
            <a:lvl2pPr marL="342900" indent="0">
              <a:buNone/>
              <a:defRPr sz="1200">
                <a:solidFill>
                  <a:schemeClr val="tx1">
                    <a:tint val="75000"/>
                  </a:schemeClr>
                </a:solidFill>
              </a:defRPr>
            </a:lvl2pPr>
            <a:lvl3pPr marL="685800" indent="0">
              <a:buNone/>
              <a:defRPr sz="12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cxnSp>
        <p:nvCxnSpPr>
          <p:cNvPr id="7" name="直接连接符 6"/>
          <p:cNvCxnSpPr/>
          <p:nvPr userDrawn="1">
            <p:custDataLst>
              <p:tags r:id="rId7"/>
            </p:custDataLst>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custDataLst>
                <p:tags r:id="rId8"/>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4" name="Freeform 17"/>
            <p:cNvSpPr/>
            <p:nvPr>
              <p:custDataLst>
                <p:tags r:id="rId9"/>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5" name="Freeform 18"/>
            <p:cNvSpPr/>
            <p:nvPr>
              <p:custDataLst>
                <p:tags r:id="rId10"/>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sp>
        <p:nvSpPr>
          <p:cNvPr id="18" name="TextBox 15"/>
          <p:cNvSpPr txBox="1"/>
          <p:nvPr userDrawn="1">
            <p:custDataLst>
              <p:tags r:id="rId11"/>
            </p:custDataLst>
          </p:nvPr>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mtClean="0">
                <a:solidFill>
                  <a:srgbClr val="005DA2"/>
                </a:solidFill>
                <a:latin typeface="微软雅黑 Light" panose="020B0502040204020203" pitchFamily="34" charset="-122"/>
                <a:ea typeface="微软雅黑 Light" panose="020B0502040204020203" pitchFamily="34" charset="-122"/>
              </a:rPr>
            </a:fld>
            <a:r>
              <a:rPr lang="zh-CN" altLang="en-US" dirty="0">
                <a:solidFill>
                  <a:srgbClr val="005DA2"/>
                </a:solidFill>
                <a:latin typeface="微软雅黑 Light" panose="020B0502040204020203" pitchFamily="34" charset="-122"/>
                <a:ea typeface="微软雅黑 Light" panose="020B0502040204020203" pitchFamily="34" charset="-122"/>
              </a:rPr>
              <a:t> </a:t>
            </a:r>
            <a:endParaRPr lang="zh-CN" altLang="en-US" dirty="0">
              <a:solidFill>
                <a:srgbClr val="005DA2"/>
              </a:solidFill>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456300" y="1125900"/>
            <a:ext cx="3882600" cy="35613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4808700" y="1125900"/>
            <a:ext cx="3882600" cy="35613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cxnSp>
        <p:nvCxnSpPr>
          <p:cNvPr id="8" name="直接连接符 7"/>
          <p:cNvCxnSpPr/>
          <p:nvPr userDrawn="1">
            <p:custDataLst>
              <p:tags r:id="rId8"/>
            </p:custDataLst>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custDataLst>
                <p:tags r:id="rId9"/>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4" name="Freeform 17"/>
            <p:cNvSpPr/>
            <p:nvPr>
              <p:custDataLst>
                <p:tags r:id="rId10"/>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5" name="Freeform 18"/>
            <p:cNvSpPr/>
            <p:nvPr>
              <p:custDataLst>
                <p:tags r:id="rId11"/>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sp>
        <p:nvSpPr>
          <p:cNvPr id="18" name="TextBox 15"/>
          <p:cNvSpPr txBox="1"/>
          <p:nvPr userDrawn="1">
            <p:custDataLst>
              <p:tags r:id="rId12"/>
            </p:custDataLst>
          </p:nvPr>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mtClean="0">
                <a:solidFill>
                  <a:srgbClr val="005DA2"/>
                </a:solidFill>
                <a:latin typeface="微软雅黑 Light" panose="020B0502040204020203" pitchFamily="34" charset="-122"/>
                <a:ea typeface="微软雅黑 Light" panose="020B0502040204020203" pitchFamily="34" charset="-122"/>
              </a:rPr>
            </a:fld>
            <a:r>
              <a:rPr lang="zh-CN" altLang="en-US" dirty="0">
                <a:solidFill>
                  <a:srgbClr val="005DA2"/>
                </a:solidFill>
                <a:latin typeface="微软雅黑 Light" panose="020B0502040204020203" pitchFamily="34" charset="-122"/>
                <a:ea typeface="微软雅黑 Light" panose="020B0502040204020203" pitchFamily="34" charset="-122"/>
              </a:rPr>
              <a:t> </a:t>
            </a:r>
            <a:endParaRPr lang="zh-CN" altLang="en-US" dirty="0">
              <a:solidFill>
                <a:srgbClr val="005DA2"/>
              </a:solidFill>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456300" y="1071900"/>
            <a:ext cx="4006800" cy="286200"/>
          </a:xfrm>
        </p:spPr>
        <p:txBody>
          <a:bodyPr lIns="101600" tIns="38100" rIns="76200" bIns="3810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456300" y="1390500"/>
            <a:ext cx="4006800" cy="32967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4676813" y="1066297"/>
            <a:ext cx="4006800" cy="286200"/>
          </a:xfrm>
        </p:spPr>
        <p:txBody>
          <a:bodyPr vert="horz" lIns="101600" tIns="38100" rIns="76200" bIns="38100" rtlCol="0" anchor="t" anchorCtr="0">
            <a:normAutofit/>
          </a:bodyPr>
          <a:lstStyle>
            <a:lvl1pPr marL="0" indent="0">
              <a:lnSpc>
                <a:spcPct val="100000"/>
              </a:lnSpc>
              <a:buNone/>
              <a:defRPr sz="1500" b="1" spc="20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4676813" y="1390500"/>
            <a:ext cx="4006800" cy="32967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cxnSp>
        <p:nvCxnSpPr>
          <p:cNvPr id="10" name="直接连接符 9"/>
          <p:cNvCxnSpPr/>
          <p:nvPr userDrawn="1">
            <p:custDataLst>
              <p:tags r:id="rId10"/>
            </p:custDataLst>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custDataLst>
                <p:tags r:id="rId11"/>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4" name="Freeform 17"/>
            <p:cNvSpPr/>
            <p:nvPr>
              <p:custDataLst>
                <p:tags r:id="rId12"/>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5" name="Freeform 18"/>
            <p:cNvSpPr/>
            <p:nvPr>
              <p:custDataLst>
                <p:tags r:id="rId13"/>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sp>
        <p:nvSpPr>
          <p:cNvPr id="18" name="TextBox 15"/>
          <p:cNvSpPr txBox="1"/>
          <p:nvPr userDrawn="1">
            <p:custDataLst>
              <p:tags r:id="rId14"/>
            </p:custDataLst>
          </p:nvPr>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mtClean="0">
                <a:solidFill>
                  <a:srgbClr val="005DA2"/>
                </a:solidFill>
                <a:latin typeface="微软雅黑 Light" panose="020B0502040204020203" pitchFamily="34" charset="-122"/>
                <a:ea typeface="微软雅黑 Light" panose="020B0502040204020203" pitchFamily="34" charset="-122"/>
              </a:rPr>
            </a:fld>
            <a:r>
              <a:rPr lang="zh-CN" altLang="en-US" dirty="0">
                <a:solidFill>
                  <a:srgbClr val="005DA2"/>
                </a:solidFill>
                <a:latin typeface="微软雅黑 Light" panose="020B0502040204020203" pitchFamily="34" charset="-122"/>
                <a:ea typeface="微软雅黑 Light" panose="020B0502040204020203" pitchFamily="34" charset="-122"/>
              </a:rPr>
              <a:t> </a:t>
            </a:r>
            <a:endParaRPr lang="zh-CN" altLang="en-US" dirty="0">
              <a:solidFill>
                <a:srgbClr val="005DA2"/>
              </a:solidFill>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6300" y="456300"/>
            <a:ext cx="8226900" cy="5292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cxnSp>
        <p:nvCxnSpPr>
          <p:cNvPr id="7" name="直接连接符 6"/>
          <p:cNvCxnSpPr/>
          <p:nvPr userDrawn="1">
            <p:custDataLst>
              <p:tags r:id="rId6"/>
            </p:custDataLst>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custDataLst>
                <p:tags r:id="rId7"/>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4" name="Freeform 17"/>
            <p:cNvSpPr/>
            <p:nvPr>
              <p:custDataLst>
                <p:tags r:id="rId8"/>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5" name="Freeform 18"/>
            <p:cNvSpPr/>
            <p:nvPr>
              <p:custDataLst>
                <p:tags r:id="rId9"/>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sp>
        <p:nvSpPr>
          <p:cNvPr id="18" name="TextBox 15"/>
          <p:cNvSpPr txBox="1"/>
          <p:nvPr userDrawn="1">
            <p:custDataLst>
              <p:tags r:id="rId10"/>
            </p:custDataLst>
          </p:nvPr>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mtClean="0">
                <a:solidFill>
                  <a:srgbClr val="005DA2"/>
                </a:solidFill>
                <a:latin typeface="微软雅黑 Light" panose="020B0502040204020203" pitchFamily="34" charset="-122"/>
                <a:ea typeface="微软雅黑 Light" panose="020B0502040204020203" pitchFamily="34" charset="-122"/>
              </a:rPr>
            </a:fld>
            <a:r>
              <a:rPr lang="zh-CN" altLang="en-US" dirty="0">
                <a:solidFill>
                  <a:srgbClr val="005DA2"/>
                </a:solidFill>
                <a:latin typeface="微软雅黑 Light" panose="020B0502040204020203" pitchFamily="34" charset="-122"/>
                <a:ea typeface="微软雅黑 Light" panose="020B0502040204020203" pitchFamily="34" charset="-122"/>
              </a:rPr>
              <a:t> </a:t>
            </a:r>
            <a:endParaRPr lang="zh-CN" altLang="en-US" dirty="0">
              <a:solidFill>
                <a:srgbClr val="005DA2"/>
              </a:solidFill>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cxnSp>
        <p:nvCxnSpPr>
          <p:cNvPr id="7" name="直接连接符 6"/>
          <p:cNvCxnSpPr/>
          <p:nvPr userDrawn="1"/>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4"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5"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sp>
        <p:nvSpPr>
          <p:cNvPr id="18" name="TextBox 15"/>
          <p:cNvSpPr txBox="1"/>
          <p:nvPr userDrawn="1"/>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mtClean="0">
                <a:solidFill>
                  <a:srgbClr val="005DA2"/>
                </a:solidFill>
                <a:latin typeface="微软雅黑 Light" panose="020B0502040204020203" pitchFamily="34" charset="-122"/>
                <a:ea typeface="微软雅黑 Light" panose="020B0502040204020203" pitchFamily="34" charset="-122"/>
              </a:rPr>
            </a:fld>
            <a:r>
              <a:rPr lang="zh-CN" altLang="en-US" dirty="0">
                <a:solidFill>
                  <a:srgbClr val="005DA2"/>
                </a:solidFill>
                <a:latin typeface="微软雅黑 Light" panose="020B0502040204020203" pitchFamily="34" charset="-122"/>
                <a:ea typeface="微软雅黑 Light" panose="020B0502040204020203" pitchFamily="34" charset="-122"/>
              </a:rPr>
              <a:t> </a:t>
            </a:r>
            <a:endParaRPr lang="zh-CN" altLang="en-US" dirty="0">
              <a:solidFill>
                <a:srgbClr val="005DA2"/>
              </a:solidFill>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cxnSp>
        <p:nvCxnSpPr>
          <p:cNvPr id="7" name="直接连接符 6"/>
          <p:cNvCxnSpPr/>
          <p:nvPr userDrawn="1">
            <p:custDataLst>
              <p:tags r:id="rId5"/>
            </p:custDataLst>
          </p:nvPr>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custDataLst>
                <p:tags r:id="rId6"/>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4" name="Freeform 17"/>
            <p:cNvSpPr/>
            <p:nvPr>
              <p:custDataLst>
                <p:tags r:id="rId7"/>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sp>
          <p:nvSpPr>
            <p:cNvPr id="15" name="Freeform 18"/>
            <p:cNvSpPr/>
            <p:nvPr>
              <p:custDataLst>
                <p:tags r:id="rId8"/>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prstClr val="black"/>
                </a:solidFill>
              </a:endParaRPr>
            </a:p>
          </p:txBody>
        </p:sp>
      </p:grpSp>
      <p:sp>
        <p:nvSpPr>
          <p:cNvPr id="18" name="TextBox 15"/>
          <p:cNvSpPr txBox="1"/>
          <p:nvPr userDrawn="1">
            <p:custDataLst>
              <p:tags r:id="rId9"/>
            </p:custDataLst>
          </p:nvPr>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mtClean="0">
                <a:solidFill>
                  <a:srgbClr val="005DA2"/>
                </a:solidFill>
                <a:latin typeface="微软雅黑 Light" panose="020B0502040204020203" pitchFamily="34" charset="-122"/>
                <a:ea typeface="微软雅黑 Light" panose="020B0502040204020203" pitchFamily="34" charset="-122"/>
              </a:rPr>
            </a:fld>
            <a:r>
              <a:rPr lang="zh-CN" altLang="en-US" dirty="0">
                <a:solidFill>
                  <a:srgbClr val="005DA2"/>
                </a:solidFill>
                <a:latin typeface="微软雅黑 Light" panose="020B0502040204020203" pitchFamily="34" charset="-122"/>
                <a:ea typeface="微软雅黑 Light" panose="020B0502040204020203" pitchFamily="34" charset="-122"/>
              </a:rPr>
              <a:t> </a:t>
            </a:r>
            <a:endParaRPr lang="zh-CN" altLang="en-US" dirty="0">
              <a:solidFill>
                <a:srgbClr val="005DA2"/>
              </a:solidFill>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tags" Target="../tags/tag117.xml"/><Relationship Id="rId20" Type="http://schemas.openxmlformats.org/officeDocument/2006/relationships/tags" Target="../tags/tag116.xml"/><Relationship Id="rId2" Type="http://schemas.openxmlformats.org/officeDocument/2006/relationships/slideLayout" Target="../slideLayouts/slideLayout2.xml"/><Relationship Id="rId19" Type="http://schemas.openxmlformats.org/officeDocument/2006/relationships/tags" Target="../tags/tag115.xml"/><Relationship Id="rId18" Type="http://schemas.openxmlformats.org/officeDocument/2006/relationships/tags" Target="../tags/tag114.xml"/><Relationship Id="rId17" Type="http://schemas.openxmlformats.org/officeDocument/2006/relationships/tags" Target="../tags/tag113.xml"/><Relationship Id="rId16" Type="http://schemas.openxmlformats.org/officeDocument/2006/relationships/tags" Target="../tags/tag1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456300" y="456300"/>
            <a:ext cx="8226900" cy="5292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456300" y="1117800"/>
            <a:ext cx="8226900" cy="35694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8"/>
            </p:custDataLst>
          </p:nvPr>
        </p:nvSpPr>
        <p:spPr>
          <a:xfrm>
            <a:off x="459000" y="4735800"/>
            <a:ext cx="2025000" cy="237600"/>
          </a:xfrm>
          <a:prstGeom prst="rect">
            <a:avLst/>
          </a:prstGeom>
        </p:spPr>
        <p:txBody>
          <a:bodyPr vert="horz" lIns="91440" tIns="45720" rIns="91440" bIns="45720" rtlCol="0" anchor="ctr">
            <a:normAutofit/>
          </a:bodyPr>
          <a:lstStyle>
            <a:lvl1pPr algn="l">
              <a:defRPr sz="75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3087000" y="4735800"/>
            <a:ext cx="2970000" cy="237600"/>
          </a:xfrm>
          <a:prstGeom prst="rect">
            <a:avLst/>
          </a:prstGeom>
        </p:spPr>
        <p:txBody>
          <a:bodyPr vert="horz" lIns="91440" tIns="45720" rIns="91440" bIns="45720" rtlCol="0" anchor="ctr">
            <a:normAutofit/>
          </a:bodyPr>
          <a:lstStyle>
            <a:lvl1pPr algn="ctr">
              <a:defRPr sz="75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6658200" y="4735800"/>
            <a:ext cx="2025000" cy="237600"/>
          </a:xfrm>
          <a:prstGeom prst="rect">
            <a:avLst/>
          </a:prstGeom>
        </p:spPr>
        <p:txBody>
          <a:bodyPr vert="horz" lIns="91440" tIns="45720" rIns="91440" bIns="45720" rtlCol="0" anchor="ctr">
            <a:normAutofit/>
          </a:bodyPr>
          <a:lstStyle>
            <a:lvl1pPr algn="r">
              <a:defRPr sz="750" baseline="0">
                <a:solidFill>
                  <a:schemeClr val="tx1">
                    <a:tint val="75000"/>
                  </a:schemeClr>
                </a:solidFill>
              </a:defRPr>
            </a:lvl1pPr>
          </a:lstStyle>
          <a:p>
            <a:fld id="{49AE70B2-8BF9-45C0-BB95-33D1B9D3A854}" type="slidenum">
              <a:rPr lang="zh-CN" altLang="en-US" smtClean="0"/>
            </a:fld>
            <a:endParaRPr lang="zh-CN" altLang="en-US" dirty="0"/>
          </a:p>
        </p:txBody>
      </p:sp>
      <p:sp>
        <p:nvSpPr>
          <p:cNvPr id="18" name="TextBox 15"/>
          <p:cNvSpPr txBox="1"/>
          <p:nvPr userDrawn="1">
            <p:custDataLst>
              <p:tags r:id="rId21"/>
            </p:custDataLst>
          </p:nvPr>
        </p:nvSpPr>
        <p:spPr>
          <a:xfrm>
            <a:off x="8100392" y="241995"/>
            <a:ext cx="671347" cy="368300"/>
          </a:xfrm>
          <a:prstGeom prst="rect">
            <a:avLst/>
          </a:prstGeom>
          <a:noFill/>
        </p:spPr>
        <p:txBody>
          <a:bodyPr wrap="square" rtlCol="0">
            <a:spAutoFit/>
          </a:bodyPr>
          <a:lstStyle/>
          <a:p>
            <a:pPr algn="ctr"/>
            <a:r>
              <a:rPr lang="zh-CN" altLang="en-US" dirty="0">
                <a:solidFill>
                  <a:srgbClr val="005DA2"/>
                </a:solidFill>
                <a:latin typeface="微软雅黑 Light" panose="020B0502040204020203" pitchFamily="34" charset="-122"/>
                <a:ea typeface="微软雅黑 Light" panose="020B0502040204020203" pitchFamily="34" charset="-122"/>
              </a:rPr>
              <a:t> </a:t>
            </a:r>
            <a:endParaRPr lang="zh-CN" altLang="en-US" dirty="0">
              <a:solidFill>
                <a:srgbClr val="005DA2"/>
              </a:solidFill>
              <a:latin typeface="微软雅黑 Light" panose="020B0502040204020203" pitchFamily="34" charset="-122"/>
              <a:ea typeface="微软雅黑 Light" panose="020B0502040204020203" pitchFamily="3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mj-lt"/>
          <a:ea typeface="+mj-ea"/>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mn-lt"/>
          <a:ea typeface="+mn-ea"/>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mn-lt"/>
          <a:ea typeface="+mn-ea"/>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mn-lt"/>
          <a:ea typeface="+mn-ea"/>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mn-lt"/>
          <a:ea typeface="+mn-ea"/>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tags" Target="../tags/tag121.xml"/></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9.png"/></Relationships>
</file>

<file path=ppt/slides/_rels/slide10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0.pn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1.pn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2.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3.png"/></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4.png"/></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5.png"/></Relationships>
</file>

<file path=ppt/slides/_rels/slide10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6.png"/></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s>
</file>

<file path=ppt/slides/_rels/slide110.xml.rels><?xml version="1.0" encoding="UTF-8" standalone="yes"?>
<Relationships xmlns="http://schemas.openxmlformats.org/package/2006/relationships"><Relationship Id="rId7" Type="http://schemas.openxmlformats.org/officeDocument/2006/relationships/notesSlide" Target="../notesSlides/notesSlide49.xml"/><Relationship Id="rId6" Type="http://schemas.openxmlformats.org/officeDocument/2006/relationships/slideLayout" Target="../slideLayouts/slideLayout14.xml"/><Relationship Id="rId5" Type="http://schemas.openxmlformats.org/officeDocument/2006/relationships/tags" Target="../tags/tag283.xml"/><Relationship Id="rId4" Type="http://schemas.openxmlformats.org/officeDocument/2006/relationships/tags" Target="../tags/tag282.xml"/><Relationship Id="rId3" Type="http://schemas.openxmlformats.org/officeDocument/2006/relationships/tags" Target="../tags/tag281.xml"/><Relationship Id="rId2" Type="http://schemas.openxmlformats.org/officeDocument/2006/relationships/tags" Target="../tags/tag280.xml"/><Relationship Id="rId1" Type="http://schemas.openxmlformats.org/officeDocument/2006/relationships/tags" Target="../tags/tag279.xml"/></Relationships>
</file>

<file path=ppt/slides/_rels/slide111.xml.rels><?xml version="1.0" encoding="UTF-8" standalone="yes"?>
<Relationships xmlns="http://schemas.openxmlformats.org/package/2006/relationships"><Relationship Id="rId6" Type="http://schemas.openxmlformats.org/officeDocument/2006/relationships/notesSlide" Target="../notesSlides/notesSlide50.xml"/><Relationship Id="rId5" Type="http://schemas.openxmlformats.org/officeDocument/2006/relationships/slideLayout" Target="../slideLayouts/slideLayout14.xml"/><Relationship Id="rId4" Type="http://schemas.openxmlformats.org/officeDocument/2006/relationships/image" Target="../media/image120.png"/><Relationship Id="rId3" Type="http://schemas.openxmlformats.org/officeDocument/2006/relationships/tags" Target="../tags/tag284.xml"/><Relationship Id="rId2" Type="http://schemas.openxmlformats.org/officeDocument/2006/relationships/image" Target="../media/image119.png"/><Relationship Id="rId1" Type="http://schemas.openxmlformats.org/officeDocument/2006/relationships/image" Target="../media/image118.png"/></Relationships>
</file>

<file path=ppt/slides/_rels/slide112.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14.xml"/><Relationship Id="rId4" Type="http://schemas.openxmlformats.org/officeDocument/2006/relationships/image" Target="../media/image121.png"/><Relationship Id="rId3" Type="http://schemas.openxmlformats.org/officeDocument/2006/relationships/tags" Target="../tags/tag285.xml"/><Relationship Id="rId2" Type="http://schemas.openxmlformats.org/officeDocument/2006/relationships/image" Target="../media/image119.png"/><Relationship Id="rId1" Type="http://schemas.openxmlformats.org/officeDocument/2006/relationships/image" Target="../media/image118.png"/></Relationships>
</file>

<file path=ppt/slides/_rels/slide113.xml.rels><?xml version="1.0" encoding="UTF-8" standalone="yes"?>
<Relationships xmlns="http://schemas.openxmlformats.org/package/2006/relationships"><Relationship Id="rId6" Type="http://schemas.openxmlformats.org/officeDocument/2006/relationships/notesSlide" Target="../notesSlides/notesSlide52.xml"/><Relationship Id="rId5" Type="http://schemas.openxmlformats.org/officeDocument/2006/relationships/slideLayout" Target="../slideLayouts/slideLayout14.xml"/><Relationship Id="rId4" Type="http://schemas.openxmlformats.org/officeDocument/2006/relationships/image" Target="../media/image122.png"/><Relationship Id="rId3" Type="http://schemas.openxmlformats.org/officeDocument/2006/relationships/tags" Target="../tags/tag286.xml"/><Relationship Id="rId2" Type="http://schemas.openxmlformats.org/officeDocument/2006/relationships/image" Target="../media/image119.png"/><Relationship Id="rId1" Type="http://schemas.openxmlformats.org/officeDocument/2006/relationships/image" Target="../media/image118.png"/></Relationships>
</file>

<file path=ppt/slides/_rels/slide114.xml.rels><?xml version="1.0" encoding="UTF-8" standalone="yes"?>
<Relationships xmlns="http://schemas.openxmlformats.org/package/2006/relationships"><Relationship Id="rId7" Type="http://schemas.openxmlformats.org/officeDocument/2006/relationships/notesSlide" Target="../notesSlides/notesSlide53.xml"/><Relationship Id="rId6" Type="http://schemas.openxmlformats.org/officeDocument/2006/relationships/slideLayout" Target="../slideLayouts/slideLayout14.xml"/><Relationship Id="rId5" Type="http://schemas.openxmlformats.org/officeDocument/2006/relationships/image" Target="../media/image124.png"/><Relationship Id="rId4" Type="http://schemas.openxmlformats.org/officeDocument/2006/relationships/image" Target="../media/image123.png"/><Relationship Id="rId3" Type="http://schemas.openxmlformats.org/officeDocument/2006/relationships/tags" Target="../tags/tag287.xml"/><Relationship Id="rId2" Type="http://schemas.openxmlformats.org/officeDocument/2006/relationships/image" Target="../media/image119.png"/><Relationship Id="rId1" Type="http://schemas.openxmlformats.org/officeDocument/2006/relationships/image" Target="../media/image118.png"/></Relationships>
</file>

<file path=ppt/slides/_rels/slide115.xml.rels><?xml version="1.0" encoding="UTF-8" standalone="yes"?>
<Relationships xmlns="http://schemas.openxmlformats.org/package/2006/relationships"><Relationship Id="rId6" Type="http://schemas.openxmlformats.org/officeDocument/2006/relationships/notesSlide" Target="../notesSlides/notesSlide54.xml"/><Relationship Id="rId5" Type="http://schemas.openxmlformats.org/officeDocument/2006/relationships/slideLayout" Target="../slideLayouts/slideLayout14.xml"/><Relationship Id="rId4" Type="http://schemas.openxmlformats.org/officeDocument/2006/relationships/image" Target="../media/image125.png"/><Relationship Id="rId3" Type="http://schemas.openxmlformats.org/officeDocument/2006/relationships/tags" Target="../tags/tag288.xml"/><Relationship Id="rId2" Type="http://schemas.openxmlformats.org/officeDocument/2006/relationships/image" Target="../media/image119.png"/><Relationship Id="rId1" Type="http://schemas.openxmlformats.org/officeDocument/2006/relationships/image" Target="../media/image118.png"/></Relationships>
</file>

<file path=ppt/slides/_rels/slide116.xml.rels><?xml version="1.0" encoding="UTF-8" standalone="yes"?>
<Relationships xmlns="http://schemas.openxmlformats.org/package/2006/relationships"><Relationship Id="rId6" Type="http://schemas.openxmlformats.org/officeDocument/2006/relationships/notesSlide" Target="../notesSlides/notesSlide55.xml"/><Relationship Id="rId5" Type="http://schemas.openxmlformats.org/officeDocument/2006/relationships/slideLayout" Target="../slideLayouts/slideLayout14.xml"/><Relationship Id="rId4" Type="http://schemas.openxmlformats.org/officeDocument/2006/relationships/image" Target="../media/image126.png"/><Relationship Id="rId3" Type="http://schemas.openxmlformats.org/officeDocument/2006/relationships/tags" Target="../tags/tag289.xml"/><Relationship Id="rId2" Type="http://schemas.openxmlformats.org/officeDocument/2006/relationships/image" Target="../media/image119.png"/><Relationship Id="rId1" Type="http://schemas.openxmlformats.org/officeDocument/2006/relationships/image" Target="../media/image118.png"/></Relationships>
</file>

<file path=ppt/slides/_rels/slide117.xml.rels><?xml version="1.0" encoding="UTF-8" standalone="yes"?>
<Relationships xmlns="http://schemas.openxmlformats.org/package/2006/relationships"><Relationship Id="rId6" Type="http://schemas.openxmlformats.org/officeDocument/2006/relationships/notesSlide" Target="../notesSlides/notesSlide56.xml"/><Relationship Id="rId5" Type="http://schemas.openxmlformats.org/officeDocument/2006/relationships/slideLayout" Target="../slideLayouts/slideLayout14.xml"/><Relationship Id="rId4" Type="http://schemas.openxmlformats.org/officeDocument/2006/relationships/image" Target="../media/image127.png"/><Relationship Id="rId3" Type="http://schemas.openxmlformats.org/officeDocument/2006/relationships/tags" Target="../tags/tag290.xml"/><Relationship Id="rId2" Type="http://schemas.openxmlformats.org/officeDocument/2006/relationships/image" Target="../media/image119.png"/><Relationship Id="rId1" Type="http://schemas.openxmlformats.org/officeDocument/2006/relationships/image" Target="../media/image118.png"/></Relationships>
</file>

<file path=ppt/slides/_rels/slide118.xml.rels><?xml version="1.0" encoding="UTF-8" standalone="yes"?>
<Relationships xmlns="http://schemas.openxmlformats.org/package/2006/relationships"><Relationship Id="rId6" Type="http://schemas.openxmlformats.org/officeDocument/2006/relationships/notesSlide" Target="../notesSlides/notesSlide57.xml"/><Relationship Id="rId5" Type="http://schemas.openxmlformats.org/officeDocument/2006/relationships/slideLayout" Target="../slideLayouts/slideLayout14.xml"/><Relationship Id="rId4" Type="http://schemas.openxmlformats.org/officeDocument/2006/relationships/image" Target="../media/image128.png"/><Relationship Id="rId3" Type="http://schemas.openxmlformats.org/officeDocument/2006/relationships/tags" Target="../tags/tag291.xml"/><Relationship Id="rId2" Type="http://schemas.openxmlformats.org/officeDocument/2006/relationships/image" Target="../media/image119.png"/><Relationship Id="rId1" Type="http://schemas.openxmlformats.org/officeDocument/2006/relationships/image" Target="../media/image118.png"/></Relationships>
</file>

<file path=ppt/slides/_rels/slide119.xml.rels><?xml version="1.0" encoding="UTF-8" standalone="yes"?>
<Relationships xmlns="http://schemas.openxmlformats.org/package/2006/relationships"><Relationship Id="rId6" Type="http://schemas.openxmlformats.org/officeDocument/2006/relationships/notesSlide" Target="../notesSlides/notesSlide58.xml"/><Relationship Id="rId5" Type="http://schemas.openxmlformats.org/officeDocument/2006/relationships/slideLayout" Target="../slideLayouts/slideLayout14.xml"/><Relationship Id="rId4" Type="http://schemas.openxmlformats.org/officeDocument/2006/relationships/image" Target="../media/image129.png"/><Relationship Id="rId3" Type="http://schemas.openxmlformats.org/officeDocument/2006/relationships/tags" Target="../tags/tag292.xml"/><Relationship Id="rId2" Type="http://schemas.openxmlformats.org/officeDocument/2006/relationships/image" Target="../media/image119.png"/><Relationship Id="rId1" Type="http://schemas.openxmlformats.org/officeDocument/2006/relationships/image" Target="../media/image118.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s>
</file>

<file path=ppt/slides/_rels/slide120.xml.rels><?xml version="1.0" encoding="UTF-8" standalone="yes"?>
<Relationships xmlns="http://schemas.openxmlformats.org/package/2006/relationships"><Relationship Id="rId6" Type="http://schemas.openxmlformats.org/officeDocument/2006/relationships/notesSlide" Target="../notesSlides/notesSlide59.xml"/><Relationship Id="rId5" Type="http://schemas.openxmlformats.org/officeDocument/2006/relationships/slideLayout" Target="../slideLayouts/slideLayout14.xml"/><Relationship Id="rId4" Type="http://schemas.openxmlformats.org/officeDocument/2006/relationships/image" Target="../media/image130.png"/><Relationship Id="rId3" Type="http://schemas.openxmlformats.org/officeDocument/2006/relationships/tags" Target="../tags/tag293.xml"/><Relationship Id="rId2" Type="http://schemas.openxmlformats.org/officeDocument/2006/relationships/image" Target="../media/image119.png"/><Relationship Id="rId1" Type="http://schemas.openxmlformats.org/officeDocument/2006/relationships/image" Target="../media/image118.png"/></Relationships>
</file>

<file path=ppt/slides/_rels/slide121.xml.rels><?xml version="1.0" encoding="UTF-8" standalone="yes"?>
<Relationships xmlns="http://schemas.openxmlformats.org/package/2006/relationships"><Relationship Id="rId6" Type="http://schemas.openxmlformats.org/officeDocument/2006/relationships/notesSlide" Target="../notesSlides/notesSlide60.xml"/><Relationship Id="rId5" Type="http://schemas.openxmlformats.org/officeDocument/2006/relationships/slideLayout" Target="../slideLayouts/slideLayout14.xml"/><Relationship Id="rId4" Type="http://schemas.openxmlformats.org/officeDocument/2006/relationships/image" Target="../media/image131.png"/><Relationship Id="rId3" Type="http://schemas.openxmlformats.org/officeDocument/2006/relationships/tags" Target="../tags/tag294.xml"/><Relationship Id="rId2" Type="http://schemas.openxmlformats.org/officeDocument/2006/relationships/image" Target="../media/image119.png"/><Relationship Id="rId1" Type="http://schemas.openxmlformats.org/officeDocument/2006/relationships/image" Target="../media/image118.png"/></Relationships>
</file>

<file path=ppt/slides/_rels/slide122.xml.rels><?xml version="1.0" encoding="UTF-8" standalone="yes"?>
<Relationships xmlns="http://schemas.openxmlformats.org/package/2006/relationships"><Relationship Id="rId6" Type="http://schemas.openxmlformats.org/officeDocument/2006/relationships/notesSlide" Target="../notesSlides/notesSlide61.xml"/><Relationship Id="rId5" Type="http://schemas.openxmlformats.org/officeDocument/2006/relationships/slideLayout" Target="../slideLayouts/slideLayout14.xml"/><Relationship Id="rId4" Type="http://schemas.openxmlformats.org/officeDocument/2006/relationships/image" Target="../media/image132.png"/><Relationship Id="rId3" Type="http://schemas.openxmlformats.org/officeDocument/2006/relationships/tags" Target="../tags/tag295.xml"/><Relationship Id="rId2" Type="http://schemas.openxmlformats.org/officeDocument/2006/relationships/image" Target="../media/image119.png"/><Relationship Id="rId1" Type="http://schemas.openxmlformats.org/officeDocument/2006/relationships/image" Target="../media/image118.png"/></Relationships>
</file>

<file path=ppt/slides/_rels/slide123.xml.rels><?xml version="1.0" encoding="UTF-8" standalone="yes"?>
<Relationships xmlns="http://schemas.openxmlformats.org/package/2006/relationships"><Relationship Id="rId7" Type="http://schemas.openxmlformats.org/officeDocument/2006/relationships/notesSlide" Target="../notesSlides/notesSlide62.xml"/><Relationship Id="rId6" Type="http://schemas.openxmlformats.org/officeDocument/2006/relationships/slideLayout" Target="../slideLayouts/slideLayout14.xml"/><Relationship Id="rId5" Type="http://schemas.openxmlformats.org/officeDocument/2006/relationships/image" Target="../media/image134.png"/><Relationship Id="rId4" Type="http://schemas.openxmlformats.org/officeDocument/2006/relationships/image" Target="../media/image133.png"/><Relationship Id="rId3" Type="http://schemas.openxmlformats.org/officeDocument/2006/relationships/tags" Target="../tags/tag296.xml"/><Relationship Id="rId2" Type="http://schemas.openxmlformats.org/officeDocument/2006/relationships/image" Target="../media/image119.png"/><Relationship Id="rId1" Type="http://schemas.openxmlformats.org/officeDocument/2006/relationships/image" Target="../media/image118.png"/></Relationships>
</file>

<file path=ppt/slides/_rels/slide124.xml.rels><?xml version="1.0" encoding="UTF-8" standalone="yes"?>
<Relationships xmlns="http://schemas.openxmlformats.org/package/2006/relationships"><Relationship Id="rId7" Type="http://schemas.openxmlformats.org/officeDocument/2006/relationships/notesSlide" Target="../notesSlides/notesSlide63.xml"/><Relationship Id="rId6" Type="http://schemas.openxmlformats.org/officeDocument/2006/relationships/slideLayout" Target="../slideLayouts/slideLayout14.xml"/><Relationship Id="rId5" Type="http://schemas.openxmlformats.org/officeDocument/2006/relationships/image" Target="../media/image136.png"/><Relationship Id="rId4" Type="http://schemas.openxmlformats.org/officeDocument/2006/relationships/image" Target="../media/image135.png"/><Relationship Id="rId3" Type="http://schemas.openxmlformats.org/officeDocument/2006/relationships/tags" Target="../tags/tag297.xml"/><Relationship Id="rId2" Type="http://schemas.openxmlformats.org/officeDocument/2006/relationships/image" Target="../media/image119.png"/><Relationship Id="rId1" Type="http://schemas.openxmlformats.org/officeDocument/2006/relationships/image" Target="../media/image118.png"/></Relationships>
</file>

<file path=ppt/slides/_rels/slide125.xml.rels><?xml version="1.0" encoding="UTF-8" standalone="yes"?>
<Relationships xmlns="http://schemas.openxmlformats.org/package/2006/relationships"><Relationship Id="rId6" Type="http://schemas.openxmlformats.org/officeDocument/2006/relationships/notesSlide" Target="../notesSlides/notesSlide64.xml"/><Relationship Id="rId5" Type="http://schemas.openxmlformats.org/officeDocument/2006/relationships/slideLayout" Target="../slideLayouts/slideLayout14.xml"/><Relationship Id="rId4" Type="http://schemas.openxmlformats.org/officeDocument/2006/relationships/image" Target="../media/image137.png"/><Relationship Id="rId3" Type="http://schemas.openxmlformats.org/officeDocument/2006/relationships/tags" Target="../tags/tag298.xml"/><Relationship Id="rId2" Type="http://schemas.openxmlformats.org/officeDocument/2006/relationships/image" Target="../media/image119.png"/><Relationship Id="rId1" Type="http://schemas.openxmlformats.org/officeDocument/2006/relationships/image" Target="../media/image118.png"/></Relationships>
</file>

<file path=ppt/slides/_rels/slide126.xml.rels><?xml version="1.0" encoding="UTF-8" standalone="yes"?>
<Relationships xmlns="http://schemas.openxmlformats.org/package/2006/relationships"><Relationship Id="rId6" Type="http://schemas.openxmlformats.org/officeDocument/2006/relationships/notesSlide" Target="../notesSlides/notesSlide65.xml"/><Relationship Id="rId5" Type="http://schemas.openxmlformats.org/officeDocument/2006/relationships/slideLayout" Target="../slideLayouts/slideLayout14.xml"/><Relationship Id="rId4" Type="http://schemas.openxmlformats.org/officeDocument/2006/relationships/image" Target="../media/image138.png"/><Relationship Id="rId3" Type="http://schemas.openxmlformats.org/officeDocument/2006/relationships/tags" Target="../tags/tag299.xml"/><Relationship Id="rId2" Type="http://schemas.openxmlformats.org/officeDocument/2006/relationships/image" Target="../media/image119.png"/><Relationship Id="rId1" Type="http://schemas.openxmlformats.org/officeDocument/2006/relationships/image" Target="../media/image118.png"/></Relationships>
</file>

<file path=ppt/slides/_rels/slide127.xml.rels><?xml version="1.0" encoding="UTF-8" standalone="yes"?>
<Relationships xmlns="http://schemas.openxmlformats.org/package/2006/relationships"><Relationship Id="rId7" Type="http://schemas.openxmlformats.org/officeDocument/2006/relationships/notesSlide" Target="../notesSlides/notesSlide66.xml"/><Relationship Id="rId6" Type="http://schemas.openxmlformats.org/officeDocument/2006/relationships/slideLayout" Target="../slideLayouts/slideLayout14.xml"/><Relationship Id="rId5" Type="http://schemas.openxmlformats.org/officeDocument/2006/relationships/image" Target="../media/image140.png"/><Relationship Id="rId4" Type="http://schemas.openxmlformats.org/officeDocument/2006/relationships/image" Target="../media/image139.png"/><Relationship Id="rId3" Type="http://schemas.openxmlformats.org/officeDocument/2006/relationships/tags" Target="../tags/tag300.xml"/><Relationship Id="rId2" Type="http://schemas.openxmlformats.org/officeDocument/2006/relationships/image" Target="../media/image119.png"/><Relationship Id="rId1" Type="http://schemas.openxmlformats.org/officeDocument/2006/relationships/image" Target="../media/image118.png"/></Relationships>
</file>

<file path=ppt/slides/_rels/slide128.xml.rels><?xml version="1.0" encoding="UTF-8" standalone="yes"?>
<Relationships xmlns="http://schemas.openxmlformats.org/package/2006/relationships"><Relationship Id="rId7" Type="http://schemas.openxmlformats.org/officeDocument/2006/relationships/notesSlide" Target="../notesSlides/notesSlide67.xml"/><Relationship Id="rId6" Type="http://schemas.openxmlformats.org/officeDocument/2006/relationships/slideLayout" Target="../slideLayouts/slideLayout14.xml"/><Relationship Id="rId5" Type="http://schemas.openxmlformats.org/officeDocument/2006/relationships/image" Target="../media/image142.png"/><Relationship Id="rId4" Type="http://schemas.openxmlformats.org/officeDocument/2006/relationships/image" Target="../media/image141.png"/><Relationship Id="rId3" Type="http://schemas.openxmlformats.org/officeDocument/2006/relationships/tags" Target="../tags/tag301.xml"/><Relationship Id="rId2" Type="http://schemas.openxmlformats.org/officeDocument/2006/relationships/image" Target="../media/image119.png"/><Relationship Id="rId1" Type="http://schemas.openxmlformats.org/officeDocument/2006/relationships/image" Target="../media/image118.png"/></Relationships>
</file>

<file path=ppt/slides/_rels/slide129.xml.rels><?xml version="1.0" encoding="UTF-8" standalone="yes"?>
<Relationships xmlns="http://schemas.openxmlformats.org/package/2006/relationships"><Relationship Id="rId7" Type="http://schemas.openxmlformats.org/officeDocument/2006/relationships/notesSlide" Target="../notesSlides/notesSlide68.xml"/><Relationship Id="rId6" Type="http://schemas.openxmlformats.org/officeDocument/2006/relationships/slideLayout" Target="../slideLayouts/slideLayout14.xml"/><Relationship Id="rId5" Type="http://schemas.openxmlformats.org/officeDocument/2006/relationships/image" Target="../media/image144.png"/><Relationship Id="rId4" Type="http://schemas.openxmlformats.org/officeDocument/2006/relationships/image" Target="../media/image143.png"/><Relationship Id="rId3" Type="http://schemas.openxmlformats.org/officeDocument/2006/relationships/tags" Target="../tags/tag302.xml"/><Relationship Id="rId2" Type="http://schemas.openxmlformats.org/officeDocument/2006/relationships/image" Target="../media/image119.png"/><Relationship Id="rId1" Type="http://schemas.openxmlformats.org/officeDocument/2006/relationships/image" Target="../media/image1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32.xml"/><Relationship Id="rId1" Type="http://schemas.openxmlformats.org/officeDocument/2006/relationships/image" Target="../media/image10.png"/></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5.png"/></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6.png"/></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7.png"/></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8.png"/></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9.png"/></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0.png"/></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1.png"/></Relationships>
</file>

<file path=ppt/slides/_rels/slide1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2.png"/></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3.png"/></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4.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1.xml"/><Relationship Id="rId7" Type="http://schemas.openxmlformats.org/officeDocument/2006/relationships/tags" Target="../tags/tag138.xml"/><Relationship Id="rId6" Type="http://schemas.openxmlformats.org/officeDocument/2006/relationships/image" Target="../media/image11.png"/><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5.png"/></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6.png"/></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7.png"/></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7.png"/></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8.png"/></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9.png"/></Relationships>
</file>

<file path=ppt/slides/_rels/slide147.xml.rels><?xml version="1.0" encoding="UTF-8" standalone="yes"?>
<Relationships xmlns="http://schemas.openxmlformats.org/package/2006/relationships"><Relationship Id="rId8" Type="http://schemas.openxmlformats.org/officeDocument/2006/relationships/notesSlide" Target="../notesSlides/notesSlide69.xml"/><Relationship Id="rId7" Type="http://schemas.openxmlformats.org/officeDocument/2006/relationships/slideLayout" Target="../slideLayouts/slideLayout1.xml"/><Relationship Id="rId6" Type="http://schemas.openxmlformats.org/officeDocument/2006/relationships/tags" Target="../tags/tag307.xml"/><Relationship Id="rId5" Type="http://schemas.openxmlformats.org/officeDocument/2006/relationships/image" Target="../media/image160.png"/><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tags" Target="../tags/tag304.xml"/><Relationship Id="rId1" Type="http://schemas.openxmlformats.org/officeDocument/2006/relationships/tags" Target="../tags/tag303.xml"/></Relationships>
</file>

<file path=ppt/slides/_rels/slide148.xml.rels><?xml version="1.0" encoding="UTF-8" standalone="yes"?>
<Relationships xmlns="http://schemas.openxmlformats.org/package/2006/relationships"><Relationship Id="rId8" Type="http://schemas.openxmlformats.org/officeDocument/2006/relationships/notesSlide" Target="../notesSlides/notesSlide70.xml"/><Relationship Id="rId7" Type="http://schemas.openxmlformats.org/officeDocument/2006/relationships/slideLayout" Target="../slideLayouts/slideLayout1.xml"/><Relationship Id="rId6" Type="http://schemas.openxmlformats.org/officeDocument/2006/relationships/tags" Target="../tags/tag312.xml"/><Relationship Id="rId5" Type="http://schemas.openxmlformats.org/officeDocument/2006/relationships/image" Target="../media/image161.png"/><Relationship Id="rId4" Type="http://schemas.openxmlformats.org/officeDocument/2006/relationships/tags" Target="../tags/tag311.xml"/><Relationship Id="rId3" Type="http://schemas.openxmlformats.org/officeDocument/2006/relationships/tags" Target="../tags/tag310.xml"/><Relationship Id="rId2" Type="http://schemas.openxmlformats.org/officeDocument/2006/relationships/tags" Target="../tags/tag309.xml"/><Relationship Id="rId1" Type="http://schemas.openxmlformats.org/officeDocument/2006/relationships/tags" Target="../tags/tag308.xml"/></Relationships>
</file>

<file path=ppt/slides/_rels/slide149.xml.rels><?xml version="1.0" encoding="UTF-8" standalone="yes"?>
<Relationships xmlns="http://schemas.openxmlformats.org/package/2006/relationships"><Relationship Id="rId8" Type="http://schemas.openxmlformats.org/officeDocument/2006/relationships/notesSlide" Target="../notesSlides/notesSlide71.xml"/><Relationship Id="rId7" Type="http://schemas.openxmlformats.org/officeDocument/2006/relationships/slideLayout" Target="../slideLayouts/slideLayout1.xml"/><Relationship Id="rId6" Type="http://schemas.openxmlformats.org/officeDocument/2006/relationships/tags" Target="../tags/tag317.xml"/><Relationship Id="rId5" Type="http://schemas.openxmlformats.org/officeDocument/2006/relationships/image" Target="../media/image162.png"/><Relationship Id="rId4" Type="http://schemas.openxmlformats.org/officeDocument/2006/relationships/tags" Target="../tags/tag316.xml"/><Relationship Id="rId3" Type="http://schemas.openxmlformats.org/officeDocument/2006/relationships/tags" Target="../tags/tag315.xml"/><Relationship Id="rId2" Type="http://schemas.openxmlformats.org/officeDocument/2006/relationships/tags" Target="../tags/tag314.xml"/><Relationship Id="rId1" Type="http://schemas.openxmlformats.org/officeDocument/2006/relationships/tags" Target="../tags/tag313.xml"/></Relationships>
</file>

<file path=ppt/slides/_rels/slide15.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1.xml"/><Relationship Id="rId7" Type="http://schemas.openxmlformats.org/officeDocument/2006/relationships/tags" Target="../tags/tag144.xml"/><Relationship Id="rId6" Type="http://schemas.openxmlformats.org/officeDocument/2006/relationships/image" Target="../media/image12.png"/><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s>
</file>

<file path=ppt/slides/_rels/slide150.xml.rels><?xml version="1.0" encoding="UTF-8" standalone="yes"?>
<Relationships xmlns="http://schemas.openxmlformats.org/package/2006/relationships"><Relationship Id="rId8" Type="http://schemas.openxmlformats.org/officeDocument/2006/relationships/notesSlide" Target="../notesSlides/notesSlide72.xml"/><Relationship Id="rId7" Type="http://schemas.openxmlformats.org/officeDocument/2006/relationships/slideLayout" Target="../slideLayouts/slideLayout1.xml"/><Relationship Id="rId6" Type="http://schemas.openxmlformats.org/officeDocument/2006/relationships/tags" Target="../tags/tag322.xml"/><Relationship Id="rId5" Type="http://schemas.openxmlformats.org/officeDocument/2006/relationships/image" Target="../media/image163.png"/><Relationship Id="rId4" Type="http://schemas.openxmlformats.org/officeDocument/2006/relationships/tags" Target="../tags/tag321.xml"/><Relationship Id="rId3" Type="http://schemas.openxmlformats.org/officeDocument/2006/relationships/tags" Target="../tags/tag320.xml"/><Relationship Id="rId2" Type="http://schemas.openxmlformats.org/officeDocument/2006/relationships/tags" Target="../tags/tag319.xml"/><Relationship Id="rId1" Type="http://schemas.openxmlformats.org/officeDocument/2006/relationships/tags" Target="../tags/tag318.xml"/></Relationships>
</file>

<file path=ppt/slides/_rels/slide15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tags" Target="../tags/tag330.xml"/><Relationship Id="rId7" Type="http://schemas.openxmlformats.org/officeDocument/2006/relationships/tags" Target="../tags/tag329.xml"/><Relationship Id="rId6" Type="http://schemas.openxmlformats.org/officeDocument/2006/relationships/tags" Target="../tags/tag328.xml"/><Relationship Id="rId5" Type="http://schemas.openxmlformats.org/officeDocument/2006/relationships/tags" Target="../tags/tag327.xml"/><Relationship Id="rId4" Type="http://schemas.openxmlformats.org/officeDocument/2006/relationships/tags" Target="../tags/tag326.xml"/><Relationship Id="rId3" Type="http://schemas.openxmlformats.org/officeDocument/2006/relationships/tags" Target="../tags/tag325.xml"/><Relationship Id="rId2" Type="http://schemas.openxmlformats.org/officeDocument/2006/relationships/tags" Target="../tags/tag324.xml"/><Relationship Id="rId1" Type="http://schemas.openxmlformats.org/officeDocument/2006/relationships/tags" Target="../tags/tag323.xml"/></Relationships>
</file>

<file path=ppt/slides/_rels/slide152.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tags" Target="../tags/tag338.xml"/><Relationship Id="rId7" Type="http://schemas.openxmlformats.org/officeDocument/2006/relationships/tags" Target="../tags/tag337.xml"/><Relationship Id="rId6" Type="http://schemas.openxmlformats.org/officeDocument/2006/relationships/tags" Target="../tags/tag336.xml"/><Relationship Id="rId5" Type="http://schemas.openxmlformats.org/officeDocument/2006/relationships/tags" Target="../tags/tag335.xml"/><Relationship Id="rId4" Type="http://schemas.openxmlformats.org/officeDocument/2006/relationships/tags" Target="../tags/tag334.xml"/><Relationship Id="rId3" Type="http://schemas.openxmlformats.org/officeDocument/2006/relationships/tags" Target="../tags/tag333.xml"/><Relationship Id="rId2" Type="http://schemas.openxmlformats.org/officeDocument/2006/relationships/tags" Target="../tags/tag332.xml"/><Relationship Id="rId1" Type="http://schemas.openxmlformats.org/officeDocument/2006/relationships/tags" Target="../tags/tag331.xml"/></Relationships>
</file>

<file path=ppt/slides/_rels/slide153.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340.xml"/><Relationship Id="rId2" Type="http://schemas.openxmlformats.org/officeDocument/2006/relationships/image" Target="../media/image164.png"/><Relationship Id="rId1" Type="http://schemas.openxmlformats.org/officeDocument/2006/relationships/tags" Target="../tags/tag339.xml"/></Relationships>
</file>

<file path=ppt/slides/_rels/slide154.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tags" Target="../tags/tag344.xml"/><Relationship Id="rId4" Type="http://schemas.openxmlformats.org/officeDocument/2006/relationships/tags" Target="../tags/tag343.xml"/><Relationship Id="rId3" Type="http://schemas.openxmlformats.org/officeDocument/2006/relationships/image" Target="../media/image165.png"/><Relationship Id="rId2" Type="http://schemas.openxmlformats.org/officeDocument/2006/relationships/tags" Target="../tags/tag342.xml"/><Relationship Id="rId1" Type="http://schemas.openxmlformats.org/officeDocument/2006/relationships/tags" Target="../tags/tag341.xml"/></Relationships>
</file>

<file path=ppt/slides/_rels/slide155.xml.rels><?xml version="1.0" encoding="UTF-8" standalone="yes"?>
<Relationships xmlns="http://schemas.openxmlformats.org/package/2006/relationships"><Relationship Id="rId6" Type="http://schemas.openxmlformats.org/officeDocument/2006/relationships/slideLayout" Target="../slideLayouts/slideLayout9.xml"/><Relationship Id="rId5" Type="http://schemas.openxmlformats.org/officeDocument/2006/relationships/tags" Target="../tags/tag348.xml"/><Relationship Id="rId4" Type="http://schemas.openxmlformats.org/officeDocument/2006/relationships/tags" Target="../tags/tag347.xml"/><Relationship Id="rId3" Type="http://schemas.openxmlformats.org/officeDocument/2006/relationships/image" Target="../media/image166.png"/><Relationship Id="rId2" Type="http://schemas.openxmlformats.org/officeDocument/2006/relationships/tags" Target="../tags/tag346.xml"/><Relationship Id="rId1" Type="http://schemas.openxmlformats.org/officeDocument/2006/relationships/tags" Target="../tags/tag345.xml"/></Relationships>
</file>

<file path=ppt/slides/_rels/slide156.xml.rels><?xml version="1.0" encoding="UTF-8" standalone="yes"?>
<Relationships xmlns="http://schemas.openxmlformats.org/package/2006/relationships"><Relationship Id="rId7" Type="http://schemas.openxmlformats.org/officeDocument/2006/relationships/slideLayout" Target="../slideLayouts/slideLayout9.xml"/><Relationship Id="rId6" Type="http://schemas.openxmlformats.org/officeDocument/2006/relationships/tags" Target="../tags/tag353.xml"/><Relationship Id="rId5" Type="http://schemas.openxmlformats.org/officeDocument/2006/relationships/tags" Target="../tags/tag352.xml"/><Relationship Id="rId4" Type="http://schemas.openxmlformats.org/officeDocument/2006/relationships/image" Target="../media/image167.png"/><Relationship Id="rId3" Type="http://schemas.openxmlformats.org/officeDocument/2006/relationships/tags" Target="../tags/tag351.xml"/><Relationship Id="rId2" Type="http://schemas.openxmlformats.org/officeDocument/2006/relationships/tags" Target="../tags/tag350.xml"/><Relationship Id="rId1" Type="http://schemas.openxmlformats.org/officeDocument/2006/relationships/tags" Target="../tags/tag349.xml"/></Relationships>
</file>

<file path=ppt/slides/_rels/slide157.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356.xml"/><Relationship Id="rId3" Type="http://schemas.openxmlformats.org/officeDocument/2006/relationships/tags" Target="../tags/tag355.xml"/><Relationship Id="rId2" Type="http://schemas.openxmlformats.org/officeDocument/2006/relationships/image" Target="../media/image168.png"/><Relationship Id="rId1" Type="http://schemas.openxmlformats.org/officeDocument/2006/relationships/tags" Target="../tags/tag354.xml"/></Relationships>
</file>

<file path=ppt/slides/_rels/slide158.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tags" Target="../tags/tag359.xml"/><Relationship Id="rId3" Type="http://schemas.openxmlformats.org/officeDocument/2006/relationships/tags" Target="../tags/tag358.xml"/><Relationship Id="rId2" Type="http://schemas.openxmlformats.org/officeDocument/2006/relationships/image" Target="../media/image169.png"/><Relationship Id="rId1" Type="http://schemas.openxmlformats.org/officeDocument/2006/relationships/tags" Target="../tags/tag357.xml"/></Relationships>
</file>

<file path=ppt/slides/_rels/slide159.xml.rels><?xml version="1.0" encoding="UTF-8" standalone="yes"?>
<Relationships xmlns="http://schemas.openxmlformats.org/package/2006/relationships"><Relationship Id="rId4" Type="http://schemas.openxmlformats.org/officeDocument/2006/relationships/slideLayout" Target="../slideLayouts/slideLayout9.xml"/><Relationship Id="rId3" Type="http://schemas.openxmlformats.org/officeDocument/2006/relationships/tags" Target="../tags/tag362.xml"/><Relationship Id="rId2" Type="http://schemas.openxmlformats.org/officeDocument/2006/relationships/tags" Target="../tags/tag361.xml"/><Relationship Id="rId1" Type="http://schemas.openxmlformats.org/officeDocument/2006/relationships/tags" Target="../tags/tag360.xml"/></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s>
</file>

<file path=ppt/slides/_rels/slide160.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tags" Target="../tags/tag370.xml"/><Relationship Id="rId7" Type="http://schemas.openxmlformats.org/officeDocument/2006/relationships/tags" Target="../tags/tag369.xml"/><Relationship Id="rId6" Type="http://schemas.openxmlformats.org/officeDocument/2006/relationships/tags" Target="../tags/tag368.xml"/><Relationship Id="rId5" Type="http://schemas.openxmlformats.org/officeDocument/2006/relationships/tags" Target="../tags/tag367.xml"/><Relationship Id="rId4" Type="http://schemas.openxmlformats.org/officeDocument/2006/relationships/tags" Target="../tags/tag366.xml"/><Relationship Id="rId3" Type="http://schemas.openxmlformats.org/officeDocument/2006/relationships/tags" Target="../tags/tag365.xml"/><Relationship Id="rId2" Type="http://schemas.openxmlformats.org/officeDocument/2006/relationships/tags" Target="../tags/tag364.xml"/><Relationship Id="rId1" Type="http://schemas.openxmlformats.org/officeDocument/2006/relationships/tags" Target="../tags/tag363.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9.xml"/><Relationship Id="rId1" Type="http://schemas.openxmlformats.org/officeDocument/2006/relationships/image" Target="../media/image1.jpeg"/></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0.png"/></Relationships>
</file>

<file path=ppt/slides/_rels/slide1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1.png"/></Relationships>
</file>

<file path=ppt/slides/_rels/slide1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2.png"/></Relationships>
</file>

<file path=ppt/slides/_rels/slide1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3.png"/></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4.png"/></Relationships>
</file>

<file path=ppt/slides/_rels/slide1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5.png"/></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1.xml"/><Relationship Id="rId1" Type="http://schemas.openxmlformats.org/officeDocument/2006/relationships/image" Target="../media/image176.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2.xml"/><Relationship Id="rId1" Type="http://schemas.openxmlformats.org/officeDocument/2006/relationships/image" Target="../media/image177.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3.xml"/><Relationship Id="rId1" Type="http://schemas.openxmlformats.org/officeDocument/2006/relationships/image" Target="../media/image178.png"/></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4.xml"/><Relationship Id="rId1" Type="http://schemas.openxmlformats.org/officeDocument/2006/relationships/image" Target="../media/image179.png"/></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5.xml"/><Relationship Id="rId1" Type="http://schemas.openxmlformats.org/officeDocument/2006/relationships/image" Target="../media/image180.png"/></Relationships>
</file>

<file path=ppt/slides/_rels/slide1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6.xml"/><Relationship Id="rId1" Type="http://schemas.openxmlformats.org/officeDocument/2006/relationships/image" Target="../media/image181.png"/></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77.xml"/><Relationship Id="rId1" Type="http://schemas.openxmlformats.org/officeDocument/2006/relationships/image" Target="../media/image182.png"/></Relationships>
</file>

<file path=ppt/slides/_rels/slide1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3.png"/><Relationship Id="rId1" Type="http://schemas.openxmlformats.org/officeDocument/2006/relationships/tags" Target="../tags/tag378.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4.png"/><Relationship Id="rId1" Type="http://schemas.openxmlformats.org/officeDocument/2006/relationships/tags" Target="../tags/tag379.xml"/></Relationships>
</file>

<file path=ppt/slides/_rels/slide1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0.xml"/><Relationship Id="rId1" Type="http://schemas.openxmlformats.org/officeDocument/2006/relationships/image" Target="../media/image185.png"/></Relationships>
</file>

<file path=ppt/slides/_rels/slide1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1.xml"/><Relationship Id="rId1" Type="http://schemas.openxmlformats.org/officeDocument/2006/relationships/image" Target="../media/image186.png"/></Relationships>
</file>

<file path=ppt/slides/_rels/slide1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2.xml"/><Relationship Id="rId1" Type="http://schemas.openxmlformats.org/officeDocument/2006/relationships/image" Target="../media/image187.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3.xml"/><Relationship Id="rId1" Type="http://schemas.openxmlformats.org/officeDocument/2006/relationships/image" Target="../media/image188.png"/></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9.png"/></Relationships>
</file>

<file path=ppt/slides/_rels/slide1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0.png"/></Relationships>
</file>

<file path=ppt/slides/_rels/slide1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1.png"/></Relationships>
</file>

<file path=ppt/slides/_rels/slide1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2.png"/></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93.png"/></Relationships>
</file>

<file path=ppt/slides/_rels/slide18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94.png"/></Relationships>
</file>

<file path=ppt/slides/_rels/slide18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95.png"/></Relationships>
</file>

<file path=ppt/slides/_rels/slide18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96.png"/></Relationships>
</file>

<file path=ppt/slides/_rels/slide18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97.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s>
</file>

<file path=ppt/slides/_rels/slide19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198.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4.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1.xml"/><Relationship Id="rId7" Type="http://schemas.openxmlformats.org/officeDocument/2006/relationships/tags" Target="../tags/tag170.xml"/><Relationship Id="rId6" Type="http://schemas.openxmlformats.org/officeDocument/2006/relationships/image" Target="../media/image17.png"/><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 Type="http://schemas.openxmlformats.org/officeDocument/2006/relationships/tags" Target="../tags/tag176.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 Type="http://schemas.openxmlformats.org/officeDocument/2006/relationships/tags" Target="../tags/tag181.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2.png"/><Relationship Id="rId1" Type="http://schemas.openxmlformats.org/officeDocument/2006/relationships/tags" Target="../tags/tag19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3.png"/><Relationship Id="rId1" Type="http://schemas.openxmlformats.org/officeDocument/2006/relationships/tags" Target="../tags/tag19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4.png"/><Relationship Id="rId1" Type="http://schemas.openxmlformats.org/officeDocument/2006/relationships/tags" Target="../tags/tag19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5.png"/><Relationship Id="rId1" Type="http://schemas.openxmlformats.org/officeDocument/2006/relationships/tags" Target="../tags/tag19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6.png"/><Relationship Id="rId1" Type="http://schemas.openxmlformats.org/officeDocument/2006/relationships/tags" Target="../tags/tag19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7.png"/><Relationship Id="rId1" Type="http://schemas.openxmlformats.org/officeDocument/2006/relationships/tags" Target="../tags/tag19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image" Target="../media/image28.png"/><Relationship Id="rId1" Type="http://schemas.openxmlformats.org/officeDocument/2006/relationships/tags" Target="../tags/tag197.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9.png"/></Relationships>
</file>

<file path=ppt/slides/_rels/slide33.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xml"/><Relationship Id="rId7" Type="http://schemas.openxmlformats.org/officeDocument/2006/relationships/tags" Target="../tags/tag203.xml"/><Relationship Id="rId6" Type="http://schemas.openxmlformats.org/officeDocument/2006/relationships/image" Target="../media/image30.png"/><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2.png"/><Relationship Id="rId1"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4.png"/><Relationship Id="rId1" Type="http://schemas.openxmlformats.org/officeDocument/2006/relationships/image" Target="../media/image43.pn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image" Target="../media/image1.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0.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2.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4.png"/></Relationships>
</file>

<file path=ppt/slides/_rels/slide51.xml.rels><?xml version="1.0" encoding="UTF-8" standalone="yes"?>
<Relationships xmlns="http://schemas.openxmlformats.org/package/2006/relationships"><Relationship Id="rId9" Type="http://schemas.openxmlformats.org/officeDocument/2006/relationships/tags" Target="../tags/tag212.xml"/><Relationship Id="rId8" Type="http://schemas.openxmlformats.org/officeDocument/2006/relationships/tags" Target="../tags/tag211.xml"/><Relationship Id="rId7" Type="http://schemas.openxmlformats.org/officeDocument/2006/relationships/tags" Target="../tags/tag210.xml"/><Relationship Id="rId6" Type="http://schemas.openxmlformats.org/officeDocument/2006/relationships/tags" Target="../tags/tag209.xml"/><Relationship Id="rId5" Type="http://schemas.openxmlformats.org/officeDocument/2006/relationships/tags" Target="../tags/tag208.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0" Type="http://schemas.openxmlformats.org/officeDocument/2006/relationships/slideLayout" Target="../slideLayouts/slideLayout14.xml"/><Relationship Id="rId1" Type="http://schemas.openxmlformats.org/officeDocument/2006/relationships/tags" Target="../tags/tag204.xml"/></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217.xml"/><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tags" Target="../tags/tag214.xml"/><Relationship Id="rId1" Type="http://schemas.openxmlformats.org/officeDocument/2006/relationships/tags" Target="../tags/tag213.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5.png"/></Relationships>
</file>

<file path=ppt/slides/_rels/slide5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s>
</file>

<file path=ppt/slides/_rels/slide5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8.png"/><Relationship Id="rId2" Type="http://schemas.openxmlformats.org/officeDocument/2006/relationships/tags" Target="../tags/tag223.xml"/><Relationship Id="rId1" Type="http://schemas.openxmlformats.org/officeDocument/2006/relationships/tags" Target="../tags/tag222.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png"/><Relationship Id="rId1" Type="http://schemas.openxmlformats.org/officeDocument/2006/relationships/tags" Target="../tags/tag224.xml"/></Relationships>
</file>

<file path=ppt/slides/_rels/slide57.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227.xml"/><Relationship Id="rId3" Type="http://schemas.openxmlformats.org/officeDocument/2006/relationships/image" Target="../media/image60.png"/><Relationship Id="rId2" Type="http://schemas.openxmlformats.org/officeDocument/2006/relationships/tags" Target="../tags/tag226.xml"/><Relationship Id="rId1" Type="http://schemas.openxmlformats.org/officeDocument/2006/relationships/tags" Target="../tags/tag225.xml"/></Relationships>
</file>

<file path=ppt/slides/_rels/slide58.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tags" Target="../tags/tag231.xml"/><Relationship Id="rId3" Type="http://schemas.openxmlformats.org/officeDocument/2006/relationships/tags" Target="../tags/tag230.xml"/><Relationship Id="rId2" Type="http://schemas.openxmlformats.org/officeDocument/2006/relationships/tags" Target="../tags/tag229.xml"/><Relationship Id="rId1" Type="http://schemas.openxmlformats.org/officeDocument/2006/relationships/tags" Target="../tags/tag228.xml"/></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2.xml"/><Relationship Id="rId2" Type="http://schemas.openxmlformats.org/officeDocument/2006/relationships/image" Target="../media/image59.png"/><Relationship Id="rId1" Type="http://schemas.openxmlformats.org/officeDocument/2006/relationships/tags" Target="../tags/tag23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image" Target="../media/image1.jpeg"/></Relationships>
</file>

<file path=ppt/slides/_rels/slide60.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image" Target="../media/image62.jpeg"/><Relationship Id="rId2" Type="http://schemas.openxmlformats.org/officeDocument/2006/relationships/tags" Target="../tags/tag234.xml"/><Relationship Id="rId1" Type="http://schemas.openxmlformats.org/officeDocument/2006/relationships/tags" Target="../tags/tag233.xml"/></Relationships>
</file>

<file path=ppt/slides/_rels/slide61.xml.rels><?xml version="1.0" encoding="UTF-8" standalone="yes"?>
<Relationships xmlns="http://schemas.openxmlformats.org/package/2006/relationships"><Relationship Id="rId5" Type="http://schemas.openxmlformats.org/officeDocument/2006/relationships/notesSlide" Target="../notesSlides/notesSlide22.xml"/><Relationship Id="rId4" Type="http://schemas.openxmlformats.org/officeDocument/2006/relationships/slideLayout" Target="../slideLayouts/slideLayout2.xml"/><Relationship Id="rId3" Type="http://schemas.openxmlformats.org/officeDocument/2006/relationships/image" Target="../media/image63.png"/><Relationship Id="rId2" Type="http://schemas.openxmlformats.org/officeDocument/2006/relationships/tags" Target="../tags/tag236.xml"/><Relationship Id="rId1" Type="http://schemas.openxmlformats.org/officeDocument/2006/relationships/tags" Target="../tags/tag235.xml"/></Relationships>
</file>

<file path=ppt/slides/_rels/slide62.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2.xml"/><Relationship Id="rId2" Type="http://schemas.openxmlformats.org/officeDocument/2006/relationships/image" Target="../media/image64.png"/><Relationship Id="rId1" Type="http://schemas.openxmlformats.org/officeDocument/2006/relationships/tags" Target="../tags/tag237.xml"/></Relationships>
</file>

<file path=ppt/slides/_rels/slide63.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2.xml"/><Relationship Id="rId2" Type="http://schemas.openxmlformats.org/officeDocument/2006/relationships/image" Target="../media/image65.png"/><Relationship Id="rId1" Type="http://schemas.openxmlformats.org/officeDocument/2006/relationships/tags" Target="../tags/tag238.xml"/></Relationships>
</file>

<file path=ppt/slides/_rels/slide64.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2.xml"/><Relationship Id="rId3" Type="http://schemas.openxmlformats.org/officeDocument/2006/relationships/image" Target="../media/image66.png"/><Relationship Id="rId2" Type="http://schemas.openxmlformats.org/officeDocument/2006/relationships/tags" Target="../tags/tag240.xml"/><Relationship Id="rId1" Type="http://schemas.openxmlformats.org/officeDocument/2006/relationships/tags" Target="../tags/tag239.xml"/></Relationships>
</file>

<file path=ppt/slides/_rels/slide65.xml.rels><?xml version="1.0" encoding="UTF-8" standalone="yes"?>
<Relationships xmlns="http://schemas.openxmlformats.org/package/2006/relationships"><Relationship Id="rId9" Type="http://schemas.openxmlformats.org/officeDocument/2006/relationships/notesSlide" Target="../notesSlides/notesSlide26.xml"/><Relationship Id="rId8" Type="http://schemas.openxmlformats.org/officeDocument/2006/relationships/slideLayout" Target="../slideLayouts/slideLayout2.xml"/><Relationship Id="rId7" Type="http://schemas.openxmlformats.org/officeDocument/2006/relationships/image" Target="../media/image68.png"/><Relationship Id="rId6" Type="http://schemas.openxmlformats.org/officeDocument/2006/relationships/tags" Target="../tags/tag245.xml"/><Relationship Id="rId5" Type="http://schemas.openxmlformats.org/officeDocument/2006/relationships/image" Target="../media/image67.png"/><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tags" Target="../tags/tag242.xml"/><Relationship Id="rId1" Type="http://schemas.openxmlformats.org/officeDocument/2006/relationships/tags" Target="../tags/tag241.xml"/></Relationships>
</file>

<file path=ppt/slides/_rels/slide66.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tags" Target="../tags/tag249.xml"/><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s>
</file>

<file path=ppt/slides/_rels/slide67.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tags" Target="../tags/tag253.xml"/><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s>
</file>

<file path=ppt/slides/_rels/slide68.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2.xml"/><Relationship Id="rId3" Type="http://schemas.openxmlformats.org/officeDocument/2006/relationships/image" Target="../media/image71.png"/><Relationship Id="rId2" Type="http://schemas.openxmlformats.org/officeDocument/2006/relationships/tags" Target="../tags/tag255.xml"/><Relationship Id="rId1" Type="http://schemas.openxmlformats.org/officeDocument/2006/relationships/tags" Target="../tags/tag254.xml"/></Relationships>
</file>

<file path=ppt/slides/_rels/slide69.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tags" Target="../tags/tag259.xml"/><Relationship Id="rId3" Type="http://schemas.openxmlformats.org/officeDocument/2006/relationships/tags" Target="../tags/tag258.xml"/><Relationship Id="rId2" Type="http://schemas.openxmlformats.org/officeDocument/2006/relationships/tags" Target="../tags/tag257.xml"/><Relationship Id="rId1" Type="http://schemas.openxmlformats.org/officeDocument/2006/relationships/tags" Target="../tags/tag25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9.xml"/><Relationship Id="rId1" Type="http://schemas.openxmlformats.org/officeDocument/2006/relationships/tags" Target="../tags/tag118.xml"/></Relationships>
</file>

<file path=ppt/slides/_rels/slide70.xml.rels><?xml version="1.0" encoding="UTF-8" standalone="yes"?>
<Relationships xmlns="http://schemas.openxmlformats.org/package/2006/relationships"><Relationship Id="rId5" Type="http://schemas.openxmlformats.org/officeDocument/2006/relationships/notesSlide" Target="../notesSlides/notesSlide31.xml"/><Relationship Id="rId4" Type="http://schemas.openxmlformats.org/officeDocument/2006/relationships/slideLayout" Target="../slideLayouts/slideLayout2.xml"/><Relationship Id="rId3" Type="http://schemas.openxmlformats.org/officeDocument/2006/relationships/image" Target="../media/image73.png"/><Relationship Id="rId2" Type="http://schemas.openxmlformats.org/officeDocument/2006/relationships/tags" Target="../tags/tag261.xml"/><Relationship Id="rId1" Type="http://schemas.openxmlformats.org/officeDocument/2006/relationships/tags" Target="../tags/tag260.xml"/></Relationships>
</file>

<file path=ppt/slides/_rels/slide71.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2.xml"/><Relationship Id="rId3" Type="http://schemas.openxmlformats.org/officeDocument/2006/relationships/image" Target="../media/image74.png"/><Relationship Id="rId2" Type="http://schemas.openxmlformats.org/officeDocument/2006/relationships/tags" Target="../tags/tag263.xml"/><Relationship Id="rId1" Type="http://schemas.openxmlformats.org/officeDocument/2006/relationships/tags" Target="../tags/tag262.xml"/></Relationships>
</file>

<file path=ppt/slides/_rels/slide72.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xml"/><Relationship Id="rId2" Type="http://schemas.openxmlformats.org/officeDocument/2006/relationships/image" Target="../media/image65.png"/><Relationship Id="rId1" Type="http://schemas.openxmlformats.org/officeDocument/2006/relationships/tags" Target="../tags/tag264.xml"/></Relationships>
</file>

<file path=ppt/slides/_rels/slide73.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2.xml"/><Relationship Id="rId3" Type="http://schemas.openxmlformats.org/officeDocument/2006/relationships/image" Target="../media/image75.png"/><Relationship Id="rId2" Type="http://schemas.openxmlformats.org/officeDocument/2006/relationships/tags" Target="../tags/tag266.xml"/><Relationship Id="rId1" Type="http://schemas.openxmlformats.org/officeDocument/2006/relationships/tags" Target="../tags/tag26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image" Target="../media/image7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image" Target="../media/image77.png"/></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png"/></Relationships>
</file>

<file path=ppt/slides/_rels/slide7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2.xml"/><Relationship Id="rId2" Type="http://schemas.openxmlformats.org/officeDocument/2006/relationships/tags" Target="../tags/tag267.xml"/><Relationship Id="rId1" Type="http://schemas.openxmlformats.org/officeDocument/2006/relationships/image" Target="../media/image79.png"/></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0.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2.png"/></Relationships>
</file>

<file path=ppt/slides/_rels/slide8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269.xml"/><Relationship Id="rId2" Type="http://schemas.openxmlformats.org/officeDocument/2006/relationships/image" Target="../media/image83.png"/><Relationship Id="rId1" Type="http://schemas.openxmlformats.org/officeDocument/2006/relationships/tags" Target="../tags/tag268.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image" Target="../media/image76.png"/></Relationships>
</file>

<file path=ppt/slides/_rels/slide83.xml.rels><?xml version="1.0" encoding="UTF-8" standalone="yes"?>
<Relationships xmlns="http://schemas.openxmlformats.org/package/2006/relationships"><Relationship Id="rId8" Type="http://schemas.openxmlformats.org/officeDocument/2006/relationships/notesSlide" Target="../notesSlides/notesSlide39.xml"/><Relationship Id="rId7"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tags" Target="../tags/tag270.xml"/></Relationships>
</file>

<file path=ppt/slides/_rels/slide84.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2.xml"/><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tags" Target="../tags/tag271.xml"/></Relationships>
</file>

<file path=ppt/slides/_rels/slide85.xml.rels><?xml version="1.0" encoding="UTF-8" standalone="yes"?>
<Relationships xmlns="http://schemas.openxmlformats.org/package/2006/relationships"><Relationship Id="rId5" Type="http://schemas.openxmlformats.org/officeDocument/2006/relationships/notesSlide" Target="../notesSlides/notesSlide41.xml"/><Relationship Id="rId4" Type="http://schemas.openxmlformats.org/officeDocument/2006/relationships/slideLayout" Target="../slideLayouts/slideLayout2.xml"/><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tags" Target="../tags/tag272.xml"/></Relationships>
</file>

<file path=ppt/slides/_rels/slide86.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2.xml"/><Relationship Id="rId4" Type="http://schemas.openxmlformats.org/officeDocument/2006/relationships/image" Target="../media/image95.png"/><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tags" Target="../tags/tag273.xml"/></Relationships>
</file>

<file path=ppt/slides/_rels/slide87.xml.rels><?xml version="1.0" encoding="UTF-8" standalone="yes"?>
<Relationships xmlns="http://schemas.openxmlformats.org/package/2006/relationships"><Relationship Id="rId5" Type="http://schemas.openxmlformats.org/officeDocument/2006/relationships/notesSlide" Target="../notesSlides/notesSlide43.xml"/><Relationship Id="rId4" Type="http://schemas.openxmlformats.org/officeDocument/2006/relationships/slideLayout" Target="../slideLayouts/slideLayout2.xml"/><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tags" Target="../tags/tag274.xml"/></Relationships>
</file>

<file path=ppt/slides/_rels/slide88.xml.rels><?xml version="1.0" encoding="UTF-8" standalone="yes"?>
<Relationships xmlns="http://schemas.openxmlformats.org/package/2006/relationships"><Relationship Id="rId5" Type="http://schemas.openxmlformats.org/officeDocument/2006/relationships/notesSlide" Target="../notesSlides/notesSlide44.xml"/><Relationship Id="rId4" Type="http://schemas.openxmlformats.org/officeDocument/2006/relationships/slideLayout" Target="../slideLayouts/slideLayout2.xml"/><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tags" Target="../tags/tag275.xml"/></Relationships>
</file>

<file path=ppt/slides/_rels/slide89.xml.rels><?xml version="1.0" encoding="UTF-8" standalone="yes"?>
<Relationships xmlns="http://schemas.openxmlformats.org/package/2006/relationships"><Relationship Id="rId5" Type="http://schemas.openxmlformats.org/officeDocument/2006/relationships/notesSlide" Target="../notesSlides/notesSlide45.xml"/><Relationship Id="rId4" Type="http://schemas.openxmlformats.org/officeDocument/2006/relationships/slideLayout" Target="../slideLayouts/slideLayout2.xml"/><Relationship Id="rId3" Type="http://schemas.openxmlformats.org/officeDocument/2006/relationships/image" Target="../media/image97.png"/><Relationship Id="rId2" Type="http://schemas.openxmlformats.org/officeDocument/2006/relationships/image" Target="../media/image100.png"/><Relationship Id="rId1" Type="http://schemas.openxmlformats.org/officeDocument/2006/relationships/tags" Target="../tags/tag276.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tags" Target="../tags/tag120.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77.xml"/><Relationship Id="rId1" Type="http://schemas.openxmlformats.org/officeDocument/2006/relationships/image" Target="../media/image83.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78.xml"/><Relationship Id="rId1" Type="http://schemas.openxmlformats.org/officeDocument/2006/relationships/image" Target="../media/image83.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image" Target="../media/image76.png"/></Relationships>
</file>

<file path=ppt/slides/_rels/slide93.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2.xml"/><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image" Target="../media/image84.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image" Target="../media/image103.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4.png"/></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5.png"/></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6.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7.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tretch>
            <a:fillRect/>
          </a:stretch>
        </p:blipFill>
        <p:spPr>
          <a:xfrm>
            <a:off x="-3780928" y="-380578"/>
            <a:ext cx="14277975" cy="9515475"/>
          </a:xfrm>
          <a:prstGeom prst="rect">
            <a:avLst/>
          </a:prstGeom>
          <a:noFill/>
          <a:ln>
            <a:noFill/>
          </a:ln>
        </p:spPr>
      </p:pic>
      <p:sp>
        <p:nvSpPr>
          <p:cNvPr id="43" name="Rectangle 3"/>
          <p:cNvSpPr txBox="1">
            <a:spLocks noChangeArrowheads="1"/>
          </p:cNvSpPr>
          <p:nvPr/>
        </p:nvSpPr>
        <p:spPr>
          <a:xfrm>
            <a:off x="453390" y="1734185"/>
            <a:ext cx="8727440" cy="11245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zh-CN" altLang="en-US" sz="3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新电子税局整体介绍及常用功能操作指导</a:t>
            </a:r>
            <a:endParaRPr lang="zh-CN" altLang="en-US" sz="3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cxnSp>
        <p:nvCxnSpPr>
          <p:cNvPr id="46" name="直接连接符 5"/>
          <p:cNvCxnSpPr>
            <a:cxnSpLocks noChangeShapeType="1"/>
          </p:cNvCxnSpPr>
          <p:nvPr/>
        </p:nvCxnSpPr>
        <p:spPr bwMode="auto">
          <a:xfrm flipH="1">
            <a:off x="611505" y="2858770"/>
            <a:ext cx="8569325" cy="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矩形 9"/>
          <p:cNvSpPr>
            <a:spLocks noChangeArrowheads="1"/>
          </p:cNvSpPr>
          <p:nvPr/>
        </p:nvSpPr>
        <p:spPr bwMode="auto">
          <a:xfrm>
            <a:off x="-139397" y="1714494"/>
            <a:ext cx="380044" cy="1609725"/>
          </a:xfrm>
          <a:prstGeom prst="rect">
            <a:avLst/>
          </a:prstGeom>
          <a:solidFill>
            <a:schemeClr val="accent1"/>
          </a:solidFill>
          <a:ln>
            <a:noFill/>
          </a:ln>
        </p:spPr>
        <p:txBody>
          <a:bodyPr lIns="68557" tIns="34279" rIns="68557" bIns="3427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lt"/>
              <a:ea typeface="+mn-ea"/>
              <a:cs typeface="+mn-ea"/>
              <a:sym typeface="+mn-lt"/>
            </a:endParaRPr>
          </a:p>
        </p:txBody>
      </p:sp>
      <p:sp>
        <p:nvSpPr>
          <p:cNvPr id="2" name="Rectangle 3"/>
          <p:cNvSpPr txBox="1">
            <a:spLocks noChangeArrowheads="1"/>
          </p:cNvSpPr>
          <p:nvPr/>
        </p:nvSpPr>
        <p:spPr>
          <a:xfrm>
            <a:off x="683568" y="3003798"/>
            <a:ext cx="8727440" cy="11245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zh-CN" altLang="en-US" sz="24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主讲：赵环燕</a:t>
            </a:r>
            <a:endParaRPr lang="zh-CN" altLang="en-US" sz="24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500"/>
                                        <p:tgtEl>
                                          <p:spTgt spid="4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3"/>
                                        </p:tgtEl>
                                        <p:attrNameLst>
                                          <p:attrName>style.visibility</p:attrName>
                                        </p:attrNameLst>
                                      </p:cBhvr>
                                      <p:to>
                                        <p:strVal val="visible"/>
                                      </p:to>
                                    </p:set>
                                    <p:anim calcmode="lin" valueType="num">
                                      <p:cBhvr>
                                        <p:cTn id="11"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3"/>
                                        </p:tgtEl>
                                        <p:attrNameLst>
                                          <p:attrName>ppt_y</p:attrName>
                                        </p:attrNameLst>
                                      </p:cBhvr>
                                      <p:tavLst>
                                        <p:tav tm="0">
                                          <p:val>
                                            <p:strVal val="#ppt_y"/>
                                          </p:val>
                                        </p:tav>
                                        <p:tav tm="100000">
                                          <p:val>
                                            <p:strVal val="#ppt_y"/>
                                          </p:val>
                                        </p:tav>
                                      </p:tavLst>
                                    </p:anim>
                                    <p:anim calcmode="lin" valueType="num">
                                      <p:cBhvr>
                                        <p:cTn id="13"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3"/>
                                        </p:tgtEl>
                                      </p:cBhvr>
                                    </p:animEffect>
                                  </p:childTnLst>
                                </p:cTn>
                              </p:par>
                            </p:childTnLst>
                          </p:cTn>
                        </p:par>
                        <p:par>
                          <p:cTn id="16" fill="hold">
                            <p:stCondLst>
                              <p:cond delay="1850"/>
                            </p:stCondLst>
                            <p:childTnLst>
                              <p:par>
                                <p:cTn id="17" presetID="22" presetClass="entr" presetSubtype="2"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right)">
                                      <p:cBhvr>
                                        <p:cTn id="19" dur="1000"/>
                                        <p:tgtEl>
                                          <p:spTgt spid="46"/>
                                        </p:tgtEl>
                                      </p:cBhvr>
                                    </p:animEffect>
                                  </p:childTnLst>
                                </p:cTn>
                              </p:par>
                            </p:childTnLst>
                          </p:cTn>
                        </p:par>
                        <p:par>
                          <p:cTn id="20" fill="hold">
                            <p:stCondLst>
                              <p:cond delay="2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2"/>
                                        </p:tgtEl>
                                        <p:attrNameLst>
                                          <p:attrName>ppt_y</p:attrName>
                                        </p:attrNameLst>
                                      </p:cBhvr>
                                      <p:tavLst>
                                        <p:tav tm="0">
                                          <p:val>
                                            <p:strVal val="#ppt_y"/>
                                          </p:val>
                                        </p:tav>
                                        <p:tav tm="100000">
                                          <p:val>
                                            <p:strVal val="#ppt_y"/>
                                          </p:val>
                                        </p:tav>
                                      </p:tavLst>
                                    </p:anim>
                                    <p:anim calcmode="lin" valueType="num">
                                      <p:cBhvr>
                                        <p:cTn id="25"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utoUpdateAnimBg="0"/>
      <p:bldP spid="47" grpId="0" bldLvl="0" animBg="1" autoUpdateAnimBg="0"/>
      <p:bldP spid="2"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形"/>
          <p:cNvSpPr/>
          <p:nvPr>
            <p:custDataLst>
              <p:tags r:id="rId1"/>
            </p:custDataLst>
          </p:nvPr>
        </p:nvSpPr>
        <p:spPr>
          <a:xfrm>
            <a:off x="251936" y="169545"/>
            <a:ext cx="5958840" cy="431959"/>
          </a:xfrm>
          <a:prstGeom prst="homePlate">
            <a:avLst/>
          </a:prstGeom>
          <a:solidFill>
            <a:srgbClr val="46769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sz="1200" b="1" dirty="0">
                <a:solidFill>
                  <a:schemeClr val="bg1"/>
                </a:solidFill>
                <a:latin typeface="微软雅黑" panose="020B0503020204020204" pitchFamily="34" charset="-122"/>
                <a:ea typeface="微软雅黑" panose="020B0503020204020204" pitchFamily="34" charset="-122"/>
              </a:rPr>
              <a:t>系统弹出服务提醒 “关于电子税务局“新办智能开业”的通知”。可点击【开业告知书】跳转至开业登记告知界面，点击【我知道了】可关闭此页面。</a:t>
            </a:r>
            <a:endParaRPr sz="1200" b="1" dirty="0">
              <a:solidFill>
                <a:schemeClr val="bg1"/>
              </a:solidFill>
              <a:latin typeface="微软雅黑" panose="020B0503020204020204" pitchFamily="34" charset="-122"/>
              <a:ea typeface="微软雅黑" panose="020B0503020204020204" pitchFamily="34" charset="-122"/>
            </a:endParaRPr>
          </a:p>
        </p:txBody>
      </p:sp>
      <p:pic>
        <p:nvPicPr>
          <p:cNvPr id="2" name="图片 1" descr="捕获1"/>
          <p:cNvPicPr>
            <a:picLocks noChangeAspect="1"/>
          </p:cNvPicPr>
          <p:nvPr/>
        </p:nvPicPr>
        <p:blipFill>
          <a:blip r:embed="rId2"/>
          <a:stretch>
            <a:fillRect/>
          </a:stretch>
        </p:blipFill>
        <p:spPr>
          <a:xfrm>
            <a:off x="251936" y="785336"/>
            <a:ext cx="8473440" cy="4195286"/>
          </a:xfrm>
          <a:prstGeom prst="rect">
            <a:avLst/>
          </a:prstGeom>
        </p:spPr>
      </p:pic>
      <p:sp>
        <p:nvSpPr>
          <p:cNvPr id="5" name="文本框 4"/>
          <p:cNvSpPr txBox="1"/>
          <p:nvPr/>
        </p:nvSpPr>
        <p:spPr>
          <a:xfrm>
            <a:off x="1088708" y="1881188"/>
            <a:ext cx="598170" cy="299085"/>
          </a:xfrm>
          <a:prstGeom prst="rect">
            <a:avLst/>
          </a:prstGeom>
          <a:solidFill>
            <a:schemeClr val="bg1"/>
          </a:solidFill>
        </p:spPr>
        <p:txBody>
          <a:bodyPr wrap="square" rtlCol="0">
            <a:spAutoFit/>
          </a:bodyPr>
          <a:p>
            <a:endParaRPr lang="zh-CN" altLang="en-US" sz="135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pic>
        <p:nvPicPr>
          <p:cNvPr id="107" name="图片 106"/>
          <p:cNvPicPr/>
          <p:nvPr/>
        </p:nvPicPr>
        <p:blipFill>
          <a:blip r:embed="rId1"/>
          <a:stretch>
            <a:fillRect/>
          </a:stretch>
        </p:blipFill>
        <p:spPr>
          <a:xfrm>
            <a:off x="697865" y="736600"/>
            <a:ext cx="7748905" cy="41979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wedge">
                                      <p:cBhvr>
                                        <p:cTn id="10" dur="2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pic>
        <p:nvPicPr>
          <p:cNvPr id="108" name="图片 107"/>
          <p:cNvPicPr/>
          <p:nvPr/>
        </p:nvPicPr>
        <p:blipFill>
          <a:blip r:embed="rId1"/>
          <a:stretch>
            <a:fillRect/>
          </a:stretch>
        </p:blipFill>
        <p:spPr>
          <a:xfrm>
            <a:off x="467360" y="649605"/>
            <a:ext cx="8337550" cy="41173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wedge">
                                      <p:cBhvr>
                                        <p:cTn id="10" dur="2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pic>
        <p:nvPicPr>
          <p:cNvPr id="109" name="图片 108"/>
          <p:cNvPicPr/>
          <p:nvPr/>
        </p:nvPicPr>
        <p:blipFill>
          <a:blip r:embed="rId1"/>
          <a:stretch>
            <a:fillRect/>
          </a:stretch>
        </p:blipFill>
        <p:spPr>
          <a:xfrm>
            <a:off x="280670" y="744855"/>
            <a:ext cx="8654415" cy="378333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edge">
                                      <p:cBhvr>
                                        <p:cTn id="10" dur="20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pic>
        <p:nvPicPr>
          <p:cNvPr id="110" name="图片 109"/>
          <p:cNvPicPr/>
          <p:nvPr/>
        </p:nvPicPr>
        <p:blipFill>
          <a:blip r:embed="rId1"/>
          <a:stretch>
            <a:fillRect/>
          </a:stretch>
        </p:blipFill>
        <p:spPr>
          <a:xfrm>
            <a:off x="251460" y="731520"/>
            <a:ext cx="8691245" cy="4241800"/>
          </a:xfrm>
          <a:prstGeom prst="rect">
            <a:avLst/>
          </a:prstGeom>
          <a:noFill/>
          <a:ln w="9525">
            <a:noFill/>
          </a:ln>
        </p:spPr>
      </p:pic>
      <p:sp>
        <p:nvSpPr>
          <p:cNvPr id="5" name="文本框 4"/>
          <p:cNvSpPr txBox="1"/>
          <p:nvPr/>
        </p:nvSpPr>
        <p:spPr>
          <a:xfrm>
            <a:off x="3049429" y="2396490"/>
            <a:ext cx="5168741" cy="506730"/>
          </a:xfrm>
          <a:prstGeom prst="rect">
            <a:avLst/>
          </a:prstGeom>
          <a:noFill/>
        </p:spPr>
        <p:txBody>
          <a:bodyPr wrap="square" rtlCol="0" anchor="t">
            <a:spAutoFit/>
          </a:bodyPr>
          <a:p>
            <a:r>
              <a:rPr lang="zh-CN" altLang="en-US" sz="1350">
                <a:latin typeface="微软雅黑" panose="020B0503020204020204" pitchFamily="34" charset="-122"/>
                <a:ea typeface="微软雅黑" panose="020B0503020204020204" pitchFamily="34" charset="-122"/>
                <a:cs typeface="微软雅黑" panose="020B0503020204020204" pitchFamily="34" charset="-122"/>
              </a:rPr>
              <a:t>如税源未申报，则提示“删除成功”；如税源已申报，则提示“税源已申报，不能作废。如需作废，请先作废申报”。</a:t>
            </a:r>
            <a:endParaRPr lang="zh-CN" altLang="en-US" sz="135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edge">
                                      <p:cBhvr>
                                        <p:cTn id="7" dur="20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edg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pic>
        <p:nvPicPr>
          <p:cNvPr id="111" name="图片 110"/>
          <p:cNvPicPr/>
          <p:nvPr/>
        </p:nvPicPr>
        <p:blipFill>
          <a:blip r:embed="rId1"/>
          <a:stretch>
            <a:fillRect/>
          </a:stretch>
        </p:blipFill>
        <p:spPr>
          <a:xfrm>
            <a:off x="323850" y="655955"/>
            <a:ext cx="8482330" cy="407797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111"/>
                                        </p:tgtEl>
                                        <p:attrNameLst>
                                          <p:attrName>style.visibility</p:attrName>
                                        </p:attrNameLst>
                                      </p:cBhvr>
                                      <p:to>
                                        <p:strVal val="visible"/>
                                      </p:to>
                                    </p:set>
                                    <p:animEffect transition="in" filter="wedge">
                                      <p:cBhvr>
                                        <p:cTn id="10" dur="2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pic>
        <p:nvPicPr>
          <p:cNvPr id="112" name="图片 111"/>
          <p:cNvPicPr/>
          <p:nvPr/>
        </p:nvPicPr>
        <p:blipFill>
          <a:blip r:embed="rId1"/>
          <a:stretch>
            <a:fillRect/>
          </a:stretch>
        </p:blipFill>
        <p:spPr>
          <a:xfrm>
            <a:off x="321945" y="768350"/>
            <a:ext cx="8695055" cy="399923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wedge">
                                      <p:cBhvr>
                                        <p:cTn id="10" dur="2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sp>
        <p:nvSpPr>
          <p:cNvPr id="134" name="文本框 2"/>
          <p:cNvSpPr txBox="1"/>
          <p:nvPr/>
        </p:nvSpPr>
        <p:spPr>
          <a:xfrm>
            <a:off x="827505" y="267065"/>
            <a:ext cx="7959778" cy="276860"/>
          </a:xfrm>
          <a:prstGeom prst="rect">
            <a:avLst/>
          </a:prstGeom>
          <a:noFill/>
        </p:spPr>
        <p:txBody>
          <a:bodyPr wrap="square" lIns="0" tIns="0" rIns="0" bIns="0" rtlCol="0">
            <a:spAutoFit/>
          </a:bodyPr>
          <a:p>
            <a:pPr defTabSz="685800">
              <a:defRPr/>
            </a:pPr>
            <a:r>
              <a:rPr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财产和行为税申报</a:t>
            </a:r>
            <a:endParaRPr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13" name="图片 112"/>
          <p:cNvPicPr/>
          <p:nvPr/>
        </p:nvPicPr>
        <p:blipFill>
          <a:blip r:embed="rId1"/>
          <a:stretch>
            <a:fillRect/>
          </a:stretch>
        </p:blipFill>
        <p:spPr>
          <a:xfrm>
            <a:off x="518160" y="753745"/>
            <a:ext cx="8329930" cy="388810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wedge">
                                      <p:cBhvr>
                                        <p:cTn id="10" dur="2000"/>
                                        <p:tgtEl>
                                          <p:spTgt spid="134"/>
                                        </p:tgtEl>
                                      </p:cBhvr>
                                    </p:animEffect>
                                  </p:childTnLst>
                                </p:cTn>
                              </p:par>
                              <p:par>
                                <p:cTn id="11" presetID="20" presetClass="entr" presetSubtype="0" fill="hold" nodeType="with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wedge">
                                      <p:cBhvr>
                                        <p:cTn id="13" dur="20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pic>
        <p:nvPicPr>
          <p:cNvPr id="114" name="图片 113"/>
          <p:cNvPicPr/>
          <p:nvPr/>
        </p:nvPicPr>
        <p:blipFill>
          <a:blip r:embed="rId1"/>
          <a:stretch>
            <a:fillRect/>
          </a:stretch>
        </p:blipFill>
        <p:spPr>
          <a:xfrm>
            <a:off x="187325" y="756920"/>
            <a:ext cx="8720455" cy="401002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wedge">
                                      <p:cBhvr>
                                        <p:cTn id="10" dur="2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pic>
        <p:nvPicPr>
          <p:cNvPr id="2" name="图片 1"/>
          <p:cNvPicPr>
            <a:picLocks noChangeAspect="1"/>
          </p:cNvPicPr>
          <p:nvPr/>
        </p:nvPicPr>
        <p:blipFill>
          <a:blip r:embed="rId1"/>
          <a:stretch>
            <a:fillRect/>
          </a:stretch>
        </p:blipFill>
        <p:spPr>
          <a:xfrm>
            <a:off x="186055" y="681355"/>
            <a:ext cx="8793480" cy="4086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7" name="组合 15"/>
          <p:cNvGrpSpPr/>
          <p:nvPr/>
        </p:nvGrpSpPr>
        <p:grpSpPr>
          <a:xfrm>
            <a:off x="1212056" y="902494"/>
            <a:ext cx="6828473" cy="3590925"/>
            <a:chOff x="4508105" y="3532133"/>
            <a:chExt cx="7774840" cy="5332491"/>
          </a:xfrm>
        </p:grpSpPr>
        <p:sp>
          <p:nvSpPr>
            <p:cNvPr id="8" name="圆角矩形 1"/>
            <p:cNvSpPr/>
            <p:nvPr/>
          </p:nvSpPr>
          <p:spPr>
            <a:xfrm>
              <a:off x="4508105" y="3788258"/>
              <a:ext cx="7774840" cy="5076366"/>
            </a:xfrm>
            <a:prstGeom prst="roundRect">
              <a:avLst>
                <a:gd name="adj" fmla="val 6222"/>
              </a:avLst>
            </a:prstGeom>
            <a:solidFill>
              <a:schemeClr val="bg1"/>
            </a:solidFill>
            <a:ln>
              <a:gradFill flip="none" rotWithShape="1">
                <a:gsLst>
                  <a:gs pos="0">
                    <a:srgbClr val="E49C1D"/>
                  </a:gs>
                  <a:gs pos="100000">
                    <a:schemeClr val="bg1"/>
                  </a:gs>
                </a:gsLst>
                <a:lin ang="5400000" scaled="1"/>
                <a:tileRect/>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defTabSz="685800">
                <a:defRPr/>
              </a:pPr>
              <a:endParaRPr lang="zh-CN" altLang="en-US" sz="900" dirty="0">
                <a:solidFill>
                  <a:srgbClr val="FFFFFF"/>
                </a:solidFill>
                <a:latin typeface="Arial" panose="020B0604020202020204"/>
                <a:ea typeface="黑体" panose="02010609060101010101" charset="-122"/>
              </a:endParaRPr>
            </a:p>
          </p:txBody>
        </p:sp>
        <p:sp>
          <p:nvSpPr>
            <p:cNvPr id="36872" name="文本框 17"/>
            <p:cNvSpPr txBox="1"/>
            <p:nvPr/>
          </p:nvSpPr>
          <p:spPr>
            <a:xfrm>
              <a:off x="6570054" y="3532133"/>
              <a:ext cx="3735562" cy="614816"/>
            </a:xfrm>
            <a:prstGeom prst="rect">
              <a:avLst/>
            </a:prstGeom>
            <a:solidFill>
              <a:schemeClr val="bg1"/>
            </a:solidFill>
            <a:ln w="9525">
              <a:noFill/>
            </a:ln>
          </p:spPr>
          <p:txBody>
            <a:bodyPr anchor="t" anchorCtr="0">
              <a:spAutoFit/>
            </a:bodyPr>
            <a:p>
              <a:pPr algn="ctr"/>
              <a:r>
                <a:rPr lang="zh-CN" altLang="en-US" sz="2100" b="1" dirty="0">
                  <a:solidFill>
                    <a:srgbClr val="0070C0"/>
                  </a:solidFill>
                  <a:latin typeface="楷体" panose="02010609060101010101" charset="-122"/>
                  <a:ea typeface="楷体" panose="02010609060101010101" charset="-122"/>
                </a:rPr>
                <a:t>注意事项</a:t>
              </a:r>
              <a:endParaRPr lang="zh-CN" altLang="en-US" sz="2100" b="1" dirty="0">
                <a:solidFill>
                  <a:srgbClr val="0070C0"/>
                </a:solidFill>
                <a:latin typeface="楷体" panose="02010609060101010101" charset="-122"/>
                <a:ea typeface="楷体" panose="02010609060101010101" charset="-122"/>
              </a:endParaRPr>
            </a:p>
          </p:txBody>
        </p:sp>
        <p:sp>
          <p:nvSpPr>
            <p:cNvPr id="36873" name="文本框 18"/>
            <p:cNvSpPr txBox="1"/>
            <p:nvPr/>
          </p:nvSpPr>
          <p:spPr>
            <a:xfrm>
              <a:off x="4742359" y="4397779"/>
              <a:ext cx="7306332" cy="4196685"/>
            </a:xfrm>
            <a:prstGeom prst="rect">
              <a:avLst/>
            </a:prstGeom>
            <a:noFill/>
            <a:ln w="9525">
              <a:noFill/>
            </a:ln>
          </p:spPr>
          <p:txBody>
            <a:bodyPr anchor="t" anchorCtr="0">
              <a:noAutofit/>
            </a:bodyPr>
            <a:p>
              <a:pPr algn="l">
                <a:lnSpc>
                  <a:spcPct val="150000"/>
                </a:lnSpc>
                <a:spcBef>
                  <a:spcPts val="1000"/>
                </a:spcBef>
                <a:buClrTx/>
                <a:buSzTx/>
                <a:buNone/>
              </a:pPr>
              <a:r>
                <a:rPr sz="1500">
                  <a:latin typeface="微软雅黑" panose="020B0503020204020204" pitchFamily="34" charset="-122"/>
                  <a:ea typeface="微软雅黑" panose="020B0503020204020204" pitchFamily="34" charset="-122"/>
                  <a:cs typeface="微软雅黑" panose="020B0503020204020204" pitchFamily="34" charset="-122"/>
                  <a:sym typeface="+mn-ea"/>
                </a:rPr>
                <a:t>1.营业税改征增值税后，房产出租的，计征房产税的租金收入不含增值税；免征增值税的，确定计税依据时，租金收入不扣减增值税额；税务机关核定房产税出租的计税价格或收入不含增值税。</a:t>
              </a:r>
              <a:endParaRPr sz="15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spcBef>
                  <a:spcPts val="1000"/>
                </a:spcBef>
                <a:buClrTx/>
                <a:buSzTx/>
                <a:buNone/>
              </a:pPr>
              <a:endParaRPr sz="1500">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50000"/>
                </a:lnSpc>
                <a:spcBef>
                  <a:spcPts val="1000"/>
                </a:spcBef>
                <a:buClrTx/>
                <a:buSzTx/>
                <a:buNone/>
              </a:pPr>
              <a:r>
                <a:rPr sz="1500">
                  <a:latin typeface="微软雅黑" panose="020B0503020204020204" pitchFamily="34" charset="-122"/>
                  <a:ea typeface="微软雅黑" panose="020B0503020204020204" pitchFamily="34" charset="-122"/>
                  <a:cs typeface="微软雅黑" panose="020B0503020204020204" pitchFamily="34" charset="-122"/>
                  <a:sym typeface="+mn-ea"/>
                </a:rPr>
                <a:t>2.房产税、城镇土地使用税税源信息变更时间选择时需注意，如您房产、土地相关信息在6月发生变更，则您需将变更时间选择到6月，税源变更信息将从7月开始生效。</a:t>
              </a:r>
              <a:endParaRPr sz="15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566682" y="469049"/>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4" name="Group 7"/>
          <p:cNvGrpSpPr/>
          <p:nvPr/>
        </p:nvGrpSpPr>
        <p:grpSpPr bwMode="auto">
          <a:xfrm>
            <a:off x="242646" y="219671"/>
            <a:ext cx="292779" cy="154484"/>
            <a:chOff x="0" y="0"/>
            <a:chExt cx="1041399" cy="549275"/>
          </a:xfrm>
        </p:grpSpPr>
        <p:sp>
          <p:nvSpPr>
            <p:cNvPr id="5" name="Freeform 16"/>
            <p:cNvSpPr/>
            <p:nvPr>
              <p:custDataLst>
                <p:tags r:id="rId2"/>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6" name="Freeform 17"/>
            <p:cNvSpPr/>
            <p:nvPr>
              <p:custDataLst>
                <p:tags r:id="rId3"/>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7" name="Freeform 18"/>
            <p:cNvSpPr/>
            <p:nvPr>
              <p:custDataLst>
                <p:tags r:id="rId4"/>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sp>
        <p:nvSpPr>
          <p:cNvPr id="8" name="文本框 2"/>
          <p:cNvSpPr txBox="1"/>
          <p:nvPr>
            <p:custDataLst>
              <p:tags r:id="rId5"/>
            </p:custDataLst>
          </p:nvPr>
        </p:nvSpPr>
        <p:spPr>
          <a:xfrm>
            <a:off x="601417" y="121809"/>
            <a:ext cx="7959778" cy="276860"/>
          </a:xfrm>
          <a:prstGeom prst="rect">
            <a:avLst/>
          </a:prstGeom>
          <a:noFill/>
        </p:spPr>
        <p:txBody>
          <a:bodyPr wrap="square" lIns="0" tIns="0" rIns="0" bIns="0" rtlCol="0">
            <a:spAutoFit/>
          </a:bodyPr>
          <a:lstStyle/>
          <a:p>
            <a:pPr defTabSz="685800">
              <a:spcBef>
                <a:spcPct val="0"/>
              </a:spcBef>
              <a:spcAft>
                <a:spcPct val="0"/>
              </a:spcAft>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功能介绍</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查看开业告知书基础信息（单位纳税人）</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 name="图片 8"/>
          <p:cNvPicPr>
            <a:picLocks noChangeAspect="1"/>
          </p:cNvPicPr>
          <p:nvPr/>
        </p:nvPicPr>
        <p:blipFill>
          <a:blip r:embed="rId6"/>
          <a:stretch>
            <a:fillRect/>
          </a:stretch>
        </p:blipFill>
        <p:spPr>
          <a:xfrm>
            <a:off x="484769" y="539588"/>
            <a:ext cx="8359646" cy="4603913"/>
          </a:xfrm>
          <a:prstGeom prst="rect">
            <a:avLst/>
          </a:prstGeom>
        </p:spPr>
      </p:pic>
      <p:sp>
        <p:nvSpPr>
          <p:cNvPr id="2" name="矩形 1"/>
          <p:cNvSpPr/>
          <p:nvPr/>
        </p:nvSpPr>
        <p:spPr>
          <a:xfrm>
            <a:off x="1475740" y="555625"/>
            <a:ext cx="1008380"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2"/>
          <p:cNvSpPr txBox="1"/>
          <p:nvPr/>
        </p:nvSpPr>
        <p:spPr>
          <a:xfrm>
            <a:off x="3613624" y="701911"/>
            <a:ext cx="5078128" cy="897890"/>
          </a:xfrm>
          <a:prstGeom prst="rect">
            <a:avLst/>
          </a:prstGeom>
          <a:noFill/>
        </p:spPr>
        <p:txBody>
          <a:bodyPr wrap="square" lIns="68578" tIns="34289" rIns="68578" bIns="34289" rtlCol="0">
            <a:spAutoFit/>
          </a:bodyPr>
          <a:lstStyle>
            <a:defPPr>
              <a:defRPr lang="zh-CN"/>
            </a:defPPr>
            <a:lvl1pPr marL="342900" lvl="0" indent="-342900">
              <a:lnSpc>
                <a:spcPct val="150000"/>
              </a:lnSpc>
              <a:buClr>
                <a:srgbClr val="395269"/>
              </a:buClr>
              <a:buFont typeface="Wingdings" panose="05000000000000000000" pitchFamily="2" charset="2"/>
              <a:buChar char="u"/>
              <a:defRPr sz="2000" b="1" kern="0">
                <a:solidFill>
                  <a:prstClr val="black">
                    <a:lumMod val="75000"/>
                    <a:lumOff val="25000"/>
                  </a:prstClr>
                </a:solidFill>
                <a:cs typeface="+mn-ea"/>
              </a:defRPr>
            </a:lvl1pPr>
          </a:lstStyle>
          <a:p>
            <a:pPr marL="0" marR="0" lvl="0" indent="0" algn="l" defTabSz="914400" rtl="0" eaLnBrk="1" fontAlgn="auto" latinLnBrk="0" hangingPunct="1">
              <a:lnSpc>
                <a:spcPct val="150000"/>
              </a:lnSpc>
              <a:spcBef>
                <a:spcPts val="0"/>
              </a:spcBef>
              <a:spcAft>
                <a:spcPts val="0"/>
              </a:spcAft>
              <a:buClr>
                <a:srgbClr val="395269"/>
              </a:buClr>
              <a:buSzTx/>
              <a:buFont typeface="Wingdings" panose="05000000000000000000" pitchFamily="2" charset="2"/>
              <a:buNone/>
              <a:defRPr/>
            </a:pPr>
            <a:r>
              <a:rPr lang="zh-CN" altLang="en-US" sz="1500" noProof="0" dirty="0">
                <a:ln>
                  <a:noFill/>
                </a:ln>
                <a:solidFill>
                  <a:srgbClr val="7578EC"/>
                </a:solidFill>
                <a:effectLst/>
                <a:uLnTx/>
                <a:uFillTx/>
                <a:latin typeface="微软雅黑" panose="020B0503020204020204" pitchFamily="34" charset="-122"/>
                <a:ea typeface="微软雅黑" panose="020B0503020204020204" pitchFamily="34" charset="-122"/>
                <a:sym typeface="+mn-ea"/>
              </a:rPr>
              <a:t>跨区域涉税事项报告</a:t>
            </a:r>
            <a:endParaRPr lang="zh-CN" altLang="en-US" sz="1500" noProof="0" dirty="0">
              <a:ln>
                <a:noFill/>
              </a:ln>
              <a:solidFill>
                <a:srgbClr val="7578EC"/>
              </a:solidFill>
              <a:effectLst/>
              <a:uLnTx/>
              <a:uFillTx/>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50000"/>
              </a:lnSpc>
              <a:spcBef>
                <a:spcPts val="0"/>
              </a:spcBef>
              <a:spcAft>
                <a:spcPts val="0"/>
              </a:spcAft>
              <a:buClr>
                <a:srgbClr val="395269"/>
              </a:buClr>
              <a:buSzTx/>
              <a:buFont typeface="Wingdings" panose="05000000000000000000" pitchFamily="2" charset="2"/>
              <a:buNone/>
              <a:defRPr/>
            </a:pPr>
            <a:r>
              <a:rPr lang="zh-CN" altLang="en-US" sz="1050" b="0" kern="1200" noProof="0" dirty="0">
                <a:ln>
                  <a:noFill/>
                </a:ln>
                <a:solidFill>
                  <a:prstClr val="black">
                    <a:lumMod val="50000"/>
                  </a:prstClr>
                </a:solidFill>
                <a:effectLst/>
                <a:uLnTx/>
                <a:uFillTx/>
                <a:latin typeface="微软雅黑" panose="020B0503020204020204" pitchFamily="34" charset="-122"/>
                <a:ea typeface="微软雅黑" panose="020B0503020204020204" pitchFamily="34" charset="-122"/>
                <a:sym typeface="+mn-ea"/>
              </a:rPr>
              <a:t>纳税人跨省（自治区、直辖市和计划单列市）、市（州）临时从事生产经营活动，通过电子税务局进行跨区域涉税事项报告。</a:t>
            </a:r>
            <a:endParaRPr kumimoji="0" lang="zh-CN" altLang="en-US" sz="1050" b="0" i="0" u="none" strike="noStrike" kern="1200" cap="none" spc="0" normalizeH="0" baseline="0" noProof="0" dirty="0">
              <a:ln>
                <a:noFill/>
              </a:ln>
              <a:solidFill>
                <a:prstClr val="black">
                  <a:lumMod val="50000"/>
                </a:prstClr>
              </a:solidFill>
              <a:effectLst/>
              <a:uLnTx/>
              <a:uFillTx/>
              <a:latin typeface="微软雅黑" panose="020B0503020204020204" pitchFamily="34" charset="-122"/>
              <a:ea typeface="微软雅黑" panose="020B0503020204020204" pitchFamily="34" charset="-122"/>
              <a:cs typeface="+mn-ea"/>
            </a:endParaRPr>
          </a:p>
        </p:txBody>
      </p:sp>
      <p:sp>
        <p:nvSpPr>
          <p:cNvPr id="13" name="文本框 52"/>
          <p:cNvSpPr txBox="1"/>
          <p:nvPr/>
        </p:nvSpPr>
        <p:spPr>
          <a:xfrm>
            <a:off x="3671250" y="1987751"/>
            <a:ext cx="5078128" cy="897890"/>
          </a:xfrm>
          <a:prstGeom prst="rect">
            <a:avLst/>
          </a:prstGeom>
          <a:noFill/>
        </p:spPr>
        <p:txBody>
          <a:bodyPr wrap="square" lIns="68578" tIns="34289" rIns="68578" bIns="34289" rtlCol="0">
            <a:spAutoFit/>
          </a:bodyPr>
          <a:lstStyle>
            <a:defPPr>
              <a:defRPr lang="zh-CN"/>
            </a:defPPr>
            <a:lvl1pPr marL="342900" lvl="0" indent="-342900">
              <a:lnSpc>
                <a:spcPct val="150000"/>
              </a:lnSpc>
              <a:buClr>
                <a:srgbClr val="395269"/>
              </a:buClr>
              <a:buFont typeface="Wingdings" panose="05000000000000000000" pitchFamily="2" charset="2"/>
              <a:buChar char="u"/>
              <a:defRPr sz="2000" b="1" kern="0">
                <a:solidFill>
                  <a:prstClr val="black">
                    <a:lumMod val="75000"/>
                    <a:lumOff val="25000"/>
                  </a:prstClr>
                </a:solidFill>
                <a:cs typeface="+mn-ea"/>
              </a:defRPr>
            </a:lvl1pPr>
          </a:lstStyle>
          <a:p>
            <a:pPr marL="0" marR="0" lvl="0" indent="0" algn="l" defTabSz="914400" rtl="0" eaLnBrk="1" fontAlgn="auto" latinLnBrk="0" hangingPunct="1">
              <a:lnSpc>
                <a:spcPct val="150000"/>
              </a:lnSpc>
              <a:spcBef>
                <a:spcPts val="0"/>
              </a:spcBef>
              <a:spcAft>
                <a:spcPts val="0"/>
              </a:spcAft>
              <a:buClr>
                <a:srgbClr val="395269"/>
              </a:buClr>
              <a:buSzTx/>
              <a:buFont typeface="Wingdings" panose="05000000000000000000" pitchFamily="2" charset="2"/>
              <a:buNone/>
              <a:defRPr/>
            </a:pPr>
            <a:r>
              <a:rPr lang="zh-CN" altLang="en-US" sz="1500" noProof="0" dirty="0">
                <a:ln>
                  <a:noFill/>
                </a:ln>
                <a:solidFill>
                  <a:srgbClr val="F7B800"/>
                </a:solidFill>
                <a:effectLst/>
                <a:uLnTx/>
                <a:uFillTx/>
                <a:latin typeface="微软雅黑" panose="020B0503020204020204" pitchFamily="34" charset="-122"/>
                <a:ea typeface="微软雅黑" panose="020B0503020204020204" pitchFamily="34" charset="-122"/>
                <a:sym typeface="+mn-ea"/>
              </a:rPr>
              <a:t>跨区域涉税事项信息反馈</a:t>
            </a:r>
            <a:endParaRPr kumimoji="0" lang="zh-CN" altLang="en-US" sz="1500" b="1" i="0" u="none" strike="noStrike" kern="0" cap="none" spc="0" normalizeH="0" baseline="0" noProof="0" dirty="0">
              <a:ln>
                <a:noFill/>
              </a:ln>
              <a:solidFill>
                <a:srgbClr val="F7B800"/>
              </a:solidFill>
              <a:effectLst/>
              <a:uLnTx/>
              <a:uFillTx/>
              <a:latin typeface="微软雅黑" panose="020B0503020204020204" pitchFamily="34" charset="-122"/>
              <a:ea typeface="微软雅黑" panose="020B0503020204020204" pitchFamily="34" charset="-122"/>
              <a:sym typeface="+mn-lt"/>
            </a:endParaRPr>
          </a:p>
          <a:p>
            <a:pPr marL="0" marR="0" lvl="0" indent="0" algn="l" defTabSz="914400" rtl="0" eaLnBrk="1" fontAlgn="auto" latinLnBrk="0" hangingPunct="1">
              <a:lnSpc>
                <a:spcPct val="150000"/>
              </a:lnSpc>
              <a:spcBef>
                <a:spcPts val="0"/>
              </a:spcBef>
              <a:spcAft>
                <a:spcPts val="0"/>
              </a:spcAft>
              <a:buClr>
                <a:srgbClr val="395269"/>
              </a:buClr>
              <a:buSzTx/>
              <a:buFont typeface="Wingdings" panose="05000000000000000000" pitchFamily="2" charset="2"/>
              <a:buNone/>
              <a:defRPr/>
            </a:pPr>
            <a:r>
              <a:rPr kumimoji="0" lang="zh-CN" altLang="en-US" sz="1050" b="0" i="0" u="none" strike="noStrike" kern="1200" cap="none" spc="0" normalizeH="0" baseline="0" noProof="0" dirty="0">
                <a:ln>
                  <a:noFill/>
                </a:ln>
                <a:solidFill>
                  <a:prstClr val="black">
                    <a:lumMod val="50000"/>
                  </a:prstClr>
                </a:solidFill>
                <a:effectLst/>
                <a:uLnTx/>
                <a:uFillTx/>
                <a:latin typeface="微软雅黑" panose="020B0503020204020204" pitchFamily="34" charset="-122"/>
                <a:ea typeface="微软雅黑" panose="020B0503020204020204" pitchFamily="34" charset="-122"/>
                <a:cs typeface="+mn-ea"/>
                <a:sym typeface="+mn-ea"/>
              </a:rPr>
              <a:t>纳税人跨区域经营活动结束后，应当结清经营地税务机关的应纳税款以及其他涉税事项，向经营地税务机关填报《跨区域涉税事项反馈表》。</a:t>
            </a:r>
            <a:endParaRPr kumimoji="0" lang="zh-CN" altLang="en-US" sz="1050" b="0" i="0" u="none" strike="noStrike" kern="1200" cap="none" spc="0" normalizeH="0" baseline="0" noProof="0" dirty="0">
              <a:ln>
                <a:noFill/>
              </a:ln>
              <a:solidFill>
                <a:prstClr val="black">
                  <a:lumMod val="50000"/>
                </a:prstClr>
              </a:solidFill>
              <a:effectLst/>
              <a:uLnTx/>
              <a:uFillTx/>
              <a:latin typeface="微软雅黑" panose="020B0503020204020204" pitchFamily="34" charset="-122"/>
              <a:ea typeface="微软雅黑" panose="020B0503020204020204" pitchFamily="34" charset="-122"/>
              <a:cs typeface="+mn-ea"/>
              <a:sym typeface="+mn-ea"/>
            </a:endParaRPr>
          </a:p>
        </p:txBody>
      </p:sp>
      <p:sp>
        <p:nvSpPr>
          <p:cNvPr id="14" name="文本框 52"/>
          <p:cNvSpPr txBox="1"/>
          <p:nvPr/>
        </p:nvSpPr>
        <p:spPr>
          <a:xfrm>
            <a:off x="3671250" y="3354801"/>
            <a:ext cx="5078128" cy="897890"/>
          </a:xfrm>
          <a:prstGeom prst="rect">
            <a:avLst/>
          </a:prstGeom>
          <a:noFill/>
        </p:spPr>
        <p:txBody>
          <a:bodyPr wrap="square" lIns="68578" tIns="34289" rIns="68578" bIns="34289" rtlCol="0">
            <a:spAutoFit/>
          </a:bodyPr>
          <a:lstStyle>
            <a:defPPr>
              <a:defRPr lang="zh-CN"/>
            </a:defPPr>
            <a:lvl1pPr marL="342900" lvl="0" indent="-342900">
              <a:lnSpc>
                <a:spcPct val="150000"/>
              </a:lnSpc>
              <a:buClr>
                <a:srgbClr val="395269"/>
              </a:buClr>
              <a:buFont typeface="Wingdings" panose="05000000000000000000" pitchFamily="2" charset="2"/>
              <a:buChar char="u"/>
              <a:defRPr sz="2000" b="1" kern="0">
                <a:solidFill>
                  <a:prstClr val="black">
                    <a:lumMod val="75000"/>
                    <a:lumOff val="25000"/>
                  </a:prstClr>
                </a:solidFill>
                <a:cs typeface="+mn-ea"/>
              </a:defRPr>
            </a:lvl1pPr>
          </a:lstStyle>
          <a:p>
            <a:pPr marL="0" marR="0" lvl="0" indent="0" algn="l" defTabSz="914400" rtl="0" eaLnBrk="1" fontAlgn="auto" latinLnBrk="0" hangingPunct="1">
              <a:lnSpc>
                <a:spcPct val="150000"/>
              </a:lnSpc>
              <a:spcBef>
                <a:spcPts val="0"/>
              </a:spcBef>
              <a:spcAft>
                <a:spcPts val="0"/>
              </a:spcAft>
              <a:buClr>
                <a:srgbClr val="395269"/>
              </a:buClr>
              <a:buSzTx/>
              <a:buFont typeface="Wingdings" panose="05000000000000000000" pitchFamily="2" charset="2"/>
              <a:buNone/>
              <a:defRPr/>
            </a:pPr>
            <a:r>
              <a:rPr lang="zh-CN" altLang="en-US" sz="1500" noProof="0" dirty="0">
                <a:ln>
                  <a:noFill/>
                </a:ln>
                <a:solidFill>
                  <a:srgbClr val="4B89FD"/>
                </a:solidFill>
                <a:effectLst/>
                <a:uLnTx/>
                <a:uFillTx/>
                <a:latin typeface="微软雅黑" panose="020B0503020204020204" pitchFamily="34" charset="-122"/>
                <a:ea typeface="微软雅黑" panose="020B0503020204020204" pitchFamily="34" charset="-122"/>
                <a:sym typeface="+mn-ea"/>
              </a:rPr>
              <a:t>场景式-跨区域涉税事项管理</a:t>
            </a:r>
            <a:endParaRPr kumimoji="0" lang="zh-CN" altLang="en-US" sz="1500" b="1" i="0" u="none" strike="noStrike" kern="0" cap="none" spc="0" normalizeH="0" baseline="0" noProof="0" dirty="0">
              <a:ln>
                <a:noFill/>
              </a:ln>
              <a:solidFill>
                <a:srgbClr val="4B89FD"/>
              </a:solidFill>
              <a:effectLst/>
              <a:uLnTx/>
              <a:uFillTx/>
              <a:latin typeface="微软雅黑" panose="020B0503020204020204" pitchFamily="34" charset="-122"/>
              <a:ea typeface="微软雅黑" panose="020B0503020204020204" pitchFamily="34" charset="-122"/>
              <a:sym typeface="+mn-lt"/>
            </a:endParaRPr>
          </a:p>
          <a:p>
            <a:pPr marL="0" marR="0" lvl="0" indent="0" algn="l" defTabSz="914400" rtl="0" eaLnBrk="1" fontAlgn="auto" latinLnBrk="0" hangingPunct="1">
              <a:lnSpc>
                <a:spcPct val="150000"/>
              </a:lnSpc>
              <a:spcBef>
                <a:spcPts val="0"/>
              </a:spcBef>
              <a:spcAft>
                <a:spcPts val="0"/>
              </a:spcAft>
              <a:buClr>
                <a:srgbClr val="395269"/>
              </a:buClr>
              <a:buSzTx/>
              <a:buFont typeface="Wingdings" panose="05000000000000000000" charset="0"/>
              <a:buNone/>
              <a:defRPr/>
            </a:pPr>
            <a:r>
              <a:rPr kumimoji="0" lang="zh-CN" altLang="en-US" sz="1050" b="0" i="0" u="none" strike="noStrike" kern="1200" cap="none" spc="0" normalizeH="0" baseline="0" noProof="0" dirty="0">
                <a:ln>
                  <a:noFill/>
                </a:ln>
                <a:solidFill>
                  <a:prstClr val="black">
                    <a:lumMod val="50000"/>
                  </a:prstClr>
                </a:solidFill>
                <a:effectLst/>
                <a:uLnTx/>
                <a:uFillTx/>
                <a:latin typeface="微软雅黑" panose="020B0503020204020204" pitchFamily="34" charset="-122"/>
                <a:ea typeface="微软雅黑" panose="020B0503020204020204" pitchFamily="34" charset="-122"/>
                <a:cs typeface="+mn-ea"/>
              </a:rPr>
              <a:t>通过场景式实现</a:t>
            </a:r>
            <a:r>
              <a:rPr lang="zh-CN" altLang="en-US" sz="1050" b="0" kern="1200" noProof="0" dirty="0">
                <a:ln>
                  <a:noFill/>
                </a:ln>
                <a:solidFill>
                  <a:prstClr val="black">
                    <a:lumMod val="50000"/>
                  </a:prstClr>
                </a:solidFill>
                <a:effectLst/>
                <a:uLnTx/>
                <a:uFillTx/>
                <a:latin typeface="微软雅黑" panose="020B0503020204020204" pitchFamily="34" charset="-122"/>
                <a:ea typeface="微软雅黑" panose="020B0503020204020204" pitchFamily="34" charset="-122"/>
                <a:sym typeface="+mn-ea"/>
              </a:rPr>
              <a:t>跨区域涉税事项报告、跨区域涉税事项反馈、延期、预缴信息查询、完税证明开具等业务办理</a:t>
            </a:r>
            <a:endParaRPr kumimoji="0" lang="zh-CN" altLang="en-US" sz="1050" b="0" i="0" u="none" strike="noStrike" kern="1200" cap="none" spc="0" normalizeH="0" baseline="0" noProof="0" dirty="0">
              <a:ln>
                <a:noFill/>
              </a:ln>
              <a:solidFill>
                <a:prstClr val="black">
                  <a:lumMod val="50000"/>
                </a:prstClr>
              </a:solidFill>
              <a:effectLst/>
              <a:uLnTx/>
              <a:uFillTx/>
              <a:latin typeface="微软雅黑" panose="020B0503020204020204" pitchFamily="34" charset="-122"/>
              <a:ea typeface="微软雅黑" panose="020B0503020204020204" pitchFamily="34" charset="-122"/>
              <a:cs typeface="+mn-ea"/>
            </a:endParaRPr>
          </a:p>
        </p:txBody>
      </p:sp>
      <p:grpSp>
        <p:nvGrpSpPr>
          <p:cNvPr id="46" name="组合 44"/>
          <p:cNvGrpSpPr/>
          <p:nvPr/>
        </p:nvGrpSpPr>
        <p:grpSpPr>
          <a:xfrm>
            <a:off x="376714" y="1126331"/>
            <a:ext cx="3094196" cy="3118009"/>
            <a:chOff x="427" y="2425"/>
            <a:chExt cx="6497" cy="6547"/>
          </a:xfrm>
        </p:grpSpPr>
        <p:sp>
          <p:nvSpPr>
            <p:cNvPr id="47" name="Text Box 3"/>
            <p:cNvSpPr txBox="1"/>
            <p:nvPr>
              <p:custDataLst>
                <p:tags r:id="rId1"/>
              </p:custDataLst>
            </p:nvPr>
          </p:nvSpPr>
          <p:spPr>
            <a:xfrm>
              <a:off x="1181" y="5159"/>
              <a:ext cx="2105" cy="864"/>
            </a:xfrm>
            <a:prstGeom prst="rect">
              <a:avLst/>
            </a:prstGeom>
            <a:noFill/>
            <a:ln w="12700" cap="flat">
              <a:noFill/>
              <a:miter lim="400000"/>
            </a:ln>
            <a:effectLst/>
          </p:spPr>
          <p:txBody>
            <a:bodyPr wrap="square" lIns="10715" tIns="10715" rIns="10715" bIns="10715" numCol="1" anchor="t">
              <a:noAutofit/>
            </a:bodyPr>
            <a:lstStyle/>
            <a:p>
              <a:pPr marL="0" marR="0" lvl="0" indent="0" algn="ctr" defTabSz="914400" rtl="0" eaLnBrk="1" fontAlgn="auto" latinLnBrk="0" hangingPunct="1">
                <a:lnSpc>
                  <a:spcPct val="130000"/>
                </a:lnSpc>
                <a:spcBef>
                  <a:spcPts val="0"/>
                </a:spcBef>
                <a:spcAft>
                  <a:spcPts val="0"/>
                </a:spcAft>
                <a:buClrTx/>
                <a:buSzTx/>
                <a:buFontTx/>
                <a:buNone/>
                <a:defRPr sz="3500" cap="all">
                  <a:latin typeface="Impact" panose="020B0806030902050204"/>
                  <a:ea typeface="Impact" panose="020B0806030902050204"/>
                  <a:cs typeface="Impact" panose="020B0806030902050204"/>
                  <a:sym typeface="Impact" panose="020B0806030902050204"/>
                </a:defRPr>
              </a:pPr>
              <a:r>
                <a:rPr lang="zh-CN" altLang="en-US" sz="1800"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a:t>
              </a:r>
              <a:endParaRPr kumimoji="0" sz="1800" b="1" i="0" u="none" strike="noStrike" kern="1200" cap="all" spc="0" normalizeH="0" baseline="0" noProof="0" dirty="0">
                <a:ln>
                  <a:noFill/>
                </a:ln>
                <a:solidFill>
                  <a:srgbClr val="1769C0"/>
                </a:solidFill>
                <a:effectLst/>
                <a:uLnTx/>
                <a:uFillTx/>
                <a:latin typeface="微软雅黑" panose="020B0503020204020204" pitchFamily="34" charset="-122"/>
                <a:ea typeface="微软雅黑" panose="020B0503020204020204" pitchFamily="34" charset="-122"/>
                <a:sym typeface="Impact" panose="020B0806030902050204"/>
              </a:endParaRPr>
            </a:p>
          </p:txBody>
        </p:sp>
        <p:sp>
          <p:nvSpPr>
            <p:cNvPr id="48" name="Линия"/>
            <p:cNvSpPr/>
            <p:nvPr/>
          </p:nvSpPr>
          <p:spPr>
            <a:xfrm>
              <a:off x="2226" y="3753"/>
              <a:ext cx="2119" cy="4232"/>
            </a:xfrm>
            <a:custGeom>
              <a:avLst/>
              <a:gdLst/>
              <a:ahLst/>
              <a:cxnLst>
                <a:cxn ang="0">
                  <a:pos x="wd2" y="hd2"/>
                </a:cxn>
                <a:cxn ang="5400000">
                  <a:pos x="wd2" y="hd2"/>
                </a:cxn>
                <a:cxn ang="10800000">
                  <a:pos x="wd2" y="hd2"/>
                </a:cxn>
                <a:cxn ang="16200000">
                  <a:pos x="wd2" y="hd2"/>
                </a:cxn>
              </a:cxnLst>
              <a:rect l="0" t="0" r="r" b="b"/>
              <a:pathLst>
                <a:path w="21313" h="21587" extrusionOk="0">
                  <a:moveTo>
                    <a:pt x="0" y="19815"/>
                  </a:moveTo>
                  <a:lnTo>
                    <a:pt x="0" y="21218"/>
                  </a:lnTo>
                  <a:cubicBezTo>
                    <a:pt x="-7" y="21330"/>
                    <a:pt x="90" y="21437"/>
                    <a:pt x="262" y="21507"/>
                  </a:cubicBezTo>
                  <a:cubicBezTo>
                    <a:pt x="409" y="21568"/>
                    <a:pt x="598" y="21595"/>
                    <a:pt x="785" y="21583"/>
                  </a:cubicBezTo>
                  <a:cubicBezTo>
                    <a:pt x="12029" y="21395"/>
                    <a:pt x="21030" y="16792"/>
                    <a:pt x="21306" y="11088"/>
                  </a:cubicBezTo>
                  <a:cubicBezTo>
                    <a:pt x="21593" y="5160"/>
                    <a:pt x="12424" y="217"/>
                    <a:pt x="738" y="0"/>
                  </a:cubicBezTo>
                  <a:cubicBezTo>
                    <a:pt x="520" y="-5"/>
                    <a:pt x="310" y="42"/>
                    <a:pt x="171" y="127"/>
                  </a:cubicBezTo>
                  <a:cubicBezTo>
                    <a:pt x="67" y="191"/>
                    <a:pt x="11" y="271"/>
                    <a:pt x="13" y="354"/>
                  </a:cubicBezTo>
                  <a:lnTo>
                    <a:pt x="13" y="3150"/>
                  </a:lnTo>
                </a:path>
              </a:pathLst>
            </a:custGeom>
            <a:noFill/>
            <a:ln w="38100" cap="flat">
              <a:solidFill>
                <a:srgbClr val="CFCDD0"/>
              </a:solidFill>
              <a:prstDash val="solid"/>
              <a:miter lim="800000"/>
            </a:ln>
            <a:effectLst/>
          </p:spPr>
          <p:txBody>
            <a:bodyPr wrap="square" lIns="10715" tIns="10715" rIns="10715" bIns="10715"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solidFill>
                    <a:srgbClr val="FEFCFF"/>
                  </a:solidFill>
                </a:defRPr>
              </a:pPr>
              <a:endParaRPr kumimoji="0" sz="1875"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49" name="Фигура"/>
            <p:cNvSpPr/>
            <p:nvPr>
              <p:custDataLst>
                <p:tags r:id="rId2"/>
              </p:custDataLst>
            </p:nvPr>
          </p:nvSpPr>
          <p:spPr>
            <a:xfrm>
              <a:off x="427" y="4079"/>
              <a:ext cx="3599" cy="3583"/>
            </a:xfrm>
            <a:custGeom>
              <a:avLst/>
              <a:gdLst/>
              <a:ahLst/>
              <a:cxnLst>
                <a:cxn ang="0">
                  <a:pos x="wd2" y="hd2"/>
                </a:cxn>
                <a:cxn ang="5400000">
                  <a:pos x="wd2" y="hd2"/>
                </a:cxn>
                <a:cxn ang="10800000">
                  <a:pos x="wd2" y="hd2"/>
                </a:cxn>
                <a:cxn ang="16200000">
                  <a:pos x="wd2" y="hd2"/>
                </a:cxn>
              </a:cxnLst>
              <a:rect l="0" t="0" r="r" b="b"/>
              <a:pathLst>
                <a:path w="21600" h="21600" extrusionOk="0">
                  <a:moveTo>
                    <a:pt x="9384" y="0"/>
                  </a:moveTo>
                  <a:cubicBezTo>
                    <a:pt x="9373" y="0"/>
                    <a:pt x="9238" y="28"/>
                    <a:pt x="9076" y="55"/>
                  </a:cubicBezTo>
                  <a:lnTo>
                    <a:pt x="7469" y="446"/>
                  </a:lnTo>
                  <a:cubicBezTo>
                    <a:pt x="7391" y="471"/>
                    <a:pt x="7317" y="493"/>
                    <a:pt x="7263" y="509"/>
                  </a:cubicBezTo>
                  <a:cubicBezTo>
                    <a:pt x="7208" y="525"/>
                    <a:pt x="7172" y="534"/>
                    <a:pt x="7167" y="537"/>
                  </a:cubicBezTo>
                  <a:cubicBezTo>
                    <a:pt x="7164" y="540"/>
                    <a:pt x="7162" y="574"/>
                    <a:pt x="7159" y="629"/>
                  </a:cubicBezTo>
                  <a:cubicBezTo>
                    <a:pt x="7157" y="684"/>
                    <a:pt x="7156" y="759"/>
                    <a:pt x="7156" y="840"/>
                  </a:cubicBezTo>
                  <a:lnTo>
                    <a:pt x="7167" y="1761"/>
                  </a:lnTo>
                  <a:cubicBezTo>
                    <a:pt x="7167" y="1843"/>
                    <a:pt x="7138" y="1932"/>
                    <a:pt x="7090" y="2010"/>
                  </a:cubicBezTo>
                  <a:cubicBezTo>
                    <a:pt x="7042" y="2088"/>
                    <a:pt x="6975" y="2156"/>
                    <a:pt x="6902" y="2191"/>
                  </a:cubicBezTo>
                  <a:lnTo>
                    <a:pt x="6152" y="2575"/>
                  </a:lnTo>
                  <a:cubicBezTo>
                    <a:pt x="6079" y="2616"/>
                    <a:pt x="5986" y="2633"/>
                    <a:pt x="5895" y="2628"/>
                  </a:cubicBezTo>
                  <a:cubicBezTo>
                    <a:pt x="5804" y="2623"/>
                    <a:pt x="5714" y="2596"/>
                    <a:pt x="5649" y="2547"/>
                  </a:cubicBezTo>
                  <a:lnTo>
                    <a:pt x="4901" y="2010"/>
                  </a:lnTo>
                  <a:cubicBezTo>
                    <a:pt x="4766" y="1913"/>
                    <a:pt x="4651" y="1843"/>
                    <a:pt x="4646" y="1848"/>
                  </a:cubicBezTo>
                  <a:cubicBezTo>
                    <a:pt x="4641" y="1853"/>
                    <a:pt x="4528" y="1941"/>
                    <a:pt x="4398" y="2044"/>
                  </a:cubicBezTo>
                  <a:lnTo>
                    <a:pt x="3162" y="3116"/>
                  </a:lnTo>
                  <a:cubicBezTo>
                    <a:pt x="3044" y="3230"/>
                    <a:pt x="2943" y="3327"/>
                    <a:pt x="2937" y="3332"/>
                  </a:cubicBezTo>
                  <a:cubicBezTo>
                    <a:pt x="2932" y="3338"/>
                    <a:pt x="2991" y="3463"/>
                    <a:pt x="3067" y="3609"/>
                  </a:cubicBezTo>
                  <a:lnTo>
                    <a:pt x="3491" y="4403"/>
                  </a:lnTo>
                  <a:cubicBezTo>
                    <a:pt x="3528" y="4476"/>
                    <a:pt x="3545" y="4567"/>
                    <a:pt x="3537" y="4657"/>
                  </a:cubicBezTo>
                  <a:cubicBezTo>
                    <a:pt x="3530" y="4747"/>
                    <a:pt x="3501" y="4835"/>
                    <a:pt x="3449" y="4900"/>
                  </a:cubicBezTo>
                  <a:lnTo>
                    <a:pt x="2909" y="5648"/>
                  </a:lnTo>
                  <a:cubicBezTo>
                    <a:pt x="2863" y="5715"/>
                    <a:pt x="2790" y="5773"/>
                    <a:pt x="2707" y="5812"/>
                  </a:cubicBezTo>
                  <a:cubicBezTo>
                    <a:pt x="2624" y="5850"/>
                    <a:pt x="2532" y="5870"/>
                    <a:pt x="2451" y="5859"/>
                  </a:cubicBezTo>
                  <a:lnTo>
                    <a:pt x="1549" y="5740"/>
                  </a:lnTo>
                  <a:cubicBezTo>
                    <a:pt x="1387" y="5718"/>
                    <a:pt x="1253" y="5706"/>
                    <a:pt x="1247" y="5712"/>
                  </a:cubicBezTo>
                  <a:cubicBezTo>
                    <a:pt x="1242" y="5717"/>
                    <a:pt x="1182" y="5848"/>
                    <a:pt x="1112" y="6000"/>
                  </a:cubicBezTo>
                  <a:lnTo>
                    <a:pt x="518" y="7484"/>
                  </a:lnTo>
                  <a:cubicBezTo>
                    <a:pt x="491" y="7563"/>
                    <a:pt x="467" y="7636"/>
                    <a:pt x="448" y="7690"/>
                  </a:cubicBezTo>
                  <a:cubicBezTo>
                    <a:pt x="430" y="7744"/>
                    <a:pt x="419" y="7779"/>
                    <a:pt x="416" y="7782"/>
                  </a:cubicBezTo>
                  <a:cubicBezTo>
                    <a:pt x="416" y="7788"/>
                    <a:pt x="442" y="7811"/>
                    <a:pt x="486" y="7844"/>
                  </a:cubicBezTo>
                  <a:cubicBezTo>
                    <a:pt x="530" y="7878"/>
                    <a:pt x="591" y="7921"/>
                    <a:pt x="658" y="7967"/>
                  </a:cubicBezTo>
                  <a:lnTo>
                    <a:pt x="1382" y="8455"/>
                  </a:lnTo>
                  <a:cubicBezTo>
                    <a:pt x="1450" y="8501"/>
                    <a:pt x="1506" y="8575"/>
                    <a:pt x="1540" y="8658"/>
                  </a:cubicBezTo>
                  <a:cubicBezTo>
                    <a:pt x="1574" y="8741"/>
                    <a:pt x="1586" y="8833"/>
                    <a:pt x="1570" y="8914"/>
                  </a:cubicBezTo>
                  <a:lnTo>
                    <a:pt x="1420" y="9945"/>
                  </a:lnTo>
                  <a:cubicBezTo>
                    <a:pt x="1412" y="10026"/>
                    <a:pt x="1374" y="10113"/>
                    <a:pt x="1317" y="10186"/>
                  </a:cubicBezTo>
                  <a:cubicBezTo>
                    <a:pt x="1260" y="10259"/>
                    <a:pt x="1185" y="10319"/>
                    <a:pt x="1107" y="10346"/>
                  </a:cubicBezTo>
                  <a:lnTo>
                    <a:pt x="281" y="10649"/>
                  </a:lnTo>
                  <a:cubicBezTo>
                    <a:pt x="125" y="10703"/>
                    <a:pt x="0" y="10759"/>
                    <a:pt x="0" y="10770"/>
                  </a:cubicBezTo>
                  <a:cubicBezTo>
                    <a:pt x="0" y="10781"/>
                    <a:pt x="6" y="10920"/>
                    <a:pt x="17" y="11083"/>
                  </a:cubicBezTo>
                  <a:lnTo>
                    <a:pt x="167" y="12627"/>
                  </a:lnTo>
                  <a:cubicBezTo>
                    <a:pt x="180" y="12709"/>
                    <a:pt x="193" y="12785"/>
                    <a:pt x="201" y="12842"/>
                  </a:cubicBezTo>
                  <a:cubicBezTo>
                    <a:pt x="209" y="12899"/>
                    <a:pt x="215" y="12936"/>
                    <a:pt x="218" y="12942"/>
                  </a:cubicBezTo>
                  <a:cubicBezTo>
                    <a:pt x="218" y="12947"/>
                    <a:pt x="251" y="12956"/>
                    <a:pt x="306" y="12965"/>
                  </a:cubicBezTo>
                  <a:cubicBezTo>
                    <a:pt x="360" y="12973"/>
                    <a:pt x="434" y="12983"/>
                    <a:pt x="518" y="12991"/>
                  </a:cubicBezTo>
                  <a:lnTo>
                    <a:pt x="1354" y="13083"/>
                  </a:lnTo>
                  <a:cubicBezTo>
                    <a:pt x="1435" y="13091"/>
                    <a:pt x="1519" y="13132"/>
                    <a:pt x="1589" y="13191"/>
                  </a:cubicBezTo>
                  <a:cubicBezTo>
                    <a:pt x="1658" y="13249"/>
                    <a:pt x="1713" y="13325"/>
                    <a:pt x="1737" y="13403"/>
                  </a:cubicBezTo>
                  <a:lnTo>
                    <a:pt x="2121" y="14502"/>
                  </a:lnTo>
                  <a:cubicBezTo>
                    <a:pt x="2151" y="14578"/>
                    <a:pt x="2157" y="14673"/>
                    <a:pt x="2140" y="14764"/>
                  </a:cubicBezTo>
                  <a:cubicBezTo>
                    <a:pt x="2124" y="14855"/>
                    <a:pt x="2086" y="14941"/>
                    <a:pt x="2029" y="15001"/>
                  </a:cubicBezTo>
                  <a:lnTo>
                    <a:pt x="1457" y="15624"/>
                  </a:lnTo>
                  <a:cubicBezTo>
                    <a:pt x="1349" y="15744"/>
                    <a:pt x="1259" y="15851"/>
                    <a:pt x="1264" y="15856"/>
                  </a:cubicBezTo>
                  <a:cubicBezTo>
                    <a:pt x="1270" y="15862"/>
                    <a:pt x="1339" y="15987"/>
                    <a:pt x="1425" y="16127"/>
                  </a:cubicBezTo>
                  <a:lnTo>
                    <a:pt x="2256" y="17380"/>
                  </a:lnTo>
                  <a:cubicBezTo>
                    <a:pt x="2305" y="17445"/>
                    <a:pt x="2351" y="17508"/>
                    <a:pt x="2386" y="17554"/>
                  </a:cubicBezTo>
                  <a:cubicBezTo>
                    <a:pt x="2420" y="17599"/>
                    <a:pt x="2443" y="17629"/>
                    <a:pt x="2446" y="17635"/>
                  </a:cubicBezTo>
                  <a:cubicBezTo>
                    <a:pt x="2449" y="17637"/>
                    <a:pt x="2482" y="17628"/>
                    <a:pt x="2534" y="17610"/>
                  </a:cubicBezTo>
                  <a:cubicBezTo>
                    <a:pt x="2586" y="17592"/>
                    <a:pt x="2655" y="17566"/>
                    <a:pt x="2731" y="17537"/>
                  </a:cubicBezTo>
                  <a:lnTo>
                    <a:pt x="3491" y="17233"/>
                  </a:lnTo>
                  <a:cubicBezTo>
                    <a:pt x="3566" y="17203"/>
                    <a:pt x="3659" y="17200"/>
                    <a:pt x="3748" y="17218"/>
                  </a:cubicBezTo>
                  <a:cubicBezTo>
                    <a:pt x="3836" y="17237"/>
                    <a:pt x="3920" y="17277"/>
                    <a:pt x="3976" y="17337"/>
                  </a:cubicBezTo>
                  <a:lnTo>
                    <a:pt x="4907" y="18194"/>
                  </a:lnTo>
                  <a:cubicBezTo>
                    <a:pt x="4969" y="18246"/>
                    <a:pt x="5017" y="18326"/>
                    <a:pt x="5046" y="18413"/>
                  </a:cubicBezTo>
                  <a:cubicBezTo>
                    <a:pt x="5074" y="18500"/>
                    <a:pt x="5081" y="18593"/>
                    <a:pt x="5062" y="18674"/>
                  </a:cubicBezTo>
                  <a:lnTo>
                    <a:pt x="4852" y="19477"/>
                  </a:lnTo>
                  <a:cubicBezTo>
                    <a:pt x="4809" y="19634"/>
                    <a:pt x="4781" y="19771"/>
                    <a:pt x="4787" y="19776"/>
                  </a:cubicBezTo>
                  <a:cubicBezTo>
                    <a:pt x="4792" y="19782"/>
                    <a:pt x="4916" y="19852"/>
                    <a:pt x="5057" y="19938"/>
                  </a:cubicBezTo>
                  <a:lnTo>
                    <a:pt x="6345" y="20632"/>
                  </a:lnTo>
                  <a:cubicBezTo>
                    <a:pt x="6418" y="20667"/>
                    <a:pt x="6488" y="20700"/>
                    <a:pt x="6540" y="20724"/>
                  </a:cubicBezTo>
                  <a:cubicBezTo>
                    <a:pt x="6592" y="20748"/>
                    <a:pt x="6627" y="20765"/>
                    <a:pt x="6632" y="20767"/>
                  </a:cubicBezTo>
                  <a:cubicBezTo>
                    <a:pt x="6635" y="20770"/>
                    <a:pt x="6661" y="20746"/>
                    <a:pt x="6700" y="20705"/>
                  </a:cubicBezTo>
                  <a:cubicBezTo>
                    <a:pt x="6738" y="20664"/>
                    <a:pt x="6790" y="20607"/>
                    <a:pt x="6844" y="20545"/>
                  </a:cubicBezTo>
                  <a:lnTo>
                    <a:pt x="7371" y="19933"/>
                  </a:lnTo>
                  <a:cubicBezTo>
                    <a:pt x="7425" y="19870"/>
                    <a:pt x="7506" y="19823"/>
                    <a:pt x="7593" y="19797"/>
                  </a:cubicBezTo>
                  <a:cubicBezTo>
                    <a:pt x="7680" y="19772"/>
                    <a:pt x="7773" y="19769"/>
                    <a:pt x="7851" y="19793"/>
                  </a:cubicBezTo>
                  <a:lnTo>
                    <a:pt x="9136" y="20117"/>
                  </a:lnTo>
                  <a:cubicBezTo>
                    <a:pt x="9217" y="20134"/>
                    <a:pt x="9298" y="20182"/>
                    <a:pt x="9363" y="20246"/>
                  </a:cubicBezTo>
                  <a:cubicBezTo>
                    <a:pt x="9429" y="20309"/>
                    <a:pt x="9479" y="20388"/>
                    <a:pt x="9498" y="20470"/>
                  </a:cubicBezTo>
                  <a:lnTo>
                    <a:pt x="9682" y="21261"/>
                  </a:lnTo>
                  <a:cubicBezTo>
                    <a:pt x="9720" y="21423"/>
                    <a:pt x="9757" y="21553"/>
                    <a:pt x="9763" y="21553"/>
                  </a:cubicBezTo>
                  <a:cubicBezTo>
                    <a:pt x="9768" y="21553"/>
                    <a:pt x="9912" y="21563"/>
                    <a:pt x="10074" y="21574"/>
                  </a:cubicBezTo>
                  <a:lnTo>
                    <a:pt x="10500" y="21596"/>
                  </a:lnTo>
                  <a:cubicBezTo>
                    <a:pt x="10581" y="21599"/>
                    <a:pt x="10690" y="21600"/>
                    <a:pt x="10798" y="21600"/>
                  </a:cubicBezTo>
                  <a:cubicBezTo>
                    <a:pt x="10907" y="21600"/>
                    <a:pt x="11016" y="21599"/>
                    <a:pt x="11100" y="21596"/>
                  </a:cubicBezTo>
                  <a:lnTo>
                    <a:pt x="11526" y="21574"/>
                  </a:lnTo>
                  <a:cubicBezTo>
                    <a:pt x="11688" y="21563"/>
                    <a:pt x="11828" y="21553"/>
                    <a:pt x="11839" y="21553"/>
                  </a:cubicBezTo>
                  <a:cubicBezTo>
                    <a:pt x="11850" y="21553"/>
                    <a:pt x="11882" y="21418"/>
                    <a:pt x="11920" y="21261"/>
                  </a:cubicBezTo>
                  <a:lnTo>
                    <a:pt x="12104" y="20470"/>
                  </a:lnTo>
                  <a:cubicBezTo>
                    <a:pt x="12122" y="20388"/>
                    <a:pt x="12173" y="20309"/>
                    <a:pt x="12239" y="20246"/>
                  </a:cubicBezTo>
                  <a:cubicBezTo>
                    <a:pt x="12304" y="20182"/>
                    <a:pt x="12385" y="20134"/>
                    <a:pt x="12466" y="20117"/>
                  </a:cubicBezTo>
                  <a:lnTo>
                    <a:pt x="13750" y="19793"/>
                  </a:lnTo>
                  <a:cubicBezTo>
                    <a:pt x="13829" y="19769"/>
                    <a:pt x="13921" y="19772"/>
                    <a:pt x="14007" y="19797"/>
                  </a:cubicBezTo>
                  <a:cubicBezTo>
                    <a:pt x="14094" y="19823"/>
                    <a:pt x="14175" y="19870"/>
                    <a:pt x="14229" y="19933"/>
                  </a:cubicBezTo>
                  <a:lnTo>
                    <a:pt x="14758" y="20545"/>
                  </a:lnTo>
                  <a:cubicBezTo>
                    <a:pt x="14812" y="20607"/>
                    <a:pt x="14862" y="20663"/>
                    <a:pt x="14900" y="20703"/>
                  </a:cubicBezTo>
                  <a:cubicBezTo>
                    <a:pt x="14938" y="20744"/>
                    <a:pt x="14964" y="20767"/>
                    <a:pt x="14970" y="20767"/>
                  </a:cubicBezTo>
                  <a:cubicBezTo>
                    <a:pt x="14972" y="20765"/>
                    <a:pt x="15006" y="20748"/>
                    <a:pt x="15058" y="20724"/>
                  </a:cubicBezTo>
                  <a:cubicBezTo>
                    <a:pt x="15109" y="20700"/>
                    <a:pt x="15179" y="20667"/>
                    <a:pt x="15255" y="20632"/>
                  </a:cubicBezTo>
                  <a:lnTo>
                    <a:pt x="16543" y="19938"/>
                  </a:lnTo>
                  <a:cubicBezTo>
                    <a:pt x="16613" y="19895"/>
                    <a:pt x="16678" y="19856"/>
                    <a:pt x="16727" y="19827"/>
                  </a:cubicBezTo>
                  <a:cubicBezTo>
                    <a:pt x="16776" y="19798"/>
                    <a:pt x="16808" y="19779"/>
                    <a:pt x="16813" y="19776"/>
                  </a:cubicBezTo>
                  <a:cubicBezTo>
                    <a:pt x="16816" y="19774"/>
                    <a:pt x="16811" y="19738"/>
                    <a:pt x="16800" y="19684"/>
                  </a:cubicBezTo>
                  <a:cubicBezTo>
                    <a:pt x="16789" y="19630"/>
                    <a:pt x="16771" y="19555"/>
                    <a:pt x="16750" y="19477"/>
                  </a:cubicBezTo>
                  <a:lnTo>
                    <a:pt x="16539" y="18674"/>
                  </a:lnTo>
                  <a:cubicBezTo>
                    <a:pt x="16518" y="18596"/>
                    <a:pt x="16524" y="18503"/>
                    <a:pt x="16553" y="18416"/>
                  </a:cubicBezTo>
                  <a:cubicBezTo>
                    <a:pt x="16581" y="18329"/>
                    <a:pt x="16630" y="18248"/>
                    <a:pt x="16695" y="18194"/>
                  </a:cubicBezTo>
                  <a:lnTo>
                    <a:pt x="17624" y="17337"/>
                  </a:lnTo>
                  <a:cubicBezTo>
                    <a:pt x="17680" y="17277"/>
                    <a:pt x="17764" y="17237"/>
                    <a:pt x="17852" y="17218"/>
                  </a:cubicBezTo>
                  <a:cubicBezTo>
                    <a:pt x="17941" y="17200"/>
                    <a:pt x="18034" y="17203"/>
                    <a:pt x="18109" y="17233"/>
                  </a:cubicBezTo>
                  <a:lnTo>
                    <a:pt x="18869" y="17537"/>
                  </a:lnTo>
                  <a:cubicBezTo>
                    <a:pt x="19020" y="17596"/>
                    <a:pt x="19151" y="17640"/>
                    <a:pt x="19156" y="17635"/>
                  </a:cubicBezTo>
                  <a:cubicBezTo>
                    <a:pt x="19161" y="17629"/>
                    <a:pt x="19248" y="17516"/>
                    <a:pt x="19345" y="17380"/>
                  </a:cubicBezTo>
                  <a:lnTo>
                    <a:pt x="20176" y="16127"/>
                  </a:lnTo>
                  <a:cubicBezTo>
                    <a:pt x="20263" y="15987"/>
                    <a:pt x="20332" y="15862"/>
                    <a:pt x="20338" y="15856"/>
                  </a:cubicBezTo>
                  <a:cubicBezTo>
                    <a:pt x="20343" y="15851"/>
                    <a:pt x="20258" y="15744"/>
                    <a:pt x="20144" y="15624"/>
                  </a:cubicBezTo>
                  <a:lnTo>
                    <a:pt x="19571" y="14990"/>
                  </a:lnTo>
                  <a:cubicBezTo>
                    <a:pt x="19517" y="14930"/>
                    <a:pt x="19478" y="14843"/>
                    <a:pt x="19462" y="14752"/>
                  </a:cubicBezTo>
                  <a:cubicBezTo>
                    <a:pt x="19445" y="14662"/>
                    <a:pt x="19449" y="14568"/>
                    <a:pt x="19479" y="14492"/>
                  </a:cubicBezTo>
                  <a:lnTo>
                    <a:pt x="19863" y="13390"/>
                  </a:lnTo>
                  <a:cubicBezTo>
                    <a:pt x="19887" y="13312"/>
                    <a:pt x="19942" y="13237"/>
                    <a:pt x="20011" y="13179"/>
                  </a:cubicBezTo>
                  <a:cubicBezTo>
                    <a:pt x="20081" y="13121"/>
                    <a:pt x="20165" y="13080"/>
                    <a:pt x="20246" y="13072"/>
                  </a:cubicBezTo>
                  <a:lnTo>
                    <a:pt x="21080" y="12980"/>
                  </a:lnTo>
                  <a:cubicBezTo>
                    <a:pt x="21161" y="12971"/>
                    <a:pt x="21237" y="12962"/>
                    <a:pt x="21292" y="12953"/>
                  </a:cubicBezTo>
                  <a:cubicBezTo>
                    <a:pt x="21347" y="12944"/>
                    <a:pt x="21382" y="12936"/>
                    <a:pt x="21384" y="12931"/>
                  </a:cubicBezTo>
                  <a:cubicBezTo>
                    <a:pt x="21384" y="12925"/>
                    <a:pt x="21389" y="12889"/>
                    <a:pt x="21397" y="12833"/>
                  </a:cubicBezTo>
                  <a:cubicBezTo>
                    <a:pt x="21406" y="12777"/>
                    <a:pt x="21418" y="12702"/>
                    <a:pt x="21431" y="12618"/>
                  </a:cubicBezTo>
                  <a:lnTo>
                    <a:pt x="21583" y="11073"/>
                  </a:lnTo>
                  <a:cubicBezTo>
                    <a:pt x="21589" y="10992"/>
                    <a:pt x="21593" y="10915"/>
                    <a:pt x="21596" y="10858"/>
                  </a:cubicBezTo>
                  <a:cubicBezTo>
                    <a:pt x="21599" y="10801"/>
                    <a:pt x="21600" y="10764"/>
                    <a:pt x="21600" y="10759"/>
                  </a:cubicBezTo>
                  <a:cubicBezTo>
                    <a:pt x="21592" y="10759"/>
                    <a:pt x="21557" y="10745"/>
                    <a:pt x="21504" y="10725"/>
                  </a:cubicBezTo>
                  <a:cubicBezTo>
                    <a:pt x="21452" y="10704"/>
                    <a:pt x="21382" y="10676"/>
                    <a:pt x="21304" y="10649"/>
                  </a:cubicBezTo>
                  <a:lnTo>
                    <a:pt x="20478" y="10346"/>
                  </a:lnTo>
                  <a:cubicBezTo>
                    <a:pt x="20400" y="10319"/>
                    <a:pt x="20325" y="10259"/>
                    <a:pt x="20268" y="10186"/>
                  </a:cubicBezTo>
                  <a:cubicBezTo>
                    <a:pt x="20211" y="10113"/>
                    <a:pt x="20171" y="10026"/>
                    <a:pt x="20163" y="9945"/>
                  </a:cubicBezTo>
                  <a:lnTo>
                    <a:pt x="20013" y="8914"/>
                  </a:lnTo>
                  <a:cubicBezTo>
                    <a:pt x="19997" y="8833"/>
                    <a:pt x="20011" y="8741"/>
                    <a:pt x="20045" y="8658"/>
                  </a:cubicBezTo>
                  <a:cubicBezTo>
                    <a:pt x="20079" y="8575"/>
                    <a:pt x="20135" y="8501"/>
                    <a:pt x="20203" y="8455"/>
                  </a:cubicBezTo>
                  <a:lnTo>
                    <a:pt x="20927" y="7967"/>
                  </a:lnTo>
                  <a:cubicBezTo>
                    <a:pt x="20994" y="7921"/>
                    <a:pt x="21057" y="7878"/>
                    <a:pt x="21101" y="7844"/>
                  </a:cubicBezTo>
                  <a:cubicBezTo>
                    <a:pt x="21146" y="7811"/>
                    <a:pt x="21171" y="7788"/>
                    <a:pt x="21169" y="7782"/>
                  </a:cubicBezTo>
                  <a:cubicBezTo>
                    <a:pt x="21169" y="7777"/>
                    <a:pt x="21158" y="7741"/>
                    <a:pt x="21139" y="7688"/>
                  </a:cubicBezTo>
                  <a:cubicBezTo>
                    <a:pt x="21120" y="7634"/>
                    <a:pt x="21092" y="7563"/>
                    <a:pt x="21065" y="7484"/>
                  </a:cubicBezTo>
                  <a:lnTo>
                    <a:pt x="20473" y="6000"/>
                  </a:lnTo>
                  <a:cubicBezTo>
                    <a:pt x="20403" y="5848"/>
                    <a:pt x="20343" y="5723"/>
                    <a:pt x="20338" y="5712"/>
                  </a:cubicBezTo>
                  <a:cubicBezTo>
                    <a:pt x="20332" y="5701"/>
                    <a:pt x="20198" y="5718"/>
                    <a:pt x="20036" y="5740"/>
                  </a:cubicBezTo>
                  <a:lnTo>
                    <a:pt x="19134" y="5859"/>
                  </a:lnTo>
                  <a:cubicBezTo>
                    <a:pt x="19053" y="5870"/>
                    <a:pt x="18960" y="5851"/>
                    <a:pt x="18877" y="5814"/>
                  </a:cubicBezTo>
                  <a:cubicBezTo>
                    <a:pt x="18793" y="5776"/>
                    <a:pt x="18719" y="5718"/>
                    <a:pt x="18676" y="5648"/>
                  </a:cubicBezTo>
                  <a:lnTo>
                    <a:pt x="18136" y="4900"/>
                  </a:lnTo>
                  <a:cubicBezTo>
                    <a:pt x="18084" y="4835"/>
                    <a:pt x="18055" y="4747"/>
                    <a:pt x="18048" y="4657"/>
                  </a:cubicBezTo>
                  <a:cubicBezTo>
                    <a:pt x="18040" y="4567"/>
                    <a:pt x="18055" y="4476"/>
                    <a:pt x="18093" y="4403"/>
                  </a:cubicBezTo>
                  <a:lnTo>
                    <a:pt x="18518" y="3609"/>
                  </a:lnTo>
                  <a:cubicBezTo>
                    <a:pt x="18594" y="3463"/>
                    <a:pt x="18653" y="3338"/>
                    <a:pt x="18648" y="3332"/>
                  </a:cubicBezTo>
                  <a:cubicBezTo>
                    <a:pt x="18642" y="3327"/>
                    <a:pt x="18541" y="3230"/>
                    <a:pt x="18423" y="3116"/>
                  </a:cubicBezTo>
                  <a:lnTo>
                    <a:pt x="17187" y="2044"/>
                  </a:lnTo>
                  <a:cubicBezTo>
                    <a:pt x="17057" y="1941"/>
                    <a:pt x="16944" y="1853"/>
                    <a:pt x="16939" y="1848"/>
                  </a:cubicBezTo>
                  <a:cubicBezTo>
                    <a:pt x="16934" y="1843"/>
                    <a:pt x="16813" y="1918"/>
                    <a:pt x="16684" y="2010"/>
                  </a:cubicBezTo>
                  <a:lnTo>
                    <a:pt x="15936" y="2547"/>
                  </a:lnTo>
                  <a:cubicBezTo>
                    <a:pt x="15868" y="2596"/>
                    <a:pt x="15777" y="2623"/>
                    <a:pt x="15686" y="2628"/>
                  </a:cubicBezTo>
                  <a:cubicBezTo>
                    <a:pt x="15595" y="2633"/>
                    <a:pt x="15503" y="2616"/>
                    <a:pt x="15433" y="2575"/>
                  </a:cubicBezTo>
                  <a:lnTo>
                    <a:pt x="14683" y="2191"/>
                  </a:lnTo>
                  <a:cubicBezTo>
                    <a:pt x="14607" y="2156"/>
                    <a:pt x="14539" y="2089"/>
                    <a:pt x="14491" y="2012"/>
                  </a:cubicBezTo>
                  <a:cubicBezTo>
                    <a:pt x="14443" y="1935"/>
                    <a:pt x="14415" y="1845"/>
                    <a:pt x="14418" y="1761"/>
                  </a:cubicBezTo>
                  <a:lnTo>
                    <a:pt x="14429" y="840"/>
                  </a:lnTo>
                  <a:cubicBezTo>
                    <a:pt x="14429" y="759"/>
                    <a:pt x="14429" y="683"/>
                    <a:pt x="14428" y="627"/>
                  </a:cubicBezTo>
                  <a:cubicBezTo>
                    <a:pt x="14426" y="572"/>
                    <a:pt x="14424" y="537"/>
                    <a:pt x="14418" y="537"/>
                  </a:cubicBezTo>
                  <a:cubicBezTo>
                    <a:pt x="14415" y="534"/>
                    <a:pt x="14378" y="525"/>
                    <a:pt x="14322" y="509"/>
                  </a:cubicBezTo>
                  <a:cubicBezTo>
                    <a:pt x="14267" y="493"/>
                    <a:pt x="14194" y="471"/>
                    <a:pt x="14116" y="446"/>
                  </a:cubicBezTo>
                  <a:lnTo>
                    <a:pt x="12509" y="55"/>
                  </a:lnTo>
                  <a:cubicBezTo>
                    <a:pt x="12347" y="22"/>
                    <a:pt x="12207" y="0"/>
                    <a:pt x="12201" y="0"/>
                  </a:cubicBezTo>
                  <a:cubicBezTo>
                    <a:pt x="12190" y="0"/>
                    <a:pt x="12127" y="119"/>
                    <a:pt x="12051" y="266"/>
                  </a:cubicBezTo>
                  <a:lnTo>
                    <a:pt x="11629" y="1096"/>
                  </a:lnTo>
                  <a:cubicBezTo>
                    <a:pt x="11591" y="1170"/>
                    <a:pt x="11523" y="1233"/>
                    <a:pt x="11445" y="1279"/>
                  </a:cubicBezTo>
                  <a:cubicBezTo>
                    <a:pt x="11367" y="1325"/>
                    <a:pt x="11279" y="1353"/>
                    <a:pt x="11198" y="1351"/>
                  </a:cubicBezTo>
                  <a:lnTo>
                    <a:pt x="10387" y="1351"/>
                  </a:lnTo>
                  <a:cubicBezTo>
                    <a:pt x="10306" y="1353"/>
                    <a:pt x="10217" y="1325"/>
                    <a:pt x="10138" y="1279"/>
                  </a:cubicBezTo>
                  <a:cubicBezTo>
                    <a:pt x="10059" y="1233"/>
                    <a:pt x="9991" y="1170"/>
                    <a:pt x="9956" y="1096"/>
                  </a:cubicBezTo>
                  <a:lnTo>
                    <a:pt x="9534" y="266"/>
                  </a:lnTo>
                  <a:cubicBezTo>
                    <a:pt x="9458" y="119"/>
                    <a:pt x="9395" y="0"/>
                    <a:pt x="9384" y="0"/>
                  </a:cubicBezTo>
                  <a:close/>
                  <a:moveTo>
                    <a:pt x="10800" y="3282"/>
                  </a:moveTo>
                  <a:cubicBezTo>
                    <a:pt x="12716" y="3282"/>
                    <a:pt x="14631" y="4016"/>
                    <a:pt x="16093" y="5484"/>
                  </a:cubicBezTo>
                  <a:cubicBezTo>
                    <a:pt x="19016" y="8420"/>
                    <a:pt x="19016" y="13180"/>
                    <a:pt x="16093" y="16116"/>
                  </a:cubicBezTo>
                  <a:cubicBezTo>
                    <a:pt x="13170" y="19052"/>
                    <a:pt x="8430" y="19052"/>
                    <a:pt x="5507" y="16116"/>
                  </a:cubicBezTo>
                  <a:cubicBezTo>
                    <a:pt x="2584" y="13180"/>
                    <a:pt x="2584" y="8420"/>
                    <a:pt x="5507" y="5484"/>
                  </a:cubicBezTo>
                  <a:cubicBezTo>
                    <a:pt x="6969" y="4016"/>
                    <a:pt x="8884" y="3282"/>
                    <a:pt x="10800" y="3282"/>
                  </a:cubicBezTo>
                  <a:close/>
                </a:path>
              </a:pathLst>
            </a:custGeom>
            <a:solidFill>
              <a:srgbClr val="1769C0"/>
            </a:solidFill>
            <a:ln w="12700" cap="flat">
              <a:noFill/>
              <a:miter lim="400000"/>
            </a:ln>
            <a:effectLst/>
          </p:spPr>
          <p:txBody>
            <a:bodyPr wrap="square" lIns="10715" tIns="10715" rIns="10715" bIns="10715"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75" b="1" cap="all" noProof="0" dirty="0">
                  <a:ln>
                    <a:noFill/>
                  </a:ln>
                  <a:solidFill>
                    <a:srgbClr val="1769C0"/>
                  </a:solidFill>
                  <a:effectLst/>
                  <a:uLnTx/>
                  <a:uFillTx/>
                  <a:latin typeface="微软雅黑" panose="020B0503020204020204" pitchFamily="34" charset="-122"/>
                  <a:ea typeface="微软雅黑" panose="020B0503020204020204" pitchFamily="34" charset="-122"/>
                  <a:sym typeface="Impact" panose="020B0806030902050204"/>
                </a:rPr>
                <a:t>性</a:t>
              </a:r>
              <a:endParaRPr kumimoji="0" lang="zh-CN" altLang="en-US" sz="1875" b="1" i="0" u="none" strike="noStrike" kern="1200" cap="all" spc="0" normalizeH="0" baseline="0" noProof="0" dirty="0">
                <a:ln>
                  <a:noFill/>
                </a:ln>
                <a:solidFill>
                  <a:srgbClr val="1769C0"/>
                </a:solidFill>
                <a:effectLst/>
                <a:uLnTx/>
                <a:uFillTx/>
                <a:latin typeface="微软雅黑" panose="020B0503020204020204" pitchFamily="34" charset="-122"/>
                <a:ea typeface="微软雅黑" panose="020B0503020204020204" pitchFamily="34" charset="-122"/>
                <a:cs typeface="+mn-cs"/>
                <a:sym typeface="Impact" panose="020B0806030902050204"/>
              </a:endParaRPr>
            </a:p>
          </p:txBody>
        </p:sp>
        <p:sp>
          <p:nvSpPr>
            <p:cNvPr id="50" name="Линия"/>
            <p:cNvSpPr/>
            <p:nvPr/>
          </p:nvSpPr>
          <p:spPr>
            <a:xfrm>
              <a:off x="3014" y="3247"/>
              <a:ext cx="1357" cy="651"/>
            </a:xfrm>
            <a:custGeom>
              <a:avLst/>
              <a:gdLst/>
              <a:ahLst/>
              <a:cxnLst>
                <a:cxn ang="0">
                  <a:pos x="wd2" y="hd2"/>
                </a:cxn>
                <a:cxn ang="5400000">
                  <a:pos x="wd2" y="hd2"/>
                </a:cxn>
                <a:cxn ang="10800000">
                  <a:pos x="wd2" y="hd2"/>
                </a:cxn>
                <a:cxn ang="16200000">
                  <a:pos x="wd2" y="hd2"/>
                </a:cxn>
              </a:cxnLst>
              <a:rect l="0" t="0" r="r" b="b"/>
              <a:pathLst>
                <a:path w="21600" h="21588" extrusionOk="0">
                  <a:moveTo>
                    <a:pt x="0" y="21588"/>
                  </a:moveTo>
                  <a:lnTo>
                    <a:pt x="8080" y="1372"/>
                  </a:lnTo>
                  <a:cubicBezTo>
                    <a:pt x="8222" y="928"/>
                    <a:pt x="8417" y="568"/>
                    <a:pt x="8645" y="328"/>
                  </a:cubicBezTo>
                  <a:cubicBezTo>
                    <a:pt x="8863" y="100"/>
                    <a:pt x="9104" y="-12"/>
                    <a:pt x="9347" y="1"/>
                  </a:cubicBezTo>
                  <a:lnTo>
                    <a:pt x="21600" y="1"/>
                  </a:lnTo>
                </a:path>
              </a:pathLst>
            </a:custGeom>
            <a:noFill/>
            <a:ln w="38100" cap="flat">
              <a:solidFill>
                <a:srgbClr val="CFCDD0"/>
              </a:solidFill>
              <a:prstDash val="solid"/>
              <a:miter lim="800000"/>
            </a:ln>
            <a:effectLst/>
          </p:spPr>
          <p:txBody>
            <a:bodyPr wrap="square" lIns="10715" tIns="10715" rIns="10715" bIns="10715"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solidFill>
                    <a:srgbClr val="FEFCFF"/>
                  </a:solidFill>
                </a:defRPr>
              </a:pPr>
              <a:endParaRPr kumimoji="0" sz="1875"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51" name="Линия"/>
            <p:cNvSpPr/>
            <p:nvPr/>
          </p:nvSpPr>
          <p:spPr>
            <a:xfrm>
              <a:off x="3120" y="7835"/>
              <a:ext cx="1024" cy="264"/>
            </a:xfrm>
            <a:custGeom>
              <a:avLst/>
              <a:gdLst/>
              <a:ahLst/>
              <a:cxnLst>
                <a:cxn ang="0">
                  <a:pos x="wd2" y="hd2"/>
                </a:cxn>
                <a:cxn ang="5400000">
                  <a:pos x="wd2" y="hd2"/>
                </a:cxn>
                <a:cxn ang="10800000">
                  <a:pos x="wd2" y="hd2"/>
                </a:cxn>
                <a:cxn ang="16200000">
                  <a:pos x="wd2" y="hd2"/>
                </a:cxn>
              </a:cxnLst>
              <a:rect l="0" t="0" r="r" b="b"/>
              <a:pathLst>
                <a:path w="21600" h="21535" extrusionOk="0">
                  <a:moveTo>
                    <a:pt x="0" y="0"/>
                  </a:moveTo>
                  <a:lnTo>
                    <a:pt x="4016" y="18777"/>
                  </a:lnTo>
                  <a:cubicBezTo>
                    <a:pt x="4168" y="19631"/>
                    <a:pt x="4372" y="20328"/>
                    <a:pt x="4609" y="20808"/>
                  </a:cubicBezTo>
                  <a:cubicBezTo>
                    <a:pt x="4878" y="21353"/>
                    <a:pt x="5182" y="21600"/>
                    <a:pt x="5485" y="21520"/>
                  </a:cubicBezTo>
                  <a:lnTo>
                    <a:pt x="21600" y="21520"/>
                  </a:lnTo>
                </a:path>
              </a:pathLst>
            </a:custGeom>
            <a:noFill/>
            <a:ln w="38100" cap="flat">
              <a:solidFill>
                <a:srgbClr val="CFCDD0"/>
              </a:solidFill>
              <a:prstDash val="solid"/>
              <a:miter lim="800000"/>
            </a:ln>
            <a:effectLst/>
          </p:spPr>
          <p:txBody>
            <a:bodyPr wrap="square" lIns="10715" tIns="10715" rIns="10715" bIns="10715"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solidFill>
                    <a:srgbClr val="FEFCFF"/>
                  </a:solidFill>
                </a:defRPr>
              </a:pPr>
              <a:endParaRPr kumimoji="0" sz="1875"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52" name="Линия"/>
            <p:cNvSpPr/>
            <p:nvPr/>
          </p:nvSpPr>
          <p:spPr>
            <a:xfrm>
              <a:off x="4368" y="5716"/>
              <a:ext cx="1024" cy="265"/>
            </a:xfrm>
            <a:custGeom>
              <a:avLst/>
              <a:gdLst/>
              <a:ahLst/>
              <a:cxnLst>
                <a:cxn ang="0">
                  <a:pos x="wd2" y="hd2"/>
                </a:cxn>
                <a:cxn ang="5400000">
                  <a:pos x="wd2" y="hd2"/>
                </a:cxn>
                <a:cxn ang="10800000">
                  <a:pos x="wd2" y="hd2"/>
                </a:cxn>
                <a:cxn ang="16200000">
                  <a:pos x="wd2" y="hd2"/>
                </a:cxn>
              </a:cxnLst>
              <a:rect l="0" t="0" r="r" b="b"/>
              <a:pathLst>
                <a:path w="21600" h="21535" extrusionOk="0">
                  <a:moveTo>
                    <a:pt x="0" y="21535"/>
                  </a:moveTo>
                  <a:lnTo>
                    <a:pt x="4016" y="2758"/>
                  </a:lnTo>
                  <a:cubicBezTo>
                    <a:pt x="4168" y="1904"/>
                    <a:pt x="4372" y="1207"/>
                    <a:pt x="4609" y="727"/>
                  </a:cubicBezTo>
                  <a:cubicBezTo>
                    <a:pt x="4878" y="182"/>
                    <a:pt x="5182" y="-65"/>
                    <a:pt x="5485" y="15"/>
                  </a:cubicBezTo>
                  <a:lnTo>
                    <a:pt x="21600" y="15"/>
                  </a:lnTo>
                </a:path>
              </a:pathLst>
            </a:custGeom>
            <a:noFill/>
            <a:ln w="38100" cap="flat">
              <a:solidFill>
                <a:srgbClr val="CFCDD0"/>
              </a:solidFill>
              <a:prstDash val="solid"/>
              <a:miter lim="800000"/>
            </a:ln>
            <a:effectLst/>
          </p:spPr>
          <p:txBody>
            <a:bodyPr wrap="square" lIns="10715" tIns="10715" rIns="10715" bIns="10715"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solidFill>
                    <a:srgbClr val="FEFCFF"/>
                  </a:solidFill>
                </a:defRPr>
              </a:pPr>
              <a:endParaRPr kumimoji="0" sz="1875"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53" name="Фигура"/>
            <p:cNvSpPr/>
            <p:nvPr>
              <p:custDataLst>
                <p:tags r:id="rId3"/>
              </p:custDataLst>
            </p:nvPr>
          </p:nvSpPr>
          <p:spPr>
            <a:xfrm rot="222722">
              <a:off x="4316" y="2425"/>
              <a:ext cx="1599" cy="1592"/>
            </a:xfrm>
            <a:custGeom>
              <a:avLst/>
              <a:gdLst/>
              <a:ahLst/>
              <a:cxnLst>
                <a:cxn ang="0">
                  <a:pos x="wd2" y="hd2"/>
                </a:cxn>
                <a:cxn ang="5400000">
                  <a:pos x="wd2" y="hd2"/>
                </a:cxn>
                <a:cxn ang="10800000">
                  <a:pos x="wd2" y="hd2"/>
                </a:cxn>
                <a:cxn ang="16200000">
                  <a:pos x="wd2" y="hd2"/>
                </a:cxn>
              </a:cxnLst>
              <a:rect l="0" t="0" r="r" b="b"/>
              <a:pathLst>
                <a:path w="21600" h="21600" extrusionOk="0">
                  <a:moveTo>
                    <a:pt x="9384" y="0"/>
                  </a:moveTo>
                  <a:cubicBezTo>
                    <a:pt x="9373" y="0"/>
                    <a:pt x="9236" y="28"/>
                    <a:pt x="9074" y="55"/>
                  </a:cubicBezTo>
                  <a:lnTo>
                    <a:pt x="7469" y="446"/>
                  </a:lnTo>
                  <a:cubicBezTo>
                    <a:pt x="7391" y="471"/>
                    <a:pt x="7317" y="493"/>
                    <a:pt x="7263" y="509"/>
                  </a:cubicBezTo>
                  <a:cubicBezTo>
                    <a:pt x="7208" y="525"/>
                    <a:pt x="7172" y="534"/>
                    <a:pt x="7167" y="537"/>
                  </a:cubicBezTo>
                  <a:cubicBezTo>
                    <a:pt x="7164" y="540"/>
                    <a:pt x="7162" y="574"/>
                    <a:pt x="7159" y="629"/>
                  </a:cubicBezTo>
                  <a:cubicBezTo>
                    <a:pt x="7157" y="684"/>
                    <a:pt x="7156" y="759"/>
                    <a:pt x="7156" y="840"/>
                  </a:cubicBezTo>
                  <a:lnTo>
                    <a:pt x="7167" y="1761"/>
                  </a:lnTo>
                  <a:cubicBezTo>
                    <a:pt x="7167" y="1843"/>
                    <a:pt x="7136" y="1932"/>
                    <a:pt x="7088" y="2010"/>
                  </a:cubicBezTo>
                  <a:cubicBezTo>
                    <a:pt x="7040" y="2088"/>
                    <a:pt x="6975" y="2156"/>
                    <a:pt x="6902" y="2191"/>
                  </a:cubicBezTo>
                  <a:lnTo>
                    <a:pt x="6152" y="2575"/>
                  </a:lnTo>
                  <a:cubicBezTo>
                    <a:pt x="6079" y="2616"/>
                    <a:pt x="5985" y="2633"/>
                    <a:pt x="5893" y="2628"/>
                  </a:cubicBezTo>
                  <a:cubicBezTo>
                    <a:pt x="5802" y="2623"/>
                    <a:pt x="5714" y="2596"/>
                    <a:pt x="5649" y="2547"/>
                  </a:cubicBezTo>
                  <a:lnTo>
                    <a:pt x="4901" y="2010"/>
                  </a:lnTo>
                  <a:cubicBezTo>
                    <a:pt x="4766" y="1913"/>
                    <a:pt x="4651" y="1843"/>
                    <a:pt x="4646" y="1848"/>
                  </a:cubicBezTo>
                  <a:cubicBezTo>
                    <a:pt x="4641" y="1853"/>
                    <a:pt x="4528" y="1941"/>
                    <a:pt x="4398" y="2044"/>
                  </a:cubicBezTo>
                  <a:lnTo>
                    <a:pt x="3162" y="3116"/>
                  </a:lnTo>
                  <a:cubicBezTo>
                    <a:pt x="3044" y="3230"/>
                    <a:pt x="2941" y="3327"/>
                    <a:pt x="2935" y="3332"/>
                  </a:cubicBezTo>
                  <a:cubicBezTo>
                    <a:pt x="2930" y="3338"/>
                    <a:pt x="2989" y="3463"/>
                    <a:pt x="3065" y="3609"/>
                  </a:cubicBezTo>
                  <a:lnTo>
                    <a:pt x="3491" y="4403"/>
                  </a:lnTo>
                  <a:cubicBezTo>
                    <a:pt x="3528" y="4476"/>
                    <a:pt x="3543" y="4567"/>
                    <a:pt x="3536" y="4657"/>
                  </a:cubicBezTo>
                  <a:cubicBezTo>
                    <a:pt x="3528" y="4747"/>
                    <a:pt x="3501" y="4835"/>
                    <a:pt x="3449" y="4900"/>
                  </a:cubicBezTo>
                  <a:lnTo>
                    <a:pt x="2909" y="5648"/>
                  </a:lnTo>
                  <a:cubicBezTo>
                    <a:pt x="2863" y="5715"/>
                    <a:pt x="2790" y="5773"/>
                    <a:pt x="2707" y="5812"/>
                  </a:cubicBezTo>
                  <a:cubicBezTo>
                    <a:pt x="2624" y="5850"/>
                    <a:pt x="2531" y="5870"/>
                    <a:pt x="2450" y="5859"/>
                  </a:cubicBezTo>
                  <a:lnTo>
                    <a:pt x="1547" y="5740"/>
                  </a:lnTo>
                  <a:cubicBezTo>
                    <a:pt x="1386" y="5718"/>
                    <a:pt x="1253" y="5706"/>
                    <a:pt x="1247" y="5712"/>
                  </a:cubicBezTo>
                  <a:cubicBezTo>
                    <a:pt x="1242" y="5717"/>
                    <a:pt x="1182" y="5848"/>
                    <a:pt x="1112" y="6000"/>
                  </a:cubicBezTo>
                  <a:lnTo>
                    <a:pt x="518" y="7484"/>
                  </a:lnTo>
                  <a:cubicBezTo>
                    <a:pt x="491" y="7563"/>
                    <a:pt x="467" y="7636"/>
                    <a:pt x="448" y="7690"/>
                  </a:cubicBezTo>
                  <a:cubicBezTo>
                    <a:pt x="430" y="7744"/>
                    <a:pt x="417" y="7779"/>
                    <a:pt x="415" y="7782"/>
                  </a:cubicBezTo>
                  <a:cubicBezTo>
                    <a:pt x="415" y="7788"/>
                    <a:pt x="442" y="7811"/>
                    <a:pt x="486" y="7844"/>
                  </a:cubicBezTo>
                  <a:cubicBezTo>
                    <a:pt x="530" y="7878"/>
                    <a:pt x="591" y="7921"/>
                    <a:pt x="658" y="7967"/>
                  </a:cubicBezTo>
                  <a:lnTo>
                    <a:pt x="1380" y="8455"/>
                  </a:lnTo>
                  <a:cubicBezTo>
                    <a:pt x="1448" y="8501"/>
                    <a:pt x="1504" y="8575"/>
                    <a:pt x="1538" y="8658"/>
                  </a:cubicBezTo>
                  <a:cubicBezTo>
                    <a:pt x="1572" y="8741"/>
                    <a:pt x="1586" y="8833"/>
                    <a:pt x="1570" y="8914"/>
                  </a:cubicBezTo>
                  <a:lnTo>
                    <a:pt x="1420" y="9945"/>
                  </a:lnTo>
                  <a:cubicBezTo>
                    <a:pt x="1412" y="10026"/>
                    <a:pt x="1374" y="10113"/>
                    <a:pt x="1317" y="10186"/>
                  </a:cubicBezTo>
                  <a:cubicBezTo>
                    <a:pt x="1260" y="10259"/>
                    <a:pt x="1185" y="10319"/>
                    <a:pt x="1107" y="10346"/>
                  </a:cubicBezTo>
                  <a:lnTo>
                    <a:pt x="279" y="10649"/>
                  </a:lnTo>
                  <a:cubicBezTo>
                    <a:pt x="123" y="10703"/>
                    <a:pt x="0" y="10759"/>
                    <a:pt x="0" y="10770"/>
                  </a:cubicBezTo>
                  <a:cubicBezTo>
                    <a:pt x="0" y="10781"/>
                    <a:pt x="6" y="10920"/>
                    <a:pt x="17" y="11083"/>
                  </a:cubicBezTo>
                  <a:lnTo>
                    <a:pt x="167" y="12627"/>
                  </a:lnTo>
                  <a:cubicBezTo>
                    <a:pt x="180" y="12709"/>
                    <a:pt x="193" y="12785"/>
                    <a:pt x="201" y="12842"/>
                  </a:cubicBezTo>
                  <a:cubicBezTo>
                    <a:pt x="209" y="12899"/>
                    <a:pt x="213" y="12936"/>
                    <a:pt x="216" y="12942"/>
                  </a:cubicBezTo>
                  <a:cubicBezTo>
                    <a:pt x="216" y="12947"/>
                    <a:pt x="249" y="12956"/>
                    <a:pt x="304" y="12965"/>
                  </a:cubicBezTo>
                  <a:cubicBezTo>
                    <a:pt x="358" y="12973"/>
                    <a:pt x="434" y="12983"/>
                    <a:pt x="518" y="12991"/>
                  </a:cubicBezTo>
                  <a:lnTo>
                    <a:pt x="1354" y="13083"/>
                  </a:lnTo>
                  <a:cubicBezTo>
                    <a:pt x="1435" y="13091"/>
                    <a:pt x="1519" y="13132"/>
                    <a:pt x="1589" y="13191"/>
                  </a:cubicBezTo>
                  <a:cubicBezTo>
                    <a:pt x="1658" y="13249"/>
                    <a:pt x="1713" y="13325"/>
                    <a:pt x="1737" y="13403"/>
                  </a:cubicBezTo>
                  <a:lnTo>
                    <a:pt x="2121" y="14502"/>
                  </a:lnTo>
                  <a:cubicBezTo>
                    <a:pt x="2151" y="14578"/>
                    <a:pt x="2157" y="14673"/>
                    <a:pt x="2140" y="14764"/>
                  </a:cubicBezTo>
                  <a:cubicBezTo>
                    <a:pt x="2124" y="14855"/>
                    <a:pt x="2086" y="14941"/>
                    <a:pt x="2029" y="15001"/>
                  </a:cubicBezTo>
                  <a:lnTo>
                    <a:pt x="1457" y="15624"/>
                  </a:lnTo>
                  <a:cubicBezTo>
                    <a:pt x="1349" y="15744"/>
                    <a:pt x="1257" y="15851"/>
                    <a:pt x="1262" y="15856"/>
                  </a:cubicBezTo>
                  <a:cubicBezTo>
                    <a:pt x="1268" y="15862"/>
                    <a:pt x="1339" y="15987"/>
                    <a:pt x="1425" y="16127"/>
                  </a:cubicBezTo>
                  <a:lnTo>
                    <a:pt x="2256" y="17380"/>
                  </a:lnTo>
                  <a:cubicBezTo>
                    <a:pt x="2305" y="17445"/>
                    <a:pt x="2351" y="17508"/>
                    <a:pt x="2386" y="17554"/>
                  </a:cubicBezTo>
                  <a:cubicBezTo>
                    <a:pt x="2420" y="17599"/>
                    <a:pt x="2443" y="17629"/>
                    <a:pt x="2446" y="17635"/>
                  </a:cubicBezTo>
                  <a:cubicBezTo>
                    <a:pt x="2449" y="17637"/>
                    <a:pt x="2482" y="17628"/>
                    <a:pt x="2534" y="17610"/>
                  </a:cubicBezTo>
                  <a:cubicBezTo>
                    <a:pt x="2586" y="17592"/>
                    <a:pt x="2655" y="17566"/>
                    <a:pt x="2731" y="17537"/>
                  </a:cubicBezTo>
                  <a:lnTo>
                    <a:pt x="3491" y="17233"/>
                  </a:lnTo>
                  <a:cubicBezTo>
                    <a:pt x="3566" y="17203"/>
                    <a:pt x="3659" y="17200"/>
                    <a:pt x="3748" y="17218"/>
                  </a:cubicBezTo>
                  <a:cubicBezTo>
                    <a:pt x="3836" y="17237"/>
                    <a:pt x="3920" y="17277"/>
                    <a:pt x="3976" y="17337"/>
                  </a:cubicBezTo>
                  <a:lnTo>
                    <a:pt x="4905" y="18194"/>
                  </a:lnTo>
                  <a:cubicBezTo>
                    <a:pt x="4967" y="18246"/>
                    <a:pt x="5015" y="18326"/>
                    <a:pt x="5044" y="18413"/>
                  </a:cubicBezTo>
                  <a:cubicBezTo>
                    <a:pt x="5072" y="18500"/>
                    <a:pt x="5081" y="18593"/>
                    <a:pt x="5062" y="18674"/>
                  </a:cubicBezTo>
                  <a:lnTo>
                    <a:pt x="4852" y="19477"/>
                  </a:lnTo>
                  <a:cubicBezTo>
                    <a:pt x="4809" y="19634"/>
                    <a:pt x="4779" y="19771"/>
                    <a:pt x="4785" y="19776"/>
                  </a:cubicBezTo>
                  <a:cubicBezTo>
                    <a:pt x="4790" y="19782"/>
                    <a:pt x="4915" y="19852"/>
                    <a:pt x="5055" y="19938"/>
                  </a:cubicBezTo>
                  <a:lnTo>
                    <a:pt x="6345" y="20632"/>
                  </a:lnTo>
                  <a:cubicBezTo>
                    <a:pt x="6418" y="20667"/>
                    <a:pt x="6486" y="20700"/>
                    <a:pt x="6539" y="20724"/>
                  </a:cubicBezTo>
                  <a:cubicBezTo>
                    <a:pt x="6591" y="20748"/>
                    <a:pt x="6627" y="20765"/>
                    <a:pt x="6632" y="20767"/>
                  </a:cubicBezTo>
                  <a:cubicBezTo>
                    <a:pt x="6635" y="20770"/>
                    <a:pt x="6661" y="20746"/>
                    <a:pt x="6700" y="20705"/>
                  </a:cubicBezTo>
                  <a:cubicBezTo>
                    <a:pt x="6738" y="20664"/>
                    <a:pt x="6788" y="20607"/>
                    <a:pt x="6842" y="20545"/>
                  </a:cubicBezTo>
                  <a:lnTo>
                    <a:pt x="7371" y="19933"/>
                  </a:lnTo>
                  <a:cubicBezTo>
                    <a:pt x="7425" y="19870"/>
                    <a:pt x="7506" y="19823"/>
                    <a:pt x="7593" y="19797"/>
                  </a:cubicBezTo>
                  <a:cubicBezTo>
                    <a:pt x="7680" y="19772"/>
                    <a:pt x="7773" y="19769"/>
                    <a:pt x="7851" y="19793"/>
                  </a:cubicBezTo>
                  <a:lnTo>
                    <a:pt x="9136" y="20117"/>
                  </a:lnTo>
                  <a:cubicBezTo>
                    <a:pt x="9217" y="20134"/>
                    <a:pt x="9298" y="20182"/>
                    <a:pt x="9363" y="20246"/>
                  </a:cubicBezTo>
                  <a:cubicBezTo>
                    <a:pt x="9429" y="20309"/>
                    <a:pt x="9478" y="20388"/>
                    <a:pt x="9496" y="20470"/>
                  </a:cubicBezTo>
                  <a:lnTo>
                    <a:pt x="9680" y="21261"/>
                  </a:lnTo>
                  <a:cubicBezTo>
                    <a:pt x="9718" y="21423"/>
                    <a:pt x="9755" y="21553"/>
                    <a:pt x="9761" y="21553"/>
                  </a:cubicBezTo>
                  <a:cubicBezTo>
                    <a:pt x="9766" y="21553"/>
                    <a:pt x="9912" y="21563"/>
                    <a:pt x="10074" y="21574"/>
                  </a:cubicBezTo>
                  <a:lnTo>
                    <a:pt x="10500" y="21596"/>
                  </a:lnTo>
                  <a:cubicBezTo>
                    <a:pt x="10581" y="21599"/>
                    <a:pt x="10690" y="21600"/>
                    <a:pt x="10798" y="21600"/>
                  </a:cubicBezTo>
                  <a:cubicBezTo>
                    <a:pt x="10907" y="21600"/>
                    <a:pt x="11015" y="21599"/>
                    <a:pt x="11098" y="21596"/>
                  </a:cubicBezTo>
                  <a:lnTo>
                    <a:pt x="11526" y="21574"/>
                  </a:lnTo>
                  <a:cubicBezTo>
                    <a:pt x="11688" y="21563"/>
                    <a:pt x="11828" y="21553"/>
                    <a:pt x="11839" y="21553"/>
                  </a:cubicBezTo>
                  <a:cubicBezTo>
                    <a:pt x="11850" y="21553"/>
                    <a:pt x="11882" y="21418"/>
                    <a:pt x="11920" y="21261"/>
                  </a:cubicBezTo>
                  <a:lnTo>
                    <a:pt x="12104" y="20470"/>
                  </a:lnTo>
                  <a:cubicBezTo>
                    <a:pt x="12122" y="20388"/>
                    <a:pt x="12171" y="20309"/>
                    <a:pt x="12237" y="20246"/>
                  </a:cubicBezTo>
                  <a:cubicBezTo>
                    <a:pt x="12302" y="20182"/>
                    <a:pt x="12383" y="20134"/>
                    <a:pt x="12464" y="20117"/>
                  </a:cubicBezTo>
                  <a:lnTo>
                    <a:pt x="13749" y="19793"/>
                  </a:lnTo>
                  <a:cubicBezTo>
                    <a:pt x="13827" y="19769"/>
                    <a:pt x="13921" y="19772"/>
                    <a:pt x="14007" y="19797"/>
                  </a:cubicBezTo>
                  <a:cubicBezTo>
                    <a:pt x="14094" y="19823"/>
                    <a:pt x="14175" y="19870"/>
                    <a:pt x="14229" y="19933"/>
                  </a:cubicBezTo>
                  <a:lnTo>
                    <a:pt x="14758" y="20545"/>
                  </a:lnTo>
                  <a:cubicBezTo>
                    <a:pt x="14812" y="20607"/>
                    <a:pt x="14862" y="20663"/>
                    <a:pt x="14900" y="20703"/>
                  </a:cubicBezTo>
                  <a:cubicBezTo>
                    <a:pt x="14938" y="20744"/>
                    <a:pt x="14962" y="20767"/>
                    <a:pt x="14968" y="20767"/>
                  </a:cubicBezTo>
                  <a:cubicBezTo>
                    <a:pt x="14970" y="20765"/>
                    <a:pt x="15004" y="20748"/>
                    <a:pt x="15056" y="20724"/>
                  </a:cubicBezTo>
                  <a:cubicBezTo>
                    <a:pt x="15108" y="20700"/>
                    <a:pt x="15177" y="20667"/>
                    <a:pt x="15253" y="20632"/>
                  </a:cubicBezTo>
                  <a:lnTo>
                    <a:pt x="16543" y="19938"/>
                  </a:lnTo>
                  <a:cubicBezTo>
                    <a:pt x="16613" y="19895"/>
                    <a:pt x="16678" y="19856"/>
                    <a:pt x="16727" y="19827"/>
                  </a:cubicBezTo>
                  <a:cubicBezTo>
                    <a:pt x="16776" y="19798"/>
                    <a:pt x="16808" y="19779"/>
                    <a:pt x="16813" y="19776"/>
                  </a:cubicBezTo>
                  <a:cubicBezTo>
                    <a:pt x="16816" y="19774"/>
                    <a:pt x="16810" y="19738"/>
                    <a:pt x="16798" y="19684"/>
                  </a:cubicBezTo>
                  <a:cubicBezTo>
                    <a:pt x="16787" y="19630"/>
                    <a:pt x="16771" y="19555"/>
                    <a:pt x="16750" y="19477"/>
                  </a:cubicBezTo>
                  <a:lnTo>
                    <a:pt x="16538" y="18674"/>
                  </a:lnTo>
                  <a:cubicBezTo>
                    <a:pt x="16516" y="18596"/>
                    <a:pt x="16524" y="18503"/>
                    <a:pt x="16553" y="18416"/>
                  </a:cubicBezTo>
                  <a:cubicBezTo>
                    <a:pt x="16581" y="18329"/>
                    <a:pt x="16630" y="18248"/>
                    <a:pt x="16695" y="18194"/>
                  </a:cubicBezTo>
                  <a:lnTo>
                    <a:pt x="17622" y="17337"/>
                  </a:lnTo>
                  <a:cubicBezTo>
                    <a:pt x="17678" y="17277"/>
                    <a:pt x="17762" y="17237"/>
                    <a:pt x="17851" y="17218"/>
                  </a:cubicBezTo>
                  <a:cubicBezTo>
                    <a:pt x="17939" y="17200"/>
                    <a:pt x="18032" y="17203"/>
                    <a:pt x="18108" y="17233"/>
                  </a:cubicBezTo>
                  <a:lnTo>
                    <a:pt x="18869" y="17537"/>
                  </a:lnTo>
                  <a:cubicBezTo>
                    <a:pt x="19020" y="17596"/>
                    <a:pt x="19151" y="17640"/>
                    <a:pt x="19156" y="17635"/>
                  </a:cubicBezTo>
                  <a:cubicBezTo>
                    <a:pt x="19161" y="17629"/>
                    <a:pt x="19246" y="17516"/>
                    <a:pt x="19344" y="17380"/>
                  </a:cubicBezTo>
                  <a:lnTo>
                    <a:pt x="20175" y="16127"/>
                  </a:lnTo>
                  <a:cubicBezTo>
                    <a:pt x="20261" y="15987"/>
                    <a:pt x="20332" y="15862"/>
                    <a:pt x="20338" y="15856"/>
                  </a:cubicBezTo>
                  <a:cubicBezTo>
                    <a:pt x="20343" y="15851"/>
                    <a:pt x="20256" y="15744"/>
                    <a:pt x="20143" y="15624"/>
                  </a:cubicBezTo>
                  <a:lnTo>
                    <a:pt x="19571" y="14990"/>
                  </a:lnTo>
                  <a:cubicBezTo>
                    <a:pt x="19517" y="14930"/>
                    <a:pt x="19478" y="14843"/>
                    <a:pt x="19462" y="14752"/>
                  </a:cubicBezTo>
                  <a:cubicBezTo>
                    <a:pt x="19445" y="14662"/>
                    <a:pt x="19449" y="14568"/>
                    <a:pt x="19479" y="14492"/>
                  </a:cubicBezTo>
                  <a:lnTo>
                    <a:pt x="19861" y="13390"/>
                  </a:lnTo>
                  <a:cubicBezTo>
                    <a:pt x="19886" y="13312"/>
                    <a:pt x="19942" y="13237"/>
                    <a:pt x="20011" y="13179"/>
                  </a:cubicBezTo>
                  <a:cubicBezTo>
                    <a:pt x="20081" y="13121"/>
                    <a:pt x="20163" y="13080"/>
                    <a:pt x="20244" y="13072"/>
                  </a:cubicBezTo>
                  <a:lnTo>
                    <a:pt x="21080" y="12980"/>
                  </a:lnTo>
                  <a:cubicBezTo>
                    <a:pt x="21161" y="12971"/>
                    <a:pt x="21236" y="12962"/>
                    <a:pt x="21291" y="12953"/>
                  </a:cubicBezTo>
                  <a:cubicBezTo>
                    <a:pt x="21345" y="12944"/>
                    <a:pt x="21382" y="12936"/>
                    <a:pt x="21384" y="12931"/>
                  </a:cubicBezTo>
                  <a:cubicBezTo>
                    <a:pt x="21384" y="12925"/>
                    <a:pt x="21389" y="12889"/>
                    <a:pt x="21397" y="12833"/>
                  </a:cubicBezTo>
                  <a:cubicBezTo>
                    <a:pt x="21406" y="12777"/>
                    <a:pt x="21418" y="12702"/>
                    <a:pt x="21431" y="12618"/>
                  </a:cubicBezTo>
                  <a:lnTo>
                    <a:pt x="21583" y="11073"/>
                  </a:lnTo>
                  <a:cubicBezTo>
                    <a:pt x="21589" y="10992"/>
                    <a:pt x="21593" y="10915"/>
                    <a:pt x="21596" y="10858"/>
                  </a:cubicBezTo>
                  <a:cubicBezTo>
                    <a:pt x="21599" y="10801"/>
                    <a:pt x="21600" y="10764"/>
                    <a:pt x="21600" y="10759"/>
                  </a:cubicBezTo>
                  <a:cubicBezTo>
                    <a:pt x="21592" y="10759"/>
                    <a:pt x="21557" y="10745"/>
                    <a:pt x="21504" y="10725"/>
                  </a:cubicBezTo>
                  <a:cubicBezTo>
                    <a:pt x="21452" y="10704"/>
                    <a:pt x="21382" y="10676"/>
                    <a:pt x="21304" y="10649"/>
                  </a:cubicBezTo>
                  <a:lnTo>
                    <a:pt x="20476" y="10346"/>
                  </a:lnTo>
                  <a:cubicBezTo>
                    <a:pt x="20398" y="10319"/>
                    <a:pt x="20325" y="10259"/>
                    <a:pt x="20268" y="10186"/>
                  </a:cubicBezTo>
                  <a:cubicBezTo>
                    <a:pt x="20211" y="10113"/>
                    <a:pt x="20171" y="10026"/>
                    <a:pt x="20163" y="9945"/>
                  </a:cubicBezTo>
                  <a:lnTo>
                    <a:pt x="20013" y="8914"/>
                  </a:lnTo>
                  <a:cubicBezTo>
                    <a:pt x="19997" y="8833"/>
                    <a:pt x="20011" y="8741"/>
                    <a:pt x="20045" y="8658"/>
                  </a:cubicBezTo>
                  <a:cubicBezTo>
                    <a:pt x="20079" y="8575"/>
                    <a:pt x="20135" y="8501"/>
                    <a:pt x="20203" y="8455"/>
                  </a:cubicBezTo>
                  <a:lnTo>
                    <a:pt x="20925" y="7967"/>
                  </a:lnTo>
                  <a:cubicBezTo>
                    <a:pt x="20992" y="7921"/>
                    <a:pt x="21055" y="7878"/>
                    <a:pt x="21099" y="7844"/>
                  </a:cubicBezTo>
                  <a:cubicBezTo>
                    <a:pt x="21144" y="7811"/>
                    <a:pt x="21171" y="7788"/>
                    <a:pt x="21169" y="7782"/>
                  </a:cubicBezTo>
                  <a:cubicBezTo>
                    <a:pt x="21169" y="7777"/>
                    <a:pt x="21156" y="7741"/>
                    <a:pt x="21137" y="7688"/>
                  </a:cubicBezTo>
                  <a:cubicBezTo>
                    <a:pt x="21118" y="7634"/>
                    <a:pt x="21092" y="7563"/>
                    <a:pt x="21065" y="7484"/>
                  </a:cubicBezTo>
                  <a:lnTo>
                    <a:pt x="20473" y="6000"/>
                  </a:lnTo>
                  <a:cubicBezTo>
                    <a:pt x="20403" y="5848"/>
                    <a:pt x="20343" y="5723"/>
                    <a:pt x="20338" y="5712"/>
                  </a:cubicBezTo>
                  <a:cubicBezTo>
                    <a:pt x="20332" y="5701"/>
                    <a:pt x="20198" y="5718"/>
                    <a:pt x="20036" y="5740"/>
                  </a:cubicBezTo>
                  <a:lnTo>
                    <a:pt x="19134" y="5859"/>
                  </a:lnTo>
                  <a:cubicBezTo>
                    <a:pt x="19053" y="5870"/>
                    <a:pt x="18958" y="5851"/>
                    <a:pt x="18875" y="5814"/>
                  </a:cubicBezTo>
                  <a:cubicBezTo>
                    <a:pt x="18791" y="5776"/>
                    <a:pt x="18717" y="5718"/>
                    <a:pt x="18674" y="5648"/>
                  </a:cubicBezTo>
                  <a:lnTo>
                    <a:pt x="18136" y="4900"/>
                  </a:lnTo>
                  <a:cubicBezTo>
                    <a:pt x="18084" y="4835"/>
                    <a:pt x="18055" y="4747"/>
                    <a:pt x="18048" y="4657"/>
                  </a:cubicBezTo>
                  <a:cubicBezTo>
                    <a:pt x="18040" y="4567"/>
                    <a:pt x="18055" y="4476"/>
                    <a:pt x="18093" y="4403"/>
                  </a:cubicBezTo>
                  <a:lnTo>
                    <a:pt x="18518" y="3609"/>
                  </a:lnTo>
                  <a:cubicBezTo>
                    <a:pt x="18594" y="3463"/>
                    <a:pt x="18653" y="3338"/>
                    <a:pt x="18648" y="3332"/>
                  </a:cubicBezTo>
                  <a:cubicBezTo>
                    <a:pt x="18642" y="3327"/>
                    <a:pt x="18539" y="3230"/>
                    <a:pt x="18421" y="3116"/>
                  </a:cubicBezTo>
                  <a:lnTo>
                    <a:pt x="17187" y="2044"/>
                  </a:lnTo>
                  <a:cubicBezTo>
                    <a:pt x="17057" y="1941"/>
                    <a:pt x="16943" y="1853"/>
                    <a:pt x="16937" y="1848"/>
                  </a:cubicBezTo>
                  <a:cubicBezTo>
                    <a:pt x="16932" y="1843"/>
                    <a:pt x="16813" y="1918"/>
                    <a:pt x="16684" y="2010"/>
                  </a:cubicBezTo>
                  <a:lnTo>
                    <a:pt x="15934" y="2547"/>
                  </a:lnTo>
                  <a:cubicBezTo>
                    <a:pt x="15866" y="2596"/>
                    <a:pt x="15777" y="2623"/>
                    <a:pt x="15686" y="2628"/>
                  </a:cubicBezTo>
                  <a:cubicBezTo>
                    <a:pt x="15595" y="2633"/>
                    <a:pt x="15503" y="2616"/>
                    <a:pt x="15433" y="2575"/>
                  </a:cubicBezTo>
                  <a:lnTo>
                    <a:pt x="14683" y="2191"/>
                  </a:lnTo>
                  <a:cubicBezTo>
                    <a:pt x="14607" y="2156"/>
                    <a:pt x="14539" y="2089"/>
                    <a:pt x="14491" y="2012"/>
                  </a:cubicBezTo>
                  <a:cubicBezTo>
                    <a:pt x="14443" y="1935"/>
                    <a:pt x="14414" y="1845"/>
                    <a:pt x="14416" y="1761"/>
                  </a:cubicBezTo>
                  <a:lnTo>
                    <a:pt x="14429" y="840"/>
                  </a:lnTo>
                  <a:cubicBezTo>
                    <a:pt x="14429" y="759"/>
                    <a:pt x="14429" y="683"/>
                    <a:pt x="14428" y="627"/>
                  </a:cubicBezTo>
                  <a:cubicBezTo>
                    <a:pt x="14426" y="572"/>
                    <a:pt x="14422" y="537"/>
                    <a:pt x="14416" y="537"/>
                  </a:cubicBezTo>
                  <a:cubicBezTo>
                    <a:pt x="14414" y="534"/>
                    <a:pt x="14378" y="525"/>
                    <a:pt x="14322" y="509"/>
                  </a:cubicBezTo>
                  <a:cubicBezTo>
                    <a:pt x="14267" y="493"/>
                    <a:pt x="14192" y="471"/>
                    <a:pt x="14114" y="446"/>
                  </a:cubicBezTo>
                  <a:lnTo>
                    <a:pt x="12509" y="55"/>
                  </a:lnTo>
                  <a:cubicBezTo>
                    <a:pt x="12347" y="22"/>
                    <a:pt x="12205" y="0"/>
                    <a:pt x="12199" y="0"/>
                  </a:cubicBezTo>
                  <a:cubicBezTo>
                    <a:pt x="12188" y="0"/>
                    <a:pt x="12125" y="119"/>
                    <a:pt x="12049" y="266"/>
                  </a:cubicBezTo>
                  <a:lnTo>
                    <a:pt x="11627" y="1096"/>
                  </a:lnTo>
                  <a:cubicBezTo>
                    <a:pt x="11589" y="1170"/>
                    <a:pt x="11523" y="1233"/>
                    <a:pt x="11445" y="1279"/>
                  </a:cubicBezTo>
                  <a:cubicBezTo>
                    <a:pt x="11367" y="1325"/>
                    <a:pt x="11277" y="1353"/>
                    <a:pt x="11196" y="1351"/>
                  </a:cubicBezTo>
                  <a:lnTo>
                    <a:pt x="10387" y="1351"/>
                  </a:lnTo>
                  <a:cubicBezTo>
                    <a:pt x="10306" y="1353"/>
                    <a:pt x="10215" y="1325"/>
                    <a:pt x="10136" y="1279"/>
                  </a:cubicBezTo>
                  <a:cubicBezTo>
                    <a:pt x="10057" y="1233"/>
                    <a:pt x="9991" y="1170"/>
                    <a:pt x="9956" y="1096"/>
                  </a:cubicBezTo>
                  <a:lnTo>
                    <a:pt x="9534" y="266"/>
                  </a:lnTo>
                  <a:cubicBezTo>
                    <a:pt x="9458" y="119"/>
                    <a:pt x="9395" y="0"/>
                    <a:pt x="9384" y="0"/>
                  </a:cubicBezTo>
                  <a:close/>
                  <a:moveTo>
                    <a:pt x="10800" y="3282"/>
                  </a:moveTo>
                  <a:cubicBezTo>
                    <a:pt x="12716" y="3282"/>
                    <a:pt x="14631" y="4016"/>
                    <a:pt x="16093" y="5484"/>
                  </a:cubicBezTo>
                  <a:cubicBezTo>
                    <a:pt x="19016" y="8420"/>
                    <a:pt x="19016" y="13180"/>
                    <a:pt x="16093" y="16116"/>
                  </a:cubicBezTo>
                  <a:cubicBezTo>
                    <a:pt x="13170" y="19052"/>
                    <a:pt x="8430" y="19052"/>
                    <a:pt x="5507" y="16116"/>
                  </a:cubicBezTo>
                  <a:cubicBezTo>
                    <a:pt x="2584" y="13180"/>
                    <a:pt x="2584" y="8420"/>
                    <a:pt x="5507" y="5484"/>
                  </a:cubicBezTo>
                  <a:cubicBezTo>
                    <a:pt x="6969" y="4016"/>
                    <a:pt x="8884" y="3282"/>
                    <a:pt x="10800" y="3282"/>
                  </a:cubicBezTo>
                  <a:close/>
                </a:path>
              </a:pathLst>
            </a:custGeom>
            <a:solidFill>
              <a:srgbClr val="7578EC"/>
            </a:solidFill>
            <a:ln w="12700" cap="flat">
              <a:noFill/>
              <a:miter lim="400000"/>
            </a:ln>
            <a:effectLst/>
          </p:spPr>
          <p:txBody>
            <a:bodyPr wrap="square" lIns="10715" tIns="10715" rIns="10715" bIns="10715"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75"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54" name="Фигура"/>
            <p:cNvSpPr/>
            <p:nvPr>
              <p:custDataLst>
                <p:tags r:id="rId4"/>
              </p:custDataLst>
            </p:nvPr>
          </p:nvSpPr>
          <p:spPr>
            <a:xfrm rot="426361">
              <a:off x="4072" y="7380"/>
              <a:ext cx="1599" cy="1592"/>
            </a:xfrm>
            <a:custGeom>
              <a:avLst/>
              <a:gdLst/>
              <a:ahLst/>
              <a:cxnLst>
                <a:cxn ang="0">
                  <a:pos x="wd2" y="hd2"/>
                </a:cxn>
                <a:cxn ang="5400000">
                  <a:pos x="wd2" y="hd2"/>
                </a:cxn>
                <a:cxn ang="10800000">
                  <a:pos x="wd2" y="hd2"/>
                </a:cxn>
                <a:cxn ang="16200000">
                  <a:pos x="wd2" y="hd2"/>
                </a:cxn>
              </a:cxnLst>
              <a:rect l="0" t="0" r="r" b="b"/>
              <a:pathLst>
                <a:path w="21600" h="21600" extrusionOk="0">
                  <a:moveTo>
                    <a:pt x="9384" y="0"/>
                  </a:moveTo>
                  <a:cubicBezTo>
                    <a:pt x="9373" y="0"/>
                    <a:pt x="9236" y="28"/>
                    <a:pt x="9074" y="55"/>
                  </a:cubicBezTo>
                  <a:lnTo>
                    <a:pt x="7469" y="446"/>
                  </a:lnTo>
                  <a:cubicBezTo>
                    <a:pt x="7391" y="471"/>
                    <a:pt x="7317" y="493"/>
                    <a:pt x="7263" y="509"/>
                  </a:cubicBezTo>
                  <a:cubicBezTo>
                    <a:pt x="7208" y="525"/>
                    <a:pt x="7172" y="534"/>
                    <a:pt x="7167" y="537"/>
                  </a:cubicBezTo>
                  <a:cubicBezTo>
                    <a:pt x="7164" y="540"/>
                    <a:pt x="7162" y="574"/>
                    <a:pt x="7159" y="629"/>
                  </a:cubicBezTo>
                  <a:cubicBezTo>
                    <a:pt x="7157" y="684"/>
                    <a:pt x="7156" y="759"/>
                    <a:pt x="7156" y="840"/>
                  </a:cubicBezTo>
                  <a:lnTo>
                    <a:pt x="7167" y="1761"/>
                  </a:lnTo>
                  <a:cubicBezTo>
                    <a:pt x="7167" y="1843"/>
                    <a:pt x="7136" y="1932"/>
                    <a:pt x="7088" y="2010"/>
                  </a:cubicBezTo>
                  <a:cubicBezTo>
                    <a:pt x="7040" y="2088"/>
                    <a:pt x="6975" y="2156"/>
                    <a:pt x="6902" y="2191"/>
                  </a:cubicBezTo>
                  <a:lnTo>
                    <a:pt x="6152" y="2575"/>
                  </a:lnTo>
                  <a:cubicBezTo>
                    <a:pt x="6079" y="2616"/>
                    <a:pt x="5985" y="2633"/>
                    <a:pt x="5893" y="2628"/>
                  </a:cubicBezTo>
                  <a:cubicBezTo>
                    <a:pt x="5802" y="2623"/>
                    <a:pt x="5714" y="2596"/>
                    <a:pt x="5649" y="2547"/>
                  </a:cubicBezTo>
                  <a:lnTo>
                    <a:pt x="4901" y="2010"/>
                  </a:lnTo>
                  <a:cubicBezTo>
                    <a:pt x="4766" y="1913"/>
                    <a:pt x="4651" y="1843"/>
                    <a:pt x="4646" y="1848"/>
                  </a:cubicBezTo>
                  <a:cubicBezTo>
                    <a:pt x="4641" y="1853"/>
                    <a:pt x="4528" y="1941"/>
                    <a:pt x="4398" y="2044"/>
                  </a:cubicBezTo>
                  <a:lnTo>
                    <a:pt x="3162" y="3116"/>
                  </a:lnTo>
                  <a:cubicBezTo>
                    <a:pt x="3044" y="3230"/>
                    <a:pt x="2941" y="3327"/>
                    <a:pt x="2935" y="3332"/>
                  </a:cubicBezTo>
                  <a:cubicBezTo>
                    <a:pt x="2930" y="3338"/>
                    <a:pt x="2989" y="3463"/>
                    <a:pt x="3065" y="3609"/>
                  </a:cubicBezTo>
                  <a:lnTo>
                    <a:pt x="3491" y="4403"/>
                  </a:lnTo>
                  <a:cubicBezTo>
                    <a:pt x="3528" y="4476"/>
                    <a:pt x="3543" y="4567"/>
                    <a:pt x="3536" y="4657"/>
                  </a:cubicBezTo>
                  <a:cubicBezTo>
                    <a:pt x="3528" y="4747"/>
                    <a:pt x="3501" y="4835"/>
                    <a:pt x="3449" y="4900"/>
                  </a:cubicBezTo>
                  <a:lnTo>
                    <a:pt x="2909" y="5648"/>
                  </a:lnTo>
                  <a:cubicBezTo>
                    <a:pt x="2863" y="5715"/>
                    <a:pt x="2790" y="5773"/>
                    <a:pt x="2707" y="5812"/>
                  </a:cubicBezTo>
                  <a:cubicBezTo>
                    <a:pt x="2624" y="5850"/>
                    <a:pt x="2531" y="5870"/>
                    <a:pt x="2450" y="5859"/>
                  </a:cubicBezTo>
                  <a:lnTo>
                    <a:pt x="1547" y="5740"/>
                  </a:lnTo>
                  <a:cubicBezTo>
                    <a:pt x="1386" y="5718"/>
                    <a:pt x="1253" y="5706"/>
                    <a:pt x="1247" y="5712"/>
                  </a:cubicBezTo>
                  <a:cubicBezTo>
                    <a:pt x="1242" y="5717"/>
                    <a:pt x="1182" y="5848"/>
                    <a:pt x="1112" y="6000"/>
                  </a:cubicBezTo>
                  <a:lnTo>
                    <a:pt x="518" y="7484"/>
                  </a:lnTo>
                  <a:cubicBezTo>
                    <a:pt x="491" y="7563"/>
                    <a:pt x="467" y="7636"/>
                    <a:pt x="448" y="7690"/>
                  </a:cubicBezTo>
                  <a:cubicBezTo>
                    <a:pt x="430" y="7744"/>
                    <a:pt x="417" y="7779"/>
                    <a:pt x="415" y="7782"/>
                  </a:cubicBezTo>
                  <a:cubicBezTo>
                    <a:pt x="415" y="7788"/>
                    <a:pt x="442" y="7811"/>
                    <a:pt x="486" y="7844"/>
                  </a:cubicBezTo>
                  <a:cubicBezTo>
                    <a:pt x="530" y="7878"/>
                    <a:pt x="591" y="7921"/>
                    <a:pt x="658" y="7967"/>
                  </a:cubicBezTo>
                  <a:lnTo>
                    <a:pt x="1380" y="8455"/>
                  </a:lnTo>
                  <a:cubicBezTo>
                    <a:pt x="1448" y="8501"/>
                    <a:pt x="1504" y="8575"/>
                    <a:pt x="1538" y="8658"/>
                  </a:cubicBezTo>
                  <a:cubicBezTo>
                    <a:pt x="1572" y="8741"/>
                    <a:pt x="1586" y="8833"/>
                    <a:pt x="1570" y="8914"/>
                  </a:cubicBezTo>
                  <a:lnTo>
                    <a:pt x="1420" y="9945"/>
                  </a:lnTo>
                  <a:cubicBezTo>
                    <a:pt x="1412" y="10026"/>
                    <a:pt x="1374" y="10113"/>
                    <a:pt x="1317" y="10186"/>
                  </a:cubicBezTo>
                  <a:cubicBezTo>
                    <a:pt x="1260" y="10259"/>
                    <a:pt x="1185" y="10319"/>
                    <a:pt x="1107" y="10346"/>
                  </a:cubicBezTo>
                  <a:lnTo>
                    <a:pt x="279" y="10649"/>
                  </a:lnTo>
                  <a:cubicBezTo>
                    <a:pt x="123" y="10703"/>
                    <a:pt x="0" y="10759"/>
                    <a:pt x="0" y="10770"/>
                  </a:cubicBezTo>
                  <a:cubicBezTo>
                    <a:pt x="0" y="10781"/>
                    <a:pt x="6" y="10920"/>
                    <a:pt x="17" y="11083"/>
                  </a:cubicBezTo>
                  <a:lnTo>
                    <a:pt x="167" y="12627"/>
                  </a:lnTo>
                  <a:cubicBezTo>
                    <a:pt x="180" y="12709"/>
                    <a:pt x="193" y="12785"/>
                    <a:pt x="201" y="12842"/>
                  </a:cubicBezTo>
                  <a:cubicBezTo>
                    <a:pt x="209" y="12899"/>
                    <a:pt x="213" y="12936"/>
                    <a:pt x="216" y="12942"/>
                  </a:cubicBezTo>
                  <a:cubicBezTo>
                    <a:pt x="216" y="12947"/>
                    <a:pt x="249" y="12956"/>
                    <a:pt x="304" y="12965"/>
                  </a:cubicBezTo>
                  <a:cubicBezTo>
                    <a:pt x="358" y="12973"/>
                    <a:pt x="434" y="12983"/>
                    <a:pt x="518" y="12991"/>
                  </a:cubicBezTo>
                  <a:lnTo>
                    <a:pt x="1354" y="13083"/>
                  </a:lnTo>
                  <a:cubicBezTo>
                    <a:pt x="1435" y="13091"/>
                    <a:pt x="1519" y="13132"/>
                    <a:pt x="1589" y="13191"/>
                  </a:cubicBezTo>
                  <a:cubicBezTo>
                    <a:pt x="1658" y="13249"/>
                    <a:pt x="1713" y="13325"/>
                    <a:pt x="1737" y="13403"/>
                  </a:cubicBezTo>
                  <a:lnTo>
                    <a:pt x="2121" y="14502"/>
                  </a:lnTo>
                  <a:cubicBezTo>
                    <a:pt x="2151" y="14578"/>
                    <a:pt x="2157" y="14673"/>
                    <a:pt x="2140" y="14764"/>
                  </a:cubicBezTo>
                  <a:cubicBezTo>
                    <a:pt x="2124" y="14855"/>
                    <a:pt x="2086" y="14941"/>
                    <a:pt x="2029" y="15001"/>
                  </a:cubicBezTo>
                  <a:lnTo>
                    <a:pt x="1457" y="15624"/>
                  </a:lnTo>
                  <a:cubicBezTo>
                    <a:pt x="1349" y="15744"/>
                    <a:pt x="1257" y="15851"/>
                    <a:pt x="1262" y="15856"/>
                  </a:cubicBezTo>
                  <a:cubicBezTo>
                    <a:pt x="1268" y="15862"/>
                    <a:pt x="1339" y="15987"/>
                    <a:pt x="1425" y="16127"/>
                  </a:cubicBezTo>
                  <a:lnTo>
                    <a:pt x="2256" y="17380"/>
                  </a:lnTo>
                  <a:cubicBezTo>
                    <a:pt x="2305" y="17445"/>
                    <a:pt x="2351" y="17508"/>
                    <a:pt x="2386" y="17554"/>
                  </a:cubicBezTo>
                  <a:cubicBezTo>
                    <a:pt x="2420" y="17599"/>
                    <a:pt x="2443" y="17629"/>
                    <a:pt x="2446" y="17635"/>
                  </a:cubicBezTo>
                  <a:cubicBezTo>
                    <a:pt x="2449" y="17637"/>
                    <a:pt x="2482" y="17628"/>
                    <a:pt x="2534" y="17610"/>
                  </a:cubicBezTo>
                  <a:cubicBezTo>
                    <a:pt x="2586" y="17592"/>
                    <a:pt x="2655" y="17566"/>
                    <a:pt x="2731" y="17537"/>
                  </a:cubicBezTo>
                  <a:lnTo>
                    <a:pt x="3491" y="17233"/>
                  </a:lnTo>
                  <a:cubicBezTo>
                    <a:pt x="3566" y="17203"/>
                    <a:pt x="3659" y="17200"/>
                    <a:pt x="3748" y="17218"/>
                  </a:cubicBezTo>
                  <a:cubicBezTo>
                    <a:pt x="3836" y="17237"/>
                    <a:pt x="3920" y="17277"/>
                    <a:pt x="3976" y="17337"/>
                  </a:cubicBezTo>
                  <a:lnTo>
                    <a:pt x="4905" y="18194"/>
                  </a:lnTo>
                  <a:cubicBezTo>
                    <a:pt x="4967" y="18246"/>
                    <a:pt x="5015" y="18326"/>
                    <a:pt x="5044" y="18413"/>
                  </a:cubicBezTo>
                  <a:cubicBezTo>
                    <a:pt x="5072" y="18500"/>
                    <a:pt x="5081" y="18593"/>
                    <a:pt x="5062" y="18674"/>
                  </a:cubicBezTo>
                  <a:lnTo>
                    <a:pt x="4852" y="19477"/>
                  </a:lnTo>
                  <a:cubicBezTo>
                    <a:pt x="4809" y="19634"/>
                    <a:pt x="4779" y="19771"/>
                    <a:pt x="4785" y="19776"/>
                  </a:cubicBezTo>
                  <a:cubicBezTo>
                    <a:pt x="4790" y="19782"/>
                    <a:pt x="4915" y="19852"/>
                    <a:pt x="5055" y="19938"/>
                  </a:cubicBezTo>
                  <a:lnTo>
                    <a:pt x="6345" y="20632"/>
                  </a:lnTo>
                  <a:cubicBezTo>
                    <a:pt x="6418" y="20667"/>
                    <a:pt x="6486" y="20700"/>
                    <a:pt x="6539" y="20724"/>
                  </a:cubicBezTo>
                  <a:cubicBezTo>
                    <a:pt x="6591" y="20748"/>
                    <a:pt x="6627" y="20765"/>
                    <a:pt x="6632" y="20767"/>
                  </a:cubicBezTo>
                  <a:cubicBezTo>
                    <a:pt x="6635" y="20770"/>
                    <a:pt x="6661" y="20746"/>
                    <a:pt x="6700" y="20705"/>
                  </a:cubicBezTo>
                  <a:cubicBezTo>
                    <a:pt x="6738" y="20664"/>
                    <a:pt x="6788" y="20607"/>
                    <a:pt x="6842" y="20545"/>
                  </a:cubicBezTo>
                  <a:lnTo>
                    <a:pt x="7371" y="19933"/>
                  </a:lnTo>
                  <a:cubicBezTo>
                    <a:pt x="7425" y="19870"/>
                    <a:pt x="7506" y="19823"/>
                    <a:pt x="7593" y="19797"/>
                  </a:cubicBezTo>
                  <a:cubicBezTo>
                    <a:pt x="7680" y="19772"/>
                    <a:pt x="7773" y="19769"/>
                    <a:pt x="7851" y="19793"/>
                  </a:cubicBezTo>
                  <a:lnTo>
                    <a:pt x="9136" y="20117"/>
                  </a:lnTo>
                  <a:cubicBezTo>
                    <a:pt x="9217" y="20134"/>
                    <a:pt x="9298" y="20182"/>
                    <a:pt x="9363" y="20246"/>
                  </a:cubicBezTo>
                  <a:cubicBezTo>
                    <a:pt x="9429" y="20309"/>
                    <a:pt x="9478" y="20388"/>
                    <a:pt x="9496" y="20470"/>
                  </a:cubicBezTo>
                  <a:lnTo>
                    <a:pt x="9680" y="21261"/>
                  </a:lnTo>
                  <a:cubicBezTo>
                    <a:pt x="9718" y="21423"/>
                    <a:pt x="9755" y="21553"/>
                    <a:pt x="9761" y="21553"/>
                  </a:cubicBezTo>
                  <a:cubicBezTo>
                    <a:pt x="9766" y="21553"/>
                    <a:pt x="9912" y="21563"/>
                    <a:pt x="10074" y="21574"/>
                  </a:cubicBezTo>
                  <a:lnTo>
                    <a:pt x="10500" y="21596"/>
                  </a:lnTo>
                  <a:cubicBezTo>
                    <a:pt x="10581" y="21599"/>
                    <a:pt x="10690" y="21600"/>
                    <a:pt x="10798" y="21600"/>
                  </a:cubicBezTo>
                  <a:cubicBezTo>
                    <a:pt x="10907" y="21600"/>
                    <a:pt x="11015" y="21599"/>
                    <a:pt x="11098" y="21596"/>
                  </a:cubicBezTo>
                  <a:lnTo>
                    <a:pt x="11526" y="21574"/>
                  </a:lnTo>
                  <a:cubicBezTo>
                    <a:pt x="11688" y="21563"/>
                    <a:pt x="11828" y="21553"/>
                    <a:pt x="11839" y="21553"/>
                  </a:cubicBezTo>
                  <a:cubicBezTo>
                    <a:pt x="11850" y="21553"/>
                    <a:pt x="11882" y="21418"/>
                    <a:pt x="11920" y="21261"/>
                  </a:cubicBezTo>
                  <a:lnTo>
                    <a:pt x="12104" y="20470"/>
                  </a:lnTo>
                  <a:cubicBezTo>
                    <a:pt x="12122" y="20388"/>
                    <a:pt x="12171" y="20309"/>
                    <a:pt x="12237" y="20246"/>
                  </a:cubicBezTo>
                  <a:cubicBezTo>
                    <a:pt x="12302" y="20182"/>
                    <a:pt x="12383" y="20134"/>
                    <a:pt x="12464" y="20117"/>
                  </a:cubicBezTo>
                  <a:lnTo>
                    <a:pt x="13749" y="19793"/>
                  </a:lnTo>
                  <a:cubicBezTo>
                    <a:pt x="13827" y="19769"/>
                    <a:pt x="13921" y="19772"/>
                    <a:pt x="14007" y="19797"/>
                  </a:cubicBezTo>
                  <a:cubicBezTo>
                    <a:pt x="14094" y="19823"/>
                    <a:pt x="14175" y="19870"/>
                    <a:pt x="14229" y="19933"/>
                  </a:cubicBezTo>
                  <a:lnTo>
                    <a:pt x="14758" y="20545"/>
                  </a:lnTo>
                  <a:cubicBezTo>
                    <a:pt x="14812" y="20607"/>
                    <a:pt x="14862" y="20663"/>
                    <a:pt x="14900" y="20703"/>
                  </a:cubicBezTo>
                  <a:cubicBezTo>
                    <a:pt x="14938" y="20744"/>
                    <a:pt x="14962" y="20767"/>
                    <a:pt x="14968" y="20767"/>
                  </a:cubicBezTo>
                  <a:cubicBezTo>
                    <a:pt x="14970" y="20765"/>
                    <a:pt x="15004" y="20748"/>
                    <a:pt x="15056" y="20724"/>
                  </a:cubicBezTo>
                  <a:cubicBezTo>
                    <a:pt x="15108" y="20700"/>
                    <a:pt x="15177" y="20667"/>
                    <a:pt x="15253" y="20632"/>
                  </a:cubicBezTo>
                  <a:lnTo>
                    <a:pt x="16543" y="19938"/>
                  </a:lnTo>
                  <a:cubicBezTo>
                    <a:pt x="16613" y="19895"/>
                    <a:pt x="16678" y="19856"/>
                    <a:pt x="16727" y="19827"/>
                  </a:cubicBezTo>
                  <a:cubicBezTo>
                    <a:pt x="16776" y="19798"/>
                    <a:pt x="16808" y="19779"/>
                    <a:pt x="16813" y="19776"/>
                  </a:cubicBezTo>
                  <a:cubicBezTo>
                    <a:pt x="16816" y="19774"/>
                    <a:pt x="16810" y="19738"/>
                    <a:pt x="16798" y="19684"/>
                  </a:cubicBezTo>
                  <a:cubicBezTo>
                    <a:pt x="16787" y="19630"/>
                    <a:pt x="16771" y="19555"/>
                    <a:pt x="16750" y="19477"/>
                  </a:cubicBezTo>
                  <a:lnTo>
                    <a:pt x="16538" y="18674"/>
                  </a:lnTo>
                  <a:cubicBezTo>
                    <a:pt x="16516" y="18596"/>
                    <a:pt x="16524" y="18503"/>
                    <a:pt x="16553" y="18416"/>
                  </a:cubicBezTo>
                  <a:cubicBezTo>
                    <a:pt x="16581" y="18329"/>
                    <a:pt x="16630" y="18248"/>
                    <a:pt x="16695" y="18194"/>
                  </a:cubicBezTo>
                  <a:lnTo>
                    <a:pt x="17622" y="17337"/>
                  </a:lnTo>
                  <a:cubicBezTo>
                    <a:pt x="17678" y="17277"/>
                    <a:pt x="17762" y="17237"/>
                    <a:pt x="17851" y="17218"/>
                  </a:cubicBezTo>
                  <a:cubicBezTo>
                    <a:pt x="17939" y="17200"/>
                    <a:pt x="18032" y="17203"/>
                    <a:pt x="18108" y="17233"/>
                  </a:cubicBezTo>
                  <a:lnTo>
                    <a:pt x="18869" y="17537"/>
                  </a:lnTo>
                  <a:cubicBezTo>
                    <a:pt x="19020" y="17596"/>
                    <a:pt x="19151" y="17640"/>
                    <a:pt x="19156" y="17635"/>
                  </a:cubicBezTo>
                  <a:cubicBezTo>
                    <a:pt x="19161" y="17629"/>
                    <a:pt x="19246" y="17516"/>
                    <a:pt x="19344" y="17380"/>
                  </a:cubicBezTo>
                  <a:lnTo>
                    <a:pt x="20175" y="16127"/>
                  </a:lnTo>
                  <a:cubicBezTo>
                    <a:pt x="20261" y="15987"/>
                    <a:pt x="20332" y="15862"/>
                    <a:pt x="20338" y="15856"/>
                  </a:cubicBezTo>
                  <a:cubicBezTo>
                    <a:pt x="20343" y="15851"/>
                    <a:pt x="20256" y="15744"/>
                    <a:pt x="20143" y="15624"/>
                  </a:cubicBezTo>
                  <a:lnTo>
                    <a:pt x="19571" y="14990"/>
                  </a:lnTo>
                  <a:cubicBezTo>
                    <a:pt x="19517" y="14930"/>
                    <a:pt x="19478" y="14843"/>
                    <a:pt x="19462" y="14752"/>
                  </a:cubicBezTo>
                  <a:cubicBezTo>
                    <a:pt x="19445" y="14662"/>
                    <a:pt x="19449" y="14568"/>
                    <a:pt x="19479" y="14492"/>
                  </a:cubicBezTo>
                  <a:lnTo>
                    <a:pt x="19861" y="13390"/>
                  </a:lnTo>
                  <a:cubicBezTo>
                    <a:pt x="19886" y="13312"/>
                    <a:pt x="19942" y="13237"/>
                    <a:pt x="20011" y="13179"/>
                  </a:cubicBezTo>
                  <a:cubicBezTo>
                    <a:pt x="20081" y="13121"/>
                    <a:pt x="20163" y="13080"/>
                    <a:pt x="20244" y="13072"/>
                  </a:cubicBezTo>
                  <a:lnTo>
                    <a:pt x="21080" y="12980"/>
                  </a:lnTo>
                  <a:cubicBezTo>
                    <a:pt x="21161" y="12971"/>
                    <a:pt x="21236" y="12962"/>
                    <a:pt x="21291" y="12953"/>
                  </a:cubicBezTo>
                  <a:cubicBezTo>
                    <a:pt x="21345" y="12944"/>
                    <a:pt x="21382" y="12936"/>
                    <a:pt x="21384" y="12931"/>
                  </a:cubicBezTo>
                  <a:cubicBezTo>
                    <a:pt x="21384" y="12925"/>
                    <a:pt x="21389" y="12889"/>
                    <a:pt x="21397" y="12833"/>
                  </a:cubicBezTo>
                  <a:cubicBezTo>
                    <a:pt x="21406" y="12777"/>
                    <a:pt x="21418" y="12702"/>
                    <a:pt x="21431" y="12618"/>
                  </a:cubicBezTo>
                  <a:lnTo>
                    <a:pt x="21583" y="11073"/>
                  </a:lnTo>
                  <a:cubicBezTo>
                    <a:pt x="21589" y="10992"/>
                    <a:pt x="21593" y="10915"/>
                    <a:pt x="21596" y="10858"/>
                  </a:cubicBezTo>
                  <a:cubicBezTo>
                    <a:pt x="21599" y="10801"/>
                    <a:pt x="21600" y="10764"/>
                    <a:pt x="21600" y="10759"/>
                  </a:cubicBezTo>
                  <a:cubicBezTo>
                    <a:pt x="21592" y="10759"/>
                    <a:pt x="21557" y="10745"/>
                    <a:pt x="21504" y="10725"/>
                  </a:cubicBezTo>
                  <a:cubicBezTo>
                    <a:pt x="21452" y="10704"/>
                    <a:pt x="21382" y="10676"/>
                    <a:pt x="21304" y="10649"/>
                  </a:cubicBezTo>
                  <a:lnTo>
                    <a:pt x="20476" y="10346"/>
                  </a:lnTo>
                  <a:cubicBezTo>
                    <a:pt x="20398" y="10319"/>
                    <a:pt x="20325" y="10259"/>
                    <a:pt x="20268" y="10186"/>
                  </a:cubicBezTo>
                  <a:cubicBezTo>
                    <a:pt x="20211" y="10113"/>
                    <a:pt x="20171" y="10026"/>
                    <a:pt x="20163" y="9945"/>
                  </a:cubicBezTo>
                  <a:lnTo>
                    <a:pt x="20013" y="8914"/>
                  </a:lnTo>
                  <a:cubicBezTo>
                    <a:pt x="19997" y="8833"/>
                    <a:pt x="20011" y="8741"/>
                    <a:pt x="20045" y="8658"/>
                  </a:cubicBezTo>
                  <a:cubicBezTo>
                    <a:pt x="20079" y="8575"/>
                    <a:pt x="20135" y="8501"/>
                    <a:pt x="20203" y="8455"/>
                  </a:cubicBezTo>
                  <a:lnTo>
                    <a:pt x="20925" y="7967"/>
                  </a:lnTo>
                  <a:cubicBezTo>
                    <a:pt x="20992" y="7921"/>
                    <a:pt x="21055" y="7878"/>
                    <a:pt x="21099" y="7844"/>
                  </a:cubicBezTo>
                  <a:cubicBezTo>
                    <a:pt x="21144" y="7811"/>
                    <a:pt x="21171" y="7788"/>
                    <a:pt x="21169" y="7782"/>
                  </a:cubicBezTo>
                  <a:cubicBezTo>
                    <a:pt x="21169" y="7777"/>
                    <a:pt x="21156" y="7741"/>
                    <a:pt x="21137" y="7688"/>
                  </a:cubicBezTo>
                  <a:cubicBezTo>
                    <a:pt x="21118" y="7634"/>
                    <a:pt x="21092" y="7563"/>
                    <a:pt x="21065" y="7484"/>
                  </a:cubicBezTo>
                  <a:lnTo>
                    <a:pt x="20473" y="6000"/>
                  </a:lnTo>
                  <a:cubicBezTo>
                    <a:pt x="20403" y="5848"/>
                    <a:pt x="20343" y="5723"/>
                    <a:pt x="20338" y="5712"/>
                  </a:cubicBezTo>
                  <a:cubicBezTo>
                    <a:pt x="20332" y="5701"/>
                    <a:pt x="20198" y="5718"/>
                    <a:pt x="20036" y="5740"/>
                  </a:cubicBezTo>
                  <a:lnTo>
                    <a:pt x="19134" y="5859"/>
                  </a:lnTo>
                  <a:cubicBezTo>
                    <a:pt x="19053" y="5870"/>
                    <a:pt x="18958" y="5851"/>
                    <a:pt x="18875" y="5814"/>
                  </a:cubicBezTo>
                  <a:cubicBezTo>
                    <a:pt x="18791" y="5776"/>
                    <a:pt x="18717" y="5718"/>
                    <a:pt x="18674" y="5648"/>
                  </a:cubicBezTo>
                  <a:lnTo>
                    <a:pt x="18136" y="4900"/>
                  </a:lnTo>
                  <a:cubicBezTo>
                    <a:pt x="18084" y="4835"/>
                    <a:pt x="18055" y="4747"/>
                    <a:pt x="18048" y="4657"/>
                  </a:cubicBezTo>
                  <a:cubicBezTo>
                    <a:pt x="18040" y="4567"/>
                    <a:pt x="18055" y="4476"/>
                    <a:pt x="18093" y="4403"/>
                  </a:cubicBezTo>
                  <a:lnTo>
                    <a:pt x="18518" y="3609"/>
                  </a:lnTo>
                  <a:cubicBezTo>
                    <a:pt x="18594" y="3463"/>
                    <a:pt x="18653" y="3338"/>
                    <a:pt x="18648" y="3332"/>
                  </a:cubicBezTo>
                  <a:cubicBezTo>
                    <a:pt x="18642" y="3327"/>
                    <a:pt x="18539" y="3230"/>
                    <a:pt x="18421" y="3116"/>
                  </a:cubicBezTo>
                  <a:lnTo>
                    <a:pt x="17187" y="2044"/>
                  </a:lnTo>
                  <a:cubicBezTo>
                    <a:pt x="17057" y="1941"/>
                    <a:pt x="16943" y="1853"/>
                    <a:pt x="16937" y="1848"/>
                  </a:cubicBezTo>
                  <a:cubicBezTo>
                    <a:pt x="16932" y="1843"/>
                    <a:pt x="16813" y="1918"/>
                    <a:pt x="16684" y="2010"/>
                  </a:cubicBezTo>
                  <a:lnTo>
                    <a:pt x="15934" y="2547"/>
                  </a:lnTo>
                  <a:cubicBezTo>
                    <a:pt x="15866" y="2596"/>
                    <a:pt x="15777" y="2623"/>
                    <a:pt x="15686" y="2628"/>
                  </a:cubicBezTo>
                  <a:cubicBezTo>
                    <a:pt x="15595" y="2633"/>
                    <a:pt x="15503" y="2616"/>
                    <a:pt x="15433" y="2575"/>
                  </a:cubicBezTo>
                  <a:lnTo>
                    <a:pt x="14683" y="2191"/>
                  </a:lnTo>
                  <a:cubicBezTo>
                    <a:pt x="14607" y="2156"/>
                    <a:pt x="14539" y="2089"/>
                    <a:pt x="14491" y="2012"/>
                  </a:cubicBezTo>
                  <a:cubicBezTo>
                    <a:pt x="14443" y="1935"/>
                    <a:pt x="14414" y="1845"/>
                    <a:pt x="14416" y="1761"/>
                  </a:cubicBezTo>
                  <a:lnTo>
                    <a:pt x="14429" y="840"/>
                  </a:lnTo>
                  <a:cubicBezTo>
                    <a:pt x="14429" y="759"/>
                    <a:pt x="14429" y="683"/>
                    <a:pt x="14428" y="627"/>
                  </a:cubicBezTo>
                  <a:cubicBezTo>
                    <a:pt x="14426" y="572"/>
                    <a:pt x="14422" y="537"/>
                    <a:pt x="14416" y="537"/>
                  </a:cubicBezTo>
                  <a:cubicBezTo>
                    <a:pt x="14414" y="534"/>
                    <a:pt x="14378" y="525"/>
                    <a:pt x="14322" y="509"/>
                  </a:cubicBezTo>
                  <a:cubicBezTo>
                    <a:pt x="14267" y="493"/>
                    <a:pt x="14192" y="471"/>
                    <a:pt x="14114" y="446"/>
                  </a:cubicBezTo>
                  <a:lnTo>
                    <a:pt x="12509" y="55"/>
                  </a:lnTo>
                  <a:cubicBezTo>
                    <a:pt x="12347" y="22"/>
                    <a:pt x="12205" y="0"/>
                    <a:pt x="12199" y="0"/>
                  </a:cubicBezTo>
                  <a:cubicBezTo>
                    <a:pt x="12188" y="0"/>
                    <a:pt x="12125" y="119"/>
                    <a:pt x="12049" y="266"/>
                  </a:cubicBezTo>
                  <a:lnTo>
                    <a:pt x="11627" y="1096"/>
                  </a:lnTo>
                  <a:cubicBezTo>
                    <a:pt x="11589" y="1170"/>
                    <a:pt x="11523" y="1233"/>
                    <a:pt x="11445" y="1279"/>
                  </a:cubicBezTo>
                  <a:cubicBezTo>
                    <a:pt x="11367" y="1325"/>
                    <a:pt x="11277" y="1353"/>
                    <a:pt x="11196" y="1351"/>
                  </a:cubicBezTo>
                  <a:lnTo>
                    <a:pt x="10387" y="1351"/>
                  </a:lnTo>
                  <a:cubicBezTo>
                    <a:pt x="10306" y="1353"/>
                    <a:pt x="10215" y="1325"/>
                    <a:pt x="10136" y="1279"/>
                  </a:cubicBezTo>
                  <a:cubicBezTo>
                    <a:pt x="10057" y="1233"/>
                    <a:pt x="9991" y="1170"/>
                    <a:pt x="9956" y="1096"/>
                  </a:cubicBezTo>
                  <a:lnTo>
                    <a:pt x="9534" y="266"/>
                  </a:lnTo>
                  <a:cubicBezTo>
                    <a:pt x="9458" y="119"/>
                    <a:pt x="9395" y="0"/>
                    <a:pt x="9384" y="0"/>
                  </a:cubicBezTo>
                  <a:close/>
                  <a:moveTo>
                    <a:pt x="10800" y="3282"/>
                  </a:moveTo>
                  <a:cubicBezTo>
                    <a:pt x="12716" y="3282"/>
                    <a:pt x="14631" y="4016"/>
                    <a:pt x="16093" y="5484"/>
                  </a:cubicBezTo>
                  <a:cubicBezTo>
                    <a:pt x="19016" y="8420"/>
                    <a:pt x="19016" y="13180"/>
                    <a:pt x="16093" y="16116"/>
                  </a:cubicBezTo>
                  <a:cubicBezTo>
                    <a:pt x="13170" y="19052"/>
                    <a:pt x="8430" y="19052"/>
                    <a:pt x="5507" y="16116"/>
                  </a:cubicBezTo>
                  <a:cubicBezTo>
                    <a:pt x="2584" y="13180"/>
                    <a:pt x="2584" y="8420"/>
                    <a:pt x="5507" y="5484"/>
                  </a:cubicBezTo>
                  <a:cubicBezTo>
                    <a:pt x="6969" y="4016"/>
                    <a:pt x="8884" y="3282"/>
                    <a:pt x="10800" y="3282"/>
                  </a:cubicBezTo>
                  <a:close/>
                </a:path>
              </a:pathLst>
            </a:custGeom>
            <a:solidFill>
              <a:srgbClr val="4B8AFD"/>
            </a:solidFill>
            <a:ln w="12700" cap="flat">
              <a:noFill/>
              <a:miter lim="400000"/>
            </a:ln>
            <a:effectLst/>
          </p:spPr>
          <p:txBody>
            <a:bodyPr wrap="square" lIns="10715" tIns="10715" rIns="10715" bIns="10715"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75"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55" name="Фигура"/>
            <p:cNvSpPr/>
            <p:nvPr>
              <p:custDataLst>
                <p:tags r:id="rId5"/>
              </p:custDataLst>
            </p:nvPr>
          </p:nvSpPr>
          <p:spPr>
            <a:xfrm rot="1909570">
              <a:off x="5325" y="4890"/>
              <a:ext cx="1599" cy="1592"/>
            </a:xfrm>
            <a:custGeom>
              <a:avLst/>
              <a:gdLst/>
              <a:ahLst/>
              <a:cxnLst>
                <a:cxn ang="0">
                  <a:pos x="wd2" y="hd2"/>
                </a:cxn>
                <a:cxn ang="5400000">
                  <a:pos x="wd2" y="hd2"/>
                </a:cxn>
                <a:cxn ang="10800000">
                  <a:pos x="wd2" y="hd2"/>
                </a:cxn>
                <a:cxn ang="16200000">
                  <a:pos x="wd2" y="hd2"/>
                </a:cxn>
              </a:cxnLst>
              <a:rect l="0" t="0" r="r" b="b"/>
              <a:pathLst>
                <a:path w="21600" h="21600" extrusionOk="0">
                  <a:moveTo>
                    <a:pt x="9384" y="0"/>
                  </a:moveTo>
                  <a:cubicBezTo>
                    <a:pt x="9373" y="0"/>
                    <a:pt x="9236" y="28"/>
                    <a:pt x="9074" y="55"/>
                  </a:cubicBezTo>
                  <a:lnTo>
                    <a:pt x="7469" y="446"/>
                  </a:lnTo>
                  <a:cubicBezTo>
                    <a:pt x="7391" y="471"/>
                    <a:pt x="7317" y="493"/>
                    <a:pt x="7263" y="509"/>
                  </a:cubicBezTo>
                  <a:cubicBezTo>
                    <a:pt x="7208" y="525"/>
                    <a:pt x="7172" y="534"/>
                    <a:pt x="7167" y="537"/>
                  </a:cubicBezTo>
                  <a:cubicBezTo>
                    <a:pt x="7164" y="540"/>
                    <a:pt x="7162" y="574"/>
                    <a:pt x="7159" y="629"/>
                  </a:cubicBezTo>
                  <a:cubicBezTo>
                    <a:pt x="7157" y="684"/>
                    <a:pt x="7156" y="759"/>
                    <a:pt x="7156" y="840"/>
                  </a:cubicBezTo>
                  <a:lnTo>
                    <a:pt x="7167" y="1761"/>
                  </a:lnTo>
                  <a:cubicBezTo>
                    <a:pt x="7167" y="1843"/>
                    <a:pt x="7136" y="1932"/>
                    <a:pt x="7088" y="2010"/>
                  </a:cubicBezTo>
                  <a:cubicBezTo>
                    <a:pt x="7040" y="2088"/>
                    <a:pt x="6975" y="2156"/>
                    <a:pt x="6902" y="2191"/>
                  </a:cubicBezTo>
                  <a:lnTo>
                    <a:pt x="6152" y="2575"/>
                  </a:lnTo>
                  <a:cubicBezTo>
                    <a:pt x="6079" y="2616"/>
                    <a:pt x="5985" y="2633"/>
                    <a:pt x="5893" y="2628"/>
                  </a:cubicBezTo>
                  <a:cubicBezTo>
                    <a:pt x="5802" y="2623"/>
                    <a:pt x="5714" y="2596"/>
                    <a:pt x="5649" y="2547"/>
                  </a:cubicBezTo>
                  <a:lnTo>
                    <a:pt x="4901" y="2010"/>
                  </a:lnTo>
                  <a:cubicBezTo>
                    <a:pt x="4766" y="1913"/>
                    <a:pt x="4651" y="1843"/>
                    <a:pt x="4646" y="1848"/>
                  </a:cubicBezTo>
                  <a:cubicBezTo>
                    <a:pt x="4641" y="1853"/>
                    <a:pt x="4528" y="1941"/>
                    <a:pt x="4398" y="2044"/>
                  </a:cubicBezTo>
                  <a:lnTo>
                    <a:pt x="3162" y="3116"/>
                  </a:lnTo>
                  <a:cubicBezTo>
                    <a:pt x="3044" y="3230"/>
                    <a:pt x="2941" y="3327"/>
                    <a:pt x="2935" y="3332"/>
                  </a:cubicBezTo>
                  <a:cubicBezTo>
                    <a:pt x="2930" y="3338"/>
                    <a:pt x="2989" y="3463"/>
                    <a:pt x="3065" y="3609"/>
                  </a:cubicBezTo>
                  <a:lnTo>
                    <a:pt x="3491" y="4403"/>
                  </a:lnTo>
                  <a:cubicBezTo>
                    <a:pt x="3528" y="4476"/>
                    <a:pt x="3543" y="4567"/>
                    <a:pt x="3536" y="4657"/>
                  </a:cubicBezTo>
                  <a:cubicBezTo>
                    <a:pt x="3528" y="4747"/>
                    <a:pt x="3501" y="4835"/>
                    <a:pt x="3449" y="4900"/>
                  </a:cubicBezTo>
                  <a:lnTo>
                    <a:pt x="2909" y="5648"/>
                  </a:lnTo>
                  <a:cubicBezTo>
                    <a:pt x="2863" y="5715"/>
                    <a:pt x="2790" y="5773"/>
                    <a:pt x="2707" y="5812"/>
                  </a:cubicBezTo>
                  <a:cubicBezTo>
                    <a:pt x="2624" y="5850"/>
                    <a:pt x="2531" y="5870"/>
                    <a:pt x="2450" y="5859"/>
                  </a:cubicBezTo>
                  <a:lnTo>
                    <a:pt x="1547" y="5740"/>
                  </a:lnTo>
                  <a:cubicBezTo>
                    <a:pt x="1386" y="5718"/>
                    <a:pt x="1253" y="5706"/>
                    <a:pt x="1247" y="5712"/>
                  </a:cubicBezTo>
                  <a:cubicBezTo>
                    <a:pt x="1242" y="5717"/>
                    <a:pt x="1182" y="5848"/>
                    <a:pt x="1112" y="6000"/>
                  </a:cubicBezTo>
                  <a:lnTo>
                    <a:pt x="518" y="7484"/>
                  </a:lnTo>
                  <a:cubicBezTo>
                    <a:pt x="491" y="7563"/>
                    <a:pt x="467" y="7636"/>
                    <a:pt x="448" y="7690"/>
                  </a:cubicBezTo>
                  <a:cubicBezTo>
                    <a:pt x="430" y="7744"/>
                    <a:pt x="417" y="7779"/>
                    <a:pt x="415" y="7782"/>
                  </a:cubicBezTo>
                  <a:cubicBezTo>
                    <a:pt x="415" y="7788"/>
                    <a:pt x="442" y="7811"/>
                    <a:pt x="486" y="7844"/>
                  </a:cubicBezTo>
                  <a:cubicBezTo>
                    <a:pt x="530" y="7878"/>
                    <a:pt x="591" y="7921"/>
                    <a:pt x="658" y="7967"/>
                  </a:cubicBezTo>
                  <a:lnTo>
                    <a:pt x="1380" y="8455"/>
                  </a:lnTo>
                  <a:cubicBezTo>
                    <a:pt x="1448" y="8501"/>
                    <a:pt x="1504" y="8575"/>
                    <a:pt x="1538" y="8658"/>
                  </a:cubicBezTo>
                  <a:cubicBezTo>
                    <a:pt x="1572" y="8741"/>
                    <a:pt x="1586" y="8833"/>
                    <a:pt x="1570" y="8914"/>
                  </a:cubicBezTo>
                  <a:lnTo>
                    <a:pt x="1420" y="9945"/>
                  </a:lnTo>
                  <a:cubicBezTo>
                    <a:pt x="1412" y="10026"/>
                    <a:pt x="1374" y="10113"/>
                    <a:pt x="1317" y="10186"/>
                  </a:cubicBezTo>
                  <a:cubicBezTo>
                    <a:pt x="1260" y="10259"/>
                    <a:pt x="1185" y="10319"/>
                    <a:pt x="1107" y="10346"/>
                  </a:cubicBezTo>
                  <a:lnTo>
                    <a:pt x="279" y="10649"/>
                  </a:lnTo>
                  <a:cubicBezTo>
                    <a:pt x="123" y="10703"/>
                    <a:pt x="0" y="10759"/>
                    <a:pt x="0" y="10770"/>
                  </a:cubicBezTo>
                  <a:cubicBezTo>
                    <a:pt x="0" y="10781"/>
                    <a:pt x="6" y="10920"/>
                    <a:pt x="17" y="11083"/>
                  </a:cubicBezTo>
                  <a:lnTo>
                    <a:pt x="167" y="12627"/>
                  </a:lnTo>
                  <a:cubicBezTo>
                    <a:pt x="180" y="12709"/>
                    <a:pt x="193" y="12785"/>
                    <a:pt x="201" y="12842"/>
                  </a:cubicBezTo>
                  <a:cubicBezTo>
                    <a:pt x="209" y="12899"/>
                    <a:pt x="213" y="12936"/>
                    <a:pt x="216" y="12942"/>
                  </a:cubicBezTo>
                  <a:cubicBezTo>
                    <a:pt x="216" y="12947"/>
                    <a:pt x="249" y="12956"/>
                    <a:pt x="304" y="12965"/>
                  </a:cubicBezTo>
                  <a:cubicBezTo>
                    <a:pt x="358" y="12973"/>
                    <a:pt x="434" y="12983"/>
                    <a:pt x="518" y="12991"/>
                  </a:cubicBezTo>
                  <a:lnTo>
                    <a:pt x="1354" y="13083"/>
                  </a:lnTo>
                  <a:cubicBezTo>
                    <a:pt x="1435" y="13091"/>
                    <a:pt x="1519" y="13132"/>
                    <a:pt x="1589" y="13191"/>
                  </a:cubicBezTo>
                  <a:cubicBezTo>
                    <a:pt x="1658" y="13249"/>
                    <a:pt x="1713" y="13325"/>
                    <a:pt x="1737" y="13403"/>
                  </a:cubicBezTo>
                  <a:lnTo>
                    <a:pt x="2121" y="14502"/>
                  </a:lnTo>
                  <a:cubicBezTo>
                    <a:pt x="2151" y="14578"/>
                    <a:pt x="2157" y="14673"/>
                    <a:pt x="2140" y="14764"/>
                  </a:cubicBezTo>
                  <a:cubicBezTo>
                    <a:pt x="2124" y="14855"/>
                    <a:pt x="2086" y="14941"/>
                    <a:pt x="2029" y="15001"/>
                  </a:cubicBezTo>
                  <a:lnTo>
                    <a:pt x="1457" y="15624"/>
                  </a:lnTo>
                  <a:cubicBezTo>
                    <a:pt x="1349" y="15744"/>
                    <a:pt x="1257" y="15851"/>
                    <a:pt x="1262" y="15856"/>
                  </a:cubicBezTo>
                  <a:cubicBezTo>
                    <a:pt x="1268" y="15862"/>
                    <a:pt x="1339" y="15987"/>
                    <a:pt x="1425" y="16127"/>
                  </a:cubicBezTo>
                  <a:lnTo>
                    <a:pt x="2256" y="17380"/>
                  </a:lnTo>
                  <a:cubicBezTo>
                    <a:pt x="2305" y="17445"/>
                    <a:pt x="2351" y="17508"/>
                    <a:pt x="2386" y="17554"/>
                  </a:cubicBezTo>
                  <a:cubicBezTo>
                    <a:pt x="2420" y="17599"/>
                    <a:pt x="2443" y="17629"/>
                    <a:pt x="2446" y="17635"/>
                  </a:cubicBezTo>
                  <a:cubicBezTo>
                    <a:pt x="2449" y="17637"/>
                    <a:pt x="2482" y="17628"/>
                    <a:pt x="2534" y="17610"/>
                  </a:cubicBezTo>
                  <a:cubicBezTo>
                    <a:pt x="2586" y="17592"/>
                    <a:pt x="2655" y="17566"/>
                    <a:pt x="2731" y="17537"/>
                  </a:cubicBezTo>
                  <a:lnTo>
                    <a:pt x="3491" y="17233"/>
                  </a:lnTo>
                  <a:cubicBezTo>
                    <a:pt x="3566" y="17203"/>
                    <a:pt x="3659" y="17200"/>
                    <a:pt x="3748" y="17218"/>
                  </a:cubicBezTo>
                  <a:cubicBezTo>
                    <a:pt x="3836" y="17237"/>
                    <a:pt x="3920" y="17277"/>
                    <a:pt x="3976" y="17337"/>
                  </a:cubicBezTo>
                  <a:lnTo>
                    <a:pt x="4905" y="18194"/>
                  </a:lnTo>
                  <a:cubicBezTo>
                    <a:pt x="4967" y="18246"/>
                    <a:pt x="5015" y="18326"/>
                    <a:pt x="5044" y="18413"/>
                  </a:cubicBezTo>
                  <a:cubicBezTo>
                    <a:pt x="5072" y="18500"/>
                    <a:pt x="5081" y="18593"/>
                    <a:pt x="5062" y="18674"/>
                  </a:cubicBezTo>
                  <a:lnTo>
                    <a:pt x="4852" y="19477"/>
                  </a:lnTo>
                  <a:cubicBezTo>
                    <a:pt x="4809" y="19634"/>
                    <a:pt x="4779" y="19771"/>
                    <a:pt x="4785" y="19776"/>
                  </a:cubicBezTo>
                  <a:cubicBezTo>
                    <a:pt x="4790" y="19782"/>
                    <a:pt x="4915" y="19852"/>
                    <a:pt x="5055" y="19938"/>
                  </a:cubicBezTo>
                  <a:lnTo>
                    <a:pt x="6345" y="20632"/>
                  </a:lnTo>
                  <a:cubicBezTo>
                    <a:pt x="6418" y="20667"/>
                    <a:pt x="6486" y="20700"/>
                    <a:pt x="6539" y="20724"/>
                  </a:cubicBezTo>
                  <a:cubicBezTo>
                    <a:pt x="6591" y="20748"/>
                    <a:pt x="6627" y="20765"/>
                    <a:pt x="6632" y="20767"/>
                  </a:cubicBezTo>
                  <a:cubicBezTo>
                    <a:pt x="6635" y="20770"/>
                    <a:pt x="6661" y="20746"/>
                    <a:pt x="6700" y="20705"/>
                  </a:cubicBezTo>
                  <a:cubicBezTo>
                    <a:pt x="6738" y="20664"/>
                    <a:pt x="6788" y="20607"/>
                    <a:pt x="6842" y="20545"/>
                  </a:cubicBezTo>
                  <a:lnTo>
                    <a:pt x="7371" y="19933"/>
                  </a:lnTo>
                  <a:cubicBezTo>
                    <a:pt x="7425" y="19870"/>
                    <a:pt x="7506" y="19823"/>
                    <a:pt x="7593" y="19797"/>
                  </a:cubicBezTo>
                  <a:cubicBezTo>
                    <a:pt x="7680" y="19772"/>
                    <a:pt x="7773" y="19769"/>
                    <a:pt x="7851" y="19793"/>
                  </a:cubicBezTo>
                  <a:lnTo>
                    <a:pt x="9136" y="20117"/>
                  </a:lnTo>
                  <a:cubicBezTo>
                    <a:pt x="9217" y="20134"/>
                    <a:pt x="9298" y="20182"/>
                    <a:pt x="9363" y="20246"/>
                  </a:cubicBezTo>
                  <a:cubicBezTo>
                    <a:pt x="9429" y="20309"/>
                    <a:pt x="9478" y="20388"/>
                    <a:pt x="9496" y="20470"/>
                  </a:cubicBezTo>
                  <a:lnTo>
                    <a:pt x="9680" y="21261"/>
                  </a:lnTo>
                  <a:cubicBezTo>
                    <a:pt x="9718" y="21423"/>
                    <a:pt x="9755" y="21553"/>
                    <a:pt x="9761" y="21553"/>
                  </a:cubicBezTo>
                  <a:cubicBezTo>
                    <a:pt x="9766" y="21553"/>
                    <a:pt x="9912" y="21563"/>
                    <a:pt x="10074" y="21574"/>
                  </a:cubicBezTo>
                  <a:lnTo>
                    <a:pt x="10500" y="21596"/>
                  </a:lnTo>
                  <a:cubicBezTo>
                    <a:pt x="10581" y="21599"/>
                    <a:pt x="10690" y="21600"/>
                    <a:pt x="10798" y="21600"/>
                  </a:cubicBezTo>
                  <a:cubicBezTo>
                    <a:pt x="10907" y="21600"/>
                    <a:pt x="11015" y="21599"/>
                    <a:pt x="11098" y="21596"/>
                  </a:cubicBezTo>
                  <a:lnTo>
                    <a:pt x="11526" y="21574"/>
                  </a:lnTo>
                  <a:cubicBezTo>
                    <a:pt x="11688" y="21563"/>
                    <a:pt x="11828" y="21553"/>
                    <a:pt x="11839" y="21553"/>
                  </a:cubicBezTo>
                  <a:cubicBezTo>
                    <a:pt x="11850" y="21553"/>
                    <a:pt x="11882" y="21418"/>
                    <a:pt x="11920" y="21261"/>
                  </a:cubicBezTo>
                  <a:lnTo>
                    <a:pt x="12104" y="20470"/>
                  </a:lnTo>
                  <a:cubicBezTo>
                    <a:pt x="12122" y="20388"/>
                    <a:pt x="12171" y="20309"/>
                    <a:pt x="12237" y="20246"/>
                  </a:cubicBezTo>
                  <a:cubicBezTo>
                    <a:pt x="12302" y="20182"/>
                    <a:pt x="12383" y="20134"/>
                    <a:pt x="12464" y="20117"/>
                  </a:cubicBezTo>
                  <a:lnTo>
                    <a:pt x="13749" y="19793"/>
                  </a:lnTo>
                  <a:cubicBezTo>
                    <a:pt x="13827" y="19769"/>
                    <a:pt x="13921" y="19772"/>
                    <a:pt x="14007" y="19797"/>
                  </a:cubicBezTo>
                  <a:cubicBezTo>
                    <a:pt x="14094" y="19823"/>
                    <a:pt x="14175" y="19870"/>
                    <a:pt x="14229" y="19933"/>
                  </a:cubicBezTo>
                  <a:lnTo>
                    <a:pt x="14758" y="20545"/>
                  </a:lnTo>
                  <a:cubicBezTo>
                    <a:pt x="14812" y="20607"/>
                    <a:pt x="14862" y="20663"/>
                    <a:pt x="14900" y="20703"/>
                  </a:cubicBezTo>
                  <a:cubicBezTo>
                    <a:pt x="14938" y="20744"/>
                    <a:pt x="14962" y="20767"/>
                    <a:pt x="14968" y="20767"/>
                  </a:cubicBezTo>
                  <a:cubicBezTo>
                    <a:pt x="14970" y="20765"/>
                    <a:pt x="15004" y="20748"/>
                    <a:pt x="15056" y="20724"/>
                  </a:cubicBezTo>
                  <a:cubicBezTo>
                    <a:pt x="15108" y="20700"/>
                    <a:pt x="15177" y="20667"/>
                    <a:pt x="15253" y="20632"/>
                  </a:cubicBezTo>
                  <a:lnTo>
                    <a:pt x="16543" y="19938"/>
                  </a:lnTo>
                  <a:cubicBezTo>
                    <a:pt x="16613" y="19895"/>
                    <a:pt x="16678" y="19856"/>
                    <a:pt x="16727" y="19827"/>
                  </a:cubicBezTo>
                  <a:cubicBezTo>
                    <a:pt x="16776" y="19798"/>
                    <a:pt x="16808" y="19779"/>
                    <a:pt x="16813" y="19776"/>
                  </a:cubicBezTo>
                  <a:cubicBezTo>
                    <a:pt x="16816" y="19774"/>
                    <a:pt x="16810" y="19738"/>
                    <a:pt x="16798" y="19684"/>
                  </a:cubicBezTo>
                  <a:cubicBezTo>
                    <a:pt x="16787" y="19630"/>
                    <a:pt x="16771" y="19555"/>
                    <a:pt x="16750" y="19477"/>
                  </a:cubicBezTo>
                  <a:lnTo>
                    <a:pt x="16538" y="18674"/>
                  </a:lnTo>
                  <a:cubicBezTo>
                    <a:pt x="16516" y="18596"/>
                    <a:pt x="16524" y="18503"/>
                    <a:pt x="16553" y="18416"/>
                  </a:cubicBezTo>
                  <a:cubicBezTo>
                    <a:pt x="16581" y="18329"/>
                    <a:pt x="16630" y="18248"/>
                    <a:pt x="16695" y="18194"/>
                  </a:cubicBezTo>
                  <a:lnTo>
                    <a:pt x="17622" y="17337"/>
                  </a:lnTo>
                  <a:cubicBezTo>
                    <a:pt x="17678" y="17277"/>
                    <a:pt x="17762" y="17237"/>
                    <a:pt x="17851" y="17218"/>
                  </a:cubicBezTo>
                  <a:cubicBezTo>
                    <a:pt x="17939" y="17200"/>
                    <a:pt x="18032" y="17203"/>
                    <a:pt x="18108" y="17233"/>
                  </a:cubicBezTo>
                  <a:lnTo>
                    <a:pt x="18869" y="17537"/>
                  </a:lnTo>
                  <a:cubicBezTo>
                    <a:pt x="19020" y="17596"/>
                    <a:pt x="19151" y="17640"/>
                    <a:pt x="19156" y="17635"/>
                  </a:cubicBezTo>
                  <a:cubicBezTo>
                    <a:pt x="19161" y="17629"/>
                    <a:pt x="19246" y="17516"/>
                    <a:pt x="19344" y="17380"/>
                  </a:cubicBezTo>
                  <a:lnTo>
                    <a:pt x="20175" y="16127"/>
                  </a:lnTo>
                  <a:cubicBezTo>
                    <a:pt x="20261" y="15987"/>
                    <a:pt x="20332" y="15862"/>
                    <a:pt x="20338" y="15856"/>
                  </a:cubicBezTo>
                  <a:cubicBezTo>
                    <a:pt x="20343" y="15851"/>
                    <a:pt x="20256" y="15744"/>
                    <a:pt x="20143" y="15624"/>
                  </a:cubicBezTo>
                  <a:lnTo>
                    <a:pt x="19571" y="14990"/>
                  </a:lnTo>
                  <a:cubicBezTo>
                    <a:pt x="19517" y="14930"/>
                    <a:pt x="19478" y="14843"/>
                    <a:pt x="19462" y="14752"/>
                  </a:cubicBezTo>
                  <a:cubicBezTo>
                    <a:pt x="19445" y="14662"/>
                    <a:pt x="19449" y="14568"/>
                    <a:pt x="19479" y="14492"/>
                  </a:cubicBezTo>
                  <a:lnTo>
                    <a:pt x="19861" y="13390"/>
                  </a:lnTo>
                  <a:cubicBezTo>
                    <a:pt x="19886" y="13312"/>
                    <a:pt x="19942" y="13237"/>
                    <a:pt x="20011" y="13179"/>
                  </a:cubicBezTo>
                  <a:cubicBezTo>
                    <a:pt x="20081" y="13121"/>
                    <a:pt x="20163" y="13080"/>
                    <a:pt x="20244" y="13072"/>
                  </a:cubicBezTo>
                  <a:lnTo>
                    <a:pt x="21080" y="12980"/>
                  </a:lnTo>
                  <a:cubicBezTo>
                    <a:pt x="21161" y="12971"/>
                    <a:pt x="21236" y="12962"/>
                    <a:pt x="21291" y="12953"/>
                  </a:cubicBezTo>
                  <a:cubicBezTo>
                    <a:pt x="21345" y="12944"/>
                    <a:pt x="21382" y="12936"/>
                    <a:pt x="21384" y="12931"/>
                  </a:cubicBezTo>
                  <a:cubicBezTo>
                    <a:pt x="21384" y="12925"/>
                    <a:pt x="21389" y="12889"/>
                    <a:pt x="21397" y="12833"/>
                  </a:cubicBezTo>
                  <a:cubicBezTo>
                    <a:pt x="21406" y="12777"/>
                    <a:pt x="21418" y="12702"/>
                    <a:pt x="21431" y="12618"/>
                  </a:cubicBezTo>
                  <a:lnTo>
                    <a:pt x="21583" y="11073"/>
                  </a:lnTo>
                  <a:cubicBezTo>
                    <a:pt x="21589" y="10992"/>
                    <a:pt x="21593" y="10915"/>
                    <a:pt x="21596" y="10858"/>
                  </a:cubicBezTo>
                  <a:cubicBezTo>
                    <a:pt x="21599" y="10801"/>
                    <a:pt x="21600" y="10764"/>
                    <a:pt x="21600" y="10759"/>
                  </a:cubicBezTo>
                  <a:cubicBezTo>
                    <a:pt x="21592" y="10759"/>
                    <a:pt x="21557" y="10745"/>
                    <a:pt x="21504" y="10725"/>
                  </a:cubicBezTo>
                  <a:cubicBezTo>
                    <a:pt x="21452" y="10704"/>
                    <a:pt x="21382" y="10676"/>
                    <a:pt x="21304" y="10649"/>
                  </a:cubicBezTo>
                  <a:lnTo>
                    <a:pt x="20476" y="10346"/>
                  </a:lnTo>
                  <a:cubicBezTo>
                    <a:pt x="20398" y="10319"/>
                    <a:pt x="20325" y="10259"/>
                    <a:pt x="20268" y="10186"/>
                  </a:cubicBezTo>
                  <a:cubicBezTo>
                    <a:pt x="20211" y="10113"/>
                    <a:pt x="20171" y="10026"/>
                    <a:pt x="20163" y="9945"/>
                  </a:cubicBezTo>
                  <a:lnTo>
                    <a:pt x="20013" y="8914"/>
                  </a:lnTo>
                  <a:cubicBezTo>
                    <a:pt x="19997" y="8833"/>
                    <a:pt x="20011" y="8741"/>
                    <a:pt x="20045" y="8658"/>
                  </a:cubicBezTo>
                  <a:cubicBezTo>
                    <a:pt x="20079" y="8575"/>
                    <a:pt x="20135" y="8501"/>
                    <a:pt x="20203" y="8455"/>
                  </a:cubicBezTo>
                  <a:lnTo>
                    <a:pt x="20925" y="7967"/>
                  </a:lnTo>
                  <a:cubicBezTo>
                    <a:pt x="20992" y="7921"/>
                    <a:pt x="21055" y="7878"/>
                    <a:pt x="21099" y="7844"/>
                  </a:cubicBezTo>
                  <a:cubicBezTo>
                    <a:pt x="21144" y="7811"/>
                    <a:pt x="21171" y="7788"/>
                    <a:pt x="21169" y="7782"/>
                  </a:cubicBezTo>
                  <a:cubicBezTo>
                    <a:pt x="21169" y="7777"/>
                    <a:pt x="21156" y="7741"/>
                    <a:pt x="21137" y="7688"/>
                  </a:cubicBezTo>
                  <a:cubicBezTo>
                    <a:pt x="21118" y="7634"/>
                    <a:pt x="21092" y="7563"/>
                    <a:pt x="21065" y="7484"/>
                  </a:cubicBezTo>
                  <a:lnTo>
                    <a:pt x="20473" y="6000"/>
                  </a:lnTo>
                  <a:cubicBezTo>
                    <a:pt x="20403" y="5848"/>
                    <a:pt x="20343" y="5723"/>
                    <a:pt x="20338" y="5712"/>
                  </a:cubicBezTo>
                  <a:cubicBezTo>
                    <a:pt x="20332" y="5701"/>
                    <a:pt x="20198" y="5718"/>
                    <a:pt x="20036" y="5740"/>
                  </a:cubicBezTo>
                  <a:lnTo>
                    <a:pt x="19134" y="5859"/>
                  </a:lnTo>
                  <a:cubicBezTo>
                    <a:pt x="19053" y="5870"/>
                    <a:pt x="18958" y="5851"/>
                    <a:pt x="18875" y="5814"/>
                  </a:cubicBezTo>
                  <a:cubicBezTo>
                    <a:pt x="18791" y="5776"/>
                    <a:pt x="18717" y="5718"/>
                    <a:pt x="18674" y="5648"/>
                  </a:cubicBezTo>
                  <a:lnTo>
                    <a:pt x="18136" y="4900"/>
                  </a:lnTo>
                  <a:cubicBezTo>
                    <a:pt x="18084" y="4835"/>
                    <a:pt x="18055" y="4747"/>
                    <a:pt x="18048" y="4657"/>
                  </a:cubicBezTo>
                  <a:cubicBezTo>
                    <a:pt x="18040" y="4567"/>
                    <a:pt x="18055" y="4476"/>
                    <a:pt x="18093" y="4403"/>
                  </a:cubicBezTo>
                  <a:lnTo>
                    <a:pt x="18518" y="3609"/>
                  </a:lnTo>
                  <a:cubicBezTo>
                    <a:pt x="18594" y="3463"/>
                    <a:pt x="18653" y="3338"/>
                    <a:pt x="18648" y="3332"/>
                  </a:cubicBezTo>
                  <a:cubicBezTo>
                    <a:pt x="18642" y="3327"/>
                    <a:pt x="18539" y="3230"/>
                    <a:pt x="18421" y="3116"/>
                  </a:cubicBezTo>
                  <a:lnTo>
                    <a:pt x="17187" y="2044"/>
                  </a:lnTo>
                  <a:cubicBezTo>
                    <a:pt x="17057" y="1941"/>
                    <a:pt x="16943" y="1853"/>
                    <a:pt x="16937" y="1848"/>
                  </a:cubicBezTo>
                  <a:cubicBezTo>
                    <a:pt x="16932" y="1843"/>
                    <a:pt x="16813" y="1918"/>
                    <a:pt x="16684" y="2010"/>
                  </a:cubicBezTo>
                  <a:lnTo>
                    <a:pt x="15934" y="2547"/>
                  </a:lnTo>
                  <a:cubicBezTo>
                    <a:pt x="15866" y="2596"/>
                    <a:pt x="15777" y="2623"/>
                    <a:pt x="15686" y="2628"/>
                  </a:cubicBezTo>
                  <a:cubicBezTo>
                    <a:pt x="15595" y="2633"/>
                    <a:pt x="15503" y="2616"/>
                    <a:pt x="15433" y="2575"/>
                  </a:cubicBezTo>
                  <a:lnTo>
                    <a:pt x="14683" y="2191"/>
                  </a:lnTo>
                  <a:cubicBezTo>
                    <a:pt x="14607" y="2156"/>
                    <a:pt x="14539" y="2089"/>
                    <a:pt x="14491" y="2012"/>
                  </a:cubicBezTo>
                  <a:cubicBezTo>
                    <a:pt x="14443" y="1935"/>
                    <a:pt x="14414" y="1845"/>
                    <a:pt x="14416" y="1761"/>
                  </a:cubicBezTo>
                  <a:lnTo>
                    <a:pt x="14429" y="840"/>
                  </a:lnTo>
                  <a:cubicBezTo>
                    <a:pt x="14429" y="759"/>
                    <a:pt x="14429" y="683"/>
                    <a:pt x="14428" y="627"/>
                  </a:cubicBezTo>
                  <a:cubicBezTo>
                    <a:pt x="14426" y="572"/>
                    <a:pt x="14422" y="537"/>
                    <a:pt x="14416" y="537"/>
                  </a:cubicBezTo>
                  <a:cubicBezTo>
                    <a:pt x="14414" y="534"/>
                    <a:pt x="14378" y="525"/>
                    <a:pt x="14322" y="509"/>
                  </a:cubicBezTo>
                  <a:cubicBezTo>
                    <a:pt x="14267" y="493"/>
                    <a:pt x="14192" y="471"/>
                    <a:pt x="14114" y="446"/>
                  </a:cubicBezTo>
                  <a:lnTo>
                    <a:pt x="12509" y="55"/>
                  </a:lnTo>
                  <a:cubicBezTo>
                    <a:pt x="12347" y="22"/>
                    <a:pt x="12205" y="0"/>
                    <a:pt x="12199" y="0"/>
                  </a:cubicBezTo>
                  <a:cubicBezTo>
                    <a:pt x="12188" y="0"/>
                    <a:pt x="12125" y="119"/>
                    <a:pt x="12049" y="266"/>
                  </a:cubicBezTo>
                  <a:lnTo>
                    <a:pt x="11627" y="1096"/>
                  </a:lnTo>
                  <a:cubicBezTo>
                    <a:pt x="11589" y="1170"/>
                    <a:pt x="11523" y="1233"/>
                    <a:pt x="11445" y="1279"/>
                  </a:cubicBezTo>
                  <a:cubicBezTo>
                    <a:pt x="11367" y="1325"/>
                    <a:pt x="11277" y="1353"/>
                    <a:pt x="11196" y="1351"/>
                  </a:cubicBezTo>
                  <a:lnTo>
                    <a:pt x="10387" y="1351"/>
                  </a:lnTo>
                  <a:cubicBezTo>
                    <a:pt x="10306" y="1353"/>
                    <a:pt x="10215" y="1325"/>
                    <a:pt x="10136" y="1279"/>
                  </a:cubicBezTo>
                  <a:cubicBezTo>
                    <a:pt x="10057" y="1233"/>
                    <a:pt x="9991" y="1170"/>
                    <a:pt x="9956" y="1096"/>
                  </a:cubicBezTo>
                  <a:lnTo>
                    <a:pt x="9534" y="266"/>
                  </a:lnTo>
                  <a:cubicBezTo>
                    <a:pt x="9458" y="119"/>
                    <a:pt x="9395" y="0"/>
                    <a:pt x="9384" y="0"/>
                  </a:cubicBezTo>
                  <a:close/>
                  <a:moveTo>
                    <a:pt x="10800" y="3282"/>
                  </a:moveTo>
                  <a:cubicBezTo>
                    <a:pt x="12716" y="3282"/>
                    <a:pt x="14631" y="4016"/>
                    <a:pt x="16093" y="5484"/>
                  </a:cubicBezTo>
                  <a:cubicBezTo>
                    <a:pt x="19016" y="8420"/>
                    <a:pt x="19016" y="13180"/>
                    <a:pt x="16093" y="16116"/>
                  </a:cubicBezTo>
                  <a:cubicBezTo>
                    <a:pt x="13170" y="19052"/>
                    <a:pt x="8430" y="19052"/>
                    <a:pt x="5507" y="16116"/>
                  </a:cubicBezTo>
                  <a:cubicBezTo>
                    <a:pt x="2584" y="13180"/>
                    <a:pt x="2584" y="8420"/>
                    <a:pt x="5507" y="5484"/>
                  </a:cubicBezTo>
                  <a:cubicBezTo>
                    <a:pt x="6969" y="4016"/>
                    <a:pt x="8884" y="3282"/>
                    <a:pt x="10800" y="3282"/>
                  </a:cubicBezTo>
                  <a:close/>
                </a:path>
              </a:pathLst>
            </a:custGeom>
            <a:solidFill>
              <a:srgbClr val="F7B802"/>
            </a:solidFill>
            <a:ln w="12700" cap="flat">
              <a:noFill/>
              <a:miter lim="400000"/>
            </a:ln>
            <a:effectLst/>
          </p:spPr>
          <p:txBody>
            <a:bodyPr wrap="square" lIns="10715" tIns="10715" rIns="10715" bIns="10715"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75"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56" name="Группа"/>
            <p:cNvGrpSpPr/>
            <p:nvPr/>
          </p:nvGrpSpPr>
          <p:grpSpPr>
            <a:xfrm>
              <a:off x="2856" y="3700"/>
              <a:ext cx="424" cy="408"/>
              <a:chOff x="-1" y="-52904"/>
              <a:chExt cx="539315" cy="518307"/>
            </a:xfrm>
          </p:grpSpPr>
          <p:sp>
            <p:nvSpPr>
              <p:cNvPr id="66" name="Кружок"/>
              <p:cNvSpPr/>
              <p:nvPr/>
            </p:nvSpPr>
            <p:spPr>
              <a:xfrm>
                <a:off x="10503" y="-52904"/>
                <a:ext cx="518307" cy="518307"/>
              </a:xfrm>
              <a:prstGeom prst="ellipse">
                <a:avLst/>
              </a:prstGeom>
              <a:solidFill>
                <a:srgbClr val="CFCDD0"/>
              </a:solidFill>
              <a:ln w="12700" cap="flat">
                <a:noFill/>
                <a:miter lim="400000"/>
              </a:ln>
              <a:effectLst/>
            </p:spPr>
            <p:txBody>
              <a:bodyPr wrap="square" lIns="10715" tIns="10715" rIns="10715" bIns="10715"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875"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7" name="Text Box 3"/>
              <p:cNvSpPr txBox="1"/>
              <p:nvPr/>
            </p:nvSpPr>
            <p:spPr>
              <a:xfrm>
                <a:off x="-1" y="34799"/>
                <a:ext cx="539315" cy="299805"/>
              </a:xfrm>
              <a:prstGeom prst="rect">
                <a:avLst/>
              </a:prstGeom>
              <a:noFill/>
              <a:ln w="12700" cap="flat">
                <a:noFill/>
                <a:miter lim="400000"/>
              </a:ln>
              <a:effectLst/>
            </p:spPr>
            <p:txBody>
              <a:bodyPr wrap="square" lIns="10715" tIns="10715" rIns="10715" bIns="10715" numCol="1" anchor="t">
                <a:spAutoFit/>
              </a:bodyPr>
              <a:lstStyle>
                <a:lvl1pPr algn="ctr">
                  <a:defRPr sz="1600">
                    <a:solidFill>
                      <a:srgbClr val="FFFFFF"/>
                    </a:solidFill>
                    <a:latin typeface="Impact" panose="020B0806030902050204"/>
                    <a:ea typeface="Impact" panose="020B0806030902050204"/>
                    <a:cs typeface="Impact" panose="020B0806030902050204"/>
                    <a:sym typeface="Impact" panose="020B080603090205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6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sym typeface="Impact" panose="020B0806030902050204"/>
                  </a:rPr>
                  <a:t>01</a:t>
                </a:r>
                <a:endParaRPr kumimoji="0" sz="6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sym typeface="Impact" panose="020B0806030902050204"/>
                </a:endParaRPr>
              </a:p>
            </p:txBody>
          </p:sp>
        </p:grpSp>
        <p:grpSp>
          <p:nvGrpSpPr>
            <p:cNvPr id="57" name="Группа"/>
            <p:cNvGrpSpPr/>
            <p:nvPr/>
          </p:nvGrpSpPr>
          <p:grpSpPr>
            <a:xfrm>
              <a:off x="2862" y="7604"/>
              <a:ext cx="424" cy="408"/>
              <a:chOff x="-1" y="-52904"/>
              <a:chExt cx="539315" cy="518307"/>
            </a:xfrm>
          </p:grpSpPr>
          <p:sp>
            <p:nvSpPr>
              <p:cNvPr id="64" name="Кружок"/>
              <p:cNvSpPr/>
              <p:nvPr/>
            </p:nvSpPr>
            <p:spPr>
              <a:xfrm>
                <a:off x="10503" y="-52904"/>
                <a:ext cx="518307" cy="518307"/>
              </a:xfrm>
              <a:prstGeom prst="ellipse">
                <a:avLst/>
              </a:prstGeom>
              <a:solidFill>
                <a:srgbClr val="CFCDD0"/>
              </a:solidFill>
              <a:ln w="12700" cap="flat">
                <a:noFill/>
                <a:miter lim="400000"/>
              </a:ln>
              <a:effectLst/>
            </p:spPr>
            <p:txBody>
              <a:bodyPr wrap="square" lIns="10715" tIns="10715" rIns="10715" bIns="10715"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875"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5" name="Text Box 3"/>
              <p:cNvSpPr txBox="1"/>
              <p:nvPr/>
            </p:nvSpPr>
            <p:spPr>
              <a:xfrm>
                <a:off x="-1" y="34799"/>
                <a:ext cx="539315" cy="299805"/>
              </a:xfrm>
              <a:prstGeom prst="rect">
                <a:avLst/>
              </a:prstGeom>
              <a:noFill/>
              <a:ln w="12700" cap="flat">
                <a:noFill/>
                <a:miter lim="400000"/>
              </a:ln>
              <a:effectLst/>
            </p:spPr>
            <p:txBody>
              <a:bodyPr wrap="square" lIns="10715" tIns="10715" rIns="10715" bIns="10715" numCol="1" anchor="t">
                <a:spAutoFit/>
              </a:bodyPr>
              <a:lstStyle>
                <a:lvl1pPr algn="ctr">
                  <a:defRPr sz="1600">
                    <a:solidFill>
                      <a:srgbClr val="FFFFFF"/>
                    </a:solidFill>
                    <a:latin typeface="Impact" panose="020B0806030902050204"/>
                    <a:ea typeface="Impact" panose="020B0806030902050204"/>
                    <a:cs typeface="Impact" panose="020B0806030902050204"/>
                    <a:sym typeface="Impact" panose="020B080603090205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6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sym typeface="Impact" panose="020B0806030902050204"/>
                  </a:rPr>
                  <a:t>03</a:t>
                </a:r>
                <a:endParaRPr kumimoji="0" sz="6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sym typeface="Impact" panose="020B0806030902050204"/>
                </a:endParaRPr>
              </a:p>
            </p:txBody>
          </p:sp>
        </p:grpSp>
        <p:grpSp>
          <p:nvGrpSpPr>
            <p:cNvPr id="58" name="Группа"/>
            <p:cNvGrpSpPr/>
            <p:nvPr/>
          </p:nvGrpSpPr>
          <p:grpSpPr>
            <a:xfrm>
              <a:off x="4110" y="5764"/>
              <a:ext cx="424" cy="408"/>
              <a:chOff x="-1" y="-52904"/>
              <a:chExt cx="539315" cy="518307"/>
            </a:xfrm>
          </p:grpSpPr>
          <p:sp>
            <p:nvSpPr>
              <p:cNvPr id="62" name="Кружок"/>
              <p:cNvSpPr/>
              <p:nvPr/>
            </p:nvSpPr>
            <p:spPr>
              <a:xfrm>
                <a:off x="10503" y="-52904"/>
                <a:ext cx="518307" cy="518307"/>
              </a:xfrm>
              <a:prstGeom prst="ellipse">
                <a:avLst/>
              </a:prstGeom>
              <a:solidFill>
                <a:srgbClr val="CFCDD0"/>
              </a:solidFill>
              <a:ln w="12700" cap="flat">
                <a:noFill/>
                <a:miter lim="400000"/>
              </a:ln>
              <a:effectLst/>
            </p:spPr>
            <p:txBody>
              <a:bodyPr wrap="square" lIns="10715" tIns="10715" rIns="10715" bIns="10715"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1875"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3" name="Text Box 3"/>
              <p:cNvSpPr txBox="1"/>
              <p:nvPr/>
            </p:nvSpPr>
            <p:spPr>
              <a:xfrm>
                <a:off x="-1" y="34799"/>
                <a:ext cx="539315" cy="299805"/>
              </a:xfrm>
              <a:prstGeom prst="rect">
                <a:avLst/>
              </a:prstGeom>
              <a:noFill/>
              <a:ln w="12700" cap="flat">
                <a:noFill/>
                <a:miter lim="400000"/>
              </a:ln>
              <a:effectLst/>
            </p:spPr>
            <p:txBody>
              <a:bodyPr wrap="square" lIns="10715" tIns="10715" rIns="10715" bIns="10715" numCol="1" anchor="t">
                <a:spAutoFit/>
              </a:bodyPr>
              <a:lstStyle>
                <a:lvl1pPr algn="ctr">
                  <a:defRPr sz="1600">
                    <a:solidFill>
                      <a:srgbClr val="FFFFFF"/>
                    </a:solidFill>
                    <a:latin typeface="Impact" panose="020B0806030902050204"/>
                    <a:ea typeface="Impact" panose="020B0806030902050204"/>
                    <a:cs typeface="Impact" panose="020B0806030902050204"/>
                    <a:sym typeface="Impact" panose="020B080603090205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6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sym typeface="Impact" panose="020B0806030902050204"/>
                  </a:rPr>
                  <a:t>02</a:t>
                </a:r>
                <a:endParaRPr kumimoji="0" sz="6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sym typeface="Impact" panose="020B0806030902050204"/>
                </a:endParaRPr>
              </a:p>
            </p:txBody>
          </p:sp>
        </p:grpSp>
        <p:sp>
          <p:nvSpPr>
            <p:cNvPr id="59" name="Фигура"/>
            <p:cNvSpPr/>
            <p:nvPr/>
          </p:nvSpPr>
          <p:spPr>
            <a:xfrm>
              <a:off x="4807" y="2911"/>
              <a:ext cx="616" cy="61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9401" y="879"/>
                  </a:moveTo>
                  <a:lnTo>
                    <a:pt x="9401" y="3079"/>
                  </a:lnTo>
                  <a:cubicBezTo>
                    <a:pt x="9401" y="3333"/>
                    <a:pt x="9597" y="3538"/>
                    <a:pt x="9839" y="3538"/>
                  </a:cubicBezTo>
                  <a:cubicBezTo>
                    <a:pt x="10081" y="3538"/>
                    <a:pt x="10277" y="3333"/>
                    <a:pt x="10277" y="3079"/>
                  </a:cubicBezTo>
                  <a:lnTo>
                    <a:pt x="10277" y="879"/>
                  </a:lnTo>
                  <a:cubicBezTo>
                    <a:pt x="12435" y="988"/>
                    <a:pt x="14563" y="1905"/>
                    <a:pt x="16211" y="3629"/>
                  </a:cubicBezTo>
                  <a:cubicBezTo>
                    <a:pt x="17862" y="5357"/>
                    <a:pt x="18738" y="7590"/>
                    <a:pt x="18840" y="9853"/>
                  </a:cubicBezTo>
                  <a:lnTo>
                    <a:pt x="17580" y="9853"/>
                  </a:lnTo>
                  <a:cubicBezTo>
                    <a:pt x="17338" y="9853"/>
                    <a:pt x="17142" y="10058"/>
                    <a:pt x="17142" y="10311"/>
                  </a:cubicBezTo>
                  <a:cubicBezTo>
                    <a:pt x="17142" y="10565"/>
                    <a:pt x="17338" y="10770"/>
                    <a:pt x="17580" y="10770"/>
                  </a:cubicBezTo>
                  <a:lnTo>
                    <a:pt x="18838" y="10770"/>
                  </a:lnTo>
                  <a:cubicBezTo>
                    <a:pt x="18731" y="13024"/>
                    <a:pt x="17855" y="15245"/>
                    <a:pt x="16211" y="16966"/>
                  </a:cubicBezTo>
                  <a:cubicBezTo>
                    <a:pt x="14563" y="18690"/>
                    <a:pt x="12435" y="19607"/>
                    <a:pt x="10277" y="19716"/>
                  </a:cubicBezTo>
                  <a:lnTo>
                    <a:pt x="10277" y="17458"/>
                  </a:lnTo>
                  <a:cubicBezTo>
                    <a:pt x="10277" y="17205"/>
                    <a:pt x="10081" y="16999"/>
                    <a:pt x="9839" y="16999"/>
                  </a:cubicBezTo>
                  <a:cubicBezTo>
                    <a:pt x="9597" y="16999"/>
                    <a:pt x="9401" y="17205"/>
                    <a:pt x="9401" y="17458"/>
                  </a:cubicBezTo>
                  <a:lnTo>
                    <a:pt x="9401" y="19716"/>
                  </a:lnTo>
                  <a:cubicBezTo>
                    <a:pt x="7243" y="19607"/>
                    <a:pt x="5115" y="18690"/>
                    <a:pt x="3467" y="16966"/>
                  </a:cubicBezTo>
                  <a:cubicBezTo>
                    <a:pt x="1823" y="15245"/>
                    <a:pt x="947" y="13024"/>
                    <a:pt x="840" y="10770"/>
                  </a:cubicBezTo>
                  <a:lnTo>
                    <a:pt x="2079" y="10770"/>
                  </a:lnTo>
                  <a:cubicBezTo>
                    <a:pt x="2321" y="10770"/>
                    <a:pt x="2518" y="10565"/>
                    <a:pt x="2518" y="10311"/>
                  </a:cubicBezTo>
                  <a:cubicBezTo>
                    <a:pt x="2518" y="10058"/>
                    <a:pt x="2321" y="9853"/>
                    <a:pt x="2079" y="9853"/>
                  </a:cubicBezTo>
                  <a:lnTo>
                    <a:pt x="838" y="9853"/>
                  </a:lnTo>
                  <a:cubicBezTo>
                    <a:pt x="940" y="7590"/>
                    <a:pt x="1816" y="5357"/>
                    <a:pt x="3467" y="3629"/>
                  </a:cubicBezTo>
                  <a:cubicBezTo>
                    <a:pt x="5115" y="1905"/>
                    <a:pt x="7243" y="988"/>
                    <a:pt x="9401" y="879"/>
                  </a:cubicBezTo>
                  <a:close/>
                  <a:moveTo>
                    <a:pt x="6410" y="4479"/>
                  </a:moveTo>
                  <a:cubicBezTo>
                    <a:pt x="5863" y="4484"/>
                    <a:pt x="5316" y="4699"/>
                    <a:pt x="4898" y="5134"/>
                  </a:cubicBezTo>
                  <a:cubicBezTo>
                    <a:pt x="4061" y="6006"/>
                    <a:pt x="4062" y="7425"/>
                    <a:pt x="4898" y="8299"/>
                  </a:cubicBezTo>
                  <a:cubicBezTo>
                    <a:pt x="4955" y="8359"/>
                    <a:pt x="5014" y="8413"/>
                    <a:pt x="5075" y="8464"/>
                  </a:cubicBezTo>
                  <a:cubicBezTo>
                    <a:pt x="4085" y="9032"/>
                    <a:pt x="3323" y="9983"/>
                    <a:pt x="2936" y="11107"/>
                  </a:cubicBezTo>
                  <a:cubicBezTo>
                    <a:pt x="2841" y="11383"/>
                    <a:pt x="2758" y="11664"/>
                    <a:pt x="2696" y="11952"/>
                  </a:cubicBezTo>
                  <a:cubicBezTo>
                    <a:pt x="2631" y="12253"/>
                    <a:pt x="2589" y="12560"/>
                    <a:pt x="2572" y="12873"/>
                  </a:cubicBezTo>
                  <a:cubicBezTo>
                    <a:pt x="2556" y="13016"/>
                    <a:pt x="2599" y="13160"/>
                    <a:pt x="2689" y="13269"/>
                  </a:cubicBezTo>
                  <a:cubicBezTo>
                    <a:pt x="2763" y="13360"/>
                    <a:pt x="2866" y="13420"/>
                    <a:pt x="2979" y="13440"/>
                  </a:cubicBezTo>
                  <a:lnTo>
                    <a:pt x="4913" y="13435"/>
                  </a:lnTo>
                  <a:cubicBezTo>
                    <a:pt x="5011" y="13438"/>
                    <a:pt x="5108" y="13409"/>
                    <a:pt x="5191" y="13355"/>
                  </a:cubicBezTo>
                  <a:cubicBezTo>
                    <a:pt x="5279" y="13297"/>
                    <a:pt x="5347" y="13213"/>
                    <a:pt x="5387" y="13114"/>
                  </a:cubicBezTo>
                  <a:cubicBezTo>
                    <a:pt x="5529" y="12603"/>
                    <a:pt x="5729" y="12110"/>
                    <a:pt x="5982" y="11648"/>
                  </a:cubicBezTo>
                  <a:cubicBezTo>
                    <a:pt x="6270" y="11120"/>
                    <a:pt x="6626" y="10636"/>
                    <a:pt x="7038" y="10209"/>
                  </a:cubicBezTo>
                  <a:cubicBezTo>
                    <a:pt x="7113" y="10141"/>
                    <a:pt x="7157" y="10043"/>
                    <a:pt x="7160" y="9940"/>
                  </a:cubicBezTo>
                  <a:cubicBezTo>
                    <a:pt x="7161" y="9879"/>
                    <a:pt x="7149" y="9820"/>
                    <a:pt x="7122" y="9766"/>
                  </a:cubicBezTo>
                  <a:cubicBezTo>
                    <a:pt x="6849" y="9167"/>
                    <a:pt x="6771" y="8490"/>
                    <a:pt x="6900" y="7840"/>
                  </a:cubicBezTo>
                  <a:cubicBezTo>
                    <a:pt x="7047" y="7102"/>
                    <a:pt x="7451" y="6448"/>
                    <a:pt x="8032" y="6003"/>
                  </a:cubicBezTo>
                  <a:cubicBezTo>
                    <a:pt x="8133" y="5944"/>
                    <a:pt x="8201" y="5838"/>
                    <a:pt x="8216" y="5718"/>
                  </a:cubicBezTo>
                  <a:cubicBezTo>
                    <a:pt x="8224" y="5652"/>
                    <a:pt x="8216" y="5585"/>
                    <a:pt x="8191" y="5524"/>
                  </a:cubicBezTo>
                  <a:cubicBezTo>
                    <a:pt x="8118" y="5382"/>
                    <a:pt x="8030" y="5253"/>
                    <a:pt x="7923" y="5134"/>
                  </a:cubicBezTo>
                  <a:cubicBezTo>
                    <a:pt x="7518" y="4685"/>
                    <a:pt x="6963" y="4475"/>
                    <a:pt x="6410" y="4479"/>
                  </a:cubicBezTo>
                  <a:close/>
                  <a:moveTo>
                    <a:pt x="13264" y="4479"/>
                  </a:moveTo>
                  <a:cubicBezTo>
                    <a:pt x="12712" y="4475"/>
                    <a:pt x="12156" y="4685"/>
                    <a:pt x="11752" y="5134"/>
                  </a:cubicBezTo>
                  <a:cubicBezTo>
                    <a:pt x="11645" y="5253"/>
                    <a:pt x="11557" y="5382"/>
                    <a:pt x="11484" y="5524"/>
                  </a:cubicBezTo>
                  <a:cubicBezTo>
                    <a:pt x="11459" y="5585"/>
                    <a:pt x="11451" y="5652"/>
                    <a:pt x="11459" y="5718"/>
                  </a:cubicBezTo>
                  <a:cubicBezTo>
                    <a:pt x="11474" y="5838"/>
                    <a:pt x="11542" y="5944"/>
                    <a:pt x="11643" y="6003"/>
                  </a:cubicBezTo>
                  <a:cubicBezTo>
                    <a:pt x="12224" y="6448"/>
                    <a:pt x="12627" y="7102"/>
                    <a:pt x="12774" y="7840"/>
                  </a:cubicBezTo>
                  <a:cubicBezTo>
                    <a:pt x="12904" y="8490"/>
                    <a:pt x="12826" y="9167"/>
                    <a:pt x="12553" y="9766"/>
                  </a:cubicBezTo>
                  <a:cubicBezTo>
                    <a:pt x="12526" y="9820"/>
                    <a:pt x="12513" y="9879"/>
                    <a:pt x="12515" y="9940"/>
                  </a:cubicBezTo>
                  <a:cubicBezTo>
                    <a:pt x="12517" y="10043"/>
                    <a:pt x="12562" y="10141"/>
                    <a:pt x="12636" y="10209"/>
                  </a:cubicBezTo>
                  <a:cubicBezTo>
                    <a:pt x="13049" y="10636"/>
                    <a:pt x="13405" y="11120"/>
                    <a:pt x="13693" y="11648"/>
                  </a:cubicBezTo>
                  <a:cubicBezTo>
                    <a:pt x="13946" y="12110"/>
                    <a:pt x="14146" y="12603"/>
                    <a:pt x="14288" y="13114"/>
                  </a:cubicBezTo>
                  <a:cubicBezTo>
                    <a:pt x="14328" y="13213"/>
                    <a:pt x="14396" y="13297"/>
                    <a:pt x="14484" y="13355"/>
                  </a:cubicBezTo>
                  <a:cubicBezTo>
                    <a:pt x="14567" y="13409"/>
                    <a:pt x="14663" y="13438"/>
                    <a:pt x="14762" y="13435"/>
                  </a:cubicBezTo>
                  <a:lnTo>
                    <a:pt x="16696" y="13440"/>
                  </a:lnTo>
                  <a:cubicBezTo>
                    <a:pt x="16809" y="13420"/>
                    <a:pt x="16911" y="13360"/>
                    <a:pt x="16986" y="13269"/>
                  </a:cubicBezTo>
                  <a:cubicBezTo>
                    <a:pt x="17076" y="13160"/>
                    <a:pt x="17119" y="13016"/>
                    <a:pt x="17103" y="12873"/>
                  </a:cubicBezTo>
                  <a:cubicBezTo>
                    <a:pt x="17086" y="12560"/>
                    <a:pt x="17044" y="12253"/>
                    <a:pt x="16979" y="11952"/>
                  </a:cubicBezTo>
                  <a:cubicBezTo>
                    <a:pt x="16917" y="11664"/>
                    <a:pt x="16834" y="11383"/>
                    <a:pt x="16739" y="11107"/>
                  </a:cubicBezTo>
                  <a:cubicBezTo>
                    <a:pt x="16352" y="9983"/>
                    <a:pt x="15589" y="9032"/>
                    <a:pt x="14600" y="8464"/>
                  </a:cubicBezTo>
                  <a:cubicBezTo>
                    <a:pt x="14661" y="8413"/>
                    <a:pt x="14720" y="8359"/>
                    <a:pt x="14777" y="8299"/>
                  </a:cubicBezTo>
                  <a:cubicBezTo>
                    <a:pt x="15613" y="7425"/>
                    <a:pt x="15614" y="6006"/>
                    <a:pt x="14777" y="5134"/>
                  </a:cubicBezTo>
                  <a:cubicBezTo>
                    <a:pt x="14359" y="4699"/>
                    <a:pt x="13811" y="4484"/>
                    <a:pt x="13264" y="4479"/>
                  </a:cubicBezTo>
                  <a:close/>
                  <a:moveTo>
                    <a:pt x="6410" y="5355"/>
                  </a:moveTo>
                  <a:cubicBezTo>
                    <a:pt x="6680" y="5355"/>
                    <a:pt x="6949" y="5444"/>
                    <a:pt x="7176" y="5618"/>
                  </a:cubicBezTo>
                  <a:cubicBezTo>
                    <a:pt x="6633" y="6142"/>
                    <a:pt x="6249" y="6825"/>
                    <a:pt x="6083" y="7581"/>
                  </a:cubicBezTo>
                  <a:cubicBezTo>
                    <a:pt x="6051" y="7723"/>
                    <a:pt x="6030" y="7867"/>
                    <a:pt x="6015" y="8011"/>
                  </a:cubicBezTo>
                  <a:cubicBezTo>
                    <a:pt x="5823" y="7948"/>
                    <a:pt x="5643" y="7838"/>
                    <a:pt x="5491" y="7679"/>
                  </a:cubicBezTo>
                  <a:cubicBezTo>
                    <a:pt x="4983" y="7148"/>
                    <a:pt x="4983" y="6286"/>
                    <a:pt x="5491" y="5754"/>
                  </a:cubicBezTo>
                  <a:cubicBezTo>
                    <a:pt x="5745" y="5488"/>
                    <a:pt x="6078" y="5355"/>
                    <a:pt x="6410" y="5355"/>
                  </a:cubicBezTo>
                  <a:close/>
                  <a:moveTo>
                    <a:pt x="13264" y="5355"/>
                  </a:moveTo>
                  <a:cubicBezTo>
                    <a:pt x="13597" y="5355"/>
                    <a:pt x="13930" y="5488"/>
                    <a:pt x="14184" y="5754"/>
                  </a:cubicBezTo>
                  <a:cubicBezTo>
                    <a:pt x="14692" y="6286"/>
                    <a:pt x="14692" y="7148"/>
                    <a:pt x="14184" y="7679"/>
                  </a:cubicBezTo>
                  <a:cubicBezTo>
                    <a:pt x="14032" y="7838"/>
                    <a:pt x="13852" y="7948"/>
                    <a:pt x="13660" y="8011"/>
                  </a:cubicBezTo>
                  <a:cubicBezTo>
                    <a:pt x="13645" y="7867"/>
                    <a:pt x="13624" y="7723"/>
                    <a:pt x="13592" y="7581"/>
                  </a:cubicBezTo>
                  <a:cubicBezTo>
                    <a:pt x="13425" y="6825"/>
                    <a:pt x="13042" y="6142"/>
                    <a:pt x="12498" y="5618"/>
                  </a:cubicBezTo>
                  <a:cubicBezTo>
                    <a:pt x="12726" y="5444"/>
                    <a:pt x="12995" y="5355"/>
                    <a:pt x="13264" y="5355"/>
                  </a:cubicBezTo>
                  <a:close/>
                  <a:moveTo>
                    <a:pt x="9839" y="6265"/>
                  </a:moveTo>
                  <a:cubicBezTo>
                    <a:pt x="9292" y="6265"/>
                    <a:pt x="8744" y="6483"/>
                    <a:pt x="8327" y="6920"/>
                  </a:cubicBezTo>
                  <a:cubicBezTo>
                    <a:pt x="7491" y="7794"/>
                    <a:pt x="7491" y="9212"/>
                    <a:pt x="8327" y="10086"/>
                  </a:cubicBezTo>
                  <a:cubicBezTo>
                    <a:pt x="8383" y="10145"/>
                    <a:pt x="8443" y="10199"/>
                    <a:pt x="8504" y="10251"/>
                  </a:cubicBezTo>
                  <a:cubicBezTo>
                    <a:pt x="7514" y="10818"/>
                    <a:pt x="6752" y="11770"/>
                    <a:pt x="6364" y="12894"/>
                  </a:cubicBezTo>
                  <a:cubicBezTo>
                    <a:pt x="6269" y="13169"/>
                    <a:pt x="6186" y="13450"/>
                    <a:pt x="6124" y="13739"/>
                  </a:cubicBezTo>
                  <a:cubicBezTo>
                    <a:pt x="6060" y="14039"/>
                    <a:pt x="6018" y="14347"/>
                    <a:pt x="6000" y="14659"/>
                  </a:cubicBezTo>
                  <a:cubicBezTo>
                    <a:pt x="5985" y="14803"/>
                    <a:pt x="6027" y="14946"/>
                    <a:pt x="6117" y="15056"/>
                  </a:cubicBezTo>
                  <a:cubicBezTo>
                    <a:pt x="6192" y="15146"/>
                    <a:pt x="6295" y="15206"/>
                    <a:pt x="6407" y="15226"/>
                  </a:cubicBezTo>
                  <a:lnTo>
                    <a:pt x="13208" y="15226"/>
                  </a:lnTo>
                  <a:cubicBezTo>
                    <a:pt x="13357" y="15232"/>
                    <a:pt x="13501" y="15170"/>
                    <a:pt x="13603" y="15056"/>
                  </a:cubicBezTo>
                  <a:cubicBezTo>
                    <a:pt x="13694" y="14954"/>
                    <a:pt x="13743" y="14820"/>
                    <a:pt x="13740" y="14681"/>
                  </a:cubicBezTo>
                  <a:cubicBezTo>
                    <a:pt x="13686" y="13903"/>
                    <a:pt x="13493" y="13142"/>
                    <a:pt x="13172" y="12439"/>
                  </a:cubicBezTo>
                  <a:cubicBezTo>
                    <a:pt x="12947" y="11946"/>
                    <a:pt x="12656" y="11484"/>
                    <a:pt x="12308" y="11093"/>
                  </a:cubicBezTo>
                  <a:cubicBezTo>
                    <a:pt x="11988" y="10735"/>
                    <a:pt x="11616" y="10436"/>
                    <a:pt x="11180" y="10247"/>
                  </a:cubicBezTo>
                  <a:cubicBezTo>
                    <a:pt x="11239" y="10197"/>
                    <a:pt x="11296" y="10143"/>
                    <a:pt x="11351" y="10086"/>
                  </a:cubicBezTo>
                  <a:cubicBezTo>
                    <a:pt x="12187" y="9212"/>
                    <a:pt x="12187" y="7794"/>
                    <a:pt x="11351" y="6920"/>
                  </a:cubicBezTo>
                  <a:cubicBezTo>
                    <a:pt x="10934" y="6483"/>
                    <a:pt x="10386" y="6265"/>
                    <a:pt x="9839" y="6265"/>
                  </a:cubicBezTo>
                  <a:close/>
                  <a:moveTo>
                    <a:pt x="9839" y="7142"/>
                  </a:moveTo>
                  <a:cubicBezTo>
                    <a:pt x="10172" y="7142"/>
                    <a:pt x="10505" y="7275"/>
                    <a:pt x="10759" y="7541"/>
                  </a:cubicBezTo>
                  <a:cubicBezTo>
                    <a:pt x="11267" y="8072"/>
                    <a:pt x="11267" y="8934"/>
                    <a:pt x="10759" y="9465"/>
                  </a:cubicBezTo>
                  <a:cubicBezTo>
                    <a:pt x="10251" y="9997"/>
                    <a:pt x="9427" y="9997"/>
                    <a:pt x="8919" y="9465"/>
                  </a:cubicBezTo>
                  <a:cubicBezTo>
                    <a:pt x="8411" y="8934"/>
                    <a:pt x="8411" y="8072"/>
                    <a:pt x="8919" y="7541"/>
                  </a:cubicBezTo>
                  <a:cubicBezTo>
                    <a:pt x="9173" y="7275"/>
                    <a:pt x="9506" y="7142"/>
                    <a:pt x="9839" y="7142"/>
                  </a:cubicBezTo>
                  <a:close/>
                  <a:moveTo>
                    <a:pt x="6029" y="9013"/>
                  </a:moveTo>
                  <a:cubicBezTo>
                    <a:pt x="6050" y="9154"/>
                    <a:pt x="6077" y="9294"/>
                    <a:pt x="6113" y="9432"/>
                  </a:cubicBezTo>
                  <a:cubicBezTo>
                    <a:pt x="6148" y="9570"/>
                    <a:pt x="6190" y="9706"/>
                    <a:pt x="6240" y="9840"/>
                  </a:cubicBezTo>
                  <a:cubicBezTo>
                    <a:pt x="5825" y="10292"/>
                    <a:pt x="5469" y="10802"/>
                    <a:pt x="5184" y="11354"/>
                  </a:cubicBezTo>
                  <a:cubicBezTo>
                    <a:pt x="4992" y="11728"/>
                    <a:pt x="4836" y="12120"/>
                    <a:pt x="4712" y="12523"/>
                  </a:cubicBezTo>
                  <a:lnTo>
                    <a:pt x="3451" y="12523"/>
                  </a:lnTo>
                  <a:cubicBezTo>
                    <a:pt x="3447" y="12058"/>
                    <a:pt x="3697" y="11266"/>
                    <a:pt x="4145" y="10548"/>
                  </a:cubicBezTo>
                  <a:cubicBezTo>
                    <a:pt x="4593" y="9829"/>
                    <a:pt x="5239" y="9185"/>
                    <a:pt x="6029" y="9013"/>
                  </a:cubicBezTo>
                  <a:close/>
                  <a:moveTo>
                    <a:pt x="13645" y="9013"/>
                  </a:moveTo>
                  <a:cubicBezTo>
                    <a:pt x="14436" y="9185"/>
                    <a:pt x="15082" y="9829"/>
                    <a:pt x="15530" y="10548"/>
                  </a:cubicBezTo>
                  <a:cubicBezTo>
                    <a:pt x="15978" y="11266"/>
                    <a:pt x="16228" y="12058"/>
                    <a:pt x="16224" y="12523"/>
                  </a:cubicBezTo>
                  <a:lnTo>
                    <a:pt x="14963" y="12523"/>
                  </a:lnTo>
                  <a:cubicBezTo>
                    <a:pt x="14839" y="12120"/>
                    <a:pt x="14683" y="11728"/>
                    <a:pt x="14491" y="11354"/>
                  </a:cubicBezTo>
                  <a:cubicBezTo>
                    <a:pt x="14206" y="10802"/>
                    <a:pt x="13850" y="10292"/>
                    <a:pt x="13435" y="9840"/>
                  </a:cubicBezTo>
                  <a:cubicBezTo>
                    <a:pt x="13484" y="9706"/>
                    <a:pt x="13527" y="9570"/>
                    <a:pt x="13562" y="9432"/>
                  </a:cubicBezTo>
                  <a:cubicBezTo>
                    <a:pt x="13598" y="9294"/>
                    <a:pt x="13625" y="9154"/>
                    <a:pt x="13645" y="9013"/>
                  </a:cubicBezTo>
                  <a:close/>
                  <a:moveTo>
                    <a:pt x="9893" y="10754"/>
                  </a:moveTo>
                  <a:cubicBezTo>
                    <a:pt x="11694" y="10775"/>
                    <a:pt x="12646" y="13184"/>
                    <a:pt x="12828" y="14310"/>
                  </a:cubicBezTo>
                  <a:lnTo>
                    <a:pt x="6879" y="14310"/>
                  </a:lnTo>
                  <a:cubicBezTo>
                    <a:pt x="6872" y="13295"/>
                    <a:pt x="8063" y="10732"/>
                    <a:pt x="9893" y="10754"/>
                  </a:cubicBezTo>
                  <a:close/>
                </a:path>
              </a:pathLst>
            </a:custGeom>
            <a:solidFill>
              <a:srgbClr val="7578EC"/>
            </a:solidFill>
            <a:ln w="12700" cap="flat">
              <a:noFill/>
              <a:miter lim="400000"/>
            </a:ln>
            <a:effectLst/>
          </p:spPr>
          <p:txBody>
            <a:bodyPr wrap="square" lIns="10715" tIns="10715" rIns="10715" bIns="10715"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FFFFFF"/>
                  </a:solidFill>
                </a:defRPr>
              </a:pPr>
              <a:endParaRPr kumimoji="0" sz="1875"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60" name="Фигура"/>
            <p:cNvSpPr/>
            <p:nvPr/>
          </p:nvSpPr>
          <p:spPr>
            <a:xfrm>
              <a:off x="5826" y="5375"/>
              <a:ext cx="595" cy="621"/>
            </a:xfrm>
            <a:custGeom>
              <a:avLst/>
              <a:gdLst/>
              <a:ahLst/>
              <a:cxnLst>
                <a:cxn ang="0">
                  <a:pos x="wd2" y="hd2"/>
                </a:cxn>
                <a:cxn ang="5400000">
                  <a:pos x="wd2" y="hd2"/>
                </a:cxn>
                <a:cxn ang="10800000">
                  <a:pos x="wd2" y="hd2"/>
                </a:cxn>
                <a:cxn ang="16200000">
                  <a:pos x="wd2" y="hd2"/>
                </a:cxn>
              </a:cxnLst>
              <a:rect l="0" t="0" r="r" b="b"/>
              <a:pathLst>
                <a:path w="21459" h="21572" extrusionOk="0">
                  <a:moveTo>
                    <a:pt x="17568" y="0"/>
                  </a:moveTo>
                  <a:cubicBezTo>
                    <a:pt x="17472" y="2"/>
                    <a:pt x="17375" y="12"/>
                    <a:pt x="17275" y="29"/>
                  </a:cubicBezTo>
                  <a:cubicBezTo>
                    <a:pt x="16927" y="91"/>
                    <a:pt x="16600" y="243"/>
                    <a:pt x="16321" y="448"/>
                  </a:cubicBezTo>
                  <a:cubicBezTo>
                    <a:pt x="16012" y="676"/>
                    <a:pt x="15756" y="969"/>
                    <a:pt x="15588" y="1299"/>
                  </a:cubicBezTo>
                  <a:lnTo>
                    <a:pt x="9072" y="5627"/>
                  </a:lnTo>
                  <a:lnTo>
                    <a:pt x="3948" y="5653"/>
                  </a:lnTo>
                  <a:cubicBezTo>
                    <a:pt x="1888" y="5629"/>
                    <a:pt x="164" y="7147"/>
                    <a:pt x="11" y="9120"/>
                  </a:cubicBezTo>
                  <a:cubicBezTo>
                    <a:pt x="-136" y="11007"/>
                    <a:pt x="1215" y="12700"/>
                    <a:pt x="3150" y="13053"/>
                  </a:cubicBezTo>
                  <a:lnTo>
                    <a:pt x="4852" y="14709"/>
                  </a:lnTo>
                  <a:lnTo>
                    <a:pt x="4852" y="18216"/>
                  </a:lnTo>
                  <a:cubicBezTo>
                    <a:pt x="4854" y="18505"/>
                    <a:pt x="4912" y="18791"/>
                    <a:pt x="5022" y="19061"/>
                  </a:cubicBezTo>
                  <a:cubicBezTo>
                    <a:pt x="5185" y="19460"/>
                    <a:pt x="5457" y="19810"/>
                    <a:pt x="5810" y="20073"/>
                  </a:cubicBezTo>
                  <a:lnTo>
                    <a:pt x="8011" y="21490"/>
                  </a:lnTo>
                  <a:cubicBezTo>
                    <a:pt x="8116" y="21560"/>
                    <a:pt x="8246" y="21586"/>
                    <a:pt x="8371" y="21564"/>
                  </a:cubicBezTo>
                  <a:cubicBezTo>
                    <a:pt x="8451" y="21550"/>
                    <a:pt x="8525" y="21517"/>
                    <a:pt x="8587" y="21467"/>
                  </a:cubicBezTo>
                  <a:cubicBezTo>
                    <a:pt x="8731" y="21357"/>
                    <a:pt x="8868" y="21237"/>
                    <a:pt x="8994" y="21108"/>
                  </a:cubicBezTo>
                  <a:cubicBezTo>
                    <a:pt x="9116" y="20983"/>
                    <a:pt x="9229" y="20850"/>
                    <a:pt x="9333" y="20710"/>
                  </a:cubicBezTo>
                  <a:cubicBezTo>
                    <a:pt x="9656" y="20211"/>
                    <a:pt x="9803" y="19625"/>
                    <a:pt x="9752" y="19039"/>
                  </a:cubicBezTo>
                  <a:cubicBezTo>
                    <a:pt x="9701" y="18444"/>
                    <a:pt x="9502" y="17864"/>
                    <a:pt x="9034" y="17437"/>
                  </a:cubicBezTo>
                  <a:cubicBezTo>
                    <a:pt x="8969" y="17367"/>
                    <a:pt x="8923" y="17285"/>
                    <a:pt x="8897" y="17195"/>
                  </a:cubicBezTo>
                  <a:cubicBezTo>
                    <a:pt x="8870" y="17100"/>
                    <a:pt x="8867" y="17001"/>
                    <a:pt x="8889" y="16905"/>
                  </a:cubicBezTo>
                  <a:lnTo>
                    <a:pt x="9600" y="13422"/>
                  </a:lnTo>
                  <a:lnTo>
                    <a:pt x="15499" y="17456"/>
                  </a:lnTo>
                  <a:cubicBezTo>
                    <a:pt x="16047" y="18218"/>
                    <a:pt x="16654" y="18721"/>
                    <a:pt x="17509" y="18752"/>
                  </a:cubicBezTo>
                  <a:cubicBezTo>
                    <a:pt x="18090" y="18773"/>
                    <a:pt x="18692" y="18522"/>
                    <a:pt x="19088" y="18094"/>
                  </a:cubicBezTo>
                  <a:cubicBezTo>
                    <a:pt x="20166" y="16932"/>
                    <a:pt x="20676" y="15491"/>
                    <a:pt x="21006" y="13964"/>
                  </a:cubicBezTo>
                  <a:cubicBezTo>
                    <a:pt x="21338" y="12428"/>
                    <a:pt x="21464" y="10782"/>
                    <a:pt x="21458" y="9151"/>
                  </a:cubicBezTo>
                  <a:cubicBezTo>
                    <a:pt x="21453" y="7595"/>
                    <a:pt x="21274" y="5959"/>
                    <a:pt x="20927" y="4471"/>
                  </a:cubicBezTo>
                  <a:cubicBezTo>
                    <a:pt x="20758" y="3747"/>
                    <a:pt x="20550" y="3059"/>
                    <a:pt x="20263" y="2453"/>
                  </a:cubicBezTo>
                  <a:cubicBezTo>
                    <a:pt x="19969" y="1832"/>
                    <a:pt x="19646" y="1271"/>
                    <a:pt x="19267" y="845"/>
                  </a:cubicBezTo>
                  <a:cubicBezTo>
                    <a:pt x="18815" y="336"/>
                    <a:pt x="18239" y="-14"/>
                    <a:pt x="17568" y="0"/>
                  </a:cubicBezTo>
                  <a:close/>
                  <a:moveTo>
                    <a:pt x="17591" y="931"/>
                  </a:moveTo>
                  <a:cubicBezTo>
                    <a:pt x="18344" y="931"/>
                    <a:pt x="19097" y="1755"/>
                    <a:pt x="19672" y="3404"/>
                  </a:cubicBezTo>
                  <a:cubicBezTo>
                    <a:pt x="20821" y="6701"/>
                    <a:pt x="20821" y="12048"/>
                    <a:pt x="19672" y="15345"/>
                  </a:cubicBezTo>
                  <a:cubicBezTo>
                    <a:pt x="18523" y="18642"/>
                    <a:pt x="16659" y="18642"/>
                    <a:pt x="15509" y="15345"/>
                  </a:cubicBezTo>
                  <a:cubicBezTo>
                    <a:pt x="14360" y="12048"/>
                    <a:pt x="14360" y="6701"/>
                    <a:pt x="15509" y="3404"/>
                  </a:cubicBezTo>
                  <a:cubicBezTo>
                    <a:pt x="16084" y="1755"/>
                    <a:pt x="16837" y="931"/>
                    <a:pt x="17591" y="931"/>
                  </a:cubicBezTo>
                  <a:close/>
                  <a:moveTo>
                    <a:pt x="14623" y="3031"/>
                  </a:moveTo>
                  <a:cubicBezTo>
                    <a:pt x="13997" y="5060"/>
                    <a:pt x="13678" y="7164"/>
                    <a:pt x="13673" y="9280"/>
                  </a:cubicBezTo>
                  <a:cubicBezTo>
                    <a:pt x="13669" y="11478"/>
                    <a:pt x="14006" y="13664"/>
                    <a:pt x="14672" y="15767"/>
                  </a:cubicBezTo>
                  <a:lnTo>
                    <a:pt x="9594" y="12271"/>
                  </a:lnTo>
                  <a:cubicBezTo>
                    <a:pt x="9553" y="12240"/>
                    <a:pt x="9506" y="12215"/>
                    <a:pt x="9457" y="12198"/>
                  </a:cubicBezTo>
                  <a:cubicBezTo>
                    <a:pt x="9379" y="12171"/>
                    <a:pt x="9295" y="12163"/>
                    <a:pt x="9213" y="12175"/>
                  </a:cubicBezTo>
                  <a:lnTo>
                    <a:pt x="8972" y="12183"/>
                  </a:lnTo>
                  <a:cubicBezTo>
                    <a:pt x="7630" y="12128"/>
                    <a:pt x="6902" y="10808"/>
                    <a:pt x="6832" y="9597"/>
                  </a:cubicBezTo>
                  <a:cubicBezTo>
                    <a:pt x="6750" y="8172"/>
                    <a:pt x="7494" y="6508"/>
                    <a:pt x="9205" y="6588"/>
                  </a:cubicBezTo>
                  <a:cubicBezTo>
                    <a:pt x="9271" y="6590"/>
                    <a:pt x="9336" y="6582"/>
                    <a:pt x="9399" y="6563"/>
                  </a:cubicBezTo>
                  <a:cubicBezTo>
                    <a:pt x="9456" y="6546"/>
                    <a:pt x="9509" y="6521"/>
                    <a:pt x="9558" y="6487"/>
                  </a:cubicBezTo>
                  <a:lnTo>
                    <a:pt x="14623" y="3031"/>
                  </a:lnTo>
                  <a:close/>
                  <a:moveTo>
                    <a:pt x="3689" y="6557"/>
                  </a:moveTo>
                  <a:lnTo>
                    <a:pt x="6912" y="6557"/>
                  </a:lnTo>
                  <a:cubicBezTo>
                    <a:pt x="6235" y="7351"/>
                    <a:pt x="5866" y="8346"/>
                    <a:pt x="5868" y="9373"/>
                  </a:cubicBezTo>
                  <a:cubicBezTo>
                    <a:pt x="5869" y="10411"/>
                    <a:pt x="6250" y="11415"/>
                    <a:pt x="6944" y="12211"/>
                  </a:cubicBezTo>
                  <a:lnTo>
                    <a:pt x="3689" y="12211"/>
                  </a:lnTo>
                  <a:cubicBezTo>
                    <a:pt x="2143" y="12114"/>
                    <a:pt x="939" y="10883"/>
                    <a:pt x="933" y="9395"/>
                  </a:cubicBezTo>
                  <a:cubicBezTo>
                    <a:pt x="927" y="7898"/>
                    <a:pt x="2134" y="6656"/>
                    <a:pt x="3689" y="6557"/>
                  </a:cubicBezTo>
                  <a:close/>
                  <a:moveTo>
                    <a:pt x="17019" y="6594"/>
                  </a:moveTo>
                  <a:cubicBezTo>
                    <a:pt x="16819" y="6626"/>
                    <a:pt x="16664" y="6780"/>
                    <a:pt x="16637" y="6973"/>
                  </a:cubicBezTo>
                  <a:cubicBezTo>
                    <a:pt x="16602" y="7214"/>
                    <a:pt x="16770" y="7438"/>
                    <a:pt x="17019" y="7484"/>
                  </a:cubicBezTo>
                  <a:cubicBezTo>
                    <a:pt x="18118" y="7585"/>
                    <a:pt x="18637" y="8509"/>
                    <a:pt x="18606" y="9445"/>
                  </a:cubicBezTo>
                  <a:cubicBezTo>
                    <a:pt x="18577" y="10337"/>
                    <a:pt x="17980" y="11267"/>
                    <a:pt x="17006" y="11276"/>
                  </a:cubicBezTo>
                  <a:cubicBezTo>
                    <a:pt x="16750" y="11300"/>
                    <a:pt x="16558" y="11514"/>
                    <a:pt x="16571" y="11761"/>
                  </a:cubicBezTo>
                  <a:cubicBezTo>
                    <a:pt x="16585" y="12015"/>
                    <a:pt x="16807" y="12211"/>
                    <a:pt x="17071" y="12203"/>
                  </a:cubicBezTo>
                  <a:cubicBezTo>
                    <a:pt x="17825" y="12199"/>
                    <a:pt x="18446" y="11860"/>
                    <a:pt x="18874" y="11347"/>
                  </a:cubicBezTo>
                  <a:cubicBezTo>
                    <a:pt x="19321" y="10811"/>
                    <a:pt x="19552" y="10092"/>
                    <a:pt x="19533" y="9373"/>
                  </a:cubicBezTo>
                  <a:cubicBezTo>
                    <a:pt x="19495" y="7988"/>
                    <a:pt x="18550" y="6506"/>
                    <a:pt x="17019" y="6594"/>
                  </a:cubicBezTo>
                  <a:close/>
                  <a:moveTo>
                    <a:pt x="4579" y="13141"/>
                  </a:moveTo>
                  <a:lnTo>
                    <a:pt x="8686" y="13141"/>
                  </a:lnTo>
                  <a:lnTo>
                    <a:pt x="7935" y="16798"/>
                  </a:lnTo>
                  <a:cubicBezTo>
                    <a:pt x="7885" y="16975"/>
                    <a:pt x="7885" y="17161"/>
                    <a:pt x="7933" y="17338"/>
                  </a:cubicBezTo>
                  <a:cubicBezTo>
                    <a:pt x="7978" y="17503"/>
                    <a:pt x="8063" y="17654"/>
                    <a:pt x="8168" y="17791"/>
                  </a:cubicBezTo>
                  <a:cubicBezTo>
                    <a:pt x="8285" y="17943"/>
                    <a:pt x="8425" y="18079"/>
                    <a:pt x="8534" y="18237"/>
                  </a:cubicBezTo>
                  <a:cubicBezTo>
                    <a:pt x="8636" y="18384"/>
                    <a:pt x="8708" y="18548"/>
                    <a:pt x="8748" y="18720"/>
                  </a:cubicBezTo>
                  <a:cubicBezTo>
                    <a:pt x="8834" y="19046"/>
                    <a:pt x="8831" y="19388"/>
                    <a:pt x="8739" y="19712"/>
                  </a:cubicBezTo>
                  <a:cubicBezTo>
                    <a:pt x="8652" y="20018"/>
                    <a:pt x="8488" y="20298"/>
                    <a:pt x="8262" y="20529"/>
                  </a:cubicBezTo>
                  <a:lnTo>
                    <a:pt x="6448" y="19356"/>
                  </a:lnTo>
                  <a:cubicBezTo>
                    <a:pt x="6230" y="19225"/>
                    <a:pt x="6057" y="19034"/>
                    <a:pt x="5952" y="18808"/>
                  </a:cubicBezTo>
                  <a:cubicBezTo>
                    <a:pt x="5872" y="18635"/>
                    <a:pt x="5833" y="18448"/>
                    <a:pt x="5840" y="18259"/>
                  </a:cubicBezTo>
                  <a:lnTo>
                    <a:pt x="5840" y="14562"/>
                  </a:lnTo>
                  <a:cubicBezTo>
                    <a:pt x="5834" y="14477"/>
                    <a:pt x="5810" y="14394"/>
                    <a:pt x="5769" y="14319"/>
                  </a:cubicBezTo>
                  <a:cubicBezTo>
                    <a:pt x="5734" y="14253"/>
                    <a:pt x="5686" y="14193"/>
                    <a:pt x="5629" y="14143"/>
                  </a:cubicBezTo>
                  <a:lnTo>
                    <a:pt x="4579" y="13141"/>
                  </a:lnTo>
                  <a:close/>
                </a:path>
              </a:pathLst>
            </a:custGeom>
            <a:solidFill>
              <a:srgbClr val="F7B802"/>
            </a:solidFill>
            <a:ln w="12700" cap="flat">
              <a:noFill/>
              <a:miter lim="400000"/>
            </a:ln>
            <a:effectLst/>
          </p:spPr>
          <p:txBody>
            <a:bodyPr wrap="square" lIns="10715" tIns="10715" rIns="10715" bIns="10715"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FFFFFF"/>
                  </a:solidFill>
                </a:defRPr>
              </a:pPr>
              <a:endParaRPr kumimoji="0" sz="1875"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61" name="Фигура"/>
            <p:cNvSpPr/>
            <p:nvPr/>
          </p:nvSpPr>
          <p:spPr>
            <a:xfrm>
              <a:off x="4586" y="7813"/>
              <a:ext cx="621" cy="595"/>
            </a:xfrm>
            <a:custGeom>
              <a:avLst/>
              <a:gdLst/>
              <a:ahLst/>
              <a:cxnLst>
                <a:cxn ang="0">
                  <a:pos x="wd2" y="hd2"/>
                </a:cxn>
                <a:cxn ang="5400000">
                  <a:pos x="wd2" y="hd2"/>
                </a:cxn>
                <a:cxn ang="10800000">
                  <a:pos x="wd2" y="hd2"/>
                </a:cxn>
                <a:cxn ang="16200000">
                  <a:pos x="wd2" y="hd2"/>
                </a:cxn>
              </a:cxnLst>
              <a:rect l="0" t="0" r="r" b="b"/>
              <a:pathLst>
                <a:path w="20634" h="21549" extrusionOk="0">
                  <a:moveTo>
                    <a:pt x="10685" y="1"/>
                  </a:moveTo>
                  <a:cubicBezTo>
                    <a:pt x="10563" y="8"/>
                    <a:pt x="10450" y="74"/>
                    <a:pt x="10375" y="179"/>
                  </a:cubicBezTo>
                  <a:cubicBezTo>
                    <a:pt x="10316" y="262"/>
                    <a:pt x="10285" y="365"/>
                    <a:pt x="10287" y="470"/>
                  </a:cubicBezTo>
                  <a:lnTo>
                    <a:pt x="10287" y="21085"/>
                  </a:lnTo>
                  <a:cubicBezTo>
                    <a:pt x="10277" y="21229"/>
                    <a:pt x="10335" y="21370"/>
                    <a:pt x="10439" y="21459"/>
                  </a:cubicBezTo>
                  <a:cubicBezTo>
                    <a:pt x="10503" y="21513"/>
                    <a:pt x="10581" y="21545"/>
                    <a:pt x="10662" y="21548"/>
                  </a:cubicBezTo>
                  <a:cubicBezTo>
                    <a:pt x="13227" y="21586"/>
                    <a:pt x="15800" y="20535"/>
                    <a:pt x="17754" y="18399"/>
                  </a:cubicBezTo>
                  <a:cubicBezTo>
                    <a:pt x="21596" y="14198"/>
                    <a:pt x="21592" y="7395"/>
                    <a:pt x="17754" y="3185"/>
                  </a:cubicBezTo>
                  <a:cubicBezTo>
                    <a:pt x="15807" y="1049"/>
                    <a:pt x="13245" y="-14"/>
                    <a:pt x="10685" y="1"/>
                  </a:cubicBezTo>
                  <a:close/>
                  <a:moveTo>
                    <a:pt x="6718" y="694"/>
                  </a:moveTo>
                  <a:cubicBezTo>
                    <a:pt x="6497" y="698"/>
                    <a:pt x="6278" y="754"/>
                    <a:pt x="6076" y="860"/>
                  </a:cubicBezTo>
                  <a:cubicBezTo>
                    <a:pt x="5712" y="1036"/>
                    <a:pt x="5354" y="1228"/>
                    <a:pt x="5003" y="1434"/>
                  </a:cubicBezTo>
                  <a:cubicBezTo>
                    <a:pt x="4637" y="1650"/>
                    <a:pt x="4276" y="1882"/>
                    <a:pt x="3962" y="2181"/>
                  </a:cubicBezTo>
                  <a:cubicBezTo>
                    <a:pt x="3690" y="2439"/>
                    <a:pt x="3453" y="2748"/>
                    <a:pt x="3341" y="3123"/>
                  </a:cubicBezTo>
                  <a:cubicBezTo>
                    <a:pt x="3194" y="3611"/>
                    <a:pt x="3276" y="4147"/>
                    <a:pt x="3559" y="4558"/>
                  </a:cubicBezTo>
                  <a:lnTo>
                    <a:pt x="4049" y="5137"/>
                  </a:lnTo>
                  <a:cubicBezTo>
                    <a:pt x="4129" y="5273"/>
                    <a:pt x="4172" y="5431"/>
                    <a:pt x="4174" y="5592"/>
                  </a:cubicBezTo>
                  <a:cubicBezTo>
                    <a:pt x="4177" y="5770"/>
                    <a:pt x="4130" y="5944"/>
                    <a:pt x="4039" y="6092"/>
                  </a:cubicBezTo>
                  <a:cubicBezTo>
                    <a:pt x="3875" y="6329"/>
                    <a:pt x="3724" y="6577"/>
                    <a:pt x="3587" y="6834"/>
                  </a:cubicBezTo>
                  <a:cubicBezTo>
                    <a:pt x="3455" y="7081"/>
                    <a:pt x="3336" y="7337"/>
                    <a:pt x="3231" y="7599"/>
                  </a:cubicBezTo>
                  <a:cubicBezTo>
                    <a:pt x="3152" y="7742"/>
                    <a:pt x="3040" y="7859"/>
                    <a:pt x="2905" y="7938"/>
                  </a:cubicBezTo>
                  <a:cubicBezTo>
                    <a:pt x="2704" y="8056"/>
                    <a:pt x="2467" y="8082"/>
                    <a:pt x="2248" y="8010"/>
                  </a:cubicBezTo>
                  <a:lnTo>
                    <a:pt x="1571" y="7902"/>
                  </a:lnTo>
                  <a:cubicBezTo>
                    <a:pt x="1161" y="7896"/>
                    <a:pt x="770" y="8092"/>
                    <a:pt x="508" y="8436"/>
                  </a:cubicBezTo>
                  <a:cubicBezTo>
                    <a:pt x="247" y="8779"/>
                    <a:pt x="147" y="9222"/>
                    <a:pt x="86" y="9662"/>
                  </a:cubicBezTo>
                  <a:cubicBezTo>
                    <a:pt x="30" y="10066"/>
                    <a:pt x="5" y="10473"/>
                    <a:pt x="1" y="10881"/>
                  </a:cubicBezTo>
                  <a:cubicBezTo>
                    <a:pt x="-4" y="11306"/>
                    <a:pt x="14" y="11734"/>
                    <a:pt x="110" y="12146"/>
                  </a:cubicBezTo>
                  <a:cubicBezTo>
                    <a:pt x="212" y="12586"/>
                    <a:pt x="403" y="13002"/>
                    <a:pt x="721" y="13295"/>
                  </a:cubicBezTo>
                  <a:cubicBezTo>
                    <a:pt x="1071" y="13617"/>
                    <a:pt x="1536" y="13751"/>
                    <a:pt x="1987" y="13659"/>
                  </a:cubicBezTo>
                  <a:lnTo>
                    <a:pt x="2462" y="13535"/>
                  </a:lnTo>
                  <a:cubicBezTo>
                    <a:pt x="2584" y="13501"/>
                    <a:pt x="2712" y="13507"/>
                    <a:pt x="2831" y="13552"/>
                  </a:cubicBezTo>
                  <a:cubicBezTo>
                    <a:pt x="2979" y="13608"/>
                    <a:pt x="3102" y="13722"/>
                    <a:pt x="3179" y="13871"/>
                  </a:cubicBezTo>
                  <a:cubicBezTo>
                    <a:pt x="3287" y="14188"/>
                    <a:pt x="3421" y="14494"/>
                    <a:pt x="3580" y="14785"/>
                  </a:cubicBezTo>
                  <a:cubicBezTo>
                    <a:pt x="3696" y="15000"/>
                    <a:pt x="3826" y="15205"/>
                    <a:pt x="3967" y="15400"/>
                  </a:cubicBezTo>
                  <a:cubicBezTo>
                    <a:pt x="4113" y="15571"/>
                    <a:pt x="4186" y="15801"/>
                    <a:pt x="4168" y="16034"/>
                  </a:cubicBezTo>
                  <a:cubicBezTo>
                    <a:pt x="4156" y="16204"/>
                    <a:pt x="4095" y="16365"/>
                    <a:pt x="3994" y="16495"/>
                  </a:cubicBezTo>
                  <a:lnTo>
                    <a:pt x="3616" y="16894"/>
                  </a:lnTo>
                  <a:cubicBezTo>
                    <a:pt x="3338" y="17246"/>
                    <a:pt x="3210" y="17710"/>
                    <a:pt x="3263" y="18171"/>
                  </a:cubicBezTo>
                  <a:cubicBezTo>
                    <a:pt x="3308" y="18553"/>
                    <a:pt x="3475" y="18905"/>
                    <a:pt x="3735" y="19165"/>
                  </a:cubicBezTo>
                  <a:cubicBezTo>
                    <a:pt x="4079" y="19486"/>
                    <a:pt x="4446" y="19777"/>
                    <a:pt x="4831" y="20036"/>
                  </a:cubicBezTo>
                  <a:cubicBezTo>
                    <a:pt x="5232" y="20307"/>
                    <a:pt x="5652" y="20542"/>
                    <a:pt x="6087" y="20739"/>
                  </a:cubicBezTo>
                  <a:cubicBezTo>
                    <a:pt x="6460" y="20916"/>
                    <a:pt x="6882" y="20925"/>
                    <a:pt x="7261" y="20764"/>
                  </a:cubicBezTo>
                  <a:cubicBezTo>
                    <a:pt x="7646" y="20600"/>
                    <a:pt x="7955" y="20276"/>
                    <a:pt x="8119" y="19863"/>
                  </a:cubicBezTo>
                  <a:lnTo>
                    <a:pt x="8291" y="19292"/>
                  </a:lnTo>
                  <a:cubicBezTo>
                    <a:pt x="8353" y="19151"/>
                    <a:pt x="8444" y="19027"/>
                    <a:pt x="8557" y="18932"/>
                  </a:cubicBezTo>
                  <a:cubicBezTo>
                    <a:pt x="8723" y="18791"/>
                    <a:pt x="8927" y="18716"/>
                    <a:pt x="9138" y="18720"/>
                  </a:cubicBezTo>
                  <a:lnTo>
                    <a:pt x="9835" y="18720"/>
                  </a:lnTo>
                  <a:cubicBezTo>
                    <a:pt x="10045" y="18715"/>
                    <a:pt x="10215" y="18531"/>
                    <a:pt x="10220" y="18302"/>
                  </a:cubicBezTo>
                  <a:cubicBezTo>
                    <a:pt x="10225" y="18064"/>
                    <a:pt x="10053" y="17867"/>
                    <a:pt x="9835" y="17861"/>
                  </a:cubicBezTo>
                  <a:lnTo>
                    <a:pt x="9091" y="17825"/>
                  </a:lnTo>
                  <a:cubicBezTo>
                    <a:pt x="8762" y="17788"/>
                    <a:pt x="8432" y="17875"/>
                    <a:pt x="8157" y="18074"/>
                  </a:cubicBezTo>
                  <a:cubicBezTo>
                    <a:pt x="7916" y="18248"/>
                    <a:pt x="7729" y="18499"/>
                    <a:pt x="7621" y="18792"/>
                  </a:cubicBezTo>
                  <a:lnTo>
                    <a:pt x="7428" y="19373"/>
                  </a:lnTo>
                  <a:cubicBezTo>
                    <a:pt x="7342" y="19603"/>
                    <a:pt x="7171" y="19783"/>
                    <a:pt x="6958" y="19870"/>
                  </a:cubicBezTo>
                  <a:cubicBezTo>
                    <a:pt x="6754" y="19953"/>
                    <a:pt x="6529" y="19943"/>
                    <a:pt x="6332" y="19843"/>
                  </a:cubicBezTo>
                  <a:cubicBezTo>
                    <a:pt x="6008" y="19688"/>
                    <a:pt x="5691" y="19516"/>
                    <a:pt x="5382" y="19328"/>
                  </a:cubicBezTo>
                  <a:cubicBezTo>
                    <a:pt x="5046" y="19123"/>
                    <a:pt x="4721" y="18900"/>
                    <a:pt x="4406" y="18659"/>
                  </a:cubicBezTo>
                  <a:cubicBezTo>
                    <a:pt x="4241" y="18515"/>
                    <a:pt x="4136" y="18305"/>
                    <a:pt x="4116" y="18076"/>
                  </a:cubicBezTo>
                  <a:cubicBezTo>
                    <a:pt x="4092" y="17814"/>
                    <a:pt x="4179" y="17555"/>
                    <a:pt x="4353" y="17372"/>
                  </a:cubicBezTo>
                  <a:lnTo>
                    <a:pt x="4695" y="16983"/>
                  </a:lnTo>
                  <a:cubicBezTo>
                    <a:pt x="4880" y="16739"/>
                    <a:pt x="4994" y="16441"/>
                    <a:pt x="5022" y="16125"/>
                  </a:cubicBezTo>
                  <a:cubicBezTo>
                    <a:pt x="5052" y="15787"/>
                    <a:pt x="4982" y="15448"/>
                    <a:pt x="4823" y="15156"/>
                  </a:cubicBezTo>
                  <a:cubicBezTo>
                    <a:pt x="4641" y="14885"/>
                    <a:pt x="4472" y="14604"/>
                    <a:pt x="4317" y="14315"/>
                  </a:cubicBezTo>
                  <a:cubicBezTo>
                    <a:pt x="4168" y="14037"/>
                    <a:pt x="4031" y="13752"/>
                    <a:pt x="3908" y="13460"/>
                  </a:cubicBezTo>
                  <a:cubicBezTo>
                    <a:pt x="3766" y="13126"/>
                    <a:pt x="3516" y="12863"/>
                    <a:pt x="3205" y="12721"/>
                  </a:cubicBezTo>
                  <a:cubicBezTo>
                    <a:pt x="3001" y="12628"/>
                    <a:pt x="2779" y="12591"/>
                    <a:pt x="2559" y="12614"/>
                  </a:cubicBezTo>
                  <a:lnTo>
                    <a:pt x="1977" y="12738"/>
                  </a:lnTo>
                  <a:cubicBezTo>
                    <a:pt x="1748" y="12802"/>
                    <a:pt x="1505" y="12759"/>
                    <a:pt x="1306" y="12622"/>
                  </a:cubicBezTo>
                  <a:cubicBezTo>
                    <a:pt x="1084" y="12468"/>
                    <a:pt x="938" y="12213"/>
                    <a:pt x="910" y="11929"/>
                  </a:cubicBezTo>
                  <a:cubicBezTo>
                    <a:pt x="862" y="11524"/>
                    <a:pt x="840" y="11117"/>
                    <a:pt x="842" y="10709"/>
                  </a:cubicBezTo>
                  <a:cubicBezTo>
                    <a:pt x="844" y="10305"/>
                    <a:pt x="871" y="9902"/>
                    <a:pt x="923" y="9502"/>
                  </a:cubicBezTo>
                  <a:cubicBezTo>
                    <a:pt x="941" y="9299"/>
                    <a:pt x="1033" y="9111"/>
                    <a:pt x="1178" y="8981"/>
                  </a:cubicBezTo>
                  <a:cubicBezTo>
                    <a:pt x="1343" y="8834"/>
                    <a:pt x="1560" y="8775"/>
                    <a:pt x="1768" y="8821"/>
                  </a:cubicBezTo>
                  <a:lnTo>
                    <a:pt x="2259" y="8955"/>
                  </a:lnTo>
                  <a:cubicBezTo>
                    <a:pt x="2542" y="9031"/>
                    <a:pt x="2840" y="9010"/>
                    <a:pt x="3111" y="8894"/>
                  </a:cubicBezTo>
                  <a:cubicBezTo>
                    <a:pt x="3417" y="8763"/>
                    <a:pt x="3672" y="8520"/>
                    <a:pt x="3831" y="8205"/>
                  </a:cubicBezTo>
                  <a:cubicBezTo>
                    <a:pt x="3996" y="7885"/>
                    <a:pt x="4163" y="7566"/>
                    <a:pt x="4332" y="7249"/>
                  </a:cubicBezTo>
                  <a:cubicBezTo>
                    <a:pt x="4506" y="6926"/>
                    <a:pt x="4681" y="6604"/>
                    <a:pt x="4860" y="6284"/>
                  </a:cubicBezTo>
                  <a:cubicBezTo>
                    <a:pt x="5002" y="5972"/>
                    <a:pt x="5050" y="5618"/>
                    <a:pt x="4994" y="5274"/>
                  </a:cubicBezTo>
                  <a:cubicBezTo>
                    <a:pt x="4973" y="5142"/>
                    <a:pt x="4936" y="5014"/>
                    <a:pt x="4884" y="4893"/>
                  </a:cubicBezTo>
                  <a:cubicBezTo>
                    <a:pt x="4820" y="4745"/>
                    <a:pt x="4734" y="4610"/>
                    <a:pt x="4628" y="4493"/>
                  </a:cubicBezTo>
                  <a:lnTo>
                    <a:pt x="4286" y="4077"/>
                  </a:lnTo>
                  <a:cubicBezTo>
                    <a:pt x="4166" y="3903"/>
                    <a:pt x="4113" y="3685"/>
                    <a:pt x="4138" y="3469"/>
                  </a:cubicBezTo>
                  <a:cubicBezTo>
                    <a:pt x="4162" y="3272"/>
                    <a:pt x="4249" y="3090"/>
                    <a:pt x="4385" y="2956"/>
                  </a:cubicBezTo>
                  <a:cubicBezTo>
                    <a:pt x="4723" y="2668"/>
                    <a:pt x="5083" y="2410"/>
                    <a:pt x="5461" y="2185"/>
                  </a:cubicBezTo>
                  <a:cubicBezTo>
                    <a:pt x="5796" y="1985"/>
                    <a:pt x="6144" y="1812"/>
                    <a:pt x="6503" y="1667"/>
                  </a:cubicBezTo>
                  <a:cubicBezTo>
                    <a:pt x="6686" y="1592"/>
                    <a:pt x="6890" y="1600"/>
                    <a:pt x="7068" y="1690"/>
                  </a:cubicBezTo>
                  <a:cubicBezTo>
                    <a:pt x="7254" y="1783"/>
                    <a:pt x="7396" y="1958"/>
                    <a:pt x="7458" y="2171"/>
                  </a:cubicBezTo>
                  <a:lnTo>
                    <a:pt x="7617" y="2767"/>
                  </a:lnTo>
                  <a:cubicBezTo>
                    <a:pt x="7717" y="3065"/>
                    <a:pt x="7899" y="3321"/>
                    <a:pt x="8139" y="3501"/>
                  </a:cubicBezTo>
                  <a:cubicBezTo>
                    <a:pt x="8380" y="3682"/>
                    <a:pt x="8666" y="3776"/>
                    <a:pt x="8958" y="3771"/>
                  </a:cubicBezTo>
                  <a:lnTo>
                    <a:pt x="9814" y="3771"/>
                  </a:lnTo>
                  <a:cubicBezTo>
                    <a:pt x="10041" y="3756"/>
                    <a:pt x="10219" y="3554"/>
                    <a:pt x="10224" y="3306"/>
                  </a:cubicBezTo>
                  <a:cubicBezTo>
                    <a:pt x="10229" y="3051"/>
                    <a:pt x="10050" y="2837"/>
                    <a:pt x="9817" y="2819"/>
                  </a:cubicBezTo>
                  <a:lnTo>
                    <a:pt x="9085" y="2819"/>
                  </a:lnTo>
                  <a:cubicBezTo>
                    <a:pt x="8926" y="2838"/>
                    <a:pt x="8765" y="2798"/>
                    <a:pt x="8628" y="2706"/>
                  </a:cubicBezTo>
                  <a:cubicBezTo>
                    <a:pt x="8478" y="2605"/>
                    <a:pt x="8367" y="2447"/>
                    <a:pt x="8317" y="2262"/>
                  </a:cubicBezTo>
                  <a:cubicBezTo>
                    <a:pt x="8288" y="2127"/>
                    <a:pt x="8251" y="1994"/>
                    <a:pt x="8206" y="1864"/>
                  </a:cubicBezTo>
                  <a:cubicBezTo>
                    <a:pt x="8163" y="1739"/>
                    <a:pt x="8112" y="1618"/>
                    <a:pt x="8054" y="1500"/>
                  </a:cubicBezTo>
                  <a:cubicBezTo>
                    <a:pt x="7844" y="1124"/>
                    <a:pt x="7505" y="852"/>
                    <a:pt x="7113" y="745"/>
                  </a:cubicBezTo>
                  <a:cubicBezTo>
                    <a:pt x="6983" y="709"/>
                    <a:pt x="6850" y="692"/>
                    <a:pt x="6718" y="694"/>
                  </a:cubicBezTo>
                  <a:close/>
                  <a:moveTo>
                    <a:pt x="11217" y="974"/>
                  </a:moveTo>
                  <a:cubicBezTo>
                    <a:pt x="11249" y="976"/>
                    <a:pt x="11280" y="982"/>
                    <a:pt x="11310" y="991"/>
                  </a:cubicBezTo>
                  <a:cubicBezTo>
                    <a:pt x="12146" y="1339"/>
                    <a:pt x="12728" y="1825"/>
                    <a:pt x="13180" y="2415"/>
                  </a:cubicBezTo>
                  <a:cubicBezTo>
                    <a:pt x="13691" y="3080"/>
                    <a:pt x="14047" y="3873"/>
                    <a:pt x="14407" y="4691"/>
                  </a:cubicBezTo>
                  <a:lnTo>
                    <a:pt x="11124" y="4691"/>
                  </a:lnTo>
                  <a:lnTo>
                    <a:pt x="11124" y="979"/>
                  </a:lnTo>
                  <a:cubicBezTo>
                    <a:pt x="11155" y="974"/>
                    <a:pt x="11186" y="972"/>
                    <a:pt x="11217" y="974"/>
                  </a:cubicBezTo>
                  <a:close/>
                  <a:moveTo>
                    <a:pt x="13508" y="1429"/>
                  </a:moveTo>
                  <a:cubicBezTo>
                    <a:pt x="14840" y="1888"/>
                    <a:pt x="16093" y="2692"/>
                    <a:pt x="17149" y="3846"/>
                  </a:cubicBezTo>
                  <a:cubicBezTo>
                    <a:pt x="17397" y="4116"/>
                    <a:pt x="17625" y="4399"/>
                    <a:pt x="17838" y="4691"/>
                  </a:cubicBezTo>
                  <a:lnTo>
                    <a:pt x="15363" y="4691"/>
                  </a:lnTo>
                  <a:cubicBezTo>
                    <a:pt x="15210" y="4261"/>
                    <a:pt x="15036" y="3843"/>
                    <a:pt x="14846" y="3441"/>
                  </a:cubicBezTo>
                  <a:cubicBezTo>
                    <a:pt x="14663" y="3055"/>
                    <a:pt x="14462" y="2680"/>
                    <a:pt x="14232" y="2324"/>
                  </a:cubicBezTo>
                  <a:cubicBezTo>
                    <a:pt x="14025" y="2004"/>
                    <a:pt x="13791" y="1700"/>
                    <a:pt x="13508" y="1429"/>
                  </a:cubicBezTo>
                  <a:close/>
                  <a:moveTo>
                    <a:pt x="11124" y="5604"/>
                  </a:moveTo>
                  <a:lnTo>
                    <a:pt x="14757" y="5604"/>
                  </a:lnTo>
                  <a:cubicBezTo>
                    <a:pt x="14982" y="6314"/>
                    <a:pt x="15124" y="7055"/>
                    <a:pt x="15236" y="7801"/>
                  </a:cubicBezTo>
                  <a:cubicBezTo>
                    <a:pt x="15361" y="8633"/>
                    <a:pt x="15446" y="9479"/>
                    <a:pt x="15473" y="10332"/>
                  </a:cubicBezTo>
                  <a:lnTo>
                    <a:pt x="11124" y="10332"/>
                  </a:lnTo>
                  <a:lnTo>
                    <a:pt x="11124" y="5604"/>
                  </a:lnTo>
                  <a:close/>
                  <a:moveTo>
                    <a:pt x="15649" y="5604"/>
                  </a:moveTo>
                  <a:lnTo>
                    <a:pt x="18427" y="5604"/>
                  </a:lnTo>
                  <a:cubicBezTo>
                    <a:pt x="18840" y="6328"/>
                    <a:pt x="19160" y="7098"/>
                    <a:pt x="19385" y="7893"/>
                  </a:cubicBezTo>
                  <a:cubicBezTo>
                    <a:pt x="19609" y="8688"/>
                    <a:pt x="19739" y="9508"/>
                    <a:pt x="19775" y="10332"/>
                  </a:cubicBezTo>
                  <a:lnTo>
                    <a:pt x="16265" y="10332"/>
                  </a:lnTo>
                  <a:cubicBezTo>
                    <a:pt x="16244" y="8855"/>
                    <a:pt x="16094" y="7373"/>
                    <a:pt x="15760" y="6010"/>
                  </a:cubicBezTo>
                  <a:cubicBezTo>
                    <a:pt x="15726" y="5873"/>
                    <a:pt x="15687" y="5739"/>
                    <a:pt x="15649" y="5604"/>
                  </a:cubicBezTo>
                  <a:close/>
                  <a:moveTo>
                    <a:pt x="9579" y="7546"/>
                  </a:moveTo>
                  <a:cubicBezTo>
                    <a:pt x="8894" y="7604"/>
                    <a:pt x="8223" y="7916"/>
                    <a:pt x="7699" y="8488"/>
                  </a:cubicBezTo>
                  <a:cubicBezTo>
                    <a:pt x="6534" y="9760"/>
                    <a:pt x="6534" y="11822"/>
                    <a:pt x="7699" y="13094"/>
                  </a:cubicBezTo>
                  <a:cubicBezTo>
                    <a:pt x="8223" y="13667"/>
                    <a:pt x="8894" y="13979"/>
                    <a:pt x="9579" y="14036"/>
                  </a:cubicBezTo>
                  <a:cubicBezTo>
                    <a:pt x="9820" y="14045"/>
                    <a:pt x="10017" y="13829"/>
                    <a:pt x="10008" y="13566"/>
                  </a:cubicBezTo>
                  <a:cubicBezTo>
                    <a:pt x="9999" y="13317"/>
                    <a:pt x="9807" y="13123"/>
                    <a:pt x="9579" y="13133"/>
                  </a:cubicBezTo>
                  <a:cubicBezTo>
                    <a:pt x="9105" y="13078"/>
                    <a:pt x="8645" y="12854"/>
                    <a:pt x="8282" y="12457"/>
                  </a:cubicBezTo>
                  <a:cubicBezTo>
                    <a:pt x="7439" y="11537"/>
                    <a:pt x="7439" y="10045"/>
                    <a:pt x="8282" y="9125"/>
                  </a:cubicBezTo>
                  <a:cubicBezTo>
                    <a:pt x="8645" y="8729"/>
                    <a:pt x="9105" y="8504"/>
                    <a:pt x="9579" y="8449"/>
                  </a:cubicBezTo>
                  <a:cubicBezTo>
                    <a:pt x="9844" y="8458"/>
                    <a:pt x="10051" y="8201"/>
                    <a:pt x="10008" y="7915"/>
                  </a:cubicBezTo>
                  <a:cubicBezTo>
                    <a:pt x="9974" y="7689"/>
                    <a:pt x="9788" y="7529"/>
                    <a:pt x="9579" y="7546"/>
                  </a:cubicBezTo>
                  <a:close/>
                  <a:moveTo>
                    <a:pt x="11124" y="11245"/>
                  </a:moveTo>
                  <a:lnTo>
                    <a:pt x="15477" y="11245"/>
                  </a:lnTo>
                  <a:cubicBezTo>
                    <a:pt x="15438" y="12818"/>
                    <a:pt x="15179" y="14400"/>
                    <a:pt x="14786" y="15844"/>
                  </a:cubicBezTo>
                  <a:cubicBezTo>
                    <a:pt x="14779" y="15872"/>
                    <a:pt x="14770" y="15900"/>
                    <a:pt x="14762" y="15928"/>
                  </a:cubicBezTo>
                  <a:lnTo>
                    <a:pt x="11124" y="15928"/>
                  </a:lnTo>
                  <a:lnTo>
                    <a:pt x="11124" y="11245"/>
                  </a:lnTo>
                  <a:close/>
                  <a:moveTo>
                    <a:pt x="16261" y="11245"/>
                  </a:moveTo>
                  <a:lnTo>
                    <a:pt x="19775" y="11245"/>
                  </a:lnTo>
                  <a:cubicBezTo>
                    <a:pt x="19741" y="12061"/>
                    <a:pt x="19614" y="12872"/>
                    <a:pt x="19394" y="13659"/>
                  </a:cubicBezTo>
                  <a:cubicBezTo>
                    <a:pt x="19174" y="14446"/>
                    <a:pt x="18861" y="15209"/>
                    <a:pt x="18457" y="15928"/>
                  </a:cubicBezTo>
                  <a:lnTo>
                    <a:pt x="15633" y="15928"/>
                  </a:lnTo>
                  <a:cubicBezTo>
                    <a:pt x="15819" y="15250"/>
                    <a:pt x="15968" y="14560"/>
                    <a:pt x="16068" y="13858"/>
                  </a:cubicBezTo>
                  <a:cubicBezTo>
                    <a:pt x="16192" y="12998"/>
                    <a:pt x="16245" y="12124"/>
                    <a:pt x="16261" y="11245"/>
                  </a:cubicBezTo>
                  <a:close/>
                  <a:moveTo>
                    <a:pt x="11124" y="16841"/>
                  </a:moveTo>
                  <a:lnTo>
                    <a:pt x="14475" y="16841"/>
                  </a:lnTo>
                  <a:cubicBezTo>
                    <a:pt x="14019" y="18145"/>
                    <a:pt x="13358" y="19320"/>
                    <a:pt x="12249" y="20108"/>
                  </a:cubicBezTo>
                  <a:cubicBezTo>
                    <a:pt x="11968" y="20308"/>
                    <a:pt x="11665" y="20470"/>
                    <a:pt x="11349" y="20590"/>
                  </a:cubicBezTo>
                  <a:cubicBezTo>
                    <a:pt x="11312" y="20598"/>
                    <a:pt x="11274" y="20603"/>
                    <a:pt x="11237" y="20606"/>
                  </a:cubicBezTo>
                  <a:cubicBezTo>
                    <a:pt x="11199" y="20608"/>
                    <a:pt x="11161" y="20609"/>
                    <a:pt x="11124" y="20605"/>
                  </a:cubicBezTo>
                  <a:lnTo>
                    <a:pt x="11124" y="16841"/>
                  </a:lnTo>
                  <a:close/>
                  <a:moveTo>
                    <a:pt x="15357" y="16841"/>
                  </a:moveTo>
                  <a:lnTo>
                    <a:pt x="17874" y="16841"/>
                  </a:lnTo>
                  <a:cubicBezTo>
                    <a:pt x="17651" y="17152"/>
                    <a:pt x="17411" y="17452"/>
                    <a:pt x="17149" y="17738"/>
                  </a:cubicBezTo>
                  <a:cubicBezTo>
                    <a:pt x="16078" y="18908"/>
                    <a:pt x="14802" y="19718"/>
                    <a:pt x="13448" y="20174"/>
                  </a:cubicBezTo>
                  <a:cubicBezTo>
                    <a:pt x="13905" y="19737"/>
                    <a:pt x="14276" y="19217"/>
                    <a:pt x="14587" y="18650"/>
                  </a:cubicBezTo>
                  <a:cubicBezTo>
                    <a:pt x="14897" y="18082"/>
                    <a:pt x="15146" y="17467"/>
                    <a:pt x="15357" y="16841"/>
                  </a:cubicBezTo>
                  <a:close/>
                </a:path>
              </a:pathLst>
            </a:custGeom>
            <a:solidFill>
              <a:srgbClr val="4B8AFD"/>
            </a:solidFill>
            <a:ln w="12700" cap="flat">
              <a:noFill/>
              <a:miter lim="400000"/>
            </a:ln>
            <a:effectLst/>
          </p:spPr>
          <p:txBody>
            <a:bodyPr wrap="square" lIns="10715" tIns="10715" rIns="10715" bIns="10715"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FFFFFF"/>
                  </a:solidFill>
                </a:defRPr>
              </a:pPr>
              <a:endParaRPr kumimoji="0" sz="1875"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sp>
        <p:nvSpPr>
          <p:cNvPr id="3" name="文本框 2"/>
          <p:cNvSpPr txBox="1"/>
          <p:nvPr/>
        </p:nvSpPr>
        <p:spPr>
          <a:xfrm>
            <a:off x="2286000" y="2346325"/>
            <a:ext cx="4572000" cy="450850"/>
          </a:xfrm>
          <a:prstGeom prst="rect">
            <a:avLst/>
          </a:prstGeom>
          <a:noFill/>
          <a:ln w="9525">
            <a:noFill/>
          </a:ln>
        </p:spPr>
        <p:txBody>
          <a:bodyPr wrap="square" anchor="t">
            <a:spAutoFit/>
          </a:bodyPr>
          <a:p>
            <a:pPr algn="ctr">
              <a:lnSpc>
                <a:spcPct val="130000"/>
              </a:lnSpc>
            </a:pPr>
            <a:r>
              <a:rPr lang="zh-CN" altLang="en-US" b="1" dirty="0" smtClean="0">
                <a:solidFill>
                  <a:srgbClr val="F8F8F8"/>
                </a:solidFill>
                <a:sym typeface="+mn-ea"/>
              </a:rPr>
              <a:t>跨区域涉税事项</a:t>
            </a:r>
            <a:endParaRPr lang="zh-CN" altLang="en-US" sz="1200" b="1" dirty="0" smtClean="0">
              <a:solidFill>
                <a:srgbClr val="F8F8F8"/>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nvSpPr>
        <p:spPr>
          <a:xfrm>
            <a:off x="755650" y="195580"/>
            <a:ext cx="4572000" cy="450850"/>
          </a:xfrm>
          <a:prstGeom prst="rect">
            <a:avLst/>
          </a:prstGeom>
          <a:noFill/>
          <a:ln w="9525">
            <a:noFill/>
          </a:ln>
        </p:spPr>
        <p:txBody>
          <a:bodyPr wrap="square" anchor="t">
            <a:spAutoFit/>
          </a:bodyPr>
          <a:p>
            <a:pPr algn="l">
              <a:lnSpc>
                <a:spcPct val="130000"/>
              </a:lnSpc>
            </a:pPr>
            <a:r>
              <a:rPr lang="zh-CN" altLang="en-US" b="1" dirty="0" smtClean="0">
                <a:solidFill>
                  <a:schemeClr val="tx1"/>
                </a:solidFill>
                <a:sym typeface="+mn-ea"/>
              </a:rPr>
              <a:t>跨区域涉税事项</a:t>
            </a:r>
            <a:endParaRPr lang="zh-CN" altLang="en-US" sz="12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ransition spd="slow"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跨区域涉税事项报告</a:t>
            </a:r>
            <a:endParaRPr lang="zh-CN" altLang="en-US" b="0">
              <a:solidFill>
                <a:schemeClr val="accent2">
                  <a:lumMod val="75000"/>
                </a:schemeClr>
              </a:solidFill>
              <a:latin typeface="Arial" panose="020B0604020202020204" pitchFamily="34" charset="0"/>
              <a:ea typeface="宋体" panose="02010600030101010101" pitchFamily="2" charset="-122"/>
            </a:endParaRPr>
          </a:p>
          <a:p>
            <a:pPr>
              <a:buClrTx/>
              <a:buSzTx/>
              <a:buFontTx/>
              <a:defRPr/>
            </a:pP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817721" y="845344"/>
            <a:ext cx="7648575" cy="92202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）登录新电子税务局，点击【我要办税】-【综合信息报告】-【税源信息报告】-【跨区域涉税事项报告】功能菜单</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85106905" name="图片 1" descr="/home/thtf/桌面/10003/1003/0.png0"/>
          <p:cNvPicPr>
            <a:picLocks noChangeAspect="1" noChangeArrowheads="1"/>
          </p:cNvPicPr>
          <p:nvPr/>
        </p:nvPicPr>
        <p:blipFill>
          <a:blip r:embed="rId4"/>
          <a:srcRect/>
          <a:stretch>
            <a:fillRect/>
          </a:stretch>
        </p:blipFill>
        <p:spPr>
          <a:xfrm>
            <a:off x="873443" y="1703070"/>
            <a:ext cx="7537133" cy="2720816"/>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跨区域涉税事项报告</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817721" y="701834"/>
            <a:ext cx="7648575" cy="92202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）进入跨区域涉税事项报告功能界面，显示已采集的报告信息，可进行条件查询、新增、延期、修改、作废操作。</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1" descr="/home/thtf/桌面/10003/1003/0.1.png0.1"/>
          <p:cNvPicPr>
            <a:picLocks noChangeAspect="1"/>
          </p:cNvPicPr>
          <p:nvPr/>
        </p:nvPicPr>
        <p:blipFill>
          <a:blip r:embed="rId4"/>
          <a:srcRect/>
          <a:stretch>
            <a:fillRect/>
          </a:stretch>
        </p:blipFill>
        <p:spPr>
          <a:xfrm>
            <a:off x="1182529" y="1663541"/>
            <a:ext cx="6918484" cy="290226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跨区域涉税事项报告</a:t>
            </a:r>
            <a:endParaRPr lang="zh-CN" altLang="en-US" b="0">
              <a:solidFill>
                <a:schemeClr val="accent2">
                  <a:lumMod val="75000"/>
                </a:schemeClr>
              </a:solidFill>
              <a:latin typeface="Arial" panose="020B0604020202020204" pitchFamily="34" charset="0"/>
              <a:ea typeface="宋体" panose="02010600030101010101" pitchFamily="2" charset="-122"/>
            </a:endParaRPr>
          </a:p>
          <a:p>
            <a:pPr>
              <a:buClrTx/>
              <a:buSzTx/>
              <a:buFontTx/>
              <a:defRPr/>
            </a:pP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722948" y="745014"/>
            <a:ext cx="7929086" cy="92202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）【延期】【修改】【作废】对应点击相应的操作，录入信息提交即可。</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920618321" name="图片 12" descr="/home/thtf/桌面/10003/1003/zofeichenggong.pngzofeichenggong"/>
          <p:cNvPicPr>
            <a:picLocks noChangeAspect="1" noChangeArrowheads="1"/>
          </p:cNvPicPr>
          <p:nvPr/>
        </p:nvPicPr>
        <p:blipFill>
          <a:blip r:embed="rId4"/>
          <a:srcRect/>
          <a:stretch>
            <a:fillRect/>
          </a:stretch>
        </p:blipFill>
        <p:spPr>
          <a:xfrm>
            <a:off x="977265" y="1395889"/>
            <a:ext cx="7420928" cy="341137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跨区域涉税事项报告</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722948" y="688499"/>
            <a:ext cx="7929086" cy="92202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）【新增】录入跨地区经营基本信息和跨地区经营合同信息，点击【提交】</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【办理完成】。</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927204709" name="图片 3" descr="/home/thtf/桌面/10003/1003/xinzeng.pngxinzeng"/>
          <p:cNvPicPr>
            <a:picLocks noChangeAspect="1" noChangeArrowheads="1"/>
          </p:cNvPicPr>
          <p:nvPr/>
        </p:nvPicPr>
        <p:blipFill>
          <a:blip r:embed="rId4"/>
          <a:srcRect l="18216" t="7280" r="18758" b="9628"/>
          <a:stretch>
            <a:fillRect/>
          </a:stretch>
        </p:blipFill>
        <p:spPr>
          <a:xfrm>
            <a:off x="490538" y="1536383"/>
            <a:ext cx="4789646" cy="2882265"/>
          </a:xfrm>
          <a:prstGeom prst="rect">
            <a:avLst/>
          </a:prstGeom>
          <a:noFill/>
          <a:ln>
            <a:noFill/>
          </a:ln>
        </p:spPr>
      </p:pic>
      <p:pic>
        <p:nvPicPr>
          <p:cNvPr id="132959086" name="图片 1" descr="/home/thtf/桌面/10003/1003/xinzengwancheng.pngxinzengwancheng"/>
          <p:cNvPicPr>
            <a:picLocks noChangeAspect="1" noChangeArrowheads="1"/>
          </p:cNvPicPr>
          <p:nvPr/>
        </p:nvPicPr>
        <p:blipFill>
          <a:blip r:embed="rId5"/>
          <a:srcRect l="19480" t="14301" r="19480" b="5556"/>
          <a:stretch>
            <a:fillRect/>
          </a:stretch>
        </p:blipFill>
        <p:spPr>
          <a:xfrm>
            <a:off x="4361498" y="1730216"/>
            <a:ext cx="4531995" cy="26955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跨区域涉税事项报告</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722948" y="733425"/>
            <a:ext cx="7929086" cy="92202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）登录新电子税务局，点击【我要办税】-【综合信息报告】-【税源信息报告】-【跨区域涉税事项报验登记】功能菜单</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descr="2024-04-15_20-08-33"/>
          <p:cNvPicPr>
            <a:picLocks noChangeAspect="1"/>
          </p:cNvPicPr>
          <p:nvPr/>
        </p:nvPicPr>
        <p:blipFill>
          <a:blip r:embed="rId4"/>
          <a:srcRect t="8096" b="29260"/>
          <a:stretch>
            <a:fillRect/>
          </a:stretch>
        </p:blipFill>
        <p:spPr>
          <a:xfrm>
            <a:off x="683895" y="1740218"/>
            <a:ext cx="8007191" cy="2821781"/>
          </a:xfrm>
          <a:prstGeom prst="rect">
            <a:avLst/>
          </a:prstGeom>
        </p:spPr>
      </p:pic>
      <p:sp>
        <p:nvSpPr>
          <p:cNvPr id="6" name="矩形 5"/>
          <p:cNvSpPr/>
          <p:nvPr/>
        </p:nvSpPr>
        <p:spPr>
          <a:xfrm>
            <a:off x="5675471" y="4222909"/>
            <a:ext cx="842963" cy="156686"/>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跨区域涉税事项报告</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722948" y="786130"/>
            <a:ext cx="7929086" cy="92202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）点击跨区域涉税事项报验登记，跳转报验登记界面，系统会自动带出来需要报验登记的信息，点击报验登记。</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descr="2024-04-15_20-05-36"/>
          <p:cNvPicPr>
            <a:picLocks noChangeAspect="1"/>
          </p:cNvPicPr>
          <p:nvPr/>
        </p:nvPicPr>
        <p:blipFill>
          <a:blip r:embed="rId4"/>
          <a:srcRect t="7623" b="35324"/>
          <a:stretch>
            <a:fillRect/>
          </a:stretch>
        </p:blipFill>
        <p:spPr>
          <a:xfrm>
            <a:off x="647700" y="1707833"/>
            <a:ext cx="7988618" cy="2563654"/>
          </a:xfrm>
          <a:prstGeom prst="rect">
            <a:avLst/>
          </a:prstGeom>
        </p:spPr>
      </p:pic>
      <p:sp>
        <p:nvSpPr>
          <p:cNvPr id="6" name="矩形 5"/>
          <p:cNvSpPr/>
          <p:nvPr/>
        </p:nvSpPr>
        <p:spPr>
          <a:xfrm>
            <a:off x="6361748" y="2589371"/>
            <a:ext cx="842963" cy="156686"/>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跨区域涉税事项报告</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722948" y="757555"/>
            <a:ext cx="7929086" cy="92202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7</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）系统弹出需要报验登记基本信息和合同信息，下拉框选择跨区域税务机关，点击提交。</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descr="2024-04-15_20-06-11"/>
          <p:cNvPicPr>
            <a:picLocks noChangeAspect="1"/>
          </p:cNvPicPr>
          <p:nvPr/>
        </p:nvPicPr>
        <p:blipFill>
          <a:blip r:embed="rId4"/>
          <a:srcRect t="7969" b="20738"/>
          <a:stretch>
            <a:fillRect/>
          </a:stretch>
        </p:blipFill>
        <p:spPr>
          <a:xfrm>
            <a:off x="1058228" y="1679734"/>
            <a:ext cx="7168039" cy="2874645"/>
          </a:xfrm>
          <a:prstGeom prst="rect">
            <a:avLst/>
          </a:prstGeom>
        </p:spPr>
      </p:pic>
      <p:sp>
        <p:nvSpPr>
          <p:cNvPr id="6" name="矩形 5"/>
          <p:cNvSpPr/>
          <p:nvPr/>
        </p:nvSpPr>
        <p:spPr>
          <a:xfrm>
            <a:off x="5302568" y="2955131"/>
            <a:ext cx="1506379" cy="330518"/>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7" name="矩形 6"/>
          <p:cNvSpPr/>
          <p:nvPr/>
        </p:nvSpPr>
        <p:spPr>
          <a:xfrm>
            <a:off x="3889058" y="4110514"/>
            <a:ext cx="1506379" cy="330518"/>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en-US" altLang="zh-CN"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跨区域涉税事项报告</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722948" y="822960"/>
            <a:ext cx="7929086" cy="50673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）提交成功。可以返回首页，也可直接点击办税进度查询。</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descr="2024-04-15_20-08-00"/>
          <p:cNvPicPr>
            <a:picLocks noChangeAspect="1"/>
          </p:cNvPicPr>
          <p:nvPr/>
        </p:nvPicPr>
        <p:blipFill>
          <a:blip r:embed="rId4"/>
          <a:srcRect t="7698" b="37174"/>
          <a:stretch>
            <a:fillRect/>
          </a:stretch>
        </p:blipFill>
        <p:spPr>
          <a:xfrm>
            <a:off x="1245076" y="1652111"/>
            <a:ext cx="6884670" cy="213502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跨区域涉税事项信息反馈</a:t>
            </a:r>
            <a:endParaRPr lang="zh-CN" altLang="en-US" b="0">
              <a:solidFill>
                <a:schemeClr val="accent2">
                  <a:lumMod val="75000"/>
                </a:schemeClr>
              </a:solidFill>
              <a:latin typeface="Arial" panose="020B0604020202020204" pitchFamily="34" charset="0"/>
              <a:ea typeface="宋体" panose="02010600030101010101" pitchFamily="2" charset="-122"/>
            </a:endParaRPr>
          </a:p>
          <a:p>
            <a:pPr>
              <a:buClrTx/>
              <a:buSzTx/>
              <a:buFontTx/>
              <a:defRPr/>
            </a:pP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677863" y="863759"/>
            <a:ext cx="7929086" cy="50673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）跨区域涉税事项联系人选择【企业业务】-【</a:t>
            </a:r>
            <a:r>
              <a:rPr lang="zh-CN">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rPr>
              <a:t>特定主体登录</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1" descr="0.00"/>
          <p:cNvPicPr>
            <a:picLocks noChangeAspect="1"/>
          </p:cNvPicPr>
          <p:nvPr/>
        </p:nvPicPr>
        <p:blipFill>
          <a:blip r:embed="rId4"/>
          <a:stretch>
            <a:fillRect/>
          </a:stretch>
        </p:blipFill>
        <p:spPr>
          <a:xfrm>
            <a:off x="1611948" y="1665446"/>
            <a:ext cx="6151245" cy="281320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接连接符 30"/>
          <p:cNvCxnSpPr/>
          <p:nvPr>
            <p:custDataLst>
              <p:tags r:id="rId1"/>
            </p:custDataLst>
          </p:nvPr>
        </p:nvCxnSpPr>
        <p:spPr>
          <a:xfrm>
            <a:off x="566682" y="469049"/>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2" name="Group 7"/>
          <p:cNvGrpSpPr/>
          <p:nvPr/>
        </p:nvGrpSpPr>
        <p:grpSpPr bwMode="auto">
          <a:xfrm>
            <a:off x="242646" y="219671"/>
            <a:ext cx="292779" cy="154484"/>
            <a:chOff x="0" y="0"/>
            <a:chExt cx="1041399" cy="549275"/>
          </a:xfrm>
        </p:grpSpPr>
        <p:sp>
          <p:nvSpPr>
            <p:cNvPr id="33" name="Freeform 16"/>
            <p:cNvSpPr/>
            <p:nvPr>
              <p:custDataLst>
                <p:tags r:id="rId2"/>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34" name="Freeform 17"/>
            <p:cNvSpPr/>
            <p:nvPr>
              <p:custDataLst>
                <p:tags r:id="rId3"/>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35" name="Freeform 18"/>
            <p:cNvSpPr/>
            <p:nvPr>
              <p:custDataLst>
                <p:tags r:id="rId4"/>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sp>
        <p:nvSpPr>
          <p:cNvPr id="36" name="文本框 2"/>
          <p:cNvSpPr txBox="1"/>
          <p:nvPr>
            <p:custDataLst>
              <p:tags r:id="rId5"/>
            </p:custDataLst>
          </p:nvPr>
        </p:nvSpPr>
        <p:spPr>
          <a:xfrm>
            <a:off x="601417" y="121809"/>
            <a:ext cx="7959778" cy="553720"/>
          </a:xfrm>
          <a:prstGeom prst="rect">
            <a:avLst/>
          </a:prstGeom>
          <a:noFill/>
        </p:spPr>
        <p:txBody>
          <a:bodyPr wrap="square" lIns="0" tIns="0" rIns="0" bIns="0" rtlCol="0">
            <a:spAutoFit/>
          </a:bodyPr>
          <a:lstStyle/>
          <a:p>
            <a:pPr defTabSz="685800">
              <a:spcBef>
                <a:spcPct val="0"/>
              </a:spcBef>
              <a:spcAft>
                <a:spcPct val="0"/>
              </a:spcAft>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功能介绍</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查看开业告知书联系人信息（单位纳税人）</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685800">
              <a:spcBef>
                <a:spcPct val="0"/>
              </a:spcBef>
              <a:spcAft>
                <a:spcPct val="0"/>
              </a:spcAft>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6"/>
          <a:stretch>
            <a:fillRect/>
          </a:stretch>
        </p:blipFill>
        <p:spPr>
          <a:xfrm>
            <a:off x="388365" y="539588"/>
            <a:ext cx="8527034" cy="4474779"/>
          </a:xfrm>
          <a:prstGeom prst="rect">
            <a:avLst/>
          </a:prstGeom>
        </p:spPr>
      </p:pic>
      <p:sp>
        <p:nvSpPr>
          <p:cNvPr id="3" name="圆角矩形 2"/>
          <p:cNvSpPr/>
          <p:nvPr/>
        </p:nvSpPr>
        <p:spPr>
          <a:xfrm>
            <a:off x="1187450" y="555625"/>
            <a:ext cx="1368425" cy="215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跨区域涉税事项信息反馈</a:t>
            </a:r>
            <a:endParaRPr lang="zh-CN" altLang="en-US" b="0">
              <a:solidFill>
                <a:schemeClr val="accent2">
                  <a:lumMod val="75000"/>
                </a:schemeClr>
              </a:solidFill>
              <a:latin typeface="Arial" panose="020B0604020202020204" pitchFamily="34" charset="0"/>
              <a:ea typeface="宋体" panose="02010600030101010101" pitchFamily="2" charset="-122"/>
            </a:endParaRPr>
          </a:p>
          <a:p>
            <a:pPr>
              <a:buClrTx/>
              <a:buSzTx/>
              <a:buFontTx/>
              <a:defRPr/>
            </a:pP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800418" y="659289"/>
            <a:ext cx="7929086" cy="92202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）特定主体登录后跳转至跨区域涉税事项报验界面，选择相应跨区域涉税事项报验信息，点击【进入】</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4" descr="1.1"/>
          <p:cNvPicPr>
            <a:picLocks noChangeAspect="1"/>
          </p:cNvPicPr>
          <p:nvPr/>
        </p:nvPicPr>
        <p:blipFill>
          <a:blip r:embed="rId4"/>
          <a:stretch>
            <a:fillRect/>
          </a:stretch>
        </p:blipFill>
        <p:spPr>
          <a:xfrm>
            <a:off x="1326833" y="1670685"/>
            <a:ext cx="6720840" cy="336946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跨区域涉税事项信息反馈</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800418" y="755809"/>
            <a:ext cx="7929086" cy="92202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）进入之后点击【我要办税】-【综合信息报告】-【税源信息报告】-【跨区域涉税事项反馈】功能菜单，跳转至跨区域涉税事项反馈界面。</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7" name="图片 7" descr="3"/>
          <p:cNvPicPr>
            <a:picLocks noChangeAspect="1"/>
          </p:cNvPicPr>
          <p:nvPr/>
        </p:nvPicPr>
        <p:blipFill>
          <a:blip r:embed="rId4"/>
          <a:stretch>
            <a:fillRect/>
          </a:stretch>
        </p:blipFill>
        <p:spPr>
          <a:xfrm>
            <a:off x="1439228" y="1765459"/>
            <a:ext cx="6265545" cy="303799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跨区域涉税事项信息反馈</a:t>
            </a:r>
            <a:endParaRPr lang="zh-CN" altLang="en-US" b="0">
              <a:solidFill>
                <a:schemeClr val="accent2">
                  <a:lumMod val="75000"/>
                </a:schemeClr>
              </a:solidFill>
              <a:latin typeface="Arial" panose="020B0604020202020204" pitchFamily="34" charset="0"/>
              <a:ea typeface="宋体" panose="02010600030101010101" pitchFamily="2" charset="-122"/>
            </a:endParaRPr>
          </a:p>
          <a:p>
            <a:pPr>
              <a:buClrTx/>
              <a:buSzTx/>
              <a:buFontTx/>
              <a:defRPr/>
            </a:pP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722948" y="698659"/>
            <a:ext cx="7929086" cy="92202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）点击【查询预缴款信息】，点击【查询】，勾选对应预缴税款信息，点击【确定】</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 name="图片 10" descr="4.1"/>
          <p:cNvPicPr>
            <a:picLocks noChangeAspect="1"/>
          </p:cNvPicPr>
          <p:nvPr/>
        </p:nvPicPr>
        <p:blipFill>
          <a:blip r:embed="rId4"/>
          <a:stretch>
            <a:fillRect/>
          </a:stretch>
        </p:blipFill>
        <p:spPr>
          <a:xfrm>
            <a:off x="1494949" y="1620679"/>
            <a:ext cx="6154579" cy="302418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跨区域涉税事项信息反馈</a:t>
            </a:r>
            <a:endParaRPr lang="zh-CN" altLang="en-US" b="0">
              <a:solidFill>
                <a:schemeClr val="accent2">
                  <a:lumMod val="75000"/>
                </a:schemeClr>
              </a:solidFill>
              <a:latin typeface="Arial" panose="020B0604020202020204" pitchFamily="34" charset="0"/>
              <a:ea typeface="宋体" panose="02010600030101010101" pitchFamily="2" charset="-122"/>
            </a:endParaRPr>
          </a:p>
          <a:p>
            <a:pPr>
              <a:buClrTx/>
              <a:buSzTx/>
              <a:buFontTx/>
              <a:defRPr/>
            </a:pP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736918" y="689134"/>
            <a:ext cx="7929086" cy="1337945"/>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预缴税款信息自动带出到跨区域经营活动情况栏。如需补充预缴税款信息，点击【增行】，填写征收项目、已预缴税款金额等相应数据。如需删除预缴税款信息，勾选相应数据点击【删行】。确认无误后点击【提交】。</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3" name="图片 13" descr="5.2"/>
          <p:cNvPicPr>
            <a:picLocks noChangeAspect="1"/>
          </p:cNvPicPr>
          <p:nvPr/>
        </p:nvPicPr>
        <p:blipFill>
          <a:blip r:embed="rId4"/>
          <a:srcRect l="17068" t="6711" r="17099" b="14450"/>
          <a:stretch>
            <a:fillRect/>
          </a:stretch>
        </p:blipFill>
        <p:spPr>
          <a:xfrm>
            <a:off x="737235" y="2026920"/>
            <a:ext cx="4569619" cy="2514124"/>
          </a:xfrm>
          <a:prstGeom prst="rect">
            <a:avLst/>
          </a:prstGeom>
        </p:spPr>
      </p:pic>
      <p:pic>
        <p:nvPicPr>
          <p:cNvPr id="14" name="图片 14" descr="7"/>
          <p:cNvPicPr>
            <a:picLocks noChangeAspect="1"/>
          </p:cNvPicPr>
          <p:nvPr/>
        </p:nvPicPr>
        <p:blipFill>
          <a:blip r:embed="rId5"/>
          <a:srcRect l="33731" t="24103" r="36081" b="22908"/>
          <a:stretch>
            <a:fillRect/>
          </a:stretch>
        </p:blipFill>
        <p:spPr>
          <a:xfrm>
            <a:off x="5356860" y="2026920"/>
            <a:ext cx="3220879" cy="25079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跨区域涉税事项信息反馈</a:t>
            </a:r>
            <a:endParaRPr lang="zh-CN" altLang="en-US" b="0">
              <a:solidFill>
                <a:schemeClr val="accent2">
                  <a:lumMod val="75000"/>
                </a:schemeClr>
              </a:solidFill>
              <a:latin typeface="Arial" panose="020B0604020202020204" pitchFamily="34" charset="0"/>
              <a:ea typeface="宋体" panose="02010600030101010101" pitchFamily="2" charset="-122"/>
            </a:endParaRPr>
          </a:p>
          <a:p>
            <a:pPr>
              <a:buClrTx/>
              <a:buSzTx/>
              <a:buFontTx/>
              <a:defRPr/>
            </a:pP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722948" y="845344"/>
            <a:ext cx="7929086" cy="50673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）点击办税进度及结果查询，下载文书。</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descr="2024-04-16_10-00-36"/>
          <p:cNvPicPr>
            <a:picLocks noChangeAspect="1"/>
          </p:cNvPicPr>
          <p:nvPr/>
        </p:nvPicPr>
        <p:blipFill>
          <a:blip r:embed="rId4"/>
          <a:srcRect l="18237" t="13877" r="18859" b="33632"/>
          <a:stretch>
            <a:fillRect/>
          </a:stretch>
        </p:blipFill>
        <p:spPr>
          <a:xfrm>
            <a:off x="778193" y="1605915"/>
            <a:ext cx="4701540" cy="2459355"/>
          </a:xfrm>
          <a:prstGeom prst="rect">
            <a:avLst/>
          </a:prstGeom>
        </p:spPr>
      </p:pic>
      <p:pic>
        <p:nvPicPr>
          <p:cNvPr id="6" name="图片 5" descr="2024-04-16_10-01-51"/>
          <p:cNvPicPr>
            <a:picLocks noChangeAspect="1"/>
          </p:cNvPicPr>
          <p:nvPr/>
        </p:nvPicPr>
        <p:blipFill>
          <a:blip r:embed="rId5"/>
          <a:srcRect l="26024" t="26159" r="26535" b="8459"/>
          <a:stretch>
            <a:fillRect/>
          </a:stretch>
        </p:blipFill>
        <p:spPr>
          <a:xfrm>
            <a:off x="5233988" y="1605915"/>
            <a:ext cx="3172301" cy="2459355"/>
          </a:xfrm>
          <a:prstGeom prst="rect">
            <a:avLst/>
          </a:prstGeom>
        </p:spPr>
      </p:pic>
      <p:sp>
        <p:nvSpPr>
          <p:cNvPr id="7" name="矩形 6"/>
          <p:cNvSpPr/>
          <p:nvPr/>
        </p:nvSpPr>
        <p:spPr>
          <a:xfrm>
            <a:off x="4675823" y="3484721"/>
            <a:ext cx="507206" cy="260985"/>
          </a:xfrm>
          <a:prstGeom prst="rect">
            <a:avLst/>
          </a:prstGeom>
          <a:noFill/>
          <a:ln w="28575">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跨区域涉税事项管理</a:t>
            </a:r>
            <a:endParaRPr lang="zh-CN" altLang="en-US" b="0">
              <a:solidFill>
                <a:schemeClr val="accent2">
                  <a:lumMod val="75000"/>
                </a:schemeClr>
              </a:solidFill>
              <a:latin typeface="Arial" panose="020B0604020202020204" pitchFamily="34" charset="0"/>
              <a:ea typeface="宋体" panose="02010600030101010101" pitchFamily="2" charset="-122"/>
            </a:endParaRPr>
          </a:p>
          <a:p>
            <a:pPr>
              <a:buClrTx/>
              <a:buSzTx/>
              <a:buFontTx/>
              <a:defRPr/>
            </a:pP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800418" y="655479"/>
            <a:ext cx="7929086" cy="829945"/>
          </a:xfrm>
          <a:prstGeom prst="rect">
            <a:avLst/>
          </a:prstGeom>
          <a:noFill/>
          <a:ln w="9525">
            <a:noFill/>
          </a:ln>
        </p:spPr>
        <p:txBody>
          <a:bodyPr wrap="square">
            <a:spAutoFit/>
          </a:bodyPr>
          <a:p>
            <a:pPr indent="406400">
              <a:lnSpc>
                <a:spcPct val="150000"/>
              </a:lnSpc>
            </a:pPr>
            <a:r>
              <a:rPr sz="1600">
                <a:latin typeface="微软雅黑" panose="020B0503020204020204" pitchFamily="34" charset="-122"/>
                <a:ea typeface="微软雅黑" panose="020B0503020204020204" pitchFamily="34" charset="-122"/>
                <a:sym typeface="+mn-ea"/>
              </a:rPr>
              <a:t>纳税人跨省（自治区、直辖市和计划单列市）、市（州）临时从事生产经营活动，通过电子税务局进行跨区域涉税事项报告</a:t>
            </a:r>
            <a:r>
              <a:rPr lang="zh-CN" sz="1600">
                <a:latin typeface="微软雅黑" panose="020B0503020204020204" pitchFamily="34" charset="-122"/>
                <a:ea typeface="微软雅黑" panose="020B0503020204020204" pitchFamily="34" charset="-122"/>
                <a:sym typeface="+mn-ea"/>
              </a:rPr>
              <a:t>、跨区域涉税事项反馈表等业务办理。</a:t>
            </a:r>
            <a:endParaRPr lang="zh-CN" sz="1600">
              <a:latin typeface="微软雅黑" panose="020B0503020204020204" pitchFamily="34" charset="-122"/>
              <a:ea typeface="微软雅黑" panose="020B0503020204020204" pitchFamily="34" charset="-122"/>
              <a:sym typeface="+mn-ea"/>
            </a:endParaRPr>
          </a:p>
        </p:txBody>
      </p:sp>
      <p:pic>
        <p:nvPicPr>
          <p:cNvPr id="3" name="图片 1" descr="1.1"/>
          <p:cNvPicPr>
            <a:picLocks noChangeAspect="1"/>
          </p:cNvPicPr>
          <p:nvPr/>
        </p:nvPicPr>
        <p:blipFill>
          <a:blip r:embed="rId4"/>
          <a:stretch>
            <a:fillRect/>
          </a:stretch>
        </p:blipFill>
        <p:spPr>
          <a:xfrm>
            <a:off x="1512570" y="1688306"/>
            <a:ext cx="6644640" cy="319135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跨区域涉税事项管理（操作步骤）</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endParaRPr>
          </a:p>
          <a:p>
            <a:pPr>
              <a:buClrTx/>
              <a:buSzTx/>
              <a:buFontTx/>
              <a:defRPr/>
            </a:pPr>
            <a:endParaRPr lang="zh-CN" altLang="en-US" b="0">
              <a:solidFill>
                <a:schemeClr val="accent2">
                  <a:lumMod val="75000"/>
                </a:schemeClr>
              </a:solidFill>
              <a:latin typeface="Arial" panose="020B0604020202020204" pitchFamily="34" charset="0"/>
              <a:ea typeface="宋体" panose="02010600030101010101" pitchFamily="2" charset="-122"/>
            </a:endParaRPr>
          </a:p>
          <a:p>
            <a:pPr>
              <a:buClrTx/>
              <a:buSzTx/>
              <a:buFontTx/>
              <a:defRPr/>
            </a:pP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722948" y="662781"/>
            <a:ext cx="7929086" cy="1568450"/>
          </a:xfrm>
          <a:prstGeom prst="rect">
            <a:avLst/>
          </a:prstGeom>
          <a:noFill/>
          <a:ln w="9525">
            <a:noFill/>
          </a:ln>
        </p:spPr>
        <p:txBody>
          <a:bodyPr wrap="square">
            <a:spAutoFit/>
          </a:bodyPr>
          <a:p>
            <a:pPr indent="406400">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登录新电子税务局，点击【场景办税】-【跨区域涉税事项管理】功能菜单。跳转至跨区域涉税事项管理功能界面，显示已采集的报告信息，可进行条件查询、新增报告、延期报告、修改报告、作废报告、预缴申报、完税证明开具、反馈、预缴税款查询操作。</a:t>
            </a:r>
            <a:endParaRPr lang="zh-CN"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descr="2.1"/>
          <p:cNvPicPr>
            <a:picLocks noChangeAspect="1"/>
          </p:cNvPicPr>
          <p:nvPr/>
        </p:nvPicPr>
        <p:blipFill>
          <a:blip r:embed="rId4"/>
          <a:stretch>
            <a:fillRect/>
          </a:stretch>
        </p:blipFill>
        <p:spPr>
          <a:xfrm>
            <a:off x="1498759" y="1909763"/>
            <a:ext cx="6377464" cy="3018949"/>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跨区域涉税事项管理（操作步骤）</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endParaRPr>
          </a:p>
          <a:p>
            <a:pPr>
              <a:buClrTx/>
              <a:buSzTx/>
              <a:buFontTx/>
              <a:defRPr/>
            </a:pPr>
            <a:endParaRPr lang="zh-CN" altLang="en-US" b="0">
              <a:solidFill>
                <a:schemeClr val="accent2">
                  <a:lumMod val="75000"/>
                </a:schemeClr>
              </a:solidFill>
              <a:latin typeface="Arial" panose="020B0604020202020204" pitchFamily="34" charset="0"/>
              <a:ea typeface="宋体" panose="02010600030101010101" pitchFamily="2" charset="-122"/>
            </a:endParaRPr>
          </a:p>
          <a:p>
            <a:pPr>
              <a:buClrTx/>
              <a:buSzTx/>
              <a:buFontTx/>
              <a:defRPr/>
            </a:pP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677863" y="767556"/>
            <a:ext cx="7929086" cy="460375"/>
          </a:xfrm>
          <a:prstGeom prst="rect">
            <a:avLst/>
          </a:prstGeom>
          <a:noFill/>
          <a:ln w="9525">
            <a:noFill/>
          </a:ln>
        </p:spPr>
        <p:txBody>
          <a:bodyPr wrap="square">
            <a:spAutoFit/>
          </a:bodyPr>
          <a:p>
            <a:pPr indent="406400">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）增值税及附加税费预缴申报</a:t>
            </a:r>
            <a:endParaRPr lang="zh-CN"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6" descr="2.4"/>
          <p:cNvPicPr>
            <a:picLocks noChangeAspect="1"/>
          </p:cNvPicPr>
          <p:nvPr/>
        </p:nvPicPr>
        <p:blipFill>
          <a:blip r:embed="rId4"/>
          <a:srcRect b="45551"/>
          <a:stretch>
            <a:fillRect/>
          </a:stretch>
        </p:blipFill>
        <p:spPr>
          <a:xfrm>
            <a:off x="1019651" y="1264920"/>
            <a:ext cx="5851684" cy="1508284"/>
          </a:xfrm>
          <a:prstGeom prst="rect">
            <a:avLst/>
          </a:prstGeom>
        </p:spPr>
      </p:pic>
      <p:pic>
        <p:nvPicPr>
          <p:cNvPr id="7" name="图片 7" descr="4.1"/>
          <p:cNvPicPr>
            <a:picLocks noChangeAspect="1"/>
          </p:cNvPicPr>
          <p:nvPr/>
        </p:nvPicPr>
        <p:blipFill>
          <a:blip r:embed="rId5"/>
          <a:srcRect b="30788"/>
          <a:stretch>
            <a:fillRect/>
          </a:stretch>
        </p:blipFill>
        <p:spPr>
          <a:xfrm>
            <a:off x="1019651" y="2820829"/>
            <a:ext cx="5851684" cy="205025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跨区域涉税事项管理（操作步骤）</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endParaRPr>
          </a:p>
          <a:p>
            <a:pPr>
              <a:buClrTx/>
              <a:buSzTx/>
              <a:buFontTx/>
              <a:defRPr/>
            </a:pPr>
            <a:endParaRPr lang="zh-CN" altLang="en-US" b="0">
              <a:solidFill>
                <a:schemeClr val="accent2">
                  <a:lumMod val="75000"/>
                </a:schemeClr>
              </a:solidFill>
              <a:latin typeface="Arial" panose="020B0604020202020204" pitchFamily="34" charset="0"/>
              <a:ea typeface="宋体" panose="02010600030101010101" pitchFamily="2" charset="-122"/>
            </a:endParaRPr>
          </a:p>
          <a:p>
            <a:pPr>
              <a:buClrTx/>
              <a:buSzTx/>
              <a:buFontTx/>
              <a:defRPr/>
            </a:pP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722948" y="802481"/>
            <a:ext cx="7929086" cy="460375"/>
          </a:xfrm>
          <a:prstGeom prst="rect">
            <a:avLst/>
          </a:prstGeom>
          <a:noFill/>
          <a:ln w="9525">
            <a:noFill/>
          </a:ln>
        </p:spPr>
        <p:txBody>
          <a:bodyPr wrap="square">
            <a:spAutoFit/>
          </a:bodyPr>
          <a:p>
            <a:pPr indent="406400">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）开具税收完税证明</a:t>
            </a:r>
            <a:endParaRPr lang="zh-CN"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8" name="图片 8" descr="2.5"/>
          <p:cNvPicPr>
            <a:picLocks noChangeAspect="1"/>
          </p:cNvPicPr>
          <p:nvPr/>
        </p:nvPicPr>
        <p:blipFill>
          <a:blip r:embed="rId4"/>
          <a:srcRect b="46708"/>
          <a:stretch>
            <a:fillRect/>
          </a:stretch>
        </p:blipFill>
        <p:spPr>
          <a:xfrm>
            <a:off x="1144429" y="1217295"/>
            <a:ext cx="6743224" cy="1701165"/>
          </a:xfrm>
          <a:prstGeom prst="rect">
            <a:avLst/>
          </a:prstGeom>
        </p:spPr>
      </p:pic>
      <p:pic>
        <p:nvPicPr>
          <p:cNvPr id="9" name="图片 9" descr="5"/>
          <p:cNvPicPr>
            <a:picLocks noChangeAspect="1"/>
          </p:cNvPicPr>
          <p:nvPr/>
        </p:nvPicPr>
        <p:blipFill>
          <a:blip r:embed="rId5"/>
          <a:srcRect b="38682"/>
          <a:stretch>
            <a:fillRect/>
          </a:stretch>
        </p:blipFill>
        <p:spPr>
          <a:xfrm>
            <a:off x="1144429" y="2918460"/>
            <a:ext cx="6743224" cy="191595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图片 146" descr="343435333238393b333633393430383be992a2e7ac94"/>
          <p:cNvPicPr>
            <a:picLocks noChangeAspect="1"/>
          </p:cNvPicPr>
          <p:nvPr/>
        </p:nvPicPr>
        <p:blipFill>
          <a:blip r:embed="rId1"/>
          <a:stretch>
            <a:fillRect/>
          </a:stretch>
        </p:blipFill>
        <p:spPr>
          <a:xfrm>
            <a:off x="3812381" y="3203734"/>
            <a:ext cx="160973" cy="160973"/>
          </a:xfrm>
          <a:prstGeom prst="rect">
            <a:avLst/>
          </a:prstGeom>
        </p:spPr>
      </p:pic>
      <p:pic>
        <p:nvPicPr>
          <p:cNvPr id="148" name="图片 147" descr="3b32313538383134323be68890e69e9c"/>
          <p:cNvPicPr>
            <a:picLocks noChangeAspect="1"/>
          </p:cNvPicPr>
          <p:nvPr/>
        </p:nvPicPr>
        <p:blipFill>
          <a:blip r:embed="rId2"/>
          <a:stretch>
            <a:fillRect/>
          </a:stretch>
        </p:blipFill>
        <p:spPr>
          <a:xfrm>
            <a:off x="3813810" y="4110514"/>
            <a:ext cx="160973" cy="160973"/>
          </a:xfrm>
          <a:prstGeom prst="rect">
            <a:avLst/>
          </a:prstGeom>
        </p:spPr>
      </p:pic>
      <p:sp>
        <p:nvSpPr>
          <p:cNvPr id="2" name="文本框 1"/>
          <p:cNvSpPr txBox="1"/>
          <p:nvPr/>
        </p:nvSpPr>
        <p:spPr>
          <a:xfrm>
            <a:off x="722948" y="268605"/>
            <a:ext cx="7838599" cy="300514"/>
          </a:xfrm>
          <a:prstGeom prst="rect">
            <a:avLst/>
          </a:prstGeom>
          <a:noFill/>
        </p:spPr>
        <p:txBody>
          <a:bodyPr wrap="square" lIns="0" tIns="0" rIns="0" bIns="0" rtlCol="0">
            <a:noAutofit/>
          </a:bodyPr>
          <a:lstStyle/>
          <a:p>
            <a:pPr>
              <a:buClrTx/>
              <a:buSzTx/>
              <a:buFontTx/>
              <a:defRPr/>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mn-ea"/>
              </a:rPr>
              <a:t>跨区域涉税事项管理（操作步骤）</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endParaRPr>
          </a:p>
          <a:p>
            <a:pPr>
              <a:buClrTx/>
              <a:buSzTx/>
              <a:buFontTx/>
              <a:defRPr/>
            </a:pPr>
            <a:endParaRPr lang="zh-CN" altLang="en-US" b="0">
              <a:solidFill>
                <a:schemeClr val="accent2">
                  <a:lumMod val="75000"/>
                </a:schemeClr>
              </a:solidFill>
              <a:latin typeface="Arial" panose="020B0604020202020204" pitchFamily="34" charset="0"/>
              <a:ea typeface="宋体" panose="02010600030101010101" pitchFamily="2" charset="-122"/>
            </a:endParaRPr>
          </a:p>
          <a:p>
            <a:pPr>
              <a:buClrTx/>
              <a:buSzTx/>
              <a:buFontTx/>
              <a:defRPr/>
            </a:pP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7" name="文本框 56"/>
          <p:cNvSpPr txBox="1"/>
          <p:nvPr userDrawn="1">
            <p:custDataLst>
              <p:tags r:id="rId3"/>
            </p:custDataLst>
          </p:nvPr>
        </p:nvSpPr>
        <p:spPr>
          <a:xfrm>
            <a:off x="490763" y="137286"/>
            <a:ext cx="309880" cy="299085"/>
          </a:xfrm>
          <a:prstGeom prst="rect">
            <a:avLst/>
          </a:prstGeom>
        </p:spPr>
        <p:txBody>
          <a:bodyPr wrap="none" rtlCol="0">
            <a:spAutoFit/>
          </a:bodyPr>
          <a:lstStyle/>
          <a:p>
            <a:endParaRPr lang="zh-CN" altLang="en-US" sz="1350"/>
          </a:p>
        </p:txBody>
      </p:sp>
      <p:sp>
        <p:nvSpPr>
          <p:cNvPr id="5" name="文本框 4"/>
          <p:cNvSpPr txBox="1"/>
          <p:nvPr/>
        </p:nvSpPr>
        <p:spPr>
          <a:xfrm>
            <a:off x="722948" y="802481"/>
            <a:ext cx="7929086" cy="460375"/>
          </a:xfrm>
          <a:prstGeom prst="rect">
            <a:avLst/>
          </a:prstGeom>
          <a:noFill/>
          <a:ln w="9525">
            <a:noFill/>
          </a:ln>
        </p:spPr>
        <p:txBody>
          <a:bodyPr wrap="square">
            <a:spAutoFit/>
          </a:bodyPr>
          <a:p>
            <a:pPr indent="406400">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）预缴税款查询</a:t>
            </a:r>
            <a:endParaRPr lang="zh-CN" sz="1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0" name="图片 10" descr="2.6"/>
          <p:cNvPicPr>
            <a:picLocks noChangeAspect="1"/>
          </p:cNvPicPr>
          <p:nvPr/>
        </p:nvPicPr>
        <p:blipFill>
          <a:blip r:embed="rId4"/>
          <a:srcRect b="46325"/>
          <a:stretch>
            <a:fillRect/>
          </a:stretch>
        </p:blipFill>
        <p:spPr>
          <a:xfrm>
            <a:off x="1215866" y="1288733"/>
            <a:ext cx="6248876" cy="1587818"/>
          </a:xfrm>
          <a:prstGeom prst="rect">
            <a:avLst/>
          </a:prstGeom>
        </p:spPr>
      </p:pic>
      <p:pic>
        <p:nvPicPr>
          <p:cNvPr id="11" name="图片 11" descr="6"/>
          <p:cNvPicPr>
            <a:picLocks noChangeAspect="1"/>
          </p:cNvPicPr>
          <p:nvPr/>
        </p:nvPicPr>
        <p:blipFill>
          <a:blip r:embed="rId5"/>
          <a:srcRect b="33128"/>
          <a:stretch>
            <a:fillRect/>
          </a:stretch>
        </p:blipFill>
        <p:spPr>
          <a:xfrm>
            <a:off x="1215866" y="2876550"/>
            <a:ext cx="6248876" cy="180308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fill="hold"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67360" y="699770"/>
            <a:ext cx="8404860" cy="3987165"/>
          </a:xfrm>
          <a:prstGeom prst="rect">
            <a:avLst/>
          </a:prstGeom>
        </p:spPr>
      </p:pic>
      <p:sp>
        <p:nvSpPr>
          <p:cNvPr id="36" name="文本框 2"/>
          <p:cNvSpPr txBox="1"/>
          <p:nvPr>
            <p:custDataLst>
              <p:tags r:id="rId2"/>
            </p:custDataLst>
          </p:nvPr>
        </p:nvSpPr>
        <p:spPr>
          <a:xfrm>
            <a:off x="690317" y="267224"/>
            <a:ext cx="7959778" cy="553720"/>
          </a:xfrm>
          <a:prstGeom prst="rect">
            <a:avLst/>
          </a:prstGeom>
          <a:noFill/>
        </p:spPr>
        <p:txBody>
          <a:bodyPr wrap="square" lIns="0" tIns="0" rIns="0" bIns="0" rtlCol="0">
            <a:spAutoFit/>
          </a:bodyPr>
          <a:p>
            <a:pPr defTabSz="685800">
              <a:spcBef>
                <a:spcPct val="0"/>
              </a:spcBef>
              <a:spcAft>
                <a:spcPct val="0"/>
              </a:spcAft>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功能介绍</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查看开业告知书法定代表人关联企业信息（单位纳税人）</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685800">
              <a:spcBef>
                <a:spcPct val="0"/>
              </a:spcBef>
              <a:spcAft>
                <a:spcPct val="0"/>
              </a:spcAft>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195580"/>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税收完税证明开具</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293370" y="873125"/>
            <a:ext cx="8557260" cy="36360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195580"/>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税收完税证明开具</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720090" y="635635"/>
            <a:ext cx="7704455" cy="43897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我要查询</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539750" y="1089660"/>
            <a:ext cx="7816215" cy="2964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83260" y="267335"/>
            <a:ext cx="4572000" cy="368300"/>
          </a:xfrm>
          <a:prstGeom prst="rect">
            <a:avLst/>
          </a:prstGeom>
          <a:noFill/>
        </p:spPr>
        <p:txBody>
          <a:bodyPr wrap="square" rtlCol="0" anchor="t">
            <a:spAutoFit/>
          </a:bodyPr>
          <a:p>
            <a:r>
              <a:rPr lang="zh-CN" altLang="en-US" b="1">
                <a:solidFill>
                  <a:schemeClr val="tx1"/>
                </a:solidFill>
                <a:latin typeface="微软雅黑" panose="020B0503020204020204" pitchFamily="34" charset="-122"/>
                <a:ea typeface="微软雅黑" panose="020B0503020204020204" pitchFamily="34" charset="-122"/>
                <a:sym typeface="+mn-ea"/>
              </a:rPr>
              <a:t>我要查询</a:t>
            </a:r>
            <a:r>
              <a:rPr lang="en-US" altLang="zh-CN" b="1">
                <a:solidFill>
                  <a:schemeClr val="tx1"/>
                </a:solidFill>
                <a:latin typeface="微软雅黑" panose="020B0503020204020204" pitchFamily="34" charset="-122"/>
                <a:ea typeface="微软雅黑" panose="020B0503020204020204" pitchFamily="34" charset="-122"/>
                <a:sym typeface="+mn-ea"/>
              </a:rPr>
              <a:t>-</a:t>
            </a:r>
            <a:r>
              <a:rPr lang="zh-CN" altLang="en-US" b="1">
                <a:solidFill>
                  <a:schemeClr val="tx1"/>
                </a:solidFill>
                <a:latin typeface="微软雅黑" panose="020B0503020204020204" pitchFamily="34" charset="-122"/>
                <a:ea typeface="微软雅黑" panose="020B0503020204020204" pitchFamily="34" charset="-122"/>
                <a:sym typeface="+mn-ea"/>
              </a:rPr>
              <a:t>涉税信息查询</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4" name="图片 3"/>
          <p:cNvPicPr>
            <a:picLocks noChangeAspect="1"/>
          </p:cNvPicPr>
          <p:nvPr/>
        </p:nvPicPr>
        <p:blipFill>
          <a:blip r:embed="rId1"/>
          <a:stretch>
            <a:fillRect/>
          </a:stretch>
        </p:blipFill>
        <p:spPr>
          <a:xfrm>
            <a:off x="323850" y="771525"/>
            <a:ext cx="8282940" cy="3958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83260" y="267335"/>
            <a:ext cx="4572000" cy="368300"/>
          </a:xfrm>
          <a:prstGeom prst="rect">
            <a:avLst/>
          </a:prstGeom>
          <a:noFill/>
        </p:spPr>
        <p:txBody>
          <a:bodyPr wrap="square" rtlCol="0" anchor="t">
            <a:spAutoFit/>
          </a:bodyPr>
          <a:p>
            <a:r>
              <a:rPr lang="zh-CN" altLang="en-US" b="1">
                <a:solidFill>
                  <a:schemeClr val="tx1"/>
                </a:solidFill>
                <a:latin typeface="微软雅黑" panose="020B0503020204020204" pitchFamily="34" charset="-122"/>
                <a:ea typeface="微软雅黑" panose="020B0503020204020204" pitchFamily="34" charset="-122"/>
                <a:sym typeface="+mn-ea"/>
              </a:rPr>
              <a:t>办税进度及结果信息查询</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539750" y="699770"/>
            <a:ext cx="8286750" cy="38715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83260" y="267335"/>
            <a:ext cx="4572000" cy="368300"/>
          </a:xfrm>
          <a:prstGeom prst="rect">
            <a:avLst/>
          </a:prstGeom>
          <a:noFill/>
        </p:spPr>
        <p:txBody>
          <a:bodyPr wrap="square" rtlCol="0" anchor="t">
            <a:spAutoFit/>
          </a:bodyPr>
          <a:p>
            <a:r>
              <a:rPr lang="zh-CN" altLang="en-US" b="1">
                <a:solidFill>
                  <a:schemeClr val="tx1"/>
                </a:solidFill>
                <a:latin typeface="微软雅黑" panose="020B0503020204020204" pitchFamily="34" charset="-122"/>
                <a:ea typeface="微软雅黑" panose="020B0503020204020204" pitchFamily="34" charset="-122"/>
                <a:sym typeface="+mn-ea"/>
              </a:rPr>
              <a:t>办税进度及结果信息查询</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683260" y="704215"/>
            <a:ext cx="7814310" cy="40265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539750" y="772160"/>
            <a:ext cx="7958455" cy="4062095"/>
          </a:xfrm>
          <a:prstGeom prst="rect">
            <a:avLst/>
          </a:prstGeom>
        </p:spPr>
      </p:pic>
      <p:sp>
        <p:nvSpPr>
          <p:cNvPr id="5" name="文本框 4"/>
          <p:cNvSpPr txBox="1"/>
          <p:nvPr/>
        </p:nvSpPr>
        <p:spPr>
          <a:xfrm>
            <a:off x="683260" y="267335"/>
            <a:ext cx="4572000" cy="368300"/>
          </a:xfrm>
          <a:prstGeom prst="rect">
            <a:avLst/>
          </a:prstGeom>
          <a:noFill/>
        </p:spPr>
        <p:txBody>
          <a:bodyPr wrap="square" rtlCol="0" anchor="t">
            <a:spAutoFit/>
          </a:bodyPr>
          <a:p>
            <a:r>
              <a:rPr lang="zh-CN" altLang="en-US" b="1">
                <a:solidFill>
                  <a:schemeClr val="tx1"/>
                </a:solidFill>
                <a:latin typeface="微软雅黑" panose="020B0503020204020204" pitchFamily="34" charset="-122"/>
                <a:ea typeface="微软雅黑" panose="020B0503020204020204" pitchFamily="34" charset="-122"/>
                <a:sym typeface="+mn-ea"/>
              </a:rPr>
              <a:t>历史办税操作查询</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83260" y="267335"/>
            <a:ext cx="4572000" cy="368300"/>
          </a:xfrm>
          <a:prstGeom prst="rect">
            <a:avLst/>
          </a:prstGeom>
          <a:noFill/>
        </p:spPr>
        <p:txBody>
          <a:bodyPr wrap="square" rtlCol="0" anchor="t">
            <a:spAutoFit/>
          </a:bodyPr>
          <a:p>
            <a:r>
              <a:rPr lang="zh-CN" altLang="en-US" b="1">
                <a:solidFill>
                  <a:schemeClr val="tx1"/>
                </a:solidFill>
                <a:latin typeface="微软雅黑" panose="020B0503020204020204" pitchFamily="34" charset="-122"/>
                <a:ea typeface="微软雅黑" panose="020B0503020204020204" pitchFamily="34" charset="-122"/>
                <a:sym typeface="+mn-ea"/>
              </a:rPr>
              <a:t>我要查询</a:t>
            </a:r>
            <a:r>
              <a:rPr lang="en-US" altLang="zh-CN" b="1">
                <a:solidFill>
                  <a:schemeClr val="tx1"/>
                </a:solidFill>
                <a:latin typeface="微软雅黑" panose="020B0503020204020204" pitchFamily="34" charset="-122"/>
                <a:ea typeface="微软雅黑" panose="020B0503020204020204" pitchFamily="34" charset="-122"/>
                <a:sym typeface="+mn-ea"/>
              </a:rPr>
              <a:t>-</a:t>
            </a:r>
            <a:r>
              <a:rPr lang="zh-CN" altLang="en-US" b="1">
                <a:solidFill>
                  <a:schemeClr val="tx1"/>
                </a:solidFill>
                <a:latin typeface="微软雅黑" panose="020B0503020204020204" pitchFamily="34" charset="-122"/>
                <a:ea typeface="微软雅黑" panose="020B0503020204020204" pitchFamily="34" charset="-122"/>
                <a:sym typeface="+mn-ea"/>
              </a:rPr>
              <a:t>一户式查询</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683260" y="771525"/>
            <a:ext cx="7891145" cy="4060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95605" y="627380"/>
            <a:ext cx="8420100" cy="4078605"/>
          </a:xfrm>
          <a:prstGeom prst="rect">
            <a:avLst/>
          </a:prstGeom>
        </p:spPr>
      </p:pic>
      <p:sp>
        <p:nvSpPr>
          <p:cNvPr id="5" name="文本框 4"/>
          <p:cNvSpPr txBox="1"/>
          <p:nvPr/>
        </p:nvSpPr>
        <p:spPr>
          <a:xfrm>
            <a:off x="683260" y="267335"/>
            <a:ext cx="4572000" cy="368300"/>
          </a:xfrm>
          <a:prstGeom prst="rect">
            <a:avLst/>
          </a:prstGeom>
          <a:noFill/>
        </p:spPr>
        <p:txBody>
          <a:bodyPr wrap="square" rtlCol="0" anchor="t">
            <a:spAutoFit/>
          </a:bodyPr>
          <a:p>
            <a:r>
              <a:rPr lang="zh-CN" b="1">
                <a:solidFill>
                  <a:schemeClr val="tx1"/>
                </a:solidFill>
                <a:latin typeface="微软雅黑" panose="020B0503020204020204" pitchFamily="34" charset="-122"/>
                <a:ea typeface="微软雅黑" panose="020B0503020204020204" pitchFamily="34" charset="-122"/>
                <a:sym typeface="+mn-ea"/>
              </a:rPr>
              <a:t>申报信息</a:t>
            </a:r>
            <a:r>
              <a:rPr lang="zh-CN" altLang="en-US" b="1">
                <a:solidFill>
                  <a:schemeClr val="tx1"/>
                </a:solidFill>
                <a:latin typeface="微软雅黑" panose="020B0503020204020204" pitchFamily="34" charset="-122"/>
                <a:ea typeface="微软雅黑" panose="020B0503020204020204" pitchFamily="34" charset="-122"/>
                <a:sym typeface="+mn-ea"/>
              </a:rPr>
              <a:t>查询</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599440" y="699135"/>
            <a:ext cx="7778750" cy="4094480"/>
          </a:xfrm>
          <a:prstGeom prst="rect">
            <a:avLst/>
          </a:prstGeom>
        </p:spPr>
      </p:pic>
      <p:sp>
        <p:nvSpPr>
          <p:cNvPr id="6" name="文本框 5"/>
          <p:cNvSpPr txBox="1"/>
          <p:nvPr/>
        </p:nvSpPr>
        <p:spPr>
          <a:xfrm>
            <a:off x="683260" y="267335"/>
            <a:ext cx="4572000" cy="368300"/>
          </a:xfrm>
          <a:prstGeom prst="rect">
            <a:avLst/>
          </a:prstGeom>
          <a:noFill/>
        </p:spPr>
        <p:txBody>
          <a:bodyPr wrap="square" rtlCol="0" anchor="t">
            <a:spAutoFit/>
          </a:bodyPr>
          <a:p>
            <a:r>
              <a:rPr lang="zh-CN" b="1">
                <a:solidFill>
                  <a:schemeClr val="tx1"/>
                </a:solidFill>
                <a:latin typeface="微软雅黑" panose="020B0503020204020204" pitchFamily="34" charset="-122"/>
                <a:ea typeface="微软雅黑" panose="020B0503020204020204" pitchFamily="34" charset="-122"/>
                <a:sym typeface="+mn-ea"/>
              </a:rPr>
              <a:t>未申报</a:t>
            </a:r>
            <a:r>
              <a:rPr lang="zh-CN" altLang="en-US" b="1">
                <a:solidFill>
                  <a:schemeClr val="tx1"/>
                </a:solidFill>
                <a:latin typeface="微软雅黑" panose="020B0503020204020204" pitchFamily="34" charset="-122"/>
                <a:ea typeface="微软雅黑" panose="020B0503020204020204" pitchFamily="34" charset="-122"/>
                <a:sym typeface="+mn-ea"/>
              </a:rPr>
              <a:t>查询</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接连接符 21"/>
          <p:cNvCxnSpPr/>
          <p:nvPr>
            <p:custDataLst>
              <p:tags r:id="rId1"/>
            </p:custDataLst>
          </p:nvPr>
        </p:nvCxnSpPr>
        <p:spPr>
          <a:xfrm>
            <a:off x="566682" y="469049"/>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3" name="Group 7"/>
          <p:cNvGrpSpPr/>
          <p:nvPr/>
        </p:nvGrpSpPr>
        <p:grpSpPr bwMode="auto">
          <a:xfrm>
            <a:off x="242646" y="219671"/>
            <a:ext cx="292779" cy="154484"/>
            <a:chOff x="0" y="0"/>
            <a:chExt cx="1041399" cy="549275"/>
          </a:xfrm>
        </p:grpSpPr>
        <p:sp>
          <p:nvSpPr>
            <p:cNvPr id="24" name="Freeform 16"/>
            <p:cNvSpPr/>
            <p:nvPr>
              <p:custDataLst>
                <p:tags r:id="rId2"/>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25" name="Freeform 17"/>
            <p:cNvSpPr/>
            <p:nvPr>
              <p:custDataLst>
                <p:tags r:id="rId3"/>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26" name="Freeform 18"/>
            <p:cNvSpPr/>
            <p:nvPr>
              <p:custDataLst>
                <p:tags r:id="rId4"/>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sp>
        <p:nvSpPr>
          <p:cNvPr id="27" name="文本框 2"/>
          <p:cNvSpPr txBox="1"/>
          <p:nvPr>
            <p:custDataLst>
              <p:tags r:id="rId5"/>
            </p:custDataLst>
          </p:nvPr>
        </p:nvSpPr>
        <p:spPr>
          <a:xfrm>
            <a:off x="601417" y="121809"/>
            <a:ext cx="7959778" cy="553720"/>
          </a:xfrm>
          <a:prstGeom prst="rect">
            <a:avLst/>
          </a:prstGeom>
          <a:noFill/>
        </p:spPr>
        <p:txBody>
          <a:bodyPr wrap="square" lIns="0" tIns="0" rIns="0" bIns="0" rtlCol="0">
            <a:spAutoFit/>
          </a:bodyPr>
          <a:lstStyle/>
          <a:p>
            <a:pPr defTabSz="685800">
              <a:spcBef>
                <a:spcPct val="0"/>
              </a:spcBef>
              <a:spcAft>
                <a:spcPct val="0"/>
              </a:spcAft>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功能介绍</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查看开业告知书注册投资信息（单位纳税人）</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685800">
              <a:spcBef>
                <a:spcPct val="0"/>
              </a:spcBef>
              <a:spcAft>
                <a:spcPct val="0"/>
              </a:spcAft>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6"/>
          <a:stretch>
            <a:fillRect/>
          </a:stretch>
        </p:blipFill>
        <p:spPr>
          <a:xfrm>
            <a:off x="434113" y="539588"/>
            <a:ext cx="8525533" cy="4541232"/>
          </a:xfrm>
          <a:prstGeom prst="rect">
            <a:avLst/>
          </a:prstGeom>
        </p:spPr>
      </p:pic>
      <p:sp>
        <p:nvSpPr>
          <p:cNvPr id="2" name="圆角矩形 1"/>
          <p:cNvSpPr/>
          <p:nvPr/>
        </p:nvSpPr>
        <p:spPr>
          <a:xfrm>
            <a:off x="1187450" y="627380"/>
            <a:ext cx="1296670" cy="144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7"/>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73050" y="699770"/>
            <a:ext cx="8598535" cy="4102100"/>
          </a:xfrm>
          <a:prstGeom prst="rect">
            <a:avLst/>
          </a:prstGeom>
        </p:spPr>
      </p:pic>
      <p:sp>
        <p:nvSpPr>
          <p:cNvPr id="6" name="文本框 5"/>
          <p:cNvSpPr txBox="1"/>
          <p:nvPr/>
        </p:nvSpPr>
        <p:spPr>
          <a:xfrm>
            <a:off x="683260" y="267335"/>
            <a:ext cx="4572000" cy="368300"/>
          </a:xfrm>
          <a:prstGeom prst="rect">
            <a:avLst/>
          </a:prstGeom>
          <a:noFill/>
        </p:spPr>
        <p:txBody>
          <a:bodyPr wrap="square" rtlCol="0" anchor="t">
            <a:spAutoFit/>
          </a:bodyPr>
          <a:p>
            <a:r>
              <a:rPr lang="zh-CN" b="1">
                <a:solidFill>
                  <a:schemeClr val="tx1"/>
                </a:solidFill>
                <a:latin typeface="微软雅黑" panose="020B0503020204020204" pitchFamily="34" charset="-122"/>
                <a:ea typeface="微软雅黑" panose="020B0503020204020204" pitchFamily="34" charset="-122"/>
                <a:sym typeface="+mn-ea"/>
              </a:rPr>
              <a:t>证明信息</a:t>
            </a:r>
            <a:r>
              <a:rPr lang="zh-CN" altLang="en-US" b="1">
                <a:solidFill>
                  <a:schemeClr val="tx1"/>
                </a:solidFill>
                <a:latin typeface="微软雅黑" panose="020B0503020204020204" pitchFamily="34" charset="-122"/>
                <a:ea typeface="微软雅黑" panose="020B0503020204020204" pitchFamily="34" charset="-122"/>
                <a:sym typeface="+mn-ea"/>
              </a:rPr>
              <a:t>查询</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11505" y="699770"/>
            <a:ext cx="7874635" cy="4133850"/>
          </a:xfrm>
          <a:prstGeom prst="rect">
            <a:avLst/>
          </a:prstGeom>
        </p:spPr>
      </p:pic>
      <p:sp>
        <p:nvSpPr>
          <p:cNvPr id="6" name="文本框 5"/>
          <p:cNvSpPr txBox="1"/>
          <p:nvPr/>
        </p:nvSpPr>
        <p:spPr>
          <a:xfrm>
            <a:off x="683260" y="267335"/>
            <a:ext cx="4572000" cy="368300"/>
          </a:xfrm>
          <a:prstGeom prst="rect">
            <a:avLst/>
          </a:prstGeom>
          <a:noFill/>
        </p:spPr>
        <p:txBody>
          <a:bodyPr wrap="square" rtlCol="0" anchor="t">
            <a:spAutoFit/>
          </a:bodyPr>
          <a:p>
            <a:r>
              <a:rPr lang="zh-CN" b="1">
                <a:solidFill>
                  <a:schemeClr val="tx1"/>
                </a:solidFill>
                <a:latin typeface="微软雅黑" panose="020B0503020204020204" pitchFamily="34" charset="-122"/>
                <a:ea typeface="微软雅黑" panose="020B0503020204020204" pitchFamily="34" charset="-122"/>
                <a:sym typeface="+mn-ea"/>
              </a:rPr>
              <a:t>财务报表信息</a:t>
            </a:r>
            <a:r>
              <a:rPr lang="zh-CN" altLang="en-US" b="1">
                <a:solidFill>
                  <a:schemeClr val="tx1"/>
                </a:solidFill>
                <a:latin typeface="微软雅黑" panose="020B0503020204020204" pitchFamily="34" charset="-122"/>
                <a:ea typeface="微软雅黑" panose="020B0503020204020204" pitchFamily="34" charset="-122"/>
                <a:sym typeface="+mn-ea"/>
              </a:rPr>
              <a:t>查询</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纳税人信息查询</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330835" y="899160"/>
            <a:ext cx="8482965" cy="33445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税费种认定信息</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235585" y="735330"/>
            <a:ext cx="8672830" cy="4087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235585" y="735330"/>
            <a:ext cx="8672830" cy="4087495"/>
          </a:xfrm>
          <a:prstGeom prst="rect">
            <a:avLst/>
          </a:prstGeom>
        </p:spPr>
      </p:pic>
      <p:sp>
        <p:nvSpPr>
          <p:cNvPr id="2" name="文本框 1"/>
          <p:cNvSpPr txBox="1"/>
          <p:nvPr/>
        </p:nvSpPr>
        <p:spPr>
          <a:xfrm>
            <a:off x="683260" y="267335"/>
            <a:ext cx="4572000" cy="368300"/>
          </a:xfrm>
          <a:prstGeom prst="rect">
            <a:avLst/>
          </a:prstGeom>
          <a:noFill/>
        </p:spPr>
        <p:txBody>
          <a:bodyPr wrap="square" rtlCol="0" anchor="t">
            <a:spAutoFit/>
          </a:bodyPr>
          <a:p>
            <a:r>
              <a:rPr lang="zh-CN" altLang="en-US" b="1">
                <a:solidFill>
                  <a:schemeClr val="tx1"/>
                </a:solidFill>
                <a:latin typeface="微软雅黑" panose="020B0503020204020204" pitchFamily="34" charset="-122"/>
                <a:ea typeface="微软雅黑" panose="020B0503020204020204" pitchFamily="34" charset="-122"/>
                <a:sym typeface="+mn-ea"/>
              </a:rPr>
              <a:t>税费种认定信息</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83260" y="915670"/>
            <a:ext cx="8029575" cy="3750310"/>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资格信息查询</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493395" y="751205"/>
            <a:ext cx="8303260" cy="38633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830580" y="227171"/>
            <a:ext cx="4983420" cy="276860"/>
          </a:xfrm>
          <a:prstGeom prst="rect">
            <a:avLst/>
          </a:prstGeom>
          <a:noFill/>
        </p:spPr>
        <p:txBody>
          <a:bodyPr wrap="square" lIns="0" tIns="0" rIns="0" bIns="0" rtlCol="0">
            <a:spAutoFit/>
          </a:bodyPr>
          <a:lstStyle/>
          <a:p>
            <a:pPr>
              <a:defRPr/>
            </a:pPr>
            <a:r>
              <a:rPr lang="zh-CN" altLang="en-US"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rPr>
              <a:t>涉税事项主体信息变更</a:t>
            </a:r>
            <a:r>
              <a:rPr lang="en-US" altLang="zh-CN"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rPr>
              <a:t>-</a:t>
            </a:r>
            <a:r>
              <a:rPr lang="zh-CN" altLang="en-US"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rPr>
              <a:t>数据驱动</a:t>
            </a:r>
            <a:endParaRPr lang="en-US" altLang="zh-CN"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endParaRPr>
          </a:p>
        </p:txBody>
      </p:sp>
      <p:grpSp>
        <p:nvGrpSpPr>
          <p:cNvPr id="53" name="Group 7"/>
          <p:cNvGrpSpPr/>
          <p:nvPr/>
        </p:nvGrpSpPr>
        <p:grpSpPr bwMode="auto">
          <a:xfrm>
            <a:off x="242646" y="219671"/>
            <a:ext cx="292779" cy="154484"/>
            <a:chOff x="0" y="0"/>
            <a:chExt cx="1041399" cy="549275"/>
          </a:xfrm>
        </p:grpSpPr>
        <p:sp>
          <p:nvSpPr>
            <p:cNvPr id="54" name="Freeform 16"/>
            <p:cNvSpPr/>
            <p:nvPr>
              <p:custDataLst>
                <p:tags r:id="rId1"/>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55" name="Freeform 17"/>
            <p:cNvSpPr/>
            <p:nvPr>
              <p:custDataLst>
                <p:tags r:id="rId2"/>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56" name="Freeform 18"/>
            <p:cNvSpPr/>
            <p:nvPr>
              <p:custDataLst>
                <p:tags r:id="rId3"/>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cxnSp>
        <p:nvCxnSpPr>
          <p:cNvPr id="57" name="直接连接符 56"/>
          <p:cNvCxnSpPr/>
          <p:nvPr>
            <p:custDataLst>
              <p:tags r:id="rId4"/>
            </p:custDataLst>
          </p:nvPr>
        </p:nvCxnSpPr>
        <p:spPr>
          <a:xfrm>
            <a:off x="566682" y="631283"/>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pic>
        <p:nvPicPr>
          <p:cNvPr id="1026" name="Picture 2" descr="https://sjzc.syxcx.top/zentao/file-read-1039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33" y="627246"/>
            <a:ext cx="8504374" cy="428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6"/>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830580" y="227171"/>
            <a:ext cx="4983420" cy="276860"/>
          </a:xfrm>
          <a:prstGeom prst="rect">
            <a:avLst/>
          </a:prstGeom>
          <a:noFill/>
        </p:spPr>
        <p:txBody>
          <a:bodyPr wrap="square" lIns="0" tIns="0" rIns="0" bIns="0" rtlCol="0">
            <a:spAutoFit/>
          </a:bodyPr>
          <a:lstStyle/>
          <a:p>
            <a:pPr>
              <a:defRPr/>
            </a:pPr>
            <a:r>
              <a:rPr lang="zh-CN" altLang="en-US"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rPr>
              <a:t>涉税事项主体信息变更</a:t>
            </a:r>
            <a:r>
              <a:rPr lang="en-US" altLang="zh-CN"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rPr>
              <a:t>-</a:t>
            </a:r>
            <a:r>
              <a:rPr lang="zh-CN" altLang="en-US"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rPr>
              <a:t>数据驱动</a:t>
            </a:r>
            <a:endParaRPr lang="en-US" altLang="zh-CN"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endParaRPr>
          </a:p>
        </p:txBody>
      </p:sp>
      <p:grpSp>
        <p:nvGrpSpPr>
          <p:cNvPr id="53" name="Group 7"/>
          <p:cNvGrpSpPr/>
          <p:nvPr/>
        </p:nvGrpSpPr>
        <p:grpSpPr bwMode="auto">
          <a:xfrm>
            <a:off x="242646" y="219671"/>
            <a:ext cx="292779" cy="154484"/>
            <a:chOff x="0" y="0"/>
            <a:chExt cx="1041399" cy="549275"/>
          </a:xfrm>
        </p:grpSpPr>
        <p:sp>
          <p:nvSpPr>
            <p:cNvPr id="54" name="Freeform 16"/>
            <p:cNvSpPr/>
            <p:nvPr>
              <p:custDataLst>
                <p:tags r:id="rId1"/>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55" name="Freeform 17"/>
            <p:cNvSpPr/>
            <p:nvPr>
              <p:custDataLst>
                <p:tags r:id="rId2"/>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56" name="Freeform 18"/>
            <p:cNvSpPr/>
            <p:nvPr>
              <p:custDataLst>
                <p:tags r:id="rId3"/>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cxnSp>
        <p:nvCxnSpPr>
          <p:cNvPr id="57" name="直接连接符 56"/>
          <p:cNvCxnSpPr/>
          <p:nvPr>
            <p:custDataLst>
              <p:tags r:id="rId4"/>
            </p:custDataLst>
          </p:nvPr>
        </p:nvCxnSpPr>
        <p:spPr>
          <a:xfrm>
            <a:off x="566682" y="631283"/>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pic>
        <p:nvPicPr>
          <p:cNvPr id="5" name="图片 4"/>
          <p:cNvPicPr>
            <a:picLocks noChangeAspect="1"/>
          </p:cNvPicPr>
          <p:nvPr/>
        </p:nvPicPr>
        <p:blipFill>
          <a:blip r:embed="rId5"/>
          <a:stretch>
            <a:fillRect/>
          </a:stretch>
        </p:blipFill>
        <p:spPr>
          <a:xfrm>
            <a:off x="697699" y="758397"/>
            <a:ext cx="8100969" cy="4318813"/>
          </a:xfrm>
          <a:prstGeom prst="rect">
            <a:avLst/>
          </a:prstGeom>
        </p:spPr>
      </p:pic>
    </p:spTree>
    <p:custDataLst>
      <p:tags r:id="rId6"/>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830580" y="227171"/>
            <a:ext cx="4983420" cy="276860"/>
          </a:xfrm>
          <a:prstGeom prst="rect">
            <a:avLst/>
          </a:prstGeom>
          <a:noFill/>
        </p:spPr>
        <p:txBody>
          <a:bodyPr wrap="square" lIns="0" tIns="0" rIns="0" bIns="0" rtlCol="0">
            <a:spAutoFit/>
          </a:bodyPr>
          <a:lstStyle/>
          <a:p>
            <a:pPr>
              <a:defRPr/>
            </a:pPr>
            <a:r>
              <a:rPr lang="zh-CN" altLang="en-US"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rPr>
              <a:t>涉税事项主体信息变更</a:t>
            </a:r>
            <a:r>
              <a:rPr lang="en-US" altLang="zh-CN"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rPr>
              <a:t>-</a:t>
            </a:r>
            <a:r>
              <a:rPr lang="zh-CN" altLang="en-US"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rPr>
              <a:t>纳税人自行发起</a:t>
            </a:r>
            <a:endParaRPr lang="en-US" altLang="zh-CN"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endParaRPr>
          </a:p>
        </p:txBody>
      </p:sp>
      <p:grpSp>
        <p:nvGrpSpPr>
          <p:cNvPr id="53" name="Group 7"/>
          <p:cNvGrpSpPr/>
          <p:nvPr/>
        </p:nvGrpSpPr>
        <p:grpSpPr bwMode="auto">
          <a:xfrm>
            <a:off x="242646" y="219671"/>
            <a:ext cx="292779" cy="154484"/>
            <a:chOff x="0" y="0"/>
            <a:chExt cx="1041399" cy="549275"/>
          </a:xfrm>
        </p:grpSpPr>
        <p:sp>
          <p:nvSpPr>
            <p:cNvPr id="54" name="Freeform 16"/>
            <p:cNvSpPr/>
            <p:nvPr>
              <p:custDataLst>
                <p:tags r:id="rId1"/>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55" name="Freeform 17"/>
            <p:cNvSpPr/>
            <p:nvPr>
              <p:custDataLst>
                <p:tags r:id="rId2"/>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56" name="Freeform 18"/>
            <p:cNvSpPr/>
            <p:nvPr>
              <p:custDataLst>
                <p:tags r:id="rId3"/>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cxnSp>
        <p:nvCxnSpPr>
          <p:cNvPr id="57" name="直接连接符 56"/>
          <p:cNvCxnSpPr/>
          <p:nvPr>
            <p:custDataLst>
              <p:tags r:id="rId4"/>
            </p:custDataLst>
          </p:nvPr>
        </p:nvCxnSpPr>
        <p:spPr>
          <a:xfrm>
            <a:off x="566682" y="631283"/>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5"/>
          <a:stretch>
            <a:fillRect/>
          </a:stretch>
        </p:blipFill>
        <p:spPr>
          <a:xfrm>
            <a:off x="535305" y="843280"/>
            <a:ext cx="7841615" cy="3865245"/>
          </a:xfrm>
          <a:prstGeom prst="rect">
            <a:avLst/>
          </a:prstGeom>
        </p:spPr>
      </p:pic>
    </p:spTree>
    <p:custDataLst>
      <p:tags r:id="rId6"/>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接连接符 21"/>
          <p:cNvCxnSpPr/>
          <p:nvPr>
            <p:custDataLst>
              <p:tags r:id="rId1"/>
            </p:custDataLst>
          </p:nvPr>
        </p:nvCxnSpPr>
        <p:spPr>
          <a:xfrm>
            <a:off x="566682" y="469049"/>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4" name="Group 7"/>
          <p:cNvGrpSpPr/>
          <p:nvPr/>
        </p:nvGrpSpPr>
        <p:grpSpPr bwMode="auto">
          <a:xfrm>
            <a:off x="242646" y="219671"/>
            <a:ext cx="292779" cy="154484"/>
            <a:chOff x="0" y="0"/>
            <a:chExt cx="1041399" cy="549275"/>
          </a:xfrm>
        </p:grpSpPr>
        <p:sp>
          <p:nvSpPr>
            <p:cNvPr id="25" name="Freeform 16"/>
            <p:cNvSpPr/>
            <p:nvPr>
              <p:custDataLst>
                <p:tags r:id="rId2"/>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28" name="Freeform 17"/>
            <p:cNvSpPr/>
            <p:nvPr>
              <p:custDataLst>
                <p:tags r:id="rId3"/>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29" name="Freeform 18"/>
            <p:cNvSpPr/>
            <p:nvPr>
              <p:custDataLst>
                <p:tags r:id="rId4"/>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sp>
        <p:nvSpPr>
          <p:cNvPr id="30" name="文本框 2"/>
          <p:cNvSpPr txBox="1"/>
          <p:nvPr>
            <p:custDataLst>
              <p:tags r:id="rId5"/>
            </p:custDataLst>
          </p:nvPr>
        </p:nvSpPr>
        <p:spPr>
          <a:xfrm>
            <a:off x="601417" y="121809"/>
            <a:ext cx="7959778" cy="553720"/>
          </a:xfrm>
          <a:prstGeom prst="rect">
            <a:avLst/>
          </a:prstGeom>
          <a:noFill/>
        </p:spPr>
        <p:txBody>
          <a:bodyPr wrap="square" lIns="0" tIns="0" rIns="0" bIns="0" rtlCol="0">
            <a:spAutoFit/>
          </a:bodyPr>
          <a:lstStyle/>
          <a:p>
            <a:pPr defTabSz="685800">
              <a:spcBef>
                <a:spcPct val="0"/>
              </a:spcBef>
              <a:spcAft>
                <a:spcPct val="0"/>
              </a:spcAft>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功能介绍</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查看开业告知书机构信息（单位纳税人）</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685800">
              <a:spcBef>
                <a:spcPct val="0"/>
              </a:spcBef>
              <a:spcAft>
                <a:spcPct val="0"/>
              </a:spcAft>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6"/>
          <a:stretch>
            <a:fillRect/>
          </a:stretch>
        </p:blipFill>
        <p:spPr>
          <a:xfrm>
            <a:off x="242646" y="546962"/>
            <a:ext cx="8628509" cy="4460115"/>
          </a:xfrm>
          <a:prstGeom prst="rect">
            <a:avLst/>
          </a:prstGeom>
        </p:spPr>
      </p:pic>
      <p:sp>
        <p:nvSpPr>
          <p:cNvPr id="2" name="圆角矩形 1"/>
          <p:cNvSpPr/>
          <p:nvPr/>
        </p:nvSpPr>
        <p:spPr>
          <a:xfrm>
            <a:off x="1115695" y="627380"/>
            <a:ext cx="1224280" cy="144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7"/>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p:cNvSpPr txBox="1"/>
          <p:nvPr/>
        </p:nvSpPr>
        <p:spPr>
          <a:xfrm>
            <a:off x="830580" y="227171"/>
            <a:ext cx="4983420" cy="276860"/>
          </a:xfrm>
          <a:prstGeom prst="rect">
            <a:avLst/>
          </a:prstGeom>
          <a:noFill/>
        </p:spPr>
        <p:txBody>
          <a:bodyPr wrap="square" lIns="0" tIns="0" rIns="0" bIns="0" rtlCol="0">
            <a:spAutoFit/>
          </a:bodyPr>
          <a:lstStyle/>
          <a:p>
            <a:pPr>
              <a:defRPr/>
            </a:pPr>
            <a:r>
              <a:rPr lang="zh-CN" altLang="en-US"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rPr>
              <a:t>涉税事项主体信息变更</a:t>
            </a:r>
            <a:r>
              <a:rPr lang="en-US" altLang="zh-CN"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rPr>
              <a:t>-</a:t>
            </a:r>
            <a:r>
              <a:rPr lang="zh-CN" altLang="en-US"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rPr>
              <a:t>纳税人自行发起</a:t>
            </a:r>
            <a:endParaRPr lang="en-US" altLang="zh-CN" b="1" dirty="0">
              <a:solidFill>
                <a:srgbClr val="0A4383"/>
              </a:solidFill>
              <a:latin typeface="微软雅黑" panose="020B0503020204020204" pitchFamily="34" charset="-122"/>
              <a:ea typeface="微软雅黑" panose="020B0503020204020204" pitchFamily="34" charset="-122"/>
              <a:cs typeface="OPPOSans B" panose="00020600040101010101" pitchFamily="18" charset="-122"/>
              <a:sym typeface="OPPOSans B" panose="00020600040101010101" pitchFamily="18" charset="-122"/>
            </a:endParaRPr>
          </a:p>
        </p:txBody>
      </p:sp>
      <p:grpSp>
        <p:nvGrpSpPr>
          <p:cNvPr id="53" name="Group 7"/>
          <p:cNvGrpSpPr/>
          <p:nvPr/>
        </p:nvGrpSpPr>
        <p:grpSpPr bwMode="auto">
          <a:xfrm>
            <a:off x="242646" y="219671"/>
            <a:ext cx="292779" cy="154484"/>
            <a:chOff x="0" y="0"/>
            <a:chExt cx="1041399" cy="549275"/>
          </a:xfrm>
        </p:grpSpPr>
        <p:sp>
          <p:nvSpPr>
            <p:cNvPr id="54" name="Freeform 16"/>
            <p:cNvSpPr/>
            <p:nvPr>
              <p:custDataLst>
                <p:tags r:id="rId1"/>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55" name="Freeform 17"/>
            <p:cNvSpPr/>
            <p:nvPr>
              <p:custDataLst>
                <p:tags r:id="rId2"/>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56" name="Freeform 18"/>
            <p:cNvSpPr/>
            <p:nvPr>
              <p:custDataLst>
                <p:tags r:id="rId3"/>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cxnSp>
        <p:nvCxnSpPr>
          <p:cNvPr id="57" name="直接连接符 56"/>
          <p:cNvCxnSpPr/>
          <p:nvPr>
            <p:custDataLst>
              <p:tags r:id="rId4"/>
            </p:custDataLst>
          </p:nvPr>
        </p:nvCxnSpPr>
        <p:spPr>
          <a:xfrm>
            <a:off x="566682" y="631283"/>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a:blip r:embed="rId5"/>
          <a:stretch>
            <a:fillRect/>
          </a:stretch>
        </p:blipFill>
        <p:spPr>
          <a:xfrm>
            <a:off x="535305" y="758190"/>
            <a:ext cx="8124190" cy="3902710"/>
          </a:xfrm>
          <a:prstGeom prst="rect">
            <a:avLst/>
          </a:prstGeom>
        </p:spPr>
      </p:pic>
    </p:spTree>
    <p:custDataLst>
      <p:tags r:id="rId6"/>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6"/>
          <p:cNvSpPr txBox="1"/>
          <p:nvPr>
            <p:custDataLst>
              <p:tags r:id="rId1"/>
            </p:custDataLst>
          </p:nvPr>
        </p:nvSpPr>
        <p:spPr>
          <a:xfrm>
            <a:off x="772798" y="133986"/>
            <a:ext cx="8458268" cy="457204"/>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申报错误更正</a:t>
            </a:r>
            <a:endParaRPr lang="zh-CN" sz="1800" dirty="0" err="1">
              <a:solidFill>
                <a:schemeClr val="dk1"/>
              </a:solidFill>
              <a:sym typeface="微软雅黑" panose="020B0503020204020204" pitchFamily="34" charset="-122"/>
            </a:endParaRPr>
          </a:p>
        </p:txBody>
      </p:sp>
      <p:sp>
        <p:nvSpPr>
          <p:cNvPr id="11" name="Title 6"/>
          <p:cNvSpPr txBox="1"/>
          <p:nvPr>
            <p:custDataLst>
              <p:tags r:id="rId2"/>
            </p:custDataLst>
          </p:nvPr>
        </p:nvSpPr>
        <p:spPr>
          <a:xfrm>
            <a:off x="1397794" y="1585913"/>
            <a:ext cx="6348889" cy="2431733"/>
          </a:xfrm>
          <a:prstGeom prst="rect">
            <a:avLst/>
          </a:prstGeom>
          <a:noFill/>
          <a:ln w="3175">
            <a:noFill/>
            <a:prstDash val="dash"/>
          </a:ln>
        </p:spPr>
        <p:txBody>
          <a:bodyPr wrap="square" lIns="47625" tIns="19050" rIns="47625" bIns="1905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indent="457200" algn="l" fontAlgn="auto">
              <a:lnSpc>
                <a:spcPct val="120000"/>
              </a:lnSpc>
              <a:spcAft>
                <a:spcPts val="800"/>
              </a:spcAft>
            </a:pPr>
            <a:r>
              <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纳税人办理纳税申报后，发现申报表存在错误，进行修改更正或作废。申报更正或作废时只能全量更正或者申报作废，不允许差额更正或补充申报。</a:t>
            </a:r>
            <a:endPar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矩形 1"/>
          <p:cNvSpPr/>
          <p:nvPr>
            <p:custDataLst>
              <p:tags r:id="rId3"/>
            </p:custDataLst>
          </p:nvPr>
        </p:nvSpPr>
        <p:spPr>
          <a:xfrm>
            <a:off x="1219659" y="1137046"/>
            <a:ext cx="6686984" cy="35843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lnSpc>
                <a:spcPct val="120000"/>
              </a:lnSpc>
            </a:pPr>
            <a:endParaRPr lang="zh-CN" altLang="en-US" sz="1350">
              <a:solidFill>
                <a:schemeClr val="lt1"/>
              </a:solidFill>
              <a:latin typeface="微软雅黑" panose="020B0503020204020204" pitchFamily="34" charset="-122"/>
              <a:ea typeface="微软雅黑" panose="020B0503020204020204" pitchFamily="34" charset="-122"/>
              <a:cs typeface="+mn-ea"/>
              <a:sym typeface="+mn-lt"/>
            </a:endParaRPr>
          </a:p>
        </p:txBody>
      </p:sp>
      <p:cxnSp>
        <p:nvCxnSpPr>
          <p:cNvPr id="10" name="直接连接符 9"/>
          <p:cNvCxnSpPr/>
          <p:nvPr>
            <p:custDataLst>
              <p:tags r:id="rId4"/>
            </p:custDataLst>
          </p:nvPr>
        </p:nvCxnSpPr>
        <p:spPr>
          <a:xfrm>
            <a:off x="1329198" y="929010"/>
            <a:ext cx="299201" cy="299201"/>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custDataLst>
              <p:tags r:id="rId5"/>
            </p:custDataLst>
          </p:nvPr>
        </p:nvCxnSpPr>
        <p:spPr>
          <a:xfrm>
            <a:off x="1219658" y="980604"/>
            <a:ext cx="299201" cy="299201"/>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6"/>
            </p:custDataLst>
          </p:nvPr>
        </p:nvCxnSpPr>
        <p:spPr>
          <a:xfrm>
            <a:off x="7624634" y="4578639"/>
            <a:ext cx="299201" cy="299201"/>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7"/>
            </p:custDataLst>
          </p:nvPr>
        </p:nvCxnSpPr>
        <p:spPr>
          <a:xfrm>
            <a:off x="7515094" y="4630234"/>
            <a:ext cx="299201" cy="299201"/>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Tree>
    <p:custDataLst>
      <p:tags r:id="rId8"/>
    </p:custDataLst>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6"/>
          <p:cNvSpPr txBox="1"/>
          <p:nvPr>
            <p:custDataLst>
              <p:tags r:id="rId1"/>
            </p:custDataLst>
          </p:nvPr>
        </p:nvSpPr>
        <p:spPr>
          <a:xfrm>
            <a:off x="807723" y="144781"/>
            <a:ext cx="8458268" cy="457204"/>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办理流程</a:t>
            </a:r>
            <a:endParaRPr lang="zh-CN" sz="1800" dirty="0" err="1">
              <a:solidFill>
                <a:schemeClr val="dk1"/>
              </a:solidFill>
              <a:sym typeface="微软雅黑" panose="020B0503020204020204" pitchFamily="34" charset="-122"/>
            </a:endParaRPr>
          </a:p>
        </p:txBody>
      </p:sp>
      <p:sp>
        <p:nvSpPr>
          <p:cNvPr id="24" name="矩形 23"/>
          <p:cNvSpPr/>
          <p:nvPr>
            <p:custDataLst>
              <p:tags r:id="rId2"/>
            </p:custDataLst>
          </p:nvPr>
        </p:nvSpPr>
        <p:spPr>
          <a:xfrm>
            <a:off x="1734503" y="3269933"/>
            <a:ext cx="6170771" cy="463391"/>
          </a:xfrm>
          <a:prstGeom prst="rect">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35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TextBox 48"/>
          <p:cNvSpPr txBox="1"/>
          <p:nvPr>
            <p:custDataLst>
              <p:tags r:id="rId3"/>
            </p:custDataLst>
          </p:nvPr>
        </p:nvSpPr>
        <p:spPr>
          <a:xfrm>
            <a:off x="1928813" y="3263741"/>
            <a:ext cx="5976461" cy="475298"/>
          </a:xfrm>
          <a:prstGeom prst="rect">
            <a:avLst/>
          </a:prstGeom>
          <a:noFill/>
        </p:spPr>
        <p:txBody>
          <a:bodyPr wrap="square" rtlCol="0" anchor="ctr" anchorCtr="0">
            <a:noAutofit/>
          </a:bodyPr>
          <a:lstStyle>
            <a:defPPr>
              <a:defRPr lang="zh-CN"/>
            </a:defPPr>
            <a:lvl1pPr>
              <a:lnSpc>
                <a:spcPct val="120000"/>
              </a:lnSpc>
              <a:defRPr spc="150">
                <a:solidFill>
                  <a:schemeClr val="tx1">
                    <a:lumMod val="75000"/>
                    <a:lumOff val="25000"/>
                  </a:schemeClr>
                </a:solidFill>
                <a:latin typeface="微软雅黑" panose="020B0503020204020204" pitchFamily="34" charset="-122"/>
                <a:ea typeface="微软雅黑" panose="020B0503020204020204" pitchFamily="34" charset="-122"/>
              </a:defRPr>
            </a:lvl1pPr>
          </a:lstStyle>
          <a:p>
            <a:pPr marR="0" lvl="0" indent="0" algn="l" fontAlgn="auto">
              <a:buClrTx/>
              <a:buSzTx/>
              <a:buFontTx/>
              <a:buNone/>
            </a:pPr>
            <a:r>
              <a:rPr lang="zh-CN" altLang="en-US" sz="160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2.通过首页搜索栏输入关键字查找出的“申报更正与作废”进入办税功能。</a:t>
            </a:r>
            <a:endParaRPr lang="zh-CN" altLang="en-US" sz="160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cxnSp>
        <p:nvCxnSpPr>
          <p:cNvPr id="43" name="直接连接符 42"/>
          <p:cNvCxnSpPr/>
          <p:nvPr>
            <p:custDataLst>
              <p:tags r:id="rId4"/>
            </p:custDataLst>
          </p:nvPr>
        </p:nvCxnSpPr>
        <p:spPr>
          <a:xfrm>
            <a:off x="1726856" y="3245697"/>
            <a:ext cx="0" cy="467444"/>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矩形 12"/>
          <p:cNvSpPr/>
          <p:nvPr>
            <p:custDataLst>
              <p:tags r:id="rId5"/>
            </p:custDataLst>
          </p:nvPr>
        </p:nvSpPr>
        <p:spPr>
          <a:xfrm>
            <a:off x="1734503" y="1648301"/>
            <a:ext cx="6170771" cy="463391"/>
          </a:xfrm>
          <a:prstGeom prst="rect">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35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TextBox 48"/>
          <p:cNvSpPr txBox="1"/>
          <p:nvPr>
            <p:custDataLst>
              <p:tags r:id="rId6"/>
            </p:custDataLst>
          </p:nvPr>
        </p:nvSpPr>
        <p:spPr>
          <a:xfrm>
            <a:off x="1928786" y="1642417"/>
            <a:ext cx="5645531" cy="475235"/>
          </a:xfrm>
          <a:prstGeom prst="rect">
            <a:avLst/>
          </a:prstGeom>
          <a:noFill/>
        </p:spPr>
        <p:txBody>
          <a:bodyPr wrap="square" rtlCol="0" anchor="ctr" anchorCtr="0">
            <a:noAutofit/>
          </a:bodyPr>
          <a:lstStyle>
            <a:defPPr>
              <a:defRPr lang="zh-CN"/>
            </a:defPPr>
            <a:lvl1pPr>
              <a:lnSpc>
                <a:spcPct val="120000"/>
              </a:lnSpc>
              <a:defRPr sz="1400" spc="150">
                <a:solidFill>
                  <a:schemeClr val="bg1">
                    <a:lumMod val="65000"/>
                  </a:schemeClr>
                </a:solidFill>
                <a:latin typeface="微软雅黑" panose="020B0503020204020204" pitchFamily="34" charset="-122"/>
                <a:ea typeface="微软雅黑" panose="020B0503020204020204" pitchFamily="34" charset="-122"/>
              </a:defRPr>
            </a:lvl1pPr>
          </a:lstStyle>
          <a:p>
            <a:pPr marL="0" marR="0" lvl="0" indent="0" algn="l" defTabSz="914400" rtl="0" eaLnBrk="1" fontAlgn="auto" latinLnBrk="0" hangingPunct="1">
              <a:buClrTx/>
              <a:buSzTx/>
              <a:buFontTx/>
              <a:buNone/>
            </a:pPr>
            <a:r>
              <a:rPr lang="zh-CN" altLang="en-US" sz="1600">
                <a:solidFill>
                  <a:schemeClr val="dk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1.【我要办税】 -【税费申报及缴纳】- 【申报更正与作废】。</a:t>
            </a:r>
            <a:endParaRPr kumimoji="0" lang="zh-CN" altLang="en-US" sz="1600" b="0" i="0" u="none" strike="noStrike" kern="1200" cap="none" spc="150" normalizeH="0" noProof="0">
              <a:ln>
                <a:noFill/>
              </a:ln>
              <a:solidFill>
                <a:schemeClr val="dk1">
                  <a:lumMod val="85000"/>
                  <a:lumOff val="15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cxnSp>
        <p:nvCxnSpPr>
          <p:cNvPr id="45" name="直接连接符 44"/>
          <p:cNvCxnSpPr/>
          <p:nvPr>
            <p:custDataLst>
              <p:tags r:id="rId7"/>
            </p:custDataLst>
          </p:nvPr>
        </p:nvCxnSpPr>
        <p:spPr>
          <a:xfrm>
            <a:off x="1734476" y="1653703"/>
            <a:ext cx="0" cy="46744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custDataLst>
      <p:tags r:id="rId8"/>
    </p:custDataLst>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6"/>
          <p:cNvSpPr txBox="1"/>
          <p:nvPr>
            <p:custDataLst>
              <p:tags r:id="rId1"/>
            </p:custDataLst>
          </p:nvPr>
        </p:nvSpPr>
        <p:spPr>
          <a:xfrm>
            <a:off x="866140" y="165100"/>
            <a:ext cx="704088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操作步骤</a:t>
            </a:r>
            <a:endParaRPr lang="zh-CN" sz="1800" dirty="0" err="1">
              <a:solidFill>
                <a:schemeClr val="dk1"/>
              </a:solidFill>
              <a:sym typeface="微软雅黑" panose="020B0503020204020204" pitchFamily="34" charset="-122"/>
            </a:endParaRPr>
          </a:p>
        </p:txBody>
      </p:sp>
      <p:sp>
        <p:nvSpPr>
          <p:cNvPr id="2" name="文本框 1"/>
          <p:cNvSpPr txBox="1"/>
          <p:nvPr/>
        </p:nvSpPr>
        <p:spPr>
          <a:xfrm>
            <a:off x="342900" y="716280"/>
            <a:ext cx="8854440" cy="337185"/>
          </a:xfrm>
          <a:prstGeom prst="rect">
            <a:avLst/>
          </a:prstGeom>
          <a:noFill/>
        </p:spPr>
        <p:txBody>
          <a:bodyPr wrap="none" rtlCol="0" anchor="t">
            <a:spAutoFit/>
          </a:bodyPr>
          <a:p>
            <a:r>
              <a:rPr lang="zh-CN" altLang="en-US" sz="16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1.登录新电子税局后，点击【我要办税】 -【税费申报及缴纳】-【申报更正与作废】菜单。</a:t>
            </a:r>
            <a:endParaRPr lang="zh-CN" altLang="en-US" sz="16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2"/>
          <a:stretch>
            <a:fillRect/>
          </a:stretch>
        </p:blipFill>
        <p:spPr>
          <a:xfrm>
            <a:off x="539115" y="1203960"/>
            <a:ext cx="7972425" cy="3446145"/>
          </a:xfrm>
          <a:prstGeom prst="rect">
            <a:avLst/>
          </a:prstGeom>
        </p:spPr>
      </p:pic>
    </p:spTree>
    <p:custDataLst>
      <p:tags r:id="rId3"/>
    </p:custDataLst>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p:nvPr>
            <p:custDataLst>
              <p:tags r:id="rId1"/>
            </p:custDataLst>
          </p:nvPr>
        </p:nvSpPr>
        <p:spPr>
          <a:xfrm>
            <a:off x="342106" y="780891"/>
            <a:ext cx="8459629" cy="504349"/>
          </a:xfrm>
          <a:prstGeom prst="rect">
            <a:avLst/>
          </a:prstGeom>
          <a:noFill/>
          <a:ln w="3175">
            <a:noFill/>
            <a:prstDash val="dash"/>
          </a:ln>
        </p:spPr>
        <p:txBody>
          <a:bodyPr wrap="square" lIns="47625" tIns="19050" rIns="47625" bIns="1905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
2.进入界面后，纳税人可选择申报日期范围、税款所属期等筛选条件。如果需要根据申报表名</a:t>
            </a:r>
            <a:endPar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20000"/>
              </a:lnSpc>
              <a:spcAft>
                <a:spcPts val="800"/>
              </a:spcAft>
            </a:pPr>
            <a:r>
              <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称进行查询，点击【展开】进行申报表的选择，点击【查询】，对已完成申报的申报表信息进</a:t>
            </a:r>
            <a:endPar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20000"/>
              </a:lnSpc>
              <a:spcAft>
                <a:spcPts val="800"/>
              </a:spcAft>
            </a:pPr>
            <a:r>
              <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行查询。</a:t>
            </a:r>
            <a:endPar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p:cNvPicPr>
            <a:picLocks noChangeAspect="1"/>
          </p:cNvPicPr>
          <p:nvPr>
            <p:custDataLst>
              <p:tags r:id="rId2"/>
            </p:custDataLst>
          </p:nvPr>
        </p:nvPicPr>
        <p:blipFill>
          <a:blip r:embed="rId3"/>
          <a:stretch>
            <a:fillRect/>
          </a:stretch>
        </p:blipFill>
        <p:spPr>
          <a:xfrm>
            <a:off x="1174909" y="1694498"/>
            <a:ext cx="6792278" cy="3196114"/>
          </a:xfrm>
          <a:prstGeom prst="rect">
            <a:avLst/>
          </a:prstGeom>
        </p:spPr>
      </p:pic>
      <p:sp>
        <p:nvSpPr>
          <p:cNvPr id="2" name="文本框 6"/>
          <p:cNvSpPr txBox="1"/>
          <p:nvPr>
            <p:custDataLst>
              <p:tags r:id="rId4"/>
            </p:custDataLst>
          </p:nvPr>
        </p:nvSpPr>
        <p:spPr>
          <a:xfrm>
            <a:off x="866140" y="165100"/>
            <a:ext cx="704088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操作步骤</a:t>
            </a:r>
            <a:endParaRPr lang="zh-CN" sz="1800" dirty="0" err="1">
              <a:solidFill>
                <a:schemeClr val="dk1"/>
              </a:solidFill>
              <a:sym typeface="微软雅黑" panose="020B0503020204020204" pitchFamily="34" charset="-122"/>
            </a:endParaRPr>
          </a:p>
        </p:txBody>
      </p:sp>
    </p:spTree>
    <p:custDataLst>
      <p:tags r:id="rId5"/>
    </p:custDataLst>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p:cNvSpPr txBox="1"/>
          <p:nvPr>
            <p:custDataLst>
              <p:tags r:id="rId1"/>
            </p:custDataLst>
          </p:nvPr>
        </p:nvSpPr>
        <p:spPr>
          <a:xfrm>
            <a:off x="316230" y="685800"/>
            <a:ext cx="8511540" cy="615315"/>
          </a:xfrm>
          <a:prstGeom prst="rect">
            <a:avLst/>
          </a:prstGeom>
          <a:noFill/>
          <a:ln w="3175">
            <a:noFill/>
            <a:prstDash val="dash"/>
          </a:ln>
        </p:spPr>
        <p:txBody>
          <a:bodyPr wrap="square" lIns="47625" tIns="19050" rIns="47625" bIns="19050" anchor="ctr" anchorCtr="0">
            <a:normAutofit fontScale="90000"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3.纳税人从查询结果列表中，通过“操作”列提供【更正】、【作废】完成对应申报表单的相关</a:t>
            </a:r>
            <a:endPar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20000"/>
              </a:lnSpc>
              <a:spcAft>
                <a:spcPts val="800"/>
              </a:spcAft>
            </a:pPr>
            <a:r>
              <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操作。</a:t>
            </a:r>
            <a:endPar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custDataLst>
              <p:tags r:id="rId2"/>
            </p:custDataLst>
          </p:nvPr>
        </p:nvPicPr>
        <p:blipFill>
          <a:blip r:embed="rId3"/>
          <a:stretch>
            <a:fillRect/>
          </a:stretch>
        </p:blipFill>
        <p:spPr>
          <a:xfrm>
            <a:off x="483870" y="1419860"/>
            <a:ext cx="7805420" cy="3663950"/>
          </a:xfrm>
          <a:prstGeom prst="rect">
            <a:avLst/>
          </a:prstGeom>
        </p:spPr>
      </p:pic>
      <p:sp>
        <p:nvSpPr>
          <p:cNvPr id="4" name="文本框 6"/>
          <p:cNvSpPr txBox="1"/>
          <p:nvPr>
            <p:custDataLst>
              <p:tags r:id="rId4"/>
            </p:custDataLst>
          </p:nvPr>
        </p:nvSpPr>
        <p:spPr>
          <a:xfrm>
            <a:off x="866140" y="165100"/>
            <a:ext cx="704088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操作步骤</a:t>
            </a:r>
            <a:endParaRPr lang="zh-CN" sz="1800" dirty="0" err="1">
              <a:solidFill>
                <a:schemeClr val="dk1"/>
              </a:solidFill>
              <a:sym typeface="微软雅黑" panose="020B0503020204020204" pitchFamily="34" charset="-122"/>
            </a:endParaRPr>
          </a:p>
        </p:txBody>
      </p:sp>
    </p:spTree>
    <p:custDataLst>
      <p:tags r:id="rId5"/>
    </p:custDataLst>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p:cNvSpPr txBox="1"/>
          <p:nvPr>
            <p:custDataLst>
              <p:tags r:id="rId1"/>
            </p:custDataLst>
          </p:nvPr>
        </p:nvSpPr>
        <p:spPr>
          <a:xfrm>
            <a:off x="6971348" y="1885474"/>
            <a:ext cx="1721644" cy="1845945"/>
          </a:xfrm>
          <a:prstGeom prst="rect">
            <a:avLst/>
          </a:prstGeom>
          <a:noFill/>
          <a:ln w="3175">
            <a:noFill/>
            <a:prstDash val="dash"/>
          </a:ln>
        </p:spPr>
        <p:txBody>
          <a:bodyPr wrap="square" lIns="47625" tIns="19050" rIns="47625" bIns="1905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35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作废成功后弹出相应提示，点击【确定】后流程结束。
</a:t>
            </a:r>
            <a:endParaRPr lang="zh-CN" altLang="en-US" sz="135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 name="Title 6"/>
          <p:cNvSpPr txBox="1"/>
          <p:nvPr>
            <p:custDataLst>
              <p:tags r:id="rId2"/>
            </p:custDataLst>
          </p:nvPr>
        </p:nvSpPr>
        <p:spPr>
          <a:xfrm>
            <a:off x="342900" y="628015"/>
            <a:ext cx="8511540" cy="615315"/>
          </a:xfrm>
          <a:prstGeom prst="rect">
            <a:avLst/>
          </a:prstGeom>
          <a:noFill/>
          <a:ln w="3175">
            <a:noFill/>
            <a:prstDash val="dash"/>
          </a:ln>
        </p:spPr>
        <p:txBody>
          <a:bodyPr wrap="square" lIns="47625" tIns="19050" rIns="47625" bIns="19050" anchor="ctr"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5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1）点击“作废”，弹出“请确认”提示，点击【确定】。</a:t>
            </a:r>
            <a:endPar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3"/>
          <p:cNvPicPr>
            <a:picLocks noChangeAspect="1"/>
          </p:cNvPicPr>
          <p:nvPr>
            <p:custDataLst>
              <p:tags r:id="rId3"/>
            </p:custDataLst>
          </p:nvPr>
        </p:nvPicPr>
        <p:blipFill>
          <a:blip r:embed="rId4"/>
          <a:stretch>
            <a:fillRect/>
          </a:stretch>
        </p:blipFill>
        <p:spPr>
          <a:xfrm>
            <a:off x="342900" y="1243489"/>
            <a:ext cx="6577489" cy="3128963"/>
          </a:xfrm>
          <a:prstGeom prst="rect">
            <a:avLst/>
          </a:prstGeom>
        </p:spPr>
      </p:pic>
      <p:sp>
        <p:nvSpPr>
          <p:cNvPr id="5" name="文本框 6"/>
          <p:cNvSpPr txBox="1"/>
          <p:nvPr>
            <p:custDataLst>
              <p:tags r:id="rId5"/>
            </p:custDataLst>
          </p:nvPr>
        </p:nvSpPr>
        <p:spPr>
          <a:xfrm>
            <a:off x="866140" y="165100"/>
            <a:ext cx="704088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操作步骤</a:t>
            </a:r>
            <a:endParaRPr lang="zh-CN" sz="1800" dirty="0" err="1">
              <a:solidFill>
                <a:schemeClr val="dk1"/>
              </a:solidFill>
              <a:sym typeface="微软雅黑" panose="020B0503020204020204" pitchFamily="34" charset="-122"/>
            </a:endParaRPr>
          </a:p>
        </p:txBody>
      </p:sp>
    </p:spTree>
    <p:custDataLst>
      <p:tags r:id="rId6"/>
    </p:custDataLst>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2900" y="746284"/>
            <a:ext cx="1932940" cy="368300"/>
          </a:xfrm>
          <a:prstGeom prst="rect">
            <a:avLst/>
          </a:prstGeom>
          <a:noFill/>
        </p:spPr>
        <p:txBody>
          <a:bodyPr wrap="none" rtlCol="0" anchor="t">
            <a:spAutoFit/>
          </a:bodyPr>
          <a:p>
            <a:pPr algn="l" fontAlgn="auto">
              <a:lnSpc>
                <a:spcPct val="120000"/>
              </a:lnSpc>
              <a:spcAft>
                <a:spcPts val="800"/>
              </a:spcAft>
            </a:pPr>
            <a:r>
              <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2）点击“更正”。</a:t>
            </a:r>
            <a:endPar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custDataLst>
              <p:tags r:id="rId1"/>
            </p:custDataLst>
          </p:nvPr>
        </p:nvPicPr>
        <p:blipFill>
          <a:blip r:embed="rId2"/>
          <a:stretch>
            <a:fillRect/>
          </a:stretch>
        </p:blipFill>
        <p:spPr>
          <a:xfrm>
            <a:off x="827723" y="1266349"/>
            <a:ext cx="7430453" cy="3607594"/>
          </a:xfrm>
          <a:prstGeom prst="rect">
            <a:avLst/>
          </a:prstGeom>
        </p:spPr>
      </p:pic>
      <p:sp>
        <p:nvSpPr>
          <p:cNvPr id="4" name="文本框 6"/>
          <p:cNvSpPr txBox="1"/>
          <p:nvPr>
            <p:custDataLst>
              <p:tags r:id="rId3"/>
            </p:custDataLst>
          </p:nvPr>
        </p:nvSpPr>
        <p:spPr>
          <a:xfrm>
            <a:off x="866140" y="165100"/>
            <a:ext cx="704088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操作步骤</a:t>
            </a:r>
            <a:endParaRPr lang="zh-CN" sz="1800" dirty="0" err="1">
              <a:solidFill>
                <a:schemeClr val="dk1"/>
              </a:solidFill>
              <a:sym typeface="微软雅黑" panose="020B0503020204020204" pitchFamily="34" charset="-122"/>
            </a:endParaRPr>
          </a:p>
        </p:txBody>
      </p:sp>
    </p:spTree>
    <p:custDataLst>
      <p:tags r:id="rId4"/>
    </p:custDataLst>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42900" y="746284"/>
            <a:ext cx="5059680" cy="368300"/>
          </a:xfrm>
          <a:prstGeom prst="rect">
            <a:avLst/>
          </a:prstGeom>
          <a:noFill/>
        </p:spPr>
        <p:txBody>
          <a:bodyPr wrap="none" rtlCol="0" anchor="t">
            <a:spAutoFit/>
          </a:bodyPr>
          <a:p>
            <a:pPr fontAlgn="auto">
              <a:lnSpc>
                <a:spcPct val="120000"/>
              </a:lnSpc>
              <a:spcAft>
                <a:spcPts val="800"/>
              </a:spcAft>
            </a:pPr>
            <a:r>
              <a:rPr lang="zh-CN" altLang="en-US" sz="1500" spc="1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跳转相应模块进行操作，更正成功后会弹出相应提示。</a:t>
            </a:r>
            <a:endParaRPr lang="zh-CN" altLang="en-US" sz="1500" spc="100" dirty="0">
              <a:solidFill>
                <a:schemeClr val="dk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custDataLst>
              <p:tags r:id="rId1"/>
            </p:custDataLst>
          </p:nvPr>
        </p:nvPicPr>
        <p:blipFill>
          <a:blip r:embed="rId2"/>
          <a:stretch>
            <a:fillRect/>
          </a:stretch>
        </p:blipFill>
        <p:spPr>
          <a:xfrm>
            <a:off x="640080" y="1091565"/>
            <a:ext cx="7593330" cy="3669983"/>
          </a:xfrm>
          <a:prstGeom prst="rect">
            <a:avLst/>
          </a:prstGeom>
        </p:spPr>
      </p:pic>
      <p:sp>
        <p:nvSpPr>
          <p:cNvPr id="2" name="文本框 6"/>
          <p:cNvSpPr txBox="1"/>
          <p:nvPr>
            <p:custDataLst>
              <p:tags r:id="rId3"/>
            </p:custDataLst>
          </p:nvPr>
        </p:nvSpPr>
        <p:spPr>
          <a:xfrm>
            <a:off x="866140" y="165100"/>
            <a:ext cx="704088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操作步骤</a:t>
            </a:r>
            <a:endParaRPr lang="zh-CN" sz="1800" dirty="0" err="1">
              <a:solidFill>
                <a:schemeClr val="dk1"/>
              </a:solidFill>
              <a:sym typeface="微软雅黑" panose="020B0503020204020204" pitchFamily="34" charset="-122"/>
            </a:endParaRPr>
          </a:p>
        </p:txBody>
      </p:sp>
    </p:spTree>
    <p:custDataLst>
      <p:tags r:id="rId4"/>
    </p:custDataLst>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6"/>
          <p:cNvSpPr txBox="1"/>
          <p:nvPr>
            <p:custDataLst>
              <p:tags r:id="rId1"/>
            </p:custDataLst>
          </p:nvPr>
        </p:nvSpPr>
        <p:spPr>
          <a:xfrm>
            <a:off x="742315" y="144145"/>
            <a:ext cx="7479665"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注意事项</a:t>
            </a:r>
            <a:endParaRPr lang="zh-CN" sz="1800" dirty="0" err="1">
              <a:solidFill>
                <a:schemeClr val="dk1"/>
              </a:solidFill>
              <a:sym typeface="微软雅黑" panose="020B0503020204020204" pitchFamily="34" charset="-122"/>
            </a:endParaRPr>
          </a:p>
        </p:txBody>
      </p:sp>
      <p:sp>
        <p:nvSpPr>
          <p:cNvPr id="11" name="Title 6"/>
          <p:cNvSpPr txBox="1"/>
          <p:nvPr>
            <p:custDataLst>
              <p:tags r:id="rId2"/>
            </p:custDataLst>
          </p:nvPr>
        </p:nvSpPr>
        <p:spPr>
          <a:xfrm>
            <a:off x="342900" y="874236"/>
            <a:ext cx="8458200" cy="3395186"/>
          </a:xfrm>
          <a:prstGeom prst="rect">
            <a:avLst/>
          </a:prstGeom>
          <a:noFill/>
          <a:ln w="3175">
            <a:noFill/>
            <a:prstDash val="dash"/>
          </a:ln>
        </p:spPr>
        <p:txBody>
          <a:bodyPr wrap="square" lIns="47625" tIns="19050" rIns="47625" bIns="1905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1.纳税人对报送材料的真实性和合法性承担责任。
2.作废申报表只能在对应申报当期的申报期限之内，且未开具完税凭证或划缴税款的情况下进行，否则不能作废申报表，只能对已申报的申报表进行更正处理。
3.申报更正或作废后，如涉及补缴税款且超出缴款期限的，应按规定加收滞纳金。
4.企业所得税季度申报表只允许纳税人更正最末一个已申报的季度申报表，完成企业所得税年度申报后，不得再对当年内的季度申报表进行更正。
5.更正所属期申报的原应征数据已通过延期缴纳税款审批，申报更正或作废后纳税人需要进行变更税务行政许可。若延期缴纳税款审批未办结，继续该流程时，保存申报错误更正数据时会作废延期缴纳税款审批业务。
6.主税更正后如不更正附加税费，则不予保存主税更正申报，并提示主税和附加税均更正后一并保存。</a:t>
            </a:r>
            <a:endPar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3"/>
    </p:custData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566682" y="469049"/>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4" name="Group 7"/>
          <p:cNvGrpSpPr/>
          <p:nvPr/>
        </p:nvGrpSpPr>
        <p:grpSpPr bwMode="auto">
          <a:xfrm>
            <a:off x="242646" y="219671"/>
            <a:ext cx="292779" cy="154484"/>
            <a:chOff x="0" y="0"/>
            <a:chExt cx="1041399" cy="549275"/>
          </a:xfrm>
        </p:grpSpPr>
        <p:sp>
          <p:nvSpPr>
            <p:cNvPr id="5" name="Freeform 16"/>
            <p:cNvSpPr/>
            <p:nvPr>
              <p:custDataLst>
                <p:tags r:id="rId2"/>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6" name="Freeform 17"/>
            <p:cNvSpPr/>
            <p:nvPr>
              <p:custDataLst>
                <p:tags r:id="rId3"/>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7" name="Freeform 18"/>
            <p:cNvSpPr/>
            <p:nvPr>
              <p:custDataLst>
                <p:tags r:id="rId4"/>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sp>
        <p:nvSpPr>
          <p:cNvPr id="8" name="文本框 2"/>
          <p:cNvSpPr txBox="1"/>
          <p:nvPr>
            <p:custDataLst>
              <p:tags r:id="rId5"/>
            </p:custDataLst>
          </p:nvPr>
        </p:nvSpPr>
        <p:spPr>
          <a:xfrm>
            <a:off x="601417" y="121809"/>
            <a:ext cx="7959778" cy="553720"/>
          </a:xfrm>
          <a:prstGeom prst="rect">
            <a:avLst/>
          </a:prstGeom>
          <a:noFill/>
        </p:spPr>
        <p:txBody>
          <a:bodyPr wrap="square" lIns="0" tIns="0" rIns="0" bIns="0" rtlCol="0">
            <a:spAutoFit/>
          </a:bodyPr>
          <a:lstStyle/>
          <a:p>
            <a:pPr defTabSz="685800">
              <a:spcBef>
                <a:spcPct val="0"/>
              </a:spcBef>
              <a:spcAft>
                <a:spcPct val="0"/>
              </a:spcAft>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功能介绍</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查看开业告知书扣缴信息（单位纳税人）</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685800">
              <a:spcBef>
                <a:spcPct val="0"/>
              </a:spcBef>
              <a:spcAft>
                <a:spcPct val="0"/>
              </a:spcAft>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 name="图片 8"/>
          <p:cNvPicPr>
            <a:picLocks noChangeAspect="1"/>
          </p:cNvPicPr>
          <p:nvPr/>
        </p:nvPicPr>
        <p:blipFill>
          <a:blip r:embed="rId6"/>
          <a:stretch>
            <a:fillRect/>
          </a:stretch>
        </p:blipFill>
        <p:spPr>
          <a:xfrm>
            <a:off x="439022" y="539587"/>
            <a:ext cx="8359646" cy="4472282"/>
          </a:xfrm>
          <a:prstGeom prst="rect">
            <a:avLst/>
          </a:prstGeom>
        </p:spPr>
      </p:pic>
      <p:sp>
        <p:nvSpPr>
          <p:cNvPr id="2" name="圆角矩形 1"/>
          <p:cNvSpPr/>
          <p:nvPr/>
        </p:nvSpPr>
        <p:spPr>
          <a:xfrm>
            <a:off x="1187450" y="555625"/>
            <a:ext cx="1296670" cy="215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6"/>
          <p:cNvSpPr txBox="1"/>
          <p:nvPr>
            <p:custDataLst>
              <p:tags r:id="rId1"/>
            </p:custDataLst>
          </p:nvPr>
        </p:nvSpPr>
        <p:spPr>
          <a:xfrm>
            <a:off x="812800" y="163830"/>
            <a:ext cx="621157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常见问题</a:t>
            </a:r>
            <a:endParaRPr lang="zh-CN" sz="1800" dirty="0" err="1">
              <a:solidFill>
                <a:schemeClr val="dk1"/>
              </a:solidFill>
              <a:sym typeface="微软雅黑" panose="020B0503020204020204" pitchFamily="34" charset="-122"/>
            </a:endParaRPr>
          </a:p>
        </p:txBody>
      </p:sp>
      <p:sp>
        <p:nvSpPr>
          <p:cNvPr id="2" name="矩形 1"/>
          <p:cNvSpPr/>
          <p:nvPr>
            <p:custDataLst>
              <p:tags r:id="rId2"/>
            </p:custDataLst>
          </p:nvPr>
        </p:nvSpPr>
        <p:spPr>
          <a:xfrm>
            <a:off x="1219659" y="1137046"/>
            <a:ext cx="6686984" cy="3584353"/>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350">
              <a:solidFill>
                <a:schemeClr val="lt1"/>
              </a:solidFill>
              <a:latin typeface="微软雅黑" panose="020B0503020204020204" pitchFamily="34" charset="-122"/>
              <a:ea typeface="微软雅黑" panose="020B0503020204020204" pitchFamily="34" charset="-122"/>
              <a:cs typeface="+mn-ea"/>
              <a:sym typeface="+mn-lt"/>
            </a:endParaRPr>
          </a:p>
        </p:txBody>
      </p:sp>
      <p:cxnSp>
        <p:nvCxnSpPr>
          <p:cNvPr id="10" name="直接连接符 9"/>
          <p:cNvCxnSpPr/>
          <p:nvPr>
            <p:custDataLst>
              <p:tags r:id="rId3"/>
            </p:custDataLst>
          </p:nvPr>
        </p:nvCxnSpPr>
        <p:spPr>
          <a:xfrm>
            <a:off x="1329198" y="929010"/>
            <a:ext cx="299201" cy="299201"/>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4"/>
            </p:custDataLst>
          </p:nvPr>
        </p:nvCxnSpPr>
        <p:spPr>
          <a:xfrm>
            <a:off x="1219658" y="980604"/>
            <a:ext cx="299201" cy="299201"/>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5"/>
            </p:custDataLst>
          </p:nvPr>
        </p:nvCxnSpPr>
        <p:spPr>
          <a:xfrm>
            <a:off x="7624634" y="4578639"/>
            <a:ext cx="299201" cy="299201"/>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6"/>
            </p:custDataLst>
          </p:nvPr>
        </p:nvCxnSpPr>
        <p:spPr>
          <a:xfrm>
            <a:off x="7515094" y="4630234"/>
            <a:ext cx="299201" cy="299201"/>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itle 6"/>
          <p:cNvSpPr txBox="1"/>
          <p:nvPr>
            <p:custDataLst>
              <p:tags r:id="rId7"/>
            </p:custDataLst>
          </p:nvPr>
        </p:nvSpPr>
        <p:spPr>
          <a:xfrm>
            <a:off x="1534954" y="1483043"/>
            <a:ext cx="6056471" cy="2990850"/>
          </a:xfrm>
          <a:prstGeom prst="rect">
            <a:avLst/>
          </a:prstGeom>
          <a:noFill/>
          <a:ln w="3175">
            <a:noFill/>
            <a:prstDash val="dash"/>
          </a:ln>
        </p:spPr>
        <p:txBody>
          <a:bodyPr wrap="square" lIns="47625" tIns="19050" rIns="47625" bIns="19050" anchor="ctr"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altLang="zh-CN" sz="1500" dirty="0" err="1">
                <a:solidFill>
                  <a:schemeClr val="dk1"/>
                </a:solidFill>
                <a:latin typeface="汉仪旗黑-85S" panose="00020600040101010101" pitchFamily="18" charset="-122"/>
                <a:ea typeface="汉仪旗黑-85S" panose="00020600040101010101" pitchFamily="18" charset="-122"/>
                <a:sym typeface="微软雅黑" panose="020B0503020204020204" pitchFamily="34" charset="-122"/>
              </a:rPr>
              <a:t>1.</a:t>
            </a:r>
            <a:r>
              <a:rPr lang="zh-CN" sz="1500" dirty="0" err="1">
                <a:solidFill>
                  <a:schemeClr val="dk1"/>
                </a:solidFill>
                <a:latin typeface="汉仪旗黑-85S" panose="00020600040101010101" pitchFamily="18" charset="-122"/>
                <a:ea typeface="汉仪旗黑-85S" panose="00020600040101010101" pitchFamily="18" charset="-122"/>
                <a:sym typeface="微软雅黑" panose="020B0503020204020204" pitchFamily="34" charset="-122"/>
              </a:rPr>
              <a:t>为什么操作列中部分申报表无【作废】操作项？</a:t>
            </a:r>
            <a:endParaRPr lang="zh-CN" sz="1500" dirty="0" err="1">
              <a:solidFill>
                <a:schemeClr val="dk1"/>
              </a:solidFill>
              <a:latin typeface="汉仪旗黑-85S" panose="00020600040101010101" pitchFamily="18" charset="-122"/>
              <a:ea typeface="汉仪旗黑-85S" panose="00020600040101010101" pitchFamily="18" charset="-122"/>
              <a:sym typeface="微软雅黑" panose="020B0503020204020204" pitchFamily="34" charset="-122"/>
            </a:endParaRPr>
          </a:p>
          <a:p>
            <a:pPr algn="l" fontAlgn="auto">
              <a:lnSpc>
                <a:spcPct val="120000"/>
              </a:lnSpc>
              <a:spcAft>
                <a:spcPts val="800"/>
              </a:spcAft>
            </a:pPr>
            <a:r>
              <a:rPr lang="zh-CN" altLang="en-US" sz="15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答：根据业务规定，允许作废需满足于在申报表在申报期限范围内，同时未进行税（费）款缴纳，若纳税人存在以上其一，则不允许进行作废操作，系统不展示“作废”操作项。</a:t>
            </a:r>
            <a:endParaRPr lang="zh-CN" altLang="en-US" sz="15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a:lnSpc>
                <a:spcPct val="120000"/>
              </a:lnSpc>
              <a:spcAft>
                <a:spcPts val="800"/>
              </a:spcAft>
              <a:buClrTx/>
              <a:buSzTx/>
              <a:buNone/>
            </a:pPr>
            <a:endParaRPr altLang="zh-CN" sz="1500" dirty="0" err="1">
              <a:solidFill>
                <a:schemeClr val="dk1"/>
              </a:solidFill>
              <a:latin typeface="汉仪旗黑-85S" panose="00020600040101010101" pitchFamily="18" charset="-122"/>
              <a:ea typeface="汉仪旗黑-85S" panose="00020600040101010101" pitchFamily="18" charset="-122"/>
              <a:sym typeface="微软雅黑" panose="020B0503020204020204" pitchFamily="34" charset="-122"/>
            </a:endParaRPr>
          </a:p>
          <a:p>
            <a:pPr algn="l">
              <a:lnSpc>
                <a:spcPct val="120000"/>
              </a:lnSpc>
              <a:spcAft>
                <a:spcPts val="800"/>
              </a:spcAft>
              <a:buClrTx/>
              <a:buSzTx/>
              <a:buNone/>
            </a:pPr>
            <a:r>
              <a:rPr altLang="zh-CN" sz="1500" dirty="0" err="1">
                <a:solidFill>
                  <a:schemeClr val="dk1"/>
                </a:solidFill>
                <a:latin typeface="汉仪旗黑-85S" panose="00020600040101010101" pitchFamily="18" charset="-122"/>
                <a:ea typeface="汉仪旗黑-85S" panose="00020600040101010101" pitchFamily="18" charset="-122"/>
                <a:sym typeface="微软雅黑" panose="020B0503020204020204" pitchFamily="34" charset="-122"/>
              </a:rPr>
              <a:t>2.</a:t>
            </a:r>
            <a:r>
              <a:rPr lang="zh-CN" sz="1500" dirty="0" err="1">
                <a:solidFill>
                  <a:schemeClr val="dk1"/>
                </a:solidFill>
                <a:latin typeface="汉仪旗黑-85S" panose="00020600040101010101" pitchFamily="18" charset="-122"/>
                <a:ea typeface="汉仪旗黑-85S" panose="00020600040101010101" pitchFamily="18" charset="-122"/>
                <a:sym typeface="微软雅黑" panose="020B0503020204020204" pitchFamily="34" charset="-122"/>
              </a:rPr>
              <a:t>财产行为税如何进行变更？</a:t>
            </a:r>
            <a:endParaRPr lang="zh-CN" sz="1500" dirty="0" err="1">
              <a:solidFill>
                <a:schemeClr val="dk1"/>
              </a:solidFill>
              <a:latin typeface="汉仪旗黑-85S" panose="00020600040101010101" pitchFamily="18" charset="-122"/>
              <a:ea typeface="汉仪旗黑-85S" panose="00020600040101010101" pitchFamily="18" charset="-122"/>
              <a:sym typeface="微软雅黑" panose="020B0503020204020204" pitchFamily="34" charset="-122"/>
            </a:endParaRPr>
          </a:p>
          <a:p>
            <a:pPr algn="l">
              <a:lnSpc>
                <a:spcPct val="120000"/>
              </a:lnSpc>
              <a:spcAft>
                <a:spcPts val="800"/>
              </a:spcAft>
              <a:buClrTx/>
              <a:buSzTx/>
              <a:buNone/>
            </a:pPr>
            <a:r>
              <a:rPr lang="zh-CN" sz="1500" dirty="0" err="1">
                <a:solidFill>
                  <a:schemeClr val="dk1"/>
                </a:solidFill>
                <a:latin typeface="汉仪旗黑-85S" panose="00020600040101010101" pitchFamily="18" charset="-122"/>
                <a:ea typeface="汉仪旗黑-85S" panose="00020600040101010101" pitchFamily="18" charset="-122"/>
                <a:sym typeface="+mn-ea"/>
              </a:rPr>
              <a:t>答：</a:t>
            </a:r>
            <a:r>
              <a:rPr lang="zh-CN" altLang="en-US" sz="15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如需对财产和行为税相关税种进行申报更正，需</a:t>
            </a:r>
            <a:r>
              <a:rPr lang="zh-CN" altLang="en-US" sz="1500" spc="100">
                <a:ln w="3175">
                  <a:noFill/>
                  <a:prstDash val="dash"/>
                </a:ln>
                <a:solidFill>
                  <a:schemeClr val="dk1">
                    <a:lumMod val="75000"/>
                    <a:lumOff val="25000"/>
                  </a:schemeClr>
                </a:solidFill>
                <a:highlight>
                  <a:srgbClr val="FFFF00"/>
                </a:highlight>
                <a:uFillTx/>
                <a:latin typeface="微软雅黑" panose="020B0503020204020204" pitchFamily="34" charset="-122"/>
                <a:ea typeface="微软雅黑" panose="020B0503020204020204" pitchFamily="34" charset="-122"/>
                <a:cs typeface="微软雅黑" panose="020B0503020204020204" pitchFamily="34" charset="-122"/>
                <a:sym typeface="+mn-ea"/>
              </a:rPr>
              <a:t>先对相关税源信息进行更正</a:t>
            </a:r>
            <a:r>
              <a:rPr lang="zh-CN" altLang="en-US" sz="15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，不能直接更正申报表。选择需更正的申报信息后，点击【更正】，系统自动跳转税源采集模块，提醒纳税人先更正税源信息再进行申报表更正。</a:t>
            </a:r>
            <a:endParaRPr lang="zh-CN" altLang="en-US" sz="15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a:lnSpc>
                <a:spcPct val="100000"/>
              </a:lnSpc>
            </a:pPr>
            <a:endParaRPr lang="zh-CN" altLang="en-US" sz="1500" spc="10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8"/>
    </p:custDataLst>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tretch>
            <a:fillRect/>
          </a:stretch>
        </p:blipFill>
        <p:spPr>
          <a:xfrm>
            <a:off x="-3924935" y="-452755"/>
            <a:ext cx="13106400" cy="7531100"/>
          </a:xfrm>
          <a:prstGeom prst="rect">
            <a:avLst/>
          </a:prstGeom>
          <a:noFill/>
          <a:ln>
            <a:noFill/>
          </a:ln>
        </p:spPr>
      </p:pic>
      <p:sp>
        <p:nvSpPr>
          <p:cNvPr id="43" name="Rectangle 3"/>
          <p:cNvSpPr txBox="1">
            <a:spLocks noChangeArrowheads="1"/>
          </p:cNvSpPr>
          <p:nvPr/>
        </p:nvSpPr>
        <p:spPr>
          <a:xfrm>
            <a:off x="611505" y="1870710"/>
            <a:ext cx="6588760" cy="5022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3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三、特色业务模块介绍</a:t>
            </a:r>
            <a:endParaRPr lang="zh-CN" altLang="en-US" sz="3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cxnSp>
        <p:nvCxnSpPr>
          <p:cNvPr id="46" name="直接连接符 5"/>
          <p:cNvCxnSpPr>
            <a:cxnSpLocks noChangeShapeType="1"/>
          </p:cNvCxnSpPr>
          <p:nvPr/>
        </p:nvCxnSpPr>
        <p:spPr bwMode="auto">
          <a:xfrm flipH="1">
            <a:off x="611505" y="2499995"/>
            <a:ext cx="8569325" cy="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矩形 9"/>
          <p:cNvSpPr>
            <a:spLocks noChangeArrowheads="1"/>
          </p:cNvSpPr>
          <p:nvPr/>
        </p:nvSpPr>
        <p:spPr bwMode="auto">
          <a:xfrm>
            <a:off x="-139397" y="1714494"/>
            <a:ext cx="380044" cy="1609725"/>
          </a:xfrm>
          <a:prstGeom prst="rect">
            <a:avLst/>
          </a:prstGeom>
          <a:solidFill>
            <a:schemeClr val="accent1"/>
          </a:solidFill>
          <a:ln>
            <a:noFill/>
          </a:ln>
        </p:spPr>
        <p:txBody>
          <a:bodyPr lIns="68557" tIns="34279" rIns="68557" bIns="3427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lt"/>
              <a:ea typeface="+mn-ea"/>
              <a:cs typeface="+mn-ea"/>
              <a:sym typeface="+mn-l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500"/>
                                        <p:tgtEl>
                                          <p:spTgt spid="4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3"/>
                                        </p:tgtEl>
                                        <p:attrNameLst>
                                          <p:attrName>style.visibility</p:attrName>
                                        </p:attrNameLst>
                                      </p:cBhvr>
                                      <p:to>
                                        <p:strVal val="visible"/>
                                      </p:to>
                                    </p:set>
                                    <p:anim calcmode="lin" valueType="num">
                                      <p:cBhvr>
                                        <p:cTn id="11"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3"/>
                                        </p:tgtEl>
                                        <p:attrNameLst>
                                          <p:attrName>ppt_y</p:attrName>
                                        </p:attrNameLst>
                                      </p:cBhvr>
                                      <p:tavLst>
                                        <p:tav tm="0">
                                          <p:val>
                                            <p:strVal val="#ppt_y"/>
                                          </p:val>
                                        </p:tav>
                                        <p:tav tm="100000">
                                          <p:val>
                                            <p:strVal val="#ppt_y"/>
                                          </p:val>
                                        </p:tav>
                                      </p:tavLst>
                                    </p:anim>
                                    <p:anim calcmode="lin" valueType="num">
                                      <p:cBhvr>
                                        <p:cTn id="13"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3"/>
                                        </p:tgtEl>
                                      </p:cBhvr>
                                    </p:animEffect>
                                  </p:childTnLst>
                                </p:cTn>
                              </p:par>
                            </p:childTnLst>
                          </p:cTn>
                        </p:par>
                        <p:par>
                          <p:cTn id="16" fill="hold">
                            <p:stCondLst>
                              <p:cond delay="1450"/>
                            </p:stCondLst>
                            <p:childTnLst>
                              <p:par>
                                <p:cTn id="17" presetID="22" presetClass="entr" presetSubtype="2"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right)">
                                      <p:cBhvr>
                                        <p:cTn id="1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utoUpdateAnimBg="0"/>
      <p:bldP spid="47" grpId="0" bldLvl="0" animBg="1"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操作步骤</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6" name="图片 5"/>
          <p:cNvPicPr>
            <a:picLocks noChangeAspect="1"/>
          </p:cNvPicPr>
          <p:nvPr/>
        </p:nvPicPr>
        <p:blipFill>
          <a:blip r:embed="rId1"/>
          <a:stretch>
            <a:fillRect/>
          </a:stretch>
        </p:blipFill>
        <p:spPr>
          <a:xfrm>
            <a:off x="219710" y="76200"/>
            <a:ext cx="8705215" cy="49904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78815" y="699770"/>
            <a:ext cx="7840980" cy="4010025"/>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stretch>
            <a:fillRect/>
          </a:stretch>
        </p:blipFill>
        <p:spPr>
          <a:xfrm>
            <a:off x="683895" y="699770"/>
            <a:ext cx="7755890" cy="4105275"/>
          </a:xfrm>
          <a:prstGeom prst="rect">
            <a:avLst/>
          </a:prstGeom>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35560" y="25400"/>
            <a:ext cx="9044305" cy="4841240"/>
          </a:xfrm>
          <a:prstGeom prst="rect">
            <a:avLst/>
          </a:prstGeo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467995" y="699135"/>
            <a:ext cx="8044180" cy="4120515"/>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83895" y="699770"/>
            <a:ext cx="7670165" cy="3981450"/>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107315" y="697865"/>
            <a:ext cx="8856980" cy="4135755"/>
          </a:xfrm>
          <a:prstGeom prst="rect">
            <a:avLst/>
          </a:prstGeom>
        </p:spPr>
      </p:pic>
      <p:sp>
        <p:nvSpPr>
          <p:cNvPr id="4" name="文本框 3"/>
          <p:cNvSpPr txBox="1"/>
          <p:nvPr/>
        </p:nvSpPr>
        <p:spPr>
          <a:xfrm>
            <a:off x="4284345" y="771525"/>
            <a:ext cx="4572000" cy="922020"/>
          </a:xfrm>
          <a:prstGeom prst="rect">
            <a:avLst/>
          </a:prstGeom>
          <a:noFill/>
          <a:ln w="9525">
            <a:noFill/>
          </a:ln>
        </p:spPr>
        <p:txBody>
          <a:bodyPr wrap="square" anchor="t">
            <a:spAutoFit/>
          </a:bodyPr>
          <a:p>
            <a:pPr indent="0" fontAlgn="auto">
              <a:lnSpc>
                <a:spcPct val="150000"/>
              </a:lnSpc>
            </a:pPr>
            <a:r>
              <a:rPr lang="zh-CN" altLang="en-US" sz="1200" b="0">
                <a:latin typeface="微软雅黑" panose="020B0503020204020204" pitchFamily="34" charset="-122"/>
                <a:ea typeface="微软雅黑" panose="020B0503020204020204" pitchFamily="34" charset="-122"/>
                <a:cs typeface="微软雅黑" panose="020B0503020204020204" pitchFamily="34" charset="-122"/>
              </a:rPr>
              <a:t>主管税务机关和社保主管机关不一致。例如主管税务局机关为晋源区税务</a:t>
            </a:r>
            <a:r>
              <a:rPr lang="en-US" altLang="zh-CN" sz="1200" b="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200" b="0">
                <a:latin typeface="微软雅黑" panose="020B0503020204020204" pitchFamily="34" charset="-122"/>
                <a:ea typeface="微软雅黑" panose="020B0503020204020204" pitchFamily="34" charset="-122"/>
                <a:cs typeface="微软雅黑" panose="020B0503020204020204" pitchFamily="34" charset="-122"/>
              </a:rPr>
              <a:t>局，社保主管机关为杏花岭区税务局，无法获取参保人员信息。建议使用社保费管理客户端登录操作。</a:t>
            </a:r>
            <a:endParaRPr lang="zh-CN" altLang="en-US" sz="1200" b="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9" name="文本框 6"/>
          <p:cNvSpPr txBox="1"/>
          <p:nvPr>
            <p:custDataLst>
              <p:tags r:id="rId2"/>
            </p:custDataLst>
          </p:nvPr>
        </p:nvSpPr>
        <p:spPr>
          <a:xfrm>
            <a:off x="828040" y="195580"/>
            <a:ext cx="621157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职工参保信息管理</a:t>
            </a:r>
            <a:endParaRPr lang="zh-CN" sz="1800" dirty="0" err="1">
              <a:solidFill>
                <a:schemeClr val="dk1"/>
              </a:solidFill>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83895" y="699770"/>
            <a:ext cx="7852410" cy="4018915"/>
          </a:xfrm>
          <a:prstGeom prst="rect">
            <a:avLst/>
          </a:prstGeom>
        </p:spPr>
      </p:pic>
      <p:sp>
        <p:nvSpPr>
          <p:cNvPr id="9" name="文本框 6"/>
          <p:cNvSpPr txBox="1"/>
          <p:nvPr>
            <p:custDataLst>
              <p:tags r:id="rId2"/>
            </p:custDataLst>
          </p:nvPr>
        </p:nvSpPr>
        <p:spPr>
          <a:xfrm>
            <a:off x="828040" y="195580"/>
            <a:ext cx="621157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月度缴费工资</a:t>
            </a:r>
            <a:endParaRPr lang="zh-CN" sz="1800" dirty="0" err="1">
              <a:solidFill>
                <a:schemeClr val="dk1"/>
              </a:solidFill>
              <a:sym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custDataLst>
              <p:tags r:id="rId1"/>
            </p:custDataLst>
          </p:nvPr>
        </p:nvCxnSpPr>
        <p:spPr>
          <a:xfrm>
            <a:off x="566682" y="469049"/>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0" name="Group 7"/>
          <p:cNvGrpSpPr/>
          <p:nvPr/>
        </p:nvGrpSpPr>
        <p:grpSpPr bwMode="auto">
          <a:xfrm>
            <a:off x="242646" y="219671"/>
            <a:ext cx="292779" cy="154484"/>
            <a:chOff x="0" y="0"/>
            <a:chExt cx="1041399" cy="549275"/>
          </a:xfrm>
        </p:grpSpPr>
        <p:sp>
          <p:nvSpPr>
            <p:cNvPr id="11" name="Freeform 16"/>
            <p:cNvSpPr/>
            <p:nvPr>
              <p:custDataLst>
                <p:tags r:id="rId2"/>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2" name="Freeform 17"/>
            <p:cNvSpPr/>
            <p:nvPr>
              <p:custDataLst>
                <p:tags r:id="rId3"/>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3" name="Freeform 18"/>
            <p:cNvSpPr/>
            <p:nvPr>
              <p:custDataLst>
                <p:tags r:id="rId4"/>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sp>
        <p:nvSpPr>
          <p:cNvPr id="16" name="文本框 2"/>
          <p:cNvSpPr txBox="1"/>
          <p:nvPr>
            <p:custDataLst>
              <p:tags r:id="rId5"/>
            </p:custDataLst>
          </p:nvPr>
        </p:nvSpPr>
        <p:spPr>
          <a:xfrm>
            <a:off x="601417" y="121809"/>
            <a:ext cx="7959778" cy="553720"/>
          </a:xfrm>
          <a:prstGeom prst="rect">
            <a:avLst/>
          </a:prstGeom>
          <a:noFill/>
        </p:spPr>
        <p:txBody>
          <a:bodyPr wrap="square" lIns="0" tIns="0" rIns="0" bIns="0" rtlCol="0">
            <a:spAutoFit/>
          </a:bodyPr>
          <a:lstStyle/>
          <a:p>
            <a:pPr defTabSz="685800">
              <a:spcBef>
                <a:spcPct val="0"/>
              </a:spcBef>
              <a:spcAft>
                <a:spcPct val="0"/>
              </a:spcAft>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功能介绍</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查看开业告知书税（费）种认定信息（单位纳税人）</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685800">
              <a:spcBef>
                <a:spcPct val="0"/>
              </a:spcBef>
              <a:spcAft>
                <a:spcPct val="0"/>
              </a:spcAft>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7" name="图片 16"/>
          <p:cNvPicPr>
            <a:picLocks noChangeAspect="1"/>
          </p:cNvPicPr>
          <p:nvPr/>
        </p:nvPicPr>
        <p:blipFill>
          <a:blip r:embed="rId6"/>
          <a:stretch>
            <a:fillRect/>
          </a:stretch>
        </p:blipFill>
        <p:spPr>
          <a:xfrm>
            <a:off x="439022" y="539588"/>
            <a:ext cx="8461629" cy="4327380"/>
          </a:xfrm>
          <a:prstGeom prst="rect">
            <a:avLst/>
          </a:prstGeom>
        </p:spPr>
      </p:pic>
      <p:sp>
        <p:nvSpPr>
          <p:cNvPr id="2" name="圆角矩形 1"/>
          <p:cNvSpPr/>
          <p:nvPr/>
        </p:nvSpPr>
        <p:spPr>
          <a:xfrm>
            <a:off x="1259840" y="627380"/>
            <a:ext cx="1224280" cy="215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779145" y="699770"/>
            <a:ext cx="7771765" cy="4171950"/>
          </a:xfrm>
          <a:prstGeom prst="rect">
            <a:avLst/>
          </a:prstGeom>
        </p:spPr>
      </p:pic>
      <p:sp>
        <p:nvSpPr>
          <p:cNvPr id="9" name="文本框 6"/>
          <p:cNvSpPr txBox="1"/>
          <p:nvPr>
            <p:custDataLst>
              <p:tags r:id="rId2"/>
            </p:custDataLst>
          </p:nvPr>
        </p:nvSpPr>
        <p:spPr>
          <a:xfrm>
            <a:off x="828040" y="195580"/>
            <a:ext cx="621157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月度缴费工资</a:t>
            </a:r>
            <a:endParaRPr lang="zh-CN" sz="1800" dirty="0" err="1">
              <a:solidFill>
                <a:schemeClr val="dk1"/>
              </a:solidFill>
              <a:sym typeface="微软雅黑" panose="020B0503020204020204" pitchFamily="34" charset="-122"/>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95605" y="771525"/>
            <a:ext cx="8297545" cy="3816350"/>
          </a:xfrm>
          <a:prstGeom prst="rect">
            <a:avLst/>
          </a:prstGeom>
        </p:spPr>
      </p:pic>
      <p:sp>
        <p:nvSpPr>
          <p:cNvPr id="9" name="文本框 6"/>
          <p:cNvSpPr txBox="1"/>
          <p:nvPr>
            <p:custDataLst>
              <p:tags r:id="rId2"/>
            </p:custDataLst>
          </p:nvPr>
        </p:nvSpPr>
        <p:spPr>
          <a:xfrm>
            <a:off x="828040" y="195580"/>
            <a:ext cx="621157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月度缴费工资</a:t>
            </a:r>
            <a:endParaRPr lang="zh-CN" sz="1800" dirty="0" err="1">
              <a:solidFill>
                <a:schemeClr val="dk1"/>
              </a:solidFill>
              <a:sym typeface="微软雅黑" panose="020B0503020204020204" pitchFamily="34" charset="-122"/>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7" name="图片 30"/>
          <p:cNvPicPr>
            <a:picLocks noChangeAspect="1"/>
          </p:cNvPicPr>
          <p:nvPr/>
        </p:nvPicPr>
        <p:blipFill>
          <a:blip r:embed="rId1"/>
          <a:stretch>
            <a:fillRect/>
          </a:stretch>
        </p:blipFill>
        <p:spPr>
          <a:xfrm>
            <a:off x="539750" y="843915"/>
            <a:ext cx="7910195" cy="3524250"/>
          </a:xfrm>
          <a:prstGeom prst="rect">
            <a:avLst/>
          </a:prstGeom>
          <a:noFill/>
          <a:ln w="9525">
            <a:noFill/>
          </a:ln>
        </p:spPr>
      </p:pic>
      <p:sp>
        <p:nvSpPr>
          <p:cNvPr id="4" name="文本框 6"/>
          <p:cNvSpPr txBox="1"/>
          <p:nvPr>
            <p:custDataLst>
              <p:tags r:id="rId2"/>
            </p:custDataLst>
          </p:nvPr>
        </p:nvSpPr>
        <p:spPr>
          <a:xfrm>
            <a:off x="755650" y="195580"/>
            <a:ext cx="704088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操作步骤</a:t>
            </a:r>
            <a:endParaRPr lang="zh-CN" sz="1800" dirty="0" err="1">
              <a:solidFill>
                <a:schemeClr val="dk1"/>
              </a:solidFill>
              <a:sym typeface="微软雅黑" panose="020B0503020204020204" pitchFamily="34" charset="-122"/>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5"/>
          <p:cNvPicPr>
            <a:picLocks noChangeAspect="1"/>
          </p:cNvPicPr>
          <p:nvPr/>
        </p:nvPicPr>
        <p:blipFill>
          <a:blip r:embed="rId1"/>
          <a:stretch>
            <a:fillRect/>
          </a:stretch>
        </p:blipFill>
        <p:spPr>
          <a:xfrm>
            <a:off x="323850" y="915670"/>
            <a:ext cx="8027035" cy="3589020"/>
          </a:xfrm>
          <a:prstGeom prst="rect">
            <a:avLst/>
          </a:prstGeom>
          <a:noFill/>
          <a:ln w="9525">
            <a:noFill/>
          </a:ln>
        </p:spPr>
      </p:pic>
      <p:sp>
        <p:nvSpPr>
          <p:cNvPr id="4" name="文本框 6"/>
          <p:cNvSpPr txBox="1"/>
          <p:nvPr>
            <p:custDataLst>
              <p:tags r:id="rId2"/>
            </p:custDataLst>
          </p:nvPr>
        </p:nvSpPr>
        <p:spPr>
          <a:xfrm>
            <a:off x="755650" y="195580"/>
            <a:ext cx="704088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操作步骤</a:t>
            </a:r>
            <a:endParaRPr lang="zh-CN" sz="1800" dirty="0" err="1">
              <a:solidFill>
                <a:schemeClr val="dk1"/>
              </a:solidFill>
              <a:sym typeface="微软雅黑" panose="020B0503020204020204" pitchFamily="34" charset="-122"/>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 name="图片 13"/>
          <p:cNvPicPr>
            <a:picLocks noChangeAspect="1"/>
          </p:cNvPicPr>
          <p:nvPr/>
        </p:nvPicPr>
        <p:blipFill>
          <a:blip r:embed="rId1"/>
          <a:stretch>
            <a:fillRect/>
          </a:stretch>
        </p:blipFill>
        <p:spPr>
          <a:xfrm>
            <a:off x="683895" y="771525"/>
            <a:ext cx="8182610" cy="3663950"/>
          </a:xfrm>
          <a:prstGeom prst="rect">
            <a:avLst/>
          </a:prstGeom>
          <a:noFill/>
          <a:ln w="9525">
            <a:noFill/>
          </a:ln>
        </p:spPr>
      </p:pic>
      <p:sp>
        <p:nvSpPr>
          <p:cNvPr id="4" name="文本框 6"/>
          <p:cNvSpPr txBox="1"/>
          <p:nvPr>
            <p:custDataLst>
              <p:tags r:id="rId2"/>
            </p:custDataLst>
          </p:nvPr>
        </p:nvSpPr>
        <p:spPr>
          <a:xfrm>
            <a:off x="755650" y="195580"/>
            <a:ext cx="704088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操作步骤</a:t>
            </a:r>
            <a:endParaRPr lang="zh-CN" sz="1800" dirty="0" err="1">
              <a:solidFill>
                <a:schemeClr val="dk1"/>
              </a:solidFill>
              <a:sym typeface="微软雅黑" panose="020B0503020204020204" pitchFamily="34" charset="-122"/>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6"/>
          <p:cNvSpPr txBox="1"/>
          <p:nvPr>
            <p:custDataLst>
              <p:tags r:id="rId1"/>
            </p:custDataLst>
          </p:nvPr>
        </p:nvSpPr>
        <p:spPr>
          <a:xfrm>
            <a:off x="755650" y="195580"/>
            <a:ext cx="704088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单位社会保险费确认申报</a:t>
            </a:r>
            <a:endParaRPr lang="zh-CN" sz="1800" dirty="0" err="1">
              <a:solidFill>
                <a:schemeClr val="dk1"/>
              </a:solidFill>
              <a:sym typeface="微软雅黑" panose="020B0503020204020204" pitchFamily="34" charset="-122"/>
            </a:endParaRPr>
          </a:p>
        </p:txBody>
      </p:sp>
      <p:pic>
        <p:nvPicPr>
          <p:cNvPr id="14" name="图片 14"/>
          <p:cNvPicPr>
            <a:picLocks noChangeAspect="1"/>
          </p:cNvPicPr>
          <p:nvPr/>
        </p:nvPicPr>
        <p:blipFill>
          <a:blip r:embed="rId2"/>
          <a:stretch>
            <a:fillRect/>
          </a:stretch>
        </p:blipFill>
        <p:spPr>
          <a:xfrm>
            <a:off x="466090" y="771525"/>
            <a:ext cx="8647430" cy="4010660"/>
          </a:xfrm>
          <a:prstGeom prst="rect">
            <a:avLst/>
          </a:prstGeom>
          <a:noFill/>
          <a:ln w="9525">
            <a:noFill/>
          </a:ln>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6"/>
          <p:cNvSpPr txBox="1"/>
          <p:nvPr>
            <p:custDataLst>
              <p:tags r:id="rId1"/>
            </p:custDataLst>
          </p:nvPr>
        </p:nvSpPr>
        <p:spPr>
          <a:xfrm>
            <a:off x="755650" y="195580"/>
            <a:ext cx="704088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操作步骤</a:t>
            </a:r>
            <a:endParaRPr lang="zh-CN" sz="1800" dirty="0" err="1">
              <a:solidFill>
                <a:schemeClr val="dk1"/>
              </a:solidFill>
              <a:sym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251460" y="697865"/>
            <a:ext cx="8596630" cy="3923665"/>
          </a:xfrm>
          <a:prstGeom prst="rect">
            <a:avLst/>
          </a:pr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 name="图片 23"/>
          <p:cNvPicPr>
            <a:picLocks noChangeAspect="1"/>
          </p:cNvPicPr>
          <p:nvPr/>
        </p:nvPicPr>
        <p:blipFill>
          <a:blip r:embed="rId1"/>
          <a:stretch>
            <a:fillRect/>
          </a:stretch>
        </p:blipFill>
        <p:spPr>
          <a:xfrm>
            <a:off x="467995" y="771525"/>
            <a:ext cx="8380095" cy="3731895"/>
          </a:xfrm>
          <a:prstGeom prst="rect">
            <a:avLst/>
          </a:prstGeom>
          <a:noFill/>
          <a:ln w="9525">
            <a:noFill/>
          </a:ln>
        </p:spPr>
      </p:pic>
      <p:sp>
        <p:nvSpPr>
          <p:cNvPr id="4" name="文本框 6"/>
          <p:cNvSpPr txBox="1"/>
          <p:nvPr>
            <p:custDataLst>
              <p:tags r:id="rId2"/>
            </p:custDataLst>
          </p:nvPr>
        </p:nvSpPr>
        <p:spPr>
          <a:xfrm>
            <a:off x="755650" y="195580"/>
            <a:ext cx="704088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操作步骤</a:t>
            </a:r>
            <a:endParaRPr lang="zh-CN" sz="1800" dirty="0" err="1">
              <a:solidFill>
                <a:schemeClr val="dk1"/>
              </a:solidFill>
              <a:sym typeface="微软雅黑" panose="020B0503020204020204" pitchFamily="34" charset="-122"/>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图片 12"/>
          <p:cNvPicPr>
            <a:picLocks noChangeAspect="1"/>
          </p:cNvPicPr>
          <p:nvPr/>
        </p:nvPicPr>
        <p:blipFill>
          <a:blip r:embed="rId1"/>
          <a:stretch>
            <a:fillRect/>
          </a:stretch>
        </p:blipFill>
        <p:spPr>
          <a:xfrm>
            <a:off x="539115" y="699770"/>
            <a:ext cx="8215630" cy="3946525"/>
          </a:xfrm>
          <a:prstGeom prst="rect">
            <a:avLst/>
          </a:prstGeom>
          <a:noFill/>
          <a:ln w="9525">
            <a:noFill/>
          </a:ln>
        </p:spPr>
      </p:pic>
      <p:sp>
        <p:nvSpPr>
          <p:cNvPr id="4" name="文本框 6"/>
          <p:cNvSpPr txBox="1"/>
          <p:nvPr>
            <p:custDataLst>
              <p:tags r:id="rId2"/>
            </p:custDataLst>
          </p:nvPr>
        </p:nvSpPr>
        <p:spPr>
          <a:xfrm>
            <a:off x="755650" y="195580"/>
            <a:ext cx="704088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操作步骤</a:t>
            </a:r>
            <a:endParaRPr lang="zh-CN" sz="1800" dirty="0" err="1">
              <a:solidFill>
                <a:schemeClr val="dk1"/>
              </a:solidFill>
              <a:sym typeface="微软雅黑" panose="020B0503020204020204" pitchFamily="34" charset="-122"/>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6" name="图片 39"/>
          <p:cNvPicPr>
            <a:picLocks noChangeAspect="1"/>
          </p:cNvPicPr>
          <p:nvPr/>
        </p:nvPicPr>
        <p:blipFill>
          <a:blip r:embed="rId1"/>
          <a:stretch>
            <a:fillRect/>
          </a:stretch>
        </p:blipFill>
        <p:spPr>
          <a:xfrm>
            <a:off x="516890" y="865505"/>
            <a:ext cx="8028940" cy="3757930"/>
          </a:xfrm>
          <a:prstGeom prst="rect">
            <a:avLst/>
          </a:prstGeom>
          <a:noFill/>
          <a:ln w="9525">
            <a:noFill/>
          </a:ln>
        </p:spPr>
      </p:pic>
      <p:sp>
        <p:nvSpPr>
          <p:cNvPr id="4" name="文本框 6"/>
          <p:cNvSpPr txBox="1"/>
          <p:nvPr>
            <p:custDataLst>
              <p:tags r:id="rId2"/>
            </p:custDataLst>
          </p:nvPr>
        </p:nvSpPr>
        <p:spPr>
          <a:xfrm>
            <a:off x="755650" y="195580"/>
            <a:ext cx="704088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操作步骤</a:t>
            </a:r>
            <a:endParaRPr lang="zh-CN" sz="1800" dirty="0" err="1">
              <a:solidFill>
                <a:schemeClr val="dk1"/>
              </a:solidFill>
              <a:sym typeface="微软雅黑" panose="020B0503020204020204" pitchFamily="3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custDataLst>
              <p:tags r:id="rId1"/>
            </p:custDataLst>
          </p:nvPr>
        </p:nvCxnSpPr>
        <p:spPr>
          <a:xfrm>
            <a:off x="566682" y="469049"/>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0" name="Group 7"/>
          <p:cNvGrpSpPr/>
          <p:nvPr/>
        </p:nvGrpSpPr>
        <p:grpSpPr bwMode="auto">
          <a:xfrm>
            <a:off x="242646" y="219671"/>
            <a:ext cx="292779" cy="154484"/>
            <a:chOff x="0" y="0"/>
            <a:chExt cx="1041399" cy="549275"/>
          </a:xfrm>
        </p:grpSpPr>
        <p:sp>
          <p:nvSpPr>
            <p:cNvPr id="11" name="Freeform 16"/>
            <p:cNvSpPr/>
            <p:nvPr>
              <p:custDataLst>
                <p:tags r:id="rId2"/>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2" name="Freeform 17"/>
            <p:cNvSpPr/>
            <p:nvPr>
              <p:custDataLst>
                <p:tags r:id="rId3"/>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3" name="Freeform 18"/>
            <p:cNvSpPr/>
            <p:nvPr>
              <p:custDataLst>
                <p:tags r:id="rId4"/>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sp>
        <p:nvSpPr>
          <p:cNvPr id="14" name="文本框 2"/>
          <p:cNvSpPr txBox="1"/>
          <p:nvPr>
            <p:custDataLst>
              <p:tags r:id="rId5"/>
            </p:custDataLst>
          </p:nvPr>
        </p:nvSpPr>
        <p:spPr>
          <a:xfrm>
            <a:off x="601417" y="121809"/>
            <a:ext cx="7959778" cy="553720"/>
          </a:xfrm>
          <a:prstGeom prst="rect">
            <a:avLst/>
          </a:prstGeom>
          <a:noFill/>
        </p:spPr>
        <p:txBody>
          <a:bodyPr wrap="square" lIns="0" tIns="0" rIns="0" bIns="0" rtlCol="0">
            <a:spAutoFit/>
          </a:bodyPr>
          <a:lstStyle/>
          <a:p>
            <a:pPr defTabSz="685800">
              <a:spcBef>
                <a:spcPct val="0"/>
              </a:spcBef>
              <a:spcAft>
                <a:spcPct val="0"/>
              </a:spcAft>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功能介绍</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查看开业告知书票种核定信息（单位纳税人）</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685800">
              <a:spcBef>
                <a:spcPct val="0"/>
              </a:spcBef>
              <a:spcAft>
                <a:spcPct val="0"/>
              </a:spcAft>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6" name="图片 15"/>
          <p:cNvPicPr>
            <a:picLocks noChangeAspect="1"/>
          </p:cNvPicPr>
          <p:nvPr/>
        </p:nvPicPr>
        <p:blipFill>
          <a:blip r:embed="rId6"/>
          <a:stretch>
            <a:fillRect/>
          </a:stretch>
        </p:blipFill>
        <p:spPr>
          <a:xfrm>
            <a:off x="388365" y="539588"/>
            <a:ext cx="8475415" cy="4280055"/>
          </a:xfrm>
          <a:prstGeom prst="rect">
            <a:avLst/>
          </a:prstGeom>
        </p:spPr>
      </p:pic>
      <p:sp>
        <p:nvSpPr>
          <p:cNvPr id="2" name="圆角矩形 1"/>
          <p:cNvSpPr/>
          <p:nvPr/>
        </p:nvSpPr>
        <p:spPr>
          <a:xfrm>
            <a:off x="1259840" y="555625"/>
            <a:ext cx="1224280" cy="215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7" name="图片 40"/>
          <p:cNvPicPr>
            <a:picLocks noChangeAspect="1"/>
          </p:cNvPicPr>
          <p:nvPr/>
        </p:nvPicPr>
        <p:blipFill>
          <a:blip r:embed="rId1"/>
          <a:stretch>
            <a:fillRect/>
          </a:stretch>
        </p:blipFill>
        <p:spPr>
          <a:xfrm>
            <a:off x="539750" y="654050"/>
            <a:ext cx="7983855" cy="4193540"/>
          </a:xfrm>
          <a:prstGeom prst="rect">
            <a:avLst/>
          </a:prstGeom>
          <a:noFill/>
          <a:ln w="9525">
            <a:noFill/>
          </a:ln>
        </p:spPr>
      </p:pic>
      <p:sp>
        <p:nvSpPr>
          <p:cNvPr id="4" name="文本框 6"/>
          <p:cNvSpPr txBox="1"/>
          <p:nvPr>
            <p:custDataLst>
              <p:tags r:id="rId2"/>
            </p:custDataLst>
          </p:nvPr>
        </p:nvSpPr>
        <p:spPr>
          <a:xfrm>
            <a:off x="755650" y="195580"/>
            <a:ext cx="7040880" cy="457200"/>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a:lnSpc>
                <a:spcPct val="100000"/>
              </a:lnSpc>
            </a:pPr>
            <a:r>
              <a:rPr lang="zh-CN" sz="1800" dirty="0" err="1">
                <a:solidFill>
                  <a:schemeClr val="dk1"/>
                </a:solidFill>
                <a:sym typeface="微软雅黑" panose="020B0503020204020204" pitchFamily="34" charset="-122"/>
              </a:rPr>
              <a:t>操作步骤</a:t>
            </a:r>
            <a:endParaRPr lang="zh-CN" sz="1800" dirty="0" err="1">
              <a:solidFill>
                <a:schemeClr val="dk1"/>
              </a:solidFill>
              <a:sym typeface="微软雅黑" panose="020B0503020204020204" pitchFamily="34" charset="-122"/>
            </a:endParaRPr>
          </a:p>
        </p:txBody>
      </p:sp>
      <p:sp>
        <p:nvSpPr>
          <p:cNvPr id="100" name="文本框 99"/>
          <p:cNvSpPr txBox="1"/>
          <p:nvPr/>
        </p:nvSpPr>
        <p:spPr>
          <a:xfrm>
            <a:off x="3347720" y="699770"/>
            <a:ext cx="5080000" cy="583565"/>
          </a:xfrm>
          <a:prstGeom prst="rect">
            <a:avLst/>
          </a:prstGeom>
          <a:noFill/>
          <a:ln w="9525">
            <a:noFill/>
          </a:ln>
        </p:spPr>
        <p:txBody>
          <a:bodyPr>
            <a:spAutoFit/>
          </a:bodyPr>
          <a:p>
            <a:pPr indent="0"/>
            <a:r>
              <a:rPr lang="zh-CN" sz="1600" b="0">
                <a:latin typeface="微软雅黑" panose="020B0503020204020204" pitchFamily="34" charset="-122"/>
                <a:ea typeface="微软雅黑" panose="020B0503020204020204" pitchFamily="34" charset="-122"/>
              </a:rPr>
              <a:t>目前支持三方协议和二维码扫码两种扣款方式；若三方协议为多个时，可以选择其中一个进行缴纳。</a:t>
            </a:r>
            <a:endParaRPr lang="zh-CN" altLang="en-US" sz="1600" b="0">
              <a:latin typeface="微软雅黑" panose="020B0503020204020204" pitchFamily="34" charset="-122"/>
              <a:ea typeface="微软雅黑" panose="020B0503020204020204" pitchFamily="34" charset="-122"/>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83895" y="699770"/>
            <a:ext cx="7748270" cy="4166870"/>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83895" y="733425"/>
            <a:ext cx="7864475" cy="4134485"/>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51460" y="267335"/>
            <a:ext cx="8803005" cy="4679315"/>
          </a:xfrm>
          <a:prstGeom prst="rect">
            <a:avLst/>
          </a:prstGeo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地方特色</a:t>
            </a:r>
            <a:r>
              <a:rPr lang="en-US" altLang="zh-CN" b="1">
                <a:solidFill>
                  <a:schemeClr val="tx1"/>
                </a:solidFill>
                <a:latin typeface="微软雅黑" panose="020B0503020204020204" pitchFamily="34" charset="-122"/>
                <a:ea typeface="微软雅黑" panose="020B0503020204020204" pitchFamily="34" charset="-122"/>
                <a:sym typeface="+mn-ea"/>
              </a:rPr>
              <a:t>-</a:t>
            </a:r>
            <a:r>
              <a:rPr lang="zh-CN" altLang="en-US" b="1">
                <a:solidFill>
                  <a:schemeClr val="tx1"/>
                </a:solidFill>
                <a:latin typeface="微软雅黑" panose="020B0503020204020204" pitchFamily="34" charset="-122"/>
                <a:ea typeface="微软雅黑" panose="020B0503020204020204" pitchFamily="34" charset="-122"/>
                <a:sym typeface="+mn-ea"/>
              </a:rPr>
              <a:t>特色办税</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351790" y="914400"/>
            <a:ext cx="8441055" cy="37179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92480" y="242888"/>
            <a:ext cx="2277904" cy="368300"/>
          </a:xfrm>
          <a:prstGeom prst="rect">
            <a:avLst/>
          </a:prstGeom>
          <a:noFill/>
        </p:spPr>
        <p:txBody>
          <a:bodyPr wrap="square" rtlCol="0">
            <a:spAutoFit/>
          </a:bodyPr>
          <a:p>
            <a:pPr algn="l">
              <a:buClrTx/>
              <a:buSzTx/>
              <a:buFontTx/>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rPr>
              <a:t>我的税务秘书</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11505" y="699770"/>
            <a:ext cx="7856220" cy="3803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33388" y="711518"/>
            <a:ext cx="8409623" cy="4007644"/>
          </a:xfrm>
          <a:prstGeom prst="rect">
            <a:avLst/>
          </a:prstGeom>
        </p:spPr>
      </p:pic>
      <p:sp>
        <p:nvSpPr>
          <p:cNvPr id="4" name="文本框 3"/>
          <p:cNvSpPr txBox="1"/>
          <p:nvPr/>
        </p:nvSpPr>
        <p:spPr>
          <a:xfrm>
            <a:off x="792480" y="242888"/>
            <a:ext cx="2277904" cy="368300"/>
          </a:xfrm>
          <a:prstGeom prst="rect">
            <a:avLst/>
          </a:prstGeom>
          <a:noFill/>
        </p:spPr>
        <p:txBody>
          <a:bodyPr wrap="square" rtlCol="0">
            <a:spAutoFit/>
          </a:bodyPr>
          <a:p>
            <a:pPr algn="l">
              <a:buClrTx/>
              <a:buSzTx/>
              <a:buFontTx/>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rPr>
              <a:t>我的税务秘书</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edg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39750" y="699770"/>
            <a:ext cx="8161020" cy="3841750"/>
          </a:xfrm>
          <a:prstGeom prst="rect">
            <a:avLst/>
          </a:prstGeom>
        </p:spPr>
      </p:pic>
      <p:sp>
        <p:nvSpPr>
          <p:cNvPr id="4" name="文本框 3"/>
          <p:cNvSpPr txBox="1"/>
          <p:nvPr/>
        </p:nvSpPr>
        <p:spPr>
          <a:xfrm>
            <a:off x="792480" y="242888"/>
            <a:ext cx="2277904" cy="368300"/>
          </a:xfrm>
          <a:prstGeom prst="rect">
            <a:avLst/>
          </a:prstGeom>
          <a:noFill/>
        </p:spPr>
        <p:txBody>
          <a:bodyPr wrap="square" rtlCol="0">
            <a:spAutoFit/>
          </a:bodyPr>
          <a:p>
            <a:pPr algn="l">
              <a:buClrTx/>
              <a:buSzTx/>
              <a:buFontTx/>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rPr>
              <a:t>我的税务秘书</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92480" y="242888"/>
            <a:ext cx="2277904" cy="368300"/>
          </a:xfrm>
          <a:prstGeom prst="rect">
            <a:avLst/>
          </a:prstGeom>
          <a:noFill/>
        </p:spPr>
        <p:txBody>
          <a:bodyPr wrap="square" rtlCol="0">
            <a:spAutoFit/>
          </a:bodyPr>
          <a:p>
            <a:pPr algn="l">
              <a:buClrTx/>
              <a:buSzTx/>
              <a:buFontTx/>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rPr>
              <a:t>我的税务秘书</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01015" y="699770"/>
            <a:ext cx="8141335" cy="3854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92480" y="242888"/>
            <a:ext cx="2277904" cy="368300"/>
          </a:xfrm>
          <a:prstGeom prst="rect">
            <a:avLst/>
          </a:prstGeom>
          <a:noFill/>
        </p:spPr>
        <p:txBody>
          <a:bodyPr wrap="square" rtlCol="0">
            <a:spAutoFit/>
          </a:bodyPr>
          <a:p>
            <a:pPr algn="l">
              <a:buClrTx/>
              <a:buSzTx/>
              <a:buFontTx/>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rPr>
              <a:t>我的税务秘书</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611505" y="771525"/>
            <a:ext cx="8021955" cy="38544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p:nvPr>
            <p:custDataLst>
              <p:tags r:id="rId1"/>
            </p:custDataLst>
          </p:nvPr>
        </p:nvCxnSpPr>
        <p:spPr>
          <a:xfrm>
            <a:off x="566682" y="469049"/>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0" name="Group 7"/>
          <p:cNvGrpSpPr/>
          <p:nvPr/>
        </p:nvGrpSpPr>
        <p:grpSpPr bwMode="auto">
          <a:xfrm>
            <a:off x="242646" y="219671"/>
            <a:ext cx="292779" cy="154484"/>
            <a:chOff x="0" y="0"/>
            <a:chExt cx="1041399" cy="549275"/>
          </a:xfrm>
        </p:grpSpPr>
        <p:sp>
          <p:nvSpPr>
            <p:cNvPr id="11" name="Freeform 16"/>
            <p:cNvSpPr/>
            <p:nvPr>
              <p:custDataLst>
                <p:tags r:id="rId2"/>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2" name="Freeform 17"/>
            <p:cNvSpPr/>
            <p:nvPr>
              <p:custDataLst>
                <p:tags r:id="rId3"/>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3" name="Freeform 18"/>
            <p:cNvSpPr/>
            <p:nvPr>
              <p:custDataLst>
                <p:tags r:id="rId4"/>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sp>
        <p:nvSpPr>
          <p:cNvPr id="27" name="文本框 2"/>
          <p:cNvSpPr txBox="1"/>
          <p:nvPr>
            <p:custDataLst>
              <p:tags r:id="rId5"/>
            </p:custDataLst>
          </p:nvPr>
        </p:nvSpPr>
        <p:spPr>
          <a:xfrm>
            <a:off x="601417" y="121809"/>
            <a:ext cx="7959778" cy="553720"/>
          </a:xfrm>
          <a:prstGeom prst="rect">
            <a:avLst/>
          </a:prstGeom>
          <a:noFill/>
        </p:spPr>
        <p:txBody>
          <a:bodyPr wrap="square" lIns="0" tIns="0" rIns="0" bIns="0" rtlCol="0">
            <a:spAutoFit/>
          </a:bodyPr>
          <a:lstStyle/>
          <a:p>
            <a:pPr defTabSz="685800">
              <a:spcBef>
                <a:spcPct val="0"/>
              </a:spcBef>
              <a:spcAft>
                <a:spcPct val="0"/>
              </a:spcAft>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功能介绍</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查看开业告知书基础信息（个体户）</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685800">
              <a:spcBef>
                <a:spcPct val="0"/>
              </a:spcBef>
              <a:spcAft>
                <a:spcPct val="0"/>
              </a:spcAft>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8" name="图片 27"/>
          <p:cNvPicPr>
            <a:picLocks noChangeAspect="1"/>
          </p:cNvPicPr>
          <p:nvPr/>
        </p:nvPicPr>
        <p:blipFill>
          <a:blip r:embed="rId6"/>
          <a:stretch>
            <a:fillRect/>
          </a:stretch>
        </p:blipFill>
        <p:spPr>
          <a:xfrm>
            <a:off x="351169" y="545690"/>
            <a:ext cx="8460274" cy="4424516"/>
          </a:xfrm>
          <a:prstGeom prst="rect">
            <a:avLst/>
          </a:prstGeom>
        </p:spPr>
      </p:pic>
      <p:sp>
        <p:nvSpPr>
          <p:cNvPr id="2" name="圆角矩形 1"/>
          <p:cNvSpPr/>
          <p:nvPr/>
        </p:nvSpPr>
        <p:spPr>
          <a:xfrm>
            <a:off x="1259840" y="627380"/>
            <a:ext cx="1224280" cy="215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39750" y="699770"/>
            <a:ext cx="7982585" cy="3883660"/>
          </a:xfrm>
          <a:prstGeom prst="rect">
            <a:avLst/>
          </a:prstGeom>
        </p:spPr>
      </p:pic>
      <p:sp>
        <p:nvSpPr>
          <p:cNvPr id="4" name="文本框 3"/>
          <p:cNvSpPr txBox="1"/>
          <p:nvPr/>
        </p:nvSpPr>
        <p:spPr>
          <a:xfrm>
            <a:off x="792480" y="242888"/>
            <a:ext cx="2277904" cy="368300"/>
          </a:xfrm>
          <a:prstGeom prst="rect">
            <a:avLst/>
          </a:prstGeom>
          <a:noFill/>
        </p:spPr>
        <p:txBody>
          <a:bodyPr wrap="square" rtlCol="0">
            <a:spAutoFit/>
          </a:bodyPr>
          <a:p>
            <a:pPr algn="l">
              <a:buClrTx/>
              <a:buSzTx/>
              <a:buFontTx/>
            </a:pPr>
            <a:r>
              <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rPr>
              <a:t>我的税务秘书</a:t>
            </a:r>
            <a:endParaRPr lang="zh-CN" altLang="en-US" b="1" dirty="0">
              <a:solidFill>
                <a:srgbClr val="0A4383"/>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1">
            <a:extLst>
              <a:ext uri="{28A0092B-C50C-407E-A947-70E740481C1C}">
                <a14:useLocalDpi xmlns:a14="http://schemas.microsoft.com/office/drawing/2010/main" val="0"/>
              </a:ext>
            </a:extLst>
          </a:blip>
          <a:srcRect t="10367" b="10292"/>
          <a:stretch>
            <a:fillRect/>
          </a:stretch>
        </p:blipFill>
        <p:spPr>
          <a:xfrm flipH="1">
            <a:off x="203" y="-94"/>
            <a:ext cx="9150296" cy="5130259"/>
          </a:xfrm>
          <a:prstGeom prst="rect">
            <a:avLst/>
          </a:prstGeom>
        </p:spPr>
      </p:pic>
      <p:sp>
        <p:nvSpPr>
          <p:cNvPr id="11" name="Rectangle 3"/>
          <p:cNvSpPr txBox="1">
            <a:spLocks noChangeArrowheads="1"/>
          </p:cNvSpPr>
          <p:nvPr/>
        </p:nvSpPr>
        <p:spPr>
          <a:xfrm>
            <a:off x="2764170" y="1281910"/>
            <a:ext cx="5141491" cy="5024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zh-CN" altLang="en-US" sz="4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感 谢 您 的 收 看</a:t>
            </a:r>
            <a:endParaRPr lang="zh-CN" altLang="en-US" sz="4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cxnSp>
        <p:nvCxnSpPr>
          <p:cNvPr id="13" name="直接连接符 5"/>
          <p:cNvCxnSpPr>
            <a:cxnSpLocks noChangeShapeType="1"/>
          </p:cNvCxnSpPr>
          <p:nvPr/>
        </p:nvCxnSpPr>
        <p:spPr bwMode="auto">
          <a:xfrm flipH="1">
            <a:off x="2973333" y="1897958"/>
            <a:ext cx="4617801" cy="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矩形 9"/>
          <p:cNvSpPr>
            <a:spLocks noChangeArrowheads="1"/>
          </p:cNvSpPr>
          <p:nvPr/>
        </p:nvSpPr>
        <p:spPr bwMode="auto">
          <a:xfrm>
            <a:off x="8717919" y="1898129"/>
            <a:ext cx="416556" cy="1609725"/>
          </a:xfrm>
          <a:prstGeom prst="rect">
            <a:avLst/>
          </a:prstGeom>
          <a:solidFill>
            <a:schemeClr val="accent1"/>
          </a:solidFill>
          <a:ln>
            <a:noFill/>
          </a:ln>
        </p:spPr>
        <p:txBody>
          <a:bodyPr lIns="68557" tIns="34279" rIns="68557" bIns="3427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lt"/>
              <a:ea typeface="+mn-ea"/>
              <a:cs typeface="+mn-ea"/>
              <a:sym typeface="+mn-lt"/>
            </a:endParaRPr>
          </a:p>
        </p:txBody>
      </p:sp>
      <p:grpSp>
        <p:nvGrpSpPr>
          <p:cNvPr id="16" name="组合 15"/>
          <p:cNvGrpSpPr/>
          <p:nvPr/>
        </p:nvGrpSpPr>
        <p:grpSpPr>
          <a:xfrm>
            <a:off x="7546810" y="2201340"/>
            <a:ext cx="432048" cy="432834"/>
            <a:chOff x="6084168" y="1274820"/>
            <a:chExt cx="432048" cy="432834"/>
          </a:xfrm>
        </p:grpSpPr>
        <p:sp>
          <p:nvSpPr>
            <p:cNvPr id="21"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2"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27" name="组合 26"/>
          <p:cNvGrpSpPr/>
          <p:nvPr/>
        </p:nvGrpSpPr>
        <p:grpSpPr>
          <a:xfrm>
            <a:off x="6326866" y="2201733"/>
            <a:ext cx="432048" cy="432048"/>
            <a:chOff x="4788024" y="1275213"/>
            <a:chExt cx="432048" cy="432048"/>
          </a:xfrm>
        </p:grpSpPr>
        <p:sp>
          <p:nvSpPr>
            <p:cNvPr id="28"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30" name="组合 29"/>
          <p:cNvGrpSpPr/>
          <p:nvPr/>
        </p:nvGrpSpPr>
        <p:grpSpPr>
          <a:xfrm>
            <a:off x="6974938" y="2201340"/>
            <a:ext cx="432833" cy="432834"/>
            <a:chOff x="5436096" y="1274820"/>
            <a:chExt cx="432833" cy="432834"/>
          </a:xfrm>
        </p:grpSpPr>
        <p:sp>
          <p:nvSpPr>
            <p:cNvPr id="31"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32"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33" name="组合 32"/>
          <p:cNvGrpSpPr/>
          <p:nvPr/>
        </p:nvGrpSpPr>
        <p:grpSpPr>
          <a:xfrm>
            <a:off x="5049772" y="2201340"/>
            <a:ext cx="432833" cy="432834"/>
            <a:chOff x="3491880" y="1274820"/>
            <a:chExt cx="432833" cy="432834"/>
          </a:xfrm>
        </p:grpSpPr>
        <p:sp>
          <p:nvSpPr>
            <p:cNvPr id="34"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3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36" name="组合 35"/>
          <p:cNvGrpSpPr/>
          <p:nvPr/>
        </p:nvGrpSpPr>
        <p:grpSpPr>
          <a:xfrm>
            <a:off x="5688319" y="2201340"/>
            <a:ext cx="432833" cy="432834"/>
            <a:chOff x="4139952" y="1274820"/>
            <a:chExt cx="432833" cy="432834"/>
          </a:xfrm>
        </p:grpSpPr>
        <p:sp>
          <p:nvSpPr>
            <p:cNvPr id="3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3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1"/>
                                        </p:tgtEl>
                                        <p:attrNameLst>
                                          <p:attrName>ppt_y</p:attrName>
                                        </p:attrNameLst>
                                      </p:cBhvr>
                                      <p:tavLst>
                                        <p:tav tm="0">
                                          <p:val>
                                            <p:strVal val="#ppt_y"/>
                                          </p:val>
                                        </p:tav>
                                        <p:tav tm="100000">
                                          <p:val>
                                            <p:strVal val="#ppt_y"/>
                                          </p:val>
                                        </p:tav>
                                      </p:tavLst>
                                    </p:anim>
                                    <p:anim calcmode="lin" valueType="num">
                                      <p:cBhvr>
                                        <p:cTn id="13"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1"/>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1000"/>
                                        <p:tgtEl>
                                          <p:spTgt spid="13"/>
                                        </p:tgtEl>
                                      </p:cBhvr>
                                    </p:animEffect>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animEffect transition="in" filter="fade">
                                      <p:cBhvr>
                                        <p:cTn id="25" dur="500"/>
                                        <p:tgtEl>
                                          <p:spTgt spid="33"/>
                                        </p:tgtEl>
                                      </p:cBhvr>
                                    </p:animEffect>
                                  </p:childTnLst>
                                </p:cTn>
                              </p:par>
                              <p:par>
                                <p:cTn id="26" presetID="53" presetClass="entr" presetSubtype="16" fill="hold" nodeType="withEffect">
                                  <p:stCondLst>
                                    <p:cond delay="200"/>
                                  </p:stCondLst>
                                  <p:childTnLst>
                                    <p:set>
                                      <p:cBhvr>
                                        <p:cTn id="27" dur="1" fill="hold">
                                          <p:stCondLst>
                                            <p:cond delay="0"/>
                                          </p:stCondLst>
                                        </p:cTn>
                                        <p:tgtEl>
                                          <p:spTgt spid="36"/>
                                        </p:tgtEl>
                                        <p:attrNameLst>
                                          <p:attrName>style.visibility</p:attrName>
                                        </p:attrNameLst>
                                      </p:cBhvr>
                                      <p:to>
                                        <p:strVal val="visible"/>
                                      </p:to>
                                    </p:set>
                                    <p:anim calcmode="lin" valueType="num">
                                      <p:cBhvr>
                                        <p:cTn id="28" dur="500" fill="hold"/>
                                        <p:tgtEl>
                                          <p:spTgt spid="36"/>
                                        </p:tgtEl>
                                        <p:attrNameLst>
                                          <p:attrName>ppt_w</p:attrName>
                                        </p:attrNameLst>
                                      </p:cBhvr>
                                      <p:tavLst>
                                        <p:tav tm="0">
                                          <p:val>
                                            <p:fltVal val="0"/>
                                          </p:val>
                                        </p:tav>
                                        <p:tav tm="100000">
                                          <p:val>
                                            <p:strVal val="#ppt_w"/>
                                          </p:val>
                                        </p:tav>
                                      </p:tavLst>
                                    </p:anim>
                                    <p:anim calcmode="lin" valueType="num">
                                      <p:cBhvr>
                                        <p:cTn id="29" dur="500" fill="hold"/>
                                        <p:tgtEl>
                                          <p:spTgt spid="36"/>
                                        </p:tgtEl>
                                        <p:attrNameLst>
                                          <p:attrName>ppt_h</p:attrName>
                                        </p:attrNameLst>
                                      </p:cBhvr>
                                      <p:tavLst>
                                        <p:tav tm="0">
                                          <p:val>
                                            <p:fltVal val="0"/>
                                          </p:val>
                                        </p:tav>
                                        <p:tav tm="100000">
                                          <p:val>
                                            <p:strVal val="#ppt_h"/>
                                          </p:val>
                                        </p:tav>
                                      </p:tavLst>
                                    </p:anim>
                                    <p:animEffect transition="in" filter="fade">
                                      <p:cBhvr>
                                        <p:cTn id="30" dur="500"/>
                                        <p:tgtEl>
                                          <p:spTgt spid="36"/>
                                        </p:tgtEl>
                                      </p:cBhvr>
                                    </p:animEffect>
                                  </p:childTnLst>
                                </p:cTn>
                              </p:par>
                              <p:par>
                                <p:cTn id="31" presetID="53" presetClass="entr" presetSubtype="16" fill="hold" nodeType="withEffect">
                                  <p:stCondLst>
                                    <p:cond delay="40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par>
                                <p:cTn id="36" presetID="53" presetClass="entr" presetSubtype="16" fill="hold" nodeType="withEffect">
                                  <p:stCondLst>
                                    <p:cond delay="6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par>
                                <p:cTn id="41" presetID="53" presetClass="entr" presetSubtype="16" fill="hold" nodeType="withEffect">
                                  <p:stCondLst>
                                    <p:cond delay="8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4" grpId="0" bldLvl="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新电子税局介绍</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7" name="图片 6"/>
          <p:cNvPicPr>
            <a:picLocks noChangeAspect="1"/>
          </p:cNvPicPr>
          <p:nvPr/>
        </p:nvPicPr>
        <p:blipFill>
          <a:blip r:embed="rId1"/>
          <a:stretch>
            <a:fillRect/>
          </a:stretch>
        </p:blipFill>
        <p:spPr>
          <a:xfrm>
            <a:off x="942975" y="835660"/>
            <a:ext cx="7401560" cy="1182370"/>
          </a:xfrm>
          <a:prstGeom prst="rect">
            <a:avLst/>
          </a:prstGeom>
        </p:spPr>
      </p:pic>
      <p:pic>
        <p:nvPicPr>
          <p:cNvPr id="9" name="图片 8"/>
          <p:cNvPicPr>
            <a:picLocks noChangeAspect="1"/>
          </p:cNvPicPr>
          <p:nvPr/>
        </p:nvPicPr>
        <p:blipFill>
          <a:blip r:embed="rId2"/>
          <a:stretch>
            <a:fillRect/>
          </a:stretch>
        </p:blipFill>
        <p:spPr>
          <a:xfrm>
            <a:off x="942975" y="1903095"/>
            <a:ext cx="7390765" cy="29044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直接连接符 52"/>
          <p:cNvCxnSpPr/>
          <p:nvPr>
            <p:custDataLst>
              <p:tags r:id="rId1"/>
            </p:custDataLst>
          </p:nvPr>
        </p:nvCxnSpPr>
        <p:spPr>
          <a:xfrm>
            <a:off x="566682" y="469049"/>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54" name="Group 7"/>
          <p:cNvGrpSpPr/>
          <p:nvPr/>
        </p:nvGrpSpPr>
        <p:grpSpPr bwMode="auto">
          <a:xfrm>
            <a:off x="242646" y="219671"/>
            <a:ext cx="292779" cy="154484"/>
            <a:chOff x="0" y="0"/>
            <a:chExt cx="1041399" cy="549275"/>
          </a:xfrm>
        </p:grpSpPr>
        <p:sp>
          <p:nvSpPr>
            <p:cNvPr id="55" name="Freeform 16"/>
            <p:cNvSpPr/>
            <p:nvPr>
              <p:custDataLst>
                <p:tags r:id="rId2"/>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56" name="Freeform 17"/>
            <p:cNvSpPr/>
            <p:nvPr>
              <p:custDataLst>
                <p:tags r:id="rId3"/>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57" name="Freeform 18"/>
            <p:cNvSpPr/>
            <p:nvPr>
              <p:custDataLst>
                <p:tags r:id="rId4"/>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sp>
        <p:nvSpPr>
          <p:cNvPr id="58" name="文本框 2"/>
          <p:cNvSpPr txBox="1"/>
          <p:nvPr>
            <p:custDataLst>
              <p:tags r:id="rId5"/>
            </p:custDataLst>
          </p:nvPr>
        </p:nvSpPr>
        <p:spPr>
          <a:xfrm>
            <a:off x="601417" y="121809"/>
            <a:ext cx="7959778" cy="553720"/>
          </a:xfrm>
          <a:prstGeom prst="rect">
            <a:avLst/>
          </a:prstGeom>
          <a:noFill/>
        </p:spPr>
        <p:txBody>
          <a:bodyPr wrap="square" lIns="0" tIns="0" rIns="0" bIns="0" rtlCol="0">
            <a:spAutoFit/>
          </a:bodyPr>
          <a:lstStyle/>
          <a:p>
            <a:pPr defTabSz="685800">
              <a:spcBef>
                <a:spcPct val="0"/>
              </a:spcBef>
              <a:spcAft>
                <a:spcPct val="0"/>
              </a:spcAft>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功能介绍</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查看开业告知书业主信息（个体户）</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685800">
              <a:spcBef>
                <a:spcPct val="0"/>
              </a:spcBef>
              <a:spcAft>
                <a:spcPct val="0"/>
              </a:spcAft>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6"/>
          <a:stretch>
            <a:fillRect/>
          </a:stretch>
        </p:blipFill>
        <p:spPr>
          <a:xfrm>
            <a:off x="439022" y="560439"/>
            <a:ext cx="8469004" cy="4488216"/>
          </a:xfrm>
          <a:prstGeom prst="rect">
            <a:avLst/>
          </a:prstGeom>
        </p:spPr>
      </p:pic>
      <p:sp>
        <p:nvSpPr>
          <p:cNvPr id="2" name="圆角矩形 1"/>
          <p:cNvSpPr/>
          <p:nvPr/>
        </p:nvSpPr>
        <p:spPr>
          <a:xfrm>
            <a:off x="1331595" y="627380"/>
            <a:ext cx="1224280" cy="215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7"/>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0-#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custDataLst>
              <p:tags r:id="rId1"/>
            </p:custDataLst>
          </p:nvPr>
        </p:nvCxnSpPr>
        <p:spPr>
          <a:xfrm>
            <a:off x="566682" y="469049"/>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4" name="Group 7"/>
          <p:cNvGrpSpPr/>
          <p:nvPr/>
        </p:nvGrpSpPr>
        <p:grpSpPr bwMode="auto">
          <a:xfrm>
            <a:off x="242646" y="219671"/>
            <a:ext cx="292779" cy="154484"/>
            <a:chOff x="0" y="0"/>
            <a:chExt cx="1041399" cy="549275"/>
          </a:xfrm>
        </p:grpSpPr>
        <p:sp>
          <p:nvSpPr>
            <p:cNvPr id="15" name="Freeform 16"/>
            <p:cNvSpPr/>
            <p:nvPr>
              <p:custDataLst>
                <p:tags r:id="rId2"/>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6" name="Freeform 17"/>
            <p:cNvSpPr/>
            <p:nvPr>
              <p:custDataLst>
                <p:tags r:id="rId3"/>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7" name="Freeform 18"/>
            <p:cNvSpPr/>
            <p:nvPr>
              <p:custDataLst>
                <p:tags r:id="rId4"/>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sp>
        <p:nvSpPr>
          <p:cNvPr id="18" name="文本框 2"/>
          <p:cNvSpPr txBox="1"/>
          <p:nvPr>
            <p:custDataLst>
              <p:tags r:id="rId5"/>
            </p:custDataLst>
          </p:nvPr>
        </p:nvSpPr>
        <p:spPr>
          <a:xfrm>
            <a:off x="601417" y="121809"/>
            <a:ext cx="7959778" cy="553720"/>
          </a:xfrm>
          <a:prstGeom prst="rect">
            <a:avLst/>
          </a:prstGeom>
          <a:noFill/>
        </p:spPr>
        <p:txBody>
          <a:bodyPr wrap="square" lIns="0" tIns="0" rIns="0" bIns="0" rtlCol="0">
            <a:spAutoFit/>
          </a:bodyPr>
          <a:lstStyle/>
          <a:p>
            <a:pPr defTabSz="685800">
              <a:spcBef>
                <a:spcPct val="0"/>
              </a:spcBef>
              <a:spcAft>
                <a:spcPct val="0"/>
              </a:spcAft>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功能介绍</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查看开业告知书企业经营信息（个体户）</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685800">
              <a:spcBef>
                <a:spcPct val="0"/>
              </a:spcBef>
              <a:spcAft>
                <a:spcPct val="0"/>
              </a:spcAft>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6"/>
          <a:stretch>
            <a:fillRect/>
          </a:stretch>
        </p:blipFill>
        <p:spPr>
          <a:xfrm>
            <a:off x="434113" y="536246"/>
            <a:ext cx="8496036" cy="4515078"/>
          </a:xfrm>
          <a:prstGeom prst="rect">
            <a:avLst/>
          </a:prstGeom>
        </p:spPr>
      </p:pic>
      <p:sp>
        <p:nvSpPr>
          <p:cNvPr id="3" name="圆角矩形 2"/>
          <p:cNvSpPr/>
          <p:nvPr/>
        </p:nvSpPr>
        <p:spPr>
          <a:xfrm>
            <a:off x="1187450" y="555625"/>
            <a:ext cx="1296670" cy="215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custDataLst>
              <p:tags r:id="rId1"/>
            </p:custDataLst>
          </p:nvPr>
        </p:nvCxnSpPr>
        <p:spPr>
          <a:xfrm>
            <a:off x="566682" y="469049"/>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4" name="Group 7"/>
          <p:cNvGrpSpPr/>
          <p:nvPr/>
        </p:nvGrpSpPr>
        <p:grpSpPr bwMode="auto">
          <a:xfrm>
            <a:off x="242646" y="219671"/>
            <a:ext cx="292779" cy="154484"/>
            <a:chOff x="0" y="0"/>
            <a:chExt cx="1041399" cy="549275"/>
          </a:xfrm>
        </p:grpSpPr>
        <p:sp>
          <p:nvSpPr>
            <p:cNvPr id="15" name="Freeform 16"/>
            <p:cNvSpPr/>
            <p:nvPr>
              <p:custDataLst>
                <p:tags r:id="rId2"/>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6" name="Freeform 17"/>
            <p:cNvSpPr/>
            <p:nvPr>
              <p:custDataLst>
                <p:tags r:id="rId3"/>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7" name="Freeform 18"/>
            <p:cNvSpPr/>
            <p:nvPr>
              <p:custDataLst>
                <p:tags r:id="rId4"/>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sp>
        <p:nvSpPr>
          <p:cNvPr id="18" name="文本框 2"/>
          <p:cNvSpPr txBox="1"/>
          <p:nvPr>
            <p:custDataLst>
              <p:tags r:id="rId5"/>
            </p:custDataLst>
          </p:nvPr>
        </p:nvSpPr>
        <p:spPr>
          <a:xfrm>
            <a:off x="601417" y="121809"/>
            <a:ext cx="7959778" cy="553720"/>
          </a:xfrm>
          <a:prstGeom prst="rect">
            <a:avLst/>
          </a:prstGeom>
          <a:noFill/>
        </p:spPr>
        <p:txBody>
          <a:bodyPr wrap="square" lIns="0" tIns="0" rIns="0" bIns="0" rtlCol="0">
            <a:spAutoFit/>
          </a:bodyPr>
          <a:lstStyle/>
          <a:p>
            <a:pPr defTabSz="685800">
              <a:spcBef>
                <a:spcPct val="0"/>
              </a:spcBef>
              <a:spcAft>
                <a:spcPct val="0"/>
              </a:spcAft>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功能介绍</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查看开业告知书税（费）种认定信息（个体户）</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685800">
              <a:spcBef>
                <a:spcPct val="0"/>
              </a:spcBef>
              <a:spcAft>
                <a:spcPct val="0"/>
              </a:spcAft>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6"/>
          <a:stretch>
            <a:fillRect/>
          </a:stretch>
        </p:blipFill>
        <p:spPr>
          <a:xfrm>
            <a:off x="484769" y="535628"/>
            <a:ext cx="8401135" cy="4449326"/>
          </a:xfrm>
          <a:prstGeom prst="rect">
            <a:avLst/>
          </a:prstGeom>
        </p:spPr>
      </p:pic>
      <p:sp>
        <p:nvSpPr>
          <p:cNvPr id="2" name="圆角矩形 1"/>
          <p:cNvSpPr/>
          <p:nvPr/>
        </p:nvSpPr>
        <p:spPr>
          <a:xfrm>
            <a:off x="1259840" y="555625"/>
            <a:ext cx="1224280" cy="215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custDataLst>
              <p:tags r:id="rId1"/>
            </p:custDataLst>
          </p:nvPr>
        </p:nvCxnSpPr>
        <p:spPr>
          <a:xfrm>
            <a:off x="566682" y="469049"/>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4" name="Group 7"/>
          <p:cNvGrpSpPr/>
          <p:nvPr/>
        </p:nvGrpSpPr>
        <p:grpSpPr bwMode="auto">
          <a:xfrm>
            <a:off x="242646" y="219671"/>
            <a:ext cx="292779" cy="154484"/>
            <a:chOff x="0" y="0"/>
            <a:chExt cx="1041399" cy="549275"/>
          </a:xfrm>
        </p:grpSpPr>
        <p:sp>
          <p:nvSpPr>
            <p:cNvPr id="15" name="Freeform 16"/>
            <p:cNvSpPr/>
            <p:nvPr>
              <p:custDataLst>
                <p:tags r:id="rId2"/>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6" name="Freeform 17"/>
            <p:cNvSpPr/>
            <p:nvPr>
              <p:custDataLst>
                <p:tags r:id="rId3"/>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7" name="Freeform 18"/>
            <p:cNvSpPr/>
            <p:nvPr>
              <p:custDataLst>
                <p:tags r:id="rId4"/>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sp>
        <p:nvSpPr>
          <p:cNvPr id="18" name="文本框 2"/>
          <p:cNvSpPr txBox="1"/>
          <p:nvPr>
            <p:custDataLst>
              <p:tags r:id="rId5"/>
            </p:custDataLst>
          </p:nvPr>
        </p:nvSpPr>
        <p:spPr>
          <a:xfrm>
            <a:off x="601417" y="121809"/>
            <a:ext cx="7959778" cy="553720"/>
          </a:xfrm>
          <a:prstGeom prst="rect">
            <a:avLst/>
          </a:prstGeom>
          <a:noFill/>
        </p:spPr>
        <p:txBody>
          <a:bodyPr wrap="square" lIns="0" tIns="0" rIns="0" bIns="0" rtlCol="0">
            <a:spAutoFit/>
          </a:bodyPr>
          <a:lstStyle/>
          <a:p>
            <a:pPr defTabSz="685800">
              <a:spcBef>
                <a:spcPct val="0"/>
              </a:spcBef>
              <a:spcAft>
                <a:spcPct val="0"/>
              </a:spcAft>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功能介绍</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查看开业告知书票种核定信息（个体户）</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defTabSz="685800">
              <a:spcBef>
                <a:spcPct val="0"/>
              </a:spcBef>
              <a:spcAft>
                <a:spcPct val="0"/>
              </a:spcAft>
            </a:pP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6"/>
          <a:stretch>
            <a:fillRect/>
          </a:stretch>
        </p:blipFill>
        <p:spPr>
          <a:xfrm>
            <a:off x="434113" y="532427"/>
            <a:ext cx="8486199" cy="43787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接连接符 12"/>
          <p:cNvCxnSpPr/>
          <p:nvPr>
            <p:custDataLst>
              <p:tags r:id="rId1"/>
            </p:custDataLst>
          </p:nvPr>
        </p:nvCxnSpPr>
        <p:spPr>
          <a:xfrm>
            <a:off x="566682" y="469049"/>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4" name="Group 7"/>
          <p:cNvGrpSpPr/>
          <p:nvPr/>
        </p:nvGrpSpPr>
        <p:grpSpPr bwMode="auto">
          <a:xfrm>
            <a:off x="242646" y="219671"/>
            <a:ext cx="292779" cy="154484"/>
            <a:chOff x="0" y="0"/>
            <a:chExt cx="1041399" cy="549275"/>
          </a:xfrm>
        </p:grpSpPr>
        <p:sp>
          <p:nvSpPr>
            <p:cNvPr id="15" name="Freeform 16"/>
            <p:cNvSpPr/>
            <p:nvPr>
              <p:custDataLst>
                <p:tags r:id="rId2"/>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6" name="Freeform 17"/>
            <p:cNvSpPr/>
            <p:nvPr>
              <p:custDataLst>
                <p:tags r:id="rId3"/>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7" name="Freeform 18"/>
            <p:cNvSpPr/>
            <p:nvPr>
              <p:custDataLst>
                <p:tags r:id="rId4"/>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sp>
        <p:nvSpPr>
          <p:cNvPr id="18" name="文本框 2"/>
          <p:cNvSpPr txBox="1"/>
          <p:nvPr>
            <p:custDataLst>
              <p:tags r:id="rId5"/>
            </p:custDataLst>
          </p:nvPr>
        </p:nvSpPr>
        <p:spPr>
          <a:xfrm>
            <a:off x="601417" y="121809"/>
            <a:ext cx="7959778" cy="276860"/>
          </a:xfrm>
          <a:prstGeom prst="rect">
            <a:avLst/>
          </a:prstGeom>
          <a:noFill/>
        </p:spPr>
        <p:txBody>
          <a:bodyPr wrap="square" lIns="0" tIns="0" rIns="0" bIns="0" rtlCol="0">
            <a:spAutoFit/>
          </a:bodyPr>
          <a:lstStyle/>
          <a:p>
            <a:pPr defTabSz="685800">
              <a:spcBef>
                <a:spcPct val="0"/>
              </a:spcBef>
              <a:spcAft>
                <a:spcPct val="0"/>
              </a:spcAft>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功能介绍</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新办事项</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nvPicPr>
        <p:blipFill>
          <a:blip r:embed="rId6"/>
          <a:stretch>
            <a:fillRect/>
          </a:stretch>
        </p:blipFill>
        <p:spPr>
          <a:xfrm>
            <a:off x="439022" y="539290"/>
            <a:ext cx="8495428" cy="4223210"/>
          </a:xfrm>
          <a:prstGeom prst="rect">
            <a:avLst/>
          </a:prstGeom>
        </p:spPr>
      </p:pic>
      <p:sp>
        <p:nvSpPr>
          <p:cNvPr id="3" name="圆角矩形 2"/>
          <p:cNvSpPr/>
          <p:nvPr/>
        </p:nvSpPr>
        <p:spPr>
          <a:xfrm>
            <a:off x="1259840" y="627380"/>
            <a:ext cx="1007745" cy="1441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图形"/>
          <p:cNvSpPr/>
          <p:nvPr>
            <p:custDataLst>
              <p:tags r:id="rId1"/>
            </p:custDataLst>
          </p:nvPr>
        </p:nvSpPr>
        <p:spPr>
          <a:xfrm>
            <a:off x="251936" y="169545"/>
            <a:ext cx="7502843" cy="431959"/>
          </a:xfrm>
          <a:prstGeom prst="homePlate">
            <a:avLst/>
          </a:prstGeom>
          <a:solidFill>
            <a:srgbClr val="46769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sz="1200" b="1" dirty="0">
                <a:solidFill>
                  <a:schemeClr val="bg1"/>
                </a:solidFill>
                <a:latin typeface="微软雅黑" panose="020B0503020204020204" pitchFamily="34" charset="-122"/>
                <a:ea typeface="微软雅黑" panose="020B0503020204020204" pitchFamily="34" charset="-122"/>
              </a:rPr>
              <a:t>点击【新办事项】可进入新办套餐界面。可点击想要办理的业务或点击全选，点击【一键办理】。</a:t>
            </a:r>
            <a:endParaRPr sz="1200" b="1" dirty="0">
              <a:solidFill>
                <a:schemeClr val="bg1"/>
              </a:solidFill>
              <a:latin typeface="微软雅黑" panose="020B0503020204020204" pitchFamily="34" charset="-122"/>
              <a:ea typeface="微软雅黑" panose="020B0503020204020204" pitchFamily="34" charset="-122"/>
            </a:endParaRPr>
          </a:p>
        </p:txBody>
      </p:sp>
      <p:pic>
        <p:nvPicPr>
          <p:cNvPr id="2" name="图片 1" descr="C:/Users/Administrator/Desktop/捕获11.PNG捕获11"/>
          <p:cNvPicPr>
            <a:picLocks noChangeAspect="1"/>
          </p:cNvPicPr>
          <p:nvPr/>
        </p:nvPicPr>
        <p:blipFill>
          <a:blip r:embed="rId2"/>
          <a:srcRect t="759" b="759"/>
          <a:stretch>
            <a:fillRect/>
          </a:stretch>
        </p:blipFill>
        <p:spPr>
          <a:xfrm>
            <a:off x="251936" y="756285"/>
            <a:ext cx="8599170" cy="3891439"/>
          </a:xfrm>
          <a:prstGeom prst="rect">
            <a:avLst/>
          </a:prstGeom>
        </p:spPr>
      </p:pic>
      <p:sp>
        <p:nvSpPr>
          <p:cNvPr id="3" name="圆角矩形 2"/>
          <p:cNvSpPr/>
          <p:nvPr/>
        </p:nvSpPr>
        <p:spPr>
          <a:xfrm>
            <a:off x="899795" y="771525"/>
            <a:ext cx="1511935" cy="2159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图形"/>
          <p:cNvSpPr/>
          <p:nvPr>
            <p:custDataLst>
              <p:tags r:id="rId1"/>
            </p:custDataLst>
          </p:nvPr>
        </p:nvSpPr>
        <p:spPr>
          <a:xfrm>
            <a:off x="251936" y="169545"/>
            <a:ext cx="7916704" cy="431959"/>
          </a:xfrm>
          <a:prstGeom prst="homePlate">
            <a:avLst/>
          </a:prstGeom>
          <a:solidFill>
            <a:srgbClr val="46769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sz="1200" b="1" dirty="0">
                <a:solidFill>
                  <a:schemeClr val="bg1"/>
                </a:solidFill>
                <a:latin typeface="微软雅黑" panose="020B0503020204020204" pitchFamily="34" charset="-122"/>
                <a:ea typeface="微软雅黑" panose="020B0503020204020204" pitchFamily="34" charset="-122"/>
              </a:rPr>
              <a:t>系统弹出提示框，并提示：“尊敬的纳税人：您当前的存款账户账号是否要进行三方协议签订？”点击【签订】。</a:t>
            </a:r>
            <a:endParaRPr sz="1200" b="1" dirty="0">
              <a:solidFill>
                <a:schemeClr val="bg1"/>
              </a:solidFill>
              <a:latin typeface="微软雅黑" panose="020B0503020204020204" pitchFamily="34" charset="-122"/>
              <a:ea typeface="微软雅黑" panose="020B0503020204020204" pitchFamily="34" charset="-122"/>
            </a:endParaRPr>
          </a:p>
        </p:txBody>
      </p:sp>
      <p:pic>
        <p:nvPicPr>
          <p:cNvPr id="2" name="图片 1" descr="C:/Users/Administrator/Desktop/捕获12.PNG捕获12"/>
          <p:cNvPicPr>
            <a:picLocks noChangeAspect="1"/>
          </p:cNvPicPr>
          <p:nvPr/>
        </p:nvPicPr>
        <p:blipFill>
          <a:blip r:embed="rId2"/>
          <a:srcRect t="1448" b="1448"/>
          <a:stretch>
            <a:fillRect/>
          </a:stretch>
        </p:blipFill>
        <p:spPr>
          <a:xfrm>
            <a:off x="251936" y="756285"/>
            <a:ext cx="8599170" cy="3891439"/>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图形"/>
          <p:cNvSpPr/>
          <p:nvPr>
            <p:custDataLst>
              <p:tags r:id="rId1"/>
            </p:custDataLst>
          </p:nvPr>
        </p:nvSpPr>
        <p:spPr>
          <a:xfrm>
            <a:off x="251936" y="169545"/>
            <a:ext cx="8256746" cy="431959"/>
          </a:xfrm>
          <a:prstGeom prst="homePlate">
            <a:avLst/>
          </a:prstGeom>
          <a:solidFill>
            <a:srgbClr val="46769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sz="1200" b="1" dirty="0">
                <a:solidFill>
                  <a:schemeClr val="bg1"/>
                </a:solidFill>
                <a:latin typeface="微软雅黑" panose="020B0503020204020204" pitchFamily="34" charset="-122"/>
                <a:ea typeface="微软雅黑" panose="020B0503020204020204" pitchFamily="34" charset="-122"/>
              </a:rPr>
              <a:t>系统跳转三方协议签订界面，具体操作请查看《银税三方（委托）划缴协议》操作指引。填写信息后点击【提交验证】。</a:t>
            </a:r>
            <a:endParaRPr sz="1200" b="1" dirty="0">
              <a:solidFill>
                <a:schemeClr val="bg1"/>
              </a:solidFill>
              <a:latin typeface="微软雅黑" panose="020B0503020204020204" pitchFamily="34" charset="-122"/>
              <a:ea typeface="微软雅黑" panose="020B0503020204020204" pitchFamily="34" charset="-122"/>
            </a:endParaRPr>
          </a:p>
        </p:txBody>
      </p:sp>
      <p:pic>
        <p:nvPicPr>
          <p:cNvPr id="2" name="图片 1" descr="C:/Users/Administrator/Desktop/捕获13.PNG捕获13"/>
          <p:cNvPicPr>
            <a:picLocks noChangeAspect="1"/>
          </p:cNvPicPr>
          <p:nvPr/>
        </p:nvPicPr>
        <p:blipFill>
          <a:blip r:embed="rId2"/>
          <a:srcRect l="410" r="410"/>
          <a:stretch>
            <a:fillRect/>
          </a:stretch>
        </p:blipFill>
        <p:spPr>
          <a:xfrm>
            <a:off x="251936" y="756285"/>
            <a:ext cx="8599170" cy="385953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图形"/>
          <p:cNvSpPr/>
          <p:nvPr>
            <p:custDataLst>
              <p:tags r:id="rId1"/>
            </p:custDataLst>
          </p:nvPr>
        </p:nvSpPr>
        <p:spPr>
          <a:xfrm>
            <a:off x="251936" y="169545"/>
            <a:ext cx="8297228" cy="431959"/>
          </a:xfrm>
          <a:prstGeom prst="homePlate">
            <a:avLst/>
          </a:prstGeom>
          <a:solidFill>
            <a:srgbClr val="46769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sz="1200" b="1" dirty="0">
                <a:solidFill>
                  <a:schemeClr val="bg1"/>
                </a:solidFill>
                <a:latin typeface="微软雅黑" panose="020B0503020204020204" pitchFamily="34" charset="-122"/>
                <a:ea typeface="微软雅黑" panose="020B0503020204020204" pitchFamily="34" charset="-122"/>
              </a:rPr>
              <a:t>系统跳转至验证通过界面，并提示：“您与XXX银行签订的《授权划缴税款协议书》验证通过”，点击【下一步】。</a:t>
            </a:r>
            <a:endParaRPr sz="1200" b="1" dirty="0">
              <a:solidFill>
                <a:schemeClr val="bg1"/>
              </a:solidFill>
              <a:latin typeface="微软雅黑" panose="020B0503020204020204" pitchFamily="34" charset="-122"/>
              <a:ea typeface="微软雅黑" panose="020B0503020204020204" pitchFamily="34" charset="-122"/>
            </a:endParaRPr>
          </a:p>
        </p:txBody>
      </p:sp>
      <p:pic>
        <p:nvPicPr>
          <p:cNvPr id="2" name="图片 1" descr="C:/Users/Administrator/Desktop/捕获14.PNG捕获14"/>
          <p:cNvPicPr>
            <a:picLocks noChangeAspect="1"/>
          </p:cNvPicPr>
          <p:nvPr/>
        </p:nvPicPr>
        <p:blipFill>
          <a:blip r:embed="rId2"/>
          <a:srcRect l="545" r="545"/>
          <a:stretch>
            <a:fillRect/>
          </a:stretch>
        </p:blipFill>
        <p:spPr>
          <a:xfrm>
            <a:off x="251936" y="756285"/>
            <a:ext cx="8599170" cy="389143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图形"/>
          <p:cNvSpPr/>
          <p:nvPr>
            <p:custDataLst>
              <p:tags r:id="rId1"/>
            </p:custDataLst>
          </p:nvPr>
        </p:nvSpPr>
        <p:spPr>
          <a:xfrm>
            <a:off x="251936" y="169545"/>
            <a:ext cx="6989921" cy="431959"/>
          </a:xfrm>
          <a:prstGeom prst="homePlate">
            <a:avLst/>
          </a:prstGeom>
          <a:solidFill>
            <a:srgbClr val="46769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sz="1200" b="1" dirty="0">
                <a:solidFill>
                  <a:schemeClr val="bg1"/>
                </a:solidFill>
                <a:latin typeface="微软雅黑" panose="020B0503020204020204" pitchFamily="34" charset="-122"/>
                <a:ea typeface="微软雅黑" panose="020B0503020204020204" pitchFamily="34" charset="-122"/>
              </a:rPr>
              <a:t>进入会计制度备案信息界面，具体操作请查看《财务会计制度及核算软件备案报告》操作指引，确认完后点击【确认】</a:t>
            </a:r>
            <a:endParaRPr sz="1200" b="1" dirty="0">
              <a:solidFill>
                <a:schemeClr val="bg1"/>
              </a:solidFill>
              <a:latin typeface="微软雅黑" panose="020B0503020204020204" pitchFamily="34" charset="-122"/>
              <a:ea typeface="微软雅黑" panose="020B0503020204020204" pitchFamily="34" charset="-122"/>
            </a:endParaRPr>
          </a:p>
        </p:txBody>
      </p:sp>
      <p:pic>
        <p:nvPicPr>
          <p:cNvPr id="2" name="图片 1" descr="C:/Users/Administrator/Desktop/捕获15.PNG捕获15"/>
          <p:cNvPicPr>
            <a:picLocks noChangeAspect="1"/>
          </p:cNvPicPr>
          <p:nvPr/>
        </p:nvPicPr>
        <p:blipFill>
          <a:blip r:embed="rId2"/>
          <a:srcRect t="415" b="415"/>
          <a:stretch>
            <a:fillRect/>
          </a:stretch>
        </p:blipFill>
        <p:spPr>
          <a:xfrm>
            <a:off x="251936" y="756285"/>
            <a:ext cx="8599170" cy="389143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845820" y="211931"/>
            <a:ext cx="5940000" cy="276860"/>
          </a:xfrm>
          <a:prstGeom prst="rect">
            <a:avLst/>
          </a:prstGeom>
          <a:noFill/>
        </p:spPr>
        <p:txBody>
          <a:bodyPr wrap="square" lIns="0" tIns="0" rIns="0" bIns="0" rtlCol="0">
            <a:spAutoFit/>
          </a:bodyPr>
          <a:lstStyle>
            <a:defPPr>
              <a:defRPr lang="zh-CN"/>
            </a:defPPr>
            <a:lvl1pPr>
              <a:defRPr sz="2400" b="1">
                <a:solidFill>
                  <a:srgbClr val="0A4383"/>
                </a:solidFill>
                <a:latin typeface="微软雅黑" panose="020B0503020204020204" pitchFamily="34" charset="-122"/>
                <a:ea typeface="微软雅黑" panose="020B0503020204020204" pitchFamily="34" charset="-122"/>
                <a:cs typeface="微软雅黑" panose="020B0503020204020204" pitchFamily="34" charset="-122"/>
              </a:defRPr>
            </a:lvl1pPr>
          </a:lstStyle>
          <a:p>
            <a:r>
              <a:rPr lang="zh-CN" altLang="en-US" sz="1800" dirty="0">
                <a:sym typeface="微软雅黑" panose="020B0503020204020204" pitchFamily="34" charset="-122"/>
              </a:rPr>
              <a:t>前言</a:t>
            </a:r>
            <a:endParaRPr lang="zh-CN" altLang="en-US" sz="1800" dirty="0">
              <a:sym typeface="微软雅黑" panose="020B0503020204020204" pitchFamily="34" charset="-122"/>
            </a:endParaRPr>
          </a:p>
        </p:txBody>
      </p:sp>
      <p:sp>
        <p:nvSpPr>
          <p:cNvPr id="16" name="文本框 15"/>
          <p:cNvSpPr txBox="1"/>
          <p:nvPr/>
        </p:nvSpPr>
        <p:spPr>
          <a:xfrm>
            <a:off x="846019" y="1675175"/>
            <a:ext cx="4743413" cy="2584450"/>
          </a:xfrm>
          <a:prstGeom prst="rect">
            <a:avLst/>
          </a:prstGeom>
          <a:noFill/>
        </p:spPr>
        <p:txBody>
          <a:bodyPr wrap="square" rtlCol="0">
            <a:spAutoFit/>
          </a:bodyPr>
          <a:lstStyle/>
          <a:p>
            <a:pPr indent="457200" defTabSz="457200">
              <a:lnSpc>
                <a:spcPct val="150000"/>
              </a:lnSpc>
              <a:defRPr/>
            </a:pPr>
            <a:r>
              <a:rPr lang="zh-CN" altLang="en-US" sz="1350" b="1" dirty="0">
                <a:solidFill>
                  <a:schemeClr val="tx1">
                    <a:lumMod val="75000"/>
                    <a:lumOff val="25000"/>
                  </a:schemeClr>
                </a:solidFill>
                <a:latin typeface="微软雅黑" panose="020B0503020204020204" pitchFamily="34" charset="-122"/>
                <a:ea typeface="微软雅黑" panose="020B0503020204020204" pitchFamily="34" charset="-122"/>
              </a:rPr>
              <a:t>“全国统一规范电子税务局”（以下简称“新电子税局”）是</a:t>
            </a:r>
            <a:r>
              <a:rPr lang="zh-CN" altLang="zh-CN" sz="1350" b="1" dirty="0">
                <a:solidFill>
                  <a:schemeClr val="tx1">
                    <a:lumMod val="75000"/>
                    <a:lumOff val="25000"/>
                  </a:schemeClr>
                </a:solidFill>
                <a:latin typeface="微软雅黑" panose="020B0503020204020204" pitchFamily="34" charset="-122"/>
                <a:ea typeface="微软雅黑" panose="020B0503020204020204" pitchFamily="34" charset="-122"/>
              </a:rPr>
              <a:t>全面推进税收征管数字化升级和智能化改造的核心业务。</a:t>
            </a:r>
            <a:r>
              <a:rPr lang="zh-CN" altLang="en-US" sz="1350" b="1" dirty="0">
                <a:solidFill>
                  <a:srgbClr val="C00000"/>
                </a:solidFill>
                <a:latin typeface="微软雅黑" panose="020B0503020204020204" pitchFamily="34" charset="-122"/>
                <a:ea typeface="微软雅黑" panose="020B0503020204020204" pitchFamily="34" charset="-122"/>
                <a:sym typeface="+mn-ea"/>
              </a:rPr>
              <a:t>新电子税局</a:t>
            </a:r>
            <a:r>
              <a:rPr lang="zh-CN" altLang="zh-CN" sz="1350" b="1" dirty="0">
                <a:solidFill>
                  <a:schemeClr val="tx1">
                    <a:lumMod val="75000"/>
                    <a:lumOff val="25000"/>
                  </a:schemeClr>
                </a:solidFill>
                <a:latin typeface="微软雅黑" panose="020B0503020204020204" pitchFamily="34" charset="-122"/>
                <a:ea typeface="微软雅黑" panose="020B0503020204020204" pitchFamily="34" charset="-122"/>
              </a:rPr>
              <a:t>坚持“数据</a:t>
            </a:r>
            <a:r>
              <a:rPr lang="en-US" altLang="zh-CN" sz="135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zh-CN" sz="1350" b="1" dirty="0">
                <a:solidFill>
                  <a:schemeClr val="tx1">
                    <a:lumMod val="75000"/>
                    <a:lumOff val="25000"/>
                  </a:schemeClr>
                </a:solidFill>
                <a:latin typeface="微软雅黑" panose="020B0503020204020204" pitchFamily="34" charset="-122"/>
                <a:ea typeface="微软雅黑" panose="020B0503020204020204" pitchFamily="34" charset="-122"/>
              </a:rPr>
              <a:t>规则”驱动，将业务、数据、技术有机融合，</a:t>
            </a:r>
            <a:r>
              <a:rPr lang="zh-CN" altLang="en-US" sz="1350" b="1" dirty="0">
                <a:solidFill>
                  <a:srgbClr val="C00000"/>
                </a:solidFill>
                <a:latin typeface="微软雅黑" panose="020B0503020204020204" pitchFamily="34" charset="-122"/>
                <a:ea typeface="微软雅黑" panose="020B0503020204020204" pitchFamily="34" charset="-122"/>
              </a:rPr>
              <a:t>运用机器学习、智能算法、</a:t>
            </a:r>
            <a:r>
              <a:rPr lang="zh-CN" altLang="zh-CN" sz="1350" b="1" dirty="0">
                <a:solidFill>
                  <a:srgbClr val="C00000"/>
                </a:solidFill>
                <a:latin typeface="微软雅黑" panose="020B0503020204020204" pitchFamily="34" charset="-122"/>
                <a:ea typeface="微软雅黑" panose="020B0503020204020204" pitchFamily="34" charset="-122"/>
              </a:rPr>
              <a:t>标签画像、规则引擎、行为洞察等新技术</a:t>
            </a:r>
            <a:r>
              <a:rPr lang="zh-CN" altLang="en-US" sz="1350" b="1" dirty="0">
                <a:solidFill>
                  <a:srgbClr val="C00000"/>
                </a:solidFill>
                <a:latin typeface="微软雅黑" panose="020B0503020204020204" pitchFamily="34" charset="-122"/>
                <a:ea typeface="微软雅黑" panose="020B0503020204020204" pitchFamily="34" charset="-122"/>
              </a:rPr>
              <a:t>、</a:t>
            </a:r>
            <a:r>
              <a:rPr lang="zh-CN" altLang="zh-CN" sz="1350" b="1" dirty="0">
                <a:solidFill>
                  <a:srgbClr val="C00000"/>
                </a:solidFill>
                <a:latin typeface="微软雅黑" panose="020B0503020204020204" pitchFamily="34" charset="-122"/>
                <a:ea typeface="微软雅黑" panose="020B0503020204020204" pitchFamily="34" charset="-122"/>
              </a:rPr>
              <a:t>新理念引领业务创新改革</a:t>
            </a:r>
            <a:r>
              <a:rPr lang="zh-CN" altLang="zh-CN" sz="1350" b="1" dirty="0">
                <a:solidFill>
                  <a:prstClr val="black">
                    <a:lumMod val="65000"/>
                    <a:lumOff val="35000"/>
                  </a:prstClr>
                </a:solidFill>
                <a:latin typeface="微软雅黑" panose="020B0503020204020204" pitchFamily="34" charset="-122"/>
                <a:ea typeface="微软雅黑" panose="020B0503020204020204" pitchFamily="34" charset="-122"/>
              </a:rPr>
              <a:t>，</a:t>
            </a:r>
            <a:r>
              <a:rPr lang="zh-CN" altLang="en-US" sz="1350" b="1" dirty="0">
                <a:solidFill>
                  <a:schemeClr val="tx1">
                    <a:lumMod val="75000"/>
                    <a:lumOff val="25000"/>
                  </a:schemeClr>
                </a:solidFill>
                <a:latin typeface="微软雅黑" panose="020B0503020204020204" pitchFamily="34" charset="-122"/>
                <a:ea typeface="微软雅黑" panose="020B0503020204020204" pitchFamily="34" charset="-122"/>
              </a:rPr>
              <a:t>通过“动态信用</a:t>
            </a:r>
            <a:r>
              <a:rPr lang="en-US" altLang="zh-CN" sz="135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350" b="1" dirty="0">
                <a:solidFill>
                  <a:schemeClr val="tx1">
                    <a:lumMod val="75000"/>
                    <a:lumOff val="25000"/>
                  </a:schemeClr>
                </a:solidFill>
                <a:latin typeface="微软雅黑" panose="020B0503020204020204" pitchFamily="34" charset="-122"/>
                <a:ea typeface="微软雅黑" panose="020B0503020204020204" pitchFamily="34" charset="-122"/>
              </a:rPr>
              <a:t>动态风险” 驱动差异化办税、一体式风险防控、千人千面的办税体验等</a:t>
            </a:r>
            <a:r>
              <a:rPr lang="zh-CN" altLang="zh-CN" sz="1350" b="1" dirty="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350" b="1" dirty="0">
                <a:solidFill>
                  <a:srgbClr val="C00000"/>
                </a:solidFill>
                <a:latin typeface="微软雅黑" panose="020B0503020204020204" pitchFamily="34" charset="-122"/>
                <a:ea typeface="微软雅黑" panose="020B0503020204020204" pitchFamily="34" charset="-122"/>
              </a:rPr>
              <a:t>最终</a:t>
            </a:r>
            <a:r>
              <a:rPr lang="zh-CN" altLang="zh-CN" sz="1350" b="1" dirty="0">
                <a:solidFill>
                  <a:srgbClr val="C00000"/>
                </a:solidFill>
                <a:latin typeface="微软雅黑" panose="020B0503020204020204" pitchFamily="34" charset="-122"/>
                <a:ea typeface="微软雅黑" panose="020B0503020204020204" pitchFamily="34" charset="-122"/>
              </a:rPr>
              <a:t>实现新电子税局的数字化、智能化、场景化、内控化的</a:t>
            </a:r>
            <a:r>
              <a:rPr lang="en-US" altLang="zh-CN" sz="1350" b="1" dirty="0">
                <a:solidFill>
                  <a:srgbClr val="C00000"/>
                </a:solidFill>
                <a:latin typeface="微软雅黑" panose="020B0503020204020204" pitchFamily="34" charset="-122"/>
                <a:ea typeface="微软雅黑" panose="020B0503020204020204" pitchFamily="34" charset="-122"/>
              </a:rPr>
              <a:t>“</a:t>
            </a:r>
            <a:r>
              <a:rPr lang="zh-CN" altLang="zh-CN" sz="1350" b="1" dirty="0">
                <a:solidFill>
                  <a:srgbClr val="C00000"/>
                </a:solidFill>
                <a:latin typeface="微软雅黑" panose="020B0503020204020204" pitchFamily="34" charset="-122"/>
                <a:ea typeface="微软雅黑" panose="020B0503020204020204" pitchFamily="34" charset="-122"/>
              </a:rPr>
              <a:t>代差式</a:t>
            </a:r>
            <a:r>
              <a:rPr lang="en-US" altLang="zh-CN" sz="1350" b="1" dirty="0">
                <a:solidFill>
                  <a:srgbClr val="C00000"/>
                </a:solidFill>
                <a:latin typeface="微软雅黑" panose="020B0503020204020204" pitchFamily="34" charset="-122"/>
                <a:ea typeface="微软雅黑" panose="020B0503020204020204" pitchFamily="34" charset="-122"/>
              </a:rPr>
              <a:t>”</a:t>
            </a:r>
            <a:r>
              <a:rPr lang="zh-CN" altLang="zh-CN" sz="1350" b="1" dirty="0">
                <a:solidFill>
                  <a:srgbClr val="C00000"/>
                </a:solidFill>
                <a:latin typeface="微软雅黑" panose="020B0503020204020204" pitchFamily="34" charset="-122"/>
                <a:ea typeface="微软雅黑" panose="020B0503020204020204" pitchFamily="34" charset="-122"/>
              </a:rPr>
              <a:t>升级</a:t>
            </a:r>
            <a:r>
              <a:rPr lang="zh-CN" altLang="en-US" sz="1350" b="1" dirty="0">
                <a:solidFill>
                  <a:prstClr val="black">
                    <a:lumMod val="65000"/>
                    <a:lumOff val="35000"/>
                  </a:prstClr>
                </a:solidFill>
                <a:latin typeface="微软雅黑" panose="020B0503020204020204" pitchFamily="34" charset="-122"/>
                <a:ea typeface="微软雅黑" panose="020B0503020204020204" pitchFamily="34" charset="-122"/>
              </a:rPr>
              <a:t>。</a:t>
            </a:r>
            <a:endParaRPr lang="zh-CN" altLang="en-US" sz="1350" b="1" dirty="0">
              <a:solidFill>
                <a:prstClr val="black">
                  <a:lumMod val="65000"/>
                  <a:lumOff val="35000"/>
                </a:prstClr>
              </a:solidFill>
              <a:latin typeface="微软雅黑" panose="020B0503020204020204" pitchFamily="34" charset="-122"/>
              <a:ea typeface="微软雅黑" panose="020B0503020204020204" pitchFamily="34" charset="-122"/>
            </a:endParaRPr>
          </a:p>
        </p:txBody>
      </p:sp>
      <p:grpSp>
        <p:nvGrpSpPr>
          <p:cNvPr id="23" name="组合 22"/>
          <p:cNvGrpSpPr/>
          <p:nvPr/>
        </p:nvGrpSpPr>
        <p:grpSpPr>
          <a:xfrm>
            <a:off x="2416853" y="984485"/>
            <a:ext cx="904374" cy="497524"/>
            <a:chOff x="5223947" y="1351976"/>
            <a:chExt cx="1205832" cy="663365"/>
          </a:xfrm>
        </p:grpSpPr>
        <p:sp>
          <p:nvSpPr>
            <p:cNvPr id="3" name="矩形 2"/>
            <p:cNvSpPr/>
            <p:nvPr/>
          </p:nvSpPr>
          <p:spPr>
            <a:xfrm>
              <a:off x="5223947" y="1351976"/>
              <a:ext cx="1205832" cy="637540"/>
            </a:xfrm>
            <a:prstGeom prst="rect">
              <a:avLst/>
            </a:prstGeom>
          </p:spPr>
          <p:txBody>
            <a:bodyPr wrap="square">
              <a:spAutoFit/>
              <a:scene3d>
                <a:camera prst="orthographicFront"/>
                <a:lightRig rig="threePt" dir="t"/>
              </a:scene3d>
              <a:sp3d contourW="12700"/>
            </a:bodyPr>
            <a:lstStyle/>
            <a:p>
              <a:pPr algn="dist">
                <a:lnSpc>
                  <a:spcPct val="120000"/>
                </a:lnSpc>
              </a:pPr>
              <a:r>
                <a:rPr lang="zh-CN" altLang="en-US" sz="21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前言</a:t>
              </a:r>
              <a:endParaRPr lang="zh-CN" altLang="en-US" sz="21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21" name="组合 20"/>
            <p:cNvGrpSpPr/>
            <p:nvPr/>
          </p:nvGrpSpPr>
          <p:grpSpPr>
            <a:xfrm>
              <a:off x="5355472" y="2015341"/>
              <a:ext cx="938959" cy="0"/>
              <a:chOff x="5404112" y="2025069"/>
              <a:chExt cx="938959" cy="0"/>
            </a:xfrm>
          </p:grpSpPr>
          <p:cxnSp>
            <p:nvCxnSpPr>
              <p:cNvPr id="18" name="直接连接符 28"/>
              <p:cNvCxnSpPr/>
              <p:nvPr/>
            </p:nvCxnSpPr>
            <p:spPr>
              <a:xfrm>
                <a:off x="5404112" y="2025069"/>
                <a:ext cx="50390" cy="0"/>
              </a:xfrm>
              <a:prstGeom prst="line">
                <a:avLst/>
              </a:prstGeom>
              <a:ln w="28575" cap="rnd">
                <a:solidFill>
                  <a:srgbClr val="429B7F"/>
                </a:solidFill>
                <a:round/>
              </a:ln>
            </p:spPr>
            <p:style>
              <a:lnRef idx="1">
                <a:schemeClr val="accent1"/>
              </a:lnRef>
              <a:fillRef idx="0">
                <a:schemeClr val="accent1"/>
              </a:fillRef>
              <a:effectRef idx="0">
                <a:schemeClr val="accent1"/>
              </a:effectRef>
              <a:fontRef idx="minor">
                <a:schemeClr val="tx1"/>
              </a:fontRef>
            </p:style>
          </p:cxnSp>
          <p:cxnSp>
            <p:nvCxnSpPr>
              <p:cNvPr id="19" name="直接连接符 29"/>
              <p:cNvCxnSpPr/>
              <p:nvPr/>
            </p:nvCxnSpPr>
            <p:spPr>
              <a:xfrm>
                <a:off x="5589515" y="2025069"/>
                <a:ext cx="124400" cy="0"/>
              </a:xfrm>
              <a:prstGeom prst="line">
                <a:avLst/>
              </a:prstGeom>
              <a:ln w="28575" cap="rnd">
                <a:solidFill>
                  <a:srgbClr val="429B7F"/>
                </a:solidFill>
                <a:round/>
              </a:ln>
            </p:spPr>
            <p:style>
              <a:lnRef idx="1">
                <a:schemeClr val="accent1"/>
              </a:lnRef>
              <a:fillRef idx="0">
                <a:schemeClr val="accent1"/>
              </a:fillRef>
              <a:effectRef idx="0">
                <a:schemeClr val="accent1"/>
              </a:effectRef>
              <a:fontRef idx="minor">
                <a:schemeClr val="tx1"/>
              </a:fontRef>
            </p:style>
          </p:cxnSp>
          <p:cxnSp>
            <p:nvCxnSpPr>
              <p:cNvPr id="20" name="直接连接符 30"/>
              <p:cNvCxnSpPr/>
              <p:nvPr/>
            </p:nvCxnSpPr>
            <p:spPr>
              <a:xfrm>
                <a:off x="5848928" y="2025069"/>
                <a:ext cx="494143" cy="0"/>
              </a:xfrm>
              <a:prstGeom prst="line">
                <a:avLst/>
              </a:prstGeom>
              <a:ln w="28575" cap="rnd">
                <a:solidFill>
                  <a:srgbClr val="429B7F"/>
                </a:solidFill>
                <a:round/>
              </a:ln>
            </p:spPr>
            <p:style>
              <a:lnRef idx="1">
                <a:schemeClr val="accent1"/>
              </a:lnRef>
              <a:fillRef idx="0">
                <a:schemeClr val="accent1"/>
              </a:fillRef>
              <a:effectRef idx="0">
                <a:schemeClr val="accent1"/>
              </a:effectRef>
              <a:fontRef idx="minor">
                <a:schemeClr val="tx1"/>
              </a:fontRef>
            </p:style>
          </p:cxnSp>
        </p:grpSp>
      </p:grpSp>
      <p:pic>
        <p:nvPicPr>
          <p:cNvPr id="24" name="图片 23"/>
          <p:cNvPicPr>
            <a:picLocks noChangeAspect="1"/>
          </p:cNvPicPr>
          <p:nvPr/>
        </p:nvPicPr>
        <p:blipFill rotWithShape="1">
          <a:blip r:embed="rId1" cstate="print">
            <a:extLst>
              <a:ext uri="{28A0092B-C50C-407E-A947-70E740481C1C}">
                <a14:useLocalDpi xmlns:a14="http://schemas.microsoft.com/office/drawing/2010/main" val="0"/>
              </a:ext>
            </a:extLst>
          </a:blip>
          <a:srcRect l="28026"/>
          <a:stretch>
            <a:fillRect/>
          </a:stretch>
        </p:blipFill>
        <p:spPr>
          <a:xfrm>
            <a:off x="5613559" y="1198721"/>
            <a:ext cx="2974658" cy="303752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图形"/>
          <p:cNvSpPr/>
          <p:nvPr>
            <p:custDataLst>
              <p:tags r:id="rId1"/>
            </p:custDataLst>
          </p:nvPr>
        </p:nvSpPr>
        <p:spPr>
          <a:xfrm>
            <a:off x="251936" y="169545"/>
            <a:ext cx="6145054" cy="431959"/>
          </a:xfrm>
          <a:prstGeom prst="homePlate">
            <a:avLst/>
          </a:prstGeom>
          <a:solidFill>
            <a:srgbClr val="46769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sz="1200" b="1" dirty="0">
                <a:solidFill>
                  <a:schemeClr val="bg1"/>
                </a:solidFill>
                <a:latin typeface="微软雅黑" panose="020B0503020204020204" pitchFamily="34" charset="-122"/>
                <a:ea typeface="微软雅黑" panose="020B0503020204020204" pitchFamily="34" charset="-122"/>
              </a:rPr>
              <a:t>进入增值税一般纳税人登记界面，具体操作请查看《增值税一般纳税人登记》操作指引，确认完后点击【确认】。</a:t>
            </a:r>
            <a:endParaRPr sz="1200" b="1" dirty="0">
              <a:solidFill>
                <a:schemeClr val="bg1"/>
              </a:solidFill>
              <a:latin typeface="微软雅黑" panose="020B0503020204020204" pitchFamily="34" charset="-122"/>
              <a:ea typeface="微软雅黑" panose="020B0503020204020204" pitchFamily="34" charset="-122"/>
            </a:endParaRPr>
          </a:p>
        </p:txBody>
      </p:sp>
      <p:pic>
        <p:nvPicPr>
          <p:cNvPr id="2" name="图片 1" descr="C:/Users/Administrator/Desktop/捕获16.PNG捕获16"/>
          <p:cNvPicPr>
            <a:picLocks noChangeAspect="1"/>
          </p:cNvPicPr>
          <p:nvPr/>
        </p:nvPicPr>
        <p:blipFill>
          <a:blip r:embed="rId2"/>
          <a:srcRect l="73" r="73"/>
          <a:stretch>
            <a:fillRect/>
          </a:stretch>
        </p:blipFill>
        <p:spPr>
          <a:xfrm>
            <a:off x="251936" y="756285"/>
            <a:ext cx="8599170" cy="3891439"/>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图形"/>
          <p:cNvSpPr/>
          <p:nvPr>
            <p:custDataLst>
              <p:tags r:id="rId1"/>
            </p:custDataLst>
          </p:nvPr>
        </p:nvSpPr>
        <p:spPr>
          <a:xfrm>
            <a:off x="251936" y="169545"/>
            <a:ext cx="6427946" cy="431959"/>
          </a:xfrm>
          <a:prstGeom prst="homePlate">
            <a:avLst/>
          </a:prstGeom>
          <a:solidFill>
            <a:srgbClr val="46769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sz="1200" b="1" dirty="0">
                <a:solidFill>
                  <a:schemeClr val="bg1"/>
                </a:solidFill>
                <a:latin typeface="微软雅黑" panose="020B0503020204020204" pitchFamily="34" charset="-122"/>
                <a:ea typeface="微软雅黑" panose="020B0503020204020204" pitchFamily="34" charset="-122"/>
              </a:rPr>
              <a:t>进入发票票种核定界面，具体操作请查看《发票票种核定》操作指引，确认完后点击【确认】。</a:t>
            </a:r>
            <a:endParaRPr sz="1200" b="1" dirty="0">
              <a:solidFill>
                <a:schemeClr val="bg1"/>
              </a:solidFill>
              <a:latin typeface="微软雅黑" panose="020B0503020204020204" pitchFamily="34" charset="-122"/>
              <a:ea typeface="微软雅黑" panose="020B0503020204020204" pitchFamily="34" charset="-122"/>
            </a:endParaRPr>
          </a:p>
        </p:txBody>
      </p:sp>
      <p:pic>
        <p:nvPicPr>
          <p:cNvPr id="2" name="图片 1" descr="C:/Users/Administrator/Desktop/捕获17.PNG捕获17"/>
          <p:cNvPicPr>
            <a:picLocks noChangeAspect="1"/>
          </p:cNvPicPr>
          <p:nvPr/>
        </p:nvPicPr>
        <p:blipFill>
          <a:blip r:embed="rId2"/>
          <a:srcRect t="1130" b="1130"/>
          <a:stretch>
            <a:fillRect/>
          </a:stretch>
        </p:blipFill>
        <p:spPr>
          <a:xfrm>
            <a:off x="251936" y="756285"/>
            <a:ext cx="8599170" cy="389143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664845" y="876300"/>
            <a:ext cx="7854950" cy="3897630"/>
          </a:xfrm>
          <a:prstGeom prst="rect">
            <a:avLst/>
          </a:prstGeom>
        </p:spPr>
      </p:pic>
      <p:sp>
        <p:nvSpPr>
          <p:cNvPr id="5" name="文本框 4"/>
          <p:cNvSpPr txBox="1"/>
          <p:nvPr/>
        </p:nvSpPr>
        <p:spPr>
          <a:xfrm>
            <a:off x="755649" y="267462"/>
            <a:ext cx="9542961" cy="307340"/>
          </a:xfrm>
          <a:prstGeom prst="rect">
            <a:avLst/>
          </a:prstGeom>
          <a:noFill/>
        </p:spPr>
        <p:txBody>
          <a:bodyPr wrap="square" lIns="0" tIns="0" rIns="0" bIns="0" rtlCol="0">
            <a:spAutoFit/>
          </a:bodyPr>
          <a:p>
            <a:pPr>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OPPOSans B" panose="00020600040101010101" pitchFamily="18" charset="-122"/>
                <a:sym typeface="微软雅黑" panose="020B0503020204020204" pitchFamily="34" charset="-122"/>
              </a:rPr>
              <a:t>补充说明</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OPPOSans B" panose="00020600040101010101" pitchFamily="18" charset="-122"/>
              <a:sym typeface="微软雅黑" panose="020B0503020204020204" pitchFamily="34"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userDrawn="1">
            <p:custDataLst>
              <p:tags r:id="rId1"/>
            </p:custDataLst>
          </p:nvPr>
        </p:nvCxnSpPr>
        <p:spPr>
          <a:xfrm>
            <a:off x="566682" y="469049"/>
            <a:ext cx="8231986" cy="0"/>
          </a:xfrm>
          <a:prstGeom prst="line">
            <a:avLst/>
          </a:prstGeom>
          <a:ln w="63500" cmpd="sng">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bwMode="auto">
          <a:xfrm>
            <a:off x="242646" y="219671"/>
            <a:ext cx="292779" cy="154484"/>
            <a:chOff x="0" y="0"/>
            <a:chExt cx="1041399" cy="549275"/>
          </a:xfrm>
        </p:grpSpPr>
        <p:sp>
          <p:nvSpPr>
            <p:cNvPr id="9" name="Freeform 16"/>
            <p:cNvSpPr/>
            <p:nvPr>
              <p:custDataLst>
                <p:tags r:id="rId2"/>
              </p:custDataLst>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0" name="Freeform 17"/>
            <p:cNvSpPr/>
            <p:nvPr>
              <p:custDataLst>
                <p:tags r:id="rId3"/>
              </p:custDataLst>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sp>
          <p:nvSpPr>
            <p:cNvPr id="11" name="Freeform 18"/>
            <p:cNvSpPr/>
            <p:nvPr>
              <p:custDataLst>
                <p:tags r:id="rId4"/>
              </p:custDataLst>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p>
          </p:txBody>
        </p:sp>
      </p:grpSp>
      <p:sp>
        <p:nvSpPr>
          <p:cNvPr id="2" name="文本框 2"/>
          <p:cNvSpPr txBox="1"/>
          <p:nvPr>
            <p:custDataLst>
              <p:tags r:id="rId5"/>
            </p:custDataLst>
          </p:nvPr>
        </p:nvSpPr>
        <p:spPr>
          <a:xfrm>
            <a:off x="601417" y="121809"/>
            <a:ext cx="7959778" cy="276860"/>
          </a:xfrm>
          <a:prstGeom prst="rect">
            <a:avLst/>
          </a:prstGeom>
          <a:noFill/>
        </p:spPr>
        <p:txBody>
          <a:bodyPr wrap="square" lIns="0" tIns="0" rIns="0" bIns="0" rtlCol="0">
            <a:spAutoFit/>
          </a:bodyPr>
          <a:lstStyle/>
          <a:p>
            <a:pPr defTabSz="685800">
              <a:spcBef>
                <a:spcPct val="0"/>
              </a:spcBef>
              <a:spcAft>
                <a:spcPct val="0"/>
              </a:spcAft>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功能介绍</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我要开票</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769" y="539588"/>
            <a:ext cx="8313899" cy="4462942"/>
          </a:xfrm>
          <a:prstGeom prst="rect">
            <a:avLst/>
          </a:prstGeom>
        </p:spPr>
      </p:pic>
    </p:spTree>
    <p:custDataLst>
      <p:tags r:id="rId7"/>
    </p:custDataLst>
  </p:cSld>
  <p:clrMapOvr>
    <a:masterClrMapping/>
  </p:clrMapOvr>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操作步骤</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543560" y="892810"/>
            <a:ext cx="8056245" cy="922020"/>
          </a:xfrm>
          <a:prstGeom prst="rect">
            <a:avLst/>
          </a:prstGeom>
          <a:noFill/>
          <a:ln w="9525">
            <a:noFill/>
          </a:ln>
        </p:spPr>
        <p:txBody>
          <a:bodyPr wrap="square">
            <a:spAutoFit/>
          </a:bodyPr>
          <a:p>
            <a:pPr indent="0">
              <a:lnSpc>
                <a:spcPct val="150000"/>
              </a:lnSpc>
            </a:pPr>
            <a:r>
              <a:rPr lang="zh-CN" b="0">
                <a:latin typeface="微软雅黑" panose="020B0503020204020204" pitchFamily="34" charset="-122"/>
                <a:ea typeface="微软雅黑" panose="020B0503020204020204" pitchFamily="34" charset="-122"/>
                <a:cs typeface="微软雅黑" panose="020B0503020204020204" pitchFamily="34" charset="-122"/>
              </a:rPr>
              <a:t>（1）以</a:t>
            </a:r>
            <a:r>
              <a:rPr lang="zh-CN" b="0">
                <a:highlight>
                  <a:srgbClr val="FFFF00"/>
                </a:highlight>
                <a:latin typeface="微软雅黑" panose="020B0503020204020204" pitchFamily="34" charset="-122"/>
                <a:ea typeface="微软雅黑" panose="020B0503020204020204" pitchFamily="34" charset="-122"/>
                <a:cs typeface="微软雅黑" panose="020B0503020204020204" pitchFamily="34" charset="-122"/>
              </a:rPr>
              <a:t>自然人身份登录</a:t>
            </a:r>
            <a:r>
              <a:rPr lang="zh-CN" b="0">
                <a:latin typeface="微软雅黑" panose="020B0503020204020204" pitchFamily="34" charset="-122"/>
                <a:ea typeface="微软雅黑" panose="020B0503020204020204" pitchFamily="34" charset="-122"/>
                <a:cs typeface="微软雅黑" panose="020B0503020204020204" pitchFamily="34" charset="-122"/>
              </a:rPr>
              <a:t>新电子税局后，点击【我要办税】-【综合信息报告】-【身份信息报告】-【新办纳税人开业】</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-【非市监登记】</a:t>
            </a:r>
            <a:r>
              <a:rPr lang="zh-CN" b="0">
                <a:latin typeface="微软雅黑" panose="020B0503020204020204" pitchFamily="34" charset="-122"/>
                <a:ea typeface="微软雅黑" panose="020B0503020204020204" pitchFamily="34" charset="-122"/>
                <a:cs typeface="微软雅黑" panose="020B0503020204020204" pitchFamily="34" charset="-122"/>
              </a:rPr>
              <a:t>功能菜单进入功能。</a:t>
            </a:r>
            <a:endParaRPr lang="zh-CN" b="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2147482570" descr="3.1"/>
          <p:cNvPicPr>
            <a:picLocks noChangeAspect="1"/>
          </p:cNvPicPr>
          <p:nvPr/>
        </p:nvPicPr>
        <p:blipFill>
          <a:blip r:embed="rId1"/>
          <a:srcRect b="35413"/>
          <a:stretch>
            <a:fillRect/>
          </a:stretch>
        </p:blipFill>
        <p:spPr>
          <a:xfrm>
            <a:off x="683260" y="1993265"/>
            <a:ext cx="7548245" cy="21615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操作步骤</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980440" y="869315"/>
            <a:ext cx="6831330" cy="506730"/>
          </a:xfrm>
          <a:prstGeom prst="rect">
            <a:avLst/>
          </a:prstGeom>
          <a:noFill/>
          <a:ln w="9525">
            <a:noFill/>
          </a:ln>
        </p:spPr>
        <p:txBody>
          <a:bodyPr wrap="square">
            <a:spAutoFit/>
          </a:bodyPr>
          <a:p>
            <a:pPr indent="0">
              <a:lnSpc>
                <a:spcPct val="150000"/>
              </a:lnSpc>
            </a:pPr>
            <a:r>
              <a:rPr lang="zh-CN" b="0">
                <a:latin typeface="微软雅黑" panose="020B0503020204020204" pitchFamily="34" charset="-122"/>
                <a:ea typeface="微软雅黑" panose="020B0503020204020204" pitchFamily="34" charset="-122"/>
                <a:cs typeface="微软雅黑" panose="020B0503020204020204" pitchFamily="34" charset="-122"/>
              </a:rPr>
              <a:t>（</a:t>
            </a:r>
            <a:r>
              <a:rPr lang="en-US" altLang="zh-CN" b="0">
                <a:latin typeface="微软雅黑" panose="020B0503020204020204" pitchFamily="34" charset="-122"/>
                <a:ea typeface="微软雅黑" panose="020B0503020204020204" pitchFamily="34" charset="-122"/>
                <a:cs typeface="微软雅黑" panose="020B0503020204020204" pitchFamily="34" charset="-122"/>
              </a:rPr>
              <a:t>2</a:t>
            </a:r>
            <a:r>
              <a:rPr lang="zh-CN" b="0">
                <a:latin typeface="微软雅黑" panose="020B0503020204020204" pitchFamily="34" charset="-122"/>
                <a:ea typeface="微软雅黑" panose="020B0503020204020204" pitchFamily="34" charset="-122"/>
                <a:cs typeface="微软雅黑" panose="020B0503020204020204" pitchFamily="34" charset="-122"/>
              </a:rPr>
              <a:t>）选择纳税人类型。</a:t>
            </a:r>
            <a:endParaRPr lang="zh-CN">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5" descr="4.1"/>
          <p:cNvPicPr>
            <a:picLocks noChangeAspect="1"/>
          </p:cNvPicPr>
          <p:nvPr/>
        </p:nvPicPr>
        <p:blipFill>
          <a:blip r:embed="rId1"/>
          <a:srcRect l="17984" t="6476" r="26271" b="42481"/>
          <a:stretch>
            <a:fillRect/>
          </a:stretch>
        </p:blipFill>
        <p:spPr>
          <a:xfrm>
            <a:off x="980440" y="1532255"/>
            <a:ext cx="7086600" cy="2948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操作步骤</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4" name="图片 -2147482558"/>
          <p:cNvPicPr>
            <a:picLocks noChangeAspect="1"/>
          </p:cNvPicPr>
          <p:nvPr/>
        </p:nvPicPr>
        <p:blipFill>
          <a:blip r:embed="rId1"/>
          <a:srcRect l="34445" t="32762" r="25563" b="137"/>
          <a:stretch>
            <a:fillRect/>
          </a:stretch>
        </p:blipFill>
        <p:spPr>
          <a:xfrm>
            <a:off x="603250" y="1630680"/>
            <a:ext cx="1816100" cy="2416810"/>
          </a:xfrm>
          <a:prstGeom prst="rect">
            <a:avLst/>
          </a:prstGeom>
          <a:noFill/>
          <a:ln w="9525">
            <a:noFill/>
          </a:ln>
        </p:spPr>
      </p:pic>
      <p:pic>
        <p:nvPicPr>
          <p:cNvPr id="3" name="图片 -2147482557" descr="16"/>
          <p:cNvPicPr>
            <a:picLocks noChangeAspect="1"/>
          </p:cNvPicPr>
          <p:nvPr/>
        </p:nvPicPr>
        <p:blipFill>
          <a:blip r:embed="rId2"/>
          <a:srcRect l="17481" t="6528" r="18665" b="124"/>
          <a:stretch>
            <a:fillRect/>
          </a:stretch>
        </p:blipFill>
        <p:spPr>
          <a:xfrm>
            <a:off x="1496695" y="1630680"/>
            <a:ext cx="3758565" cy="2687320"/>
          </a:xfrm>
          <a:prstGeom prst="rect">
            <a:avLst/>
          </a:prstGeom>
          <a:noFill/>
          <a:ln w="9525">
            <a:noFill/>
          </a:ln>
        </p:spPr>
      </p:pic>
      <p:pic>
        <p:nvPicPr>
          <p:cNvPr id="6" name="图片 -2147482556" descr="17"/>
          <p:cNvPicPr>
            <a:picLocks noChangeAspect="1"/>
          </p:cNvPicPr>
          <p:nvPr/>
        </p:nvPicPr>
        <p:blipFill>
          <a:blip r:embed="rId3"/>
          <a:srcRect l="18868" t="6613" r="19894" b="2240"/>
          <a:stretch>
            <a:fillRect/>
          </a:stretch>
        </p:blipFill>
        <p:spPr>
          <a:xfrm>
            <a:off x="5005070" y="1657350"/>
            <a:ext cx="3989705" cy="2687955"/>
          </a:xfrm>
          <a:prstGeom prst="rect">
            <a:avLst/>
          </a:prstGeom>
          <a:noFill/>
          <a:ln w="9525">
            <a:noFill/>
          </a:ln>
        </p:spPr>
      </p:pic>
      <p:sp>
        <p:nvSpPr>
          <p:cNvPr id="7" name="文本框 6"/>
          <p:cNvSpPr txBox="1"/>
          <p:nvPr/>
        </p:nvSpPr>
        <p:spPr>
          <a:xfrm>
            <a:off x="864235" y="735330"/>
            <a:ext cx="7416165" cy="922020"/>
          </a:xfrm>
          <a:prstGeom prst="rect">
            <a:avLst/>
          </a:prstGeom>
          <a:noFill/>
          <a:ln w="9525">
            <a:noFill/>
          </a:ln>
        </p:spPr>
        <p:txBody>
          <a:bodyPr wrap="square">
            <a:spAutoFit/>
          </a:bodyPr>
          <a:p>
            <a:pPr indent="0">
              <a:lnSpc>
                <a:spcPct val="150000"/>
              </a:lnSpc>
            </a:pPr>
            <a:r>
              <a:rPr lang="zh-CN" b="0">
                <a:latin typeface="微软雅黑" panose="020B0503020204020204" pitchFamily="34" charset="-122"/>
                <a:ea typeface="微软雅黑" panose="020B0503020204020204" pitchFamily="34" charset="-122"/>
                <a:cs typeface="微软雅黑" panose="020B0503020204020204" pitchFamily="34" charset="-122"/>
              </a:rPr>
              <a:t>（</a:t>
            </a:r>
            <a:r>
              <a:rPr lang="en-US" altLang="zh-CN" b="0">
                <a:latin typeface="微软雅黑" panose="020B0503020204020204" pitchFamily="34" charset="-122"/>
                <a:ea typeface="微软雅黑" panose="020B0503020204020204" pitchFamily="34" charset="-122"/>
                <a:cs typeface="微软雅黑" panose="020B0503020204020204" pitchFamily="34" charset="-122"/>
              </a:rPr>
              <a:t>3</a:t>
            </a:r>
            <a:r>
              <a:rPr lang="zh-CN" b="0">
                <a:latin typeface="微软雅黑" panose="020B0503020204020204" pitchFamily="34" charset="-122"/>
                <a:ea typeface="微软雅黑" panose="020B0503020204020204" pitchFamily="34" charset="-122"/>
                <a:cs typeface="微软雅黑" panose="020B0503020204020204" pitchFamily="34" charset="-122"/>
              </a:rPr>
              <a:t>）录入关键信息、基本信息、投资方信息。</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【验证】-【下一步】-【提交】</a:t>
            </a:r>
            <a:endParaRPr lang="zh-CN">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2147482558"/>
          <p:cNvPicPr>
            <a:picLocks noChangeAspect="1"/>
          </p:cNvPicPr>
          <p:nvPr/>
        </p:nvPicPr>
        <p:blipFill>
          <a:blip r:embed="rId1"/>
          <a:srcRect l="34445" t="32762" r="25563" b="137"/>
          <a:stretch>
            <a:fillRect/>
          </a:stretch>
        </p:blipFill>
        <p:spPr>
          <a:xfrm>
            <a:off x="143510" y="1630680"/>
            <a:ext cx="2018030" cy="26860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操作步骤</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
        <p:nvSpPr>
          <p:cNvPr id="3" name="文本框 2"/>
          <p:cNvSpPr txBox="1"/>
          <p:nvPr/>
        </p:nvSpPr>
        <p:spPr>
          <a:xfrm>
            <a:off x="683260" y="775335"/>
            <a:ext cx="7456805" cy="506730"/>
          </a:xfrm>
          <a:prstGeom prst="rect">
            <a:avLst/>
          </a:prstGeom>
          <a:noFill/>
          <a:ln w="9525">
            <a:noFill/>
          </a:ln>
        </p:spPr>
        <p:txBody>
          <a:bodyPr wrap="square">
            <a:spAutoFit/>
          </a:bodyPr>
          <a:p>
            <a:pPr indent="0">
              <a:lnSpc>
                <a:spcPct val="150000"/>
              </a:lnSpc>
            </a:pPr>
            <a:r>
              <a:rPr lang="zh-CN" b="0">
                <a:latin typeface="微软雅黑" panose="020B0503020204020204" pitchFamily="34" charset="-122"/>
                <a:ea typeface="微软雅黑" panose="020B0503020204020204" pitchFamily="34" charset="-122"/>
                <a:cs typeface="微软雅黑" panose="020B0503020204020204" pitchFamily="34" charset="-122"/>
              </a:rPr>
              <a:t>（</a:t>
            </a:r>
            <a:r>
              <a:rPr lang="en-US" altLang="zh-CN" b="0">
                <a:latin typeface="微软雅黑" panose="020B0503020204020204" pitchFamily="34" charset="-122"/>
                <a:ea typeface="微软雅黑" panose="020B0503020204020204" pitchFamily="34" charset="-122"/>
                <a:cs typeface="微软雅黑" panose="020B0503020204020204" pitchFamily="34" charset="-122"/>
              </a:rPr>
              <a:t>4</a:t>
            </a:r>
            <a:r>
              <a:rPr lang="zh-CN" b="0">
                <a:latin typeface="微软雅黑" panose="020B0503020204020204" pitchFamily="34" charset="-122"/>
                <a:ea typeface="微软雅黑" panose="020B0503020204020204" pitchFamily="34" charset="-122"/>
                <a:cs typeface="微软雅黑" panose="020B0503020204020204" pitchFamily="34" charset="-122"/>
              </a:rPr>
              <a:t>）完成税务登记。</a:t>
            </a:r>
            <a:endParaRPr lang="zh-CN" b="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4" name="图片 -2147482534" descr="13.1"/>
          <p:cNvPicPr>
            <a:picLocks noChangeAspect="1"/>
          </p:cNvPicPr>
          <p:nvPr/>
        </p:nvPicPr>
        <p:blipFill>
          <a:blip r:embed="rId1"/>
          <a:srcRect l="18552" t="7726" r="19228" b="4188"/>
          <a:stretch>
            <a:fillRect/>
          </a:stretch>
        </p:blipFill>
        <p:spPr>
          <a:xfrm>
            <a:off x="1490980" y="1352550"/>
            <a:ext cx="6041390" cy="34988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存款账户账号报告</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82943" y="759619"/>
            <a:ext cx="7929086" cy="1337945"/>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纳税人完成身份信息报告后，应当自开立基本存款账户或者其他存款账户之日起15日内，向主管税务机关书面报告其全部账号；存款账户发生变化的，应当自发生变化之日起15日内，向主管税务机关书面报告。</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2" name="组合 11"/>
          <p:cNvGrpSpPr/>
          <p:nvPr/>
        </p:nvGrpSpPr>
        <p:grpSpPr>
          <a:xfrm>
            <a:off x="2405539" y="2220278"/>
            <a:ext cx="5088255" cy="544354"/>
            <a:chOff x="0" y="2346509"/>
            <a:chExt cx="1814118" cy="725647"/>
          </a:xfrm>
        </p:grpSpPr>
        <p:sp>
          <p:nvSpPr>
            <p:cNvPr id="30" name="箭头: V 形 29"/>
            <p:cNvSpPr/>
            <p:nvPr/>
          </p:nvSpPr>
          <p:spPr>
            <a:xfrm>
              <a:off x="0" y="2346509"/>
              <a:ext cx="1814118" cy="72564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p>
              <a:endParaRPr lang="zh-CN" altLang="en-US" sz="1350" b="1"/>
            </a:p>
          </p:txBody>
        </p:sp>
        <p:sp>
          <p:nvSpPr>
            <p:cNvPr id="31" name="箭头: V 形 4"/>
            <p:cNvSpPr txBox="1"/>
            <p:nvPr/>
          </p:nvSpPr>
          <p:spPr>
            <a:xfrm>
              <a:off x="362824" y="2346509"/>
              <a:ext cx="1088471" cy="7256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007" tIns="19002" rIns="19002" bIns="19002" numCol="1" spcCol="1270" anchor="ctr" anchorCtr="0">
              <a:noAutofit/>
            </a:bodyPr>
            <a:p>
              <a:pPr marL="0" lvl="0" indent="0" algn="ctr" defTabSz="844550">
                <a:lnSpc>
                  <a:spcPct val="90000"/>
                </a:lnSpc>
                <a:spcBef>
                  <a:spcPct val="0"/>
                </a:spcBef>
                <a:spcAft>
                  <a:spcPct val="35000"/>
                </a:spcAft>
                <a:buNone/>
              </a:pPr>
              <a:r>
                <a:rPr lang="zh-CN" altLang="en-US" sz="1425" b="1" dirty="0">
                  <a:latin typeface="微软雅黑" panose="020B0503020204020204" pitchFamily="34" charset="-122"/>
                  <a:ea typeface="微软雅黑" panose="020B0503020204020204" pitchFamily="34" charset="-122"/>
                  <a:sym typeface="+mn-ea"/>
                </a:rPr>
                <a:t>涉税市场主体身份信息报告</a:t>
              </a:r>
              <a:endParaRPr lang="zh-CN" altLang="en-US" sz="1425" b="1" dirty="0">
                <a:latin typeface="微软雅黑" panose="020B0503020204020204" pitchFamily="34" charset="-122"/>
                <a:ea typeface="微软雅黑" panose="020B0503020204020204" pitchFamily="34" charset="-122"/>
                <a:sym typeface="+mn-ea"/>
              </a:endParaRPr>
            </a:p>
          </p:txBody>
        </p:sp>
      </p:grpSp>
      <p:grpSp>
        <p:nvGrpSpPr>
          <p:cNvPr id="3" name="组合 2"/>
          <p:cNvGrpSpPr/>
          <p:nvPr/>
        </p:nvGrpSpPr>
        <p:grpSpPr>
          <a:xfrm>
            <a:off x="2405539" y="4079081"/>
            <a:ext cx="5171599" cy="544354"/>
            <a:chOff x="1632706" y="2346509"/>
            <a:chExt cx="1814118" cy="725647"/>
          </a:xfrm>
        </p:grpSpPr>
        <p:sp>
          <p:nvSpPr>
            <p:cNvPr id="28" name="箭头: V 形 27"/>
            <p:cNvSpPr/>
            <p:nvPr/>
          </p:nvSpPr>
          <p:spPr>
            <a:xfrm>
              <a:off x="1632706" y="2346509"/>
              <a:ext cx="1814118" cy="72564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p>
              <a:endParaRPr lang="zh-CN" altLang="en-US" sz="1350" b="1"/>
            </a:p>
          </p:txBody>
        </p:sp>
        <p:sp>
          <p:nvSpPr>
            <p:cNvPr id="29" name="箭头: V 形 6"/>
            <p:cNvSpPr txBox="1"/>
            <p:nvPr/>
          </p:nvSpPr>
          <p:spPr>
            <a:xfrm>
              <a:off x="1995530" y="2346509"/>
              <a:ext cx="1088471" cy="7256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007" tIns="19002" rIns="19002" bIns="19002" numCol="1" spcCol="1270" anchor="ctr" anchorCtr="0">
              <a:noAutofit/>
            </a:bodyPr>
            <a:p>
              <a:pPr marL="0" lvl="0" indent="0" algn="ctr" defTabSz="844550">
                <a:lnSpc>
                  <a:spcPct val="90000"/>
                </a:lnSpc>
                <a:spcBef>
                  <a:spcPct val="0"/>
                </a:spcBef>
                <a:spcAft>
                  <a:spcPct val="35000"/>
                </a:spcAft>
                <a:buNone/>
              </a:pPr>
              <a:r>
                <a:rPr lang="zh-CN" altLang="en-US" sz="1425" b="1" dirty="0">
                  <a:latin typeface="微软雅黑" panose="020B0503020204020204" pitchFamily="34" charset="-122"/>
                  <a:ea typeface="微软雅黑" panose="020B0503020204020204" pitchFamily="34" charset="-122"/>
                  <a:sym typeface="+mn-ea"/>
                </a:rPr>
                <a:t>银税三方（委托）划缴协议</a:t>
              </a:r>
              <a:endParaRPr lang="zh-CN" altLang="en-US" sz="1425" b="1" dirty="0">
                <a:latin typeface="微软雅黑" panose="020B0503020204020204" pitchFamily="34" charset="-122"/>
                <a:ea typeface="微软雅黑" panose="020B0503020204020204" pitchFamily="34" charset="-122"/>
                <a:sym typeface="+mn-ea"/>
              </a:endParaRPr>
            </a:p>
          </p:txBody>
        </p:sp>
      </p:grpSp>
      <p:grpSp>
        <p:nvGrpSpPr>
          <p:cNvPr id="4" name="组合 3"/>
          <p:cNvGrpSpPr/>
          <p:nvPr/>
        </p:nvGrpSpPr>
        <p:grpSpPr>
          <a:xfrm>
            <a:off x="966437" y="2220437"/>
            <a:ext cx="1360589" cy="544235"/>
            <a:chOff x="0" y="2346509"/>
            <a:chExt cx="1814118" cy="725647"/>
          </a:xfrm>
        </p:grpSpPr>
        <p:sp>
          <p:nvSpPr>
            <p:cNvPr id="6" name="箭头: V 形 5"/>
            <p:cNvSpPr/>
            <p:nvPr/>
          </p:nvSpPr>
          <p:spPr>
            <a:xfrm>
              <a:off x="0" y="2346509"/>
              <a:ext cx="1814118" cy="72564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p>
              <a:endParaRPr lang="zh-CN" altLang="en-US" sz="1350" b="1"/>
            </a:p>
          </p:txBody>
        </p:sp>
        <p:sp>
          <p:nvSpPr>
            <p:cNvPr id="7" name="箭头: V 形 4"/>
            <p:cNvSpPr txBox="1"/>
            <p:nvPr/>
          </p:nvSpPr>
          <p:spPr>
            <a:xfrm>
              <a:off x="362824" y="2346509"/>
              <a:ext cx="1088471" cy="7256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007" tIns="19002" rIns="19002" bIns="19002" numCol="1" spcCol="1270" anchor="ctr" anchorCtr="0">
              <a:noAutofit/>
            </a:bodyPr>
            <a:p>
              <a:pPr marL="0" lvl="0" indent="0" algn="ctr" defTabSz="844550">
                <a:lnSpc>
                  <a:spcPct val="90000"/>
                </a:lnSpc>
                <a:spcBef>
                  <a:spcPct val="0"/>
                </a:spcBef>
                <a:spcAft>
                  <a:spcPct val="35000"/>
                </a:spcAft>
                <a:buNone/>
              </a:pPr>
              <a:r>
                <a:rPr lang="zh-CN" altLang="en-US" sz="1425" b="1" kern="1200" dirty="0">
                  <a:latin typeface="微软雅黑" panose="020B0503020204020204" pitchFamily="34" charset="-122"/>
                  <a:ea typeface="微软雅黑" panose="020B0503020204020204" pitchFamily="34" charset="-122"/>
                </a:rPr>
                <a:t>前序场景</a:t>
              </a:r>
              <a:endParaRPr lang="zh-CN" altLang="en-US" sz="1425" b="1" kern="1200" dirty="0">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023587" y="4079241"/>
            <a:ext cx="1360589" cy="544235"/>
            <a:chOff x="0" y="2346509"/>
            <a:chExt cx="1814118" cy="725647"/>
          </a:xfrm>
        </p:grpSpPr>
        <p:sp>
          <p:nvSpPr>
            <p:cNvPr id="9" name="箭头: V 形 5"/>
            <p:cNvSpPr/>
            <p:nvPr/>
          </p:nvSpPr>
          <p:spPr>
            <a:xfrm>
              <a:off x="0" y="2346509"/>
              <a:ext cx="1814118" cy="72564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p>
              <a:endParaRPr lang="zh-CN" altLang="en-US" sz="1350" b="1"/>
            </a:p>
          </p:txBody>
        </p:sp>
        <p:sp>
          <p:nvSpPr>
            <p:cNvPr id="10" name="箭头: V 形 4"/>
            <p:cNvSpPr txBox="1"/>
            <p:nvPr/>
          </p:nvSpPr>
          <p:spPr>
            <a:xfrm>
              <a:off x="362824" y="2346509"/>
              <a:ext cx="1088471" cy="7256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007" tIns="19002" rIns="19002" bIns="19002" numCol="1" spcCol="1270" anchor="ctr" anchorCtr="0">
              <a:noAutofit/>
            </a:bodyPr>
            <a:p>
              <a:pPr marL="0" lvl="0" indent="0" algn="ctr" defTabSz="844550">
                <a:lnSpc>
                  <a:spcPct val="90000"/>
                </a:lnSpc>
                <a:spcBef>
                  <a:spcPct val="0"/>
                </a:spcBef>
                <a:spcAft>
                  <a:spcPct val="35000"/>
                </a:spcAft>
                <a:buNone/>
              </a:pPr>
              <a:r>
                <a:rPr lang="zh-CN" altLang="en-US" sz="1425" b="1" kern="1200" dirty="0">
                  <a:latin typeface="微软雅黑" panose="020B0503020204020204" pitchFamily="34" charset="-122"/>
                  <a:ea typeface="微软雅黑" panose="020B0503020204020204" pitchFamily="34" charset="-122"/>
                </a:rPr>
                <a:t>后续场景</a:t>
              </a:r>
              <a:endParaRPr lang="zh-CN" altLang="en-US" sz="1425" b="1" kern="1200" dirty="0">
                <a:latin typeface="微软雅黑" panose="020B0503020204020204" pitchFamily="34" charset="-122"/>
                <a:ea typeface="微软雅黑" panose="020B0503020204020204" pitchFamily="34" charset="-122"/>
              </a:endParaRPr>
            </a:p>
          </p:txBody>
        </p:sp>
      </p:grpSp>
      <p:grpSp>
        <p:nvGrpSpPr>
          <p:cNvPr id="11" name="组合 10"/>
          <p:cNvGrpSpPr/>
          <p:nvPr/>
        </p:nvGrpSpPr>
        <p:grpSpPr>
          <a:xfrm>
            <a:off x="2405539" y="3149918"/>
            <a:ext cx="5229701" cy="544354"/>
            <a:chOff x="3265412" y="2346509"/>
            <a:chExt cx="1814118" cy="725647"/>
          </a:xfrm>
          <a:solidFill>
            <a:srgbClr val="7030A0"/>
          </a:solidFill>
        </p:grpSpPr>
        <p:sp>
          <p:nvSpPr>
            <p:cNvPr id="26" name="箭头: V 形 25"/>
            <p:cNvSpPr/>
            <p:nvPr/>
          </p:nvSpPr>
          <p:spPr>
            <a:xfrm>
              <a:off x="3265412" y="2346509"/>
              <a:ext cx="1814118" cy="725647"/>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p>
              <a:endParaRPr lang="zh-CN" altLang="en-US" sz="1350"/>
            </a:p>
          </p:txBody>
        </p:sp>
        <p:sp>
          <p:nvSpPr>
            <p:cNvPr id="27" name="箭头: V 形 8"/>
            <p:cNvSpPr txBox="1"/>
            <p:nvPr/>
          </p:nvSpPr>
          <p:spPr>
            <a:xfrm>
              <a:off x="3628236" y="2346509"/>
              <a:ext cx="1088471" cy="72564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007" tIns="19002" rIns="19002" bIns="19002" numCol="1" spcCol="1270" anchor="ctr" anchorCtr="0">
              <a:noAutofit/>
            </a:bodyPr>
            <a:p>
              <a:pPr marL="0" lvl="0" indent="0" algn="ctr" defTabSz="844550">
                <a:lnSpc>
                  <a:spcPct val="90000"/>
                </a:lnSpc>
                <a:spcBef>
                  <a:spcPct val="0"/>
                </a:spcBef>
                <a:spcAft>
                  <a:spcPct val="35000"/>
                </a:spcAft>
                <a:buNone/>
              </a:pPr>
              <a:r>
                <a:rPr lang="zh-CN" altLang="en-US" sz="1425" dirty="0">
                  <a:latin typeface="微软雅黑" panose="020B0503020204020204" pitchFamily="34" charset="-122"/>
                  <a:ea typeface="微软雅黑" panose="020B0503020204020204" pitchFamily="34" charset="-122"/>
                  <a:sym typeface="+mn-ea"/>
                </a:rPr>
                <a:t>存款账户账号报告</a:t>
              </a:r>
              <a:endParaRPr lang="zh-CN" altLang="en-US" sz="1425" kern="1200" dirty="0">
                <a:latin typeface="微软雅黑" panose="020B0503020204020204" pitchFamily="34" charset="-122"/>
                <a:ea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操作步骤</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22948" y="845344"/>
            <a:ext cx="7929086" cy="1337945"/>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）登录新电子税局后，点击【我要办税】-【综合信息报告】-【制度信息报告】-【存款账户账号报告】功能菜单进入功能，显示已采集的存款账户信息，可进行新增、变更、注销、签协议等操作。</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1" descr="/home/thtf/桌面/10007/2024-03-01_16-49-50.png2024-03-01_16-49-50"/>
          <p:cNvPicPr>
            <a:picLocks noChangeAspect="1"/>
          </p:cNvPicPr>
          <p:nvPr/>
        </p:nvPicPr>
        <p:blipFill>
          <a:blip r:embed="rId1"/>
          <a:srcRect l="16657" t="12832" r="26965" b="47013"/>
          <a:stretch>
            <a:fillRect/>
          </a:stretch>
        </p:blipFill>
        <p:spPr>
          <a:xfrm>
            <a:off x="1376363" y="2257266"/>
            <a:ext cx="6622256" cy="25069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新电子税局新变化</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graphicFrame>
        <p:nvGraphicFramePr>
          <p:cNvPr id="3" name="图示 2"/>
          <p:cNvGraphicFramePr/>
          <p:nvPr/>
        </p:nvGraphicFramePr>
        <p:xfrm>
          <a:off x="856615" y="752475"/>
          <a:ext cx="7430135" cy="413385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操作步骤</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2" name="图片 1" descr="/home/thtf/桌面/10007/2024-03-01_16-50-41.png2024-03-01_16-50-41"/>
          <p:cNvPicPr>
            <a:picLocks noChangeAspect="1"/>
          </p:cNvPicPr>
          <p:nvPr/>
        </p:nvPicPr>
        <p:blipFill>
          <a:blip r:embed="rId1"/>
          <a:srcRect l="16910" t="7504" r="19508" b="39409"/>
          <a:stretch>
            <a:fillRect/>
          </a:stretch>
        </p:blipFill>
        <p:spPr>
          <a:xfrm>
            <a:off x="321151" y="1328579"/>
            <a:ext cx="4644390" cy="2342198"/>
          </a:xfrm>
          <a:prstGeom prst="rect">
            <a:avLst/>
          </a:prstGeom>
          <a:noFill/>
          <a:ln w="9525">
            <a:noFill/>
          </a:ln>
        </p:spPr>
      </p:pic>
      <p:sp>
        <p:nvSpPr>
          <p:cNvPr id="3" name="文本框 2"/>
          <p:cNvSpPr txBox="1"/>
          <p:nvPr/>
        </p:nvSpPr>
        <p:spPr>
          <a:xfrm>
            <a:off x="682943" y="728663"/>
            <a:ext cx="7929086" cy="50673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）新增账户</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4" name="图片 1" descr="/home/thtf/桌面/10007/2024-03-01_16-54-47.png2024-03-01_16-54-47"/>
          <p:cNvPicPr>
            <a:picLocks noChangeAspect="1"/>
          </p:cNvPicPr>
          <p:nvPr/>
        </p:nvPicPr>
        <p:blipFill>
          <a:blip r:embed="rId2"/>
          <a:srcRect l="33063" t="29050" r="29701" b="39539"/>
          <a:stretch>
            <a:fillRect/>
          </a:stretch>
        </p:blipFill>
        <p:spPr>
          <a:xfrm>
            <a:off x="601504" y="3236278"/>
            <a:ext cx="4155758" cy="1773555"/>
          </a:xfrm>
          <a:prstGeom prst="rect">
            <a:avLst/>
          </a:prstGeom>
          <a:noFill/>
          <a:ln w="9525">
            <a:noFill/>
          </a:ln>
        </p:spPr>
      </p:pic>
      <p:pic>
        <p:nvPicPr>
          <p:cNvPr id="6" name="图片 5" descr="/home/thtf/桌面/10007/2024-03-01_16-56-03.png2024-03-01_16-56-03"/>
          <p:cNvPicPr>
            <a:picLocks noChangeAspect="1"/>
          </p:cNvPicPr>
          <p:nvPr/>
        </p:nvPicPr>
        <p:blipFill>
          <a:blip r:embed="rId3"/>
          <a:srcRect r="5525" b="31173"/>
          <a:stretch>
            <a:fillRect/>
          </a:stretch>
        </p:blipFill>
        <p:spPr>
          <a:xfrm>
            <a:off x="4610418" y="1163320"/>
            <a:ext cx="4119563" cy="3739039"/>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操作步骤</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507365" y="901065"/>
            <a:ext cx="8128635" cy="50673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）变更（没有签订三方协议）</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1"/>
          <a:srcRect l="9148" t="21202" r="9329" b="-1006"/>
          <a:stretch>
            <a:fillRect/>
          </a:stretch>
        </p:blipFill>
        <p:spPr>
          <a:xfrm>
            <a:off x="266065" y="1773555"/>
            <a:ext cx="5245100" cy="2728595"/>
          </a:xfrm>
          <a:prstGeom prst="rect">
            <a:avLst/>
          </a:prstGeom>
          <a:noFill/>
          <a:ln w="9525">
            <a:noFill/>
          </a:ln>
        </p:spPr>
      </p:pic>
      <p:pic>
        <p:nvPicPr>
          <p:cNvPr id="4" name="图片 1" descr="/home/thtf/桌面/10007/2024-03-18_11-02-25.png2024-03-18_11-02-25"/>
          <p:cNvPicPr>
            <a:picLocks noChangeAspect="1"/>
          </p:cNvPicPr>
          <p:nvPr/>
        </p:nvPicPr>
        <p:blipFill>
          <a:blip r:embed="rId2"/>
          <a:srcRect l="31488" t="29628" r="28377" b="32756"/>
          <a:stretch>
            <a:fillRect/>
          </a:stretch>
        </p:blipFill>
        <p:spPr>
          <a:xfrm>
            <a:off x="4601210" y="2001520"/>
            <a:ext cx="4293870" cy="206184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操作步骤</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682943" y="753904"/>
            <a:ext cx="7929086" cy="50673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）变更（签订过三方协议）</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37" descr="222"/>
          <p:cNvPicPr>
            <a:picLocks noChangeAspect="1"/>
          </p:cNvPicPr>
          <p:nvPr/>
        </p:nvPicPr>
        <p:blipFill>
          <a:blip r:embed="rId1"/>
          <a:srcRect t="7369"/>
          <a:stretch>
            <a:fillRect/>
          </a:stretch>
        </p:blipFill>
        <p:spPr>
          <a:xfrm>
            <a:off x="754856" y="1260158"/>
            <a:ext cx="5574983" cy="2245043"/>
          </a:xfrm>
          <a:prstGeom prst="rect">
            <a:avLst/>
          </a:prstGeom>
          <a:noFill/>
          <a:ln w="9525">
            <a:noFill/>
          </a:ln>
        </p:spPr>
      </p:pic>
      <p:pic>
        <p:nvPicPr>
          <p:cNvPr id="4" name="图片 -2147482577" descr="1111"/>
          <p:cNvPicPr>
            <a:picLocks noChangeAspect="1"/>
          </p:cNvPicPr>
          <p:nvPr/>
        </p:nvPicPr>
        <p:blipFill>
          <a:blip r:embed="rId2"/>
          <a:srcRect t="10309"/>
          <a:stretch>
            <a:fillRect/>
          </a:stretch>
        </p:blipFill>
        <p:spPr>
          <a:xfrm>
            <a:off x="754856" y="3448050"/>
            <a:ext cx="5546884" cy="1544003"/>
          </a:xfrm>
          <a:prstGeom prst="rect">
            <a:avLst/>
          </a:prstGeom>
          <a:noFill/>
          <a:ln w="9525">
            <a:noFill/>
          </a:ln>
        </p:spPr>
      </p:pic>
      <p:sp>
        <p:nvSpPr>
          <p:cNvPr id="6" name="文本框 5"/>
          <p:cNvSpPr txBox="1"/>
          <p:nvPr/>
        </p:nvSpPr>
        <p:spPr>
          <a:xfrm>
            <a:off x="6301740" y="1386364"/>
            <a:ext cx="1937861" cy="1822450"/>
          </a:xfrm>
          <a:prstGeom prst="rect">
            <a:avLst/>
          </a:prstGeom>
          <a:noFill/>
          <a:ln w="9525">
            <a:noFill/>
          </a:ln>
        </p:spPr>
        <p:txBody>
          <a:bodyPr wrap="square">
            <a:spAutoFit/>
          </a:bodyPr>
          <a:p>
            <a:pPr indent="406400">
              <a:lnSpc>
                <a:spcPct val="150000"/>
              </a:lnSpc>
            </a:pPr>
            <a:r>
              <a:rPr sz="1500">
                <a:latin typeface="微软雅黑" panose="020B0503020204020204" pitchFamily="34" charset="-122"/>
                <a:ea typeface="微软雅黑" panose="020B0503020204020204" pitchFamily="34" charset="-122"/>
                <a:sym typeface="+mn-ea"/>
              </a:rPr>
              <a:t>无需终止三方协议，则在变更页面对已采集的银行账户信息进行变更操作，点击【提交】</a:t>
            </a:r>
            <a:endParaRPr sz="1500">
              <a:latin typeface="微软雅黑" panose="020B0503020204020204" pitchFamily="34" charset="-122"/>
              <a:ea typeface="微软雅黑" panose="020B0503020204020204" pitchFamily="34" charset="-122"/>
              <a:sym typeface="+mn-ea"/>
            </a:endParaRPr>
          </a:p>
        </p:txBody>
      </p:sp>
      <p:sp>
        <p:nvSpPr>
          <p:cNvPr id="7" name="文本框 6"/>
          <p:cNvSpPr txBox="1"/>
          <p:nvPr/>
        </p:nvSpPr>
        <p:spPr>
          <a:xfrm>
            <a:off x="6408420" y="3493294"/>
            <a:ext cx="1937861" cy="1476375"/>
          </a:xfrm>
          <a:prstGeom prst="rect">
            <a:avLst/>
          </a:prstGeom>
          <a:noFill/>
          <a:ln w="9525">
            <a:noFill/>
          </a:ln>
        </p:spPr>
        <p:txBody>
          <a:bodyPr wrap="square">
            <a:spAutoFit/>
          </a:bodyPr>
          <a:p>
            <a:pPr indent="406400">
              <a:lnSpc>
                <a:spcPct val="150000"/>
              </a:lnSpc>
            </a:pPr>
            <a:r>
              <a:rPr sz="1500">
                <a:latin typeface="微软雅黑" panose="020B0503020204020204" pitchFamily="34" charset="-122"/>
                <a:ea typeface="微软雅黑" panose="020B0503020204020204" pitchFamily="34" charset="-122"/>
                <a:sym typeface="+mn-ea"/>
              </a:rPr>
              <a:t>点击【终止三方协议】可跳转至三方协议页面进行终止三方协议操作</a:t>
            </a:r>
            <a:endParaRPr sz="1500">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操作步骤</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22948" y="753904"/>
            <a:ext cx="7929086" cy="50673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）注销</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nvPicPr>
        <p:blipFill>
          <a:blip r:embed="rId1"/>
          <a:srcRect l="9366" t="20841" r="49452" b="37744"/>
          <a:stretch>
            <a:fillRect/>
          </a:stretch>
        </p:blipFill>
        <p:spPr>
          <a:xfrm>
            <a:off x="722948" y="1260158"/>
            <a:ext cx="3570923" cy="1614011"/>
          </a:xfrm>
          <a:prstGeom prst="rect">
            <a:avLst/>
          </a:prstGeom>
          <a:noFill/>
          <a:ln w="9525">
            <a:noFill/>
          </a:ln>
        </p:spPr>
      </p:pic>
      <p:pic>
        <p:nvPicPr>
          <p:cNvPr id="4" name="图片 1" descr="/home/thtf/桌面/10007/2024-03-18_10-54-39.png2024-03-18_10-54-39"/>
          <p:cNvPicPr>
            <a:picLocks noChangeAspect="1"/>
          </p:cNvPicPr>
          <p:nvPr/>
        </p:nvPicPr>
        <p:blipFill>
          <a:blip r:embed="rId2"/>
          <a:srcRect l="18109" t="14647" r="31766" b="29549"/>
          <a:stretch>
            <a:fillRect/>
          </a:stretch>
        </p:blipFill>
        <p:spPr>
          <a:xfrm>
            <a:off x="722471" y="2842736"/>
            <a:ext cx="3571399" cy="1994059"/>
          </a:xfrm>
          <a:prstGeom prst="rect">
            <a:avLst/>
          </a:prstGeom>
          <a:noFill/>
          <a:ln w="9525">
            <a:noFill/>
          </a:ln>
        </p:spPr>
      </p:pic>
      <p:grpSp>
        <p:nvGrpSpPr>
          <p:cNvPr id="10" name="组合 9"/>
          <p:cNvGrpSpPr/>
          <p:nvPr/>
        </p:nvGrpSpPr>
        <p:grpSpPr>
          <a:xfrm flipH="1">
            <a:off x="4512945" y="1536383"/>
            <a:ext cx="1982153" cy="544354"/>
            <a:chOff x="0" y="2346509"/>
            <a:chExt cx="1814118" cy="725647"/>
          </a:xfrm>
        </p:grpSpPr>
        <p:sp>
          <p:nvSpPr>
            <p:cNvPr id="11" name="箭头: V 形 5"/>
            <p:cNvSpPr/>
            <p:nvPr/>
          </p:nvSpPr>
          <p:spPr>
            <a:xfrm>
              <a:off x="0" y="2346509"/>
              <a:ext cx="1814118" cy="72564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p>
              <a:endParaRPr lang="zh-CN" altLang="en-US" sz="1350" b="1"/>
            </a:p>
          </p:txBody>
        </p:sp>
        <p:sp>
          <p:nvSpPr>
            <p:cNvPr id="12" name="箭头: V 形 4"/>
            <p:cNvSpPr txBox="1"/>
            <p:nvPr/>
          </p:nvSpPr>
          <p:spPr>
            <a:xfrm>
              <a:off x="362824" y="2346509"/>
              <a:ext cx="1088471" cy="7256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007" tIns="19002" rIns="19002" bIns="19002" numCol="1" spcCol="1270" anchor="ctr" anchorCtr="0">
              <a:noAutofit/>
            </a:bodyPr>
            <a:p>
              <a:pPr marL="0" lvl="0" indent="0" algn="ctr" defTabSz="844550">
                <a:lnSpc>
                  <a:spcPct val="90000"/>
                </a:lnSpc>
                <a:spcBef>
                  <a:spcPct val="0"/>
                </a:spcBef>
                <a:spcAft>
                  <a:spcPct val="35000"/>
                </a:spcAft>
                <a:buNone/>
              </a:pPr>
              <a:r>
                <a:rPr lang="zh-CN" altLang="en-US" sz="1600" b="1" kern="1200" dirty="0">
                  <a:latin typeface="微软雅黑" panose="020B0503020204020204" pitchFamily="34" charset="-122"/>
                  <a:ea typeface="微软雅黑" panose="020B0503020204020204" pitchFamily="34" charset="-122"/>
                </a:rPr>
                <a:t>签订过三方</a:t>
              </a:r>
              <a:endParaRPr lang="zh-CN" altLang="en-US" sz="1600" b="1" kern="1200" dirty="0">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flipH="1">
            <a:off x="4577239" y="4196715"/>
            <a:ext cx="1982153" cy="544354"/>
            <a:chOff x="0" y="2346509"/>
            <a:chExt cx="1814118" cy="725647"/>
          </a:xfrm>
        </p:grpSpPr>
        <p:sp>
          <p:nvSpPr>
            <p:cNvPr id="14" name="箭头: V 形 5"/>
            <p:cNvSpPr/>
            <p:nvPr/>
          </p:nvSpPr>
          <p:spPr>
            <a:xfrm>
              <a:off x="0" y="2346509"/>
              <a:ext cx="1814118" cy="725647"/>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p>
              <a:endParaRPr lang="zh-CN" altLang="en-US" sz="1350" b="1"/>
            </a:p>
          </p:txBody>
        </p:sp>
        <p:sp>
          <p:nvSpPr>
            <p:cNvPr id="15" name="箭头: V 形 4"/>
            <p:cNvSpPr txBox="1"/>
            <p:nvPr/>
          </p:nvSpPr>
          <p:spPr>
            <a:xfrm>
              <a:off x="362649" y="2346509"/>
              <a:ext cx="1325645" cy="72543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7007" tIns="19002" rIns="19002" bIns="19002" numCol="1" spcCol="1270" anchor="ctr" anchorCtr="0">
              <a:noAutofit/>
            </a:bodyPr>
            <a:p>
              <a:pPr marL="0" lvl="0" indent="0" algn="ctr" defTabSz="844550">
                <a:lnSpc>
                  <a:spcPct val="90000"/>
                </a:lnSpc>
                <a:spcBef>
                  <a:spcPct val="0"/>
                </a:spcBef>
                <a:spcAft>
                  <a:spcPct val="35000"/>
                </a:spcAft>
                <a:buNone/>
              </a:pPr>
              <a:r>
                <a:rPr lang="zh-CN" altLang="en-US" sz="1600" b="1" kern="1200" dirty="0">
                  <a:latin typeface="微软雅黑" panose="020B0503020204020204" pitchFamily="34" charset="-122"/>
                  <a:ea typeface="微软雅黑" panose="020B0503020204020204" pitchFamily="34" charset="-122"/>
                </a:rPr>
                <a:t>没有签订三方</a:t>
              </a:r>
              <a:endParaRPr lang="zh-CN" altLang="en-US" sz="1600" b="1" kern="1200" dirty="0">
                <a:latin typeface="微软雅黑" panose="020B0503020204020204" pitchFamily="34" charset="-122"/>
                <a:ea typeface="微软雅黑" panose="020B0503020204020204" pitchFamily="34" charset="-122"/>
              </a:endParaRPr>
            </a:p>
          </p:txBody>
        </p:sp>
      </p:grpSp>
      <p:pic>
        <p:nvPicPr>
          <p:cNvPr id="16" name="图片 1" descr="/home/thtf/桌面/10007/2024-03-18_10-49-38.png2024-03-18_10-49-38"/>
          <p:cNvPicPr>
            <a:picLocks noChangeAspect="1"/>
          </p:cNvPicPr>
          <p:nvPr/>
        </p:nvPicPr>
        <p:blipFill>
          <a:blip r:embed="rId3"/>
          <a:srcRect l="33127" t="30201" r="32812" b="35343"/>
          <a:stretch>
            <a:fillRect/>
          </a:stretch>
        </p:blipFill>
        <p:spPr>
          <a:xfrm>
            <a:off x="6216015" y="2542699"/>
            <a:ext cx="2797969" cy="1367790"/>
          </a:xfrm>
          <a:prstGeom prst="rect">
            <a:avLst/>
          </a:prstGeom>
          <a:noFill/>
          <a:ln w="9525">
            <a:noFill/>
          </a:ln>
        </p:spPr>
      </p:pic>
      <p:pic>
        <p:nvPicPr>
          <p:cNvPr id="6" name="图片 1" descr="/home/thtf/桌面/10007/2024-03-18_10-52-48.png2024-03-18_10-52-48"/>
          <p:cNvPicPr>
            <a:picLocks noChangeAspect="1"/>
          </p:cNvPicPr>
          <p:nvPr/>
        </p:nvPicPr>
        <p:blipFill>
          <a:blip r:embed="rId4"/>
          <a:srcRect l="37894" t="33888" r="36088" b="31380"/>
          <a:stretch>
            <a:fillRect/>
          </a:stretch>
        </p:blipFill>
        <p:spPr>
          <a:xfrm>
            <a:off x="4294346" y="2419826"/>
            <a:ext cx="2419350" cy="1613059"/>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操作步骤</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
        <p:nvSpPr>
          <p:cNvPr id="2" name="文本框 1"/>
          <p:cNvSpPr txBox="1"/>
          <p:nvPr/>
        </p:nvSpPr>
        <p:spPr>
          <a:xfrm>
            <a:off x="722948" y="845344"/>
            <a:ext cx="7929086" cy="506730"/>
          </a:xfrm>
          <a:prstGeom prst="rect">
            <a:avLst/>
          </a:prstGeom>
          <a:noFill/>
          <a:ln w="9525">
            <a:noFill/>
          </a:ln>
        </p:spPr>
        <p:txBody>
          <a:bodyPr wrap="square">
            <a:spAutoFit/>
          </a:bodyPr>
          <a:p>
            <a:pPr indent="406400">
              <a:lnSpc>
                <a:spcPct val="150000"/>
              </a:lnSpc>
            </a:pPr>
            <a:r>
              <a:rPr lang="zh-CN">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atin typeface="微软雅黑" panose="020B0503020204020204" pitchFamily="34" charset="-122"/>
                <a:ea typeface="微软雅黑" panose="020B0503020204020204" pitchFamily="34" charset="-122"/>
                <a:cs typeface="微软雅黑" panose="020B0503020204020204" pitchFamily="34" charset="-122"/>
                <a:sym typeface="+mn-ea"/>
              </a:rPr>
              <a:t>）签协议</a:t>
            </a:r>
            <a:endParaRPr lang="zh-CN">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1" descr="/home/thtf/桌面/10007/2024-03-01_16-56-33.png2024-03-01_16-56-33"/>
          <p:cNvPicPr>
            <a:picLocks noChangeAspect="1"/>
          </p:cNvPicPr>
          <p:nvPr/>
        </p:nvPicPr>
        <p:blipFill>
          <a:blip r:embed="rId1"/>
          <a:stretch>
            <a:fillRect/>
          </a:stretch>
        </p:blipFill>
        <p:spPr>
          <a:xfrm>
            <a:off x="1572736" y="1463516"/>
            <a:ext cx="5997893" cy="3142774"/>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tretch>
            <a:fillRect/>
          </a:stretch>
        </p:blipFill>
        <p:spPr>
          <a:xfrm>
            <a:off x="-3780823" y="-381028"/>
            <a:ext cx="14277975" cy="9515475"/>
          </a:xfrm>
          <a:prstGeom prst="rect">
            <a:avLst/>
          </a:prstGeom>
          <a:noFill/>
          <a:ln>
            <a:noFill/>
          </a:ln>
        </p:spPr>
      </p:pic>
      <p:sp>
        <p:nvSpPr>
          <p:cNvPr id="43" name="Rectangle 3"/>
          <p:cNvSpPr txBox="1">
            <a:spLocks noChangeArrowheads="1"/>
          </p:cNvSpPr>
          <p:nvPr/>
        </p:nvSpPr>
        <p:spPr>
          <a:xfrm>
            <a:off x="152400" y="1809115"/>
            <a:ext cx="9565640" cy="5022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zh-CN" altLang="en-US" sz="3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二、纳税人常用模块操作流程</a:t>
            </a:r>
            <a:endParaRPr lang="zh-CN" altLang="en-US" sz="3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cxnSp>
        <p:nvCxnSpPr>
          <p:cNvPr id="46" name="直接连接符 5"/>
          <p:cNvCxnSpPr>
            <a:cxnSpLocks noChangeShapeType="1"/>
          </p:cNvCxnSpPr>
          <p:nvPr/>
        </p:nvCxnSpPr>
        <p:spPr bwMode="auto">
          <a:xfrm flipH="1">
            <a:off x="611505" y="2499995"/>
            <a:ext cx="8569325" cy="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矩形 9"/>
          <p:cNvSpPr>
            <a:spLocks noChangeArrowheads="1"/>
          </p:cNvSpPr>
          <p:nvPr/>
        </p:nvSpPr>
        <p:spPr bwMode="auto">
          <a:xfrm>
            <a:off x="-139397" y="1714494"/>
            <a:ext cx="380044" cy="1609725"/>
          </a:xfrm>
          <a:prstGeom prst="rect">
            <a:avLst/>
          </a:prstGeom>
          <a:solidFill>
            <a:schemeClr val="accent1"/>
          </a:solidFill>
          <a:ln>
            <a:noFill/>
          </a:ln>
        </p:spPr>
        <p:txBody>
          <a:bodyPr lIns="68557" tIns="34279" rIns="68557" bIns="3427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lt"/>
              <a:ea typeface="+mn-ea"/>
              <a:cs typeface="+mn-ea"/>
              <a:sym typeface="+mn-l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500"/>
                                        <p:tgtEl>
                                          <p:spTgt spid="4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3"/>
                                        </p:tgtEl>
                                        <p:attrNameLst>
                                          <p:attrName>style.visibility</p:attrName>
                                        </p:attrNameLst>
                                      </p:cBhvr>
                                      <p:to>
                                        <p:strVal val="visible"/>
                                      </p:to>
                                    </p:set>
                                    <p:anim calcmode="lin" valueType="num">
                                      <p:cBhvr>
                                        <p:cTn id="11"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3"/>
                                        </p:tgtEl>
                                        <p:attrNameLst>
                                          <p:attrName>ppt_y</p:attrName>
                                        </p:attrNameLst>
                                      </p:cBhvr>
                                      <p:tavLst>
                                        <p:tav tm="0">
                                          <p:val>
                                            <p:strVal val="#ppt_y"/>
                                          </p:val>
                                        </p:tav>
                                        <p:tav tm="100000">
                                          <p:val>
                                            <p:strVal val="#ppt_y"/>
                                          </p:val>
                                        </p:tav>
                                      </p:tavLst>
                                    </p:anim>
                                    <p:anim calcmode="lin" valueType="num">
                                      <p:cBhvr>
                                        <p:cTn id="13"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3"/>
                                        </p:tgtEl>
                                      </p:cBhvr>
                                    </p:animEffect>
                                  </p:childTnLst>
                                </p:cTn>
                              </p:par>
                            </p:childTnLst>
                          </p:cTn>
                        </p:par>
                        <p:par>
                          <p:cTn id="16" fill="hold">
                            <p:stCondLst>
                              <p:cond delay="1600"/>
                            </p:stCondLst>
                            <p:childTnLst>
                              <p:par>
                                <p:cTn id="17" presetID="22" presetClass="entr" presetSubtype="2"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right)">
                                      <p:cBhvr>
                                        <p:cTn id="1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utoUpdateAnimBg="0"/>
      <p:bldP spid="47" grpId="0" bldLvl="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西省电子税务局"/>
          <p:cNvPicPr>
            <a:picLocks noChangeAspect="1"/>
          </p:cNvPicPr>
          <p:nvPr/>
        </p:nvPicPr>
        <p:blipFill>
          <a:blip r:embed="rId1"/>
          <a:srcRect t="278"/>
          <a:stretch>
            <a:fillRect/>
          </a:stretch>
        </p:blipFill>
        <p:spPr>
          <a:xfrm>
            <a:off x="614045" y="51435"/>
            <a:ext cx="7919085" cy="5048885"/>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新电子税局</a:t>
            </a:r>
            <a:r>
              <a:rPr lang="en-US" altLang="zh-CN" b="1">
                <a:solidFill>
                  <a:schemeClr val="tx1"/>
                </a:solidFill>
                <a:latin typeface="微软雅黑" panose="020B0503020204020204" pitchFamily="34" charset="-122"/>
                <a:ea typeface="微软雅黑" panose="020B0503020204020204" pitchFamily="34" charset="-122"/>
                <a:sym typeface="+mn-ea"/>
              </a:rPr>
              <a:t>-</a:t>
            </a:r>
            <a:r>
              <a:rPr lang="zh-CN" altLang="en-US" b="1">
                <a:solidFill>
                  <a:schemeClr val="tx1"/>
                </a:solidFill>
                <a:latin typeface="微软雅黑" panose="020B0503020204020204" pitchFamily="34" charset="-122"/>
                <a:ea typeface="微软雅黑" panose="020B0503020204020204" pitchFamily="34" charset="-122"/>
                <a:sym typeface="+mn-ea"/>
              </a:rPr>
              <a:t>我要办税</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323850" y="650875"/>
            <a:ext cx="8244840" cy="4187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新电子税局</a:t>
            </a:r>
            <a:r>
              <a:rPr lang="en-US" altLang="zh-CN" b="1">
                <a:solidFill>
                  <a:schemeClr val="tx1"/>
                </a:solidFill>
                <a:latin typeface="微软雅黑" panose="020B0503020204020204" pitchFamily="34" charset="-122"/>
                <a:ea typeface="微软雅黑" panose="020B0503020204020204" pitchFamily="34" charset="-122"/>
                <a:sym typeface="+mn-ea"/>
              </a:rPr>
              <a:t>-</a:t>
            </a:r>
            <a:r>
              <a:rPr lang="zh-CN" altLang="en-US" b="1">
                <a:solidFill>
                  <a:schemeClr val="tx1"/>
                </a:solidFill>
                <a:latin typeface="微软雅黑" panose="020B0503020204020204" pitchFamily="34" charset="-122"/>
                <a:ea typeface="微软雅黑" panose="020B0503020204020204" pitchFamily="34" charset="-122"/>
                <a:sym typeface="+mn-ea"/>
              </a:rPr>
              <a:t>我要查询</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251460" y="635635"/>
            <a:ext cx="8606790" cy="41884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51460" y="699770"/>
            <a:ext cx="8458835" cy="4034790"/>
          </a:xfrm>
          <a:prstGeom prst="rect">
            <a:avLst/>
          </a:prstGeom>
        </p:spPr>
      </p:pic>
      <p:sp>
        <p:nvSpPr>
          <p:cNvPr id="5" name="文本框 4"/>
          <p:cNvSpPr txBox="1"/>
          <p:nvPr/>
        </p:nvSpPr>
        <p:spPr>
          <a:xfrm>
            <a:off x="683260" y="267335"/>
            <a:ext cx="4572000" cy="368300"/>
          </a:xfrm>
          <a:prstGeom prst="rect">
            <a:avLst/>
          </a:prstGeom>
          <a:noFill/>
        </p:spPr>
        <p:txBody>
          <a:bodyPr wrap="square" rtlCol="0" anchor="t">
            <a:spAutoFit/>
          </a:bodyPr>
          <a:p>
            <a:r>
              <a:rPr lang="zh-CN" altLang="en-US" b="1">
                <a:solidFill>
                  <a:schemeClr val="tx1"/>
                </a:solidFill>
                <a:latin typeface="微软雅黑" panose="020B0503020204020204" pitchFamily="34" charset="-122"/>
                <a:ea typeface="微软雅黑" panose="020B0503020204020204" pitchFamily="34" charset="-122"/>
                <a:sym typeface="+mn-ea"/>
              </a:rPr>
              <a:t>新电子税局</a:t>
            </a:r>
            <a:r>
              <a:rPr lang="en-US" altLang="zh-CN" b="1">
                <a:solidFill>
                  <a:schemeClr val="tx1"/>
                </a:solidFill>
                <a:latin typeface="微软雅黑" panose="020B0503020204020204" pitchFamily="34" charset="-122"/>
                <a:ea typeface="微软雅黑" panose="020B0503020204020204" pitchFamily="34" charset="-122"/>
                <a:sym typeface="+mn-ea"/>
              </a:rPr>
              <a:t>-</a:t>
            </a:r>
            <a:r>
              <a:rPr lang="zh-CN" altLang="en-US" b="1">
                <a:solidFill>
                  <a:schemeClr val="tx1"/>
                </a:solidFill>
                <a:latin typeface="微软雅黑" panose="020B0503020204020204" pitchFamily="34" charset="-122"/>
                <a:ea typeface="微软雅黑" panose="020B0503020204020204" pitchFamily="34" charset="-122"/>
                <a:sym typeface="+mn-ea"/>
              </a:rPr>
              <a:t>公众服务</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5" name="Text Placeholder 4"/>
          <p:cNvSpPr txBox="1"/>
          <p:nvPr/>
        </p:nvSpPr>
        <p:spPr>
          <a:xfrm>
            <a:off x="827405" y="778510"/>
            <a:ext cx="2949575" cy="496570"/>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2400" b="1" dirty="0">
                <a:solidFill>
                  <a:schemeClr val="accent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目录</a:t>
            </a:r>
            <a:r>
              <a:rPr lang="en-US" altLang="zh-CN" sz="2400" b="1" dirty="0">
                <a:solidFill>
                  <a:schemeClr val="accent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lt"/>
              </a:rPr>
              <a:t>/Contents</a:t>
            </a:r>
            <a:endParaRPr lang="en-US" altLang="zh-CN" sz="2400" b="1" dirty="0">
              <a:solidFill>
                <a:schemeClr val="accent1">
                  <a:lumMod val="50000"/>
                </a:schemeClr>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cxnSp>
        <p:nvCxnSpPr>
          <p:cNvPr id="43" name="直接连接符 42"/>
          <p:cNvCxnSpPr/>
          <p:nvPr/>
        </p:nvCxnSpPr>
        <p:spPr>
          <a:xfrm>
            <a:off x="755717" y="1381527"/>
            <a:ext cx="7649852"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平行四边形 48"/>
          <p:cNvSpPr/>
          <p:nvPr/>
        </p:nvSpPr>
        <p:spPr>
          <a:xfrm>
            <a:off x="1338609" y="2802136"/>
            <a:ext cx="789305" cy="431800"/>
          </a:xfrm>
          <a:prstGeom prst="parallelogram">
            <a:avLst>
              <a:gd name="adj" fmla="val 4820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52" name="平行四边形 51"/>
          <p:cNvSpPr/>
          <p:nvPr/>
        </p:nvSpPr>
        <p:spPr>
          <a:xfrm>
            <a:off x="1337974" y="3597156"/>
            <a:ext cx="789940" cy="431800"/>
          </a:xfrm>
          <a:prstGeom prst="parallelogram">
            <a:avLst>
              <a:gd name="adj" fmla="val 4820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grpSp>
        <p:nvGrpSpPr>
          <p:cNvPr id="7" name="组合 6"/>
          <p:cNvGrpSpPr/>
          <p:nvPr/>
        </p:nvGrpSpPr>
        <p:grpSpPr>
          <a:xfrm>
            <a:off x="1337354" y="1995686"/>
            <a:ext cx="6469292" cy="466745"/>
            <a:chOff x="1369" y="2884"/>
            <a:chExt cx="10310" cy="763"/>
          </a:xfrm>
        </p:grpSpPr>
        <p:sp>
          <p:nvSpPr>
            <p:cNvPr id="46" name="平行四边形 45"/>
            <p:cNvSpPr/>
            <p:nvPr/>
          </p:nvSpPr>
          <p:spPr>
            <a:xfrm>
              <a:off x="1369" y="2884"/>
              <a:ext cx="1274" cy="723"/>
            </a:xfrm>
            <a:prstGeom prst="parallelogram">
              <a:avLst>
                <a:gd name="adj" fmla="val 4820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n>
                  <a:solidFill>
                    <a:sysClr val="windowText" lastClr="000000"/>
                  </a:solidFill>
                </a:ln>
                <a:solidFill>
                  <a:schemeClr val="tx2">
                    <a:lumMod val="75000"/>
                    <a:lumOff val="25000"/>
                  </a:schemeClr>
                </a:solidFill>
                <a:cs typeface="+mn-ea"/>
                <a:sym typeface="+mn-lt"/>
              </a:endParaRPr>
            </a:p>
          </p:txBody>
        </p:sp>
        <p:grpSp>
          <p:nvGrpSpPr>
            <p:cNvPr id="60" name="组合 59"/>
            <p:cNvGrpSpPr/>
            <p:nvPr/>
          </p:nvGrpSpPr>
          <p:grpSpPr>
            <a:xfrm>
              <a:off x="2420" y="2924"/>
              <a:ext cx="9259" cy="723"/>
              <a:chOff x="4278801" y="947225"/>
              <a:chExt cx="5727600" cy="540116"/>
            </a:xfrm>
          </p:grpSpPr>
          <p:sp>
            <p:nvSpPr>
              <p:cNvPr id="61" name="矩形 60"/>
              <p:cNvSpPr/>
              <p:nvPr/>
            </p:nvSpPr>
            <p:spPr>
              <a:xfrm>
                <a:off x="4484178" y="947862"/>
                <a:ext cx="5522223" cy="515498"/>
              </a:xfrm>
              <a:prstGeom prst="rect">
                <a:avLst/>
              </a:prstGeom>
              <a:ln w="15875">
                <a:noFill/>
              </a:ln>
            </p:spPr>
            <p:txBody>
              <a:bodyPr wrap="square" lIns="68580" tIns="34290" rIns="68580" bIns="34290">
                <a:no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新办智能开业及信息报告</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62" name="平行四边形 61"/>
              <p:cNvSpPr/>
              <p:nvPr/>
            </p:nvSpPr>
            <p:spPr>
              <a:xfrm>
                <a:off x="4278801" y="947225"/>
                <a:ext cx="5429250" cy="540116"/>
              </a:xfrm>
              <a:prstGeom prst="parallelogram">
                <a:avLst>
                  <a:gd name="adj" fmla="val 48207"/>
                </a:avLst>
              </a:prstGeom>
              <a:noFill/>
              <a:ln w="1587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2000" b="1">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grpSp>
      <p:grpSp>
        <p:nvGrpSpPr>
          <p:cNvPr id="63" name="组合 62"/>
          <p:cNvGrpSpPr/>
          <p:nvPr/>
        </p:nvGrpSpPr>
        <p:grpSpPr>
          <a:xfrm>
            <a:off x="1997739" y="2797691"/>
            <a:ext cx="5565140" cy="431800"/>
            <a:chOff x="4315150" y="1605807"/>
            <a:chExt cx="3857250" cy="540057"/>
          </a:xfrm>
        </p:grpSpPr>
        <p:sp>
          <p:nvSpPr>
            <p:cNvPr id="64" name="矩形 63"/>
            <p:cNvSpPr/>
            <p:nvPr/>
          </p:nvSpPr>
          <p:spPr>
            <a:xfrm>
              <a:off x="4442646" y="1634406"/>
              <a:ext cx="3427454" cy="483794"/>
            </a:xfrm>
            <a:prstGeom prst="rect">
              <a:avLst/>
            </a:prstGeom>
            <a:ln w="15875">
              <a:noFill/>
            </a:ln>
          </p:spPr>
          <p:txBody>
            <a:bodyPr wrap="square" lIns="68580" tIns="34290" rIns="68580" bIns="34290">
              <a:no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纳税人常用模块介绍</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65" name="平行四边形 64"/>
            <p:cNvSpPr/>
            <p:nvPr/>
          </p:nvSpPr>
          <p:spPr>
            <a:xfrm>
              <a:off x="4315150" y="1605807"/>
              <a:ext cx="3857250" cy="540057"/>
            </a:xfrm>
            <a:prstGeom prst="parallelogram">
              <a:avLst>
                <a:gd name="adj" fmla="val 48207"/>
              </a:avLst>
            </a:prstGeom>
            <a:noFill/>
            <a:ln w="1587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2000" b="1">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6" name="组合 65"/>
          <p:cNvGrpSpPr/>
          <p:nvPr/>
        </p:nvGrpSpPr>
        <p:grpSpPr>
          <a:xfrm>
            <a:off x="1997739" y="3597791"/>
            <a:ext cx="5506085" cy="431800"/>
            <a:chOff x="4315150" y="2341731"/>
            <a:chExt cx="3857250" cy="540057"/>
          </a:xfrm>
        </p:grpSpPr>
        <p:sp>
          <p:nvSpPr>
            <p:cNvPr id="67" name="矩形 66"/>
            <p:cNvSpPr/>
            <p:nvPr/>
          </p:nvSpPr>
          <p:spPr>
            <a:xfrm>
              <a:off x="4429907" y="2363363"/>
              <a:ext cx="3221938" cy="470167"/>
            </a:xfrm>
            <a:prstGeom prst="rect">
              <a:avLst/>
            </a:prstGeom>
            <a:ln w="15875">
              <a:noFill/>
            </a:ln>
          </p:spPr>
          <p:txBody>
            <a:bodyPr wrap="square" lIns="68580" tIns="34290" rIns="68580" bIns="34290">
              <a:spAutoFit/>
            </a:bodyPr>
            <a:lstStyle/>
            <a:p>
              <a:r>
                <a:rPr 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特色业务模块介绍</a:t>
              </a:r>
              <a:endParaRPr 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68" name="平行四边形 67"/>
            <p:cNvSpPr/>
            <p:nvPr/>
          </p:nvSpPr>
          <p:spPr>
            <a:xfrm>
              <a:off x="4315150" y="2341731"/>
              <a:ext cx="3857250" cy="540057"/>
            </a:xfrm>
            <a:prstGeom prst="parallelogram">
              <a:avLst>
                <a:gd name="adj" fmla="val 48207"/>
              </a:avLst>
            </a:prstGeom>
            <a:noFill/>
            <a:ln w="15875">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2000" b="1">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grpSp>
        <p:nvGrpSpPr>
          <p:cNvPr id="34" name="组合 33"/>
          <p:cNvGrpSpPr/>
          <p:nvPr/>
        </p:nvGrpSpPr>
        <p:grpSpPr>
          <a:xfrm>
            <a:off x="7956376" y="777853"/>
            <a:ext cx="432048" cy="432834"/>
            <a:chOff x="6084168" y="1274820"/>
            <a:chExt cx="432048" cy="432834"/>
          </a:xfrm>
        </p:grpSpPr>
        <p:sp>
          <p:nvSpPr>
            <p:cNvPr id="3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36"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37" name="组合 36"/>
          <p:cNvGrpSpPr/>
          <p:nvPr/>
        </p:nvGrpSpPr>
        <p:grpSpPr>
          <a:xfrm>
            <a:off x="6660232" y="778246"/>
            <a:ext cx="432048" cy="432048"/>
            <a:chOff x="4788024" y="1275213"/>
            <a:chExt cx="432048" cy="432048"/>
          </a:xfrm>
        </p:grpSpPr>
        <p:sp>
          <p:nvSpPr>
            <p:cNvPr id="38"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3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40" name="组合 39"/>
          <p:cNvGrpSpPr/>
          <p:nvPr/>
        </p:nvGrpSpPr>
        <p:grpSpPr>
          <a:xfrm>
            <a:off x="7308304" y="777853"/>
            <a:ext cx="432833" cy="432834"/>
            <a:chOff x="5436096" y="1274820"/>
            <a:chExt cx="432833" cy="432834"/>
          </a:xfrm>
        </p:grpSpPr>
        <p:sp>
          <p:nvSpPr>
            <p:cNvPr id="41"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42"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44" name="组合 43"/>
          <p:cNvGrpSpPr/>
          <p:nvPr/>
        </p:nvGrpSpPr>
        <p:grpSpPr>
          <a:xfrm>
            <a:off x="5364088" y="777853"/>
            <a:ext cx="432833" cy="432834"/>
            <a:chOff x="3491880" y="1274820"/>
            <a:chExt cx="432833" cy="432834"/>
          </a:xfrm>
        </p:grpSpPr>
        <p:sp>
          <p:nvSpPr>
            <p:cNvPr id="75" name="椭圆 16"/>
            <p:cNvSpPr>
              <a:spLocks noChangeArrowheads="1"/>
            </p:cNvSpPr>
            <p:nvPr/>
          </p:nvSpPr>
          <p:spPr bwMode="auto">
            <a:xfrm>
              <a:off x="3491880" y="1274820"/>
              <a:ext cx="432833" cy="432834"/>
            </a:xfrm>
            <a:prstGeom prst="ellipse">
              <a:avLst/>
            </a:prstGeom>
            <a:solidFill>
              <a:schemeClr val="accent1">
                <a:lumMod val="50000"/>
              </a:schemeClr>
            </a:solidFill>
            <a:ln w="9525">
              <a:solidFill>
                <a:schemeClr val="tx2">
                  <a:lumMod val="75000"/>
                  <a:lumOff val="25000"/>
                </a:schemeClr>
              </a:solidFill>
              <a:round/>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76"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77" name="组合 76"/>
          <p:cNvGrpSpPr/>
          <p:nvPr/>
        </p:nvGrpSpPr>
        <p:grpSpPr>
          <a:xfrm>
            <a:off x="6012160" y="777853"/>
            <a:ext cx="432833" cy="432834"/>
            <a:chOff x="4139952" y="1274820"/>
            <a:chExt cx="432833" cy="432834"/>
          </a:xfrm>
        </p:grpSpPr>
        <p:sp>
          <p:nvSpPr>
            <p:cNvPr id="78"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79"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sp>
        <p:nvSpPr>
          <p:cNvPr id="18" name="文本框 9"/>
          <p:cNvSpPr txBox="1"/>
          <p:nvPr/>
        </p:nvSpPr>
        <p:spPr>
          <a:xfrm>
            <a:off x="1457989" y="1981716"/>
            <a:ext cx="583565" cy="392430"/>
          </a:xfrm>
          <a:prstGeom prst="rect">
            <a:avLst/>
          </a:prstGeom>
          <a:noFill/>
        </p:spPr>
        <p:txBody>
          <a:bodyPr wrap="square" rtlCol="0">
            <a:noAutofit/>
          </a:bodyPr>
          <a:lstStyle/>
          <a:p>
            <a:r>
              <a:rPr lang="en-US" altLang="zh-CN" sz="2800" dirty="0">
                <a:solidFill>
                  <a:schemeClr val="bg1"/>
                </a:solidFill>
                <a:cs typeface="+mn-ea"/>
                <a:sym typeface="+mn-lt"/>
              </a:rPr>
              <a:t>01</a:t>
            </a:r>
            <a:endParaRPr lang="zh-CN" altLang="en-US" sz="2800" dirty="0">
              <a:solidFill>
                <a:schemeClr val="bg1"/>
              </a:solidFill>
              <a:cs typeface="+mn-ea"/>
              <a:sym typeface="+mn-lt"/>
            </a:endParaRPr>
          </a:p>
        </p:txBody>
      </p:sp>
      <p:sp>
        <p:nvSpPr>
          <p:cNvPr id="19" name="文本框 10"/>
          <p:cNvSpPr txBox="1"/>
          <p:nvPr/>
        </p:nvSpPr>
        <p:spPr>
          <a:xfrm>
            <a:off x="1457989" y="2745621"/>
            <a:ext cx="678815" cy="407670"/>
          </a:xfrm>
          <a:prstGeom prst="rect">
            <a:avLst/>
          </a:prstGeom>
          <a:noFill/>
        </p:spPr>
        <p:txBody>
          <a:bodyPr wrap="square" rtlCol="0">
            <a:noAutofit/>
          </a:bodyPr>
          <a:lstStyle/>
          <a:p>
            <a:r>
              <a:rPr lang="en-US" altLang="zh-CN" sz="2800" dirty="0">
                <a:solidFill>
                  <a:schemeClr val="bg1"/>
                </a:solidFill>
                <a:cs typeface="+mn-ea"/>
                <a:sym typeface="+mn-lt"/>
              </a:rPr>
              <a:t>02</a:t>
            </a:r>
            <a:endParaRPr lang="zh-CN" altLang="en-US" sz="2800" dirty="0">
              <a:solidFill>
                <a:schemeClr val="bg1"/>
              </a:solidFill>
              <a:cs typeface="+mn-ea"/>
              <a:sym typeface="+mn-lt"/>
            </a:endParaRPr>
          </a:p>
        </p:txBody>
      </p:sp>
      <p:sp>
        <p:nvSpPr>
          <p:cNvPr id="20" name="文本框 11"/>
          <p:cNvSpPr txBox="1"/>
          <p:nvPr/>
        </p:nvSpPr>
        <p:spPr>
          <a:xfrm>
            <a:off x="1457989" y="3556516"/>
            <a:ext cx="751205" cy="521970"/>
          </a:xfrm>
          <a:prstGeom prst="rect">
            <a:avLst/>
          </a:prstGeom>
          <a:noFill/>
        </p:spPr>
        <p:txBody>
          <a:bodyPr wrap="square" rtlCol="0">
            <a:spAutoFit/>
          </a:bodyPr>
          <a:lstStyle/>
          <a:p>
            <a:r>
              <a:rPr lang="en-US" altLang="zh-CN" sz="2800" dirty="0">
                <a:solidFill>
                  <a:schemeClr val="bg1"/>
                </a:solidFill>
                <a:cs typeface="+mn-ea"/>
                <a:sym typeface="+mn-lt"/>
              </a:rPr>
              <a:t>03</a:t>
            </a:r>
            <a:endParaRPr lang="zh-CN" altLang="en-US" sz="2800" dirty="0">
              <a:solidFill>
                <a:schemeClr val="bg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par>
                                <p:cTn id="18" presetID="53" presetClass="entr" presetSubtype="16" fill="hold" nodeType="withEffect">
                                  <p:stCondLst>
                                    <p:cond delay="200"/>
                                  </p:stCondLst>
                                  <p:childTnLst>
                                    <p:set>
                                      <p:cBhvr>
                                        <p:cTn id="19" dur="1" fill="hold">
                                          <p:stCondLst>
                                            <p:cond delay="0"/>
                                          </p:stCondLst>
                                        </p:cTn>
                                        <p:tgtEl>
                                          <p:spTgt spid="77"/>
                                        </p:tgtEl>
                                        <p:attrNameLst>
                                          <p:attrName>style.visibility</p:attrName>
                                        </p:attrNameLst>
                                      </p:cBhvr>
                                      <p:to>
                                        <p:strVal val="visible"/>
                                      </p:to>
                                    </p:set>
                                    <p:anim calcmode="lin" valueType="num">
                                      <p:cBhvr>
                                        <p:cTn id="20" dur="500" fill="hold"/>
                                        <p:tgtEl>
                                          <p:spTgt spid="77"/>
                                        </p:tgtEl>
                                        <p:attrNameLst>
                                          <p:attrName>ppt_w</p:attrName>
                                        </p:attrNameLst>
                                      </p:cBhvr>
                                      <p:tavLst>
                                        <p:tav tm="0">
                                          <p:val>
                                            <p:fltVal val="0"/>
                                          </p:val>
                                        </p:tav>
                                        <p:tav tm="100000">
                                          <p:val>
                                            <p:strVal val="#ppt_w"/>
                                          </p:val>
                                        </p:tav>
                                      </p:tavLst>
                                    </p:anim>
                                    <p:anim calcmode="lin" valueType="num">
                                      <p:cBhvr>
                                        <p:cTn id="21" dur="500" fill="hold"/>
                                        <p:tgtEl>
                                          <p:spTgt spid="77"/>
                                        </p:tgtEl>
                                        <p:attrNameLst>
                                          <p:attrName>ppt_h</p:attrName>
                                        </p:attrNameLst>
                                      </p:cBhvr>
                                      <p:tavLst>
                                        <p:tav tm="0">
                                          <p:val>
                                            <p:fltVal val="0"/>
                                          </p:val>
                                        </p:tav>
                                        <p:tav tm="100000">
                                          <p:val>
                                            <p:strVal val="#ppt_h"/>
                                          </p:val>
                                        </p:tav>
                                      </p:tavLst>
                                    </p:anim>
                                    <p:animEffect transition="in" filter="fade">
                                      <p:cBhvr>
                                        <p:cTn id="22" dur="500"/>
                                        <p:tgtEl>
                                          <p:spTgt spid="77"/>
                                        </p:tgtEl>
                                      </p:cBhvr>
                                    </p:animEffect>
                                  </p:childTnLst>
                                </p:cTn>
                              </p:par>
                              <p:par>
                                <p:cTn id="23" presetID="53" presetClass="entr" presetSubtype="16" fill="hold" nodeType="withEffect">
                                  <p:stCondLst>
                                    <p:cond delay="40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par>
                                <p:cTn id="28" presetID="53" presetClass="entr" presetSubtype="16" fill="hold" nodeType="withEffect">
                                  <p:stCondLst>
                                    <p:cond delay="60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fltVal val="0"/>
                                          </p:val>
                                        </p:tav>
                                        <p:tav tm="100000">
                                          <p:val>
                                            <p:strVal val="#ppt_w"/>
                                          </p:val>
                                        </p:tav>
                                      </p:tavLst>
                                    </p:anim>
                                    <p:anim calcmode="lin" valueType="num">
                                      <p:cBhvr>
                                        <p:cTn id="31" dur="500" fill="hold"/>
                                        <p:tgtEl>
                                          <p:spTgt spid="40"/>
                                        </p:tgtEl>
                                        <p:attrNameLst>
                                          <p:attrName>ppt_h</p:attrName>
                                        </p:attrNameLst>
                                      </p:cBhvr>
                                      <p:tavLst>
                                        <p:tav tm="0">
                                          <p:val>
                                            <p:fltVal val="0"/>
                                          </p:val>
                                        </p:tav>
                                        <p:tav tm="100000">
                                          <p:val>
                                            <p:strVal val="#ppt_h"/>
                                          </p:val>
                                        </p:tav>
                                      </p:tavLst>
                                    </p:anim>
                                    <p:animEffect transition="in" filter="fade">
                                      <p:cBhvr>
                                        <p:cTn id="32" dur="500"/>
                                        <p:tgtEl>
                                          <p:spTgt spid="40"/>
                                        </p:tgtEl>
                                      </p:cBhvr>
                                    </p:animEffect>
                                  </p:childTnLst>
                                </p:cTn>
                              </p:par>
                              <p:par>
                                <p:cTn id="33" presetID="53" presetClass="entr" presetSubtype="16" fill="hold" nodeType="withEffect">
                                  <p:stCondLst>
                                    <p:cond delay="80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par>
                                <p:cTn id="38" presetID="20" presetClass="entr" presetSubtype="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wedge">
                                      <p:cBhvr>
                                        <p:cTn id="40" dur="2000"/>
                                        <p:tgtEl>
                                          <p:spTgt spid="49"/>
                                        </p:tgtEl>
                                      </p:cBhvr>
                                    </p:animEffect>
                                  </p:childTnLst>
                                </p:cTn>
                              </p:par>
                              <p:par>
                                <p:cTn id="41" presetID="2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wedge">
                                      <p:cBhvr>
                                        <p:cTn id="43" dur="2000"/>
                                        <p:tgtEl>
                                          <p:spTgt spid="52"/>
                                        </p:tgtEl>
                                      </p:cBhvr>
                                    </p:animEffect>
                                  </p:childTnLst>
                                </p:cTn>
                              </p:par>
                              <p:par>
                                <p:cTn id="44" presetID="20"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edge">
                                      <p:cBhvr>
                                        <p:cTn id="46" dur="2000"/>
                                        <p:tgtEl>
                                          <p:spTgt spid="7"/>
                                        </p:tgtEl>
                                      </p:cBhvr>
                                    </p:animEffect>
                                  </p:childTnLst>
                                </p:cTn>
                              </p:par>
                              <p:par>
                                <p:cTn id="47" presetID="20" presetClass="entr" presetSubtype="0"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wedge">
                                      <p:cBhvr>
                                        <p:cTn id="49" dur="2000"/>
                                        <p:tgtEl>
                                          <p:spTgt spid="63"/>
                                        </p:tgtEl>
                                      </p:cBhvr>
                                    </p:animEffect>
                                  </p:childTnLst>
                                </p:cTn>
                              </p:par>
                              <p:par>
                                <p:cTn id="50" presetID="20" presetClass="entr" presetSubtype="0" fill="hold" nodeType="with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wedge">
                                      <p:cBhvr>
                                        <p:cTn id="52" dur="2000"/>
                                        <p:tgtEl>
                                          <p:spTgt spid="66"/>
                                        </p:tgtEl>
                                      </p:cBhvr>
                                    </p:animEffect>
                                  </p:childTnLst>
                                </p:cTn>
                              </p:par>
                              <p:par>
                                <p:cTn id="53" presetID="20"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edge">
                                      <p:cBhvr>
                                        <p:cTn id="55" dur="2000"/>
                                        <p:tgtEl>
                                          <p:spTgt spid="18"/>
                                        </p:tgtEl>
                                      </p:cBhvr>
                                    </p:animEffect>
                                  </p:childTnLst>
                                </p:cTn>
                              </p:par>
                              <p:par>
                                <p:cTn id="56" presetID="20" presetClass="entr" presetSubtype="0" fill="hold" grpId="0"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wedge">
                                      <p:cBhvr>
                                        <p:cTn id="58" dur="2000"/>
                                        <p:tgtEl>
                                          <p:spTgt spid="19"/>
                                        </p:tgtEl>
                                      </p:cBhvr>
                                    </p:animEffect>
                                  </p:childTnLst>
                                </p:cTn>
                              </p:par>
                              <p:par>
                                <p:cTn id="59" presetID="2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wedge">
                                      <p:cBhvr>
                                        <p:cTn id="6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49" grpId="0" bldLvl="0" animBg="1"/>
      <p:bldP spid="52" grpId="0" bldLvl="0" animBg="1"/>
      <p:bldP spid="18" grpId="0"/>
      <p:bldP spid="19"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755650" y="267335"/>
            <a:ext cx="4572000" cy="368300"/>
          </a:xfrm>
          <a:prstGeom prst="rect">
            <a:avLst/>
          </a:prstGeom>
          <a:noFill/>
        </p:spPr>
        <p:txBody>
          <a:bodyPr wrap="square" rtlCol="0" anchor="t">
            <a:spAutoFit/>
          </a:bodyPr>
          <a:p>
            <a:r>
              <a:rPr lang="zh-CN" altLang="en-US" b="1">
                <a:solidFill>
                  <a:schemeClr val="tx1"/>
                </a:solidFill>
                <a:latin typeface="微软雅黑" panose="020B0503020204020204" pitchFamily="34" charset="-122"/>
                <a:ea typeface="微软雅黑" panose="020B0503020204020204" pitchFamily="34" charset="-122"/>
                <a:sym typeface="+mn-ea"/>
              </a:rPr>
              <a:t>新电子税局</a:t>
            </a:r>
            <a:r>
              <a:rPr lang="en-US" altLang="zh-CN" b="1">
                <a:solidFill>
                  <a:schemeClr val="tx1"/>
                </a:solidFill>
                <a:latin typeface="微软雅黑" panose="020B0503020204020204" pitchFamily="34" charset="-122"/>
                <a:ea typeface="微软雅黑" panose="020B0503020204020204" pitchFamily="34" charset="-122"/>
                <a:sym typeface="+mn-ea"/>
              </a:rPr>
              <a:t>-</a:t>
            </a:r>
            <a:r>
              <a:rPr lang="zh-CN" altLang="en-US" b="1">
                <a:solidFill>
                  <a:schemeClr val="tx1"/>
                </a:solidFill>
                <a:latin typeface="微软雅黑" panose="020B0503020204020204" pitchFamily="34" charset="-122"/>
                <a:ea typeface="微软雅黑" panose="020B0503020204020204" pitchFamily="34" charset="-122"/>
                <a:sym typeface="+mn-ea"/>
              </a:rPr>
              <a:t>地方特色</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2" name="图片 1"/>
          <p:cNvPicPr>
            <a:picLocks noChangeAspect="1"/>
          </p:cNvPicPr>
          <p:nvPr/>
        </p:nvPicPr>
        <p:blipFill>
          <a:blip r:embed="rId1"/>
          <a:stretch>
            <a:fillRect/>
          </a:stretch>
        </p:blipFill>
        <p:spPr>
          <a:xfrm>
            <a:off x="613410" y="699770"/>
            <a:ext cx="7917815" cy="41376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683483" y="195798"/>
            <a:ext cx="5112073" cy="368300"/>
          </a:xfrm>
          <a:prstGeom prst="rect">
            <a:avLst/>
          </a:prstGeom>
          <a:noFill/>
        </p:spPr>
        <p:txBody>
          <a:bodyPr wrap="square">
            <a:spAutoFit/>
          </a:bodyPr>
          <a:p>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rPr>
              <a:t>常用功能模块介绍</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ea"/>
            </a:endParaRPr>
          </a:p>
        </p:txBody>
      </p:sp>
      <p:sp>
        <p:nvSpPr>
          <p:cNvPr id="26" name="Text Box 18"/>
          <p:cNvSpPr txBox="1">
            <a:spLocks noChangeArrowheads="1"/>
          </p:cNvSpPr>
          <p:nvPr>
            <p:custDataLst>
              <p:tags r:id="rId2"/>
            </p:custDataLst>
          </p:nvPr>
        </p:nvSpPr>
        <p:spPr bwMode="auto">
          <a:xfrm>
            <a:off x="5998210" y="1141730"/>
            <a:ext cx="2286000" cy="711200"/>
          </a:xfrm>
          <a:prstGeom prst="rect">
            <a:avLst/>
          </a:prstGeom>
          <a:solidFill>
            <a:schemeClr val="bg2">
              <a:lumMod val="50000"/>
            </a:schemeClr>
          </a:solidFill>
          <a:ln w="3175">
            <a:noFill/>
            <a:bevel/>
          </a:ln>
        </p:spPr>
        <p:txBody>
          <a:bodyPr lIns="62118" tIns="31058" rIns="62118" bIns="31058" anchor="ctr"/>
          <a:p>
            <a:pPr algn="ctr">
              <a:lnSpc>
                <a:spcPct val="130000"/>
              </a:lnSpc>
            </a:pPr>
            <a:r>
              <a:rPr lang="zh-CN" altLang="en-US" b="1" dirty="0" smtClean="0">
                <a:solidFill>
                  <a:srgbClr val="F8F8F8"/>
                </a:solidFill>
                <a:latin typeface="微软雅黑" panose="020B0503020204020204" pitchFamily="34" charset="-122"/>
                <a:ea typeface="微软雅黑" panose="020B0503020204020204" pitchFamily="34" charset="-122"/>
                <a:sym typeface="+mn-ea"/>
              </a:rPr>
              <a:t>发票用票需求</a:t>
            </a:r>
            <a:endParaRPr lang="zh-CN" altLang="en-US" b="1" dirty="0" smtClean="0">
              <a:solidFill>
                <a:srgbClr val="F8F8F8"/>
              </a:solidFill>
            </a:endParaRPr>
          </a:p>
        </p:txBody>
      </p:sp>
      <p:sp>
        <p:nvSpPr>
          <p:cNvPr id="8" name="Text Box 16"/>
          <p:cNvSpPr txBox="1">
            <a:spLocks noChangeArrowheads="1"/>
          </p:cNvSpPr>
          <p:nvPr>
            <p:custDataLst>
              <p:tags r:id="rId3"/>
            </p:custDataLst>
          </p:nvPr>
        </p:nvSpPr>
        <p:spPr bwMode="auto">
          <a:xfrm>
            <a:off x="1078865" y="1142365"/>
            <a:ext cx="2141855" cy="712470"/>
          </a:xfrm>
          <a:prstGeom prst="rect">
            <a:avLst/>
          </a:prstGeom>
          <a:solidFill>
            <a:srgbClr val="0070C0"/>
          </a:solidFill>
          <a:ln w="3175">
            <a:noFill/>
            <a:bevel/>
          </a:ln>
        </p:spPr>
        <p:txBody>
          <a:bodyPr lIns="62118" tIns="31058" rIns="62118" bIns="31058" anchor="ctr"/>
          <a:p>
            <a:pPr algn="ctr">
              <a:lnSpc>
                <a:spcPct val="130000"/>
              </a:lnSpc>
            </a:pPr>
            <a:r>
              <a:rPr lang="zh-CN" altLang="en-US" b="1" dirty="0" smtClean="0">
                <a:solidFill>
                  <a:srgbClr val="F8F8F8"/>
                </a:solidFill>
                <a:latin typeface="微软雅黑" panose="020B0503020204020204" pitchFamily="34" charset="-122"/>
                <a:ea typeface="微软雅黑" panose="020B0503020204020204" pitchFamily="34" charset="-122"/>
                <a:sym typeface="+mn-ea"/>
              </a:rPr>
              <a:t>一般纳税人申报</a:t>
            </a:r>
            <a:endParaRPr lang="zh-CN" altLang="en-US" b="1" dirty="0">
              <a:solidFill>
                <a:srgbClr val="F8F8F8"/>
              </a:solidFill>
              <a:latin typeface="微软雅黑" panose="020B0503020204020204" pitchFamily="34" charset="-122"/>
              <a:ea typeface="微软雅黑" panose="020B0503020204020204" pitchFamily="34" charset="-122"/>
            </a:endParaRPr>
          </a:p>
        </p:txBody>
      </p:sp>
      <p:sp>
        <p:nvSpPr>
          <p:cNvPr id="46" name="Text Box 18"/>
          <p:cNvSpPr txBox="1">
            <a:spLocks noChangeArrowheads="1"/>
          </p:cNvSpPr>
          <p:nvPr>
            <p:custDataLst>
              <p:tags r:id="rId4"/>
            </p:custDataLst>
          </p:nvPr>
        </p:nvSpPr>
        <p:spPr bwMode="auto">
          <a:xfrm>
            <a:off x="3507740" y="1142365"/>
            <a:ext cx="2214880" cy="710565"/>
          </a:xfrm>
          <a:prstGeom prst="rect">
            <a:avLst/>
          </a:prstGeom>
          <a:solidFill>
            <a:srgbClr val="079FC2"/>
          </a:solidFill>
          <a:ln w="3175">
            <a:noFill/>
            <a:bevel/>
          </a:ln>
        </p:spPr>
        <p:txBody>
          <a:bodyPr lIns="62118" tIns="31058" rIns="62118" bIns="31058" anchor="ctr"/>
          <a:p>
            <a:pPr algn="ctr">
              <a:lnSpc>
                <a:spcPct val="130000"/>
              </a:lnSpc>
            </a:pPr>
            <a:r>
              <a:rPr lang="zh-CN" altLang="en-US" b="1" dirty="0" smtClean="0">
                <a:solidFill>
                  <a:srgbClr val="F8F8F8"/>
                </a:solidFill>
                <a:sym typeface="+mn-ea"/>
              </a:rPr>
              <a:t>小规模纳税人申报</a:t>
            </a:r>
            <a:endParaRPr lang="zh-CN" altLang="en-US" b="1" dirty="0" smtClean="0">
              <a:solidFill>
                <a:srgbClr val="F8F8F8"/>
              </a:solidFill>
            </a:endParaRPr>
          </a:p>
        </p:txBody>
      </p:sp>
      <p:sp>
        <p:nvSpPr>
          <p:cNvPr id="6" name="Text Box 18"/>
          <p:cNvSpPr txBox="1">
            <a:spLocks noChangeArrowheads="1"/>
          </p:cNvSpPr>
          <p:nvPr>
            <p:custDataLst>
              <p:tags r:id="rId5"/>
            </p:custDataLst>
          </p:nvPr>
        </p:nvSpPr>
        <p:spPr bwMode="auto">
          <a:xfrm>
            <a:off x="3554730" y="3724275"/>
            <a:ext cx="2160905" cy="721360"/>
          </a:xfrm>
          <a:prstGeom prst="rect">
            <a:avLst/>
          </a:prstGeom>
          <a:solidFill>
            <a:schemeClr val="accent2">
              <a:lumMod val="75000"/>
            </a:schemeClr>
          </a:solidFill>
          <a:ln w="3175">
            <a:noFill/>
            <a:bevel/>
          </a:ln>
        </p:spPr>
        <p:txBody>
          <a:bodyPr lIns="62118" tIns="31058" rIns="62118" bIns="31058" anchor="ctr"/>
          <a:p>
            <a:pPr algn="ctr">
              <a:lnSpc>
                <a:spcPct val="130000"/>
              </a:lnSpc>
            </a:pPr>
            <a:r>
              <a:rPr lang="zh-CN" altLang="en-US" b="1" dirty="0" smtClean="0">
                <a:solidFill>
                  <a:srgbClr val="F8F8F8"/>
                </a:solidFill>
                <a:sym typeface="+mn-ea"/>
              </a:rPr>
              <a:t>申报更正与作废</a:t>
            </a:r>
            <a:endParaRPr lang="zh-CN" altLang="en-US" b="1" dirty="0" smtClean="0">
              <a:solidFill>
                <a:srgbClr val="F8F8F8"/>
              </a:solidFill>
            </a:endParaRPr>
          </a:p>
        </p:txBody>
      </p:sp>
      <p:sp>
        <p:nvSpPr>
          <p:cNvPr id="10" name="Text Box 16"/>
          <p:cNvSpPr txBox="1">
            <a:spLocks noChangeArrowheads="1"/>
          </p:cNvSpPr>
          <p:nvPr>
            <p:custDataLst>
              <p:tags r:id="rId6"/>
            </p:custDataLst>
          </p:nvPr>
        </p:nvSpPr>
        <p:spPr bwMode="auto">
          <a:xfrm>
            <a:off x="6041390" y="2428240"/>
            <a:ext cx="2192655" cy="710565"/>
          </a:xfrm>
          <a:prstGeom prst="rect">
            <a:avLst/>
          </a:prstGeom>
          <a:solidFill>
            <a:schemeClr val="bg2">
              <a:lumMod val="50000"/>
            </a:schemeClr>
          </a:solidFill>
          <a:ln w="3175">
            <a:solidFill>
              <a:schemeClr val="accent2">
                <a:lumMod val="75000"/>
              </a:schemeClr>
            </a:solidFill>
            <a:bevel/>
          </a:ln>
        </p:spPr>
        <p:txBody>
          <a:bodyPr lIns="62118" tIns="31058" rIns="62118" bIns="31058" anchor="ctr"/>
          <a:p>
            <a:pPr algn="ctr">
              <a:lnSpc>
                <a:spcPct val="130000"/>
              </a:lnSpc>
            </a:pPr>
            <a:r>
              <a:rPr lang="zh-CN" altLang="en-US" b="1" dirty="0" smtClean="0">
                <a:solidFill>
                  <a:srgbClr val="F8F8F8"/>
                </a:solidFill>
                <a:latin typeface="微软雅黑" panose="020B0503020204020204" pitchFamily="34" charset="-122"/>
                <a:ea typeface="微软雅黑" panose="020B0503020204020204" pitchFamily="34" charset="-122"/>
                <a:sym typeface="+mn-ea"/>
              </a:rPr>
              <a:t>税收完税证明开具</a:t>
            </a:r>
            <a:endParaRPr lang="zh-CN" altLang="en-US" b="1" dirty="0">
              <a:solidFill>
                <a:srgbClr val="F8F8F8"/>
              </a:solidFill>
              <a:latin typeface="微软雅黑" panose="020B0503020204020204" pitchFamily="34" charset="-122"/>
              <a:ea typeface="微软雅黑" panose="020B0503020204020204" pitchFamily="34" charset="-122"/>
            </a:endParaRPr>
          </a:p>
        </p:txBody>
      </p:sp>
      <p:sp>
        <p:nvSpPr>
          <p:cNvPr id="18" name="Text Box 16"/>
          <p:cNvSpPr txBox="1">
            <a:spLocks noChangeArrowheads="1"/>
          </p:cNvSpPr>
          <p:nvPr>
            <p:custDataLst>
              <p:tags r:id="rId7"/>
            </p:custDataLst>
          </p:nvPr>
        </p:nvSpPr>
        <p:spPr bwMode="auto">
          <a:xfrm>
            <a:off x="3507740" y="2428240"/>
            <a:ext cx="2207895" cy="724535"/>
          </a:xfrm>
          <a:prstGeom prst="rect">
            <a:avLst/>
          </a:prstGeom>
          <a:solidFill>
            <a:schemeClr val="accent2">
              <a:lumMod val="75000"/>
            </a:schemeClr>
          </a:solidFill>
          <a:ln w="3175">
            <a:noFill/>
            <a:bevel/>
          </a:ln>
        </p:spPr>
        <p:txBody>
          <a:bodyPr lIns="62118" tIns="31058" rIns="62118" bIns="31058" anchor="ctr"/>
          <a:p>
            <a:pPr algn="ctr">
              <a:lnSpc>
                <a:spcPct val="130000"/>
              </a:lnSpc>
            </a:pPr>
            <a:r>
              <a:rPr lang="zh-CN" altLang="en-US" b="1" dirty="0" smtClean="0">
                <a:solidFill>
                  <a:srgbClr val="F8F8F8"/>
                </a:solidFill>
                <a:latin typeface="微软雅黑" panose="020B0503020204020204" pitchFamily="34" charset="-122"/>
                <a:ea typeface="微软雅黑" panose="020B0503020204020204" pitchFamily="34" charset="-122"/>
                <a:sym typeface="+mn-ea"/>
              </a:rPr>
              <a:t>跨区域涉税事项</a:t>
            </a:r>
            <a:endParaRPr lang="zh-CN" altLang="en-US" b="1" dirty="0" smtClean="0">
              <a:solidFill>
                <a:srgbClr val="F8F8F8"/>
              </a:solidFill>
              <a:latin typeface="微软雅黑" panose="020B0503020204020204" pitchFamily="34" charset="-122"/>
              <a:ea typeface="微软雅黑" panose="020B0503020204020204" pitchFamily="34" charset="-122"/>
              <a:sym typeface="+mn-ea"/>
            </a:endParaRPr>
          </a:p>
        </p:txBody>
      </p:sp>
      <p:sp>
        <p:nvSpPr>
          <p:cNvPr id="19" name="Text Box 18"/>
          <p:cNvSpPr txBox="1">
            <a:spLocks noChangeArrowheads="1"/>
          </p:cNvSpPr>
          <p:nvPr>
            <p:custDataLst>
              <p:tags r:id="rId8"/>
            </p:custDataLst>
          </p:nvPr>
        </p:nvSpPr>
        <p:spPr bwMode="auto">
          <a:xfrm>
            <a:off x="1078865" y="3724275"/>
            <a:ext cx="2145030" cy="721360"/>
          </a:xfrm>
          <a:prstGeom prst="rect">
            <a:avLst/>
          </a:prstGeom>
          <a:solidFill>
            <a:schemeClr val="accent1">
              <a:lumMod val="50000"/>
            </a:schemeClr>
          </a:solidFill>
          <a:ln w="3175">
            <a:noFill/>
            <a:bevel/>
          </a:ln>
        </p:spPr>
        <p:txBody>
          <a:bodyPr lIns="62118" tIns="31058" rIns="62118" bIns="31058" anchor="ctr"/>
          <a:p>
            <a:pPr algn="ctr">
              <a:lnSpc>
                <a:spcPct val="130000"/>
              </a:lnSpc>
            </a:pPr>
            <a:r>
              <a:rPr lang="zh-CN" altLang="en-US" b="1" dirty="0" smtClean="0">
                <a:solidFill>
                  <a:srgbClr val="F8F8F8"/>
                </a:solidFill>
                <a:latin typeface="微软雅黑" panose="020B0503020204020204" pitchFamily="34" charset="-122"/>
                <a:ea typeface="微软雅黑" panose="020B0503020204020204" pitchFamily="34" charset="-122"/>
                <a:sym typeface="+mn-ea"/>
              </a:rPr>
              <a:t>我要查询</a:t>
            </a:r>
            <a:endParaRPr lang="zh-CN" altLang="en-US" b="1" dirty="0" smtClean="0">
              <a:solidFill>
                <a:srgbClr val="F8F8F8"/>
              </a:solidFill>
              <a:latin typeface="微软雅黑" panose="020B0503020204020204" pitchFamily="34" charset="-122"/>
              <a:ea typeface="微软雅黑" panose="020B0503020204020204" pitchFamily="34" charset="-122"/>
              <a:sym typeface="+mn-ea"/>
            </a:endParaRPr>
          </a:p>
        </p:txBody>
      </p:sp>
      <p:sp>
        <p:nvSpPr>
          <p:cNvPr id="2" name="Text Box 18"/>
          <p:cNvSpPr txBox="1">
            <a:spLocks noChangeArrowheads="1"/>
          </p:cNvSpPr>
          <p:nvPr>
            <p:custDataLst>
              <p:tags r:id="rId9"/>
            </p:custDataLst>
          </p:nvPr>
        </p:nvSpPr>
        <p:spPr bwMode="auto">
          <a:xfrm>
            <a:off x="1062990" y="2427605"/>
            <a:ext cx="2161540" cy="711200"/>
          </a:xfrm>
          <a:prstGeom prst="rect">
            <a:avLst/>
          </a:prstGeom>
          <a:solidFill>
            <a:srgbClr val="0070C0"/>
          </a:solidFill>
          <a:ln w="3175">
            <a:solidFill>
              <a:schemeClr val="tx2">
                <a:lumMod val="50000"/>
                <a:lumOff val="50000"/>
              </a:schemeClr>
            </a:solidFill>
            <a:bevel/>
          </a:ln>
        </p:spPr>
        <p:txBody>
          <a:bodyPr lIns="62118" tIns="31058" rIns="62118" bIns="31058" anchor="ctr"/>
          <a:p>
            <a:pPr algn="ctr">
              <a:lnSpc>
                <a:spcPct val="130000"/>
              </a:lnSpc>
            </a:pPr>
            <a:r>
              <a:rPr lang="zh-CN" altLang="en-US" b="1" dirty="0" smtClean="0">
                <a:solidFill>
                  <a:srgbClr val="F8F8F8"/>
                </a:solidFill>
                <a:latin typeface="微软雅黑" panose="020B0503020204020204" pitchFamily="34" charset="-122"/>
                <a:ea typeface="微软雅黑" panose="020B0503020204020204" pitchFamily="34" charset="-122"/>
                <a:sym typeface="+mn-ea"/>
              </a:rPr>
              <a:t>财产和行为税税源采集及合并申报</a:t>
            </a:r>
            <a:endParaRPr lang="zh-CN" altLang="en-US" b="1" dirty="0" smtClean="0">
              <a:solidFill>
                <a:srgbClr val="F8F8F8"/>
              </a:solidFill>
            </a:endParaRPr>
          </a:p>
        </p:txBody>
      </p:sp>
    </p:spTree>
  </p:cSld>
  <p:clrMapOvr>
    <a:masterClrMapping/>
  </p:clrMapOvr>
  <mc:AlternateContent xmlns:mc="http://schemas.openxmlformats.org/markup-compatibility/2006">
    <mc:Choice xmlns:p14="http://schemas.microsoft.com/office/powerpoint/2010/main" Requires="p14">
      <p:transition p14:dur="2000" advTm="3000"/>
    </mc:Choice>
    <mc:Fallback>
      <p:transition advTm="3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93420" y="267335"/>
            <a:ext cx="4572000" cy="368300"/>
          </a:xfrm>
          <a:prstGeom prst="rect">
            <a:avLst/>
          </a:prstGeom>
          <a:noFill/>
        </p:spPr>
        <p:txBody>
          <a:bodyPr wrap="square" rtlCol="0" anchor="t">
            <a:spAutoFit/>
          </a:bodyPr>
          <a:lstStyle/>
          <a:p>
            <a:r>
              <a:rPr lang="zh-CN" b="1">
                <a:solidFill>
                  <a:schemeClr val="tx1"/>
                </a:solidFill>
                <a:latin typeface="微软雅黑" panose="020B0503020204020204" pitchFamily="34" charset="-122"/>
                <a:ea typeface="微软雅黑" panose="020B0503020204020204" pitchFamily="34" charset="-122"/>
                <a:sym typeface="+mn-ea"/>
              </a:rPr>
              <a:t>申报模块介绍</a:t>
            </a:r>
            <a:endParaRPr lang="zh-CN" b="1">
              <a:solidFill>
                <a:schemeClr val="tx1"/>
              </a:solidFill>
              <a:latin typeface="微软雅黑" panose="020B0503020204020204" pitchFamily="34" charset="-122"/>
              <a:ea typeface="微软雅黑" panose="020B0503020204020204" pitchFamily="34" charset="-122"/>
              <a:sym typeface="+mn-ea"/>
            </a:endParaRPr>
          </a:p>
        </p:txBody>
      </p:sp>
      <p:sp>
        <p:nvSpPr>
          <p:cNvPr id="4" name="文本框 52"/>
          <p:cNvSpPr txBox="1"/>
          <p:nvPr/>
        </p:nvSpPr>
        <p:spPr>
          <a:xfrm>
            <a:off x="3436620" y="862965"/>
            <a:ext cx="5137785" cy="874395"/>
          </a:xfrm>
          <a:prstGeom prst="rect">
            <a:avLst/>
          </a:prstGeom>
          <a:noFill/>
        </p:spPr>
        <p:txBody>
          <a:bodyPr wrap="square" lIns="91438" tIns="45719" rIns="91438" bIns="45719" rtlCol="0">
            <a:spAutoFit/>
          </a:bodyPr>
          <a:lstStyle>
            <a:defPPr>
              <a:defRPr lang="zh-CN"/>
            </a:defPPr>
            <a:lvl1pPr marL="342900" lvl="0" indent="-342900">
              <a:lnSpc>
                <a:spcPct val="150000"/>
              </a:lnSpc>
              <a:buClr>
                <a:srgbClr val="395269"/>
              </a:buClr>
              <a:buFont typeface="Wingdings" panose="05000000000000000000" pitchFamily="2" charset="2"/>
              <a:buChar char="u"/>
              <a:defRPr sz="2000" b="1" kern="0">
                <a:solidFill>
                  <a:prstClr val="black">
                    <a:lumMod val="75000"/>
                    <a:lumOff val="25000"/>
                  </a:prstClr>
                </a:solidFill>
                <a:cs typeface="+mn-ea"/>
              </a:defRPr>
            </a:lvl1pPr>
          </a:lstStyle>
          <a:p>
            <a:pPr marL="0" marR="0" lvl="0" indent="0" algn="l" defTabSz="914400" rtl="0" eaLnBrk="1" fontAlgn="auto" latinLnBrk="0" hangingPunct="1">
              <a:lnSpc>
                <a:spcPct val="150000"/>
              </a:lnSpc>
              <a:spcBef>
                <a:spcPts val="0"/>
              </a:spcBef>
              <a:spcAft>
                <a:spcPts val="0"/>
              </a:spcAft>
              <a:buClr>
                <a:srgbClr val="395269"/>
              </a:buClr>
              <a:buSzTx/>
              <a:buFont typeface="Wingdings" panose="05000000000000000000" pitchFamily="2" charset="2"/>
              <a:buNone/>
              <a:defRPr/>
            </a:pPr>
            <a:r>
              <a:rPr lang="zh-CN" altLang="en-US" noProof="0" dirty="0">
                <a:ln>
                  <a:noFill/>
                </a:ln>
                <a:solidFill>
                  <a:srgbClr val="7578EC"/>
                </a:solidFill>
                <a:effectLst/>
                <a:uLnTx/>
                <a:uFillTx/>
                <a:latin typeface="微软雅黑" panose="020B0503020204020204" pitchFamily="34" charset="-122"/>
                <a:ea typeface="微软雅黑" panose="020B0503020204020204" pitchFamily="34" charset="-122"/>
                <a:sym typeface="+mn-ea"/>
              </a:rPr>
              <a:t>确认式申报</a:t>
            </a:r>
            <a:endParaRPr lang="zh-CN" altLang="en-US" noProof="0" dirty="0">
              <a:ln>
                <a:noFill/>
              </a:ln>
              <a:solidFill>
                <a:srgbClr val="7578EC"/>
              </a:solidFill>
              <a:effectLst/>
              <a:uLnTx/>
              <a:uFillTx/>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50000"/>
              </a:lnSpc>
              <a:spcBef>
                <a:spcPts val="0"/>
              </a:spcBef>
              <a:spcAft>
                <a:spcPts val="0"/>
              </a:spcAft>
              <a:buClr>
                <a:srgbClr val="395269"/>
              </a:buClr>
              <a:buSzTx/>
              <a:buFont typeface="Wingdings" panose="05000000000000000000" pitchFamily="2" charset="2"/>
              <a:buNone/>
              <a:defRPr/>
            </a:pPr>
            <a:r>
              <a:rPr lang="zh-CN" altLang="en-US" sz="1400" dirty="0">
                <a:latin typeface="+mj-ea"/>
                <a:ea typeface="+mj-ea"/>
                <a:sym typeface="微软雅黑" panose="020B0503020204020204" pitchFamily="34" charset="-122"/>
              </a:rPr>
              <a:t>命中业务简单标签的纳税人，系统自动推荐确认式申报。</a:t>
            </a:r>
            <a:endParaRPr kumimoji="0" lang="zh-CN" altLang="en-US" sz="1400" b="0" i="0" u="none" strike="noStrike" kern="1200" cap="none" spc="0" normalizeH="0" baseline="0" noProof="0" dirty="0">
              <a:ln>
                <a:noFill/>
              </a:ln>
              <a:solidFill>
                <a:prstClr val="black">
                  <a:lumMod val="50000"/>
                </a:prstClr>
              </a:solidFill>
              <a:effectLst/>
              <a:uLnTx/>
              <a:uFillTx/>
              <a:latin typeface="微软雅黑" panose="020B0503020204020204" pitchFamily="34" charset="-122"/>
              <a:ea typeface="微软雅黑" panose="020B0503020204020204" pitchFamily="34" charset="-122"/>
              <a:cs typeface="+mn-ea"/>
            </a:endParaRPr>
          </a:p>
        </p:txBody>
      </p:sp>
      <p:sp>
        <p:nvSpPr>
          <p:cNvPr id="13" name="文本框 52"/>
          <p:cNvSpPr txBox="1"/>
          <p:nvPr/>
        </p:nvSpPr>
        <p:spPr>
          <a:xfrm>
            <a:off x="3455035" y="2136140"/>
            <a:ext cx="5137785" cy="1197610"/>
          </a:xfrm>
          <a:prstGeom prst="rect">
            <a:avLst/>
          </a:prstGeom>
          <a:noFill/>
        </p:spPr>
        <p:txBody>
          <a:bodyPr wrap="square" lIns="91438" tIns="45719" rIns="91438" bIns="45719" rtlCol="0">
            <a:spAutoFit/>
          </a:bodyPr>
          <a:lstStyle>
            <a:defPPr>
              <a:defRPr lang="zh-CN"/>
            </a:defPPr>
            <a:lvl1pPr marL="342900" lvl="0" indent="-342900">
              <a:lnSpc>
                <a:spcPct val="150000"/>
              </a:lnSpc>
              <a:buClr>
                <a:srgbClr val="395269"/>
              </a:buClr>
              <a:buFont typeface="Wingdings" panose="05000000000000000000" pitchFamily="2" charset="2"/>
              <a:buChar char="u"/>
              <a:defRPr sz="2000" b="1" kern="0">
                <a:solidFill>
                  <a:prstClr val="black">
                    <a:lumMod val="75000"/>
                    <a:lumOff val="25000"/>
                  </a:prstClr>
                </a:solidFill>
                <a:cs typeface="+mn-ea"/>
              </a:defRPr>
            </a:lvl1pPr>
          </a:lstStyle>
          <a:p>
            <a:pPr marL="0" marR="0" lvl="0" indent="0" algn="l" defTabSz="914400" rtl="0" eaLnBrk="1" fontAlgn="auto" latinLnBrk="0" hangingPunct="1">
              <a:lnSpc>
                <a:spcPct val="150000"/>
              </a:lnSpc>
              <a:spcBef>
                <a:spcPts val="0"/>
              </a:spcBef>
              <a:spcAft>
                <a:spcPts val="0"/>
              </a:spcAft>
              <a:buClr>
                <a:srgbClr val="395269"/>
              </a:buClr>
              <a:buSzTx/>
              <a:buFont typeface="Wingdings" panose="05000000000000000000" pitchFamily="2" charset="2"/>
              <a:buNone/>
              <a:defRPr/>
            </a:pPr>
            <a:r>
              <a:rPr lang="zh-CN" altLang="en-US" noProof="0" dirty="0">
                <a:ln>
                  <a:noFill/>
                </a:ln>
                <a:solidFill>
                  <a:srgbClr val="F7B800"/>
                </a:solidFill>
                <a:effectLst/>
                <a:uLnTx/>
                <a:uFillTx/>
                <a:latin typeface="微软雅黑" panose="020B0503020204020204" pitchFamily="34" charset="-122"/>
                <a:ea typeface="微软雅黑" panose="020B0503020204020204" pitchFamily="34" charset="-122"/>
                <a:sym typeface="+mn-ea"/>
              </a:rPr>
              <a:t>补录式申报</a:t>
            </a:r>
            <a:endParaRPr kumimoji="0" lang="zh-CN" altLang="en-US" sz="2000" b="1" i="0" u="none" strike="noStrike" kern="0" cap="none" spc="0" normalizeH="0" baseline="0" noProof="0" dirty="0">
              <a:ln>
                <a:noFill/>
              </a:ln>
              <a:solidFill>
                <a:srgbClr val="F7B800"/>
              </a:solidFill>
              <a:effectLst/>
              <a:uLnTx/>
              <a:uFillTx/>
              <a:latin typeface="微软雅黑" panose="020B0503020204020204" pitchFamily="34" charset="-122"/>
              <a:ea typeface="微软雅黑" panose="020B0503020204020204" pitchFamily="34" charset="-122"/>
              <a:sym typeface="+mn-lt"/>
            </a:endParaRPr>
          </a:p>
          <a:p>
            <a:pPr marL="0" marR="0" lvl="0" indent="0" algn="l" defTabSz="914400" rtl="0" eaLnBrk="1" fontAlgn="auto" latinLnBrk="0" hangingPunct="1">
              <a:lnSpc>
                <a:spcPct val="150000"/>
              </a:lnSpc>
              <a:spcBef>
                <a:spcPts val="0"/>
              </a:spcBef>
              <a:spcAft>
                <a:spcPts val="0"/>
              </a:spcAft>
              <a:buClr>
                <a:srgbClr val="395269"/>
              </a:buClr>
              <a:buSzTx/>
              <a:buFont typeface="Wingdings" panose="05000000000000000000" pitchFamily="2" charset="2"/>
              <a:buNone/>
              <a:defRPr/>
            </a:pPr>
            <a:r>
              <a:rPr lang="zh-CN" altLang="en-US" sz="1400" dirty="0">
                <a:latin typeface="+mj-ea"/>
                <a:ea typeface="+mj-ea"/>
                <a:sym typeface="微软雅黑" panose="020B0503020204020204" pitchFamily="34" charset="-122"/>
              </a:rPr>
              <a:t>命中业务相对复杂标签的纳税人，系统自动推荐补录式申报。</a:t>
            </a:r>
            <a:endParaRPr lang="zh-CN" altLang="en-US" sz="1400" dirty="0">
              <a:latin typeface="+mj-ea"/>
              <a:ea typeface="+mj-ea"/>
              <a:sym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
                <a:srgbClr val="395269"/>
              </a:buClr>
              <a:buSzTx/>
              <a:buFont typeface="Wingdings" panose="05000000000000000000" pitchFamily="2" charset="2"/>
              <a:buNone/>
              <a:defRPr/>
            </a:pPr>
            <a:r>
              <a:rPr lang="zh-CN" altLang="en-US" sz="1400" dirty="0">
                <a:latin typeface="+mj-ea"/>
                <a:ea typeface="+mj-ea"/>
                <a:sym typeface="+mn-ea"/>
              </a:rPr>
              <a:t>系统根据纳税人的标签，动态展示需要补录的要素项。</a:t>
            </a:r>
            <a:endParaRPr kumimoji="0" lang="zh-CN" altLang="en-US" sz="1400" b="0" i="0" u="none" strike="noStrike" kern="1200" cap="none" spc="0" normalizeH="0" baseline="0" noProof="0" dirty="0">
              <a:ln>
                <a:noFill/>
              </a:ln>
              <a:solidFill>
                <a:prstClr val="black">
                  <a:lumMod val="50000"/>
                </a:prstClr>
              </a:solidFill>
              <a:effectLst/>
              <a:uLnTx/>
              <a:uFillTx/>
              <a:latin typeface="微软雅黑" panose="020B0503020204020204" pitchFamily="34" charset="-122"/>
              <a:ea typeface="微软雅黑" panose="020B0503020204020204" pitchFamily="34" charset="-122"/>
              <a:cs typeface="+mn-ea"/>
              <a:sym typeface="+mn-ea"/>
            </a:endParaRPr>
          </a:p>
        </p:txBody>
      </p:sp>
      <p:sp>
        <p:nvSpPr>
          <p:cNvPr id="14" name="文本框 52"/>
          <p:cNvSpPr txBox="1"/>
          <p:nvPr/>
        </p:nvSpPr>
        <p:spPr>
          <a:xfrm>
            <a:off x="3455035" y="3477895"/>
            <a:ext cx="5137785" cy="1197610"/>
          </a:xfrm>
          <a:prstGeom prst="rect">
            <a:avLst/>
          </a:prstGeom>
          <a:noFill/>
        </p:spPr>
        <p:txBody>
          <a:bodyPr wrap="square" lIns="91438" tIns="45719" rIns="91438" bIns="45719" rtlCol="0">
            <a:spAutoFit/>
          </a:bodyPr>
          <a:lstStyle>
            <a:defPPr>
              <a:defRPr lang="zh-CN"/>
            </a:defPPr>
            <a:lvl1pPr marL="342900" lvl="0" indent="-342900">
              <a:lnSpc>
                <a:spcPct val="150000"/>
              </a:lnSpc>
              <a:buClr>
                <a:srgbClr val="395269"/>
              </a:buClr>
              <a:buFont typeface="Wingdings" panose="05000000000000000000" pitchFamily="2" charset="2"/>
              <a:buChar char="u"/>
              <a:defRPr sz="2000" b="1" kern="0">
                <a:solidFill>
                  <a:prstClr val="black">
                    <a:lumMod val="75000"/>
                    <a:lumOff val="25000"/>
                  </a:prstClr>
                </a:solidFill>
                <a:cs typeface="+mn-ea"/>
              </a:defRPr>
            </a:lvl1pPr>
          </a:lstStyle>
          <a:p>
            <a:pPr marL="0" marR="0" lvl="0" indent="0" algn="l" defTabSz="914400" rtl="0" eaLnBrk="1" fontAlgn="auto" latinLnBrk="0" hangingPunct="1">
              <a:lnSpc>
                <a:spcPct val="150000"/>
              </a:lnSpc>
              <a:spcBef>
                <a:spcPts val="0"/>
              </a:spcBef>
              <a:spcAft>
                <a:spcPts val="0"/>
              </a:spcAft>
              <a:buClr>
                <a:srgbClr val="395269"/>
              </a:buClr>
              <a:buSzTx/>
              <a:buFont typeface="Wingdings" panose="05000000000000000000" pitchFamily="2" charset="2"/>
              <a:buNone/>
              <a:defRPr/>
            </a:pPr>
            <a:r>
              <a:rPr lang="zh-CN" altLang="en-US" noProof="0" dirty="0">
                <a:ln>
                  <a:noFill/>
                </a:ln>
                <a:solidFill>
                  <a:srgbClr val="4B89FD"/>
                </a:solidFill>
                <a:effectLst/>
                <a:uLnTx/>
                <a:uFillTx/>
                <a:latin typeface="微软雅黑" panose="020B0503020204020204" pitchFamily="34" charset="-122"/>
                <a:ea typeface="微软雅黑" panose="020B0503020204020204" pitchFamily="34" charset="-122"/>
                <a:sym typeface="+mn-ea"/>
              </a:rPr>
              <a:t>填表式申报</a:t>
            </a:r>
            <a:endParaRPr lang="zh-CN" altLang="en-US" noProof="0" dirty="0">
              <a:ln>
                <a:noFill/>
              </a:ln>
              <a:solidFill>
                <a:srgbClr val="4B89FD"/>
              </a:solidFill>
              <a:effectLst/>
              <a:uLnTx/>
              <a:uFillTx/>
              <a:latin typeface="微软雅黑" panose="020B0503020204020204" pitchFamily="34" charset="-122"/>
              <a:ea typeface="微软雅黑" panose="020B0503020204020204" pitchFamily="34" charset="-122"/>
              <a:sym typeface="+mn-ea"/>
            </a:endParaRPr>
          </a:p>
          <a:p>
            <a:pPr marL="0" marR="0" lvl="0" indent="0" algn="l" defTabSz="914400" rtl="0" eaLnBrk="1" fontAlgn="auto" latinLnBrk="0" hangingPunct="1">
              <a:lnSpc>
                <a:spcPct val="150000"/>
              </a:lnSpc>
              <a:spcBef>
                <a:spcPts val="0"/>
              </a:spcBef>
              <a:spcAft>
                <a:spcPts val="0"/>
              </a:spcAft>
              <a:buClr>
                <a:srgbClr val="395269"/>
              </a:buClr>
              <a:buSzTx/>
              <a:buFont typeface="Wingdings" panose="05000000000000000000" pitchFamily="2" charset="2"/>
              <a:buNone/>
              <a:defRPr/>
            </a:pPr>
            <a:r>
              <a:rPr lang="zh-CN" altLang="en-US" sz="1400" dirty="0">
                <a:latin typeface="+mj-ea"/>
                <a:ea typeface="+mj-ea"/>
                <a:sym typeface="微软雅黑" panose="020B0503020204020204" pitchFamily="34" charset="-122"/>
              </a:rPr>
              <a:t>命中业务复杂标签的纳税人，系统自动推荐填表式申报。</a:t>
            </a:r>
            <a:r>
              <a:rPr lang="zh-CN" altLang="en-US" sz="1400" dirty="0">
                <a:latin typeface="+mj-ea"/>
                <a:ea typeface="+mj-ea"/>
                <a:sym typeface="+mn-ea"/>
              </a:rPr>
              <a:t>系统根据发票信息、备案信息等数据对报表进行预填。</a:t>
            </a:r>
            <a:endParaRPr kumimoji="0" lang="zh-CN" altLang="en-US" sz="1400" b="0" i="0" u="none" strike="noStrike" kern="1200" cap="none" spc="0" normalizeH="0" baseline="0" noProof="0" dirty="0">
              <a:ln>
                <a:noFill/>
              </a:ln>
              <a:solidFill>
                <a:prstClr val="black">
                  <a:lumMod val="50000"/>
                </a:prstClr>
              </a:solidFill>
              <a:effectLst/>
              <a:uLnTx/>
              <a:uFillTx/>
              <a:latin typeface="微软雅黑" panose="020B0503020204020204" pitchFamily="34" charset="-122"/>
              <a:ea typeface="微软雅黑" panose="020B0503020204020204" pitchFamily="34" charset="-122"/>
              <a:cs typeface="+mn-ea"/>
            </a:endParaRPr>
          </a:p>
        </p:txBody>
      </p:sp>
      <p:grpSp>
        <p:nvGrpSpPr>
          <p:cNvPr id="46" name="组合 44"/>
          <p:cNvGrpSpPr/>
          <p:nvPr/>
        </p:nvGrpSpPr>
        <p:grpSpPr>
          <a:xfrm>
            <a:off x="615315" y="1255395"/>
            <a:ext cx="2790825" cy="2689225"/>
            <a:chOff x="427" y="2425"/>
            <a:chExt cx="6497" cy="6547"/>
          </a:xfrm>
        </p:grpSpPr>
        <p:sp>
          <p:nvSpPr>
            <p:cNvPr id="47" name="Text Box 3"/>
            <p:cNvSpPr txBox="1"/>
            <p:nvPr>
              <p:custDataLst>
                <p:tags r:id="rId1"/>
              </p:custDataLst>
            </p:nvPr>
          </p:nvSpPr>
          <p:spPr>
            <a:xfrm>
              <a:off x="1181" y="5159"/>
              <a:ext cx="2105" cy="864"/>
            </a:xfrm>
            <a:prstGeom prst="rect">
              <a:avLst/>
            </a:prstGeom>
            <a:noFill/>
            <a:ln w="12700" cap="flat">
              <a:noFill/>
              <a:miter lim="400000"/>
            </a:ln>
            <a:effectLst/>
          </p:spPr>
          <p:txBody>
            <a:bodyPr wrap="square" lIns="14287" tIns="14287" rIns="14287" bIns="14287" numCol="1" anchor="t">
              <a:noAutofit/>
            </a:bodyPr>
            <a:lstStyle/>
            <a:p>
              <a:pPr marL="0" marR="0" lvl="0" indent="0" algn="ctr" defTabSz="914400" rtl="0" eaLnBrk="1" fontAlgn="auto" latinLnBrk="0" hangingPunct="1">
                <a:lnSpc>
                  <a:spcPct val="130000"/>
                </a:lnSpc>
                <a:spcBef>
                  <a:spcPts val="0"/>
                </a:spcBef>
                <a:spcAft>
                  <a:spcPts val="0"/>
                </a:spcAft>
                <a:buClrTx/>
                <a:buSzTx/>
                <a:buFontTx/>
                <a:buNone/>
                <a:defRPr sz="3500" cap="all">
                  <a:latin typeface="Impact" panose="020B0806030902050204"/>
                  <a:ea typeface="Impact" panose="020B0806030902050204"/>
                  <a:cs typeface="Impact" panose="020B0806030902050204"/>
                  <a:sym typeface="Impact" panose="020B0806030902050204"/>
                </a:defRPr>
              </a:pPr>
              <a:r>
                <a:rPr kumimoji="0" lang="en-US" altLang="zh-CN" sz="1600" b="1" i="0" u="none" strike="noStrike" kern="1200" cap="all" spc="0" normalizeH="0" baseline="0" noProof="0" dirty="0">
                  <a:ln>
                    <a:noFill/>
                  </a:ln>
                  <a:solidFill>
                    <a:srgbClr val="0A4383"/>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3</a:t>
              </a:r>
              <a:r>
                <a:rPr kumimoji="0" lang="zh-CN" altLang="en-US" sz="1600" b="1" i="0" u="none" strike="noStrike" kern="1200" cap="all" spc="0" normalizeH="0" baseline="0" noProof="0" dirty="0">
                  <a:ln>
                    <a:noFill/>
                  </a:ln>
                  <a:solidFill>
                    <a:srgbClr val="0A4383"/>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种申报方式</a:t>
              </a:r>
              <a:endParaRPr kumimoji="0" lang="zh-CN" altLang="en-US" sz="1600" b="1" i="0" u="none" strike="noStrike" kern="1200" cap="all" spc="0" normalizeH="0" baseline="0" noProof="0" dirty="0">
                <a:ln>
                  <a:noFill/>
                </a:ln>
                <a:solidFill>
                  <a:srgbClr val="0A4383"/>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8" name="Линия"/>
            <p:cNvSpPr/>
            <p:nvPr/>
          </p:nvSpPr>
          <p:spPr>
            <a:xfrm>
              <a:off x="2226" y="3753"/>
              <a:ext cx="2119" cy="4232"/>
            </a:xfrm>
            <a:custGeom>
              <a:avLst/>
              <a:gdLst/>
              <a:ahLst/>
              <a:cxnLst>
                <a:cxn ang="0">
                  <a:pos x="wd2" y="hd2"/>
                </a:cxn>
                <a:cxn ang="5400000">
                  <a:pos x="wd2" y="hd2"/>
                </a:cxn>
                <a:cxn ang="10800000">
                  <a:pos x="wd2" y="hd2"/>
                </a:cxn>
                <a:cxn ang="16200000">
                  <a:pos x="wd2" y="hd2"/>
                </a:cxn>
              </a:cxnLst>
              <a:rect l="0" t="0" r="r" b="b"/>
              <a:pathLst>
                <a:path w="21313" h="21587" extrusionOk="0">
                  <a:moveTo>
                    <a:pt x="0" y="19815"/>
                  </a:moveTo>
                  <a:lnTo>
                    <a:pt x="0" y="21218"/>
                  </a:lnTo>
                  <a:cubicBezTo>
                    <a:pt x="-7" y="21330"/>
                    <a:pt x="90" y="21437"/>
                    <a:pt x="262" y="21507"/>
                  </a:cubicBezTo>
                  <a:cubicBezTo>
                    <a:pt x="409" y="21568"/>
                    <a:pt x="598" y="21595"/>
                    <a:pt x="785" y="21583"/>
                  </a:cubicBezTo>
                  <a:cubicBezTo>
                    <a:pt x="12029" y="21395"/>
                    <a:pt x="21030" y="16792"/>
                    <a:pt x="21306" y="11088"/>
                  </a:cubicBezTo>
                  <a:cubicBezTo>
                    <a:pt x="21593" y="5160"/>
                    <a:pt x="12424" y="217"/>
                    <a:pt x="738" y="0"/>
                  </a:cubicBezTo>
                  <a:cubicBezTo>
                    <a:pt x="520" y="-5"/>
                    <a:pt x="310" y="42"/>
                    <a:pt x="171" y="127"/>
                  </a:cubicBezTo>
                  <a:cubicBezTo>
                    <a:pt x="67" y="191"/>
                    <a:pt x="11" y="271"/>
                    <a:pt x="13" y="354"/>
                  </a:cubicBezTo>
                  <a:lnTo>
                    <a:pt x="13" y="3150"/>
                  </a:lnTo>
                </a:path>
              </a:pathLst>
            </a:custGeom>
            <a:noFill/>
            <a:ln w="38100" cap="flat">
              <a:solidFill>
                <a:srgbClr val="CFCDD0"/>
              </a:solidFill>
              <a:prstDash val="solid"/>
              <a:miter lim="800000"/>
            </a:ln>
            <a:effectLst/>
          </p:spPr>
          <p:txBody>
            <a:bodyPr wrap="square" lIns="14287" tIns="14287" rIns="14287" bIns="14287"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solidFill>
                    <a:srgbClr val="FEFCFF"/>
                  </a:solidFill>
                </a:defRPr>
              </a:pPr>
              <a:endParaRPr kumimoji="0" sz="2500"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49" name="Фигура"/>
            <p:cNvSpPr/>
            <p:nvPr>
              <p:custDataLst>
                <p:tags r:id="rId2"/>
              </p:custDataLst>
            </p:nvPr>
          </p:nvSpPr>
          <p:spPr>
            <a:xfrm>
              <a:off x="427" y="4079"/>
              <a:ext cx="3599" cy="3583"/>
            </a:xfrm>
            <a:custGeom>
              <a:avLst/>
              <a:gdLst/>
              <a:ahLst/>
              <a:cxnLst>
                <a:cxn ang="0">
                  <a:pos x="wd2" y="hd2"/>
                </a:cxn>
                <a:cxn ang="5400000">
                  <a:pos x="wd2" y="hd2"/>
                </a:cxn>
                <a:cxn ang="10800000">
                  <a:pos x="wd2" y="hd2"/>
                </a:cxn>
                <a:cxn ang="16200000">
                  <a:pos x="wd2" y="hd2"/>
                </a:cxn>
              </a:cxnLst>
              <a:rect l="0" t="0" r="r" b="b"/>
              <a:pathLst>
                <a:path w="21600" h="21600" extrusionOk="0">
                  <a:moveTo>
                    <a:pt x="9384" y="0"/>
                  </a:moveTo>
                  <a:cubicBezTo>
                    <a:pt x="9373" y="0"/>
                    <a:pt x="9238" y="28"/>
                    <a:pt x="9076" y="55"/>
                  </a:cubicBezTo>
                  <a:lnTo>
                    <a:pt x="7469" y="446"/>
                  </a:lnTo>
                  <a:cubicBezTo>
                    <a:pt x="7391" y="471"/>
                    <a:pt x="7317" y="493"/>
                    <a:pt x="7263" y="509"/>
                  </a:cubicBezTo>
                  <a:cubicBezTo>
                    <a:pt x="7208" y="525"/>
                    <a:pt x="7172" y="534"/>
                    <a:pt x="7167" y="537"/>
                  </a:cubicBezTo>
                  <a:cubicBezTo>
                    <a:pt x="7164" y="540"/>
                    <a:pt x="7162" y="574"/>
                    <a:pt x="7159" y="629"/>
                  </a:cubicBezTo>
                  <a:cubicBezTo>
                    <a:pt x="7157" y="684"/>
                    <a:pt x="7156" y="759"/>
                    <a:pt x="7156" y="840"/>
                  </a:cubicBezTo>
                  <a:lnTo>
                    <a:pt x="7167" y="1761"/>
                  </a:lnTo>
                  <a:cubicBezTo>
                    <a:pt x="7167" y="1843"/>
                    <a:pt x="7138" y="1932"/>
                    <a:pt x="7090" y="2010"/>
                  </a:cubicBezTo>
                  <a:cubicBezTo>
                    <a:pt x="7042" y="2088"/>
                    <a:pt x="6975" y="2156"/>
                    <a:pt x="6902" y="2191"/>
                  </a:cubicBezTo>
                  <a:lnTo>
                    <a:pt x="6152" y="2575"/>
                  </a:lnTo>
                  <a:cubicBezTo>
                    <a:pt x="6079" y="2616"/>
                    <a:pt x="5986" y="2633"/>
                    <a:pt x="5895" y="2628"/>
                  </a:cubicBezTo>
                  <a:cubicBezTo>
                    <a:pt x="5804" y="2623"/>
                    <a:pt x="5714" y="2596"/>
                    <a:pt x="5649" y="2547"/>
                  </a:cubicBezTo>
                  <a:lnTo>
                    <a:pt x="4901" y="2010"/>
                  </a:lnTo>
                  <a:cubicBezTo>
                    <a:pt x="4766" y="1913"/>
                    <a:pt x="4651" y="1843"/>
                    <a:pt x="4646" y="1848"/>
                  </a:cubicBezTo>
                  <a:cubicBezTo>
                    <a:pt x="4641" y="1853"/>
                    <a:pt x="4528" y="1941"/>
                    <a:pt x="4398" y="2044"/>
                  </a:cubicBezTo>
                  <a:lnTo>
                    <a:pt x="3162" y="3116"/>
                  </a:lnTo>
                  <a:cubicBezTo>
                    <a:pt x="3044" y="3230"/>
                    <a:pt x="2943" y="3327"/>
                    <a:pt x="2937" y="3332"/>
                  </a:cubicBezTo>
                  <a:cubicBezTo>
                    <a:pt x="2932" y="3338"/>
                    <a:pt x="2991" y="3463"/>
                    <a:pt x="3067" y="3609"/>
                  </a:cubicBezTo>
                  <a:lnTo>
                    <a:pt x="3491" y="4403"/>
                  </a:lnTo>
                  <a:cubicBezTo>
                    <a:pt x="3528" y="4476"/>
                    <a:pt x="3545" y="4567"/>
                    <a:pt x="3537" y="4657"/>
                  </a:cubicBezTo>
                  <a:cubicBezTo>
                    <a:pt x="3530" y="4747"/>
                    <a:pt x="3501" y="4835"/>
                    <a:pt x="3449" y="4900"/>
                  </a:cubicBezTo>
                  <a:lnTo>
                    <a:pt x="2909" y="5648"/>
                  </a:lnTo>
                  <a:cubicBezTo>
                    <a:pt x="2863" y="5715"/>
                    <a:pt x="2790" y="5773"/>
                    <a:pt x="2707" y="5812"/>
                  </a:cubicBezTo>
                  <a:cubicBezTo>
                    <a:pt x="2624" y="5850"/>
                    <a:pt x="2532" y="5870"/>
                    <a:pt x="2451" y="5859"/>
                  </a:cubicBezTo>
                  <a:lnTo>
                    <a:pt x="1549" y="5740"/>
                  </a:lnTo>
                  <a:cubicBezTo>
                    <a:pt x="1387" y="5718"/>
                    <a:pt x="1253" y="5706"/>
                    <a:pt x="1247" y="5712"/>
                  </a:cubicBezTo>
                  <a:cubicBezTo>
                    <a:pt x="1242" y="5717"/>
                    <a:pt x="1182" y="5848"/>
                    <a:pt x="1112" y="6000"/>
                  </a:cubicBezTo>
                  <a:lnTo>
                    <a:pt x="518" y="7484"/>
                  </a:lnTo>
                  <a:cubicBezTo>
                    <a:pt x="491" y="7563"/>
                    <a:pt x="467" y="7636"/>
                    <a:pt x="448" y="7690"/>
                  </a:cubicBezTo>
                  <a:cubicBezTo>
                    <a:pt x="430" y="7744"/>
                    <a:pt x="419" y="7779"/>
                    <a:pt x="416" y="7782"/>
                  </a:cubicBezTo>
                  <a:cubicBezTo>
                    <a:pt x="416" y="7788"/>
                    <a:pt x="442" y="7811"/>
                    <a:pt x="486" y="7844"/>
                  </a:cubicBezTo>
                  <a:cubicBezTo>
                    <a:pt x="530" y="7878"/>
                    <a:pt x="591" y="7921"/>
                    <a:pt x="658" y="7967"/>
                  </a:cubicBezTo>
                  <a:lnTo>
                    <a:pt x="1382" y="8455"/>
                  </a:lnTo>
                  <a:cubicBezTo>
                    <a:pt x="1450" y="8501"/>
                    <a:pt x="1506" y="8575"/>
                    <a:pt x="1540" y="8658"/>
                  </a:cubicBezTo>
                  <a:cubicBezTo>
                    <a:pt x="1574" y="8741"/>
                    <a:pt x="1586" y="8833"/>
                    <a:pt x="1570" y="8914"/>
                  </a:cubicBezTo>
                  <a:lnTo>
                    <a:pt x="1420" y="9945"/>
                  </a:lnTo>
                  <a:cubicBezTo>
                    <a:pt x="1412" y="10026"/>
                    <a:pt x="1374" y="10113"/>
                    <a:pt x="1317" y="10186"/>
                  </a:cubicBezTo>
                  <a:cubicBezTo>
                    <a:pt x="1260" y="10259"/>
                    <a:pt x="1185" y="10319"/>
                    <a:pt x="1107" y="10346"/>
                  </a:cubicBezTo>
                  <a:lnTo>
                    <a:pt x="281" y="10649"/>
                  </a:lnTo>
                  <a:cubicBezTo>
                    <a:pt x="125" y="10703"/>
                    <a:pt x="0" y="10759"/>
                    <a:pt x="0" y="10770"/>
                  </a:cubicBezTo>
                  <a:cubicBezTo>
                    <a:pt x="0" y="10781"/>
                    <a:pt x="6" y="10920"/>
                    <a:pt x="17" y="11083"/>
                  </a:cubicBezTo>
                  <a:lnTo>
                    <a:pt x="167" y="12627"/>
                  </a:lnTo>
                  <a:cubicBezTo>
                    <a:pt x="180" y="12709"/>
                    <a:pt x="193" y="12785"/>
                    <a:pt x="201" y="12842"/>
                  </a:cubicBezTo>
                  <a:cubicBezTo>
                    <a:pt x="209" y="12899"/>
                    <a:pt x="215" y="12936"/>
                    <a:pt x="218" y="12942"/>
                  </a:cubicBezTo>
                  <a:cubicBezTo>
                    <a:pt x="218" y="12947"/>
                    <a:pt x="251" y="12956"/>
                    <a:pt x="306" y="12965"/>
                  </a:cubicBezTo>
                  <a:cubicBezTo>
                    <a:pt x="360" y="12973"/>
                    <a:pt x="434" y="12983"/>
                    <a:pt x="518" y="12991"/>
                  </a:cubicBezTo>
                  <a:lnTo>
                    <a:pt x="1354" y="13083"/>
                  </a:lnTo>
                  <a:cubicBezTo>
                    <a:pt x="1435" y="13091"/>
                    <a:pt x="1519" y="13132"/>
                    <a:pt x="1589" y="13191"/>
                  </a:cubicBezTo>
                  <a:cubicBezTo>
                    <a:pt x="1658" y="13249"/>
                    <a:pt x="1713" y="13325"/>
                    <a:pt x="1737" y="13403"/>
                  </a:cubicBezTo>
                  <a:lnTo>
                    <a:pt x="2121" y="14502"/>
                  </a:lnTo>
                  <a:cubicBezTo>
                    <a:pt x="2151" y="14578"/>
                    <a:pt x="2157" y="14673"/>
                    <a:pt x="2140" y="14764"/>
                  </a:cubicBezTo>
                  <a:cubicBezTo>
                    <a:pt x="2124" y="14855"/>
                    <a:pt x="2086" y="14941"/>
                    <a:pt x="2029" y="15001"/>
                  </a:cubicBezTo>
                  <a:lnTo>
                    <a:pt x="1457" y="15624"/>
                  </a:lnTo>
                  <a:cubicBezTo>
                    <a:pt x="1349" y="15744"/>
                    <a:pt x="1259" y="15851"/>
                    <a:pt x="1264" y="15856"/>
                  </a:cubicBezTo>
                  <a:cubicBezTo>
                    <a:pt x="1270" y="15862"/>
                    <a:pt x="1339" y="15987"/>
                    <a:pt x="1425" y="16127"/>
                  </a:cubicBezTo>
                  <a:lnTo>
                    <a:pt x="2256" y="17380"/>
                  </a:lnTo>
                  <a:cubicBezTo>
                    <a:pt x="2305" y="17445"/>
                    <a:pt x="2351" y="17508"/>
                    <a:pt x="2386" y="17554"/>
                  </a:cubicBezTo>
                  <a:cubicBezTo>
                    <a:pt x="2420" y="17599"/>
                    <a:pt x="2443" y="17629"/>
                    <a:pt x="2446" y="17635"/>
                  </a:cubicBezTo>
                  <a:cubicBezTo>
                    <a:pt x="2449" y="17637"/>
                    <a:pt x="2482" y="17628"/>
                    <a:pt x="2534" y="17610"/>
                  </a:cubicBezTo>
                  <a:cubicBezTo>
                    <a:pt x="2586" y="17592"/>
                    <a:pt x="2655" y="17566"/>
                    <a:pt x="2731" y="17537"/>
                  </a:cubicBezTo>
                  <a:lnTo>
                    <a:pt x="3491" y="17233"/>
                  </a:lnTo>
                  <a:cubicBezTo>
                    <a:pt x="3566" y="17203"/>
                    <a:pt x="3659" y="17200"/>
                    <a:pt x="3748" y="17218"/>
                  </a:cubicBezTo>
                  <a:cubicBezTo>
                    <a:pt x="3836" y="17237"/>
                    <a:pt x="3920" y="17277"/>
                    <a:pt x="3976" y="17337"/>
                  </a:cubicBezTo>
                  <a:lnTo>
                    <a:pt x="4907" y="18194"/>
                  </a:lnTo>
                  <a:cubicBezTo>
                    <a:pt x="4969" y="18246"/>
                    <a:pt x="5017" y="18326"/>
                    <a:pt x="5046" y="18413"/>
                  </a:cubicBezTo>
                  <a:cubicBezTo>
                    <a:pt x="5074" y="18500"/>
                    <a:pt x="5081" y="18593"/>
                    <a:pt x="5062" y="18674"/>
                  </a:cubicBezTo>
                  <a:lnTo>
                    <a:pt x="4852" y="19477"/>
                  </a:lnTo>
                  <a:cubicBezTo>
                    <a:pt x="4809" y="19634"/>
                    <a:pt x="4781" y="19771"/>
                    <a:pt x="4787" y="19776"/>
                  </a:cubicBezTo>
                  <a:cubicBezTo>
                    <a:pt x="4792" y="19782"/>
                    <a:pt x="4916" y="19852"/>
                    <a:pt x="5057" y="19938"/>
                  </a:cubicBezTo>
                  <a:lnTo>
                    <a:pt x="6345" y="20632"/>
                  </a:lnTo>
                  <a:cubicBezTo>
                    <a:pt x="6418" y="20667"/>
                    <a:pt x="6488" y="20700"/>
                    <a:pt x="6540" y="20724"/>
                  </a:cubicBezTo>
                  <a:cubicBezTo>
                    <a:pt x="6592" y="20748"/>
                    <a:pt x="6627" y="20765"/>
                    <a:pt x="6632" y="20767"/>
                  </a:cubicBezTo>
                  <a:cubicBezTo>
                    <a:pt x="6635" y="20770"/>
                    <a:pt x="6661" y="20746"/>
                    <a:pt x="6700" y="20705"/>
                  </a:cubicBezTo>
                  <a:cubicBezTo>
                    <a:pt x="6738" y="20664"/>
                    <a:pt x="6790" y="20607"/>
                    <a:pt x="6844" y="20545"/>
                  </a:cubicBezTo>
                  <a:lnTo>
                    <a:pt x="7371" y="19933"/>
                  </a:lnTo>
                  <a:cubicBezTo>
                    <a:pt x="7425" y="19870"/>
                    <a:pt x="7506" y="19823"/>
                    <a:pt x="7593" y="19797"/>
                  </a:cubicBezTo>
                  <a:cubicBezTo>
                    <a:pt x="7680" y="19772"/>
                    <a:pt x="7773" y="19769"/>
                    <a:pt x="7851" y="19793"/>
                  </a:cubicBezTo>
                  <a:lnTo>
                    <a:pt x="9136" y="20117"/>
                  </a:lnTo>
                  <a:cubicBezTo>
                    <a:pt x="9217" y="20134"/>
                    <a:pt x="9298" y="20182"/>
                    <a:pt x="9363" y="20246"/>
                  </a:cubicBezTo>
                  <a:cubicBezTo>
                    <a:pt x="9429" y="20309"/>
                    <a:pt x="9479" y="20388"/>
                    <a:pt x="9498" y="20470"/>
                  </a:cubicBezTo>
                  <a:lnTo>
                    <a:pt x="9682" y="21261"/>
                  </a:lnTo>
                  <a:cubicBezTo>
                    <a:pt x="9720" y="21423"/>
                    <a:pt x="9757" y="21553"/>
                    <a:pt x="9763" y="21553"/>
                  </a:cubicBezTo>
                  <a:cubicBezTo>
                    <a:pt x="9768" y="21553"/>
                    <a:pt x="9912" y="21563"/>
                    <a:pt x="10074" y="21574"/>
                  </a:cubicBezTo>
                  <a:lnTo>
                    <a:pt x="10500" y="21596"/>
                  </a:lnTo>
                  <a:cubicBezTo>
                    <a:pt x="10581" y="21599"/>
                    <a:pt x="10690" y="21600"/>
                    <a:pt x="10798" y="21600"/>
                  </a:cubicBezTo>
                  <a:cubicBezTo>
                    <a:pt x="10907" y="21600"/>
                    <a:pt x="11016" y="21599"/>
                    <a:pt x="11100" y="21596"/>
                  </a:cubicBezTo>
                  <a:lnTo>
                    <a:pt x="11526" y="21574"/>
                  </a:lnTo>
                  <a:cubicBezTo>
                    <a:pt x="11688" y="21563"/>
                    <a:pt x="11828" y="21553"/>
                    <a:pt x="11839" y="21553"/>
                  </a:cubicBezTo>
                  <a:cubicBezTo>
                    <a:pt x="11850" y="21553"/>
                    <a:pt x="11882" y="21418"/>
                    <a:pt x="11920" y="21261"/>
                  </a:cubicBezTo>
                  <a:lnTo>
                    <a:pt x="12104" y="20470"/>
                  </a:lnTo>
                  <a:cubicBezTo>
                    <a:pt x="12122" y="20388"/>
                    <a:pt x="12173" y="20309"/>
                    <a:pt x="12239" y="20246"/>
                  </a:cubicBezTo>
                  <a:cubicBezTo>
                    <a:pt x="12304" y="20182"/>
                    <a:pt x="12385" y="20134"/>
                    <a:pt x="12466" y="20117"/>
                  </a:cubicBezTo>
                  <a:lnTo>
                    <a:pt x="13750" y="19793"/>
                  </a:lnTo>
                  <a:cubicBezTo>
                    <a:pt x="13829" y="19769"/>
                    <a:pt x="13921" y="19772"/>
                    <a:pt x="14007" y="19797"/>
                  </a:cubicBezTo>
                  <a:cubicBezTo>
                    <a:pt x="14094" y="19823"/>
                    <a:pt x="14175" y="19870"/>
                    <a:pt x="14229" y="19933"/>
                  </a:cubicBezTo>
                  <a:lnTo>
                    <a:pt x="14758" y="20545"/>
                  </a:lnTo>
                  <a:cubicBezTo>
                    <a:pt x="14812" y="20607"/>
                    <a:pt x="14862" y="20663"/>
                    <a:pt x="14900" y="20703"/>
                  </a:cubicBezTo>
                  <a:cubicBezTo>
                    <a:pt x="14938" y="20744"/>
                    <a:pt x="14964" y="20767"/>
                    <a:pt x="14970" y="20767"/>
                  </a:cubicBezTo>
                  <a:cubicBezTo>
                    <a:pt x="14972" y="20765"/>
                    <a:pt x="15006" y="20748"/>
                    <a:pt x="15058" y="20724"/>
                  </a:cubicBezTo>
                  <a:cubicBezTo>
                    <a:pt x="15109" y="20700"/>
                    <a:pt x="15179" y="20667"/>
                    <a:pt x="15255" y="20632"/>
                  </a:cubicBezTo>
                  <a:lnTo>
                    <a:pt x="16543" y="19938"/>
                  </a:lnTo>
                  <a:cubicBezTo>
                    <a:pt x="16613" y="19895"/>
                    <a:pt x="16678" y="19856"/>
                    <a:pt x="16727" y="19827"/>
                  </a:cubicBezTo>
                  <a:cubicBezTo>
                    <a:pt x="16776" y="19798"/>
                    <a:pt x="16808" y="19779"/>
                    <a:pt x="16813" y="19776"/>
                  </a:cubicBezTo>
                  <a:cubicBezTo>
                    <a:pt x="16816" y="19774"/>
                    <a:pt x="16811" y="19738"/>
                    <a:pt x="16800" y="19684"/>
                  </a:cubicBezTo>
                  <a:cubicBezTo>
                    <a:pt x="16789" y="19630"/>
                    <a:pt x="16771" y="19555"/>
                    <a:pt x="16750" y="19477"/>
                  </a:cubicBezTo>
                  <a:lnTo>
                    <a:pt x="16539" y="18674"/>
                  </a:lnTo>
                  <a:cubicBezTo>
                    <a:pt x="16518" y="18596"/>
                    <a:pt x="16524" y="18503"/>
                    <a:pt x="16553" y="18416"/>
                  </a:cubicBezTo>
                  <a:cubicBezTo>
                    <a:pt x="16581" y="18329"/>
                    <a:pt x="16630" y="18248"/>
                    <a:pt x="16695" y="18194"/>
                  </a:cubicBezTo>
                  <a:lnTo>
                    <a:pt x="17624" y="17337"/>
                  </a:lnTo>
                  <a:cubicBezTo>
                    <a:pt x="17680" y="17277"/>
                    <a:pt x="17764" y="17237"/>
                    <a:pt x="17852" y="17218"/>
                  </a:cubicBezTo>
                  <a:cubicBezTo>
                    <a:pt x="17941" y="17200"/>
                    <a:pt x="18034" y="17203"/>
                    <a:pt x="18109" y="17233"/>
                  </a:cubicBezTo>
                  <a:lnTo>
                    <a:pt x="18869" y="17537"/>
                  </a:lnTo>
                  <a:cubicBezTo>
                    <a:pt x="19020" y="17596"/>
                    <a:pt x="19151" y="17640"/>
                    <a:pt x="19156" y="17635"/>
                  </a:cubicBezTo>
                  <a:cubicBezTo>
                    <a:pt x="19161" y="17629"/>
                    <a:pt x="19248" y="17516"/>
                    <a:pt x="19345" y="17380"/>
                  </a:cubicBezTo>
                  <a:lnTo>
                    <a:pt x="20176" y="16127"/>
                  </a:lnTo>
                  <a:cubicBezTo>
                    <a:pt x="20263" y="15987"/>
                    <a:pt x="20332" y="15862"/>
                    <a:pt x="20338" y="15856"/>
                  </a:cubicBezTo>
                  <a:cubicBezTo>
                    <a:pt x="20343" y="15851"/>
                    <a:pt x="20258" y="15744"/>
                    <a:pt x="20144" y="15624"/>
                  </a:cubicBezTo>
                  <a:lnTo>
                    <a:pt x="19571" y="14990"/>
                  </a:lnTo>
                  <a:cubicBezTo>
                    <a:pt x="19517" y="14930"/>
                    <a:pt x="19478" y="14843"/>
                    <a:pt x="19462" y="14752"/>
                  </a:cubicBezTo>
                  <a:cubicBezTo>
                    <a:pt x="19445" y="14662"/>
                    <a:pt x="19449" y="14568"/>
                    <a:pt x="19479" y="14492"/>
                  </a:cubicBezTo>
                  <a:lnTo>
                    <a:pt x="19863" y="13390"/>
                  </a:lnTo>
                  <a:cubicBezTo>
                    <a:pt x="19887" y="13312"/>
                    <a:pt x="19942" y="13237"/>
                    <a:pt x="20011" y="13179"/>
                  </a:cubicBezTo>
                  <a:cubicBezTo>
                    <a:pt x="20081" y="13121"/>
                    <a:pt x="20165" y="13080"/>
                    <a:pt x="20246" y="13072"/>
                  </a:cubicBezTo>
                  <a:lnTo>
                    <a:pt x="21080" y="12980"/>
                  </a:lnTo>
                  <a:cubicBezTo>
                    <a:pt x="21161" y="12971"/>
                    <a:pt x="21237" y="12962"/>
                    <a:pt x="21292" y="12953"/>
                  </a:cubicBezTo>
                  <a:cubicBezTo>
                    <a:pt x="21347" y="12944"/>
                    <a:pt x="21382" y="12936"/>
                    <a:pt x="21384" y="12931"/>
                  </a:cubicBezTo>
                  <a:cubicBezTo>
                    <a:pt x="21384" y="12925"/>
                    <a:pt x="21389" y="12889"/>
                    <a:pt x="21397" y="12833"/>
                  </a:cubicBezTo>
                  <a:cubicBezTo>
                    <a:pt x="21406" y="12777"/>
                    <a:pt x="21418" y="12702"/>
                    <a:pt x="21431" y="12618"/>
                  </a:cubicBezTo>
                  <a:lnTo>
                    <a:pt x="21583" y="11073"/>
                  </a:lnTo>
                  <a:cubicBezTo>
                    <a:pt x="21589" y="10992"/>
                    <a:pt x="21593" y="10915"/>
                    <a:pt x="21596" y="10858"/>
                  </a:cubicBezTo>
                  <a:cubicBezTo>
                    <a:pt x="21599" y="10801"/>
                    <a:pt x="21600" y="10764"/>
                    <a:pt x="21600" y="10759"/>
                  </a:cubicBezTo>
                  <a:cubicBezTo>
                    <a:pt x="21592" y="10759"/>
                    <a:pt x="21557" y="10745"/>
                    <a:pt x="21504" y="10725"/>
                  </a:cubicBezTo>
                  <a:cubicBezTo>
                    <a:pt x="21452" y="10704"/>
                    <a:pt x="21382" y="10676"/>
                    <a:pt x="21304" y="10649"/>
                  </a:cubicBezTo>
                  <a:lnTo>
                    <a:pt x="20478" y="10346"/>
                  </a:lnTo>
                  <a:cubicBezTo>
                    <a:pt x="20400" y="10319"/>
                    <a:pt x="20325" y="10259"/>
                    <a:pt x="20268" y="10186"/>
                  </a:cubicBezTo>
                  <a:cubicBezTo>
                    <a:pt x="20211" y="10113"/>
                    <a:pt x="20171" y="10026"/>
                    <a:pt x="20163" y="9945"/>
                  </a:cubicBezTo>
                  <a:lnTo>
                    <a:pt x="20013" y="8914"/>
                  </a:lnTo>
                  <a:cubicBezTo>
                    <a:pt x="19997" y="8833"/>
                    <a:pt x="20011" y="8741"/>
                    <a:pt x="20045" y="8658"/>
                  </a:cubicBezTo>
                  <a:cubicBezTo>
                    <a:pt x="20079" y="8575"/>
                    <a:pt x="20135" y="8501"/>
                    <a:pt x="20203" y="8455"/>
                  </a:cubicBezTo>
                  <a:lnTo>
                    <a:pt x="20927" y="7967"/>
                  </a:lnTo>
                  <a:cubicBezTo>
                    <a:pt x="20994" y="7921"/>
                    <a:pt x="21057" y="7878"/>
                    <a:pt x="21101" y="7844"/>
                  </a:cubicBezTo>
                  <a:cubicBezTo>
                    <a:pt x="21146" y="7811"/>
                    <a:pt x="21171" y="7788"/>
                    <a:pt x="21169" y="7782"/>
                  </a:cubicBezTo>
                  <a:cubicBezTo>
                    <a:pt x="21169" y="7777"/>
                    <a:pt x="21158" y="7741"/>
                    <a:pt x="21139" y="7688"/>
                  </a:cubicBezTo>
                  <a:cubicBezTo>
                    <a:pt x="21120" y="7634"/>
                    <a:pt x="21092" y="7563"/>
                    <a:pt x="21065" y="7484"/>
                  </a:cubicBezTo>
                  <a:lnTo>
                    <a:pt x="20473" y="6000"/>
                  </a:lnTo>
                  <a:cubicBezTo>
                    <a:pt x="20403" y="5848"/>
                    <a:pt x="20343" y="5723"/>
                    <a:pt x="20338" y="5712"/>
                  </a:cubicBezTo>
                  <a:cubicBezTo>
                    <a:pt x="20332" y="5701"/>
                    <a:pt x="20198" y="5718"/>
                    <a:pt x="20036" y="5740"/>
                  </a:cubicBezTo>
                  <a:lnTo>
                    <a:pt x="19134" y="5859"/>
                  </a:lnTo>
                  <a:cubicBezTo>
                    <a:pt x="19053" y="5870"/>
                    <a:pt x="18960" y="5851"/>
                    <a:pt x="18877" y="5814"/>
                  </a:cubicBezTo>
                  <a:cubicBezTo>
                    <a:pt x="18793" y="5776"/>
                    <a:pt x="18719" y="5718"/>
                    <a:pt x="18676" y="5648"/>
                  </a:cubicBezTo>
                  <a:lnTo>
                    <a:pt x="18136" y="4900"/>
                  </a:lnTo>
                  <a:cubicBezTo>
                    <a:pt x="18084" y="4835"/>
                    <a:pt x="18055" y="4747"/>
                    <a:pt x="18048" y="4657"/>
                  </a:cubicBezTo>
                  <a:cubicBezTo>
                    <a:pt x="18040" y="4567"/>
                    <a:pt x="18055" y="4476"/>
                    <a:pt x="18093" y="4403"/>
                  </a:cubicBezTo>
                  <a:lnTo>
                    <a:pt x="18518" y="3609"/>
                  </a:lnTo>
                  <a:cubicBezTo>
                    <a:pt x="18594" y="3463"/>
                    <a:pt x="18653" y="3338"/>
                    <a:pt x="18648" y="3332"/>
                  </a:cubicBezTo>
                  <a:cubicBezTo>
                    <a:pt x="18642" y="3327"/>
                    <a:pt x="18541" y="3230"/>
                    <a:pt x="18423" y="3116"/>
                  </a:cubicBezTo>
                  <a:lnTo>
                    <a:pt x="17187" y="2044"/>
                  </a:lnTo>
                  <a:cubicBezTo>
                    <a:pt x="17057" y="1941"/>
                    <a:pt x="16944" y="1853"/>
                    <a:pt x="16939" y="1848"/>
                  </a:cubicBezTo>
                  <a:cubicBezTo>
                    <a:pt x="16934" y="1843"/>
                    <a:pt x="16813" y="1918"/>
                    <a:pt x="16684" y="2010"/>
                  </a:cubicBezTo>
                  <a:lnTo>
                    <a:pt x="15936" y="2547"/>
                  </a:lnTo>
                  <a:cubicBezTo>
                    <a:pt x="15868" y="2596"/>
                    <a:pt x="15777" y="2623"/>
                    <a:pt x="15686" y="2628"/>
                  </a:cubicBezTo>
                  <a:cubicBezTo>
                    <a:pt x="15595" y="2633"/>
                    <a:pt x="15503" y="2616"/>
                    <a:pt x="15433" y="2575"/>
                  </a:cubicBezTo>
                  <a:lnTo>
                    <a:pt x="14683" y="2191"/>
                  </a:lnTo>
                  <a:cubicBezTo>
                    <a:pt x="14607" y="2156"/>
                    <a:pt x="14539" y="2089"/>
                    <a:pt x="14491" y="2012"/>
                  </a:cubicBezTo>
                  <a:cubicBezTo>
                    <a:pt x="14443" y="1935"/>
                    <a:pt x="14415" y="1845"/>
                    <a:pt x="14418" y="1761"/>
                  </a:cubicBezTo>
                  <a:lnTo>
                    <a:pt x="14429" y="840"/>
                  </a:lnTo>
                  <a:cubicBezTo>
                    <a:pt x="14429" y="759"/>
                    <a:pt x="14429" y="683"/>
                    <a:pt x="14428" y="627"/>
                  </a:cubicBezTo>
                  <a:cubicBezTo>
                    <a:pt x="14426" y="572"/>
                    <a:pt x="14424" y="537"/>
                    <a:pt x="14418" y="537"/>
                  </a:cubicBezTo>
                  <a:cubicBezTo>
                    <a:pt x="14415" y="534"/>
                    <a:pt x="14378" y="525"/>
                    <a:pt x="14322" y="509"/>
                  </a:cubicBezTo>
                  <a:cubicBezTo>
                    <a:pt x="14267" y="493"/>
                    <a:pt x="14194" y="471"/>
                    <a:pt x="14116" y="446"/>
                  </a:cubicBezTo>
                  <a:lnTo>
                    <a:pt x="12509" y="55"/>
                  </a:lnTo>
                  <a:cubicBezTo>
                    <a:pt x="12347" y="22"/>
                    <a:pt x="12207" y="0"/>
                    <a:pt x="12201" y="0"/>
                  </a:cubicBezTo>
                  <a:cubicBezTo>
                    <a:pt x="12190" y="0"/>
                    <a:pt x="12127" y="119"/>
                    <a:pt x="12051" y="266"/>
                  </a:cubicBezTo>
                  <a:lnTo>
                    <a:pt x="11629" y="1096"/>
                  </a:lnTo>
                  <a:cubicBezTo>
                    <a:pt x="11591" y="1170"/>
                    <a:pt x="11523" y="1233"/>
                    <a:pt x="11445" y="1279"/>
                  </a:cubicBezTo>
                  <a:cubicBezTo>
                    <a:pt x="11367" y="1325"/>
                    <a:pt x="11279" y="1353"/>
                    <a:pt x="11198" y="1351"/>
                  </a:cubicBezTo>
                  <a:lnTo>
                    <a:pt x="10387" y="1351"/>
                  </a:lnTo>
                  <a:cubicBezTo>
                    <a:pt x="10306" y="1353"/>
                    <a:pt x="10217" y="1325"/>
                    <a:pt x="10138" y="1279"/>
                  </a:cubicBezTo>
                  <a:cubicBezTo>
                    <a:pt x="10059" y="1233"/>
                    <a:pt x="9991" y="1170"/>
                    <a:pt x="9956" y="1096"/>
                  </a:cubicBezTo>
                  <a:lnTo>
                    <a:pt x="9534" y="266"/>
                  </a:lnTo>
                  <a:cubicBezTo>
                    <a:pt x="9458" y="119"/>
                    <a:pt x="9395" y="0"/>
                    <a:pt x="9384" y="0"/>
                  </a:cubicBezTo>
                  <a:close/>
                  <a:moveTo>
                    <a:pt x="10800" y="3282"/>
                  </a:moveTo>
                  <a:cubicBezTo>
                    <a:pt x="12716" y="3282"/>
                    <a:pt x="14631" y="4016"/>
                    <a:pt x="16093" y="5484"/>
                  </a:cubicBezTo>
                  <a:cubicBezTo>
                    <a:pt x="19016" y="8420"/>
                    <a:pt x="19016" y="13180"/>
                    <a:pt x="16093" y="16116"/>
                  </a:cubicBezTo>
                  <a:cubicBezTo>
                    <a:pt x="13170" y="19052"/>
                    <a:pt x="8430" y="19052"/>
                    <a:pt x="5507" y="16116"/>
                  </a:cubicBezTo>
                  <a:cubicBezTo>
                    <a:pt x="2584" y="13180"/>
                    <a:pt x="2584" y="8420"/>
                    <a:pt x="5507" y="5484"/>
                  </a:cubicBezTo>
                  <a:cubicBezTo>
                    <a:pt x="6969" y="4016"/>
                    <a:pt x="8884" y="3282"/>
                    <a:pt x="10800" y="3282"/>
                  </a:cubicBezTo>
                  <a:close/>
                </a:path>
              </a:pathLst>
            </a:custGeom>
            <a:solidFill>
              <a:srgbClr val="1769C0"/>
            </a:solidFill>
            <a:ln w="12700" cap="flat">
              <a:noFill/>
              <a:miter lim="400000"/>
            </a:ln>
            <a:effectLst/>
          </p:spPr>
          <p:txBody>
            <a:bodyPr wrap="square" lIns="14287" tIns="14287" rIns="14287" bIns="14287"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500" b="1" cap="all" noProof="0" dirty="0">
                  <a:ln>
                    <a:noFill/>
                  </a:ln>
                  <a:solidFill>
                    <a:srgbClr val="1769C0"/>
                  </a:solidFill>
                  <a:effectLst/>
                  <a:uLnTx/>
                  <a:uFillTx/>
                  <a:latin typeface="微软雅黑" panose="020B0503020204020204" pitchFamily="34" charset="-122"/>
                  <a:ea typeface="微软雅黑" panose="020B0503020204020204" pitchFamily="34" charset="-122"/>
                  <a:sym typeface="Impact" panose="020B0806030902050204"/>
                </a:rPr>
                <a:t>性</a:t>
              </a:r>
              <a:endParaRPr kumimoji="0" lang="zh-CN" altLang="en-US" sz="2500" b="1" i="0" u="none" strike="noStrike" kern="1200" cap="all" spc="0" normalizeH="0" baseline="0" noProof="0" dirty="0">
                <a:ln>
                  <a:noFill/>
                </a:ln>
                <a:solidFill>
                  <a:srgbClr val="1769C0"/>
                </a:solidFill>
                <a:effectLst/>
                <a:uLnTx/>
                <a:uFillTx/>
                <a:latin typeface="微软雅黑" panose="020B0503020204020204" pitchFamily="34" charset="-122"/>
                <a:ea typeface="微软雅黑" panose="020B0503020204020204" pitchFamily="34" charset="-122"/>
                <a:cs typeface="+mn-cs"/>
                <a:sym typeface="Impact" panose="020B0806030902050204"/>
              </a:endParaRPr>
            </a:p>
          </p:txBody>
        </p:sp>
        <p:sp>
          <p:nvSpPr>
            <p:cNvPr id="50" name="Линия"/>
            <p:cNvSpPr/>
            <p:nvPr/>
          </p:nvSpPr>
          <p:spPr>
            <a:xfrm>
              <a:off x="3014" y="3247"/>
              <a:ext cx="1357" cy="651"/>
            </a:xfrm>
            <a:custGeom>
              <a:avLst/>
              <a:gdLst/>
              <a:ahLst/>
              <a:cxnLst>
                <a:cxn ang="0">
                  <a:pos x="wd2" y="hd2"/>
                </a:cxn>
                <a:cxn ang="5400000">
                  <a:pos x="wd2" y="hd2"/>
                </a:cxn>
                <a:cxn ang="10800000">
                  <a:pos x="wd2" y="hd2"/>
                </a:cxn>
                <a:cxn ang="16200000">
                  <a:pos x="wd2" y="hd2"/>
                </a:cxn>
              </a:cxnLst>
              <a:rect l="0" t="0" r="r" b="b"/>
              <a:pathLst>
                <a:path w="21600" h="21588" extrusionOk="0">
                  <a:moveTo>
                    <a:pt x="0" y="21588"/>
                  </a:moveTo>
                  <a:lnTo>
                    <a:pt x="8080" y="1372"/>
                  </a:lnTo>
                  <a:cubicBezTo>
                    <a:pt x="8222" y="928"/>
                    <a:pt x="8417" y="568"/>
                    <a:pt x="8645" y="328"/>
                  </a:cubicBezTo>
                  <a:cubicBezTo>
                    <a:pt x="8863" y="100"/>
                    <a:pt x="9104" y="-12"/>
                    <a:pt x="9347" y="1"/>
                  </a:cubicBezTo>
                  <a:lnTo>
                    <a:pt x="21600" y="1"/>
                  </a:lnTo>
                </a:path>
              </a:pathLst>
            </a:custGeom>
            <a:noFill/>
            <a:ln w="38100" cap="flat">
              <a:solidFill>
                <a:srgbClr val="CFCDD0"/>
              </a:solidFill>
              <a:prstDash val="solid"/>
              <a:miter lim="800000"/>
            </a:ln>
            <a:effectLst/>
          </p:spPr>
          <p:txBody>
            <a:bodyPr wrap="square" lIns="14287" tIns="14287" rIns="14287" bIns="14287"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solidFill>
                    <a:srgbClr val="FEFCFF"/>
                  </a:solidFill>
                </a:defRPr>
              </a:pPr>
              <a:endParaRPr kumimoji="0" sz="25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51" name="Линия"/>
            <p:cNvSpPr/>
            <p:nvPr/>
          </p:nvSpPr>
          <p:spPr>
            <a:xfrm>
              <a:off x="3120" y="7835"/>
              <a:ext cx="1024" cy="264"/>
            </a:xfrm>
            <a:custGeom>
              <a:avLst/>
              <a:gdLst/>
              <a:ahLst/>
              <a:cxnLst>
                <a:cxn ang="0">
                  <a:pos x="wd2" y="hd2"/>
                </a:cxn>
                <a:cxn ang="5400000">
                  <a:pos x="wd2" y="hd2"/>
                </a:cxn>
                <a:cxn ang="10800000">
                  <a:pos x="wd2" y="hd2"/>
                </a:cxn>
                <a:cxn ang="16200000">
                  <a:pos x="wd2" y="hd2"/>
                </a:cxn>
              </a:cxnLst>
              <a:rect l="0" t="0" r="r" b="b"/>
              <a:pathLst>
                <a:path w="21600" h="21535" extrusionOk="0">
                  <a:moveTo>
                    <a:pt x="0" y="0"/>
                  </a:moveTo>
                  <a:lnTo>
                    <a:pt x="4016" y="18777"/>
                  </a:lnTo>
                  <a:cubicBezTo>
                    <a:pt x="4168" y="19631"/>
                    <a:pt x="4372" y="20328"/>
                    <a:pt x="4609" y="20808"/>
                  </a:cubicBezTo>
                  <a:cubicBezTo>
                    <a:pt x="4878" y="21353"/>
                    <a:pt x="5182" y="21600"/>
                    <a:pt x="5485" y="21520"/>
                  </a:cubicBezTo>
                  <a:lnTo>
                    <a:pt x="21600" y="21520"/>
                  </a:lnTo>
                </a:path>
              </a:pathLst>
            </a:custGeom>
            <a:noFill/>
            <a:ln w="38100" cap="flat">
              <a:solidFill>
                <a:srgbClr val="CFCDD0"/>
              </a:solidFill>
              <a:prstDash val="solid"/>
              <a:miter lim="800000"/>
            </a:ln>
            <a:effectLst/>
          </p:spPr>
          <p:txBody>
            <a:bodyPr wrap="square" lIns="14287" tIns="14287" rIns="14287" bIns="14287"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solidFill>
                    <a:srgbClr val="FEFCFF"/>
                  </a:solidFill>
                </a:defRPr>
              </a:pPr>
              <a:endParaRPr kumimoji="0" sz="25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52" name="Линия"/>
            <p:cNvSpPr/>
            <p:nvPr/>
          </p:nvSpPr>
          <p:spPr>
            <a:xfrm>
              <a:off x="4368" y="5716"/>
              <a:ext cx="1024" cy="265"/>
            </a:xfrm>
            <a:custGeom>
              <a:avLst/>
              <a:gdLst/>
              <a:ahLst/>
              <a:cxnLst>
                <a:cxn ang="0">
                  <a:pos x="wd2" y="hd2"/>
                </a:cxn>
                <a:cxn ang="5400000">
                  <a:pos x="wd2" y="hd2"/>
                </a:cxn>
                <a:cxn ang="10800000">
                  <a:pos x="wd2" y="hd2"/>
                </a:cxn>
                <a:cxn ang="16200000">
                  <a:pos x="wd2" y="hd2"/>
                </a:cxn>
              </a:cxnLst>
              <a:rect l="0" t="0" r="r" b="b"/>
              <a:pathLst>
                <a:path w="21600" h="21535" extrusionOk="0">
                  <a:moveTo>
                    <a:pt x="0" y="21535"/>
                  </a:moveTo>
                  <a:lnTo>
                    <a:pt x="4016" y="2758"/>
                  </a:lnTo>
                  <a:cubicBezTo>
                    <a:pt x="4168" y="1904"/>
                    <a:pt x="4372" y="1207"/>
                    <a:pt x="4609" y="727"/>
                  </a:cubicBezTo>
                  <a:cubicBezTo>
                    <a:pt x="4878" y="182"/>
                    <a:pt x="5182" y="-65"/>
                    <a:pt x="5485" y="15"/>
                  </a:cubicBezTo>
                  <a:lnTo>
                    <a:pt x="21600" y="15"/>
                  </a:lnTo>
                </a:path>
              </a:pathLst>
            </a:custGeom>
            <a:noFill/>
            <a:ln w="38100" cap="flat">
              <a:solidFill>
                <a:srgbClr val="CFCDD0"/>
              </a:solidFill>
              <a:prstDash val="solid"/>
              <a:miter lim="800000"/>
            </a:ln>
            <a:effectLst/>
          </p:spPr>
          <p:txBody>
            <a:bodyPr wrap="square" lIns="14287" tIns="14287" rIns="14287" bIns="14287"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solidFill>
                    <a:srgbClr val="FEFCFF"/>
                  </a:solidFill>
                </a:defRPr>
              </a:pPr>
              <a:endParaRPr kumimoji="0" sz="25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53" name="Фигура"/>
            <p:cNvSpPr/>
            <p:nvPr>
              <p:custDataLst>
                <p:tags r:id="rId3"/>
              </p:custDataLst>
            </p:nvPr>
          </p:nvSpPr>
          <p:spPr>
            <a:xfrm rot="222722">
              <a:off x="4316" y="2425"/>
              <a:ext cx="1599" cy="1592"/>
            </a:xfrm>
            <a:custGeom>
              <a:avLst/>
              <a:gdLst/>
              <a:ahLst/>
              <a:cxnLst>
                <a:cxn ang="0">
                  <a:pos x="wd2" y="hd2"/>
                </a:cxn>
                <a:cxn ang="5400000">
                  <a:pos x="wd2" y="hd2"/>
                </a:cxn>
                <a:cxn ang="10800000">
                  <a:pos x="wd2" y="hd2"/>
                </a:cxn>
                <a:cxn ang="16200000">
                  <a:pos x="wd2" y="hd2"/>
                </a:cxn>
              </a:cxnLst>
              <a:rect l="0" t="0" r="r" b="b"/>
              <a:pathLst>
                <a:path w="21600" h="21600" extrusionOk="0">
                  <a:moveTo>
                    <a:pt x="9384" y="0"/>
                  </a:moveTo>
                  <a:cubicBezTo>
                    <a:pt x="9373" y="0"/>
                    <a:pt x="9236" y="28"/>
                    <a:pt x="9074" y="55"/>
                  </a:cubicBezTo>
                  <a:lnTo>
                    <a:pt x="7469" y="446"/>
                  </a:lnTo>
                  <a:cubicBezTo>
                    <a:pt x="7391" y="471"/>
                    <a:pt x="7317" y="493"/>
                    <a:pt x="7263" y="509"/>
                  </a:cubicBezTo>
                  <a:cubicBezTo>
                    <a:pt x="7208" y="525"/>
                    <a:pt x="7172" y="534"/>
                    <a:pt x="7167" y="537"/>
                  </a:cubicBezTo>
                  <a:cubicBezTo>
                    <a:pt x="7164" y="540"/>
                    <a:pt x="7162" y="574"/>
                    <a:pt x="7159" y="629"/>
                  </a:cubicBezTo>
                  <a:cubicBezTo>
                    <a:pt x="7157" y="684"/>
                    <a:pt x="7156" y="759"/>
                    <a:pt x="7156" y="840"/>
                  </a:cubicBezTo>
                  <a:lnTo>
                    <a:pt x="7167" y="1761"/>
                  </a:lnTo>
                  <a:cubicBezTo>
                    <a:pt x="7167" y="1843"/>
                    <a:pt x="7136" y="1932"/>
                    <a:pt x="7088" y="2010"/>
                  </a:cubicBezTo>
                  <a:cubicBezTo>
                    <a:pt x="7040" y="2088"/>
                    <a:pt x="6975" y="2156"/>
                    <a:pt x="6902" y="2191"/>
                  </a:cubicBezTo>
                  <a:lnTo>
                    <a:pt x="6152" y="2575"/>
                  </a:lnTo>
                  <a:cubicBezTo>
                    <a:pt x="6079" y="2616"/>
                    <a:pt x="5985" y="2633"/>
                    <a:pt x="5893" y="2628"/>
                  </a:cubicBezTo>
                  <a:cubicBezTo>
                    <a:pt x="5802" y="2623"/>
                    <a:pt x="5714" y="2596"/>
                    <a:pt x="5649" y="2547"/>
                  </a:cubicBezTo>
                  <a:lnTo>
                    <a:pt x="4901" y="2010"/>
                  </a:lnTo>
                  <a:cubicBezTo>
                    <a:pt x="4766" y="1913"/>
                    <a:pt x="4651" y="1843"/>
                    <a:pt x="4646" y="1848"/>
                  </a:cubicBezTo>
                  <a:cubicBezTo>
                    <a:pt x="4641" y="1853"/>
                    <a:pt x="4528" y="1941"/>
                    <a:pt x="4398" y="2044"/>
                  </a:cubicBezTo>
                  <a:lnTo>
                    <a:pt x="3162" y="3116"/>
                  </a:lnTo>
                  <a:cubicBezTo>
                    <a:pt x="3044" y="3230"/>
                    <a:pt x="2941" y="3327"/>
                    <a:pt x="2935" y="3332"/>
                  </a:cubicBezTo>
                  <a:cubicBezTo>
                    <a:pt x="2930" y="3338"/>
                    <a:pt x="2989" y="3463"/>
                    <a:pt x="3065" y="3609"/>
                  </a:cubicBezTo>
                  <a:lnTo>
                    <a:pt x="3491" y="4403"/>
                  </a:lnTo>
                  <a:cubicBezTo>
                    <a:pt x="3528" y="4476"/>
                    <a:pt x="3543" y="4567"/>
                    <a:pt x="3536" y="4657"/>
                  </a:cubicBezTo>
                  <a:cubicBezTo>
                    <a:pt x="3528" y="4747"/>
                    <a:pt x="3501" y="4835"/>
                    <a:pt x="3449" y="4900"/>
                  </a:cubicBezTo>
                  <a:lnTo>
                    <a:pt x="2909" y="5648"/>
                  </a:lnTo>
                  <a:cubicBezTo>
                    <a:pt x="2863" y="5715"/>
                    <a:pt x="2790" y="5773"/>
                    <a:pt x="2707" y="5812"/>
                  </a:cubicBezTo>
                  <a:cubicBezTo>
                    <a:pt x="2624" y="5850"/>
                    <a:pt x="2531" y="5870"/>
                    <a:pt x="2450" y="5859"/>
                  </a:cubicBezTo>
                  <a:lnTo>
                    <a:pt x="1547" y="5740"/>
                  </a:lnTo>
                  <a:cubicBezTo>
                    <a:pt x="1386" y="5718"/>
                    <a:pt x="1253" y="5706"/>
                    <a:pt x="1247" y="5712"/>
                  </a:cubicBezTo>
                  <a:cubicBezTo>
                    <a:pt x="1242" y="5717"/>
                    <a:pt x="1182" y="5848"/>
                    <a:pt x="1112" y="6000"/>
                  </a:cubicBezTo>
                  <a:lnTo>
                    <a:pt x="518" y="7484"/>
                  </a:lnTo>
                  <a:cubicBezTo>
                    <a:pt x="491" y="7563"/>
                    <a:pt x="467" y="7636"/>
                    <a:pt x="448" y="7690"/>
                  </a:cubicBezTo>
                  <a:cubicBezTo>
                    <a:pt x="430" y="7744"/>
                    <a:pt x="417" y="7779"/>
                    <a:pt x="415" y="7782"/>
                  </a:cubicBezTo>
                  <a:cubicBezTo>
                    <a:pt x="415" y="7788"/>
                    <a:pt x="442" y="7811"/>
                    <a:pt x="486" y="7844"/>
                  </a:cubicBezTo>
                  <a:cubicBezTo>
                    <a:pt x="530" y="7878"/>
                    <a:pt x="591" y="7921"/>
                    <a:pt x="658" y="7967"/>
                  </a:cubicBezTo>
                  <a:lnTo>
                    <a:pt x="1380" y="8455"/>
                  </a:lnTo>
                  <a:cubicBezTo>
                    <a:pt x="1448" y="8501"/>
                    <a:pt x="1504" y="8575"/>
                    <a:pt x="1538" y="8658"/>
                  </a:cubicBezTo>
                  <a:cubicBezTo>
                    <a:pt x="1572" y="8741"/>
                    <a:pt x="1586" y="8833"/>
                    <a:pt x="1570" y="8914"/>
                  </a:cubicBezTo>
                  <a:lnTo>
                    <a:pt x="1420" y="9945"/>
                  </a:lnTo>
                  <a:cubicBezTo>
                    <a:pt x="1412" y="10026"/>
                    <a:pt x="1374" y="10113"/>
                    <a:pt x="1317" y="10186"/>
                  </a:cubicBezTo>
                  <a:cubicBezTo>
                    <a:pt x="1260" y="10259"/>
                    <a:pt x="1185" y="10319"/>
                    <a:pt x="1107" y="10346"/>
                  </a:cubicBezTo>
                  <a:lnTo>
                    <a:pt x="279" y="10649"/>
                  </a:lnTo>
                  <a:cubicBezTo>
                    <a:pt x="123" y="10703"/>
                    <a:pt x="0" y="10759"/>
                    <a:pt x="0" y="10770"/>
                  </a:cubicBezTo>
                  <a:cubicBezTo>
                    <a:pt x="0" y="10781"/>
                    <a:pt x="6" y="10920"/>
                    <a:pt x="17" y="11083"/>
                  </a:cubicBezTo>
                  <a:lnTo>
                    <a:pt x="167" y="12627"/>
                  </a:lnTo>
                  <a:cubicBezTo>
                    <a:pt x="180" y="12709"/>
                    <a:pt x="193" y="12785"/>
                    <a:pt x="201" y="12842"/>
                  </a:cubicBezTo>
                  <a:cubicBezTo>
                    <a:pt x="209" y="12899"/>
                    <a:pt x="213" y="12936"/>
                    <a:pt x="216" y="12942"/>
                  </a:cubicBezTo>
                  <a:cubicBezTo>
                    <a:pt x="216" y="12947"/>
                    <a:pt x="249" y="12956"/>
                    <a:pt x="304" y="12965"/>
                  </a:cubicBezTo>
                  <a:cubicBezTo>
                    <a:pt x="358" y="12973"/>
                    <a:pt x="434" y="12983"/>
                    <a:pt x="518" y="12991"/>
                  </a:cubicBezTo>
                  <a:lnTo>
                    <a:pt x="1354" y="13083"/>
                  </a:lnTo>
                  <a:cubicBezTo>
                    <a:pt x="1435" y="13091"/>
                    <a:pt x="1519" y="13132"/>
                    <a:pt x="1589" y="13191"/>
                  </a:cubicBezTo>
                  <a:cubicBezTo>
                    <a:pt x="1658" y="13249"/>
                    <a:pt x="1713" y="13325"/>
                    <a:pt x="1737" y="13403"/>
                  </a:cubicBezTo>
                  <a:lnTo>
                    <a:pt x="2121" y="14502"/>
                  </a:lnTo>
                  <a:cubicBezTo>
                    <a:pt x="2151" y="14578"/>
                    <a:pt x="2157" y="14673"/>
                    <a:pt x="2140" y="14764"/>
                  </a:cubicBezTo>
                  <a:cubicBezTo>
                    <a:pt x="2124" y="14855"/>
                    <a:pt x="2086" y="14941"/>
                    <a:pt x="2029" y="15001"/>
                  </a:cubicBezTo>
                  <a:lnTo>
                    <a:pt x="1457" y="15624"/>
                  </a:lnTo>
                  <a:cubicBezTo>
                    <a:pt x="1349" y="15744"/>
                    <a:pt x="1257" y="15851"/>
                    <a:pt x="1262" y="15856"/>
                  </a:cubicBezTo>
                  <a:cubicBezTo>
                    <a:pt x="1268" y="15862"/>
                    <a:pt x="1339" y="15987"/>
                    <a:pt x="1425" y="16127"/>
                  </a:cubicBezTo>
                  <a:lnTo>
                    <a:pt x="2256" y="17380"/>
                  </a:lnTo>
                  <a:cubicBezTo>
                    <a:pt x="2305" y="17445"/>
                    <a:pt x="2351" y="17508"/>
                    <a:pt x="2386" y="17554"/>
                  </a:cubicBezTo>
                  <a:cubicBezTo>
                    <a:pt x="2420" y="17599"/>
                    <a:pt x="2443" y="17629"/>
                    <a:pt x="2446" y="17635"/>
                  </a:cubicBezTo>
                  <a:cubicBezTo>
                    <a:pt x="2449" y="17637"/>
                    <a:pt x="2482" y="17628"/>
                    <a:pt x="2534" y="17610"/>
                  </a:cubicBezTo>
                  <a:cubicBezTo>
                    <a:pt x="2586" y="17592"/>
                    <a:pt x="2655" y="17566"/>
                    <a:pt x="2731" y="17537"/>
                  </a:cubicBezTo>
                  <a:lnTo>
                    <a:pt x="3491" y="17233"/>
                  </a:lnTo>
                  <a:cubicBezTo>
                    <a:pt x="3566" y="17203"/>
                    <a:pt x="3659" y="17200"/>
                    <a:pt x="3748" y="17218"/>
                  </a:cubicBezTo>
                  <a:cubicBezTo>
                    <a:pt x="3836" y="17237"/>
                    <a:pt x="3920" y="17277"/>
                    <a:pt x="3976" y="17337"/>
                  </a:cubicBezTo>
                  <a:lnTo>
                    <a:pt x="4905" y="18194"/>
                  </a:lnTo>
                  <a:cubicBezTo>
                    <a:pt x="4967" y="18246"/>
                    <a:pt x="5015" y="18326"/>
                    <a:pt x="5044" y="18413"/>
                  </a:cubicBezTo>
                  <a:cubicBezTo>
                    <a:pt x="5072" y="18500"/>
                    <a:pt x="5081" y="18593"/>
                    <a:pt x="5062" y="18674"/>
                  </a:cubicBezTo>
                  <a:lnTo>
                    <a:pt x="4852" y="19477"/>
                  </a:lnTo>
                  <a:cubicBezTo>
                    <a:pt x="4809" y="19634"/>
                    <a:pt x="4779" y="19771"/>
                    <a:pt x="4785" y="19776"/>
                  </a:cubicBezTo>
                  <a:cubicBezTo>
                    <a:pt x="4790" y="19782"/>
                    <a:pt x="4915" y="19852"/>
                    <a:pt x="5055" y="19938"/>
                  </a:cubicBezTo>
                  <a:lnTo>
                    <a:pt x="6345" y="20632"/>
                  </a:lnTo>
                  <a:cubicBezTo>
                    <a:pt x="6418" y="20667"/>
                    <a:pt x="6486" y="20700"/>
                    <a:pt x="6539" y="20724"/>
                  </a:cubicBezTo>
                  <a:cubicBezTo>
                    <a:pt x="6591" y="20748"/>
                    <a:pt x="6627" y="20765"/>
                    <a:pt x="6632" y="20767"/>
                  </a:cubicBezTo>
                  <a:cubicBezTo>
                    <a:pt x="6635" y="20770"/>
                    <a:pt x="6661" y="20746"/>
                    <a:pt x="6700" y="20705"/>
                  </a:cubicBezTo>
                  <a:cubicBezTo>
                    <a:pt x="6738" y="20664"/>
                    <a:pt x="6788" y="20607"/>
                    <a:pt x="6842" y="20545"/>
                  </a:cubicBezTo>
                  <a:lnTo>
                    <a:pt x="7371" y="19933"/>
                  </a:lnTo>
                  <a:cubicBezTo>
                    <a:pt x="7425" y="19870"/>
                    <a:pt x="7506" y="19823"/>
                    <a:pt x="7593" y="19797"/>
                  </a:cubicBezTo>
                  <a:cubicBezTo>
                    <a:pt x="7680" y="19772"/>
                    <a:pt x="7773" y="19769"/>
                    <a:pt x="7851" y="19793"/>
                  </a:cubicBezTo>
                  <a:lnTo>
                    <a:pt x="9136" y="20117"/>
                  </a:lnTo>
                  <a:cubicBezTo>
                    <a:pt x="9217" y="20134"/>
                    <a:pt x="9298" y="20182"/>
                    <a:pt x="9363" y="20246"/>
                  </a:cubicBezTo>
                  <a:cubicBezTo>
                    <a:pt x="9429" y="20309"/>
                    <a:pt x="9478" y="20388"/>
                    <a:pt x="9496" y="20470"/>
                  </a:cubicBezTo>
                  <a:lnTo>
                    <a:pt x="9680" y="21261"/>
                  </a:lnTo>
                  <a:cubicBezTo>
                    <a:pt x="9718" y="21423"/>
                    <a:pt x="9755" y="21553"/>
                    <a:pt x="9761" y="21553"/>
                  </a:cubicBezTo>
                  <a:cubicBezTo>
                    <a:pt x="9766" y="21553"/>
                    <a:pt x="9912" y="21563"/>
                    <a:pt x="10074" y="21574"/>
                  </a:cubicBezTo>
                  <a:lnTo>
                    <a:pt x="10500" y="21596"/>
                  </a:lnTo>
                  <a:cubicBezTo>
                    <a:pt x="10581" y="21599"/>
                    <a:pt x="10690" y="21600"/>
                    <a:pt x="10798" y="21600"/>
                  </a:cubicBezTo>
                  <a:cubicBezTo>
                    <a:pt x="10907" y="21600"/>
                    <a:pt x="11015" y="21599"/>
                    <a:pt x="11098" y="21596"/>
                  </a:cubicBezTo>
                  <a:lnTo>
                    <a:pt x="11526" y="21574"/>
                  </a:lnTo>
                  <a:cubicBezTo>
                    <a:pt x="11688" y="21563"/>
                    <a:pt x="11828" y="21553"/>
                    <a:pt x="11839" y="21553"/>
                  </a:cubicBezTo>
                  <a:cubicBezTo>
                    <a:pt x="11850" y="21553"/>
                    <a:pt x="11882" y="21418"/>
                    <a:pt x="11920" y="21261"/>
                  </a:cubicBezTo>
                  <a:lnTo>
                    <a:pt x="12104" y="20470"/>
                  </a:lnTo>
                  <a:cubicBezTo>
                    <a:pt x="12122" y="20388"/>
                    <a:pt x="12171" y="20309"/>
                    <a:pt x="12237" y="20246"/>
                  </a:cubicBezTo>
                  <a:cubicBezTo>
                    <a:pt x="12302" y="20182"/>
                    <a:pt x="12383" y="20134"/>
                    <a:pt x="12464" y="20117"/>
                  </a:cubicBezTo>
                  <a:lnTo>
                    <a:pt x="13749" y="19793"/>
                  </a:lnTo>
                  <a:cubicBezTo>
                    <a:pt x="13827" y="19769"/>
                    <a:pt x="13921" y="19772"/>
                    <a:pt x="14007" y="19797"/>
                  </a:cubicBezTo>
                  <a:cubicBezTo>
                    <a:pt x="14094" y="19823"/>
                    <a:pt x="14175" y="19870"/>
                    <a:pt x="14229" y="19933"/>
                  </a:cubicBezTo>
                  <a:lnTo>
                    <a:pt x="14758" y="20545"/>
                  </a:lnTo>
                  <a:cubicBezTo>
                    <a:pt x="14812" y="20607"/>
                    <a:pt x="14862" y="20663"/>
                    <a:pt x="14900" y="20703"/>
                  </a:cubicBezTo>
                  <a:cubicBezTo>
                    <a:pt x="14938" y="20744"/>
                    <a:pt x="14962" y="20767"/>
                    <a:pt x="14968" y="20767"/>
                  </a:cubicBezTo>
                  <a:cubicBezTo>
                    <a:pt x="14970" y="20765"/>
                    <a:pt x="15004" y="20748"/>
                    <a:pt x="15056" y="20724"/>
                  </a:cubicBezTo>
                  <a:cubicBezTo>
                    <a:pt x="15108" y="20700"/>
                    <a:pt x="15177" y="20667"/>
                    <a:pt x="15253" y="20632"/>
                  </a:cubicBezTo>
                  <a:lnTo>
                    <a:pt x="16543" y="19938"/>
                  </a:lnTo>
                  <a:cubicBezTo>
                    <a:pt x="16613" y="19895"/>
                    <a:pt x="16678" y="19856"/>
                    <a:pt x="16727" y="19827"/>
                  </a:cubicBezTo>
                  <a:cubicBezTo>
                    <a:pt x="16776" y="19798"/>
                    <a:pt x="16808" y="19779"/>
                    <a:pt x="16813" y="19776"/>
                  </a:cubicBezTo>
                  <a:cubicBezTo>
                    <a:pt x="16816" y="19774"/>
                    <a:pt x="16810" y="19738"/>
                    <a:pt x="16798" y="19684"/>
                  </a:cubicBezTo>
                  <a:cubicBezTo>
                    <a:pt x="16787" y="19630"/>
                    <a:pt x="16771" y="19555"/>
                    <a:pt x="16750" y="19477"/>
                  </a:cubicBezTo>
                  <a:lnTo>
                    <a:pt x="16538" y="18674"/>
                  </a:lnTo>
                  <a:cubicBezTo>
                    <a:pt x="16516" y="18596"/>
                    <a:pt x="16524" y="18503"/>
                    <a:pt x="16553" y="18416"/>
                  </a:cubicBezTo>
                  <a:cubicBezTo>
                    <a:pt x="16581" y="18329"/>
                    <a:pt x="16630" y="18248"/>
                    <a:pt x="16695" y="18194"/>
                  </a:cubicBezTo>
                  <a:lnTo>
                    <a:pt x="17622" y="17337"/>
                  </a:lnTo>
                  <a:cubicBezTo>
                    <a:pt x="17678" y="17277"/>
                    <a:pt x="17762" y="17237"/>
                    <a:pt x="17851" y="17218"/>
                  </a:cubicBezTo>
                  <a:cubicBezTo>
                    <a:pt x="17939" y="17200"/>
                    <a:pt x="18032" y="17203"/>
                    <a:pt x="18108" y="17233"/>
                  </a:cubicBezTo>
                  <a:lnTo>
                    <a:pt x="18869" y="17537"/>
                  </a:lnTo>
                  <a:cubicBezTo>
                    <a:pt x="19020" y="17596"/>
                    <a:pt x="19151" y="17640"/>
                    <a:pt x="19156" y="17635"/>
                  </a:cubicBezTo>
                  <a:cubicBezTo>
                    <a:pt x="19161" y="17629"/>
                    <a:pt x="19246" y="17516"/>
                    <a:pt x="19344" y="17380"/>
                  </a:cubicBezTo>
                  <a:lnTo>
                    <a:pt x="20175" y="16127"/>
                  </a:lnTo>
                  <a:cubicBezTo>
                    <a:pt x="20261" y="15987"/>
                    <a:pt x="20332" y="15862"/>
                    <a:pt x="20338" y="15856"/>
                  </a:cubicBezTo>
                  <a:cubicBezTo>
                    <a:pt x="20343" y="15851"/>
                    <a:pt x="20256" y="15744"/>
                    <a:pt x="20143" y="15624"/>
                  </a:cubicBezTo>
                  <a:lnTo>
                    <a:pt x="19571" y="14990"/>
                  </a:lnTo>
                  <a:cubicBezTo>
                    <a:pt x="19517" y="14930"/>
                    <a:pt x="19478" y="14843"/>
                    <a:pt x="19462" y="14752"/>
                  </a:cubicBezTo>
                  <a:cubicBezTo>
                    <a:pt x="19445" y="14662"/>
                    <a:pt x="19449" y="14568"/>
                    <a:pt x="19479" y="14492"/>
                  </a:cubicBezTo>
                  <a:lnTo>
                    <a:pt x="19861" y="13390"/>
                  </a:lnTo>
                  <a:cubicBezTo>
                    <a:pt x="19886" y="13312"/>
                    <a:pt x="19942" y="13237"/>
                    <a:pt x="20011" y="13179"/>
                  </a:cubicBezTo>
                  <a:cubicBezTo>
                    <a:pt x="20081" y="13121"/>
                    <a:pt x="20163" y="13080"/>
                    <a:pt x="20244" y="13072"/>
                  </a:cubicBezTo>
                  <a:lnTo>
                    <a:pt x="21080" y="12980"/>
                  </a:lnTo>
                  <a:cubicBezTo>
                    <a:pt x="21161" y="12971"/>
                    <a:pt x="21236" y="12962"/>
                    <a:pt x="21291" y="12953"/>
                  </a:cubicBezTo>
                  <a:cubicBezTo>
                    <a:pt x="21345" y="12944"/>
                    <a:pt x="21382" y="12936"/>
                    <a:pt x="21384" y="12931"/>
                  </a:cubicBezTo>
                  <a:cubicBezTo>
                    <a:pt x="21384" y="12925"/>
                    <a:pt x="21389" y="12889"/>
                    <a:pt x="21397" y="12833"/>
                  </a:cubicBezTo>
                  <a:cubicBezTo>
                    <a:pt x="21406" y="12777"/>
                    <a:pt x="21418" y="12702"/>
                    <a:pt x="21431" y="12618"/>
                  </a:cubicBezTo>
                  <a:lnTo>
                    <a:pt x="21583" y="11073"/>
                  </a:lnTo>
                  <a:cubicBezTo>
                    <a:pt x="21589" y="10992"/>
                    <a:pt x="21593" y="10915"/>
                    <a:pt x="21596" y="10858"/>
                  </a:cubicBezTo>
                  <a:cubicBezTo>
                    <a:pt x="21599" y="10801"/>
                    <a:pt x="21600" y="10764"/>
                    <a:pt x="21600" y="10759"/>
                  </a:cubicBezTo>
                  <a:cubicBezTo>
                    <a:pt x="21592" y="10759"/>
                    <a:pt x="21557" y="10745"/>
                    <a:pt x="21504" y="10725"/>
                  </a:cubicBezTo>
                  <a:cubicBezTo>
                    <a:pt x="21452" y="10704"/>
                    <a:pt x="21382" y="10676"/>
                    <a:pt x="21304" y="10649"/>
                  </a:cubicBezTo>
                  <a:lnTo>
                    <a:pt x="20476" y="10346"/>
                  </a:lnTo>
                  <a:cubicBezTo>
                    <a:pt x="20398" y="10319"/>
                    <a:pt x="20325" y="10259"/>
                    <a:pt x="20268" y="10186"/>
                  </a:cubicBezTo>
                  <a:cubicBezTo>
                    <a:pt x="20211" y="10113"/>
                    <a:pt x="20171" y="10026"/>
                    <a:pt x="20163" y="9945"/>
                  </a:cubicBezTo>
                  <a:lnTo>
                    <a:pt x="20013" y="8914"/>
                  </a:lnTo>
                  <a:cubicBezTo>
                    <a:pt x="19997" y="8833"/>
                    <a:pt x="20011" y="8741"/>
                    <a:pt x="20045" y="8658"/>
                  </a:cubicBezTo>
                  <a:cubicBezTo>
                    <a:pt x="20079" y="8575"/>
                    <a:pt x="20135" y="8501"/>
                    <a:pt x="20203" y="8455"/>
                  </a:cubicBezTo>
                  <a:lnTo>
                    <a:pt x="20925" y="7967"/>
                  </a:lnTo>
                  <a:cubicBezTo>
                    <a:pt x="20992" y="7921"/>
                    <a:pt x="21055" y="7878"/>
                    <a:pt x="21099" y="7844"/>
                  </a:cubicBezTo>
                  <a:cubicBezTo>
                    <a:pt x="21144" y="7811"/>
                    <a:pt x="21171" y="7788"/>
                    <a:pt x="21169" y="7782"/>
                  </a:cubicBezTo>
                  <a:cubicBezTo>
                    <a:pt x="21169" y="7777"/>
                    <a:pt x="21156" y="7741"/>
                    <a:pt x="21137" y="7688"/>
                  </a:cubicBezTo>
                  <a:cubicBezTo>
                    <a:pt x="21118" y="7634"/>
                    <a:pt x="21092" y="7563"/>
                    <a:pt x="21065" y="7484"/>
                  </a:cubicBezTo>
                  <a:lnTo>
                    <a:pt x="20473" y="6000"/>
                  </a:lnTo>
                  <a:cubicBezTo>
                    <a:pt x="20403" y="5848"/>
                    <a:pt x="20343" y="5723"/>
                    <a:pt x="20338" y="5712"/>
                  </a:cubicBezTo>
                  <a:cubicBezTo>
                    <a:pt x="20332" y="5701"/>
                    <a:pt x="20198" y="5718"/>
                    <a:pt x="20036" y="5740"/>
                  </a:cubicBezTo>
                  <a:lnTo>
                    <a:pt x="19134" y="5859"/>
                  </a:lnTo>
                  <a:cubicBezTo>
                    <a:pt x="19053" y="5870"/>
                    <a:pt x="18958" y="5851"/>
                    <a:pt x="18875" y="5814"/>
                  </a:cubicBezTo>
                  <a:cubicBezTo>
                    <a:pt x="18791" y="5776"/>
                    <a:pt x="18717" y="5718"/>
                    <a:pt x="18674" y="5648"/>
                  </a:cubicBezTo>
                  <a:lnTo>
                    <a:pt x="18136" y="4900"/>
                  </a:lnTo>
                  <a:cubicBezTo>
                    <a:pt x="18084" y="4835"/>
                    <a:pt x="18055" y="4747"/>
                    <a:pt x="18048" y="4657"/>
                  </a:cubicBezTo>
                  <a:cubicBezTo>
                    <a:pt x="18040" y="4567"/>
                    <a:pt x="18055" y="4476"/>
                    <a:pt x="18093" y="4403"/>
                  </a:cubicBezTo>
                  <a:lnTo>
                    <a:pt x="18518" y="3609"/>
                  </a:lnTo>
                  <a:cubicBezTo>
                    <a:pt x="18594" y="3463"/>
                    <a:pt x="18653" y="3338"/>
                    <a:pt x="18648" y="3332"/>
                  </a:cubicBezTo>
                  <a:cubicBezTo>
                    <a:pt x="18642" y="3327"/>
                    <a:pt x="18539" y="3230"/>
                    <a:pt x="18421" y="3116"/>
                  </a:cubicBezTo>
                  <a:lnTo>
                    <a:pt x="17187" y="2044"/>
                  </a:lnTo>
                  <a:cubicBezTo>
                    <a:pt x="17057" y="1941"/>
                    <a:pt x="16943" y="1853"/>
                    <a:pt x="16937" y="1848"/>
                  </a:cubicBezTo>
                  <a:cubicBezTo>
                    <a:pt x="16932" y="1843"/>
                    <a:pt x="16813" y="1918"/>
                    <a:pt x="16684" y="2010"/>
                  </a:cubicBezTo>
                  <a:lnTo>
                    <a:pt x="15934" y="2547"/>
                  </a:lnTo>
                  <a:cubicBezTo>
                    <a:pt x="15866" y="2596"/>
                    <a:pt x="15777" y="2623"/>
                    <a:pt x="15686" y="2628"/>
                  </a:cubicBezTo>
                  <a:cubicBezTo>
                    <a:pt x="15595" y="2633"/>
                    <a:pt x="15503" y="2616"/>
                    <a:pt x="15433" y="2575"/>
                  </a:cubicBezTo>
                  <a:lnTo>
                    <a:pt x="14683" y="2191"/>
                  </a:lnTo>
                  <a:cubicBezTo>
                    <a:pt x="14607" y="2156"/>
                    <a:pt x="14539" y="2089"/>
                    <a:pt x="14491" y="2012"/>
                  </a:cubicBezTo>
                  <a:cubicBezTo>
                    <a:pt x="14443" y="1935"/>
                    <a:pt x="14414" y="1845"/>
                    <a:pt x="14416" y="1761"/>
                  </a:cubicBezTo>
                  <a:lnTo>
                    <a:pt x="14429" y="840"/>
                  </a:lnTo>
                  <a:cubicBezTo>
                    <a:pt x="14429" y="759"/>
                    <a:pt x="14429" y="683"/>
                    <a:pt x="14428" y="627"/>
                  </a:cubicBezTo>
                  <a:cubicBezTo>
                    <a:pt x="14426" y="572"/>
                    <a:pt x="14422" y="537"/>
                    <a:pt x="14416" y="537"/>
                  </a:cubicBezTo>
                  <a:cubicBezTo>
                    <a:pt x="14414" y="534"/>
                    <a:pt x="14378" y="525"/>
                    <a:pt x="14322" y="509"/>
                  </a:cubicBezTo>
                  <a:cubicBezTo>
                    <a:pt x="14267" y="493"/>
                    <a:pt x="14192" y="471"/>
                    <a:pt x="14114" y="446"/>
                  </a:cubicBezTo>
                  <a:lnTo>
                    <a:pt x="12509" y="55"/>
                  </a:lnTo>
                  <a:cubicBezTo>
                    <a:pt x="12347" y="22"/>
                    <a:pt x="12205" y="0"/>
                    <a:pt x="12199" y="0"/>
                  </a:cubicBezTo>
                  <a:cubicBezTo>
                    <a:pt x="12188" y="0"/>
                    <a:pt x="12125" y="119"/>
                    <a:pt x="12049" y="266"/>
                  </a:cubicBezTo>
                  <a:lnTo>
                    <a:pt x="11627" y="1096"/>
                  </a:lnTo>
                  <a:cubicBezTo>
                    <a:pt x="11589" y="1170"/>
                    <a:pt x="11523" y="1233"/>
                    <a:pt x="11445" y="1279"/>
                  </a:cubicBezTo>
                  <a:cubicBezTo>
                    <a:pt x="11367" y="1325"/>
                    <a:pt x="11277" y="1353"/>
                    <a:pt x="11196" y="1351"/>
                  </a:cubicBezTo>
                  <a:lnTo>
                    <a:pt x="10387" y="1351"/>
                  </a:lnTo>
                  <a:cubicBezTo>
                    <a:pt x="10306" y="1353"/>
                    <a:pt x="10215" y="1325"/>
                    <a:pt x="10136" y="1279"/>
                  </a:cubicBezTo>
                  <a:cubicBezTo>
                    <a:pt x="10057" y="1233"/>
                    <a:pt x="9991" y="1170"/>
                    <a:pt x="9956" y="1096"/>
                  </a:cubicBezTo>
                  <a:lnTo>
                    <a:pt x="9534" y="266"/>
                  </a:lnTo>
                  <a:cubicBezTo>
                    <a:pt x="9458" y="119"/>
                    <a:pt x="9395" y="0"/>
                    <a:pt x="9384" y="0"/>
                  </a:cubicBezTo>
                  <a:close/>
                  <a:moveTo>
                    <a:pt x="10800" y="3282"/>
                  </a:moveTo>
                  <a:cubicBezTo>
                    <a:pt x="12716" y="3282"/>
                    <a:pt x="14631" y="4016"/>
                    <a:pt x="16093" y="5484"/>
                  </a:cubicBezTo>
                  <a:cubicBezTo>
                    <a:pt x="19016" y="8420"/>
                    <a:pt x="19016" y="13180"/>
                    <a:pt x="16093" y="16116"/>
                  </a:cubicBezTo>
                  <a:cubicBezTo>
                    <a:pt x="13170" y="19052"/>
                    <a:pt x="8430" y="19052"/>
                    <a:pt x="5507" y="16116"/>
                  </a:cubicBezTo>
                  <a:cubicBezTo>
                    <a:pt x="2584" y="13180"/>
                    <a:pt x="2584" y="8420"/>
                    <a:pt x="5507" y="5484"/>
                  </a:cubicBezTo>
                  <a:cubicBezTo>
                    <a:pt x="6969" y="4016"/>
                    <a:pt x="8884" y="3282"/>
                    <a:pt x="10800" y="3282"/>
                  </a:cubicBezTo>
                  <a:close/>
                </a:path>
              </a:pathLst>
            </a:custGeom>
            <a:solidFill>
              <a:srgbClr val="7578EC"/>
            </a:solidFill>
            <a:ln w="12700" cap="flat">
              <a:noFill/>
              <a:miter lim="400000"/>
            </a:ln>
            <a:effectLst/>
          </p:spPr>
          <p:txBody>
            <a:bodyPr wrap="square" lIns="14287" tIns="14287" rIns="14287" bIns="14287"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5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54" name="Фигура"/>
            <p:cNvSpPr/>
            <p:nvPr>
              <p:custDataLst>
                <p:tags r:id="rId4"/>
              </p:custDataLst>
            </p:nvPr>
          </p:nvSpPr>
          <p:spPr>
            <a:xfrm rot="426361">
              <a:off x="4072" y="7380"/>
              <a:ext cx="1599" cy="1592"/>
            </a:xfrm>
            <a:custGeom>
              <a:avLst/>
              <a:gdLst/>
              <a:ahLst/>
              <a:cxnLst>
                <a:cxn ang="0">
                  <a:pos x="wd2" y="hd2"/>
                </a:cxn>
                <a:cxn ang="5400000">
                  <a:pos x="wd2" y="hd2"/>
                </a:cxn>
                <a:cxn ang="10800000">
                  <a:pos x="wd2" y="hd2"/>
                </a:cxn>
                <a:cxn ang="16200000">
                  <a:pos x="wd2" y="hd2"/>
                </a:cxn>
              </a:cxnLst>
              <a:rect l="0" t="0" r="r" b="b"/>
              <a:pathLst>
                <a:path w="21600" h="21600" extrusionOk="0">
                  <a:moveTo>
                    <a:pt x="9384" y="0"/>
                  </a:moveTo>
                  <a:cubicBezTo>
                    <a:pt x="9373" y="0"/>
                    <a:pt x="9236" y="28"/>
                    <a:pt x="9074" y="55"/>
                  </a:cubicBezTo>
                  <a:lnTo>
                    <a:pt x="7469" y="446"/>
                  </a:lnTo>
                  <a:cubicBezTo>
                    <a:pt x="7391" y="471"/>
                    <a:pt x="7317" y="493"/>
                    <a:pt x="7263" y="509"/>
                  </a:cubicBezTo>
                  <a:cubicBezTo>
                    <a:pt x="7208" y="525"/>
                    <a:pt x="7172" y="534"/>
                    <a:pt x="7167" y="537"/>
                  </a:cubicBezTo>
                  <a:cubicBezTo>
                    <a:pt x="7164" y="540"/>
                    <a:pt x="7162" y="574"/>
                    <a:pt x="7159" y="629"/>
                  </a:cubicBezTo>
                  <a:cubicBezTo>
                    <a:pt x="7157" y="684"/>
                    <a:pt x="7156" y="759"/>
                    <a:pt x="7156" y="840"/>
                  </a:cubicBezTo>
                  <a:lnTo>
                    <a:pt x="7167" y="1761"/>
                  </a:lnTo>
                  <a:cubicBezTo>
                    <a:pt x="7167" y="1843"/>
                    <a:pt x="7136" y="1932"/>
                    <a:pt x="7088" y="2010"/>
                  </a:cubicBezTo>
                  <a:cubicBezTo>
                    <a:pt x="7040" y="2088"/>
                    <a:pt x="6975" y="2156"/>
                    <a:pt x="6902" y="2191"/>
                  </a:cubicBezTo>
                  <a:lnTo>
                    <a:pt x="6152" y="2575"/>
                  </a:lnTo>
                  <a:cubicBezTo>
                    <a:pt x="6079" y="2616"/>
                    <a:pt x="5985" y="2633"/>
                    <a:pt x="5893" y="2628"/>
                  </a:cubicBezTo>
                  <a:cubicBezTo>
                    <a:pt x="5802" y="2623"/>
                    <a:pt x="5714" y="2596"/>
                    <a:pt x="5649" y="2547"/>
                  </a:cubicBezTo>
                  <a:lnTo>
                    <a:pt x="4901" y="2010"/>
                  </a:lnTo>
                  <a:cubicBezTo>
                    <a:pt x="4766" y="1913"/>
                    <a:pt x="4651" y="1843"/>
                    <a:pt x="4646" y="1848"/>
                  </a:cubicBezTo>
                  <a:cubicBezTo>
                    <a:pt x="4641" y="1853"/>
                    <a:pt x="4528" y="1941"/>
                    <a:pt x="4398" y="2044"/>
                  </a:cubicBezTo>
                  <a:lnTo>
                    <a:pt x="3162" y="3116"/>
                  </a:lnTo>
                  <a:cubicBezTo>
                    <a:pt x="3044" y="3230"/>
                    <a:pt x="2941" y="3327"/>
                    <a:pt x="2935" y="3332"/>
                  </a:cubicBezTo>
                  <a:cubicBezTo>
                    <a:pt x="2930" y="3338"/>
                    <a:pt x="2989" y="3463"/>
                    <a:pt x="3065" y="3609"/>
                  </a:cubicBezTo>
                  <a:lnTo>
                    <a:pt x="3491" y="4403"/>
                  </a:lnTo>
                  <a:cubicBezTo>
                    <a:pt x="3528" y="4476"/>
                    <a:pt x="3543" y="4567"/>
                    <a:pt x="3536" y="4657"/>
                  </a:cubicBezTo>
                  <a:cubicBezTo>
                    <a:pt x="3528" y="4747"/>
                    <a:pt x="3501" y="4835"/>
                    <a:pt x="3449" y="4900"/>
                  </a:cubicBezTo>
                  <a:lnTo>
                    <a:pt x="2909" y="5648"/>
                  </a:lnTo>
                  <a:cubicBezTo>
                    <a:pt x="2863" y="5715"/>
                    <a:pt x="2790" y="5773"/>
                    <a:pt x="2707" y="5812"/>
                  </a:cubicBezTo>
                  <a:cubicBezTo>
                    <a:pt x="2624" y="5850"/>
                    <a:pt x="2531" y="5870"/>
                    <a:pt x="2450" y="5859"/>
                  </a:cubicBezTo>
                  <a:lnTo>
                    <a:pt x="1547" y="5740"/>
                  </a:lnTo>
                  <a:cubicBezTo>
                    <a:pt x="1386" y="5718"/>
                    <a:pt x="1253" y="5706"/>
                    <a:pt x="1247" y="5712"/>
                  </a:cubicBezTo>
                  <a:cubicBezTo>
                    <a:pt x="1242" y="5717"/>
                    <a:pt x="1182" y="5848"/>
                    <a:pt x="1112" y="6000"/>
                  </a:cubicBezTo>
                  <a:lnTo>
                    <a:pt x="518" y="7484"/>
                  </a:lnTo>
                  <a:cubicBezTo>
                    <a:pt x="491" y="7563"/>
                    <a:pt x="467" y="7636"/>
                    <a:pt x="448" y="7690"/>
                  </a:cubicBezTo>
                  <a:cubicBezTo>
                    <a:pt x="430" y="7744"/>
                    <a:pt x="417" y="7779"/>
                    <a:pt x="415" y="7782"/>
                  </a:cubicBezTo>
                  <a:cubicBezTo>
                    <a:pt x="415" y="7788"/>
                    <a:pt x="442" y="7811"/>
                    <a:pt x="486" y="7844"/>
                  </a:cubicBezTo>
                  <a:cubicBezTo>
                    <a:pt x="530" y="7878"/>
                    <a:pt x="591" y="7921"/>
                    <a:pt x="658" y="7967"/>
                  </a:cubicBezTo>
                  <a:lnTo>
                    <a:pt x="1380" y="8455"/>
                  </a:lnTo>
                  <a:cubicBezTo>
                    <a:pt x="1448" y="8501"/>
                    <a:pt x="1504" y="8575"/>
                    <a:pt x="1538" y="8658"/>
                  </a:cubicBezTo>
                  <a:cubicBezTo>
                    <a:pt x="1572" y="8741"/>
                    <a:pt x="1586" y="8833"/>
                    <a:pt x="1570" y="8914"/>
                  </a:cubicBezTo>
                  <a:lnTo>
                    <a:pt x="1420" y="9945"/>
                  </a:lnTo>
                  <a:cubicBezTo>
                    <a:pt x="1412" y="10026"/>
                    <a:pt x="1374" y="10113"/>
                    <a:pt x="1317" y="10186"/>
                  </a:cubicBezTo>
                  <a:cubicBezTo>
                    <a:pt x="1260" y="10259"/>
                    <a:pt x="1185" y="10319"/>
                    <a:pt x="1107" y="10346"/>
                  </a:cubicBezTo>
                  <a:lnTo>
                    <a:pt x="279" y="10649"/>
                  </a:lnTo>
                  <a:cubicBezTo>
                    <a:pt x="123" y="10703"/>
                    <a:pt x="0" y="10759"/>
                    <a:pt x="0" y="10770"/>
                  </a:cubicBezTo>
                  <a:cubicBezTo>
                    <a:pt x="0" y="10781"/>
                    <a:pt x="6" y="10920"/>
                    <a:pt x="17" y="11083"/>
                  </a:cubicBezTo>
                  <a:lnTo>
                    <a:pt x="167" y="12627"/>
                  </a:lnTo>
                  <a:cubicBezTo>
                    <a:pt x="180" y="12709"/>
                    <a:pt x="193" y="12785"/>
                    <a:pt x="201" y="12842"/>
                  </a:cubicBezTo>
                  <a:cubicBezTo>
                    <a:pt x="209" y="12899"/>
                    <a:pt x="213" y="12936"/>
                    <a:pt x="216" y="12942"/>
                  </a:cubicBezTo>
                  <a:cubicBezTo>
                    <a:pt x="216" y="12947"/>
                    <a:pt x="249" y="12956"/>
                    <a:pt x="304" y="12965"/>
                  </a:cubicBezTo>
                  <a:cubicBezTo>
                    <a:pt x="358" y="12973"/>
                    <a:pt x="434" y="12983"/>
                    <a:pt x="518" y="12991"/>
                  </a:cubicBezTo>
                  <a:lnTo>
                    <a:pt x="1354" y="13083"/>
                  </a:lnTo>
                  <a:cubicBezTo>
                    <a:pt x="1435" y="13091"/>
                    <a:pt x="1519" y="13132"/>
                    <a:pt x="1589" y="13191"/>
                  </a:cubicBezTo>
                  <a:cubicBezTo>
                    <a:pt x="1658" y="13249"/>
                    <a:pt x="1713" y="13325"/>
                    <a:pt x="1737" y="13403"/>
                  </a:cubicBezTo>
                  <a:lnTo>
                    <a:pt x="2121" y="14502"/>
                  </a:lnTo>
                  <a:cubicBezTo>
                    <a:pt x="2151" y="14578"/>
                    <a:pt x="2157" y="14673"/>
                    <a:pt x="2140" y="14764"/>
                  </a:cubicBezTo>
                  <a:cubicBezTo>
                    <a:pt x="2124" y="14855"/>
                    <a:pt x="2086" y="14941"/>
                    <a:pt x="2029" y="15001"/>
                  </a:cubicBezTo>
                  <a:lnTo>
                    <a:pt x="1457" y="15624"/>
                  </a:lnTo>
                  <a:cubicBezTo>
                    <a:pt x="1349" y="15744"/>
                    <a:pt x="1257" y="15851"/>
                    <a:pt x="1262" y="15856"/>
                  </a:cubicBezTo>
                  <a:cubicBezTo>
                    <a:pt x="1268" y="15862"/>
                    <a:pt x="1339" y="15987"/>
                    <a:pt x="1425" y="16127"/>
                  </a:cubicBezTo>
                  <a:lnTo>
                    <a:pt x="2256" y="17380"/>
                  </a:lnTo>
                  <a:cubicBezTo>
                    <a:pt x="2305" y="17445"/>
                    <a:pt x="2351" y="17508"/>
                    <a:pt x="2386" y="17554"/>
                  </a:cubicBezTo>
                  <a:cubicBezTo>
                    <a:pt x="2420" y="17599"/>
                    <a:pt x="2443" y="17629"/>
                    <a:pt x="2446" y="17635"/>
                  </a:cubicBezTo>
                  <a:cubicBezTo>
                    <a:pt x="2449" y="17637"/>
                    <a:pt x="2482" y="17628"/>
                    <a:pt x="2534" y="17610"/>
                  </a:cubicBezTo>
                  <a:cubicBezTo>
                    <a:pt x="2586" y="17592"/>
                    <a:pt x="2655" y="17566"/>
                    <a:pt x="2731" y="17537"/>
                  </a:cubicBezTo>
                  <a:lnTo>
                    <a:pt x="3491" y="17233"/>
                  </a:lnTo>
                  <a:cubicBezTo>
                    <a:pt x="3566" y="17203"/>
                    <a:pt x="3659" y="17200"/>
                    <a:pt x="3748" y="17218"/>
                  </a:cubicBezTo>
                  <a:cubicBezTo>
                    <a:pt x="3836" y="17237"/>
                    <a:pt x="3920" y="17277"/>
                    <a:pt x="3976" y="17337"/>
                  </a:cubicBezTo>
                  <a:lnTo>
                    <a:pt x="4905" y="18194"/>
                  </a:lnTo>
                  <a:cubicBezTo>
                    <a:pt x="4967" y="18246"/>
                    <a:pt x="5015" y="18326"/>
                    <a:pt x="5044" y="18413"/>
                  </a:cubicBezTo>
                  <a:cubicBezTo>
                    <a:pt x="5072" y="18500"/>
                    <a:pt x="5081" y="18593"/>
                    <a:pt x="5062" y="18674"/>
                  </a:cubicBezTo>
                  <a:lnTo>
                    <a:pt x="4852" y="19477"/>
                  </a:lnTo>
                  <a:cubicBezTo>
                    <a:pt x="4809" y="19634"/>
                    <a:pt x="4779" y="19771"/>
                    <a:pt x="4785" y="19776"/>
                  </a:cubicBezTo>
                  <a:cubicBezTo>
                    <a:pt x="4790" y="19782"/>
                    <a:pt x="4915" y="19852"/>
                    <a:pt x="5055" y="19938"/>
                  </a:cubicBezTo>
                  <a:lnTo>
                    <a:pt x="6345" y="20632"/>
                  </a:lnTo>
                  <a:cubicBezTo>
                    <a:pt x="6418" y="20667"/>
                    <a:pt x="6486" y="20700"/>
                    <a:pt x="6539" y="20724"/>
                  </a:cubicBezTo>
                  <a:cubicBezTo>
                    <a:pt x="6591" y="20748"/>
                    <a:pt x="6627" y="20765"/>
                    <a:pt x="6632" y="20767"/>
                  </a:cubicBezTo>
                  <a:cubicBezTo>
                    <a:pt x="6635" y="20770"/>
                    <a:pt x="6661" y="20746"/>
                    <a:pt x="6700" y="20705"/>
                  </a:cubicBezTo>
                  <a:cubicBezTo>
                    <a:pt x="6738" y="20664"/>
                    <a:pt x="6788" y="20607"/>
                    <a:pt x="6842" y="20545"/>
                  </a:cubicBezTo>
                  <a:lnTo>
                    <a:pt x="7371" y="19933"/>
                  </a:lnTo>
                  <a:cubicBezTo>
                    <a:pt x="7425" y="19870"/>
                    <a:pt x="7506" y="19823"/>
                    <a:pt x="7593" y="19797"/>
                  </a:cubicBezTo>
                  <a:cubicBezTo>
                    <a:pt x="7680" y="19772"/>
                    <a:pt x="7773" y="19769"/>
                    <a:pt x="7851" y="19793"/>
                  </a:cubicBezTo>
                  <a:lnTo>
                    <a:pt x="9136" y="20117"/>
                  </a:lnTo>
                  <a:cubicBezTo>
                    <a:pt x="9217" y="20134"/>
                    <a:pt x="9298" y="20182"/>
                    <a:pt x="9363" y="20246"/>
                  </a:cubicBezTo>
                  <a:cubicBezTo>
                    <a:pt x="9429" y="20309"/>
                    <a:pt x="9478" y="20388"/>
                    <a:pt x="9496" y="20470"/>
                  </a:cubicBezTo>
                  <a:lnTo>
                    <a:pt x="9680" y="21261"/>
                  </a:lnTo>
                  <a:cubicBezTo>
                    <a:pt x="9718" y="21423"/>
                    <a:pt x="9755" y="21553"/>
                    <a:pt x="9761" y="21553"/>
                  </a:cubicBezTo>
                  <a:cubicBezTo>
                    <a:pt x="9766" y="21553"/>
                    <a:pt x="9912" y="21563"/>
                    <a:pt x="10074" y="21574"/>
                  </a:cubicBezTo>
                  <a:lnTo>
                    <a:pt x="10500" y="21596"/>
                  </a:lnTo>
                  <a:cubicBezTo>
                    <a:pt x="10581" y="21599"/>
                    <a:pt x="10690" y="21600"/>
                    <a:pt x="10798" y="21600"/>
                  </a:cubicBezTo>
                  <a:cubicBezTo>
                    <a:pt x="10907" y="21600"/>
                    <a:pt x="11015" y="21599"/>
                    <a:pt x="11098" y="21596"/>
                  </a:cubicBezTo>
                  <a:lnTo>
                    <a:pt x="11526" y="21574"/>
                  </a:lnTo>
                  <a:cubicBezTo>
                    <a:pt x="11688" y="21563"/>
                    <a:pt x="11828" y="21553"/>
                    <a:pt x="11839" y="21553"/>
                  </a:cubicBezTo>
                  <a:cubicBezTo>
                    <a:pt x="11850" y="21553"/>
                    <a:pt x="11882" y="21418"/>
                    <a:pt x="11920" y="21261"/>
                  </a:cubicBezTo>
                  <a:lnTo>
                    <a:pt x="12104" y="20470"/>
                  </a:lnTo>
                  <a:cubicBezTo>
                    <a:pt x="12122" y="20388"/>
                    <a:pt x="12171" y="20309"/>
                    <a:pt x="12237" y="20246"/>
                  </a:cubicBezTo>
                  <a:cubicBezTo>
                    <a:pt x="12302" y="20182"/>
                    <a:pt x="12383" y="20134"/>
                    <a:pt x="12464" y="20117"/>
                  </a:cubicBezTo>
                  <a:lnTo>
                    <a:pt x="13749" y="19793"/>
                  </a:lnTo>
                  <a:cubicBezTo>
                    <a:pt x="13827" y="19769"/>
                    <a:pt x="13921" y="19772"/>
                    <a:pt x="14007" y="19797"/>
                  </a:cubicBezTo>
                  <a:cubicBezTo>
                    <a:pt x="14094" y="19823"/>
                    <a:pt x="14175" y="19870"/>
                    <a:pt x="14229" y="19933"/>
                  </a:cubicBezTo>
                  <a:lnTo>
                    <a:pt x="14758" y="20545"/>
                  </a:lnTo>
                  <a:cubicBezTo>
                    <a:pt x="14812" y="20607"/>
                    <a:pt x="14862" y="20663"/>
                    <a:pt x="14900" y="20703"/>
                  </a:cubicBezTo>
                  <a:cubicBezTo>
                    <a:pt x="14938" y="20744"/>
                    <a:pt x="14962" y="20767"/>
                    <a:pt x="14968" y="20767"/>
                  </a:cubicBezTo>
                  <a:cubicBezTo>
                    <a:pt x="14970" y="20765"/>
                    <a:pt x="15004" y="20748"/>
                    <a:pt x="15056" y="20724"/>
                  </a:cubicBezTo>
                  <a:cubicBezTo>
                    <a:pt x="15108" y="20700"/>
                    <a:pt x="15177" y="20667"/>
                    <a:pt x="15253" y="20632"/>
                  </a:cubicBezTo>
                  <a:lnTo>
                    <a:pt x="16543" y="19938"/>
                  </a:lnTo>
                  <a:cubicBezTo>
                    <a:pt x="16613" y="19895"/>
                    <a:pt x="16678" y="19856"/>
                    <a:pt x="16727" y="19827"/>
                  </a:cubicBezTo>
                  <a:cubicBezTo>
                    <a:pt x="16776" y="19798"/>
                    <a:pt x="16808" y="19779"/>
                    <a:pt x="16813" y="19776"/>
                  </a:cubicBezTo>
                  <a:cubicBezTo>
                    <a:pt x="16816" y="19774"/>
                    <a:pt x="16810" y="19738"/>
                    <a:pt x="16798" y="19684"/>
                  </a:cubicBezTo>
                  <a:cubicBezTo>
                    <a:pt x="16787" y="19630"/>
                    <a:pt x="16771" y="19555"/>
                    <a:pt x="16750" y="19477"/>
                  </a:cubicBezTo>
                  <a:lnTo>
                    <a:pt x="16538" y="18674"/>
                  </a:lnTo>
                  <a:cubicBezTo>
                    <a:pt x="16516" y="18596"/>
                    <a:pt x="16524" y="18503"/>
                    <a:pt x="16553" y="18416"/>
                  </a:cubicBezTo>
                  <a:cubicBezTo>
                    <a:pt x="16581" y="18329"/>
                    <a:pt x="16630" y="18248"/>
                    <a:pt x="16695" y="18194"/>
                  </a:cubicBezTo>
                  <a:lnTo>
                    <a:pt x="17622" y="17337"/>
                  </a:lnTo>
                  <a:cubicBezTo>
                    <a:pt x="17678" y="17277"/>
                    <a:pt x="17762" y="17237"/>
                    <a:pt x="17851" y="17218"/>
                  </a:cubicBezTo>
                  <a:cubicBezTo>
                    <a:pt x="17939" y="17200"/>
                    <a:pt x="18032" y="17203"/>
                    <a:pt x="18108" y="17233"/>
                  </a:cubicBezTo>
                  <a:lnTo>
                    <a:pt x="18869" y="17537"/>
                  </a:lnTo>
                  <a:cubicBezTo>
                    <a:pt x="19020" y="17596"/>
                    <a:pt x="19151" y="17640"/>
                    <a:pt x="19156" y="17635"/>
                  </a:cubicBezTo>
                  <a:cubicBezTo>
                    <a:pt x="19161" y="17629"/>
                    <a:pt x="19246" y="17516"/>
                    <a:pt x="19344" y="17380"/>
                  </a:cubicBezTo>
                  <a:lnTo>
                    <a:pt x="20175" y="16127"/>
                  </a:lnTo>
                  <a:cubicBezTo>
                    <a:pt x="20261" y="15987"/>
                    <a:pt x="20332" y="15862"/>
                    <a:pt x="20338" y="15856"/>
                  </a:cubicBezTo>
                  <a:cubicBezTo>
                    <a:pt x="20343" y="15851"/>
                    <a:pt x="20256" y="15744"/>
                    <a:pt x="20143" y="15624"/>
                  </a:cubicBezTo>
                  <a:lnTo>
                    <a:pt x="19571" y="14990"/>
                  </a:lnTo>
                  <a:cubicBezTo>
                    <a:pt x="19517" y="14930"/>
                    <a:pt x="19478" y="14843"/>
                    <a:pt x="19462" y="14752"/>
                  </a:cubicBezTo>
                  <a:cubicBezTo>
                    <a:pt x="19445" y="14662"/>
                    <a:pt x="19449" y="14568"/>
                    <a:pt x="19479" y="14492"/>
                  </a:cubicBezTo>
                  <a:lnTo>
                    <a:pt x="19861" y="13390"/>
                  </a:lnTo>
                  <a:cubicBezTo>
                    <a:pt x="19886" y="13312"/>
                    <a:pt x="19942" y="13237"/>
                    <a:pt x="20011" y="13179"/>
                  </a:cubicBezTo>
                  <a:cubicBezTo>
                    <a:pt x="20081" y="13121"/>
                    <a:pt x="20163" y="13080"/>
                    <a:pt x="20244" y="13072"/>
                  </a:cubicBezTo>
                  <a:lnTo>
                    <a:pt x="21080" y="12980"/>
                  </a:lnTo>
                  <a:cubicBezTo>
                    <a:pt x="21161" y="12971"/>
                    <a:pt x="21236" y="12962"/>
                    <a:pt x="21291" y="12953"/>
                  </a:cubicBezTo>
                  <a:cubicBezTo>
                    <a:pt x="21345" y="12944"/>
                    <a:pt x="21382" y="12936"/>
                    <a:pt x="21384" y="12931"/>
                  </a:cubicBezTo>
                  <a:cubicBezTo>
                    <a:pt x="21384" y="12925"/>
                    <a:pt x="21389" y="12889"/>
                    <a:pt x="21397" y="12833"/>
                  </a:cubicBezTo>
                  <a:cubicBezTo>
                    <a:pt x="21406" y="12777"/>
                    <a:pt x="21418" y="12702"/>
                    <a:pt x="21431" y="12618"/>
                  </a:cubicBezTo>
                  <a:lnTo>
                    <a:pt x="21583" y="11073"/>
                  </a:lnTo>
                  <a:cubicBezTo>
                    <a:pt x="21589" y="10992"/>
                    <a:pt x="21593" y="10915"/>
                    <a:pt x="21596" y="10858"/>
                  </a:cubicBezTo>
                  <a:cubicBezTo>
                    <a:pt x="21599" y="10801"/>
                    <a:pt x="21600" y="10764"/>
                    <a:pt x="21600" y="10759"/>
                  </a:cubicBezTo>
                  <a:cubicBezTo>
                    <a:pt x="21592" y="10759"/>
                    <a:pt x="21557" y="10745"/>
                    <a:pt x="21504" y="10725"/>
                  </a:cubicBezTo>
                  <a:cubicBezTo>
                    <a:pt x="21452" y="10704"/>
                    <a:pt x="21382" y="10676"/>
                    <a:pt x="21304" y="10649"/>
                  </a:cubicBezTo>
                  <a:lnTo>
                    <a:pt x="20476" y="10346"/>
                  </a:lnTo>
                  <a:cubicBezTo>
                    <a:pt x="20398" y="10319"/>
                    <a:pt x="20325" y="10259"/>
                    <a:pt x="20268" y="10186"/>
                  </a:cubicBezTo>
                  <a:cubicBezTo>
                    <a:pt x="20211" y="10113"/>
                    <a:pt x="20171" y="10026"/>
                    <a:pt x="20163" y="9945"/>
                  </a:cubicBezTo>
                  <a:lnTo>
                    <a:pt x="20013" y="8914"/>
                  </a:lnTo>
                  <a:cubicBezTo>
                    <a:pt x="19997" y="8833"/>
                    <a:pt x="20011" y="8741"/>
                    <a:pt x="20045" y="8658"/>
                  </a:cubicBezTo>
                  <a:cubicBezTo>
                    <a:pt x="20079" y="8575"/>
                    <a:pt x="20135" y="8501"/>
                    <a:pt x="20203" y="8455"/>
                  </a:cubicBezTo>
                  <a:lnTo>
                    <a:pt x="20925" y="7967"/>
                  </a:lnTo>
                  <a:cubicBezTo>
                    <a:pt x="20992" y="7921"/>
                    <a:pt x="21055" y="7878"/>
                    <a:pt x="21099" y="7844"/>
                  </a:cubicBezTo>
                  <a:cubicBezTo>
                    <a:pt x="21144" y="7811"/>
                    <a:pt x="21171" y="7788"/>
                    <a:pt x="21169" y="7782"/>
                  </a:cubicBezTo>
                  <a:cubicBezTo>
                    <a:pt x="21169" y="7777"/>
                    <a:pt x="21156" y="7741"/>
                    <a:pt x="21137" y="7688"/>
                  </a:cubicBezTo>
                  <a:cubicBezTo>
                    <a:pt x="21118" y="7634"/>
                    <a:pt x="21092" y="7563"/>
                    <a:pt x="21065" y="7484"/>
                  </a:cubicBezTo>
                  <a:lnTo>
                    <a:pt x="20473" y="6000"/>
                  </a:lnTo>
                  <a:cubicBezTo>
                    <a:pt x="20403" y="5848"/>
                    <a:pt x="20343" y="5723"/>
                    <a:pt x="20338" y="5712"/>
                  </a:cubicBezTo>
                  <a:cubicBezTo>
                    <a:pt x="20332" y="5701"/>
                    <a:pt x="20198" y="5718"/>
                    <a:pt x="20036" y="5740"/>
                  </a:cubicBezTo>
                  <a:lnTo>
                    <a:pt x="19134" y="5859"/>
                  </a:lnTo>
                  <a:cubicBezTo>
                    <a:pt x="19053" y="5870"/>
                    <a:pt x="18958" y="5851"/>
                    <a:pt x="18875" y="5814"/>
                  </a:cubicBezTo>
                  <a:cubicBezTo>
                    <a:pt x="18791" y="5776"/>
                    <a:pt x="18717" y="5718"/>
                    <a:pt x="18674" y="5648"/>
                  </a:cubicBezTo>
                  <a:lnTo>
                    <a:pt x="18136" y="4900"/>
                  </a:lnTo>
                  <a:cubicBezTo>
                    <a:pt x="18084" y="4835"/>
                    <a:pt x="18055" y="4747"/>
                    <a:pt x="18048" y="4657"/>
                  </a:cubicBezTo>
                  <a:cubicBezTo>
                    <a:pt x="18040" y="4567"/>
                    <a:pt x="18055" y="4476"/>
                    <a:pt x="18093" y="4403"/>
                  </a:cubicBezTo>
                  <a:lnTo>
                    <a:pt x="18518" y="3609"/>
                  </a:lnTo>
                  <a:cubicBezTo>
                    <a:pt x="18594" y="3463"/>
                    <a:pt x="18653" y="3338"/>
                    <a:pt x="18648" y="3332"/>
                  </a:cubicBezTo>
                  <a:cubicBezTo>
                    <a:pt x="18642" y="3327"/>
                    <a:pt x="18539" y="3230"/>
                    <a:pt x="18421" y="3116"/>
                  </a:cubicBezTo>
                  <a:lnTo>
                    <a:pt x="17187" y="2044"/>
                  </a:lnTo>
                  <a:cubicBezTo>
                    <a:pt x="17057" y="1941"/>
                    <a:pt x="16943" y="1853"/>
                    <a:pt x="16937" y="1848"/>
                  </a:cubicBezTo>
                  <a:cubicBezTo>
                    <a:pt x="16932" y="1843"/>
                    <a:pt x="16813" y="1918"/>
                    <a:pt x="16684" y="2010"/>
                  </a:cubicBezTo>
                  <a:lnTo>
                    <a:pt x="15934" y="2547"/>
                  </a:lnTo>
                  <a:cubicBezTo>
                    <a:pt x="15866" y="2596"/>
                    <a:pt x="15777" y="2623"/>
                    <a:pt x="15686" y="2628"/>
                  </a:cubicBezTo>
                  <a:cubicBezTo>
                    <a:pt x="15595" y="2633"/>
                    <a:pt x="15503" y="2616"/>
                    <a:pt x="15433" y="2575"/>
                  </a:cubicBezTo>
                  <a:lnTo>
                    <a:pt x="14683" y="2191"/>
                  </a:lnTo>
                  <a:cubicBezTo>
                    <a:pt x="14607" y="2156"/>
                    <a:pt x="14539" y="2089"/>
                    <a:pt x="14491" y="2012"/>
                  </a:cubicBezTo>
                  <a:cubicBezTo>
                    <a:pt x="14443" y="1935"/>
                    <a:pt x="14414" y="1845"/>
                    <a:pt x="14416" y="1761"/>
                  </a:cubicBezTo>
                  <a:lnTo>
                    <a:pt x="14429" y="840"/>
                  </a:lnTo>
                  <a:cubicBezTo>
                    <a:pt x="14429" y="759"/>
                    <a:pt x="14429" y="683"/>
                    <a:pt x="14428" y="627"/>
                  </a:cubicBezTo>
                  <a:cubicBezTo>
                    <a:pt x="14426" y="572"/>
                    <a:pt x="14422" y="537"/>
                    <a:pt x="14416" y="537"/>
                  </a:cubicBezTo>
                  <a:cubicBezTo>
                    <a:pt x="14414" y="534"/>
                    <a:pt x="14378" y="525"/>
                    <a:pt x="14322" y="509"/>
                  </a:cubicBezTo>
                  <a:cubicBezTo>
                    <a:pt x="14267" y="493"/>
                    <a:pt x="14192" y="471"/>
                    <a:pt x="14114" y="446"/>
                  </a:cubicBezTo>
                  <a:lnTo>
                    <a:pt x="12509" y="55"/>
                  </a:lnTo>
                  <a:cubicBezTo>
                    <a:pt x="12347" y="22"/>
                    <a:pt x="12205" y="0"/>
                    <a:pt x="12199" y="0"/>
                  </a:cubicBezTo>
                  <a:cubicBezTo>
                    <a:pt x="12188" y="0"/>
                    <a:pt x="12125" y="119"/>
                    <a:pt x="12049" y="266"/>
                  </a:cubicBezTo>
                  <a:lnTo>
                    <a:pt x="11627" y="1096"/>
                  </a:lnTo>
                  <a:cubicBezTo>
                    <a:pt x="11589" y="1170"/>
                    <a:pt x="11523" y="1233"/>
                    <a:pt x="11445" y="1279"/>
                  </a:cubicBezTo>
                  <a:cubicBezTo>
                    <a:pt x="11367" y="1325"/>
                    <a:pt x="11277" y="1353"/>
                    <a:pt x="11196" y="1351"/>
                  </a:cubicBezTo>
                  <a:lnTo>
                    <a:pt x="10387" y="1351"/>
                  </a:lnTo>
                  <a:cubicBezTo>
                    <a:pt x="10306" y="1353"/>
                    <a:pt x="10215" y="1325"/>
                    <a:pt x="10136" y="1279"/>
                  </a:cubicBezTo>
                  <a:cubicBezTo>
                    <a:pt x="10057" y="1233"/>
                    <a:pt x="9991" y="1170"/>
                    <a:pt x="9956" y="1096"/>
                  </a:cubicBezTo>
                  <a:lnTo>
                    <a:pt x="9534" y="266"/>
                  </a:lnTo>
                  <a:cubicBezTo>
                    <a:pt x="9458" y="119"/>
                    <a:pt x="9395" y="0"/>
                    <a:pt x="9384" y="0"/>
                  </a:cubicBezTo>
                  <a:close/>
                  <a:moveTo>
                    <a:pt x="10800" y="3282"/>
                  </a:moveTo>
                  <a:cubicBezTo>
                    <a:pt x="12716" y="3282"/>
                    <a:pt x="14631" y="4016"/>
                    <a:pt x="16093" y="5484"/>
                  </a:cubicBezTo>
                  <a:cubicBezTo>
                    <a:pt x="19016" y="8420"/>
                    <a:pt x="19016" y="13180"/>
                    <a:pt x="16093" y="16116"/>
                  </a:cubicBezTo>
                  <a:cubicBezTo>
                    <a:pt x="13170" y="19052"/>
                    <a:pt x="8430" y="19052"/>
                    <a:pt x="5507" y="16116"/>
                  </a:cubicBezTo>
                  <a:cubicBezTo>
                    <a:pt x="2584" y="13180"/>
                    <a:pt x="2584" y="8420"/>
                    <a:pt x="5507" y="5484"/>
                  </a:cubicBezTo>
                  <a:cubicBezTo>
                    <a:pt x="6969" y="4016"/>
                    <a:pt x="8884" y="3282"/>
                    <a:pt x="10800" y="3282"/>
                  </a:cubicBezTo>
                  <a:close/>
                </a:path>
              </a:pathLst>
            </a:custGeom>
            <a:solidFill>
              <a:srgbClr val="4B8AFD"/>
            </a:solidFill>
            <a:ln w="12700" cap="flat">
              <a:noFill/>
              <a:miter lim="400000"/>
            </a:ln>
            <a:effectLst/>
          </p:spPr>
          <p:txBody>
            <a:bodyPr wrap="square" lIns="14287" tIns="14287" rIns="14287" bIns="14287"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500"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55" name="Фигура"/>
            <p:cNvSpPr/>
            <p:nvPr>
              <p:custDataLst>
                <p:tags r:id="rId5"/>
              </p:custDataLst>
            </p:nvPr>
          </p:nvSpPr>
          <p:spPr>
            <a:xfrm rot="1909570">
              <a:off x="5325" y="4890"/>
              <a:ext cx="1599" cy="1592"/>
            </a:xfrm>
            <a:custGeom>
              <a:avLst/>
              <a:gdLst/>
              <a:ahLst/>
              <a:cxnLst>
                <a:cxn ang="0">
                  <a:pos x="wd2" y="hd2"/>
                </a:cxn>
                <a:cxn ang="5400000">
                  <a:pos x="wd2" y="hd2"/>
                </a:cxn>
                <a:cxn ang="10800000">
                  <a:pos x="wd2" y="hd2"/>
                </a:cxn>
                <a:cxn ang="16200000">
                  <a:pos x="wd2" y="hd2"/>
                </a:cxn>
              </a:cxnLst>
              <a:rect l="0" t="0" r="r" b="b"/>
              <a:pathLst>
                <a:path w="21600" h="21600" extrusionOk="0">
                  <a:moveTo>
                    <a:pt x="9384" y="0"/>
                  </a:moveTo>
                  <a:cubicBezTo>
                    <a:pt x="9373" y="0"/>
                    <a:pt x="9236" y="28"/>
                    <a:pt x="9074" y="55"/>
                  </a:cubicBezTo>
                  <a:lnTo>
                    <a:pt x="7469" y="446"/>
                  </a:lnTo>
                  <a:cubicBezTo>
                    <a:pt x="7391" y="471"/>
                    <a:pt x="7317" y="493"/>
                    <a:pt x="7263" y="509"/>
                  </a:cubicBezTo>
                  <a:cubicBezTo>
                    <a:pt x="7208" y="525"/>
                    <a:pt x="7172" y="534"/>
                    <a:pt x="7167" y="537"/>
                  </a:cubicBezTo>
                  <a:cubicBezTo>
                    <a:pt x="7164" y="540"/>
                    <a:pt x="7162" y="574"/>
                    <a:pt x="7159" y="629"/>
                  </a:cubicBezTo>
                  <a:cubicBezTo>
                    <a:pt x="7157" y="684"/>
                    <a:pt x="7156" y="759"/>
                    <a:pt x="7156" y="840"/>
                  </a:cubicBezTo>
                  <a:lnTo>
                    <a:pt x="7167" y="1761"/>
                  </a:lnTo>
                  <a:cubicBezTo>
                    <a:pt x="7167" y="1843"/>
                    <a:pt x="7136" y="1932"/>
                    <a:pt x="7088" y="2010"/>
                  </a:cubicBezTo>
                  <a:cubicBezTo>
                    <a:pt x="7040" y="2088"/>
                    <a:pt x="6975" y="2156"/>
                    <a:pt x="6902" y="2191"/>
                  </a:cubicBezTo>
                  <a:lnTo>
                    <a:pt x="6152" y="2575"/>
                  </a:lnTo>
                  <a:cubicBezTo>
                    <a:pt x="6079" y="2616"/>
                    <a:pt x="5985" y="2633"/>
                    <a:pt x="5893" y="2628"/>
                  </a:cubicBezTo>
                  <a:cubicBezTo>
                    <a:pt x="5802" y="2623"/>
                    <a:pt x="5714" y="2596"/>
                    <a:pt x="5649" y="2547"/>
                  </a:cubicBezTo>
                  <a:lnTo>
                    <a:pt x="4901" y="2010"/>
                  </a:lnTo>
                  <a:cubicBezTo>
                    <a:pt x="4766" y="1913"/>
                    <a:pt x="4651" y="1843"/>
                    <a:pt x="4646" y="1848"/>
                  </a:cubicBezTo>
                  <a:cubicBezTo>
                    <a:pt x="4641" y="1853"/>
                    <a:pt x="4528" y="1941"/>
                    <a:pt x="4398" y="2044"/>
                  </a:cubicBezTo>
                  <a:lnTo>
                    <a:pt x="3162" y="3116"/>
                  </a:lnTo>
                  <a:cubicBezTo>
                    <a:pt x="3044" y="3230"/>
                    <a:pt x="2941" y="3327"/>
                    <a:pt x="2935" y="3332"/>
                  </a:cubicBezTo>
                  <a:cubicBezTo>
                    <a:pt x="2930" y="3338"/>
                    <a:pt x="2989" y="3463"/>
                    <a:pt x="3065" y="3609"/>
                  </a:cubicBezTo>
                  <a:lnTo>
                    <a:pt x="3491" y="4403"/>
                  </a:lnTo>
                  <a:cubicBezTo>
                    <a:pt x="3528" y="4476"/>
                    <a:pt x="3543" y="4567"/>
                    <a:pt x="3536" y="4657"/>
                  </a:cubicBezTo>
                  <a:cubicBezTo>
                    <a:pt x="3528" y="4747"/>
                    <a:pt x="3501" y="4835"/>
                    <a:pt x="3449" y="4900"/>
                  </a:cubicBezTo>
                  <a:lnTo>
                    <a:pt x="2909" y="5648"/>
                  </a:lnTo>
                  <a:cubicBezTo>
                    <a:pt x="2863" y="5715"/>
                    <a:pt x="2790" y="5773"/>
                    <a:pt x="2707" y="5812"/>
                  </a:cubicBezTo>
                  <a:cubicBezTo>
                    <a:pt x="2624" y="5850"/>
                    <a:pt x="2531" y="5870"/>
                    <a:pt x="2450" y="5859"/>
                  </a:cubicBezTo>
                  <a:lnTo>
                    <a:pt x="1547" y="5740"/>
                  </a:lnTo>
                  <a:cubicBezTo>
                    <a:pt x="1386" y="5718"/>
                    <a:pt x="1253" y="5706"/>
                    <a:pt x="1247" y="5712"/>
                  </a:cubicBezTo>
                  <a:cubicBezTo>
                    <a:pt x="1242" y="5717"/>
                    <a:pt x="1182" y="5848"/>
                    <a:pt x="1112" y="6000"/>
                  </a:cubicBezTo>
                  <a:lnTo>
                    <a:pt x="518" y="7484"/>
                  </a:lnTo>
                  <a:cubicBezTo>
                    <a:pt x="491" y="7563"/>
                    <a:pt x="467" y="7636"/>
                    <a:pt x="448" y="7690"/>
                  </a:cubicBezTo>
                  <a:cubicBezTo>
                    <a:pt x="430" y="7744"/>
                    <a:pt x="417" y="7779"/>
                    <a:pt x="415" y="7782"/>
                  </a:cubicBezTo>
                  <a:cubicBezTo>
                    <a:pt x="415" y="7788"/>
                    <a:pt x="442" y="7811"/>
                    <a:pt x="486" y="7844"/>
                  </a:cubicBezTo>
                  <a:cubicBezTo>
                    <a:pt x="530" y="7878"/>
                    <a:pt x="591" y="7921"/>
                    <a:pt x="658" y="7967"/>
                  </a:cubicBezTo>
                  <a:lnTo>
                    <a:pt x="1380" y="8455"/>
                  </a:lnTo>
                  <a:cubicBezTo>
                    <a:pt x="1448" y="8501"/>
                    <a:pt x="1504" y="8575"/>
                    <a:pt x="1538" y="8658"/>
                  </a:cubicBezTo>
                  <a:cubicBezTo>
                    <a:pt x="1572" y="8741"/>
                    <a:pt x="1586" y="8833"/>
                    <a:pt x="1570" y="8914"/>
                  </a:cubicBezTo>
                  <a:lnTo>
                    <a:pt x="1420" y="9945"/>
                  </a:lnTo>
                  <a:cubicBezTo>
                    <a:pt x="1412" y="10026"/>
                    <a:pt x="1374" y="10113"/>
                    <a:pt x="1317" y="10186"/>
                  </a:cubicBezTo>
                  <a:cubicBezTo>
                    <a:pt x="1260" y="10259"/>
                    <a:pt x="1185" y="10319"/>
                    <a:pt x="1107" y="10346"/>
                  </a:cubicBezTo>
                  <a:lnTo>
                    <a:pt x="279" y="10649"/>
                  </a:lnTo>
                  <a:cubicBezTo>
                    <a:pt x="123" y="10703"/>
                    <a:pt x="0" y="10759"/>
                    <a:pt x="0" y="10770"/>
                  </a:cubicBezTo>
                  <a:cubicBezTo>
                    <a:pt x="0" y="10781"/>
                    <a:pt x="6" y="10920"/>
                    <a:pt x="17" y="11083"/>
                  </a:cubicBezTo>
                  <a:lnTo>
                    <a:pt x="167" y="12627"/>
                  </a:lnTo>
                  <a:cubicBezTo>
                    <a:pt x="180" y="12709"/>
                    <a:pt x="193" y="12785"/>
                    <a:pt x="201" y="12842"/>
                  </a:cubicBezTo>
                  <a:cubicBezTo>
                    <a:pt x="209" y="12899"/>
                    <a:pt x="213" y="12936"/>
                    <a:pt x="216" y="12942"/>
                  </a:cubicBezTo>
                  <a:cubicBezTo>
                    <a:pt x="216" y="12947"/>
                    <a:pt x="249" y="12956"/>
                    <a:pt x="304" y="12965"/>
                  </a:cubicBezTo>
                  <a:cubicBezTo>
                    <a:pt x="358" y="12973"/>
                    <a:pt x="434" y="12983"/>
                    <a:pt x="518" y="12991"/>
                  </a:cubicBezTo>
                  <a:lnTo>
                    <a:pt x="1354" y="13083"/>
                  </a:lnTo>
                  <a:cubicBezTo>
                    <a:pt x="1435" y="13091"/>
                    <a:pt x="1519" y="13132"/>
                    <a:pt x="1589" y="13191"/>
                  </a:cubicBezTo>
                  <a:cubicBezTo>
                    <a:pt x="1658" y="13249"/>
                    <a:pt x="1713" y="13325"/>
                    <a:pt x="1737" y="13403"/>
                  </a:cubicBezTo>
                  <a:lnTo>
                    <a:pt x="2121" y="14502"/>
                  </a:lnTo>
                  <a:cubicBezTo>
                    <a:pt x="2151" y="14578"/>
                    <a:pt x="2157" y="14673"/>
                    <a:pt x="2140" y="14764"/>
                  </a:cubicBezTo>
                  <a:cubicBezTo>
                    <a:pt x="2124" y="14855"/>
                    <a:pt x="2086" y="14941"/>
                    <a:pt x="2029" y="15001"/>
                  </a:cubicBezTo>
                  <a:lnTo>
                    <a:pt x="1457" y="15624"/>
                  </a:lnTo>
                  <a:cubicBezTo>
                    <a:pt x="1349" y="15744"/>
                    <a:pt x="1257" y="15851"/>
                    <a:pt x="1262" y="15856"/>
                  </a:cubicBezTo>
                  <a:cubicBezTo>
                    <a:pt x="1268" y="15862"/>
                    <a:pt x="1339" y="15987"/>
                    <a:pt x="1425" y="16127"/>
                  </a:cubicBezTo>
                  <a:lnTo>
                    <a:pt x="2256" y="17380"/>
                  </a:lnTo>
                  <a:cubicBezTo>
                    <a:pt x="2305" y="17445"/>
                    <a:pt x="2351" y="17508"/>
                    <a:pt x="2386" y="17554"/>
                  </a:cubicBezTo>
                  <a:cubicBezTo>
                    <a:pt x="2420" y="17599"/>
                    <a:pt x="2443" y="17629"/>
                    <a:pt x="2446" y="17635"/>
                  </a:cubicBezTo>
                  <a:cubicBezTo>
                    <a:pt x="2449" y="17637"/>
                    <a:pt x="2482" y="17628"/>
                    <a:pt x="2534" y="17610"/>
                  </a:cubicBezTo>
                  <a:cubicBezTo>
                    <a:pt x="2586" y="17592"/>
                    <a:pt x="2655" y="17566"/>
                    <a:pt x="2731" y="17537"/>
                  </a:cubicBezTo>
                  <a:lnTo>
                    <a:pt x="3491" y="17233"/>
                  </a:lnTo>
                  <a:cubicBezTo>
                    <a:pt x="3566" y="17203"/>
                    <a:pt x="3659" y="17200"/>
                    <a:pt x="3748" y="17218"/>
                  </a:cubicBezTo>
                  <a:cubicBezTo>
                    <a:pt x="3836" y="17237"/>
                    <a:pt x="3920" y="17277"/>
                    <a:pt x="3976" y="17337"/>
                  </a:cubicBezTo>
                  <a:lnTo>
                    <a:pt x="4905" y="18194"/>
                  </a:lnTo>
                  <a:cubicBezTo>
                    <a:pt x="4967" y="18246"/>
                    <a:pt x="5015" y="18326"/>
                    <a:pt x="5044" y="18413"/>
                  </a:cubicBezTo>
                  <a:cubicBezTo>
                    <a:pt x="5072" y="18500"/>
                    <a:pt x="5081" y="18593"/>
                    <a:pt x="5062" y="18674"/>
                  </a:cubicBezTo>
                  <a:lnTo>
                    <a:pt x="4852" y="19477"/>
                  </a:lnTo>
                  <a:cubicBezTo>
                    <a:pt x="4809" y="19634"/>
                    <a:pt x="4779" y="19771"/>
                    <a:pt x="4785" y="19776"/>
                  </a:cubicBezTo>
                  <a:cubicBezTo>
                    <a:pt x="4790" y="19782"/>
                    <a:pt x="4915" y="19852"/>
                    <a:pt x="5055" y="19938"/>
                  </a:cubicBezTo>
                  <a:lnTo>
                    <a:pt x="6345" y="20632"/>
                  </a:lnTo>
                  <a:cubicBezTo>
                    <a:pt x="6418" y="20667"/>
                    <a:pt x="6486" y="20700"/>
                    <a:pt x="6539" y="20724"/>
                  </a:cubicBezTo>
                  <a:cubicBezTo>
                    <a:pt x="6591" y="20748"/>
                    <a:pt x="6627" y="20765"/>
                    <a:pt x="6632" y="20767"/>
                  </a:cubicBezTo>
                  <a:cubicBezTo>
                    <a:pt x="6635" y="20770"/>
                    <a:pt x="6661" y="20746"/>
                    <a:pt x="6700" y="20705"/>
                  </a:cubicBezTo>
                  <a:cubicBezTo>
                    <a:pt x="6738" y="20664"/>
                    <a:pt x="6788" y="20607"/>
                    <a:pt x="6842" y="20545"/>
                  </a:cubicBezTo>
                  <a:lnTo>
                    <a:pt x="7371" y="19933"/>
                  </a:lnTo>
                  <a:cubicBezTo>
                    <a:pt x="7425" y="19870"/>
                    <a:pt x="7506" y="19823"/>
                    <a:pt x="7593" y="19797"/>
                  </a:cubicBezTo>
                  <a:cubicBezTo>
                    <a:pt x="7680" y="19772"/>
                    <a:pt x="7773" y="19769"/>
                    <a:pt x="7851" y="19793"/>
                  </a:cubicBezTo>
                  <a:lnTo>
                    <a:pt x="9136" y="20117"/>
                  </a:lnTo>
                  <a:cubicBezTo>
                    <a:pt x="9217" y="20134"/>
                    <a:pt x="9298" y="20182"/>
                    <a:pt x="9363" y="20246"/>
                  </a:cubicBezTo>
                  <a:cubicBezTo>
                    <a:pt x="9429" y="20309"/>
                    <a:pt x="9478" y="20388"/>
                    <a:pt x="9496" y="20470"/>
                  </a:cubicBezTo>
                  <a:lnTo>
                    <a:pt x="9680" y="21261"/>
                  </a:lnTo>
                  <a:cubicBezTo>
                    <a:pt x="9718" y="21423"/>
                    <a:pt x="9755" y="21553"/>
                    <a:pt x="9761" y="21553"/>
                  </a:cubicBezTo>
                  <a:cubicBezTo>
                    <a:pt x="9766" y="21553"/>
                    <a:pt x="9912" y="21563"/>
                    <a:pt x="10074" y="21574"/>
                  </a:cubicBezTo>
                  <a:lnTo>
                    <a:pt x="10500" y="21596"/>
                  </a:lnTo>
                  <a:cubicBezTo>
                    <a:pt x="10581" y="21599"/>
                    <a:pt x="10690" y="21600"/>
                    <a:pt x="10798" y="21600"/>
                  </a:cubicBezTo>
                  <a:cubicBezTo>
                    <a:pt x="10907" y="21600"/>
                    <a:pt x="11015" y="21599"/>
                    <a:pt x="11098" y="21596"/>
                  </a:cubicBezTo>
                  <a:lnTo>
                    <a:pt x="11526" y="21574"/>
                  </a:lnTo>
                  <a:cubicBezTo>
                    <a:pt x="11688" y="21563"/>
                    <a:pt x="11828" y="21553"/>
                    <a:pt x="11839" y="21553"/>
                  </a:cubicBezTo>
                  <a:cubicBezTo>
                    <a:pt x="11850" y="21553"/>
                    <a:pt x="11882" y="21418"/>
                    <a:pt x="11920" y="21261"/>
                  </a:cubicBezTo>
                  <a:lnTo>
                    <a:pt x="12104" y="20470"/>
                  </a:lnTo>
                  <a:cubicBezTo>
                    <a:pt x="12122" y="20388"/>
                    <a:pt x="12171" y="20309"/>
                    <a:pt x="12237" y="20246"/>
                  </a:cubicBezTo>
                  <a:cubicBezTo>
                    <a:pt x="12302" y="20182"/>
                    <a:pt x="12383" y="20134"/>
                    <a:pt x="12464" y="20117"/>
                  </a:cubicBezTo>
                  <a:lnTo>
                    <a:pt x="13749" y="19793"/>
                  </a:lnTo>
                  <a:cubicBezTo>
                    <a:pt x="13827" y="19769"/>
                    <a:pt x="13921" y="19772"/>
                    <a:pt x="14007" y="19797"/>
                  </a:cubicBezTo>
                  <a:cubicBezTo>
                    <a:pt x="14094" y="19823"/>
                    <a:pt x="14175" y="19870"/>
                    <a:pt x="14229" y="19933"/>
                  </a:cubicBezTo>
                  <a:lnTo>
                    <a:pt x="14758" y="20545"/>
                  </a:lnTo>
                  <a:cubicBezTo>
                    <a:pt x="14812" y="20607"/>
                    <a:pt x="14862" y="20663"/>
                    <a:pt x="14900" y="20703"/>
                  </a:cubicBezTo>
                  <a:cubicBezTo>
                    <a:pt x="14938" y="20744"/>
                    <a:pt x="14962" y="20767"/>
                    <a:pt x="14968" y="20767"/>
                  </a:cubicBezTo>
                  <a:cubicBezTo>
                    <a:pt x="14970" y="20765"/>
                    <a:pt x="15004" y="20748"/>
                    <a:pt x="15056" y="20724"/>
                  </a:cubicBezTo>
                  <a:cubicBezTo>
                    <a:pt x="15108" y="20700"/>
                    <a:pt x="15177" y="20667"/>
                    <a:pt x="15253" y="20632"/>
                  </a:cubicBezTo>
                  <a:lnTo>
                    <a:pt x="16543" y="19938"/>
                  </a:lnTo>
                  <a:cubicBezTo>
                    <a:pt x="16613" y="19895"/>
                    <a:pt x="16678" y="19856"/>
                    <a:pt x="16727" y="19827"/>
                  </a:cubicBezTo>
                  <a:cubicBezTo>
                    <a:pt x="16776" y="19798"/>
                    <a:pt x="16808" y="19779"/>
                    <a:pt x="16813" y="19776"/>
                  </a:cubicBezTo>
                  <a:cubicBezTo>
                    <a:pt x="16816" y="19774"/>
                    <a:pt x="16810" y="19738"/>
                    <a:pt x="16798" y="19684"/>
                  </a:cubicBezTo>
                  <a:cubicBezTo>
                    <a:pt x="16787" y="19630"/>
                    <a:pt x="16771" y="19555"/>
                    <a:pt x="16750" y="19477"/>
                  </a:cubicBezTo>
                  <a:lnTo>
                    <a:pt x="16538" y="18674"/>
                  </a:lnTo>
                  <a:cubicBezTo>
                    <a:pt x="16516" y="18596"/>
                    <a:pt x="16524" y="18503"/>
                    <a:pt x="16553" y="18416"/>
                  </a:cubicBezTo>
                  <a:cubicBezTo>
                    <a:pt x="16581" y="18329"/>
                    <a:pt x="16630" y="18248"/>
                    <a:pt x="16695" y="18194"/>
                  </a:cubicBezTo>
                  <a:lnTo>
                    <a:pt x="17622" y="17337"/>
                  </a:lnTo>
                  <a:cubicBezTo>
                    <a:pt x="17678" y="17277"/>
                    <a:pt x="17762" y="17237"/>
                    <a:pt x="17851" y="17218"/>
                  </a:cubicBezTo>
                  <a:cubicBezTo>
                    <a:pt x="17939" y="17200"/>
                    <a:pt x="18032" y="17203"/>
                    <a:pt x="18108" y="17233"/>
                  </a:cubicBezTo>
                  <a:lnTo>
                    <a:pt x="18869" y="17537"/>
                  </a:lnTo>
                  <a:cubicBezTo>
                    <a:pt x="19020" y="17596"/>
                    <a:pt x="19151" y="17640"/>
                    <a:pt x="19156" y="17635"/>
                  </a:cubicBezTo>
                  <a:cubicBezTo>
                    <a:pt x="19161" y="17629"/>
                    <a:pt x="19246" y="17516"/>
                    <a:pt x="19344" y="17380"/>
                  </a:cubicBezTo>
                  <a:lnTo>
                    <a:pt x="20175" y="16127"/>
                  </a:lnTo>
                  <a:cubicBezTo>
                    <a:pt x="20261" y="15987"/>
                    <a:pt x="20332" y="15862"/>
                    <a:pt x="20338" y="15856"/>
                  </a:cubicBezTo>
                  <a:cubicBezTo>
                    <a:pt x="20343" y="15851"/>
                    <a:pt x="20256" y="15744"/>
                    <a:pt x="20143" y="15624"/>
                  </a:cubicBezTo>
                  <a:lnTo>
                    <a:pt x="19571" y="14990"/>
                  </a:lnTo>
                  <a:cubicBezTo>
                    <a:pt x="19517" y="14930"/>
                    <a:pt x="19478" y="14843"/>
                    <a:pt x="19462" y="14752"/>
                  </a:cubicBezTo>
                  <a:cubicBezTo>
                    <a:pt x="19445" y="14662"/>
                    <a:pt x="19449" y="14568"/>
                    <a:pt x="19479" y="14492"/>
                  </a:cubicBezTo>
                  <a:lnTo>
                    <a:pt x="19861" y="13390"/>
                  </a:lnTo>
                  <a:cubicBezTo>
                    <a:pt x="19886" y="13312"/>
                    <a:pt x="19942" y="13237"/>
                    <a:pt x="20011" y="13179"/>
                  </a:cubicBezTo>
                  <a:cubicBezTo>
                    <a:pt x="20081" y="13121"/>
                    <a:pt x="20163" y="13080"/>
                    <a:pt x="20244" y="13072"/>
                  </a:cubicBezTo>
                  <a:lnTo>
                    <a:pt x="21080" y="12980"/>
                  </a:lnTo>
                  <a:cubicBezTo>
                    <a:pt x="21161" y="12971"/>
                    <a:pt x="21236" y="12962"/>
                    <a:pt x="21291" y="12953"/>
                  </a:cubicBezTo>
                  <a:cubicBezTo>
                    <a:pt x="21345" y="12944"/>
                    <a:pt x="21382" y="12936"/>
                    <a:pt x="21384" y="12931"/>
                  </a:cubicBezTo>
                  <a:cubicBezTo>
                    <a:pt x="21384" y="12925"/>
                    <a:pt x="21389" y="12889"/>
                    <a:pt x="21397" y="12833"/>
                  </a:cubicBezTo>
                  <a:cubicBezTo>
                    <a:pt x="21406" y="12777"/>
                    <a:pt x="21418" y="12702"/>
                    <a:pt x="21431" y="12618"/>
                  </a:cubicBezTo>
                  <a:lnTo>
                    <a:pt x="21583" y="11073"/>
                  </a:lnTo>
                  <a:cubicBezTo>
                    <a:pt x="21589" y="10992"/>
                    <a:pt x="21593" y="10915"/>
                    <a:pt x="21596" y="10858"/>
                  </a:cubicBezTo>
                  <a:cubicBezTo>
                    <a:pt x="21599" y="10801"/>
                    <a:pt x="21600" y="10764"/>
                    <a:pt x="21600" y="10759"/>
                  </a:cubicBezTo>
                  <a:cubicBezTo>
                    <a:pt x="21592" y="10759"/>
                    <a:pt x="21557" y="10745"/>
                    <a:pt x="21504" y="10725"/>
                  </a:cubicBezTo>
                  <a:cubicBezTo>
                    <a:pt x="21452" y="10704"/>
                    <a:pt x="21382" y="10676"/>
                    <a:pt x="21304" y="10649"/>
                  </a:cubicBezTo>
                  <a:lnTo>
                    <a:pt x="20476" y="10346"/>
                  </a:lnTo>
                  <a:cubicBezTo>
                    <a:pt x="20398" y="10319"/>
                    <a:pt x="20325" y="10259"/>
                    <a:pt x="20268" y="10186"/>
                  </a:cubicBezTo>
                  <a:cubicBezTo>
                    <a:pt x="20211" y="10113"/>
                    <a:pt x="20171" y="10026"/>
                    <a:pt x="20163" y="9945"/>
                  </a:cubicBezTo>
                  <a:lnTo>
                    <a:pt x="20013" y="8914"/>
                  </a:lnTo>
                  <a:cubicBezTo>
                    <a:pt x="19997" y="8833"/>
                    <a:pt x="20011" y="8741"/>
                    <a:pt x="20045" y="8658"/>
                  </a:cubicBezTo>
                  <a:cubicBezTo>
                    <a:pt x="20079" y="8575"/>
                    <a:pt x="20135" y="8501"/>
                    <a:pt x="20203" y="8455"/>
                  </a:cubicBezTo>
                  <a:lnTo>
                    <a:pt x="20925" y="7967"/>
                  </a:lnTo>
                  <a:cubicBezTo>
                    <a:pt x="20992" y="7921"/>
                    <a:pt x="21055" y="7878"/>
                    <a:pt x="21099" y="7844"/>
                  </a:cubicBezTo>
                  <a:cubicBezTo>
                    <a:pt x="21144" y="7811"/>
                    <a:pt x="21171" y="7788"/>
                    <a:pt x="21169" y="7782"/>
                  </a:cubicBezTo>
                  <a:cubicBezTo>
                    <a:pt x="21169" y="7777"/>
                    <a:pt x="21156" y="7741"/>
                    <a:pt x="21137" y="7688"/>
                  </a:cubicBezTo>
                  <a:cubicBezTo>
                    <a:pt x="21118" y="7634"/>
                    <a:pt x="21092" y="7563"/>
                    <a:pt x="21065" y="7484"/>
                  </a:cubicBezTo>
                  <a:lnTo>
                    <a:pt x="20473" y="6000"/>
                  </a:lnTo>
                  <a:cubicBezTo>
                    <a:pt x="20403" y="5848"/>
                    <a:pt x="20343" y="5723"/>
                    <a:pt x="20338" y="5712"/>
                  </a:cubicBezTo>
                  <a:cubicBezTo>
                    <a:pt x="20332" y="5701"/>
                    <a:pt x="20198" y="5718"/>
                    <a:pt x="20036" y="5740"/>
                  </a:cubicBezTo>
                  <a:lnTo>
                    <a:pt x="19134" y="5859"/>
                  </a:lnTo>
                  <a:cubicBezTo>
                    <a:pt x="19053" y="5870"/>
                    <a:pt x="18958" y="5851"/>
                    <a:pt x="18875" y="5814"/>
                  </a:cubicBezTo>
                  <a:cubicBezTo>
                    <a:pt x="18791" y="5776"/>
                    <a:pt x="18717" y="5718"/>
                    <a:pt x="18674" y="5648"/>
                  </a:cubicBezTo>
                  <a:lnTo>
                    <a:pt x="18136" y="4900"/>
                  </a:lnTo>
                  <a:cubicBezTo>
                    <a:pt x="18084" y="4835"/>
                    <a:pt x="18055" y="4747"/>
                    <a:pt x="18048" y="4657"/>
                  </a:cubicBezTo>
                  <a:cubicBezTo>
                    <a:pt x="18040" y="4567"/>
                    <a:pt x="18055" y="4476"/>
                    <a:pt x="18093" y="4403"/>
                  </a:cubicBezTo>
                  <a:lnTo>
                    <a:pt x="18518" y="3609"/>
                  </a:lnTo>
                  <a:cubicBezTo>
                    <a:pt x="18594" y="3463"/>
                    <a:pt x="18653" y="3338"/>
                    <a:pt x="18648" y="3332"/>
                  </a:cubicBezTo>
                  <a:cubicBezTo>
                    <a:pt x="18642" y="3327"/>
                    <a:pt x="18539" y="3230"/>
                    <a:pt x="18421" y="3116"/>
                  </a:cubicBezTo>
                  <a:lnTo>
                    <a:pt x="17187" y="2044"/>
                  </a:lnTo>
                  <a:cubicBezTo>
                    <a:pt x="17057" y="1941"/>
                    <a:pt x="16943" y="1853"/>
                    <a:pt x="16937" y="1848"/>
                  </a:cubicBezTo>
                  <a:cubicBezTo>
                    <a:pt x="16932" y="1843"/>
                    <a:pt x="16813" y="1918"/>
                    <a:pt x="16684" y="2010"/>
                  </a:cubicBezTo>
                  <a:lnTo>
                    <a:pt x="15934" y="2547"/>
                  </a:lnTo>
                  <a:cubicBezTo>
                    <a:pt x="15866" y="2596"/>
                    <a:pt x="15777" y="2623"/>
                    <a:pt x="15686" y="2628"/>
                  </a:cubicBezTo>
                  <a:cubicBezTo>
                    <a:pt x="15595" y="2633"/>
                    <a:pt x="15503" y="2616"/>
                    <a:pt x="15433" y="2575"/>
                  </a:cubicBezTo>
                  <a:lnTo>
                    <a:pt x="14683" y="2191"/>
                  </a:lnTo>
                  <a:cubicBezTo>
                    <a:pt x="14607" y="2156"/>
                    <a:pt x="14539" y="2089"/>
                    <a:pt x="14491" y="2012"/>
                  </a:cubicBezTo>
                  <a:cubicBezTo>
                    <a:pt x="14443" y="1935"/>
                    <a:pt x="14414" y="1845"/>
                    <a:pt x="14416" y="1761"/>
                  </a:cubicBezTo>
                  <a:lnTo>
                    <a:pt x="14429" y="840"/>
                  </a:lnTo>
                  <a:cubicBezTo>
                    <a:pt x="14429" y="759"/>
                    <a:pt x="14429" y="683"/>
                    <a:pt x="14428" y="627"/>
                  </a:cubicBezTo>
                  <a:cubicBezTo>
                    <a:pt x="14426" y="572"/>
                    <a:pt x="14422" y="537"/>
                    <a:pt x="14416" y="537"/>
                  </a:cubicBezTo>
                  <a:cubicBezTo>
                    <a:pt x="14414" y="534"/>
                    <a:pt x="14378" y="525"/>
                    <a:pt x="14322" y="509"/>
                  </a:cubicBezTo>
                  <a:cubicBezTo>
                    <a:pt x="14267" y="493"/>
                    <a:pt x="14192" y="471"/>
                    <a:pt x="14114" y="446"/>
                  </a:cubicBezTo>
                  <a:lnTo>
                    <a:pt x="12509" y="55"/>
                  </a:lnTo>
                  <a:cubicBezTo>
                    <a:pt x="12347" y="22"/>
                    <a:pt x="12205" y="0"/>
                    <a:pt x="12199" y="0"/>
                  </a:cubicBezTo>
                  <a:cubicBezTo>
                    <a:pt x="12188" y="0"/>
                    <a:pt x="12125" y="119"/>
                    <a:pt x="12049" y="266"/>
                  </a:cubicBezTo>
                  <a:lnTo>
                    <a:pt x="11627" y="1096"/>
                  </a:lnTo>
                  <a:cubicBezTo>
                    <a:pt x="11589" y="1170"/>
                    <a:pt x="11523" y="1233"/>
                    <a:pt x="11445" y="1279"/>
                  </a:cubicBezTo>
                  <a:cubicBezTo>
                    <a:pt x="11367" y="1325"/>
                    <a:pt x="11277" y="1353"/>
                    <a:pt x="11196" y="1351"/>
                  </a:cubicBezTo>
                  <a:lnTo>
                    <a:pt x="10387" y="1351"/>
                  </a:lnTo>
                  <a:cubicBezTo>
                    <a:pt x="10306" y="1353"/>
                    <a:pt x="10215" y="1325"/>
                    <a:pt x="10136" y="1279"/>
                  </a:cubicBezTo>
                  <a:cubicBezTo>
                    <a:pt x="10057" y="1233"/>
                    <a:pt x="9991" y="1170"/>
                    <a:pt x="9956" y="1096"/>
                  </a:cubicBezTo>
                  <a:lnTo>
                    <a:pt x="9534" y="266"/>
                  </a:lnTo>
                  <a:cubicBezTo>
                    <a:pt x="9458" y="119"/>
                    <a:pt x="9395" y="0"/>
                    <a:pt x="9384" y="0"/>
                  </a:cubicBezTo>
                  <a:close/>
                  <a:moveTo>
                    <a:pt x="10800" y="3282"/>
                  </a:moveTo>
                  <a:cubicBezTo>
                    <a:pt x="12716" y="3282"/>
                    <a:pt x="14631" y="4016"/>
                    <a:pt x="16093" y="5484"/>
                  </a:cubicBezTo>
                  <a:cubicBezTo>
                    <a:pt x="19016" y="8420"/>
                    <a:pt x="19016" y="13180"/>
                    <a:pt x="16093" y="16116"/>
                  </a:cubicBezTo>
                  <a:cubicBezTo>
                    <a:pt x="13170" y="19052"/>
                    <a:pt x="8430" y="19052"/>
                    <a:pt x="5507" y="16116"/>
                  </a:cubicBezTo>
                  <a:cubicBezTo>
                    <a:pt x="2584" y="13180"/>
                    <a:pt x="2584" y="8420"/>
                    <a:pt x="5507" y="5484"/>
                  </a:cubicBezTo>
                  <a:cubicBezTo>
                    <a:pt x="6969" y="4016"/>
                    <a:pt x="8884" y="3282"/>
                    <a:pt x="10800" y="3282"/>
                  </a:cubicBezTo>
                  <a:close/>
                </a:path>
              </a:pathLst>
            </a:custGeom>
            <a:solidFill>
              <a:srgbClr val="F7B802"/>
            </a:solidFill>
            <a:ln w="12700" cap="flat">
              <a:noFill/>
              <a:miter lim="400000"/>
            </a:ln>
            <a:effectLst/>
          </p:spPr>
          <p:txBody>
            <a:bodyPr wrap="square" lIns="14287" tIns="14287" rIns="14287" bIns="14287"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500"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56" name="Группа"/>
            <p:cNvGrpSpPr/>
            <p:nvPr/>
          </p:nvGrpSpPr>
          <p:grpSpPr>
            <a:xfrm>
              <a:off x="2856" y="3700"/>
              <a:ext cx="424" cy="435"/>
              <a:chOff x="-1" y="-52904"/>
              <a:chExt cx="539315" cy="553144"/>
            </a:xfrm>
          </p:grpSpPr>
          <p:sp>
            <p:nvSpPr>
              <p:cNvPr id="66" name="Кружок"/>
              <p:cNvSpPr/>
              <p:nvPr/>
            </p:nvSpPr>
            <p:spPr>
              <a:xfrm>
                <a:off x="10503" y="-52904"/>
                <a:ext cx="518307" cy="518307"/>
              </a:xfrm>
              <a:prstGeom prst="ellipse">
                <a:avLst/>
              </a:prstGeom>
              <a:solidFill>
                <a:srgbClr val="CFCDD0"/>
              </a:solidFill>
              <a:ln w="12700" cap="flat">
                <a:noFill/>
                <a:miter lim="400000"/>
              </a:ln>
              <a:effectLst/>
            </p:spPr>
            <p:txBody>
              <a:bodyPr wrap="square" lIns="14287" tIns="14287" rIns="14287" bIns="14287"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25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7" name="Text Box 3"/>
              <p:cNvSpPr txBox="1"/>
              <p:nvPr/>
            </p:nvSpPr>
            <p:spPr>
              <a:xfrm>
                <a:off x="-1" y="34799"/>
                <a:ext cx="539315" cy="465441"/>
              </a:xfrm>
              <a:prstGeom prst="rect">
                <a:avLst/>
              </a:prstGeom>
              <a:noFill/>
              <a:ln w="12700" cap="flat">
                <a:noFill/>
                <a:miter lim="400000"/>
              </a:ln>
              <a:effectLst/>
            </p:spPr>
            <p:txBody>
              <a:bodyPr wrap="square" lIns="14287" tIns="14287" rIns="14287" bIns="14287" numCol="1" anchor="t">
                <a:spAutoFit/>
              </a:bodyPr>
              <a:lstStyle>
                <a:lvl1pPr algn="ctr">
                  <a:defRPr sz="1600">
                    <a:solidFill>
                      <a:srgbClr val="FFFFFF"/>
                    </a:solidFill>
                    <a:latin typeface="Impact" panose="020B0806030902050204"/>
                    <a:ea typeface="Impact" panose="020B0806030902050204"/>
                    <a:cs typeface="Impact" panose="020B0806030902050204"/>
                    <a:sym typeface="Impact" panose="020B080603090205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8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sym typeface="Impact" panose="020B0806030902050204"/>
                  </a:rPr>
                  <a:t>01</a:t>
                </a:r>
                <a:endParaRPr kumimoji="0" sz="8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sym typeface="Impact" panose="020B0806030902050204"/>
                </a:endParaRPr>
              </a:p>
            </p:txBody>
          </p:sp>
        </p:grpSp>
        <p:grpSp>
          <p:nvGrpSpPr>
            <p:cNvPr id="57" name="Группа"/>
            <p:cNvGrpSpPr/>
            <p:nvPr/>
          </p:nvGrpSpPr>
          <p:grpSpPr>
            <a:xfrm>
              <a:off x="2862" y="7604"/>
              <a:ext cx="424" cy="435"/>
              <a:chOff x="-1" y="-52904"/>
              <a:chExt cx="539315" cy="553144"/>
            </a:xfrm>
          </p:grpSpPr>
          <p:sp>
            <p:nvSpPr>
              <p:cNvPr id="64" name="Кружок"/>
              <p:cNvSpPr/>
              <p:nvPr/>
            </p:nvSpPr>
            <p:spPr>
              <a:xfrm>
                <a:off x="10503" y="-52904"/>
                <a:ext cx="518307" cy="518307"/>
              </a:xfrm>
              <a:prstGeom prst="ellipse">
                <a:avLst/>
              </a:prstGeom>
              <a:solidFill>
                <a:srgbClr val="CFCDD0"/>
              </a:solidFill>
              <a:ln w="12700" cap="flat">
                <a:noFill/>
                <a:miter lim="400000"/>
              </a:ln>
              <a:effectLst/>
            </p:spPr>
            <p:txBody>
              <a:bodyPr wrap="square" lIns="14287" tIns="14287" rIns="14287" bIns="14287"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25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5" name="Text Box 3"/>
              <p:cNvSpPr txBox="1"/>
              <p:nvPr/>
            </p:nvSpPr>
            <p:spPr>
              <a:xfrm>
                <a:off x="-1" y="34799"/>
                <a:ext cx="539315" cy="465441"/>
              </a:xfrm>
              <a:prstGeom prst="rect">
                <a:avLst/>
              </a:prstGeom>
              <a:noFill/>
              <a:ln w="12700" cap="flat">
                <a:noFill/>
                <a:miter lim="400000"/>
              </a:ln>
              <a:effectLst/>
            </p:spPr>
            <p:txBody>
              <a:bodyPr wrap="square" lIns="14287" tIns="14287" rIns="14287" bIns="14287" numCol="1" anchor="t">
                <a:spAutoFit/>
              </a:bodyPr>
              <a:lstStyle>
                <a:lvl1pPr algn="ctr">
                  <a:defRPr sz="1600">
                    <a:solidFill>
                      <a:srgbClr val="FFFFFF"/>
                    </a:solidFill>
                    <a:latin typeface="Impact" panose="020B0806030902050204"/>
                    <a:ea typeface="Impact" panose="020B0806030902050204"/>
                    <a:cs typeface="Impact" panose="020B0806030902050204"/>
                    <a:sym typeface="Impact" panose="020B080603090205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8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sym typeface="Impact" panose="020B0806030902050204"/>
                  </a:rPr>
                  <a:t>03</a:t>
                </a:r>
                <a:endParaRPr kumimoji="0" sz="8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sym typeface="Impact" panose="020B0806030902050204"/>
                </a:endParaRPr>
              </a:p>
            </p:txBody>
          </p:sp>
        </p:grpSp>
        <p:grpSp>
          <p:nvGrpSpPr>
            <p:cNvPr id="58" name="Группа"/>
            <p:cNvGrpSpPr/>
            <p:nvPr/>
          </p:nvGrpSpPr>
          <p:grpSpPr>
            <a:xfrm>
              <a:off x="4110" y="5764"/>
              <a:ext cx="424" cy="435"/>
              <a:chOff x="-1" y="-52904"/>
              <a:chExt cx="539315" cy="553144"/>
            </a:xfrm>
          </p:grpSpPr>
          <p:sp>
            <p:nvSpPr>
              <p:cNvPr id="62" name="Кружок"/>
              <p:cNvSpPr/>
              <p:nvPr/>
            </p:nvSpPr>
            <p:spPr>
              <a:xfrm>
                <a:off x="10503" y="-52904"/>
                <a:ext cx="518307" cy="518307"/>
              </a:xfrm>
              <a:prstGeom prst="ellipse">
                <a:avLst/>
              </a:prstGeom>
              <a:solidFill>
                <a:srgbClr val="CFCDD0"/>
              </a:solidFill>
              <a:ln w="12700" cap="flat">
                <a:noFill/>
                <a:miter lim="400000"/>
              </a:ln>
              <a:effectLst/>
            </p:spPr>
            <p:txBody>
              <a:bodyPr wrap="square" lIns="14287" tIns="14287" rIns="14287" bIns="14287"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sz="3200">
                    <a:solidFill>
                      <a:srgbClr val="FFFFFF"/>
                    </a:solidFill>
                    <a:latin typeface="Helvetica Light"/>
                    <a:ea typeface="Helvetica Light"/>
                    <a:cs typeface="Helvetica Light"/>
                    <a:sym typeface="Helvetica Light"/>
                  </a:defRPr>
                </a:pPr>
                <a:endParaRPr kumimoji="0" sz="25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63" name="Text Box 3"/>
              <p:cNvSpPr txBox="1"/>
              <p:nvPr/>
            </p:nvSpPr>
            <p:spPr>
              <a:xfrm>
                <a:off x="-1" y="34799"/>
                <a:ext cx="539315" cy="465441"/>
              </a:xfrm>
              <a:prstGeom prst="rect">
                <a:avLst/>
              </a:prstGeom>
              <a:noFill/>
              <a:ln w="12700" cap="flat">
                <a:noFill/>
                <a:miter lim="400000"/>
              </a:ln>
              <a:effectLst/>
            </p:spPr>
            <p:txBody>
              <a:bodyPr wrap="square" lIns="14287" tIns="14287" rIns="14287" bIns="14287" numCol="1" anchor="t">
                <a:spAutoFit/>
              </a:bodyPr>
              <a:lstStyle>
                <a:lvl1pPr algn="ctr">
                  <a:defRPr sz="1600">
                    <a:solidFill>
                      <a:srgbClr val="FFFFFF"/>
                    </a:solidFill>
                    <a:latin typeface="Impact" panose="020B0806030902050204"/>
                    <a:ea typeface="Impact" panose="020B0806030902050204"/>
                    <a:cs typeface="Impact" panose="020B0806030902050204"/>
                    <a:sym typeface="Impact" panose="020B0806030902050204"/>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sz="8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sym typeface="Impact" panose="020B0806030902050204"/>
                  </a:rPr>
                  <a:t>02</a:t>
                </a:r>
                <a:endParaRPr kumimoji="0" sz="8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sym typeface="Impact" panose="020B0806030902050204"/>
                </a:endParaRPr>
              </a:p>
            </p:txBody>
          </p:sp>
        </p:grpSp>
        <p:sp>
          <p:nvSpPr>
            <p:cNvPr id="59" name="Фигура"/>
            <p:cNvSpPr/>
            <p:nvPr/>
          </p:nvSpPr>
          <p:spPr>
            <a:xfrm>
              <a:off x="4807" y="2911"/>
              <a:ext cx="616" cy="616"/>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3" y="1006"/>
                    <a:pt x="2882" y="3016"/>
                  </a:cubicBezTo>
                  <a:cubicBezTo>
                    <a:pt x="-961" y="7038"/>
                    <a:pt x="-961" y="13557"/>
                    <a:pt x="2882" y="17579"/>
                  </a:cubicBezTo>
                  <a:cubicBezTo>
                    <a:pt x="6724" y="21600"/>
                    <a:pt x="12954" y="21600"/>
                    <a:pt x="16796" y="17579"/>
                  </a:cubicBezTo>
                  <a:cubicBezTo>
                    <a:pt x="20639" y="13557"/>
                    <a:pt x="20639" y="7038"/>
                    <a:pt x="16796" y="3016"/>
                  </a:cubicBezTo>
                  <a:cubicBezTo>
                    <a:pt x="14875" y="1006"/>
                    <a:pt x="12357" y="0"/>
                    <a:pt x="9839" y="0"/>
                  </a:cubicBezTo>
                  <a:close/>
                  <a:moveTo>
                    <a:pt x="9401" y="879"/>
                  </a:moveTo>
                  <a:lnTo>
                    <a:pt x="9401" y="3079"/>
                  </a:lnTo>
                  <a:cubicBezTo>
                    <a:pt x="9401" y="3333"/>
                    <a:pt x="9597" y="3538"/>
                    <a:pt x="9839" y="3538"/>
                  </a:cubicBezTo>
                  <a:cubicBezTo>
                    <a:pt x="10081" y="3538"/>
                    <a:pt x="10277" y="3333"/>
                    <a:pt x="10277" y="3079"/>
                  </a:cubicBezTo>
                  <a:lnTo>
                    <a:pt x="10277" y="879"/>
                  </a:lnTo>
                  <a:cubicBezTo>
                    <a:pt x="12435" y="988"/>
                    <a:pt x="14563" y="1905"/>
                    <a:pt x="16211" y="3629"/>
                  </a:cubicBezTo>
                  <a:cubicBezTo>
                    <a:pt x="17862" y="5357"/>
                    <a:pt x="18738" y="7590"/>
                    <a:pt x="18840" y="9853"/>
                  </a:cubicBezTo>
                  <a:lnTo>
                    <a:pt x="17580" y="9853"/>
                  </a:lnTo>
                  <a:cubicBezTo>
                    <a:pt x="17338" y="9853"/>
                    <a:pt x="17142" y="10058"/>
                    <a:pt x="17142" y="10311"/>
                  </a:cubicBezTo>
                  <a:cubicBezTo>
                    <a:pt x="17142" y="10565"/>
                    <a:pt x="17338" y="10770"/>
                    <a:pt x="17580" y="10770"/>
                  </a:cubicBezTo>
                  <a:lnTo>
                    <a:pt x="18838" y="10770"/>
                  </a:lnTo>
                  <a:cubicBezTo>
                    <a:pt x="18731" y="13024"/>
                    <a:pt x="17855" y="15245"/>
                    <a:pt x="16211" y="16966"/>
                  </a:cubicBezTo>
                  <a:cubicBezTo>
                    <a:pt x="14563" y="18690"/>
                    <a:pt x="12435" y="19607"/>
                    <a:pt x="10277" y="19716"/>
                  </a:cubicBezTo>
                  <a:lnTo>
                    <a:pt x="10277" y="17458"/>
                  </a:lnTo>
                  <a:cubicBezTo>
                    <a:pt x="10277" y="17205"/>
                    <a:pt x="10081" y="16999"/>
                    <a:pt x="9839" y="16999"/>
                  </a:cubicBezTo>
                  <a:cubicBezTo>
                    <a:pt x="9597" y="16999"/>
                    <a:pt x="9401" y="17205"/>
                    <a:pt x="9401" y="17458"/>
                  </a:cubicBezTo>
                  <a:lnTo>
                    <a:pt x="9401" y="19716"/>
                  </a:lnTo>
                  <a:cubicBezTo>
                    <a:pt x="7243" y="19607"/>
                    <a:pt x="5115" y="18690"/>
                    <a:pt x="3467" y="16966"/>
                  </a:cubicBezTo>
                  <a:cubicBezTo>
                    <a:pt x="1823" y="15245"/>
                    <a:pt x="947" y="13024"/>
                    <a:pt x="840" y="10770"/>
                  </a:cubicBezTo>
                  <a:lnTo>
                    <a:pt x="2079" y="10770"/>
                  </a:lnTo>
                  <a:cubicBezTo>
                    <a:pt x="2321" y="10770"/>
                    <a:pt x="2518" y="10565"/>
                    <a:pt x="2518" y="10311"/>
                  </a:cubicBezTo>
                  <a:cubicBezTo>
                    <a:pt x="2518" y="10058"/>
                    <a:pt x="2321" y="9853"/>
                    <a:pt x="2079" y="9853"/>
                  </a:cubicBezTo>
                  <a:lnTo>
                    <a:pt x="838" y="9853"/>
                  </a:lnTo>
                  <a:cubicBezTo>
                    <a:pt x="940" y="7590"/>
                    <a:pt x="1816" y="5357"/>
                    <a:pt x="3467" y="3629"/>
                  </a:cubicBezTo>
                  <a:cubicBezTo>
                    <a:pt x="5115" y="1905"/>
                    <a:pt x="7243" y="988"/>
                    <a:pt x="9401" y="879"/>
                  </a:cubicBezTo>
                  <a:close/>
                  <a:moveTo>
                    <a:pt x="6410" y="4479"/>
                  </a:moveTo>
                  <a:cubicBezTo>
                    <a:pt x="5863" y="4484"/>
                    <a:pt x="5316" y="4699"/>
                    <a:pt x="4898" y="5134"/>
                  </a:cubicBezTo>
                  <a:cubicBezTo>
                    <a:pt x="4061" y="6006"/>
                    <a:pt x="4062" y="7425"/>
                    <a:pt x="4898" y="8299"/>
                  </a:cubicBezTo>
                  <a:cubicBezTo>
                    <a:pt x="4955" y="8359"/>
                    <a:pt x="5014" y="8413"/>
                    <a:pt x="5075" y="8464"/>
                  </a:cubicBezTo>
                  <a:cubicBezTo>
                    <a:pt x="4085" y="9032"/>
                    <a:pt x="3323" y="9983"/>
                    <a:pt x="2936" y="11107"/>
                  </a:cubicBezTo>
                  <a:cubicBezTo>
                    <a:pt x="2841" y="11383"/>
                    <a:pt x="2758" y="11664"/>
                    <a:pt x="2696" y="11952"/>
                  </a:cubicBezTo>
                  <a:cubicBezTo>
                    <a:pt x="2631" y="12253"/>
                    <a:pt x="2589" y="12560"/>
                    <a:pt x="2572" y="12873"/>
                  </a:cubicBezTo>
                  <a:cubicBezTo>
                    <a:pt x="2556" y="13016"/>
                    <a:pt x="2599" y="13160"/>
                    <a:pt x="2689" y="13269"/>
                  </a:cubicBezTo>
                  <a:cubicBezTo>
                    <a:pt x="2763" y="13360"/>
                    <a:pt x="2866" y="13420"/>
                    <a:pt x="2979" y="13440"/>
                  </a:cubicBezTo>
                  <a:lnTo>
                    <a:pt x="4913" y="13435"/>
                  </a:lnTo>
                  <a:cubicBezTo>
                    <a:pt x="5011" y="13438"/>
                    <a:pt x="5108" y="13409"/>
                    <a:pt x="5191" y="13355"/>
                  </a:cubicBezTo>
                  <a:cubicBezTo>
                    <a:pt x="5279" y="13297"/>
                    <a:pt x="5347" y="13213"/>
                    <a:pt x="5387" y="13114"/>
                  </a:cubicBezTo>
                  <a:cubicBezTo>
                    <a:pt x="5529" y="12603"/>
                    <a:pt x="5729" y="12110"/>
                    <a:pt x="5982" y="11648"/>
                  </a:cubicBezTo>
                  <a:cubicBezTo>
                    <a:pt x="6270" y="11120"/>
                    <a:pt x="6626" y="10636"/>
                    <a:pt x="7038" y="10209"/>
                  </a:cubicBezTo>
                  <a:cubicBezTo>
                    <a:pt x="7113" y="10141"/>
                    <a:pt x="7157" y="10043"/>
                    <a:pt x="7160" y="9940"/>
                  </a:cubicBezTo>
                  <a:cubicBezTo>
                    <a:pt x="7161" y="9879"/>
                    <a:pt x="7149" y="9820"/>
                    <a:pt x="7122" y="9766"/>
                  </a:cubicBezTo>
                  <a:cubicBezTo>
                    <a:pt x="6849" y="9167"/>
                    <a:pt x="6771" y="8490"/>
                    <a:pt x="6900" y="7840"/>
                  </a:cubicBezTo>
                  <a:cubicBezTo>
                    <a:pt x="7047" y="7102"/>
                    <a:pt x="7451" y="6448"/>
                    <a:pt x="8032" y="6003"/>
                  </a:cubicBezTo>
                  <a:cubicBezTo>
                    <a:pt x="8133" y="5944"/>
                    <a:pt x="8201" y="5838"/>
                    <a:pt x="8216" y="5718"/>
                  </a:cubicBezTo>
                  <a:cubicBezTo>
                    <a:pt x="8224" y="5652"/>
                    <a:pt x="8216" y="5585"/>
                    <a:pt x="8191" y="5524"/>
                  </a:cubicBezTo>
                  <a:cubicBezTo>
                    <a:pt x="8118" y="5382"/>
                    <a:pt x="8030" y="5253"/>
                    <a:pt x="7923" y="5134"/>
                  </a:cubicBezTo>
                  <a:cubicBezTo>
                    <a:pt x="7518" y="4685"/>
                    <a:pt x="6963" y="4475"/>
                    <a:pt x="6410" y="4479"/>
                  </a:cubicBezTo>
                  <a:close/>
                  <a:moveTo>
                    <a:pt x="13264" y="4479"/>
                  </a:moveTo>
                  <a:cubicBezTo>
                    <a:pt x="12712" y="4475"/>
                    <a:pt x="12156" y="4685"/>
                    <a:pt x="11752" y="5134"/>
                  </a:cubicBezTo>
                  <a:cubicBezTo>
                    <a:pt x="11645" y="5253"/>
                    <a:pt x="11557" y="5382"/>
                    <a:pt x="11484" y="5524"/>
                  </a:cubicBezTo>
                  <a:cubicBezTo>
                    <a:pt x="11459" y="5585"/>
                    <a:pt x="11451" y="5652"/>
                    <a:pt x="11459" y="5718"/>
                  </a:cubicBezTo>
                  <a:cubicBezTo>
                    <a:pt x="11474" y="5838"/>
                    <a:pt x="11542" y="5944"/>
                    <a:pt x="11643" y="6003"/>
                  </a:cubicBezTo>
                  <a:cubicBezTo>
                    <a:pt x="12224" y="6448"/>
                    <a:pt x="12627" y="7102"/>
                    <a:pt x="12774" y="7840"/>
                  </a:cubicBezTo>
                  <a:cubicBezTo>
                    <a:pt x="12904" y="8490"/>
                    <a:pt x="12826" y="9167"/>
                    <a:pt x="12553" y="9766"/>
                  </a:cubicBezTo>
                  <a:cubicBezTo>
                    <a:pt x="12526" y="9820"/>
                    <a:pt x="12513" y="9879"/>
                    <a:pt x="12515" y="9940"/>
                  </a:cubicBezTo>
                  <a:cubicBezTo>
                    <a:pt x="12517" y="10043"/>
                    <a:pt x="12562" y="10141"/>
                    <a:pt x="12636" y="10209"/>
                  </a:cubicBezTo>
                  <a:cubicBezTo>
                    <a:pt x="13049" y="10636"/>
                    <a:pt x="13405" y="11120"/>
                    <a:pt x="13693" y="11648"/>
                  </a:cubicBezTo>
                  <a:cubicBezTo>
                    <a:pt x="13946" y="12110"/>
                    <a:pt x="14146" y="12603"/>
                    <a:pt x="14288" y="13114"/>
                  </a:cubicBezTo>
                  <a:cubicBezTo>
                    <a:pt x="14328" y="13213"/>
                    <a:pt x="14396" y="13297"/>
                    <a:pt x="14484" y="13355"/>
                  </a:cubicBezTo>
                  <a:cubicBezTo>
                    <a:pt x="14567" y="13409"/>
                    <a:pt x="14663" y="13438"/>
                    <a:pt x="14762" y="13435"/>
                  </a:cubicBezTo>
                  <a:lnTo>
                    <a:pt x="16696" y="13440"/>
                  </a:lnTo>
                  <a:cubicBezTo>
                    <a:pt x="16809" y="13420"/>
                    <a:pt x="16911" y="13360"/>
                    <a:pt x="16986" y="13269"/>
                  </a:cubicBezTo>
                  <a:cubicBezTo>
                    <a:pt x="17076" y="13160"/>
                    <a:pt x="17119" y="13016"/>
                    <a:pt x="17103" y="12873"/>
                  </a:cubicBezTo>
                  <a:cubicBezTo>
                    <a:pt x="17086" y="12560"/>
                    <a:pt x="17044" y="12253"/>
                    <a:pt x="16979" y="11952"/>
                  </a:cubicBezTo>
                  <a:cubicBezTo>
                    <a:pt x="16917" y="11664"/>
                    <a:pt x="16834" y="11383"/>
                    <a:pt x="16739" y="11107"/>
                  </a:cubicBezTo>
                  <a:cubicBezTo>
                    <a:pt x="16352" y="9983"/>
                    <a:pt x="15589" y="9032"/>
                    <a:pt x="14600" y="8464"/>
                  </a:cubicBezTo>
                  <a:cubicBezTo>
                    <a:pt x="14661" y="8413"/>
                    <a:pt x="14720" y="8359"/>
                    <a:pt x="14777" y="8299"/>
                  </a:cubicBezTo>
                  <a:cubicBezTo>
                    <a:pt x="15613" y="7425"/>
                    <a:pt x="15614" y="6006"/>
                    <a:pt x="14777" y="5134"/>
                  </a:cubicBezTo>
                  <a:cubicBezTo>
                    <a:pt x="14359" y="4699"/>
                    <a:pt x="13811" y="4484"/>
                    <a:pt x="13264" y="4479"/>
                  </a:cubicBezTo>
                  <a:close/>
                  <a:moveTo>
                    <a:pt x="6410" y="5355"/>
                  </a:moveTo>
                  <a:cubicBezTo>
                    <a:pt x="6680" y="5355"/>
                    <a:pt x="6949" y="5444"/>
                    <a:pt x="7176" y="5618"/>
                  </a:cubicBezTo>
                  <a:cubicBezTo>
                    <a:pt x="6633" y="6142"/>
                    <a:pt x="6249" y="6825"/>
                    <a:pt x="6083" y="7581"/>
                  </a:cubicBezTo>
                  <a:cubicBezTo>
                    <a:pt x="6051" y="7723"/>
                    <a:pt x="6030" y="7867"/>
                    <a:pt x="6015" y="8011"/>
                  </a:cubicBezTo>
                  <a:cubicBezTo>
                    <a:pt x="5823" y="7948"/>
                    <a:pt x="5643" y="7838"/>
                    <a:pt x="5491" y="7679"/>
                  </a:cubicBezTo>
                  <a:cubicBezTo>
                    <a:pt x="4983" y="7148"/>
                    <a:pt x="4983" y="6286"/>
                    <a:pt x="5491" y="5754"/>
                  </a:cubicBezTo>
                  <a:cubicBezTo>
                    <a:pt x="5745" y="5488"/>
                    <a:pt x="6078" y="5355"/>
                    <a:pt x="6410" y="5355"/>
                  </a:cubicBezTo>
                  <a:close/>
                  <a:moveTo>
                    <a:pt x="13264" y="5355"/>
                  </a:moveTo>
                  <a:cubicBezTo>
                    <a:pt x="13597" y="5355"/>
                    <a:pt x="13930" y="5488"/>
                    <a:pt x="14184" y="5754"/>
                  </a:cubicBezTo>
                  <a:cubicBezTo>
                    <a:pt x="14692" y="6286"/>
                    <a:pt x="14692" y="7148"/>
                    <a:pt x="14184" y="7679"/>
                  </a:cubicBezTo>
                  <a:cubicBezTo>
                    <a:pt x="14032" y="7838"/>
                    <a:pt x="13852" y="7948"/>
                    <a:pt x="13660" y="8011"/>
                  </a:cubicBezTo>
                  <a:cubicBezTo>
                    <a:pt x="13645" y="7867"/>
                    <a:pt x="13624" y="7723"/>
                    <a:pt x="13592" y="7581"/>
                  </a:cubicBezTo>
                  <a:cubicBezTo>
                    <a:pt x="13425" y="6825"/>
                    <a:pt x="13042" y="6142"/>
                    <a:pt x="12498" y="5618"/>
                  </a:cubicBezTo>
                  <a:cubicBezTo>
                    <a:pt x="12726" y="5444"/>
                    <a:pt x="12995" y="5355"/>
                    <a:pt x="13264" y="5355"/>
                  </a:cubicBezTo>
                  <a:close/>
                  <a:moveTo>
                    <a:pt x="9839" y="6265"/>
                  </a:moveTo>
                  <a:cubicBezTo>
                    <a:pt x="9292" y="6265"/>
                    <a:pt x="8744" y="6483"/>
                    <a:pt x="8327" y="6920"/>
                  </a:cubicBezTo>
                  <a:cubicBezTo>
                    <a:pt x="7491" y="7794"/>
                    <a:pt x="7491" y="9212"/>
                    <a:pt x="8327" y="10086"/>
                  </a:cubicBezTo>
                  <a:cubicBezTo>
                    <a:pt x="8383" y="10145"/>
                    <a:pt x="8443" y="10199"/>
                    <a:pt x="8504" y="10251"/>
                  </a:cubicBezTo>
                  <a:cubicBezTo>
                    <a:pt x="7514" y="10818"/>
                    <a:pt x="6752" y="11770"/>
                    <a:pt x="6364" y="12894"/>
                  </a:cubicBezTo>
                  <a:cubicBezTo>
                    <a:pt x="6269" y="13169"/>
                    <a:pt x="6186" y="13450"/>
                    <a:pt x="6124" y="13739"/>
                  </a:cubicBezTo>
                  <a:cubicBezTo>
                    <a:pt x="6060" y="14039"/>
                    <a:pt x="6018" y="14347"/>
                    <a:pt x="6000" y="14659"/>
                  </a:cubicBezTo>
                  <a:cubicBezTo>
                    <a:pt x="5985" y="14803"/>
                    <a:pt x="6027" y="14946"/>
                    <a:pt x="6117" y="15056"/>
                  </a:cubicBezTo>
                  <a:cubicBezTo>
                    <a:pt x="6192" y="15146"/>
                    <a:pt x="6295" y="15206"/>
                    <a:pt x="6407" y="15226"/>
                  </a:cubicBezTo>
                  <a:lnTo>
                    <a:pt x="13208" y="15226"/>
                  </a:lnTo>
                  <a:cubicBezTo>
                    <a:pt x="13357" y="15232"/>
                    <a:pt x="13501" y="15170"/>
                    <a:pt x="13603" y="15056"/>
                  </a:cubicBezTo>
                  <a:cubicBezTo>
                    <a:pt x="13694" y="14954"/>
                    <a:pt x="13743" y="14820"/>
                    <a:pt x="13740" y="14681"/>
                  </a:cubicBezTo>
                  <a:cubicBezTo>
                    <a:pt x="13686" y="13903"/>
                    <a:pt x="13493" y="13142"/>
                    <a:pt x="13172" y="12439"/>
                  </a:cubicBezTo>
                  <a:cubicBezTo>
                    <a:pt x="12947" y="11946"/>
                    <a:pt x="12656" y="11484"/>
                    <a:pt x="12308" y="11093"/>
                  </a:cubicBezTo>
                  <a:cubicBezTo>
                    <a:pt x="11988" y="10735"/>
                    <a:pt x="11616" y="10436"/>
                    <a:pt x="11180" y="10247"/>
                  </a:cubicBezTo>
                  <a:cubicBezTo>
                    <a:pt x="11239" y="10197"/>
                    <a:pt x="11296" y="10143"/>
                    <a:pt x="11351" y="10086"/>
                  </a:cubicBezTo>
                  <a:cubicBezTo>
                    <a:pt x="12187" y="9212"/>
                    <a:pt x="12187" y="7794"/>
                    <a:pt x="11351" y="6920"/>
                  </a:cubicBezTo>
                  <a:cubicBezTo>
                    <a:pt x="10934" y="6483"/>
                    <a:pt x="10386" y="6265"/>
                    <a:pt x="9839" y="6265"/>
                  </a:cubicBezTo>
                  <a:close/>
                  <a:moveTo>
                    <a:pt x="9839" y="7142"/>
                  </a:moveTo>
                  <a:cubicBezTo>
                    <a:pt x="10172" y="7142"/>
                    <a:pt x="10505" y="7275"/>
                    <a:pt x="10759" y="7541"/>
                  </a:cubicBezTo>
                  <a:cubicBezTo>
                    <a:pt x="11267" y="8072"/>
                    <a:pt x="11267" y="8934"/>
                    <a:pt x="10759" y="9465"/>
                  </a:cubicBezTo>
                  <a:cubicBezTo>
                    <a:pt x="10251" y="9997"/>
                    <a:pt x="9427" y="9997"/>
                    <a:pt x="8919" y="9465"/>
                  </a:cubicBezTo>
                  <a:cubicBezTo>
                    <a:pt x="8411" y="8934"/>
                    <a:pt x="8411" y="8072"/>
                    <a:pt x="8919" y="7541"/>
                  </a:cubicBezTo>
                  <a:cubicBezTo>
                    <a:pt x="9173" y="7275"/>
                    <a:pt x="9506" y="7142"/>
                    <a:pt x="9839" y="7142"/>
                  </a:cubicBezTo>
                  <a:close/>
                  <a:moveTo>
                    <a:pt x="6029" y="9013"/>
                  </a:moveTo>
                  <a:cubicBezTo>
                    <a:pt x="6050" y="9154"/>
                    <a:pt x="6077" y="9294"/>
                    <a:pt x="6113" y="9432"/>
                  </a:cubicBezTo>
                  <a:cubicBezTo>
                    <a:pt x="6148" y="9570"/>
                    <a:pt x="6190" y="9706"/>
                    <a:pt x="6240" y="9840"/>
                  </a:cubicBezTo>
                  <a:cubicBezTo>
                    <a:pt x="5825" y="10292"/>
                    <a:pt x="5469" y="10802"/>
                    <a:pt x="5184" y="11354"/>
                  </a:cubicBezTo>
                  <a:cubicBezTo>
                    <a:pt x="4992" y="11728"/>
                    <a:pt x="4836" y="12120"/>
                    <a:pt x="4712" y="12523"/>
                  </a:cubicBezTo>
                  <a:lnTo>
                    <a:pt x="3451" y="12523"/>
                  </a:lnTo>
                  <a:cubicBezTo>
                    <a:pt x="3447" y="12058"/>
                    <a:pt x="3697" y="11266"/>
                    <a:pt x="4145" y="10548"/>
                  </a:cubicBezTo>
                  <a:cubicBezTo>
                    <a:pt x="4593" y="9829"/>
                    <a:pt x="5239" y="9185"/>
                    <a:pt x="6029" y="9013"/>
                  </a:cubicBezTo>
                  <a:close/>
                  <a:moveTo>
                    <a:pt x="13645" y="9013"/>
                  </a:moveTo>
                  <a:cubicBezTo>
                    <a:pt x="14436" y="9185"/>
                    <a:pt x="15082" y="9829"/>
                    <a:pt x="15530" y="10548"/>
                  </a:cubicBezTo>
                  <a:cubicBezTo>
                    <a:pt x="15978" y="11266"/>
                    <a:pt x="16228" y="12058"/>
                    <a:pt x="16224" y="12523"/>
                  </a:cubicBezTo>
                  <a:lnTo>
                    <a:pt x="14963" y="12523"/>
                  </a:lnTo>
                  <a:cubicBezTo>
                    <a:pt x="14839" y="12120"/>
                    <a:pt x="14683" y="11728"/>
                    <a:pt x="14491" y="11354"/>
                  </a:cubicBezTo>
                  <a:cubicBezTo>
                    <a:pt x="14206" y="10802"/>
                    <a:pt x="13850" y="10292"/>
                    <a:pt x="13435" y="9840"/>
                  </a:cubicBezTo>
                  <a:cubicBezTo>
                    <a:pt x="13484" y="9706"/>
                    <a:pt x="13527" y="9570"/>
                    <a:pt x="13562" y="9432"/>
                  </a:cubicBezTo>
                  <a:cubicBezTo>
                    <a:pt x="13598" y="9294"/>
                    <a:pt x="13625" y="9154"/>
                    <a:pt x="13645" y="9013"/>
                  </a:cubicBezTo>
                  <a:close/>
                  <a:moveTo>
                    <a:pt x="9893" y="10754"/>
                  </a:moveTo>
                  <a:cubicBezTo>
                    <a:pt x="11694" y="10775"/>
                    <a:pt x="12646" y="13184"/>
                    <a:pt x="12828" y="14310"/>
                  </a:cubicBezTo>
                  <a:lnTo>
                    <a:pt x="6879" y="14310"/>
                  </a:lnTo>
                  <a:cubicBezTo>
                    <a:pt x="6872" y="13295"/>
                    <a:pt x="8063" y="10732"/>
                    <a:pt x="9893" y="10754"/>
                  </a:cubicBezTo>
                  <a:close/>
                </a:path>
              </a:pathLst>
            </a:custGeom>
            <a:solidFill>
              <a:srgbClr val="7578EC"/>
            </a:solidFill>
            <a:ln w="12700" cap="flat">
              <a:noFill/>
              <a:miter lim="400000"/>
            </a:ln>
            <a:effectLst/>
          </p:spPr>
          <p:txBody>
            <a:bodyPr wrap="square" lIns="14287" tIns="14287" rIns="14287" bIns="14287"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FFFFFF"/>
                  </a:solidFill>
                </a:defRPr>
              </a:pPr>
              <a:endParaRPr kumimoji="0" sz="2500" b="1"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60" name="Фигура"/>
            <p:cNvSpPr/>
            <p:nvPr/>
          </p:nvSpPr>
          <p:spPr>
            <a:xfrm>
              <a:off x="5826" y="5375"/>
              <a:ext cx="595" cy="621"/>
            </a:xfrm>
            <a:custGeom>
              <a:avLst/>
              <a:gdLst/>
              <a:ahLst/>
              <a:cxnLst>
                <a:cxn ang="0">
                  <a:pos x="wd2" y="hd2"/>
                </a:cxn>
                <a:cxn ang="5400000">
                  <a:pos x="wd2" y="hd2"/>
                </a:cxn>
                <a:cxn ang="10800000">
                  <a:pos x="wd2" y="hd2"/>
                </a:cxn>
                <a:cxn ang="16200000">
                  <a:pos x="wd2" y="hd2"/>
                </a:cxn>
              </a:cxnLst>
              <a:rect l="0" t="0" r="r" b="b"/>
              <a:pathLst>
                <a:path w="21459" h="21572" extrusionOk="0">
                  <a:moveTo>
                    <a:pt x="17568" y="0"/>
                  </a:moveTo>
                  <a:cubicBezTo>
                    <a:pt x="17472" y="2"/>
                    <a:pt x="17375" y="12"/>
                    <a:pt x="17275" y="29"/>
                  </a:cubicBezTo>
                  <a:cubicBezTo>
                    <a:pt x="16927" y="91"/>
                    <a:pt x="16600" y="243"/>
                    <a:pt x="16321" y="448"/>
                  </a:cubicBezTo>
                  <a:cubicBezTo>
                    <a:pt x="16012" y="676"/>
                    <a:pt x="15756" y="969"/>
                    <a:pt x="15588" y="1299"/>
                  </a:cubicBezTo>
                  <a:lnTo>
                    <a:pt x="9072" y="5627"/>
                  </a:lnTo>
                  <a:lnTo>
                    <a:pt x="3948" y="5653"/>
                  </a:lnTo>
                  <a:cubicBezTo>
                    <a:pt x="1888" y="5629"/>
                    <a:pt x="164" y="7147"/>
                    <a:pt x="11" y="9120"/>
                  </a:cubicBezTo>
                  <a:cubicBezTo>
                    <a:pt x="-136" y="11007"/>
                    <a:pt x="1215" y="12700"/>
                    <a:pt x="3150" y="13053"/>
                  </a:cubicBezTo>
                  <a:lnTo>
                    <a:pt x="4852" y="14709"/>
                  </a:lnTo>
                  <a:lnTo>
                    <a:pt x="4852" y="18216"/>
                  </a:lnTo>
                  <a:cubicBezTo>
                    <a:pt x="4854" y="18505"/>
                    <a:pt x="4912" y="18791"/>
                    <a:pt x="5022" y="19061"/>
                  </a:cubicBezTo>
                  <a:cubicBezTo>
                    <a:pt x="5185" y="19460"/>
                    <a:pt x="5457" y="19810"/>
                    <a:pt x="5810" y="20073"/>
                  </a:cubicBezTo>
                  <a:lnTo>
                    <a:pt x="8011" y="21490"/>
                  </a:lnTo>
                  <a:cubicBezTo>
                    <a:pt x="8116" y="21560"/>
                    <a:pt x="8246" y="21586"/>
                    <a:pt x="8371" y="21564"/>
                  </a:cubicBezTo>
                  <a:cubicBezTo>
                    <a:pt x="8451" y="21550"/>
                    <a:pt x="8525" y="21517"/>
                    <a:pt x="8587" y="21467"/>
                  </a:cubicBezTo>
                  <a:cubicBezTo>
                    <a:pt x="8731" y="21357"/>
                    <a:pt x="8868" y="21237"/>
                    <a:pt x="8994" y="21108"/>
                  </a:cubicBezTo>
                  <a:cubicBezTo>
                    <a:pt x="9116" y="20983"/>
                    <a:pt x="9229" y="20850"/>
                    <a:pt x="9333" y="20710"/>
                  </a:cubicBezTo>
                  <a:cubicBezTo>
                    <a:pt x="9656" y="20211"/>
                    <a:pt x="9803" y="19625"/>
                    <a:pt x="9752" y="19039"/>
                  </a:cubicBezTo>
                  <a:cubicBezTo>
                    <a:pt x="9701" y="18444"/>
                    <a:pt x="9502" y="17864"/>
                    <a:pt x="9034" y="17437"/>
                  </a:cubicBezTo>
                  <a:cubicBezTo>
                    <a:pt x="8969" y="17367"/>
                    <a:pt x="8923" y="17285"/>
                    <a:pt x="8897" y="17195"/>
                  </a:cubicBezTo>
                  <a:cubicBezTo>
                    <a:pt x="8870" y="17100"/>
                    <a:pt x="8867" y="17001"/>
                    <a:pt x="8889" y="16905"/>
                  </a:cubicBezTo>
                  <a:lnTo>
                    <a:pt x="9600" y="13422"/>
                  </a:lnTo>
                  <a:lnTo>
                    <a:pt x="15499" y="17456"/>
                  </a:lnTo>
                  <a:cubicBezTo>
                    <a:pt x="16047" y="18218"/>
                    <a:pt x="16654" y="18721"/>
                    <a:pt x="17509" y="18752"/>
                  </a:cubicBezTo>
                  <a:cubicBezTo>
                    <a:pt x="18090" y="18773"/>
                    <a:pt x="18692" y="18522"/>
                    <a:pt x="19088" y="18094"/>
                  </a:cubicBezTo>
                  <a:cubicBezTo>
                    <a:pt x="20166" y="16932"/>
                    <a:pt x="20676" y="15491"/>
                    <a:pt x="21006" y="13964"/>
                  </a:cubicBezTo>
                  <a:cubicBezTo>
                    <a:pt x="21338" y="12428"/>
                    <a:pt x="21464" y="10782"/>
                    <a:pt x="21458" y="9151"/>
                  </a:cubicBezTo>
                  <a:cubicBezTo>
                    <a:pt x="21453" y="7595"/>
                    <a:pt x="21274" y="5959"/>
                    <a:pt x="20927" y="4471"/>
                  </a:cubicBezTo>
                  <a:cubicBezTo>
                    <a:pt x="20758" y="3747"/>
                    <a:pt x="20550" y="3059"/>
                    <a:pt x="20263" y="2453"/>
                  </a:cubicBezTo>
                  <a:cubicBezTo>
                    <a:pt x="19969" y="1832"/>
                    <a:pt x="19646" y="1271"/>
                    <a:pt x="19267" y="845"/>
                  </a:cubicBezTo>
                  <a:cubicBezTo>
                    <a:pt x="18815" y="336"/>
                    <a:pt x="18239" y="-14"/>
                    <a:pt x="17568" y="0"/>
                  </a:cubicBezTo>
                  <a:close/>
                  <a:moveTo>
                    <a:pt x="17591" y="931"/>
                  </a:moveTo>
                  <a:cubicBezTo>
                    <a:pt x="18344" y="931"/>
                    <a:pt x="19097" y="1755"/>
                    <a:pt x="19672" y="3404"/>
                  </a:cubicBezTo>
                  <a:cubicBezTo>
                    <a:pt x="20821" y="6701"/>
                    <a:pt x="20821" y="12048"/>
                    <a:pt x="19672" y="15345"/>
                  </a:cubicBezTo>
                  <a:cubicBezTo>
                    <a:pt x="18523" y="18642"/>
                    <a:pt x="16659" y="18642"/>
                    <a:pt x="15509" y="15345"/>
                  </a:cubicBezTo>
                  <a:cubicBezTo>
                    <a:pt x="14360" y="12048"/>
                    <a:pt x="14360" y="6701"/>
                    <a:pt x="15509" y="3404"/>
                  </a:cubicBezTo>
                  <a:cubicBezTo>
                    <a:pt x="16084" y="1755"/>
                    <a:pt x="16837" y="931"/>
                    <a:pt x="17591" y="931"/>
                  </a:cubicBezTo>
                  <a:close/>
                  <a:moveTo>
                    <a:pt x="14623" y="3031"/>
                  </a:moveTo>
                  <a:cubicBezTo>
                    <a:pt x="13997" y="5060"/>
                    <a:pt x="13678" y="7164"/>
                    <a:pt x="13673" y="9280"/>
                  </a:cubicBezTo>
                  <a:cubicBezTo>
                    <a:pt x="13669" y="11478"/>
                    <a:pt x="14006" y="13664"/>
                    <a:pt x="14672" y="15767"/>
                  </a:cubicBezTo>
                  <a:lnTo>
                    <a:pt x="9594" y="12271"/>
                  </a:lnTo>
                  <a:cubicBezTo>
                    <a:pt x="9553" y="12240"/>
                    <a:pt x="9506" y="12215"/>
                    <a:pt x="9457" y="12198"/>
                  </a:cubicBezTo>
                  <a:cubicBezTo>
                    <a:pt x="9379" y="12171"/>
                    <a:pt x="9295" y="12163"/>
                    <a:pt x="9213" y="12175"/>
                  </a:cubicBezTo>
                  <a:lnTo>
                    <a:pt x="8972" y="12183"/>
                  </a:lnTo>
                  <a:cubicBezTo>
                    <a:pt x="7630" y="12128"/>
                    <a:pt x="6902" y="10808"/>
                    <a:pt x="6832" y="9597"/>
                  </a:cubicBezTo>
                  <a:cubicBezTo>
                    <a:pt x="6750" y="8172"/>
                    <a:pt x="7494" y="6508"/>
                    <a:pt x="9205" y="6588"/>
                  </a:cubicBezTo>
                  <a:cubicBezTo>
                    <a:pt x="9271" y="6590"/>
                    <a:pt x="9336" y="6582"/>
                    <a:pt x="9399" y="6563"/>
                  </a:cubicBezTo>
                  <a:cubicBezTo>
                    <a:pt x="9456" y="6546"/>
                    <a:pt x="9509" y="6521"/>
                    <a:pt x="9558" y="6487"/>
                  </a:cubicBezTo>
                  <a:lnTo>
                    <a:pt x="14623" y="3031"/>
                  </a:lnTo>
                  <a:close/>
                  <a:moveTo>
                    <a:pt x="3689" y="6557"/>
                  </a:moveTo>
                  <a:lnTo>
                    <a:pt x="6912" y="6557"/>
                  </a:lnTo>
                  <a:cubicBezTo>
                    <a:pt x="6235" y="7351"/>
                    <a:pt x="5866" y="8346"/>
                    <a:pt x="5868" y="9373"/>
                  </a:cubicBezTo>
                  <a:cubicBezTo>
                    <a:pt x="5869" y="10411"/>
                    <a:pt x="6250" y="11415"/>
                    <a:pt x="6944" y="12211"/>
                  </a:cubicBezTo>
                  <a:lnTo>
                    <a:pt x="3689" y="12211"/>
                  </a:lnTo>
                  <a:cubicBezTo>
                    <a:pt x="2143" y="12114"/>
                    <a:pt x="939" y="10883"/>
                    <a:pt x="933" y="9395"/>
                  </a:cubicBezTo>
                  <a:cubicBezTo>
                    <a:pt x="927" y="7898"/>
                    <a:pt x="2134" y="6656"/>
                    <a:pt x="3689" y="6557"/>
                  </a:cubicBezTo>
                  <a:close/>
                  <a:moveTo>
                    <a:pt x="17019" y="6594"/>
                  </a:moveTo>
                  <a:cubicBezTo>
                    <a:pt x="16819" y="6626"/>
                    <a:pt x="16664" y="6780"/>
                    <a:pt x="16637" y="6973"/>
                  </a:cubicBezTo>
                  <a:cubicBezTo>
                    <a:pt x="16602" y="7214"/>
                    <a:pt x="16770" y="7438"/>
                    <a:pt x="17019" y="7484"/>
                  </a:cubicBezTo>
                  <a:cubicBezTo>
                    <a:pt x="18118" y="7585"/>
                    <a:pt x="18637" y="8509"/>
                    <a:pt x="18606" y="9445"/>
                  </a:cubicBezTo>
                  <a:cubicBezTo>
                    <a:pt x="18577" y="10337"/>
                    <a:pt x="17980" y="11267"/>
                    <a:pt x="17006" y="11276"/>
                  </a:cubicBezTo>
                  <a:cubicBezTo>
                    <a:pt x="16750" y="11300"/>
                    <a:pt x="16558" y="11514"/>
                    <a:pt x="16571" y="11761"/>
                  </a:cubicBezTo>
                  <a:cubicBezTo>
                    <a:pt x="16585" y="12015"/>
                    <a:pt x="16807" y="12211"/>
                    <a:pt x="17071" y="12203"/>
                  </a:cubicBezTo>
                  <a:cubicBezTo>
                    <a:pt x="17825" y="12199"/>
                    <a:pt x="18446" y="11860"/>
                    <a:pt x="18874" y="11347"/>
                  </a:cubicBezTo>
                  <a:cubicBezTo>
                    <a:pt x="19321" y="10811"/>
                    <a:pt x="19552" y="10092"/>
                    <a:pt x="19533" y="9373"/>
                  </a:cubicBezTo>
                  <a:cubicBezTo>
                    <a:pt x="19495" y="7988"/>
                    <a:pt x="18550" y="6506"/>
                    <a:pt x="17019" y="6594"/>
                  </a:cubicBezTo>
                  <a:close/>
                  <a:moveTo>
                    <a:pt x="4579" y="13141"/>
                  </a:moveTo>
                  <a:lnTo>
                    <a:pt x="8686" y="13141"/>
                  </a:lnTo>
                  <a:lnTo>
                    <a:pt x="7935" y="16798"/>
                  </a:lnTo>
                  <a:cubicBezTo>
                    <a:pt x="7885" y="16975"/>
                    <a:pt x="7885" y="17161"/>
                    <a:pt x="7933" y="17338"/>
                  </a:cubicBezTo>
                  <a:cubicBezTo>
                    <a:pt x="7978" y="17503"/>
                    <a:pt x="8063" y="17654"/>
                    <a:pt x="8168" y="17791"/>
                  </a:cubicBezTo>
                  <a:cubicBezTo>
                    <a:pt x="8285" y="17943"/>
                    <a:pt x="8425" y="18079"/>
                    <a:pt x="8534" y="18237"/>
                  </a:cubicBezTo>
                  <a:cubicBezTo>
                    <a:pt x="8636" y="18384"/>
                    <a:pt x="8708" y="18548"/>
                    <a:pt x="8748" y="18720"/>
                  </a:cubicBezTo>
                  <a:cubicBezTo>
                    <a:pt x="8834" y="19046"/>
                    <a:pt x="8831" y="19388"/>
                    <a:pt x="8739" y="19712"/>
                  </a:cubicBezTo>
                  <a:cubicBezTo>
                    <a:pt x="8652" y="20018"/>
                    <a:pt x="8488" y="20298"/>
                    <a:pt x="8262" y="20529"/>
                  </a:cubicBezTo>
                  <a:lnTo>
                    <a:pt x="6448" y="19356"/>
                  </a:lnTo>
                  <a:cubicBezTo>
                    <a:pt x="6230" y="19225"/>
                    <a:pt x="6057" y="19034"/>
                    <a:pt x="5952" y="18808"/>
                  </a:cubicBezTo>
                  <a:cubicBezTo>
                    <a:pt x="5872" y="18635"/>
                    <a:pt x="5833" y="18448"/>
                    <a:pt x="5840" y="18259"/>
                  </a:cubicBezTo>
                  <a:lnTo>
                    <a:pt x="5840" y="14562"/>
                  </a:lnTo>
                  <a:cubicBezTo>
                    <a:pt x="5834" y="14477"/>
                    <a:pt x="5810" y="14394"/>
                    <a:pt x="5769" y="14319"/>
                  </a:cubicBezTo>
                  <a:cubicBezTo>
                    <a:pt x="5734" y="14253"/>
                    <a:pt x="5686" y="14193"/>
                    <a:pt x="5629" y="14143"/>
                  </a:cubicBezTo>
                  <a:lnTo>
                    <a:pt x="4579" y="13141"/>
                  </a:lnTo>
                  <a:close/>
                </a:path>
              </a:pathLst>
            </a:custGeom>
            <a:solidFill>
              <a:srgbClr val="F7B802"/>
            </a:solidFill>
            <a:ln w="12700" cap="flat">
              <a:noFill/>
              <a:miter lim="400000"/>
            </a:ln>
            <a:effectLst/>
          </p:spPr>
          <p:txBody>
            <a:bodyPr wrap="square" lIns="14287" tIns="14287" rIns="14287" bIns="14287"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FFFFFF"/>
                  </a:solidFill>
                </a:defRPr>
              </a:pPr>
              <a:endParaRPr kumimoji="0" sz="2500"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61" name="Фигура"/>
            <p:cNvSpPr/>
            <p:nvPr/>
          </p:nvSpPr>
          <p:spPr>
            <a:xfrm>
              <a:off x="4586" y="7813"/>
              <a:ext cx="621" cy="595"/>
            </a:xfrm>
            <a:custGeom>
              <a:avLst/>
              <a:gdLst/>
              <a:ahLst/>
              <a:cxnLst>
                <a:cxn ang="0">
                  <a:pos x="wd2" y="hd2"/>
                </a:cxn>
                <a:cxn ang="5400000">
                  <a:pos x="wd2" y="hd2"/>
                </a:cxn>
                <a:cxn ang="10800000">
                  <a:pos x="wd2" y="hd2"/>
                </a:cxn>
                <a:cxn ang="16200000">
                  <a:pos x="wd2" y="hd2"/>
                </a:cxn>
              </a:cxnLst>
              <a:rect l="0" t="0" r="r" b="b"/>
              <a:pathLst>
                <a:path w="20634" h="21549" extrusionOk="0">
                  <a:moveTo>
                    <a:pt x="10685" y="1"/>
                  </a:moveTo>
                  <a:cubicBezTo>
                    <a:pt x="10563" y="8"/>
                    <a:pt x="10450" y="74"/>
                    <a:pt x="10375" y="179"/>
                  </a:cubicBezTo>
                  <a:cubicBezTo>
                    <a:pt x="10316" y="262"/>
                    <a:pt x="10285" y="365"/>
                    <a:pt x="10287" y="470"/>
                  </a:cubicBezTo>
                  <a:lnTo>
                    <a:pt x="10287" y="21085"/>
                  </a:lnTo>
                  <a:cubicBezTo>
                    <a:pt x="10277" y="21229"/>
                    <a:pt x="10335" y="21370"/>
                    <a:pt x="10439" y="21459"/>
                  </a:cubicBezTo>
                  <a:cubicBezTo>
                    <a:pt x="10503" y="21513"/>
                    <a:pt x="10581" y="21545"/>
                    <a:pt x="10662" y="21548"/>
                  </a:cubicBezTo>
                  <a:cubicBezTo>
                    <a:pt x="13227" y="21586"/>
                    <a:pt x="15800" y="20535"/>
                    <a:pt x="17754" y="18399"/>
                  </a:cubicBezTo>
                  <a:cubicBezTo>
                    <a:pt x="21596" y="14198"/>
                    <a:pt x="21592" y="7395"/>
                    <a:pt x="17754" y="3185"/>
                  </a:cubicBezTo>
                  <a:cubicBezTo>
                    <a:pt x="15807" y="1049"/>
                    <a:pt x="13245" y="-14"/>
                    <a:pt x="10685" y="1"/>
                  </a:cubicBezTo>
                  <a:close/>
                  <a:moveTo>
                    <a:pt x="6718" y="694"/>
                  </a:moveTo>
                  <a:cubicBezTo>
                    <a:pt x="6497" y="698"/>
                    <a:pt x="6278" y="754"/>
                    <a:pt x="6076" y="860"/>
                  </a:cubicBezTo>
                  <a:cubicBezTo>
                    <a:pt x="5712" y="1036"/>
                    <a:pt x="5354" y="1228"/>
                    <a:pt x="5003" y="1434"/>
                  </a:cubicBezTo>
                  <a:cubicBezTo>
                    <a:pt x="4637" y="1650"/>
                    <a:pt x="4276" y="1882"/>
                    <a:pt x="3962" y="2181"/>
                  </a:cubicBezTo>
                  <a:cubicBezTo>
                    <a:pt x="3690" y="2439"/>
                    <a:pt x="3453" y="2748"/>
                    <a:pt x="3341" y="3123"/>
                  </a:cubicBezTo>
                  <a:cubicBezTo>
                    <a:pt x="3194" y="3611"/>
                    <a:pt x="3276" y="4147"/>
                    <a:pt x="3559" y="4558"/>
                  </a:cubicBezTo>
                  <a:lnTo>
                    <a:pt x="4049" y="5137"/>
                  </a:lnTo>
                  <a:cubicBezTo>
                    <a:pt x="4129" y="5273"/>
                    <a:pt x="4172" y="5431"/>
                    <a:pt x="4174" y="5592"/>
                  </a:cubicBezTo>
                  <a:cubicBezTo>
                    <a:pt x="4177" y="5770"/>
                    <a:pt x="4130" y="5944"/>
                    <a:pt x="4039" y="6092"/>
                  </a:cubicBezTo>
                  <a:cubicBezTo>
                    <a:pt x="3875" y="6329"/>
                    <a:pt x="3724" y="6577"/>
                    <a:pt x="3587" y="6834"/>
                  </a:cubicBezTo>
                  <a:cubicBezTo>
                    <a:pt x="3455" y="7081"/>
                    <a:pt x="3336" y="7337"/>
                    <a:pt x="3231" y="7599"/>
                  </a:cubicBezTo>
                  <a:cubicBezTo>
                    <a:pt x="3152" y="7742"/>
                    <a:pt x="3040" y="7859"/>
                    <a:pt x="2905" y="7938"/>
                  </a:cubicBezTo>
                  <a:cubicBezTo>
                    <a:pt x="2704" y="8056"/>
                    <a:pt x="2467" y="8082"/>
                    <a:pt x="2248" y="8010"/>
                  </a:cubicBezTo>
                  <a:lnTo>
                    <a:pt x="1571" y="7902"/>
                  </a:lnTo>
                  <a:cubicBezTo>
                    <a:pt x="1161" y="7896"/>
                    <a:pt x="770" y="8092"/>
                    <a:pt x="508" y="8436"/>
                  </a:cubicBezTo>
                  <a:cubicBezTo>
                    <a:pt x="247" y="8779"/>
                    <a:pt x="147" y="9222"/>
                    <a:pt x="86" y="9662"/>
                  </a:cubicBezTo>
                  <a:cubicBezTo>
                    <a:pt x="30" y="10066"/>
                    <a:pt x="5" y="10473"/>
                    <a:pt x="1" y="10881"/>
                  </a:cubicBezTo>
                  <a:cubicBezTo>
                    <a:pt x="-4" y="11306"/>
                    <a:pt x="14" y="11734"/>
                    <a:pt x="110" y="12146"/>
                  </a:cubicBezTo>
                  <a:cubicBezTo>
                    <a:pt x="212" y="12586"/>
                    <a:pt x="403" y="13002"/>
                    <a:pt x="721" y="13295"/>
                  </a:cubicBezTo>
                  <a:cubicBezTo>
                    <a:pt x="1071" y="13617"/>
                    <a:pt x="1536" y="13751"/>
                    <a:pt x="1987" y="13659"/>
                  </a:cubicBezTo>
                  <a:lnTo>
                    <a:pt x="2462" y="13535"/>
                  </a:lnTo>
                  <a:cubicBezTo>
                    <a:pt x="2584" y="13501"/>
                    <a:pt x="2712" y="13507"/>
                    <a:pt x="2831" y="13552"/>
                  </a:cubicBezTo>
                  <a:cubicBezTo>
                    <a:pt x="2979" y="13608"/>
                    <a:pt x="3102" y="13722"/>
                    <a:pt x="3179" y="13871"/>
                  </a:cubicBezTo>
                  <a:cubicBezTo>
                    <a:pt x="3287" y="14188"/>
                    <a:pt x="3421" y="14494"/>
                    <a:pt x="3580" y="14785"/>
                  </a:cubicBezTo>
                  <a:cubicBezTo>
                    <a:pt x="3696" y="15000"/>
                    <a:pt x="3826" y="15205"/>
                    <a:pt x="3967" y="15400"/>
                  </a:cubicBezTo>
                  <a:cubicBezTo>
                    <a:pt x="4113" y="15571"/>
                    <a:pt x="4186" y="15801"/>
                    <a:pt x="4168" y="16034"/>
                  </a:cubicBezTo>
                  <a:cubicBezTo>
                    <a:pt x="4156" y="16204"/>
                    <a:pt x="4095" y="16365"/>
                    <a:pt x="3994" y="16495"/>
                  </a:cubicBezTo>
                  <a:lnTo>
                    <a:pt x="3616" y="16894"/>
                  </a:lnTo>
                  <a:cubicBezTo>
                    <a:pt x="3338" y="17246"/>
                    <a:pt x="3210" y="17710"/>
                    <a:pt x="3263" y="18171"/>
                  </a:cubicBezTo>
                  <a:cubicBezTo>
                    <a:pt x="3308" y="18553"/>
                    <a:pt x="3475" y="18905"/>
                    <a:pt x="3735" y="19165"/>
                  </a:cubicBezTo>
                  <a:cubicBezTo>
                    <a:pt x="4079" y="19486"/>
                    <a:pt x="4446" y="19777"/>
                    <a:pt x="4831" y="20036"/>
                  </a:cubicBezTo>
                  <a:cubicBezTo>
                    <a:pt x="5232" y="20307"/>
                    <a:pt x="5652" y="20542"/>
                    <a:pt x="6087" y="20739"/>
                  </a:cubicBezTo>
                  <a:cubicBezTo>
                    <a:pt x="6460" y="20916"/>
                    <a:pt x="6882" y="20925"/>
                    <a:pt x="7261" y="20764"/>
                  </a:cubicBezTo>
                  <a:cubicBezTo>
                    <a:pt x="7646" y="20600"/>
                    <a:pt x="7955" y="20276"/>
                    <a:pt x="8119" y="19863"/>
                  </a:cubicBezTo>
                  <a:lnTo>
                    <a:pt x="8291" y="19292"/>
                  </a:lnTo>
                  <a:cubicBezTo>
                    <a:pt x="8353" y="19151"/>
                    <a:pt x="8444" y="19027"/>
                    <a:pt x="8557" y="18932"/>
                  </a:cubicBezTo>
                  <a:cubicBezTo>
                    <a:pt x="8723" y="18791"/>
                    <a:pt x="8927" y="18716"/>
                    <a:pt x="9138" y="18720"/>
                  </a:cubicBezTo>
                  <a:lnTo>
                    <a:pt x="9835" y="18720"/>
                  </a:lnTo>
                  <a:cubicBezTo>
                    <a:pt x="10045" y="18715"/>
                    <a:pt x="10215" y="18531"/>
                    <a:pt x="10220" y="18302"/>
                  </a:cubicBezTo>
                  <a:cubicBezTo>
                    <a:pt x="10225" y="18064"/>
                    <a:pt x="10053" y="17867"/>
                    <a:pt x="9835" y="17861"/>
                  </a:cubicBezTo>
                  <a:lnTo>
                    <a:pt x="9091" y="17825"/>
                  </a:lnTo>
                  <a:cubicBezTo>
                    <a:pt x="8762" y="17788"/>
                    <a:pt x="8432" y="17875"/>
                    <a:pt x="8157" y="18074"/>
                  </a:cubicBezTo>
                  <a:cubicBezTo>
                    <a:pt x="7916" y="18248"/>
                    <a:pt x="7729" y="18499"/>
                    <a:pt x="7621" y="18792"/>
                  </a:cubicBezTo>
                  <a:lnTo>
                    <a:pt x="7428" y="19373"/>
                  </a:lnTo>
                  <a:cubicBezTo>
                    <a:pt x="7342" y="19603"/>
                    <a:pt x="7171" y="19783"/>
                    <a:pt x="6958" y="19870"/>
                  </a:cubicBezTo>
                  <a:cubicBezTo>
                    <a:pt x="6754" y="19953"/>
                    <a:pt x="6529" y="19943"/>
                    <a:pt x="6332" y="19843"/>
                  </a:cubicBezTo>
                  <a:cubicBezTo>
                    <a:pt x="6008" y="19688"/>
                    <a:pt x="5691" y="19516"/>
                    <a:pt x="5382" y="19328"/>
                  </a:cubicBezTo>
                  <a:cubicBezTo>
                    <a:pt x="5046" y="19123"/>
                    <a:pt x="4721" y="18900"/>
                    <a:pt x="4406" y="18659"/>
                  </a:cubicBezTo>
                  <a:cubicBezTo>
                    <a:pt x="4241" y="18515"/>
                    <a:pt x="4136" y="18305"/>
                    <a:pt x="4116" y="18076"/>
                  </a:cubicBezTo>
                  <a:cubicBezTo>
                    <a:pt x="4092" y="17814"/>
                    <a:pt x="4179" y="17555"/>
                    <a:pt x="4353" y="17372"/>
                  </a:cubicBezTo>
                  <a:lnTo>
                    <a:pt x="4695" y="16983"/>
                  </a:lnTo>
                  <a:cubicBezTo>
                    <a:pt x="4880" y="16739"/>
                    <a:pt x="4994" y="16441"/>
                    <a:pt x="5022" y="16125"/>
                  </a:cubicBezTo>
                  <a:cubicBezTo>
                    <a:pt x="5052" y="15787"/>
                    <a:pt x="4982" y="15448"/>
                    <a:pt x="4823" y="15156"/>
                  </a:cubicBezTo>
                  <a:cubicBezTo>
                    <a:pt x="4641" y="14885"/>
                    <a:pt x="4472" y="14604"/>
                    <a:pt x="4317" y="14315"/>
                  </a:cubicBezTo>
                  <a:cubicBezTo>
                    <a:pt x="4168" y="14037"/>
                    <a:pt x="4031" y="13752"/>
                    <a:pt x="3908" y="13460"/>
                  </a:cubicBezTo>
                  <a:cubicBezTo>
                    <a:pt x="3766" y="13126"/>
                    <a:pt x="3516" y="12863"/>
                    <a:pt x="3205" y="12721"/>
                  </a:cubicBezTo>
                  <a:cubicBezTo>
                    <a:pt x="3001" y="12628"/>
                    <a:pt x="2779" y="12591"/>
                    <a:pt x="2559" y="12614"/>
                  </a:cubicBezTo>
                  <a:lnTo>
                    <a:pt x="1977" y="12738"/>
                  </a:lnTo>
                  <a:cubicBezTo>
                    <a:pt x="1748" y="12802"/>
                    <a:pt x="1505" y="12759"/>
                    <a:pt x="1306" y="12622"/>
                  </a:cubicBezTo>
                  <a:cubicBezTo>
                    <a:pt x="1084" y="12468"/>
                    <a:pt x="938" y="12213"/>
                    <a:pt x="910" y="11929"/>
                  </a:cubicBezTo>
                  <a:cubicBezTo>
                    <a:pt x="862" y="11524"/>
                    <a:pt x="840" y="11117"/>
                    <a:pt x="842" y="10709"/>
                  </a:cubicBezTo>
                  <a:cubicBezTo>
                    <a:pt x="844" y="10305"/>
                    <a:pt x="871" y="9902"/>
                    <a:pt x="923" y="9502"/>
                  </a:cubicBezTo>
                  <a:cubicBezTo>
                    <a:pt x="941" y="9299"/>
                    <a:pt x="1033" y="9111"/>
                    <a:pt x="1178" y="8981"/>
                  </a:cubicBezTo>
                  <a:cubicBezTo>
                    <a:pt x="1343" y="8834"/>
                    <a:pt x="1560" y="8775"/>
                    <a:pt x="1768" y="8821"/>
                  </a:cubicBezTo>
                  <a:lnTo>
                    <a:pt x="2259" y="8955"/>
                  </a:lnTo>
                  <a:cubicBezTo>
                    <a:pt x="2542" y="9031"/>
                    <a:pt x="2840" y="9010"/>
                    <a:pt x="3111" y="8894"/>
                  </a:cubicBezTo>
                  <a:cubicBezTo>
                    <a:pt x="3417" y="8763"/>
                    <a:pt x="3672" y="8520"/>
                    <a:pt x="3831" y="8205"/>
                  </a:cubicBezTo>
                  <a:cubicBezTo>
                    <a:pt x="3996" y="7885"/>
                    <a:pt x="4163" y="7566"/>
                    <a:pt x="4332" y="7249"/>
                  </a:cubicBezTo>
                  <a:cubicBezTo>
                    <a:pt x="4506" y="6926"/>
                    <a:pt x="4681" y="6604"/>
                    <a:pt x="4860" y="6284"/>
                  </a:cubicBezTo>
                  <a:cubicBezTo>
                    <a:pt x="5002" y="5972"/>
                    <a:pt x="5050" y="5618"/>
                    <a:pt x="4994" y="5274"/>
                  </a:cubicBezTo>
                  <a:cubicBezTo>
                    <a:pt x="4973" y="5142"/>
                    <a:pt x="4936" y="5014"/>
                    <a:pt x="4884" y="4893"/>
                  </a:cubicBezTo>
                  <a:cubicBezTo>
                    <a:pt x="4820" y="4745"/>
                    <a:pt x="4734" y="4610"/>
                    <a:pt x="4628" y="4493"/>
                  </a:cubicBezTo>
                  <a:lnTo>
                    <a:pt x="4286" y="4077"/>
                  </a:lnTo>
                  <a:cubicBezTo>
                    <a:pt x="4166" y="3903"/>
                    <a:pt x="4113" y="3685"/>
                    <a:pt x="4138" y="3469"/>
                  </a:cubicBezTo>
                  <a:cubicBezTo>
                    <a:pt x="4162" y="3272"/>
                    <a:pt x="4249" y="3090"/>
                    <a:pt x="4385" y="2956"/>
                  </a:cubicBezTo>
                  <a:cubicBezTo>
                    <a:pt x="4723" y="2668"/>
                    <a:pt x="5083" y="2410"/>
                    <a:pt x="5461" y="2185"/>
                  </a:cubicBezTo>
                  <a:cubicBezTo>
                    <a:pt x="5796" y="1985"/>
                    <a:pt x="6144" y="1812"/>
                    <a:pt x="6503" y="1667"/>
                  </a:cubicBezTo>
                  <a:cubicBezTo>
                    <a:pt x="6686" y="1592"/>
                    <a:pt x="6890" y="1600"/>
                    <a:pt x="7068" y="1690"/>
                  </a:cubicBezTo>
                  <a:cubicBezTo>
                    <a:pt x="7254" y="1783"/>
                    <a:pt x="7396" y="1958"/>
                    <a:pt x="7458" y="2171"/>
                  </a:cubicBezTo>
                  <a:lnTo>
                    <a:pt x="7617" y="2767"/>
                  </a:lnTo>
                  <a:cubicBezTo>
                    <a:pt x="7717" y="3065"/>
                    <a:pt x="7899" y="3321"/>
                    <a:pt x="8139" y="3501"/>
                  </a:cubicBezTo>
                  <a:cubicBezTo>
                    <a:pt x="8380" y="3682"/>
                    <a:pt x="8666" y="3776"/>
                    <a:pt x="8958" y="3771"/>
                  </a:cubicBezTo>
                  <a:lnTo>
                    <a:pt x="9814" y="3771"/>
                  </a:lnTo>
                  <a:cubicBezTo>
                    <a:pt x="10041" y="3756"/>
                    <a:pt x="10219" y="3554"/>
                    <a:pt x="10224" y="3306"/>
                  </a:cubicBezTo>
                  <a:cubicBezTo>
                    <a:pt x="10229" y="3051"/>
                    <a:pt x="10050" y="2837"/>
                    <a:pt x="9817" y="2819"/>
                  </a:cubicBezTo>
                  <a:lnTo>
                    <a:pt x="9085" y="2819"/>
                  </a:lnTo>
                  <a:cubicBezTo>
                    <a:pt x="8926" y="2838"/>
                    <a:pt x="8765" y="2798"/>
                    <a:pt x="8628" y="2706"/>
                  </a:cubicBezTo>
                  <a:cubicBezTo>
                    <a:pt x="8478" y="2605"/>
                    <a:pt x="8367" y="2447"/>
                    <a:pt x="8317" y="2262"/>
                  </a:cubicBezTo>
                  <a:cubicBezTo>
                    <a:pt x="8288" y="2127"/>
                    <a:pt x="8251" y="1994"/>
                    <a:pt x="8206" y="1864"/>
                  </a:cubicBezTo>
                  <a:cubicBezTo>
                    <a:pt x="8163" y="1739"/>
                    <a:pt x="8112" y="1618"/>
                    <a:pt x="8054" y="1500"/>
                  </a:cubicBezTo>
                  <a:cubicBezTo>
                    <a:pt x="7844" y="1124"/>
                    <a:pt x="7505" y="852"/>
                    <a:pt x="7113" y="745"/>
                  </a:cubicBezTo>
                  <a:cubicBezTo>
                    <a:pt x="6983" y="709"/>
                    <a:pt x="6850" y="692"/>
                    <a:pt x="6718" y="694"/>
                  </a:cubicBezTo>
                  <a:close/>
                  <a:moveTo>
                    <a:pt x="11217" y="974"/>
                  </a:moveTo>
                  <a:cubicBezTo>
                    <a:pt x="11249" y="976"/>
                    <a:pt x="11280" y="982"/>
                    <a:pt x="11310" y="991"/>
                  </a:cubicBezTo>
                  <a:cubicBezTo>
                    <a:pt x="12146" y="1339"/>
                    <a:pt x="12728" y="1825"/>
                    <a:pt x="13180" y="2415"/>
                  </a:cubicBezTo>
                  <a:cubicBezTo>
                    <a:pt x="13691" y="3080"/>
                    <a:pt x="14047" y="3873"/>
                    <a:pt x="14407" y="4691"/>
                  </a:cubicBezTo>
                  <a:lnTo>
                    <a:pt x="11124" y="4691"/>
                  </a:lnTo>
                  <a:lnTo>
                    <a:pt x="11124" y="979"/>
                  </a:lnTo>
                  <a:cubicBezTo>
                    <a:pt x="11155" y="974"/>
                    <a:pt x="11186" y="972"/>
                    <a:pt x="11217" y="974"/>
                  </a:cubicBezTo>
                  <a:close/>
                  <a:moveTo>
                    <a:pt x="13508" y="1429"/>
                  </a:moveTo>
                  <a:cubicBezTo>
                    <a:pt x="14840" y="1888"/>
                    <a:pt x="16093" y="2692"/>
                    <a:pt x="17149" y="3846"/>
                  </a:cubicBezTo>
                  <a:cubicBezTo>
                    <a:pt x="17397" y="4116"/>
                    <a:pt x="17625" y="4399"/>
                    <a:pt x="17838" y="4691"/>
                  </a:cubicBezTo>
                  <a:lnTo>
                    <a:pt x="15363" y="4691"/>
                  </a:lnTo>
                  <a:cubicBezTo>
                    <a:pt x="15210" y="4261"/>
                    <a:pt x="15036" y="3843"/>
                    <a:pt x="14846" y="3441"/>
                  </a:cubicBezTo>
                  <a:cubicBezTo>
                    <a:pt x="14663" y="3055"/>
                    <a:pt x="14462" y="2680"/>
                    <a:pt x="14232" y="2324"/>
                  </a:cubicBezTo>
                  <a:cubicBezTo>
                    <a:pt x="14025" y="2004"/>
                    <a:pt x="13791" y="1700"/>
                    <a:pt x="13508" y="1429"/>
                  </a:cubicBezTo>
                  <a:close/>
                  <a:moveTo>
                    <a:pt x="11124" y="5604"/>
                  </a:moveTo>
                  <a:lnTo>
                    <a:pt x="14757" y="5604"/>
                  </a:lnTo>
                  <a:cubicBezTo>
                    <a:pt x="14982" y="6314"/>
                    <a:pt x="15124" y="7055"/>
                    <a:pt x="15236" y="7801"/>
                  </a:cubicBezTo>
                  <a:cubicBezTo>
                    <a:pt x="15361" y="8633"/>
                    <a:pt x="15446" y="9479"/>
                    <a:pt x="15473" y="10332"/>
                  </a:cubicBezTo>
                  <a:lnTo>
                    <a:pt x="11124" y="10332"/>
                  </a:lnTo>
                  <a:lnTo>
                    <a:pt x="11124" y="5604"/>
                  </a:lnTo>
                  <a:close/>
                  <a:moveTo>
                    <a:pt x="15649" y="5604"/>
                  </a:moveTo>
                  <a:lnTo>
                    <a:pt x="18427" y="5604"/>
                  </a:lnTo>
                  <a:cubicBezTo>
                    <a:pt x="18840" y="6328"/>
                    <a:pt x="19160" y="7098"/>
                    <a:pt x="19385" y="7893"/>
                  </a:cubicBezTo>
                  <a:cubicBezTo>
                    <a:pt x="19609" y="8688"/>
                    <a:pt x="19739" y="9508"/>
                    <a:pt x="19775" y="10332"/>
                  </a:cubicBezTo>
                  <a:lnTo>
                    <a:pt x="16265" y="10332"/>
                  </a:lnTo>
                  <a:cubicBezTo>
                    <a:pt x="16244" y="8855"/>
                    <a:pt x="16094" y="7373"/>
                    <a:pt x="15760" y="6010"/>
                  </a:cubicBezTo>
                  <a:cubicBezTo>
                    <a:pt x="15726" y="5873"/>
                    <a:pt x="15687" y="5739"/>
                    <a:pt x="15649" y="5604"/>
                  </a:cubicBezTo>
                  <a:close/>
                  <a:moveTo>
                    <a:pt x="9579" y="7546"/>
                  </a:moveTo>
                  <a:cubicBezTo>
                    <a:pt x="8894" y="7604"/>
                    <a:pt x="8223" y="7916"/>
                    <a:pt x="7699" y="8488"/>
                  </a:cubicBezTo>
                  <a:cubicBezTo>
                    <a:pt x="6534" y="9760"/>
                    <a:pt x="6534" y="11822"/>
                    <a:pt x="7699" y="13094"/>
                  </a:cubicBezTo>
                  <a:cubicBezTo>
                    <a:pt x="8223" y="13667"/>
                    <a:pt x="8894" y="13979"/>
                    <a:pt x="9579" y="14036"/>
                  </a:cubicBezTo>
                  <a:cubicBezTo>
                    <a:pt x="9820" y="14045"/>
                    <a:pt x="10017" y="13829"/>
                    <a:pt x="10008" y="13566"/>
                  </a:cubicBezTo>
                  <a:cubicBezTo>
                    <a:pt x="9999" y="13317"/>
                    <a:pt x="9807" y="13123"/>
                    <a:pt x="9579" y="13133"/>
                  </a:cubicBezTo>
                  <a:cubicBezTo>
                    <a:pt x="9105" y="13078"/>
                    <a:pt x="8645" y="12854"/>
                    <a:pt x="8282" y="12457"/>
                  </a:cubicBezTo>
                  <a:cubicBezTo>
                    <a:pt x="7439" y="11537"/>
                    <a:pt x="7439" y="10045"/>
                    <a:pt x="8282" y="9125"/>
                  </a:cubicBezTo>
                  <a:cubicBezTo>
                    <a:pt x="8645" y="8729"/>
                    <a:pt x="9105" y="8504"/>
                    <a:pt x="9579" y="8449"/>
                  </a:cubicBezTo>
                  <a:cubicBezTo>
                    <a:pt x="9844" y="8458"/>
                    <a:pt x="10051" y="8201"/>
                    <a:pt x="10008" y="7915"/>
                  </a:cubicBezTo>
                  <a:cubicBezTo>
                    <a:pt x="9974" y="7689"/>
                    <a:pt x="9788" y="7529"/>
                    <a:pt x="9579" y="7546"/>
                  </a:cubicBezTo>
                  <a:close/>
                  <a:moveTo>
                    <a:pt x="11124" y="11245"/>
                  </a:moveTo>
                  <a:lnTo>
                    <a:pt x="15477" y="11245"/>
                  </a:lnTo>
                  <a:cubicBezTo>
                    <a:pt x="15438" y="12818"/>
                    <a:pt x="15179" y="14400"/>
                    <a:pt x="14786" y="15844"/>
                  </a:cubicBezTo>
                  <a:cubicBezTo>
                    <a:pt x="14779" y="15872"/>
                    <a:pt x="14770" y="15900"/>
                    <a:pt x="14762" y="15928"/>
                  </a:cubicBezTo>
                  <a:lnTo>
                    <a:pt x="11124" y="15928"/>
                  </a:lnTo>
                  <a:lnTo>
                    <a:pt x="11124" y="11245"/>
                  </a:lnTo>
                  <a:close/>
                  <a:moveTo>
                    <a:pt x="16261" y="11245"/>
                  </a:moveTo>
                  <a:lnTo>
                    <a:pt x="19775" y="11245"/>
                  </a:lnTo>
                  <a:cubicBezTo>
                    <a:pt x="19741" y="12061"/>
                    <a:pt x="19614" y="12872"/>
                    <a:pt x="19394" y="13659"/>
                  </a:cubicBezTo>
                  <a:cubicBezTo>
                    <a:pt x="19174" y="14446"/>
                    <a:pt x="18861" y="15209"/>
                    <a:pt x="18457" y="15928"/>
                  </a:cubicBezTo>
                  <a:lnTo>
                    <a:pt x="15633" y="15928"/>
                  </a:lnTo>
                  <a:cubicBezTo>
                    <a:pt x="15819" y="15250"/>
                    <a:pt x="15968" y="14560"/>
                    <a:pt x="16068" y="13858"/>
                  </a:cubicBezTo>
                  <a:cubicBezTo>
                    <a:pt x="16192" y="12998"/>
                    <a:pt x="16245" y="12124"/>
                    <a:pt x="16261" y="11245"/>
                  </a:cubicBezTo>
                  <a:close/>
                  <a:moveTo>
                    <a:pt x="11124" y="16841"/>
                  </a:moveTo>
                  <a:lnTo>
                    <a:pt x="14475" y="16841"/>
                  </a:lnTo>
                  <a:cubicBezTo>
                    <a:pt x="14019" y="18145"/>
                    <a:pt x="13358" y="19320"/>
                    <a:pt x="12249" y="20108"/>
                  </a:cubicBezTo>
                  <a:cubicBezTo>
                    <a:pt x="11968" y="20308"/>
                    <a:pt x="11665" y="20470"/>
                    <a:pt x="11349" y="20590"/>
                  </a:cubicBezTo>
                  <a:cubicBezTo>
                    <a:pt x="11312" y="20598"/>
                    <a:pt x="11274" y="20603"/>
                    <a:pt x="11237" y="20606"/>
                  </a:cubicBezTo>
                  <a:cubicBezTo>
                    <a:pt x="11199" y="20608"/>
                    <a:pt x="11161" y="20609"/>
                    <a:pt x="11124" y="20605"/>
                  </a:cubicBezTo>
                  <a:lnTo>
                    <a:pt x="11124" y="16841"/>
                  </a:lnTo>
                  <a:close/>
                  <a:moveTo>
                    <a:pt x="15357" y="16841"/>
                  </a:moveTo>
                  <a:lnTo>
                    <a:pt x="17874" y="16841"/>
                  </a:lnTo>
                  <a:cubicBezTo>
                    <a:pt x="17651" y="17152"/>
                    <a:pt x="17411" y="17452"/>
                    <a:pt x="17149" y="17738"/>
                  </a:cubicBezTo>
                  <a:cubicBezTo>
                    <a:pt x="16078" y="18908"/>
                    <a:pt x="14802" y="19718"/>
                    <a:pt x="13448" y="20174"/>
                  </a:cubicBezTo>
                  <a:cubicBezTo>
                    <a:pt x="13905" y="19737"/>
                    <a:pt x="14276" y="19217"/>
                    <a:pt x="14587" y="18650"/>
                  </a:cubicBezTo>
                  <a:cubicBezTo>
                    <a:pt x="14897" y="18082"/>
                    <a:pt x="15146" y="17467"/>
                    <a:pt x="15357" y="16841"/>
                  </a:cubicBezTo>
                  <a:close/>
                </a:path>
              </a:pathLst>
            </a:custGeom>
            <a:solidFill>
              <a:srgbClr val="4B8AFD"/>
            </a:solidFill>
            <a:ln w="12700" cap="flat">
              <a:noFill/>
              <a:miter lim="400000"/>
            </a:ln>
            <a:effectLst/>
          </p:spPr>
          <p:txBody>
            <a:bodyPr wrap="square" lIns="14287" tIns="14287" rIns="14287" bIns="14287"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defRPr sz="3200">
                  <a:solidFill>
                    <a:srgbClr val="FFFFFF"/>
                  </a:solidFill>
                </a:defRPr>
              </a:pPr>
              <a:endParaRPr kumimoji="0" sz="2500" b="0" i="0" u="none" strike="noStrike" kern="1200" cap="none" spc="0" normalizeH="0" baseline="0" noProof="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操作步骤</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pic>
        <p:nvPicPr>
          <p:cNvPr id="3" name="图片 2"/>
          <p:cNvPicPr>
            <a:picLocks noChangeAspect="1"/>
          </p:cNvPicPr>
          <p:nvPr/>
        </p:nvPicPr>
        <p:blipFill>
          <a:blip r:embed="rId1"/>
          <a:stretch>
            <a:fillRect/>
          </a:stretch>
        </p:blipFill>
        <p:spPr>
          <a:xfrm>
            <a:off x="223520" y="887730"/>
            <a:ext cx="8696325" cy="3867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一般纳税人增值税及附加税费申报</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
        <p:nvSpPr>
          <p:cNvPr id="11" name="Text Placeholder 8"/>
          <p:cNvSpPr txBox="1"/>
          <p:nvPr>
            <p:custDataLst>
              <p:tags r:id="rId1"/>
            </p:custDataLst>
          </p:nvPr>
        </p:nvSpPr>
        <p:spPr>
          <a:xfrm>
            <a:off x="289560" y="789940"/>
            <a:ext cx="3493770" cy="87185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1600" kern="100" dirty="0">
                <a:effectLst/>
                <a:latin typeface="+mj-ea"/>
                <a:ea typeface="+mj-ea"/>
                <a:cs typeface="儷宋 Pro" panose="02020300000000000000" charset="-120"/>
              </a:rPr>
              <a:t>1.</a:t>
            </a:r>
            <a:r>
              <a:rPr lang="zh-CN" altLang="en-US" sz="1600" kern="100" dirty="0">
                <a:effectLst/>
                <a:latin typeface="+mj-ea"/>
                <a:ea typeface="+mj-ea"/>
                <a:cs typeface="儷宋 Pro" panose="02020300000000000000" charset="-120"/>
              </a:rPr>
              <a:t>通过</a:t>
            </a:r>
            <a:r>
              <a:rPr lang="zh-CN" altLang="zh-CN" sz="1600" kern="100" dirty="0">
                <a:effectLst/>
                <a:latin typeface="+mj-ea"/>
                <a:ea typeface="+mj-ea"/>
                <a:cs typeface="儷宋 Pro" panose="02020300000000000000" charset="-120"/>
              </a:rPr>
              <a:t>【我要办税】</a:t>
            </a:r>
            <a:r>
              <a:rPr lang="en-US" altLang="zh-CN" sz="1600" kern="100" dirty="0">
                <a:effectLst/>
                <a:latin typeface="+mj-ea"/>
                <a:ea typeface="+mj-ea"/>
                <a:cs typeface="儷宋 Pro" panose="02020300000000000000" charset="-120"/>
              </a:rPr>
              <a:t>-</a:t>
            </a:r>
            <a:r>
              <a:rPr lang="zh-CN" altLang="zh-CN" sz="1600" kern="100" dirty="0">
                <a:effectLst/>
                <a:latin typeface="+mj-ea"/>
                <a:ea typeface="+mj-ea"/>
                <a:cs typeface="儷宋 Pro" panose="02020300000000000000" charset="-120"/>
              </a:rPr>
              <a:t>【税费申报及缴纳】</a:t>
            </a:r>
            <a:r>
              <a:rPr lang="en-US" altLang="zh-CN" sz="1600" kern="100" dirty="0">
                <a:effectLst/>
                <a:latin typeface="+mj-ea"/>
                <a:ea typeface="+mj-ea"/>
                <a:cs typeface="儷宋 Pro" panose="02020300000000000000" charset="-120"/>
              </a:rPr>
              <a:t>-</a:t>
            </a:r>
            <a:r>
              <a:rPr lang="zh-CN" altLang="zh-CN" sz="1600" kern="100" dirty="0">
                <a:effectLst/>
                <a:latin typeface="+mj-ea"/>
                <a:ea typeface="+mj-ea"/>
                <a:cs typeface="儷宋 Pro" panose="02020300000000000000" charset="-120"/>
              </a:rPr>
              <a:t>【</a:t>
            </a:r>
            <a:r>
              <a:rPr lang="zh-CN" altLang="zh-CN" sz="1600" kern="100" dirty="0">
                <a:solidFill>
                  <a:srgbClr val="000000"/>
                </a:solidFill>
                <a:effectLst/>
                <a:latin typeface="+mj-ea"/>
                <a:ea typeface="+mj-ea"/>
                <a:cs typeface="儷宋 Pro" panose="02020300000000000000" charset="-120"/>
              </a:rPr>
              <a:t>增值税及附加税费申报（一般纳税人适用）】</a:t>
            </a:r>
            <a:r>
              <a:rPr lang="zh-CN" altLang="zh-CN" sz="1600" dirty="0">
                <a:effectLst/>
                <a:latin typeface="+mj-ea"/>
                <a:ea typeface="+mj-ea"/>
              </a:rPr>
              <a:t> </a:t>
            </a:r>
            <a:r>
              <a:rPr lang="zh-CN" altLang="en-US" sz="1600" dirty="0">
                <a:effectLst/>
                <a:latin typeface="+mj-ea"/>
                <a:ea typeface="+mj-ea"/>
              </a:rPr>
              <a:t>进入办税功能。</a:t>
            </a:r>
            <a:endParaRPr lang="zh-CN" altLang="en-US" sz="1600" dirty="0">
              <a:effectLst/>
              <a:latin typeface="+mj-ea"/>
              <a:ea typeface="+mj-ea"/>
              <a:sym typeface="微软雅黑" panose="020B0503020204020204" pitchFamily="34" charset="-122"/>
            </a:endParaRPr>
          </a:p>
        </p:txBody>
      </p:sp>
      <p:sp>
        <p:nvSpPr>
          <p:cNvPr id="15" name="Text Placeholder 8"/>
          <p:cNvSpPr txBox="1"/>
          <p:nvPr>
            <p:custDataLst>
              <p:tags r:id="rId2"/>
            </p:custDataLst>
          </p:nvPr>
        </p:nvSpPr>
        <p:spPr>
          <a:xfrm>
            <a:off x="325755" y="2043430"/>
            <a:ext cx="3374390" cy="110617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1600" kern="100" dirty="0">
                <a:solidFill>
                  <a:srgbClr val="000000"/>
                </a:solidFill>
                <a:effectLst/>
                <a:latin typeface="+mj-ea"/>
                <a:ea typeface="+mj-ea"/>
                <a:cs typeface="儷宋 Pro" panose="02020300000000000000" charset="-120"/>
              </a:rPr>
              <a:t>2.</a:t>
            </a:r>
            <a:r>
              <a:rPr lang="zh-CN" altLang="zh-CN" sz="1600" kern="100" dirty="0">
                <a:solidFill>
                  <a:srgbClr val="000000"/>
                </a:solidFill>
                <a:effectLst/>
                <a:latin typeface="+mj-ea"/>
                <a:ea typeface="+mj-ea"/>
                <a:cs typeface="儷宋 Pro" panose="02020300000000000000" charset="-120"/>
              </a:rPr>
              <a:t>通过首页搜索栏输入关键字查找出的“增值税及附加税费申报（一般纳税人适用）”</a:t>
            </a:r>
            <a:r>
              <a:rPr lang="zh-CN" altLang="zh-CN" sz="1600" dirty="0">
                <a:effectLst/>
                <a:latin typeface="+mj-ea"/>
                <a:ea typeface="+mj-ea"/>
              </a:rPr>
              <a:t> </a:t>
            </a:r>
            <a:r>
              <a:rPr lang="zh-CN" altLang="en-US" sz="1600" dirty="0">
                <a:effectLst/>
                <a:latin typeface="+mj-ea"/>
                <a:ea typeface="+mj-ea"/>
              </a:rPr>
              <a:t>进入办税功能。</a:t>
            </a:r>
            <a:endParaRPr lang="zh-CN" altLang="en-US" sz="1600" dirty="0">
              <a:effectLst/>
              <a:latin typeface="+mj-ea"/>
              <a:ea typeface="+mj-ea"/>
              <a:sym typeface="微软雅黑" panose="020B0503020204020204" pitchFamily="34" charset="-122"/>
            </a:endParaRPr>
          </a:p>
        </p:txBody>
      </p:sp>
      <p:sp>
        <p:nvSpPr>
          <p:cNvPr id="6" name="Text Placeholder 8"/>
          <p:cNvSpPr txBox="1"/>
          <p:nvPr>
            <p:custDataLst>
              <p:tags r:id="rId3"/>
            </p:custDataLst>
          </p:nvPr>
        </p:nvSpPr>
        <p:spPr>
          <a:xfrm>
            <a:off x="252095" y="3303905"/>
            <a:ext cx="3448685" cy="47879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1600" kern="100" dirty="0">
                <a:solidFill>
                  <a:srgbClr val="000000"/>
                </a:solidFill>
                <a:effectLst/>
                <a:latin typeface="微软雅黑" panose="020B0503020204020204" pitchFamily="34" charset="-122"/>
                <a:ea typeface="微软雅黑" panose="020B0503020204020204" pitchFamily="34" charset="-122"/>
                <a:cs typeface="儷宋 Pro" panose="02020300000000000000" charset="-120"/>
              </a:rPr>
              <a:t>3.</a:t>
            </a:r>
            <a:r>
              <a:rPr lang="zh-CN" altLang="en-US" sz="1600" kern="100" dirty="0">
                <a:solidFill>
                  <a:srgbClr val="000000"/>
                </a:solidFill>
                <a:effectLst/>
                <a:latin typeface="微软雅黑" panose="020B0503020204020204" pitchFamily="34" charset="-122"/>
                <a:ea typeface="微软雅黑" panose="020B0503020204020204" pitchFamily="34" charset="-122"/>
                <a:cs typeface="儷宋 Pro" panose="02020300000000000000" charset="-120"/>
              </a:rPr>
              <a:t>通过</a:t>
            </a:r>
            <a:r>
              <a:rPr lang="zh-CN" altLang="zh-CN" sz="1600" kern="100" dirty="0">
                <a:solidFill>
                  <a:srgbClr val="000000"/>
                </a:solidFill>
                <a:effectLst/>
                <a:latin typeface="微软雅黑" panose="020B0503020204020204" pitchFamily="34" charset="-122"/>
                <a:ea typeface="微软雅黑" panose="020B0503020204020204" pitchFamily="34" charset="-122"/>
                <a:cs typeface="儷宋 Pro" panose="02020300000000000000" charset="-120"/>
              </a:rPr>
              <a:t>本期应申报提醒</a:t>
            </a:r>
            <a:r>
              <a:rPr lang="zh-CN" altLang="en-US" sz="1600" dirty="0">
                <a:effectLst/>
                <a:latin typeface="微软雅黑" panose="020B0503020204020204" pitchFamily="34" charset="-122"/>
                <a:ea typeface="微软雅黑" panose="020B0503020204020204" pitchFamily="34" charset="-122"/>
              </a:rPr>
              <a:t>进入办税功能。</a:t>
            </a:r>
            <a:endParaRPr lang="zh-CN" altLang="en-US" sz="1600" dirty="0">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Text Placeholder 8"/>
          <p:cNvSpPr txBox="1"/>
          <p:nvPr>
            <p:custDataLst>
              <p:tags r:id="rId4"/>
            </p:custDataLst>
          </p:nvPr>
        </p:nvSpPr>
        <p:spPr>
          <a:xfrm>
            <a:off x="289560" y="3782695"/>
            <a:ext cx="3223260" cy="125730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ltLang="zh-CN" sz="1600" kern="100" dirty="0">
                <a:solidFill>
                  <a:srgbClr val="000000"/>
                </a:solidFill>
                <a:effectLst/>
                <a:latin typeface="+mj-ea"/>
                <a:ea typeface="+mj-ea"/>
                <a:cs typeface="儷宋 Pro" panose="02020300000000000000" charset="-120"/>
              </a:rPr>
              <a:t>4.</a:t>
            </a:r>
            <a:r>
              <a:rPr lang="zh-CN" altLang="zh-CN" sz="1600" kern="100" dirty="0">
                <a:solidFill>
                  <a:srgbClr val="000000"/>
                </a:solidFill>
                <a:effectLst/>
                <a:latin typeface="+mj-ea"/>
                <a:ea typeface="+mj-ea"/>
                <a:cs typeface="儷宋 Pro" panose="02020300000000000000" charset="-120"/>
              </a:rPr>
              <a:t>通过首页热门栏次，选择“增值税及附加税费申报（一般纳税人适用）”进入</a:t>
            </a:r>
            <a:r>
              <a:rPr lang="zh-CN" altLang="zh-CN" sz="1600" dirty="0">
                <a:effectLst/>
                <a:latin typeface="+mj-ea"/>
                <a:ea typeface="+mj-ea"/>
              </a:rPr>
              <a:t> </a:t>
            </a:r>
            <a:r>
              <a:rPr lang="zh-CN" altLang="en-US" sz="1600" dirty="0">
                <a:effectLst/>
                <a:latin typeface="+mj-ea"/>
                <a:ea typeface="+mj-ea"/>
              </a:rPr>
              <a:t>办税功能。</a:t>
            </a:r>
            <a:endParaRPr lang="zh-CN" altLang="en-US" sz="1600" dirty="0">
              <a:effectLst/>
              <a:latin typeface="+mj-ea"/>
              <a:ea typeface="+mj-ea"/>
              <a:sym typeface="微软雅黑" panose="020B0503020204020204" pitchFamily="34" charset="-122"/>
            </a:endParaRPr>
          </a:p>
        </p:txBody>
      </p:sp>
      <p:pic>
        <p:nvPicPr>
          <p:cNvPr id="10" name="图片 9"/>
          <p:cNvPicPr>
            <a:picLocks noChangeAspect="1"/>
          </p:cNvPicPr>
          <p:nvPr/>
        </p:nvPicPr>
        <p:blipFill>
          <a:blip r:embed="rId5"/>
          <a:stretch>
            <a:fillRect/>
          </a:stretch>
        </p:blipFill>
        <p:spPr>
          <a:xfrm>
            <a:off x="3771900" y="1080770"/>
            <a:ext cx="4989195" cy="948690"/>
          </a:xfrm>
          <a:prstGeom prst="rect">
            <a:avLst/>
          </a:prstGeom>
        </p:spPr>
      </p:pic>
      <p:pic>
        <p:nvPicPr>
          <p:cNvPr id="12" name="图片 11"/>
          <p:cNvPicPr>
            <a:picLocks noChangeAspect="1"/>
          </p:cNvPicPr>
          <p:nvPr/>
        </p:nvPicPr>
        <p:blipFill>
          <a:blip r:embed="rId6"/>
          <a:stretch>
            <a:fillRect/>
          </a:stretch>
        </p:blipFill>
        <p:spPr>
          <a:xfrm>
            <a:off x="3771900" y="1972945"/>
            <a:ext cx="5071110" cy="24961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操作步骤</a:t>
            </a:r>
            <a:r>
              <a:rPr lang="en-US" altLang="zh-CN" b="1">
                <a:solidFill>
                  <a:schemeClr val="tx1"/>
                </a:solidFill>
                <a:latin typeface="微软雅黑" panose="020B0503020204020204" pitchFamily="34" charset="-122"/>
                <a:ea typeface="微软雅黑" panose="020B0503020204020204" pitchFamily="34" charset="-122"/>
                <a:sym typeface="+mn-ea"/>
              </a:rPr>
              <a:t>-</a:t>
            </a:r>
            <a:r>
              <a:rPr lang="zh-CN" altLang="en-US" b="1">
                <a:solidFill>
                  <a:schemeClr val="tx1"/>
                </a:solidFill>
                <a:latin typeface="微软雅黑" panose="020B0503020204020204" pitchFamily="34" charset="-122"/>
                <a:ea typeface="微软雅黑" panose="020B0503020204020204" pitchFamily="34" charset="-122"/>
                <a:sym typeface="+mn-ea"/>
              </a:rPr>
              <a:t>确认式申报</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
        <p:nvSpPr>
          <p:cNvPr id="11" name="Text Placeholder 8"/>
          <p:cNvSpPr txBox="1"/>
          <p:nvPr>
            <p:custDataLst>
              <p:tags r:id="rId1"/>
            </p:custDataLst>
          </p:nvPr>
        </p:nvSpPr>
        <p:spPr>
          <a:xfrm>
            <a:off x="589915" y="985520"/>
            <a:ext cx="2132330" cy="109664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600" dirty="0">
                <a:latin typeface="+mj-ea"/>
                <a:ea typeface="+mj-ea"/>
                <a:sym typeface="微软雅黑" panose="020B0503020204020204" pitchFamily="34" charset="-122"/>
              </a:rPr>
              <a:t>命中业务简单标签的纳税人，系统自动推荐确认式申报。</a:t>
            </a:r>
            <a:endParaRPr lang="zh-CN" altLang="en-US" sz="1600" dirty="0">
              <a:latin typeface="+mj-ea"/>
              <a:ea typeface="+mj-ea"/>
              <a:sym typeface="微软雅黑" panose="020B0503020204020204" pitchFamily="34" charset="-122"/>
            </a:endParaRPr>
          </a:p>
        </p:txBody>
      </p:sp>
      <p:sp>
        <p:nvSpPr>
          <p:cNvPr id="15" name="Text Placeholder 8"/>
          <p:cNvSpPr txBox="1"/>
          <p:nvPr>
            <p:custDataLst>
              <p:tags r:id="rId2"/>
            </p:custDataLst>
          </p:nvPr>
        </p:nvSpPr>
        <p:spPr>
          <a:xfrm>
            <a:off x="553085" y="2743200"/>
            <a:ext cx="2206625" cy="587375"/>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600" dirty="0">
                <a:latin typeface="+mj-ea"/>
                <a:ea typeface="+mj-ea"/>
                <a:sym typeface="+mn-ea"/>
              </a:rPr>
              <a:t>纳税人确认税款信息无误，可直接提交申报。</a:t>
            </a:r>
            <a:endParaRPr lang="zh-CN" altLang="en-US" sz="1600" dirty="0">
              <a:latin typeface="+mj-ea"/>
              <a:ea typeface="+mj-ea"/>
              <a:sym typeface="+mn-ea"/>
            </a:endParaRPr>
          </a:p>
        </p:txBody>
      </p:sp>
      <p:pic>
        <p:nvPicPr>
          <p:cNvPr id="4" name="图片 3"/>
          <p:cNvPicPr>
            <a:picLocks noChangeAspect="1"/>
          </p:cNvPicPr>
          <p:nvPr/>
        </p:nvPicPr>
        <p:blipFill>
          <a:blip r:embed="rId3"/>
          <a:stretch>
            <a:fillRect/>
          </a:stretch>
        </p:blipFill>
        <p:spPr>
          <a:xfrm>
            <a:off x="2815590" y="865505"/>
            <a:ext cx="5817235" cy="37172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solidFill>
                  <a:schemeClr val="tx1"/>
                </a:solidFill>
                <a:latin typeface="微软雅黑" panose="020B0503020204020204" pitchFamily="34" charset="-122"/>
                <a:ea typeface="微软雅黑" panose="020B0503020204020204" pitchFamily="34" charset="-122"/>
                <a:sym typeface="+mn-ea"/>
              </a:rPr>
              <a:t>操作步骤</a:t>
            </a:r>
            <a:r>
              <a:rPr lang="en-US" altLang="zh-CN" b="1">
                <a:solidFill>
                  <a:schemeClr val="tx1"/>
                </a:solidFill>
                <a:latin typeface="微软雅黑" panose="020B0503020204020204" pitchFamily="34" charset="-122"/>
                <a:ea typeface="微软雅黑" panose="020B0503020204020204" pitchFamily="34" charset="-122"/>
                <a:sym typeface="+mn-ea"/>
              </a:rPr>
              <a:t>-</a:t>
            </a:r>
            <a:r>
              <a:rPr lang="zh-CN" altLang="en-US" b="1">
                <a:solidFill>
                  <a:schemeClr val="tx1"/>
                </a:solidFill>
                <a:latin typeface="微软雅黑" panose="020B0503020204020204" pitchFamily="34" charset="-122"/>
                <a:ea typeface="微软雅黑" panose="020B0503020204020204" pitchFamily="34" charset="-122"/>
                <a:sym typeface="+mn-ea"/>
              </a:rPr>
              <a:t>确认式申报</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grpSp>
        <p:nvGrpSpPr>
          <p:cNvPr id="10" name="组合 9"/>
          <p:cNvGrpSpPr/>
          <p:nvPr/>
        </p:nvGrpSpPr>
        <p:grpSpPr>
          <a:xfrm>
            <a:off x="500380" y="1457960"/>
            <a:ext cx="2663190" cy="1336040"/>
            <a:chOff x="1232" y="2519"/>
            <a:chExt cx="4194" cy="2104"/>
          </a:xfrm>
        </p:grpSpPr>
        <p:sp>
          <p:nvSpPr>
            <p:cNvPr id="11" name="Text Placeholder 8"/>
            <p:cNvSpPr txBox="1"/>
            <p:nvPr>
              <p:custDataLst>
                <p:tags r:id="rId1"/>
              </p:custDataLst>
            </p:nvPr>
          </p:nvSpPr>
          <p:spPr>
            <a:xfrm>
              <a:off x="1614" y="2519"/>
              <a:ext cx="3812" cy="210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600" dirty="0">
                  <a:latin typeface="+mj-ea"/>
                  <a:ea typeface="+mj-ea"/>
                  <a:sym typeface="+mn-ea"/>
                </a:rPr>
                <a:t>纳税人在申报提交依次点击“真实责任”四个字完成声明。</a:t>
              </a:r>
              <a:endParaRPr lang="zh-CN" altLang="en-US" sz="1600" dirty="0">
                <a:latin typeface="+mj-ea"/>
                <a:ea typeface="+mj-ea"/>
                <a:sym typeface="+mn-ea"/>
              </a:endParaRPr>
            </a:p>
          </p:txBody>
        </p:sp>
        <p:sp>
          <p:nvSpPr>
            <p:cNvPr id="12" name="椭圆 11"/>
            <p:cNvSpPr/>
            <p:nvPr/>
          </p:nvSpPr>
          <p:spPr>
            <a:xfrm>
              <a:off x="1232" y="280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600" b="1">
                <a:solidFill>
                  <a:schemeClr val="bg1"/>
                </a:solidFill>
                <a:latin typeface="微软雅黑" panose="020B0503020204020204" pitchFamily="34" charset="-122"/>
                <a:ea typeface="微软雅黑" panose="020B0503020204020204" pitchFamily="34" charset="-122"/>
              </a:endParaRPr>
            </a:p>
          </p:txBody>
        </p:sp>
      </p:grpSp>
      <p:pic>
        <p:nvPicPr>
          <p:cNvPr id="20" name="图片 19"/>
          <p:cNvPicPr>
            <a:picLocks noChangeAspect="1"/>
          </p:cNvPicPr>
          <p:nvPr/>
        </p:nvPicPr>
        <p:blipFill>
          <a:blip r:embed="rId2"/>
          <a:srcRect t="3561"/>
          <a:stretch>
            <a:fillRect/>
          </a:stretch>
        </p:blipFill>
        <p:spPr>
          <a:xfrm>
            <a:off x="3253740" y="1180465"/>
            <a:ext cx="5593080" cy="2583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46701" y="248808"/>
            <a:ext cx="7959778" cy="276860"/>
          </a:xfrm>
          <a:prstGeom prst="rect">
            <a:avLst/>
          </a:prstGeom>
          <a:noFill/>
        </p:spPr>
        <p:txBody>
          <a:bodyPr wrap="square" lIns="0" tIns="0" rIns="0" bIns="0" rtlCol="0">
            <a:spAutoFit/>
          </a:bodyPr>
          <a:lstStyle/>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补录式申报（</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1/3</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7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6" name="组合 5"/>
          <p:cNvGrpSpPr/>
          <p:nvPr/>
        </p:nvGrpSpPr>
        <p:grpSpPr>
          <a:xfrm>
            <a:off x="375285" y="1101090"/>
            <a:ext cx="2252186" cy="635794"/>
            <a:chOff x="1232" y="2519"/>
            <a:chExt cx="4729" cy="1335"/>
          </a:xfrm>
        </p:grpSpPr>
        <p:sp>
          <p:nvSpPr>
            <p:cNvPr id="13" name="Text Placeholder 8"/>
            <p:cNvSpPr txBox="1"/>
            <p:nvPr>
              <p:custDataLst>
                <p:tags r:id="rId1"/>
              </p:custDataLst>
            </p:nvPr>
          </p:nvSpPr>
          <p:spPr>
            <a:xfrm>
              <a:off x="1614" y="2519"/>
              <a:ext cx="4347" cy="133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微软雅黑" panose="020B0503020204020204" pitchFamily="34" charset="-122"/>
                </a:rPr>
                <a:t>命中业务相对复杂标签的纳税人，系统自动推荐补录式申报。</a:t>
              </a:r>
              <a:endParaRPr lang="zh-CN" altLang="en-US" sz="1500" dirty="0">
                <a:latin typeface="+mj-ea"/>
                <a:ea typeface="+mj-ea"/>
                <a:sym typeface="微软雅黑" panose="020B0503020204020204" pitchFamily="34" charset="-122"/>
              </a:endParaRPr>
            </a:p>
          </p:txBody>
        </p:sp>
        <p:sp>
          <p:nvSpPr>
            <p:cNvPr id="14" name="椭圆 13"/>
            <p:cNvSpPr/>
            <p:nvPr/>
          </p:nvSpPr>
          <p:spPr>
            <a:xfrm>
              <a:off x="1232" y="280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grpSp>
      <p:sp>
        <p:nvSpPr>
          <p:cNvPr id="7" name="Text Placeholder 8"/>
          <p:cNvSpPr txBox="1"/>
          <p:nvPr>
            <p:custDataLst>
              <p:tags r:id="rId2"/>
            </p:custDataLst>
          </p:nvPr>
        </p:nvSpPr>
        <p:spPr>
          <a:xfrm>
            <a:off x="591923" y="2494121"/>
            <a:ext cx="2142371" cy="635794"/>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mn-ea"/>
              </a:rPr>
              <a:t>系统根据纳税人的标签，动态展示需要补录的要素项。</a:t>
            </a:r>
            <a:endParaRPr lang="zh-CN" altLang="en-US" sz="1500" dirty="0">
              <a:latin typeface="+mj-ea"/>
              <a:ea typeface="+mj-ea"/>
              <a:sym typeface="+mn-ea"/>
            </a:endParaRPr>
          </a:p>
        </p:txBody>
      </p:sp>
      <p:sp>
        <p:nvSpPr>
          <p:cNvPr id="8" name="椭圆 7"/>
          <p:cNvSpPr/>
          <p:nvPr/>
        </p:nvSpPr>
        <p:spPr>
          <a:xfrm>
            <a:off x="385763" y="2644190"/>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srcRect t="3309"/>
          <a:stretch>
            <a:fillRect/>
          </a:stretch>
        </p:blipFill>
        <p:spPr>
          <a:xfrm>
            <a:off x="3262313" y="960596"/>
            <a:ext cx="5571173" cy="3924776"/>
          </a:xfrm>
          <a:prstGeom prst="rect">
            <a:avLst/>
          </a:prstGeom>
        </p:spPr>
      </p:pic>
      <p:sp>
        <p:nvSpPr>
          <p:cNvPr id="2" name="Text Placeholder 8"/>
          <p:cNvSpPr txBox="1"/>
          <p:nvPr>
            <p:custDataLst>
              <p:tags r:id="rId4"/>
            </p:custDataLst>
          </p:nvPr>
        </p:nvSpPr>
        <p:spPr>
          <a:xfrm>
            <a:off x="591923" y="3853339"/>
            <a:ext cx="2142371" cy="635794"/>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微软雅黑" panose="020B0503020204020204" pitchFamily="34" charset="-122"/>
              </a:rPr>
              <a:t>纳税人根据实际需要点击填写相应要素项数据</a:t>
            </a:r>
            <a:endParaRPr lang="zh-CN" altLang="en-US" sz="1500" dirty="0">
              <a:latin typeface="+mj-ea"/>
              <a:ea typeface="+mj-ea"/>
              <a:sym typeface="微软雅黑" panose="020B0503020204020204" pitchFamily="34" charset="-122"/>
            </a:endParaRPr>
          </a:p>
        </p:txBody>
      </p:sp>
      <p:sp>
        <p:nvSpPr>
          <p:cNvPr id="4" name="椭圆 3"/>
          <p:cNvSpPr/>
          <p:nvPr/>
        </p:nvSpPr>
        <p:spPr>
          <a:xfrm>
            <a:off x="385763" y="4003407"/>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36541" y="281828"/>
            <a:ext cx="7959778" cy="276860"/>
          </a:xfrm>
          <a:prstGeom prst="rect">
            <a:avLst/>
          </a:prstGeom>
          <a:noFill/>
        </p:spPr>
        <p:txBody>
          <a:bodyPr wrap="square" lIns="0" tIns="0" rIns="0" bIns="0" rtlCol="0">
            <a:spAutoFit/>
          </a:bodyPr>
          <a:lstStyle/>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补录式申报（</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2/3</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 name="文本框 2"/>
          <p:cNvSpPr txBox="1"/>
          <p:nvPr>
            <p:custDataLst>
              <p:tags r:id="rId1"/>
            </p:custDataLst>
          </p:nvPr>
        </p:nvSpPr>
        <p:spPr>
          <a:xfrm>
            <a:off x="385763" y="826294"/>
            <a:ext cx="1536383" cy="1917383"/>
          </a:xfrm>
          <a:prstGeom prst="rect">
            <a:avLst/>
          </a:prstGeom>
          <a:noFill/>
        </p:spPr>
        <p:txBody>
          <a:bodyPr wrap="square" rtlCol="0">
            <a:noAutofit/>
          </a:bodyPr>
          <a:lstStyle/>
          <a:p>
            <a:endParaRPr lang="zh-CN" altLang="en-US" sz="1350" dirty="0"/>
          </a:p>
        </p:txBody>
      </p:sp>
      <p:grpSp>
        <p:nvGrpSpPr>
          <p:cNvPr id="6" name="组合 5"/>
          <p:cNvGrpSpPr/>
          <p:nvPr/>
        </p:nvGrpSpPr>
        <p:grpSpPr>
          <a:xfrm>
            <a:off x="375285" y="1101090"/>
            <a:ext cx="2252186" cy="635794"/>
            <a:chOff x="1232" y="2519"/>
            <a:chExt cx="4729" cy="1335"/>
          </a:xfrm>
        </p:grpSpPr>
        <p:sp>
          <p:nvSpPr>
            <p:cNvPr id="13" name="Text Placeholder 8"/>
            <p:cNvSpPr txBox="1"/>
            <p:nvPr>
              <p:custDataLst>
                <p:tags r:id="rId2"/>
              </p:custDataLst>
            </p:nvPr>
          </p:nvSpPr>
          <p:spPr>
            <a:xfrm>
              <a:off x="1614" y="2519"/>
              <a:ext cx="4347" cy="133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mn-ea"/>
                </a:rPr>
                <a:t>在对应要素项弹框中补录数据。</a:t>
              </a:r>
              <a:endParaRPr lang="zh-CN" altLang="en-US" sz="1500" dirty="0">
                <a:latin typeface="+mj-ea"/>
                <a:ea typeface="+mj-ea"/>
                <a:sym typeface="+mn-ea"/>
              </a:endParaRPr>
            </a:p>
          </p:txBody>
        </p:sp>
        <p:sp>
          <p:nvSpPr>
            <p:cNvPr id="14" name="椭圆 13"/>
            <p:cNvSpPr/>
            <p:nvPr/>
          </p:nvSpPr>
          <p:spPr>
            <a:xfrm>
              <a:off x="1232" y="280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grpSp>
      <p:sp>
        <p:nvSpPr>
          <p:cNvPr id="7" name="Text Placeholder 8"/>
          <p:cNvSpPr txBox="1"/>
          <p:nvPr>
            <p:custDataLst>
              <p:tags r:id="rId3"/>
            </p:custDataLst>
          </p:nvPr>
        </p:nvSpPr>
        <p:spPr>
          <a:xfrm>
            <a:off x="591923" y="2061686"/>
            <a:ext cx="2142371" cy="635794"/>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微软雅黑" panose="020B0503020204020204" pitchFamily="34" charset="-122"/>
              </a:rPr>
              <a:t>完成补录后，关闭弹窗，页面自动计算应补退税额等相关数据</a:t>
            </a:r>
            <a:endParaRPr lang="zh-CN" altLang="en-US" sz="1500" dirty="0">
              <a:latin typeface="+mj-ea"/>
              <a:ea typeface="+mj-ea"/>
              <a:sym typeface="微软雅黑" panose="020B0503020204020204" pitchFamily="34" charset="-122"/>
            </a:endParaRPr>
          </a:p>
        </p:txBody>
      </p:sp>
      <p:sp>
        <p:nvSpPr>
          <p:cNvPr id="8" name="椭圆 7"/>
          <p:cNvSpPr/>
          <p:nvPr/>
        </p:nvSpPr>
        <p:spPr>
          <a:xfrm>
            <a:off x="385763" y="2211755"/>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custDataLst>
              <p:tags r:id="rId4"/>
            </p:custDataLst>
          </p:nvPr>
        </p:nvPicPr>
        <p:blipFill>
          <a:blip r:embed="rId5"/>
          <a:stretch>
            <a:fillRect/>
          </a:stretch>
        </p:blipFill>
        <p:spPr>
          <a:xfrm>
            <a:off x="3132773" y="1101090"/>
            <a:ext cx="5366385" cy="3549015"/>
          </a:xfrm>
          <a:prstGeom prst="rect">
            <a:avLst/>
          </a:prstGeom>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56861" y="241188"/>
            <a:ext cx="7959778" cy="307340"/>
          </a:xfrm>
          <a:prstGeom prst="rect">
            <a:avLst/>
          </a:prstGeom>
          <a:noFill/>
        </p:spPr>
        <p:txBody>
          <a:bodyPr wrap="square" lIns="0" tIns="0" rIns="0" bIns="0" rtlCol="0">
            <a:spAutoFit/>
          </a:bodyPr>
          <a:lstStyle/>
          <a:p>
            <a:pPr defTabSz="685800">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补录式申报（</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3/3</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345440" y="1540510"/>
            <a:ext cx="2252186" cy="635794"/>
            <a:chOff x="1232" y="2519"/>
            <a:chExt cx="4729" cy="1335"/>
          </a:xfrm>
        </p:grpSpPr>
        <p:sp>
          <p:nvSpPr>
            <p:cNvPr id="11" name="Text Placeholder 8"/>
            <p:cNvSpPr txBox="1"/>
            <p:nvPr>
              <p:custDataLst>
                <p:tags r:id="rId1"/>
              </p:custDataLst>
            </p:nvPr>
          </p:nvSpPr>
          <p:spPr>
            <a:xfrm>
              <a:off x="1614" y="2519"/>
              <a:ext cx="4347" cy="133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mn-ea"/>
                </a:rPr>
                <a:t>纳税人在申报提交时依次点击“真实责任”四个字完成声明。</a:t>
              </a:r>
              <a:endParaRPr lang="zh-CN" altLang="en-US" sz="1500" dirty="0">
                <a:latin typeface="+mj-ea"/>
                <a:ea typeface="+mj-ea"/>
                <a:sym typeface="+mn-ea"/>
              </a:endParaRPr>
            </a:p>
          </p:txBody>
        </p:sp>
        <p:sp>
          <p:nvSpPr>
            <p:cNvPr id="12" name="椭圆 11"/>
            <p:cNvSpPr/>
            <p:nvPr/>
          </p:nvSpPr>
          <p:spPr>
            <a:xfrm>
              <a:off x="1232" y="280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500" b="1">
                <a:solidFill>
                  <a:schemeClr val="bg1"/>
                </a:solidFill>
                <a:latin typeface="微软雅黑" panose="020B0503020204020204" pitchFamily="34" charset="-122"/>
                <a:ea typeface="微软雅黑" panose="020B0503020204020204" pitchFamily="34" charset="-122"/>
              </a:endParaRPr>
            </a:p>
          </p:txBody>
        </p:sp>
      </p:grpSp>
      <p:pic>
        <p:nvPicPr>
          <p:cNvPr id="20" name="图片 19"/>
          <p:cNvPicPr>
            <a:picLocks noChangeAspect="1"/>
          </p:cNvPicPr>
          <p:nvPr/>
        </p:nvPicPr>
        <p:blipFill>
          <a:blip r:embed="rId2"/>
          <a:srcRect t="3823"/>
          <a:stretch>
            <a:fillRect/>
          </a:stretch>
        </p:blipFill>
        <p:spPr>
          <a:xfrm>
            <a:off x="2904173" y="1311593"/>
            <a:ext cx="5695950" cy="2624138"/>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tretch>
            <a:fillRect/>
          </a:stretch>
        </p:blipFill>
        <p:spPr>
          <a:xfrm>
            <a:off x="-3780823" y="-381028"/>
            <a:ext cx="14277975" cy="9515475"/>
          </a:xfrm>
          <a:prstGeom prst="rect">
            <a:avLst/>
          </a:prstGeom>
          <a:noFill/>
          <a:ln>
            <a:noFill/>
          </a:ln>
        </p:spPr>
      </p:pic>
      <p:sp>
        <p:nvSpPr>
          <p:cNvPr id="43" name="Rectangle 3"/>
          <p:cNvSpPr txBox="1">
            <a:spLocks noChangeArrowheads="1"/>
          </p:cNvSpPr>
          <p:nvPr/>
        </p:nvSpPr>
        <p:spPr>
          <a:xfrm>
            <a:off x="152400" y="1809115"/>
            <a:ext cx="9565640" cy="5022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zh-CN" altLang="en-US" sz="3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一、新办智能开业及信息报告</a:t>
            </a:r>
            <a:endParaRPr lang="zh-CN" altLang="en-US" sz="3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cxnSp>
        <p:nvCxnSpPr>
          <p:cNvPr id="46" name="直接连接符 5"/>
          <p:cNvCxnSpPr>
            <a:cxnSpLocks noChangeShapeType="1"/>
          </p:cNvCxnSpPr>
          <p:nvPr/>
        </p:nvCxnSpPr>
        <p:spPr bwMode="auto">
          <a:xfrm flipH="1">
            <a:off x="611505" y="2499995"/>
            <a:ext cx="8569325" cy="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矩形 9"/>
          <p:cNvSpPr>
            <a:spLocks noChangeArrowheads="1"/>
          </p:cNvSpPr>
          <p:nvPr/>
        </p:nvSpPr>
        <p:spPr bwMode="auto">
          <a:xfrm>
            <a:off x="-139397" y="1714494"/>
            <a:ext cx="380044" cy="1609725"/>
          </a:xfrm>
          <a:prstGeom prst="rect">
            <a:avLst/>
          </a:prstGeom>
          <a:solidFill>
            <a:schemeClr val="accent1"/>
          </a:solidFill>
          <a:ln>
            <a:noFill/>
          </a:ln>
        </p:spPr>
        <p:txBody>
          <a:bodyPr lIns="68557" tIns="34279" rIns="68557" bIns="3427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lt"/>
              <a:ea typeface="+mn-ea"/>
              <a:cs typeface="+mn-ea"/>
              <a:sym typeface="+mn-l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500"/>
                                        <p:tgtEl>
                                          <p:spTgt spid="4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3"/>
                                        </p:tgtEl>
                                        <p:attrNameLst>
                                          <p:attrName>style.visibility</p:attrName>
                                        </p:attrNameLst>
                                      </p:cBhvr>
                                      <p:to>
                                        <p:strVal val="visible"/>
                                      </p:to>
                                    </p:set>
                                    <p:anim calcmode="lin" valueType="num">
                                      <p:cBhvr>
                                        <p:cTn id="11"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3"/>
                                        </p:tgtEl>
                                        <p:attrNameLst>
                                          <p:attrName>ppt_y</p:attrName>
                                        </p:attrNameLst>
                                      </p:cBhvr>
                                      <p:tavLst>
                                        <p:tav tm="0">
                                          <p:val>
                                            <p:strVal val="#ppt_y"/>
                                          </p:val>
                                        </p:tav>
                                        <p:tav tm="100000">
                                          <p:val>
                                            <p:strVal val="#ppt_y"/>
                                          </p:val>
                                        </p:tav>
                                      </p:tavLst>
                                    </p:anim>
                                    <p:anim calcmode="lin" valueType="num">
                                      <p:cBhvr>
                                        <p:cTn id="13"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3"/>
                                        </p:tgtEl>
                                      </p:cBhvr>
                                    </p:animEffect>
                                  </p:childTnLst>
                                </p:cTn>
                              </p:par>
                            </p:childTnLst>
                          </p:cTn>
                        </p:par>
                        <p:par>
                          <p:cTn id="16" fill="hold">
                            <p:stCondLst>
                              <p:cond delay="1600"/>
                            </p:stCondLst>
                            <p:childTnLst>
                              <p:par>
                                <p:cTn id="17" presetID="22" presetClass="entr" presetSubtype="2"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right)">
                                      <p:cBhvr>
                                        <p:cTn id="1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utoUpdateAnimBg="0"/>
      <p:bldP spid="47" grpId="0" bldLvl="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60671" y="251983"/>
            <a:ext cx="7959778" cy="276860"/>
          </a:xfrm>
          <a:prstGeom prst="rect">
            <a:avLst/>
          </a:prstGeom>
          <a:noFill/>
        </p:spPr>
        <p:txBody>
          <a:bodyPr wrap="square" lIns="0" tIns="0" rIns="0" bIns="0" rtlCol="0">
            <a:spAutoFit/>
          </a:bodyPr>
          <a:lstStyle/>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填表式申报（</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1/2</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 name="组合 8"/>
          <p:cNvGrpSpPr/>
          <p:nvPr/>
        </p:nvGrpSpPr>
        <p:grpSpPr>
          <a:xfrm>
            <a:off x="375285" y="1101090"/>
            <a:ext cx="2252186" cy="635794"/>
            <a:chOff x="1232" y="2519"/>
            <a:chExt cx="4729" cy="1335"/>
          </a:xfrm>
        </p:grpSpPr>
        <p:sp>
          <p:nvSpPr>
            <p:cNvPr id="10" name="Text Placeholder 8"/>
            <p:cNvSpPr txBox="1"/>
            <p:nvPr>
              <p:custDataLst>
                <p:tags r:id="rId1"/>
              </p:custDataLst>
            </p:nvPr>
          </p:nvSpPr>
          <p:spPr>
            <a:xfrm>
              <a:off x="1614" y="2519"/>
              <a:ext cx="4347" cy="133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微软雅黑" panose="020B0503020204020204" pitchFamily="34" charset="-122"/>
                </a:rPr>
                <a:t>命中业务复杂标签的纳税人，系统自动推荐填表式申报。</a:t>
              </a:r>
              <a:endParaRPr lang="zh-CN" altLang="en-US" sz="1500" dirty="0">
                <a:latin typeface="+mj-ea"/>
                <a:ea typeface="+mj-ea"/>
                <a:sym typeface="微软雅黑" panose="020B0503020204020204" pitchFamily="34" charset="-122"/>
              </a:endParaRPr>
            </a:p>
          </p:txBody>
        </p:sp>
        <p:sp>
          <p:nvSpPr>
            <p:cNvPr id="11" name="椭圆 10"/>
            <p:cNvSpPr/>
            <p:nvPr/>
          </p:nvSpPr>
          <p:spPr>
            <a:xfrm>
              <a:off x="1232" y="280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grpSp>
      <p:sp>
        <p:nvSpPr>
          <p:cNvPr id="12" name="Text Placeholder 8"/>
          <p:cNvSpPr txBox="1"/>
          <p:nvPr>
            <p:custDataLst>
              <p:tags r:id="rId2"/>
            </p:custDataLst>
          </p:nvPr>
        </p:nvSpPr>
        <p:spPr>
          <a:xfrm>
            <a:off x="591923" y="2911793"/>
            <a:ext cx="2142371" cy="635794"/>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mn-ea"/>
              </a:rPr>
              <a:t>系统根据发票信息、备案信息等数据对报表进行预填。</a:t>
            </a:r>
            <a:endParaRPr lang="zh-CN" altLang="en-US" sz="1500" dirty="0">
              <a:latin typeface="+mj-ea"/>
              <a:ea typeface="+mj-ea"/>
              <a:sym typeface="+mn-ea"/>
            </a:endParaRPr>
          </a:p>
        </p:txBody>
      </p:sp>
      <p:sp>
        <p:nvSpPr>
          <p:cNvPr id="15" name="椭圆 14"/>
          <p:cNvSpPr/>
          <p:nvPr/>
        </p:nvSpPr>
        <p:spPr>
          <a:xfrm>
            <a:off x="385763" y="3061861"/>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pic>
        <p:nvPicPr>
          <p:cNvPr id="2" name="图片 1" descr="13页"/>
          <p:cNvPicPr>
            <a:picLocks noChangeAspect="1"/>
          </p:cNvPicPr>
          <p:nvPr/>
        </p:nvPicPr>
        <p:blipFill>
          <a:blip r:embed="rId3"/>
          <a:stretch>
            <a:fillRect/>
          </a:stretch>
        </p:blipFill>
        <p:spPr>
          <a:xfrm>
            <a:off x="2827973" y="1341120"/>
            <a:ext cx="5892165" cy="2674620"/>
          </a:xfrm>
          <a:prstGeom prst="rect">
            <a:avLst/>
          </a:prstGeom>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27016" y="271668"/>
            <a:ext cx="7959778" cy="276860"/>
          </a:xfrm>
          <a:prstGeom prst="rect">
            <a:avLst/>
          </a:prstGeom>
          <a:noFill/>
        </p:spPr>
        <p:txBody>
          <a:bodyPr wrap="square" lIns="0" tIns="0" rIns="0" bIns="0" rtlCol="0">
            <a:spAutoFit/>
          </a:bodyPr>
          <a:lstStyle/>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填表式申报（</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2/2</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375285" y="1101090"/>
            <a:ext cx="2252186" cy="635794"/>
            <a:chOff x="1232" y="2519"/>
            <a:chExt cx="4729" cy="1335"/>
          </a:xfrm>
        </p:grpSpPr>
        <p:sp>
          <p:nvSpPr>
            <p:cNvPr id="11" name="Text Placeholder 8"/>
            <p:cNvSpPr txBox="1"/>
            <p:nvPr>
              <p:custDataLst>
                <p:tags r:id="rId1"/>
              </p:custDataLst>
            </p:nvPr>
          </p:nvSpPr>
          <p:spPr>
            <a:xfrm>
              <a:off x="1614" y="2519"/>
              <a:ext cx="4347" cy="133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mn-ea"/>
                </a:rPr>
                <a:t>纳税人在申报提交时依次点击“真实责任”四个字完成声明。</a:t>
              </a:r>
              <a:endParaRPr lang="zh-CN" altLang="en-US" sz="1500" dirty="0">
                <a:latin typeface="+mj-ea"/>
                <a:ea typeface="+mj-ea"/>
                <a:sym typeface="+mn-ea"/>
              </a:endParaRPr>
            </a:p>
          </p:txBody>
        </p:sp>
        <p:sp>
          <p:nvSpPr>
            <p:cNvPr id="12" name="椭圆 11"/>
            <p:cNvSpPr/>
            <p:nvPr/>
          </p:nvSpPr>
          <p:spPr>
            <a:xfrm>
              <a:off x="1232" y="280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custDataLst>
              <p:tags r:id="rId2"/>
            </p:custDataLst>
          </p:nvPr>
        </p:nvPicPr>
        <p:blipFill>
          <a:blip r:embed="rId3"/>
          <a:stretch>
            <a:fillRect/>
          </a:stretch>
        </p:blipFill>
        <p:spPr>
          <a:xfrm>
            <a:off x="2627471" y="1178719"/>
            <a:ext cx="6189345" cy="2880360"/>
          </a:xfrm>
          <a:prstGeom prst="rect">
            <a:avLst/>
          </a:prstGeom>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36541" y="261508"/>
            <a:ext cx="7959778" cy="276860"/>
          </a:xfrm>
          <a:prstGeom prst="rect">
            <a:avLst/>
          </a:prstGeom>
          <a:noFill/>
        </p:spPr>
        <p:txBody>
          <a:bodyPr wrap="square" lIns="0" tIns="0" rIns="0" bIns="0" rtlCol="0">
            <a:spAutoFit/>
          </a:bodyPr>
          <a:lstStyle/>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表内表间比对</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375285" y="1101090"/>
            <a:ext cx="2252186" cy="1394460"/>
            <a:chOff x="1232" y="2519"/>
            <a:chExt cx="4729" cy="2928"/>
          </a:xfrm>
        </p:grpSpPr>
        <p:sp>
          <p:nvSpPr>
            <p:cNvPr id="11" name="Text Placeholder 8"/>
            <p:cNvSpPr txBox="1"/>
            <p:nvPr>
              <p:custDataLst>
                <p:tags r:id="rId1"/>
              </p:custDataLst>
            </p:nvPr>
          </p:nvSpPr>
          <p:spPr>
            <a:xfrm>
              <a:off x="1614" y="2519"/>
              <a:ext cx="4347" cy="2928"/>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zh-CN" sz="1500" kern="100" dirty="0">
                  <a:effectLst/>
                  <a:latin typeface="+mj-ea"/>
                  <a:ea typeface="+mj-ea"/>
                  <a:cs typeface="仿宋_GB2312"/>
                </a:rPr>
                <a:t>当申报提交出现比对不通过的情况时，根据信息提示，先修改申报表数据，特别是出现强制性比对不通过时，系统将无法进行申报。</a:t>
              </a:r>
              <a:r>
                <a:rPr lang="zh-CN" altLang="zh-CN" sz="1500" dirty="0">
                  <a:effectLst/>
                  <a:latin typeface="+mj-ea"/>
                  <a:ea typeface="+mj-ea"/>
                </a:rPr>
                <a:t> </a:t>
              </a:r>
              <a:endParaRPr lang="zh-CN" altLang="zh-CN" sz="1500" dirty="0">
                <a:effectLst/>
                <a:latin typeface="+mj-ea"/>
                <a:ea typeface="+mj-ea"/>
                <a:sym typeface="微软雅黑" panose="020B0503020204020204" pitchFamily="34" charset="-122"/>
              </a:endParaRPr>
            </a:p>
          </p:txBody>
        </p:sp>
        <p:sp>
          <p:nvSpPr>
            <p:cNvPr id="12" name="椭圆 11"/>
            <p:cNvSpPr/>
            <p:nvPr/>
          </p:nvSpPr>
          <p:spPr>
            <a:xfrm>
              <a:off x="1232" y="280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69394" y="1101090"/>
            <a:ext cx="6079808" cy="3209449"/>
          </a:xfrm>
          <a:prstGeom prst="rect">
            <a:avLst/>
          </a:prstGeom>
          <a:noFill/>
          <a:ln>
            <a:noFill/>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37176" y="271668"/>
            <a:ext cx="7959778" cy="276860"/>
          </a:xfrm>
          <a:prstGeom prst="rect">
            <a:avLst/>
          </a:prstGeom>
          <a:noFill/>
        </p:spPr>
        <p:txBody>
          <a:bodyPr wrap="square" lIns="0" tIns="0" rIns="0" bIns="0" rtlCol="0">
            <a:spAutoFit/>
          </a:bodyPr>
          <a:lstStyle/>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申报比对</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375285" y="1101090"/>
            <a:ext cx="2252186" cy="1394460"/>
            <a:chOff x="1232" y="2519"/>
            <a:chExt cx="4729" cy="2928"/>
          </a:xfrm>
        </p:grpSpPr>
        <p:sp>
          <p:nvSpPr>
            <p:cNvPr id="11" name="Text Placeholder 8"/>
            <p:cNvSpPr txBox="1"/>
            <p:nvPr>
              <p:custDataLst>
                <p:tags r:id="rId1"/>
              </p:custDataLst>
            </p:nvPr>
          </p:nvSpPr>
          <p:spPr>
            <a:xfrm>
              <a:off x="1614" y="2519"/>
              <a:ext cx="4347" cy="2928"/>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kern="100" dirty="0">
                  <a:effectLst/>
                  <a:latin typeface="+mj-ea"/>
                  <a:ea typeface="+mj-ea"/>
                  <a:cs typeface="仿宋_GB2312"/>
                </a:rPr>
                <a:t>表间比对通过，进行</a:t>
              </a:r>
              <a:r>
                <a:rPr lang="zh-CN" altLang="zh-CN" sz="1500" kern="100" dirty="0">
                  <a:effectLst/>
                  <a:latin typeface="+mj-ea"/>
                  <a:ea typeface="+mj-ea"/>
                  <a:cs typeface="仿宋_GB2312"/>
                </a:rPr>
                <a:t>申报</a:t>
              </a:r>
              <a:r>
                <a:rPr lang="zh-CN" altLang="en-US" sz="1500" kern="100" dirty="0">
                  <a:effectLst/>
                  <a:latin typeface="+mj-ea"/>
                  <a:ea typeface="+mj-ea"/>
                  <a:cs typeface="仿宋_GB2312"/>
                </a:rPr>
                <a:t>提交</a:t>
              </a:r>
              <a:r>
                <a:rPr lang="zh-CN" altLang="zh-CN" sz="1500" kern="100" dirty="0">
                  <a:effectLst/>
                  <a:latin typeface="+mj-ea"/>
                  <a:ea typeface="+mj-ea"/>
                  <a:cs typeface="仿宋_GB2312"/>
                </a:rPr>
                <a:t>后系统进行</a:t>
              </a:r>
              <a:r>
                <a:rPr lang="zh-CN" altLang="zh-CN" sz="1500" kern="100" dirty="0">
                  <a:effectLst/>
                  <a:highlight>
                    <a:srgbClr val="FFFF00"/>
                  </a:highlight>
                  <a:latin typeface="+mj-ea"/>
                  <a:ea typeface="+mj-ea"/>
                  <a:cs typeface="仿宋_GB2312"/>
                </a:rPr>
                <a:t>申报数据与后台发起数据进行比对</a:t>
              </a:r>
              <a:r>
                <a:rPr lang="zh-CN" altLang="zh-CN" sz="1500" kern="100" dirty="0">
                  <a:effectLst/>
                  <a:latin typeface="+mj-ea"/>
                  <a:ea typeface="+mj-ea"/>
                  <a:cs typeface="仿宋_GB2312"/>
                </a:rPr>
                <a:t>，判断是否存在比对不通过的强制性校验，若不通过会出现提示</a:t>
              </a:r>
              <a:r>
                <a:rPr lang="zh-CN" altLang="zh-CN" sz="1500" dirty="0">
                  <a:effectLst/>
                  <a:latin typeface="+mj-ea"/>
                  <a:ea typeface="+mj-ea"/>
                </a:rPr>
                <a:t> </a:t>
              </a:r>
              <a:r>
                <a:rPr lang="zh-CN" altLang="en-US" sz="1500" dirty="0">
                  <a:latin typeface="+mj-ea"/>
                  <a:ea typeface="+mj-ea"/>
                  <a:sym typeface="+mn-ea"/>
                </a:rPr>
                <a:t>。</a:t>
              </a:r>
              <a:endParaRPr lang="zh-CN" altLang="en-US" sz="1500" dirty="0">
                <a:latin typeface="+mj-ea"/>
                <a:ea typeface="+mj-ea"/>
                <a:sym typeface="+mn-ea"/>
              </a:endParaRPr>
            </a:p>
          </p:txBody>
        </p:sp>
        <p:sp>
          <p:nvSpPr>
            <p:cNvPr id="12" name="椭圆 11"/>
            <p:cNvSpPr/>
            <p:nvPr/>
          </p:nvSpPr>
          <p:spPr>
            <a:xfrm>
              <a:off x="1232" y="280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grpSp>
      <p:pic>
        <p:nvPicPr>
          <p:cNvPr id="4" name="图片 3"/>
          <p:cNvPicPr>
            <a:picLocks noChangeAspect="1"/>
          </p:cNvPicPr>
          <p:nvPr/>
        </p:nvPicPr>
        <p:blipFill>
          <a:blip r:embed="rId2"/>
          <a:stretch>
            <a:fillRect/>
          </a:stretch>
        </p:blipFill>
        <p:spPr>
          <a:xfrm>
            <a:off x="2776538" y="1101090"/>
            <a:ext cx="6092190" cy="2255520"/>
          </a:xfrm>
          <a:prstGeom prst="rect">
            <a:avLst/>
          </a:prstGeom>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696536" y="251348"/>
            <a:ext cx="7959778" cy="307340"/>
          </a:xfrm>
          <a:prstGeom prst="rect">
            <a:avLst/>
          </a:prstGeom>
          <a:noFill/>
        </p:spPr>
        <p:txBody>
          <a:bodyPr wrap="square" lIns="0" tIns="0" rIns="0" bIns="0" rtlCol="0">
            <a:spAutoFit/>
          </a:bodyPr>
          <a:lstStyle/>
          <a:p>
            <a:pPr defTabSz="685800">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申报完成</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400526" y="1101090"/>
            <a:ext cx="2226945" cy="2264569"/>
            <a:chOff x="1285" y="2519"/>
            <a:chExt cx="4676" cy="4755"/>
          </a:xfrm>
        </p:grpSpPr>
        <p:sp>
          <p:nvSpPr>
            <p:cNvPr id="11" name="Text Placeholder 8"/>
            <p:cNvSpPr txBox="1"/>
            <p:nvPr>
              <p:custDataLst>
                <p:tags r:id="rId1"/>
              </p:custDataLst>
            </p:nvPr>
          </p:nvSpPr>
          <p:spPr>
            <a:xfrm>
              <a:off x="1614" y="2519"/>
              <a:ext cx="4347" cy="475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zh-CN" sz="1500" kern="100" dirty="0">
                  <a:effectLst/>
                  <a:latin typeface="+mj-ea"/>
                  <a:ea typeface="+mj-ea"/>
                </a:rPr>
                <a:t>申报成功后，可以进行立即缴款，查验本期税款显示无误之后，可选择立即缴款或者预约缴款完成本次申报涉及的税费款缴纳。</a:t>
              </a:r>
              <a:r>
                <a:rPr lang="zh-CN" altLang="zh-CN" sz="1500" dirty="0">
                  <a:effectLst/>
                  <a:latin typeface="+mj-ea"/>
                  <a:ea typeface="+mj-ea"/>
                </a:rPr>
                <a:t> </a:t>
              </a:r>
              <a:endParaRPr lang="zh-CN" altLang="zh-CN" sz="1500" dirty="0">
                <a:effectLst/>
                <a:latin typeface="+mj-ea"/>
                <a:ea typeface="+mj-ea"/>
                <a:sym typeface="微软雅黑" panose="020B0503020204020204" pitchFamily="34" charset="-122"/>
              </a:endParaRPr>
            </a:p>
          </p:txBody>
        </p:sp>
        <p:sp>
          <p:nvSpPr>
            <p:cNvPr id="12" name="椭圆 11"/>
            <p:cNvSpPr/>
            <p:nvPr/>
          </p:nvSpPr>
          <p:spPr>
            <a:xfrm>
              <a:off x="1285" y="279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custDataLst>
              <p:tags r:id="rId2"/>
            </p:custDataLst>
          </p:nvPr>
        </p:nvPicPr>
        <p:blipFill>
          <a:blip r:embed="rId3"/>
          <a:stretch>
            <a:fillRect/>
          </a:stretch>
        </p:blipFill>
        <p:spPr>
          <a:xfrm>
            <a:off x="2627313" y="951230"/>
            <a:ext cx="6120765" cy="3469005"/>
          </a:xfrm>
          <a:prstGeom prst="rect">
            <a:avLst/>
          </a:prstGeom>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46701" y="281828"/>
            <a:ext cx="7959778" cy="307340"/>
          </a:xfrm>
          <a:prstGeom prst="rect">
            <a:avLst/>
          </a:prstGeom>
          <a:noFill/>
        </p:spPr>
        <p:txBody>
          <a:bodyPr wrap="square" lIns="0" tIns="0" rIns="0" bIns="0" rtlCol="0">
            <a:spAutoFit/>
          </a:bodyPr>
          <a:lstStyle/>
          <a:p>
            <a:pPr defTabSz="685800">
              <a:defRPr/>
            </a:pPr>
            <a:r>
              <a:rPr 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小规模纳税人增值税及附加税费申报</a:t>
            </a:r>
            <a:endParaRPr 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Text Placeholder 8"/>
          <p:cNvSpPr txBox="1"/>
          <p:nvPr>
            <p:custDataLst>
              <p:tags r:id="rId1"/>
            </p:custDataLst>
          </p:nvPr>
        </p:nvSpPr>
        <p:spPr>
          <a:xfrm>
            <a:off x="596458" y="790099"/>
            <a:ext cx="2516856" cy="109918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kern="100" dirty="0">
                <a:effectLst/>
                <a:latin typeface="+mj-ea"/>
                <a:ea typeface="+mj-ea"/>
                <a:cs typeface="儷宋 Pro" panose="02020300000000000000" charset="-120"/>
              </a:rPr>
              <a:t>通过</a:t>
            </a:r>
            <a:r>
              <a:rPr lang="zh-CN" altLang="zh-CN" sz="1500" kern="100" dirty="0">
                <a:effectLst/>
                <a:latin typeface="+mj-ea"/>
                <a:ea typeface="+mj-ea"/>
                <a:cs typeface="儷宋 Pro" panose="02020300000000000000" charset="-120"/>
              </a:rPr>
              <a:t>【我要办税】</a:t>
            </a:r>
            <a:r>
              <a:rPr lang="en-US" altLang="zh-CN" sz="1500" kern="100" dirty="0">
                <a:effectLst/>
                <a:latin typeface="+mj-ea"/>
                <a:ea typeface="+mj-ea"/>
                <a:cs typeface="儷宋 Pro" panose="02020300000000000000" charset="-120"/>
              </a:rPr>
              <a:t>-</a:t>
            </a:r>
            <a:r>
              <a:rPr lang="zh-CN" altLang="zh-CN" sz="1500" kern="100" dirty="0">
                <a:effectLst/>
                <a:latin typeface="+mj-ea"/>
                <a:ea typeface="+mj-ea"/>
                <a:cs typeface="儷宋 Pro" panose="02020300000000000000" charset="-120"/>
              </a:rPr>
              <a:t>【税费申报及缴纳】</a:t>
            </a:r>
            <a:r>
              <a:rPr lang="en-US" altLang="zh-CN" sz="1500" kern="100" dirty="0">
                <a:effectLst/>
                <a:latin typeface="+mj-ea"/>
                <a:ea typeface="+mj-ea"/>
                <a:cs typeface="儷宋 Pro" panose="02020300000000000000" charset="-120"/>
              </a:rPr>
              <a:t>-</a:t>
            </a:r>
            <a:r>
              <a:rPr lang="zh-CN" altLang="zh-CN" sz="1500" kern="100" dirty="0">
                <a:effectLst/>
                <a:latin typeface="+mj-ea"/>
                <a:ea typeface="+mj-ea"/>
                <a:cs typeface="儷宋 Pro" panose="02020300000000000000" charset="-120"/>
              </a:rPr>
              <a:t>【</a:t>
            </a:r>
            <a:r>
              <a:rPr lang="zh-CN" altLang="zh-CN" sz="1500" kern="100" dirty="0">
                <a:solidFill>
                  <a:srgbClr val="000000"/>
                </a:solidFill>
                <a:effectLst/>
                <a:latin typeface="+mj-ea"/>
                <a:ea typeface="+mj-ea"/>
                <a:cs typeface="儷宋 Pro" panose="02020300000000000000" charset="-120"/>
              </a:rPr>
              <a:t>增值税及附加税费申报（</a:t>
            </a:r>
            <a:r>
              <a:rPr lang="zh-CN" altLang="en-US" sz="1500" kern="100" dirty="0">
                <a:solidFill>
                  <a:srgbClr val="000000"/>
                </a:solidFill>
                <a:effectLst/>
                <a:latin typeface="+mj-ea"/>
                <a:ea typeface="+mj-ea"/>
                <a:cs typeface="儷宋 Pro" panose="02020300000000000000" charset="-120"/>
              </a:rPr>
              <a:t>小规模纳税人</a:t>
            </a:r>
            <a:r>
              <a:rPr lang="zh-CN" altLang="zh-CN" sz="1500" kern="100" dirty="0">
                <a:solidFill>
                  <a:srgbClr val="000000"/>
                </a:solidFill>
                <a:effectLst/>
                <a:latin typeface="+mj-ea"/>
                <a:ea typeface="+mj-ea"/>
                <a:cs typeface="儷宋 Pro" panose="02020300000000000000" charset="-120"/>
              </a:rPr>
              <a:t>）】</a:t>
            </a:r>
            <a:r>
              <a:rPr lang="zh-CN" altLang="zh-CN" sz="1500" dirty="0">
                <a:effectLst/>
                <a:latin typeface="+mj-ea"/>
                <a:ea typeface="+mj-ea"/>
              </a:rPr>
              <a:t> </a:t>
            </a:r>
            <a:r>
              <a:rPr lang="zh-CN" altLang="en-US" sz="1500" dirty="0">
                <a:effectLst/>
                <a:latin typeface="+mj-ea"/>
                <a:ea typeface="+mj-ea"/>
              </a:rPr>
              <a:t>进入办税功能。</a:t>
            </a:r>
            <a:endParaRPr lang="zh-CN" altLang="en-US" sz="1500" dirty="0">
              <a:effectLst/>
              <a:latin typeface="+mj-ea"/>
              <a:ea typeface="+mj-ea"/>
              <a:sym typeface="微软雅黑" panose="020B0503020204020204" pitchFamily="34" charset="-122"/>
            </a:endParaRPr>
          </a:p>
        </p:txBody>
      </p:sp>
      <p:sp>
        <p:nvSpPr>
          <p:cNvPr id="15" name="Text Placeholder 8"/>
          <p:cNvSpPr txBox="1"/>
          <p:nvPr>
            <p:custDataLst>
              <p:tags r:id="rId2"/>
            </p:custDataLst>
          </p:nvPr>
        </p:nvSpPr>
        <p:spPr>
          <a:xfrm>
            <a:off x="557213" y="2414797"/>
            <a:ext cx="2516856" cy="878537"/>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zh-CN" sz="1500" kern="100" dirty="0">
                <a:solidFill>
                  <a:srgbClr val="000000"/>
                </a:solidFill>
                <a:effectLst/>
                <a:latin typeface="+mj-ea"/>
                <a:ea typeface="+mj-ea"/>
                <a:cs typeface="儷宋 Pro" panose="02020300000000000000" charset="-120"/>
              </a:rPr>
              <a:t>通过首页搜索栏输入关键字查找出的“增值税及附加税费申报（</a:t>
            </a:r>
            <a:r>
              <a:rPr lang="zh-CN" altLang="en-US" sz="1500" kern="100" dirty="0">
                <a:solidFill>
                  <a:srgbClr val="000000"/>
                </a:solidFill>
                <a:effectLst/>
                <a:latin typeface="+mj-ea"/>
                <a:ea typeface="+mj-ea"/>
                <a:cs typeface="儷宋 Pro" panose="02020300000000000000" charset="-120"/>
              </a:rPr>
              <a:t>小规模纳税人</a:t>
            </a:r>
            <a:r>
              <a:rPr lang="zh-CN" altLang="zh-CN" sz="1500" kern="100" dirty="0">
                <a:solidFill>
                  <a:srgbClr val="000000"/>
                </a:solidFill>
                <a:effectLst/>
                <a:latin typeface="+mj-ea"/>
                <a:ea typeface="+mj-ea"/>
                <a:cs typeface="儷宋 Pro" panose="02020300000000000000" charset="-120"/>
              </a:rPr>
              <a:t>）”</a:t>
            </a:r>
            <a:r>
              <a:rPr lang="zh-CN" altLang="zh-CN" sz="1500" dirty="0">
                <a:effectLst/>
                <a:latin typeface="+mj-ea"/>
                <a:ea typeface="+mj-ea"/>
              </a:rPr>
              <a:t> </a:t>
            </a:r>
            <a:r>
              <a:rPr lang="zh-CN" altLang="en-US" sz="1500" dirty="0">
                <a:effectLst/>
                <a:latin typeface="+mj-ea"/>
                <a:ea typeface="+mj-ea"/>
              </a:rPr>
              <a:t>进入办税功能。</a:t>
            </a:r>
            <a:endParaRPr lang="zh-CN" altLang="en-US" sz="1500" dirty="0">
              <a:effectLst/>
              <a:latin typeface="+mj-ea"/>
              <a:ea typeface="+mj-ea"/>
              <a:sym typeface="微软雅黑" panose="020B0503020204020204" pitchFamily="34" charset="-122"/>
            </a:endParaRPr>
          </a:p>
        </p:txBody>
      </p:sp>
      <p:sp>
        <p:nvSpPr>
          <p:cNvPr id="16" name="椭圆 15"/>
          <p:cNvSpPr/>
          <p:nvPr/>
        </p:nvSpPr>
        <p:spPr>
          <a:xfrm>
            <a:off x="411476" y="2540017"/>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sp>
        <p:nvSpPr>
          <p:cNvPr id="6" name="Text Placeholder 8"/>
          <p:cNvSpPr txBox="1"/>
          <p:nvPr>
            <p:custDataLst>
              <p:tags r:id="rId3"/>
            </p:custDataLst>
          </p:nvPr>
        </p:nvSpPr>
        <p:spPr>
          <a:xfrm>
            <a:off x="557212" y="4118813"/>
            <a:ext cx="2436359" cy="603066"/>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kern="100" dirty="0">
                <a:solidFill>
                  <a:srgbClr val="000000"/>
                </a:solidFill>
                <a:effectLst/>
                <a:latin typeface="+mj-ea"/>
                <a:ea typeface="+mj-ea"/>
                <a:cs typeface="儷宋 Pro" panose="02020300000000000000" charset="-120"/>
              </a:rPr>
              <a:t>通过</a:t>
            </a:r>
            <a:r>
              <a:rPr lang="zh-CN" altLang="zh-CN" sz="1500" kern="100" dirty="0">
                <a:solidFill>
                  <a:srgbClr val="000000"/>
                </a:solidFill>
                <a:effectLst/>
                <a:latin typeface="+mj-ea"/>
                <a:ea typeface="+mj-ea"/>
                <a:cs typeface="儷宋 Pro" panose="02020300000000000000" charset="-120"/>
              </a:rPr>
              <a:t>本期应申报提醒</a:t>
            </a:r>
            <a:r>
              <a:rPr lang="zh-CN" altLang="en-US" sz="1500" dirty="0">
                <a:effectLst/>
                <a:latin typeface="+mj-ea"/>
                <a:ea typeface="+mj-ea"/>
              </a:rPr>
              <a:t>进入办税功能。</a:t>
            </a:r>
            <a:endParaRPr lang="zh-CN" altLang="en-US" sz="1500" dirty="0">
              <a:effectLst/>
              <a:latin typeface="+mj-ea"/>
              <a:ea typeface="+mj-ea"/>
              <a:sym typeface="微软雅黑" panose="020B0503020204020204" pitchFamily="34" charset="-122"/>
            </a:endParaRPr>
          </a:p>
        </p:txBody>
      </p:sp>
      <p:sp>
        <p:nvSpPr>
          <p:cNvPr id="7" name="椭圆 6"/>
          <p:cNvSpPr/>
          <p:nvPr/>
        </p:nvSpPr>
        <p:spPr>
          <a:xfrm>
            <a:off x="404568" y="4253191"/>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sp>
        <p:nvSpPr>
          <p:cNvPr id="14" name="椭圆 13"/>
          <p:cNvSpPr/>
          <p:nvPr/>
        </p:nvSpPr>
        <p:spPr>
          <a:xfrm>
            <a:off x="408761" y="938762"/>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custDataLst>
              <p:tags r:id="rId4"/>
            </p:custDataLst>
          </p:nvPr>
        </p:nvPicPr>
        <p:blipFill>
          <a:blip r:embed="rId5"/>
          <a:stretch>
            <a:fillRect/>
          </a:stretch>
        </p:blipFill>
        <p:spPr>
          <a:xfrm>
            <a:off x="3113246" y="716280"/>
            <a:ext cx="5829300" cy="1017270"/>
          </a:xfrm>
          <a:prstGeom prst="rect">
            <a:avLst/>
          </a:prstGeom>
        </p:spPr>
      </p:pic>
      <p:pic>
        <p:nvPicPr>
          <p:cNvPr id="10" name="图片 9"/>
          <p:cNvPicPr>
            <a:picLocks noChangeAspect="1"/>
          </p:cNvPicPr>
          <p:nvPr>
            <p:custDataLst>
              <p:tags r:id="rId6"/>
            </p:custDataLst>
          </p:nvPr>
        </p:nvPicPr>
        <p:blipFill>
          <a:blip r:embed="rId7"/>
          <a:stretch>
            <a:fillRect/>
          </a:stretch>
        </p:blipFill>
        <p:spPr>
          <a:xfrm>
            <a:off x="3107531" y="1964531"/>
            <a:ext cx="5829300" cy="2897505"/>
          </a:xfrm>
          <a:prstGeom prst="rect">
            <a:avLst/>
          </a:prstGeom>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53745" y="251460"/>
            <a:ext cx="6155055" cy="307340"/>
          </a:xfrm>
          <a:prstGeom prst="rect">
            <a:avLst/>
          </a:prstGeom>
          <a:noFill/>
        </p:spPr>
        <p:txBody>
          <a:bodyPr wrap="square" lIns="0" tIns="0" rIns="0" bIns="0" rtlCol="0">
            <a:spAutoFit/>
          </a:bodyPr>
          <a:lstStyle/>
          <a:p>
            <a:pPr defTabSz="685800">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确认式申报（</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1/3</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文本框 8"/>
          <p:cNvSpPr txBox="1"/>
          <p:nvPr>
            <p:custDataLst>
              <p:tags r:id="rId1"/>
            </p:custDataLst>
          </p:nvPr>
        </p:nvSpPr>
        <p:spPr>
          <a:xfrm>
            <a:off x="385763" y="826294"/>
            <a:ext cx="1536383" cy="1917383"/>
          </a:xfrm>
          <a:prstGeom prst="rect">
            <a:avLst/>
          </a:prstGeom>
          <a:noFill/>
        </p:spPr>
        <p:txBody>
          <a:bodyPr wrap="square" rtlCol="0">
            <a:noAutofit/>
          </a:bodyPr>
          <a:lstStyle/>
          <a:p>
            <a:endParaRPr lang="zh-CN" altLang="en-US" sz="1350" dirty="0"/>
          </a:p>
        </p:txBody>
      </p:sp>
      <p:grpSp>
        <p:nvGrpSpPr>
          <p:cNvPr id="10" name="组合 9"/>
          <p:cNvGrpSpPr/>
          <p:nvPr/>
        </p:nvGrpSpPr>
        <p:grpSpPr>
          <a:xfrm>
            <a:off x="375285" y="1101090"/>
            <a:ext cx="2252186" cy="635794"/>
            <a:chOff x="1232" y="2519"/>
            <a:chExt cx="4729" cy="1335"/>
          </a:xfrm>
        </p:grpSpPr>
        <p:sp>
          <p:nvSpPr>
            <p:cNvPr id="11" name="Text Placeholder 8"/>
            <p:cNvSpPr txBox="1"/>
            <p:nvPr>
              <p:custDataLst>
                <p:tags r:id="rId2"/>
              </p:custDataLst>
            </p:nvPr>
          </p:nvSpPr>
          <p:spPr>
            <a:xfrm>
              <a:off x="1614" y="2519"/>
              <a:ext cx="4347" cy="133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微软雅黑" panose="020B0503020204020204" pitchFamily="34" charset="-122"/>
                </a:rPr>
                <a:t>命中业务简单标签的纳税人，系统自动推荐确认式申报。</a:t>
              </a:r>
              <a:endParaRPr lang="zh-CN" altLang="en-US" sz="1500" dirty="0">
                <a:latin typeface="+mj-ea"/>
                <a:ea typeface="+mj-ea"/>
                <a:sym typeface="微软雅黑" panose="020B0503020204020204" pitchFamily="34" charset="-122"/>
              </a:endParaRPr>
            </a:p>
          </p:txBody>
        </p:sp>
        <p:sp>
          <p:nvSpPr>
            <p:cNvPr id="12" name="椭圆 11"/>
            <p:cNvSpPr/>
            <p:nvPr/>
          </p:nvSpPr>
          <p:spPr>
            <a:xfrm>
              <a:off x="1232" y="280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grpSp>
      <p:sp>
        <p:nvSpPr>
          <p:cNvPr id="15" name="Text Placeholder 8"/>
          <p:cNvSpPr txBox="1"/>
          <p:nvPr>
            <p:custDataLst>
              <p:tags r:id="rId3"/>
            </p:custDataLst>
          </p:nvPr>
        </p:nvSpPr>
        <p:spPr>
          <a:xfrm>
            <a:off x="591923" y="3180398"/>
            <a:ext cx="2142371" cy="635794"/>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smtClean="0">
                <a:latin typeface="+mj-ea"/>
                <a:ea typeface="+mj-ea"/>
                <a:sym typeface="+mn-ea"/>
              </a:rPr>
              <a:t>纳税人确认税款信息无误，可直接提交申报。</a:t>
            </a:r>
            <a:endParaRPr lang="zh-CN" altLang="en-US" sz="1500" dirty="0" smtClean="0">
              <a:latin typeface="+mj-ea"/>
              <a:ea typeface="+mj-ea"/>
              <a:sym typeface="+mn-ea"/>
            </a:endParaRPr>
          </a:p>
        </p:txBody>
      </p:sp>
      <p:sp>
        <p:nvSpPr>
          <p:cNvPr id="16" name="椭圆 15"/>
          <p:cNvSpPr/>
          <p:nvPr/>
        </p:nvSpPr>
        <p:spPr>
          <a:xfrm>
            <a:off x="385763" y="3330466"/>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4"/>
            </p:custDataLst>
          </p:nvPr>
        </p:nvPicPr>
        <p:blipFill>
          <a:blip r:embed="rId5"/>
          <a:stretch>
            <a:fillRect/>
          </a:stretch>
        </p:blipFill>
        <p:spPr>
          <a:xfrm>
            <a:off x="2827973" y="662464"/>
            <a:ext cx="5835015" cy="4314825"/>
          </a:xfrm>
          <a:prstGeom prst="rect">
            <a:avLst/>
          </a:prstGeom>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385763" y="826294"/>
            <a:ext cx="1536383" cy="1917383"/>
          </a:xfrm>
          <a:prstGeom prst="rect">
            <a:avLst/>
          </a:prstGeom>
          <a:noFill/>
        </p:spPr>
        <p:txBody>
          <a:bodyPr wrap="square" rtlCol="0">
            <a:noAutofit/>
          </a:bodyPr>
          <a:lstStyle/>
          <a:p>
            <a:endParaRPr lang="zh-CN" altLang="en-US" sz="1350" dirty="0"/>
          </a:p>
        </p:txBody>
      </p:sp>
      <p:grpSp>
        <p:nvGrpSpPr>
          <p:cNvPr id="10" name="组合 9"/>
          <p:cNvGrpSpPr/>
          <p:nvPr/>
        </p:nvGrpSpPr>
        <p:grpSpPr>
          <a:xfrm>
            <a:off x="375285" y="1101090"/>
            <a:ext cx="2252186" cy="635794"/>
            <a:chOff x="1232" y="2519"/>
            <a:chExt cx="4729" cy="1335"/>
          </a:xfrm>
        </p:grpSpPr>
        <p:sp>
          <p:nvSpPr>
            <p:cNvPr id="11" name="Text Placeholder 8"/>
            <p:cNvSpPr txBox="1"/>
            <p:nvPr>
              <p:custDataLst>
                <p:tags r:id="rId2"/>
              </p:custDataLst>
            </p:nvPr>
          </p:nvSpPr>
          <p:spPr>
            <a:xfrm>
              <a:off x="1614" y="2519"/>
              <a:ext cx="4347" cy="133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微软雅黑" panose="020B0503020204020204" pitchFamily="34" charset="-122"/>
                </a:rPr>
                <a:t>纳税人</a:t>
              </a:r>
              <a:r>
                <a:rPr lang="zh-CN" altLang="zh-CN" sz="1500" dirty="0">
                  <a:latin typeface="+mj-ea"/>
                  <a:ea typeface="+mj-ea"/>
                </a:rPr>
                <a:t>如存在未开票收入等情况，纳税人可进行补录</a:t>
              </a:r>
              <a:r>
                <a:rPr lang="zh-CN" altLang="en-US" sz="1500" dirty="0">
                  <a:latin typeface="+mj-ea"/>
                  <a:ea typeface="+mj-ea"/>
                  <a:sym typeface="微软雅黑" panose="020B0503020204020204" pitchFamily="34" charset="-122"/>
                </a:rPr>
                <a:t>。</a:t>
              </a:r>
              <a:endParaRPr lang="zh-CN" altLang="en-US" sz="1500" dirty="0">
                <a:latin typeface="+mj-ea"/>
                <a:ea typeface="+mj-ea"/>
                <a:sym typeface="微软雅黑" panose="020B0503020204020204" pitchFamily="34" charset="-122"/>
              </a:endParaRPr>
            </a:p>
          </p:txBody>
        </p:sp>
        <p:sp>
          <p:nvSpPr>
            <p:cNvPr id="12" name="椭圆 11"/>
            <p:cNvSpPr/>
            <p:nvPr/>
          </p:nvSpPr>
          <p:spPr>
            <a:xfrm>
              <a:off x="1232" y="280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grpSp>
      <p:sp>
        <p:nvSpPr>
          <p:cNvPr id="15" name="Text Placeholder 8"/>
          <p:cNvSpPr txBox="1"/>
          <p:nvPr>
            <p:custDataLst>
              <p:tags r:id="rId3"/>
            </p:custDataLst>
          </p:nvPr>
        </p:nvSpPr>
        <p:spPr>
          <a:xfrm>
            <a:off x="591923" y="2764631"/>
            <a:ext cx="2142371" cy="635794"/>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mn-ea"/>
              </a:rPr>
              <a:t>纳税人填写完确认税款信息无误，可直接提交申报。</a:t>
            </a:r>
            <a:endParaRPr lang="zh-CN" altLang="en-US" sz="1500" dirty="0">
              <a:latin typeface="+mj-ea"/>
              <a:ea typeface="+mj-ea"/>
              <a:sym typeface="+mn-ea"/>
            </a:endParaRPr>
          </a:p>
        </p:txBody>
      </p:sp>
      <p:sp>
        <p:nvSpPr>
          <p:cNvPr id="16" name="椭圆 15"/>
          <p:cNvSpPr/>
          <p:nvPr/>
        </p:nvSpPr>
        <p:spPr>
          <a:xfrm>
            <a:off x="385763" y="2868503"/>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4"/>
            </p:custDataLst>
          </p:nvPr>
        </p:nvPicPr>
        <p:blipFill>
          <a:blip r:embed="rId5"/>
          <a:stretch>
            <a:fillRect/>
          </a:stretch>
        </p:blipFill>
        <p:spPr>
          <a:xfrm>
            <a:off x="2827973" y="1101090"/>
            <a:ext cx="5829300" cy="3091815"/>
          </a:xfrm>
          <a:prstGeom prst="rect">
            <a:avLst/>
          </a:prstGeom>
        </p:spPr>
      </p:pic>
      <p:sp>
        <p:nvSpPr>
          <p:cNvPr id="3" name="文本框 2"/>
          <p:cNvSpPr txBox="1"/>
          <p:nvPr/>
        </p:nvSpPr>
        <p:spPr>
          <a:xfrm>
            <a:off x="753745" y="251460"/>
            <a:ext cx="6155055" cy="307340"/>
          </a:xfrm>
          <a:prstGeom prst="rect">
            <a:avLst/>
          </a:prstGeom>
          <a:noFill/>
        </p:spPr>
        <p:txBody>
          <a:bodyPr wrap="square" lIns="0" tIns="0" rIns="0" bIns="0" rtlCol="0">
            <a:spAutoFit/>
          </a:bodyPr>
          <a:p>
            <a:pPr defTabSz="685800">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确认式申报（</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2/3</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06696" y="271668"/>
            <a:ext cx="7959778" cy="307340"/>
          </a:xfrm>
          <a:prstGeom prst="rect">
            <a:avLst/>
          </a:prstGeom>
          <a:noFill/>
        </p:spPr>
        <p:txBody>
          <a:bodyPr wrap="square" lIns="0" tIns="0" rIns="0" bIns="0" rtlCol="0">
            <a:spAutoFit/>
          </a:bodyPr>
          <a:lstStyle/>
          <a:p>
            <a:pPr defTabSz="685800">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确认式申报（</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3/3</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368141" y="1101090"/>
            <a:ext cx="2252186" cy="635794"/>
            <a:chOff x="1232" y="2519"/>
            <a:chExt cx="4729" cy="1335"/>
          </a:xfrm>
        </p:grpSpPr>
        <p:sp>
          <p:nvSpPr>
            <p:cNvPr id="11" name="Text Placeholder 8"/>
            <p:cNvSpPr txBox="1"/>
            <p:nvPr>
              <p:custDataLst>
                <p:tags r:id="rId1"/>
              </p:custDataLst>
            </p:nvPr>
          </p:nvSpPr>
          <p:spPr>
            <a:xfrm>
              <a:off x="1614" y="2519"/>
              <a:ext cx="4347" cy="133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mn-ea"/>
                </a:rPr>
                <a:t>纳税人在申报提交时依次点击“真实责任”四个字完成声明。</a:t>
              </a:r>
              <a:endParaRPr lang="zh-CN" altLang="en-US" sz="1500" dirty="0">
                <a:latin typeface="+mj-ea"/>
                <a:ea typeface="+mj-ea"/>
                <a:sym typeface="+mn-ea"/>
              </a:endParaRPr>
            </a:p>
          </p:txBody>
        </p:sp>
        <p:sp>
          <p:nvSpPr>
            <p:cNvPr id="12" name="椭圆 11"/>
            <p:cNvSpPr/>
            <p:nvPr/>
          </p:nvSpPr>
          <p:spPr>
            <a:xfrm>
              <a:off x="1232" y="280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500" b="1">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custDataLst>
              <p:tags r:id="rId2"/>
            </p:custDataLst>
          </p:nvPr>
        </p:nvPicPr>
        <p:blipFill>
          <a:blip r:embed="rId3"/>
          <a:stretch>
            <a:fillRect/>
          </a:stretch>
        </p:blipFill>
        <p:spPr>
          <a:xfrm>
            <a:off x="2734151" y="1169194"/>
            <a:ext cx="5932170" cy="3137535"/>
          </a:xfrm>
          <a:prstGeom prst="rect">
            <a:avLst/>
          </a:prstGeom>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36541" y="271668"/>
            <a:ext cx="7959778" cy="307340"/>
          </a:xfrm>
          <a:prstGeom prst="rect">
            <a:avLst/>
          </a:prstGeom>
          <a:noFill/>
        </p:spPr>
        <p:txBody>
          <a:bodyPr wrap="square" lIns="0" tIns="0" rIns="0" bIns="0" rtlCol="0">
            <a:spAutoFit/>
          </a:bodyPr>
          <a:lstStyle/>
          <a:p>
            <a:pPr defTabSz="685800">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填表式申报（</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1/2</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 name="文本框 4"/>
          <p:cNvSpPr txBox="1"/>
          <p:nvPr>
            <p:custDataLst>
              <p:tags r:id="rId1"/>
            </p:custDataLst>
          </p:nvPr>
        </p:nvSpPr>
        <p:spPr>
          <a:xfrm>
            <a:off x="385763" y="826294"/>
            <a:ext cx="1536383" cy="1917383"/>
          </a:xfrm>
          <a:prstGeom prst="rect">
            <a:avLst/>
          </a:prstGeom>
          <a:noFill/>
        </p:spPr>
        <p:txBody>
          <a:bodyPr wrap="square" rtlCol="0">
            <a:noAutofit/>
          </a:bodyPr>
          <a:lstStyle/>
          <a:p>
            <a:endParaRPr lang="zh-CN" altLang="en-US" sz="1350" dirty="0"/>
          </a:p>
        </p:txBody>
      </p:sp>
      <p:grpSp>
        <p:nvGrpSpPr>
          <p:cNvPr id="9" name="组合 8"/>
          <p:cNvGrpSpPr/>
          <p:nvPr/>
        </p:nvGrpSpPr>
        <p:grpSpPr>
          <a:xfrm>
            <a:off x="375285" y="1101090"/>
            <a:ext cx="2252186" cy="635794"/>
            <a:chOff x="1232" y="2519"/>
            <a:chExt cx="4729" cy="1335"/>
          </a:xfrm>
        </p:grpSpPr>
        <p:sp>
          <p:nvSpPr>
            <p:cNvPr id="10" name="Text Placeholder 8"/>
            <p:cNvSpPr txBox="1"/>
            <p:nvPr>
              <p:custDataLst>
                <p:tags r:id="rId2"/>
              </p:custDataLst>
            </p:nvPr>
          </p:nvSpPr>
          <p:spPr>
            <a:xfrm>
              <a:off x="1614" y="2519"/>
              <a:ext cx="4347" cy="133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微软雅黑" panose="020B0503020204020204" pitchFamily="34" charset="-122"/>
                </a:rPr>
                <a:t>命中业务复杂标签的纳税人，系统自动推荐填表式申报。</a:t>
              </a:r>
              <a:endParaRPr lang="zh-CN" altLang="en-US" sz="1500" dirty="0">
                <a:latin typeface="+mj-ea"/>
                <a:ea typeface="+mj-ea"/>
                <a:sym typeface="微软雅黑" panose="020B0503020204020204" pitchFamily="34" charset="-122"/>
              </a:endParaRPr>
            </a:p>
          </p:txBody>
        </p:sp>
        <p:sp>
          <p:nvSpPr>
            <p:cNvPr id="11" name="椭圆 10"/>
            <p:cNvSpPr/>
            <p:nvPr/>
          </p:nvSpPr>
          <p:spPr>
            <a:xfrm>
              <a:off x="1232" y="280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500" b="1">
                <a:solidFill>
                  <a:schemeClr val="bg1"/>
                </a:solidFill>
                <a:latin typeface="微软雅黑" panose="020B0503020204020204" pitchFamily="34" charset="-122"/>
                <a:ea typeface="微软雅黑" panose="020B0503020204020204" pitchFamily="34" charset="-122"/>
              </a:endParaRPr>
            </a:p>
          </p:txBody>
        </p:sp>
      </p:grpSp>
      <p:sp>
        <p:nvSpPr>
          <p:cNvPr id="12" name="Text Placeholder 8"/>
          <p:cNvSpPr txBox="1"/>
          <p:nvPr>
            <p:custDataLst>
              <p:tags r:id="rId3"/>
            </p:custDataLst>
          </p:nvPr>
        </p:nvSpPr>
        <p:spPr>
          <a:xfrm>
            <a:off x="591923" y="3031331"/>
            <a:ext cx="2142371" cy="635794"/>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mn-ea"/>
              </a:rPr>
              <a:t>系统根据发票信息、核定信息等数据对报表进行预填。</a:t>
            </a:r>
            <a:endParaRPr lang="zh-CN" altLang="en-US" sz="1500" dirty="0">
              <a:latin typeface="+mj-ea"/>
              <a:ea typeface="+mj-ea"/>
              <a:sym typeface="+mn-ea"/>
            </a:endParaRPr>
          </a:p>
        </p:txBody>
      </p:sp>
      <p:sp>
        <p:nvSpPr>
          <p:cNvPr id="15" name="椭圆 14"/>
          <p:cNvSpPr/>
          <p:nvPr/>
        </p:nvSpPr>
        <p:spPr>
          <a:xfrm>
            <a:off x="385763" y="3181400"/>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4"/>
            </p:custDataLst>
          </p:nvPr>
        </p:nvPicPr>
        <p:blipFill>
          <a:blip r:embed="rId5"/>
          <a:stretch>
            <a:fillRect/>
          </a:stretch>
        </p:blipFill>
        <p:spPr>
          <a:xfrm>
            <a:off x="2996089" y="1101090"/>
            <a:ext cx="5829300" cy="3023235"/>
          </a:xfrm>
          <a:prstGeom prst="rect">
            <a:avLst/>
          </a:prstGeom>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83260" y="267335"/>
            <a:ext cx="4572000" cy="368300"/>
          </a:xfrm>
          <a:prstGeom prst="rect">
            <a:avLst/>
          </a:prstGeom>
          <a:noFill/>
        </p:spPr>
        <p:txBody>
          <a:bodyPr wrap="square" rtlCol="0" anchor="t">
            <a:spAutoFit/>
          </a:bodyPr>
          <a:lstStyle/>
          <a:p>
            <a:r>
              <a:rPr lang="zh-CN" altLang="en-US" b="1">
                <a:latin typeface="微软雅黑" panose="020B0503020204020204" pitchFamily="34" charset="-122"/>
                <a:ea typeface="微软雅黑" panose="020B0503020204020204" pitchFamily="34" charset="-122"/>
                <a:sym typeface="+mn-ea"/>
              </a:rPr>
              <a:t>涉税市场主体身份信息报告</a:t>
            </a:r>
            <a:endParaRPr lang="zh-CN" altLang="en-US" b="1">
              <a:solidFill>
                <a:schemeClr val="tx1"/>
              </a:solidFill>
              <a:latin typeface="微软雅黑" panose="020B0503020204020204" pitchFamily="34" charset="-122"/>
              <a:ea typeface="微软雅黑" panose="020B0503020204020204" pitchFamily="34" charset="-122"/>
              <a:sym typeface="+mn-ea"/>
            </a:endParaRPr>
          </a:p>
        </p:txBody>
      </p:sp>
      <p:sp>
        <p:nvSpPr>
          <p:cNvPr id="3" name="文本框 2"/>
          <p:cNvSpPr txBox="1"/>
          <p:nvPr>
            <p:custDataLst>
              <p:tags r:id="rId1"/>
            </p:custDataLst>
          </p:nvPr>
        </p:nvSpPr>
        <p:spPr>
          <a:xfrm>
            <a:off x="611505" y="771525"/>
            <a:ext cx="8007985" cy="2667635"/>
          </a:xfrm>
          <a:prstGeom prst="rect">
            <a:avLst/>
          </a:prstGeom>
          <a:noFill/>
          <a:ln>
            <a:solidFill>
              <a:schemeClr val="accent1"/>
            </a:solidFill>
          </a:ln>
        </p:spPr>
        <p:txBody>
          <a:bodyPr wrap="square" rtlCol="0" anchor="t">
            <a:noAutofit/>
          </a:bodyPr>
          <a:p>
            <a:pPr marL="0" indent="406400" algn="l">
              <a:lnSpc>
                <a:spcPct val="150000"/>
              </a:lnSpc>
            </a:pP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1.市监登记户新办一体式开业。</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新办户一体式开业纳税人在市监注册后，系统根据市监注册信息，以及数据处理规则，实现</a:t>
            </a:r>
            <a:r>
              <a:rPr lang="zh-CN" sz="1600">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rPr>
              <a:t>自动</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为纳税人进行信息确认，</a:t>
            </a:r>
            <a:r>
              <a:rPr lang="zh-CN" sz="1600">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rPr>
              <a:t>自动</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为其分配主管税务机关和主管税务所（科、分局），以及</a:t>
            </a:r>
            <a:r>
              <a:rPr lang="zh-CN" sz="1600">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rPr>
              <a:t>自动</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为其进行税费种认定。</a:t>
            </a:r>
            <a:endParaRPr lang="zh-CN" sz="1600" b="0">
              <a:latin typeface="微软雅黑" panose="020B0503020204020204" pitchFamily="34" charset="-122"/>
              <a:ea typeface="微软雅黑" panose="020B0503020204020204" pitchFamily="34" charset="-122"/>
              <a:cs typeface="微软雅黑" panose="020B0503020204020204" pitchFamily="34" charset="-122"/>
            </a:endParaRPr>
          </a:p>
          <a:p>
            <a:pPr marL="0" indent="406400" algn="l">
              <a:lnSpc>
                <a:spcPct val="150000"/>
              </a:lnSpc>
            </a:pP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当纳税人需要在办理涉税业务时，登录电子税务局可进行身份信息的查看，系统支持并引导其进行开业后的存款账户账号报告（含三方协议签订）、财务会计制度及核算软件备案报告、增值税一般纳税人登记、发票领用（发票票种核定）、文化事业建设费缴费信息报告等流程的办理。</a:t>
            </a:r>
            <a:endParaRPr lang="zh-CN" altLang="en-US" sz="1600" b="0">
              <a:latin typeface="微软雅黑" panose="020B0503020204020204" pitchFamily="34" charset="-122"/>
              <a:ea typeface="微软雅黑" panose="020B0503020204020204" pitchFamily="34" charset="-122"/>
              <a:cs typeface="微软雅黑" panose="020B0503020204020204" pitchFamily="34" charset="-122"/>
            </a:endParaRPr>
          </a:p>
          <a:p>
            <a:pPr indent="609600">
              <a:lnSpc>
                <a:spcPct val="150000"/>
              </a:lnSpc>
              <a:defRPr/>
            </a:pPr>
            <a:endPar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 name="文本框 3"/>
          <p:cNvSpPr txBox="1"/>
          <p:nvPr>
            <p:custDataLst>
              <p:tags r:id="rId2"/>
            </p:custDataLst>
          </p:nvPr>
        </p:nvSpPr>
        <p:spPr>
          <a:xfrm>
            <a:off x="611505" y="3495040"/>
            <a:ext cx="8007985" cy="1383030"/>
          </a:xfrm>
          <a:prstGeom prst="rect">
            <a:avLst/>
          </a:prstGeom>
          <a:noFill/>
          <a:ln>
            <a:solidFill>
              <a:schemeClr val="accent1"/>
            </a:solidFill>
          </a:ln>
        </p:spPr>
        <p:txBody>
          <a:bodyPr wrap="square" rtlCol="0" anchor="t">
            <a:noAutofit/>
          </a:bodyPr>
          <a:p>
            <a:pPr marL="0" marR="0" lvl="0" indent="0" algn="l" defTabSz="914400" rtl="0" eaLnBrk="1" fontAlgn="auto" latinLnBrk="0" hangingPunct="1">
              <a:lnSpc>
                <a:spcPct val="150000"/>
              </a:lnSpc>
              <a:spcBef>
                <a:spcPts val="0"/>
              </a:spcBef>
              <a:spcAft>
                <a:spcPts val="0"/>
              </a:spcAft>
              <a:buClrTx/>
              <a:buSzTx/>
              <a:buFontTx/>
              <a:buNone/>
              <a:defRPr/>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2.非市监登记户新办开业。</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不适用“多证合一”、“两证整合”的纳税人，可以通过该功能进行纳税人（</a:t>
            </a: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扣缴</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义务人）身份信息报告，包括单位纳税人、个体工商户、临时纳税人。完成信息报告后，系统</a:t>
            </a:r>
            <a:r>
              <a:rPr lang="zh-CN" sz="1600">
                <a:highlight>
                  <a:srgbClr val="FFFF00"/>
                </a:highlight>
                <a:latin typeface="微软雅黑" panose="020B0503020204020204" pitchFamily="34" charset="-122"/>
                <a:ea typeface="微软雅黑" panose="020B0503020204020204" pitchFamily="34" charset="-122"/>
                <a:cs typeface="微软雅黑" panose="020B0503020204020204" pitchFamily="34" charset="-122"/>
                <a:sym typeface="+mn-ea"/>
              </a:rPr>
              <a:t>自动</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为其分配主管税务机关和科所。</a:t>
            </a:r>
            <a:endParaRPr lang="zh-CN" sz="1200">
              <a:ea typeface="华文仿宋" panose="02010600040101010101" pitchFamily="2" charset="-122"/>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mn-cs"/>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en-US" altLang="zh-CN" sz="1200" b="0" i="0" u="none" strike="noStrike" kern="1200" cap="none" spc="0" normalizeH="0" baseline="0" noProof="0" dirty="0">
              <a:ln>
                <a:noFill/>
              </a:ln>
              <a:solidFill>
                <a:srgbClr val="333333"/>
              </a:solidFill>
              <a:effectLst/>
              <a:uLnTx/>
              <a:uFillTx/>
              <a:latin typeface="微软雅黑" panose="020B0503020204020204" pitchFamily="34" charset="-122"/>
              <a:ea typeface="微软雅黑" panose="020B0503020204020204" pitchFamily="34" charset="-122"/>
              <a:cs typeface="+mn-cs"/>
            </a:endParaRPr>
          </a:p>
          <a:p>
            <a:pPr marL="0" marR="0" lvl="0" indent="0" algn="r" defTabSz="914400" rtl="0" eaLnBrk="1" fontAlgn="auto" latinLnBrk="0" hangingPunct="1">
              <a:lnSpc>
                <a:spcPct val="15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910A08"/>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46701" y="241823"/>
            <a:ext cx="7959778" cy="307340"/>
          </a:xfrm>
          <a:prstGeom prst="rect">
            <a:avLst/>
          </a:prstGeom>
          <a:noFill/>
        </p:spPr>
        <p:txBody>
          <a:bodyPr wrap="square" lIns="0" tIns="0" rIns="0" bIns="0" rtlCol="0">
            <a:spAutoFit/>
          </a:bodyPr>
          <a:lstStyle/>
          <a:p>
            <a:pPr defTabSz="685800">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表内表间比对</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375285" y="1101090"/>
            <a:ext cx="2252186" cy="1394460"/>
            <a:chOff x="1232" y="2519"/>
            <a:chExt cx="4729" cy="2928"/>
          </a:xfrm>
        </p:grpSpPr>
        <p:sp>
          <p:nvSpPr>
            <p:cNvPr id="11" name="Text Placeholder 8"/>
            <p:cNvSpPr txBox="1"/>
            <p:nvPr>
              <p:custDataLst>
                <p:tags r:id="rId1"/>
              </p:custDataLst>
            </p:nvPr>
          </p:nvSpPr>
          <p:spPr>
            <a:xfrm>
              <a:off x="1614" y="2519"/>
              <a:ext cx="4347" cy="2928"/>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zh-CN" sz="1500" kern="100" dirty="0">
                  <a:effectLst/>
                  <a:latin typeface="+mj-ea"/>
                  <a:ea typeface="+mj-ea"/>
                  <a:cs typeface="仿宋_GB2312"/>
                </a:rPr>
                <a:t>当申报提交出现比对不通过的情况时，根据信息提示，先修改申报表数据，特别是出现强制性比对不通过时，系统将无法进行申报。</a:t>
              </a:r>
              <a:r>
                <a:rPr lang="zh-CN" altLang="zh-CN" sz="1500" dirty="0">
                  <a:effectLst/>
                  <a:latin typeface="+mj-ea"/>
                  <a:ea typeface="+mj-ea"/>
                </a:rPr>
                <a:t> </a:t>
              </a:r>
              <a:endParaRPr lang="zh-CN" altLang="zh-CN" sz="1500" dirty="0">
                <a:effectLst/>
                <a:latin typeface="+mj-ea"/>
                <a:ea typeface="+mj-ea"/>
                <a:sym typeface="微软雅黑" panose="020B0503020204020204" pitchFamily="34" charset="-122"/>
              </a:endParaRPr>
            </a:p>
          </p:txBody>
        </p:sp>
        <p:sp>
          <p:nvSpPr>
            <p:cNvPr id="12" name="椭圆 11"/>
            <p:cNvSpPr/>
            <p:nvPr/>
          </p:nvSpPr>
          <p:spPr>
            <a:xfrm>
              <a:off x="1232" y="280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custDataLst>
              <p:tags r:id="rId2"/>
            </p:custDataLst>
          </p:nvPr>
        </p:nvPicPr>
        <p:blipFill>
          <a:blip r:embed="rId3"/>
          <a:stretch>
            <a:fillRect/>
          </a:stretch>
        </p:blipFill>
        <p:spPr>
          <a:xfrm>
            <a:off x="2941796" y="980123"/>
            <a:ext cx="6057900" cy="3183255"/>
          </a:xfrm>
          <a:prstGeom prst="rect">
            <a:avLst/>
          </a:prstGeom>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76546" y="271668"/>
            <a:ext cx="7959778" cy="307340"/>
          </a:xfrm>
          <a:prstGeom prst="rect">
            <a:avLst/>
          </a:prstGeom>
          <a:noFill/>
        </p:spPr>
        <p:txBody>
          <a:bodyPr wrap="square" lIns="0" tIns="0" rIns="0" bIns="0" rtlCol="0">
            <a:spAutoFit/>
          </a:bodyPr>
          <a:lstStyle/>
          <a:p>
            <a:pPr defTabSz="685800">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填表式申报（</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2/2</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375285" y="1101090"/>
            <a:ext cx="2252186" cy="635794"/>
            <a:chOff x="1232" y="2519"/>
            <a:chExt cx="4729" cy="1335"/>
          </a:xfrm>
        </p:grpSpPr>
        <p:sp>
          <p:nvSpPr>
            <p:cNvPr id="11" name="Text Placeholder 8"/>
            <p:cNvSpPr txBox="1"/>
            <p:nvPr>
              <p:custDataLst>
                <p:tags r:id="rId1"/>
              </p:custDataLst>
            </p:nvPr>
          </p:nvSpPr>
          <p:spPr>
            <a:xfrm>
              <a:off x="1614" y="2519"/>
              <a:ext cx="4347" cy="133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dirty="0">
                  <a:latin typeface="+mj-ea"/>
                  <a:ea typeface="+mj-ea"/>
                  <a:sym typeface="+mn-ea"/>
                </a:rPr>
                <a:t>纳税人在申报提交时依次点击“真实责任”四个字完成声明。</a:t>
              </a:r>
              <a:endParaRPr lang="zh-CN" altLang="en-US" sz="1500" dirty="0">
                <a:latin typeface="+mj-ea"/>
                <a:ea typeface="+mj-ea"/>
                <a:sym typeface="+mn-ea"/>
              </a:endParaRPr>
            </a:p>
          </p:txBody>
        </p:sp>
        <p:sp>
          <p:nvSpPr>
            <p:cNvPr id="12" name="椭圆 11"/>
            <p:cNvSpPr/>
            <p:nvPr/>
          </p:nvSpPr>
          <p:spPr>
            <a:xfrm>
              <a:off x="1232" y="280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custDataLst>
              <p:tags r:id="rId2"/>
            </p:custDataLst>
          </p:nvPr>
        </p:nvPicPr>
        <p:blipFill>
          <a:blip r:embed="rId3"/>
          <a:stretch>
            <a:fillRect/>
          </a:stretch>
        </p:blipFill>
        <p:spPr>
          <a:xfrm>
            <a:off x="3289935" y="1162526"/>
            <a:ext cx="4918234" cy="2661761"/>
          </a:xfrm>
          <a:prstGeom prst="rect">
            <a:avLst/>
          </a:prstGeom>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46701" y="241823"/>
            <a:ext cx="7959778" cy="307340"/>
          </a:xfrm>
          <a:prstGeom prst="rect">
            <a:avLst/>
          </a:prstGeom>
          <a:noFill/>
        </p:spPr>
        <p:txBody>
          <a:bodyPr wrap="square" lIns="0" tIns="0" rIns="0" bIns="0" rtlCol="0">
            <a:spAutoFit/>
          </a:bodyPr>
          <a:lstStyle/>
          <a:p>
            <a:pPr defTabSz="685800">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申报比对</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375285" y="1101090"/>
            <a:ext cx="2252186" cy="1394460"/>
            <a:chOff x="1232" y="2519"/>
            <a:chExt cx="4729" cy="2928"/>
          </a:xfrm>
        </p:grpSpPr>
        <p:sp>
          <p:nvSpPr>
            <p:cNvPr id="11" name="Text Placeholder 8"/>
            <p:cNvSpPr txBox="1"/>
            <p:nvPr>
              <p:custDataLst>
                <p:tags r:id="rId1"/>
              </p:custDataLst>
            </p:nvPr>
          </p:nvSpPr>
          <p:spPr>
            <a:xfrm>
              <a:off x="1614" y="2519"/>
              <a:ext cx="4347" cy="2928"/>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500" kern="100" dirty="0">
                  <a:effectLst/>
                  <a:latin typeface="+mj-ea"/>
                  <a:ea typeface="+mj-ea"/>
                  <a:cs typeface="仿宋_GB2312"/>
                </a:rPr>
                <a:t>表间比对通过，进行</a:t>
              </a:r>
              <a:r>
                <a:rPr lang="zh-CN" altLang="zh-CN" sz="1500" kern="100" dirty="0">
                  <a:effectLst/>
                  <a:latin typeface="+mj-ea"/>
                  <a:ea typeface="+mj-ea"/>
                  <a:cs typeface="仿宋_GB2312"/>
                </a:rPr>
                <a:t>申报</a:t>
              </a:r>
              <a:r>
                <a:rPr lang="zh-CN" altLang="en-US" sz="1500" kern="100" dirty="0">
                  <a:effectLst/>
                  <a:latin typeface="+mj-ea"/>
                  <a:ea typeface="+mj-ea"/>
                  <a:cs typeface="仿宋_GB2312"/>
                </a:rPr>
                <a:t>提交</a:t>
              </a:r>
              <a:r>
                <a:rPr lang="zh-CN" altLang="zh-CN" sz="1500" kern="100" dirty="0">
                  <a:effectLst/>
                  <a:latin typeface="+mj-ea"/>
                  <a:ea typeface="+mj-ea"/>
                  <a:cs typeface="仿宋_GB2312"/>
                </a:rPr>
                <a:t>后系统进行申报数据与后台发起数据进行比对，判断是否存在比对不通过的强制性校验，若不通过会出现提示</a:t>
              </a:r>
              <a:r>
                <a:rPr lang="zh-CN" altLang="zh-CN" sz="1500" dirty="0">
                  <a:effectLst/>
                  <a:latin typeface="+mj-ea"/>
                  <a:ea typeface="+mj-ea"/>
                </a:rPr>
                <a:t> </a:t>
              </a:r>
              <a:r>
                <a:rPr lang="zh-CN" altLang="en-US" sz="1500" dirty="0">
                  <a:latin typeface="+mj-ea"/>
                  <a:ea typeface="+mj-ea"/>
                  <a:sym typeface="+mn-ea"/>
                </a:rPr>
                <a:t>。</a:t>
              </a:r>
              <a:endParaRPr lang="zh-CN" altLang="en-US" sz="1500" dirty="0">
                <a:latin typeface="+mj-ea"/>
                <a:ea typeface="+mj-ea"/>
                <a:sym typeface="+mn-ea"/>
              </a:endParaRPr>
            </a:p>
          </p:txBody>
        </p:sp>
        <p:sp>
          <p:nvSpPr>
            <p:cNvPr id="12" name="椭圆 11"/>
            <p:cNvSpPr/>
            <p:nvPr/>
          </p:nvSpPr>
          <p:spPr>
            <a:xfrm>
              <a:off x="1232" y="280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grpSp>
      <p:pic>
        <p:nvPicPr>
          <p:cNvPr id="4" name="图片 3"/>
          <p:cNvPicPr>
            <a:picLocks noChangeAspect="1"/>
          </p:cNvPicPr>
          <p:nvPr/>
        </p:nvPicPr>
        <p:blipFill>
          <a:blip r:embed="rId2"/>
          <a:stretch>
            <a:fillRect/>
          </a:stretch>
        </p:blipFill>
        <p:spPr>
          <a:xfrm>
            <a:off x="2776691" y="1101090"/>
            <a:ext cx="5992025" cy="2218151"/>
          </a:xfrm>
          <a:prstGeom prst="rect">
            <a:avLst/>
          </a:prstGeom>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66386" y="251983"/>
            <a:ext cx="7959778" cy="307340"/>
          </a:xfrm>
          <a:prstGeom prst="rect">
            <a:avLst/>
          </a:prstGeom>
          <a:noFill/>
        </p:spPr>
        <p:txBody>
          <a:bodyPr wrap="square" lIns="0" tIns="0" rIns="0" bIns="0" rtlCol="0">
            <a:spAutoFit/>
          </a:bodyPr>
          <a:lstStyle/>
          <a:p>
            <a:pPr defTabSz="685800">
              <a:defRPr/>
            </a:pP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申报完成</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组合 9"/>
          <p:cNvGrpSpPr/>
          <p:nvPr/>
        </p:nvGrpSpPr>
        <p:grpSpPr>
          <a:xfrm>
            <a:off x="400526" y="1101090"/>
            <a:ext cx="2226945" cy="1415891"/>
            <a:chOff x="1285" y="2519"/>
            <a:chExt cx="4676" cy="2973"/>
          </a:xfrm>
        </p:grpSpPr>
        <p:sp>
          <p:nvSpPr>
            <p:cNvPr id="11" name="Text Placeholder 8"/>
            <p:cNvSpPr txBox="1"/>
            <p:nvPr>
              <p:custDataLst>
                <p:tags r:id="rId1"/>
              </p:custDataLst>
            </p:nvPr>
          </p:nvSpPr>
          <p:spPr>
            <a:xfrm>
              <a:off x="1614" y="2519"/>
              <a:ext cx="4347" cy="2973"/>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zh-CN" sz="1500" kern="100" dirty="0">
                  <a:effectLst/>
                  <a:latin typeface="+mj-ea"/>
                  <a:ea typeface="+mj-ea"/>
                </a:rPr>
                <a:t>申报成功后，可以进行立即缴款，查验本期税款显示无误之后，可选择立即缴款或者预约缴款完成本次申报涉及的税费款缴纳。</a:t>
              </a:r>
              <a:r>
                <a:rPr lang="zh-CN" altLang="zh-CN" sz="1500" dirty="0">
                  <a:effectLst/>
                  <a:latin typeface="+mj-ea"/>
                  <a:ea typeface="+mj-ea"/>
                </a:rPr>
                <a:t> </a:t>
              </a:r>
              <a:endParaRPr lang="zh-CN" altLang="zh-CN" sz="1500" dirty="0">
                <a:effectLst/>
                <a:latin typeface="+mj-ea"/>
                <a:ea typeface="+mj-ea"/>
                <a:sym typeface="微软雅黑" panose="020B0503020204020204" pitchFamily="34" charset="-122"/>
              </a:endParaRPr>
            </a:p>
          </p:txBody>
        </p:sp>
        <p:sp>
          <p:nvSpPr>
            <p:cNvPr id="12" name="椭圆 11"/>
            <p:cNvSpPr/>
            <p:nvPr/>
          </p:nvSpPr>
          <p:spPr>
            <a:xfrm>
              <a:off x="1285" y="2793"/>
              <a:ext cx="236" cy="2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grpSp>
      <p:pic>
        <p:nvPicPr>
          <p:cNvPr id="2" name="图片 1"/>
          <p:cNvPicPr>
            <a:picLocks noChangeAspect="1"/>
          </p:cNvPicPr>
          <p:nvPr>
            <p:custDataLst>
              <p:tags r:id="rId2"/>
            </p:custDataLst>
          </p:nvPr>
        </p:nvPicPr>
        <p:blipFill>
          <a:blip r:embed="rId3"/>
          <a:stretch>
            <a:fillRect/>
          </a:stretch>
        </p:blipFill>
        <p:spPr>
          <a:xfrm>
            <a:off x="2896711" y="1100773"/>
            <a:ext cx="5526405" cy="3086100"/>
          </a:xfrm>
          <a:prstGeom prst="rect">
            <a:avLst/>
          </a:prstGeom>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 166"/>
          <p:cNvSpPr/>
          <p:nvPr/>
        </p:nvSpPr>
        <p:spPr>
          <a:xfrm>
            <a:off x="687705" y="1120616"/>
            <a:ext cx="7768590" cy="3128010"/>
          </a:xfrm>
          <a:prstGeom prst="rect">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7" tIns="45719" rIns="91437" bIns="45719" anchor="ctr">
            <a:scene3d>
              <a:camera prst="orthographicFront"/>
              <a:lightRig rig="threePt" dir="t"/>
            </a:scene3d>
            <a:sp3d>
              <a:contourClr>
                <a:srgbClr val="FFFFFF"/>
              </a:contourClr>
            </a:sp3d>
          </a:bodyPr>
          <a:lstStyle/>
          <a:p>
            <a:pPr algn="ctr" defTabSz="914400">
              <a:defRPr/>
            </a:pPr>
            <a:r>
              <a:rPr lang="en-US" altLang="zh-CN" sz="1425" b="1" dirty="0">
                <a:solidFill>
                  <a:prstClr val="black">
                    <a:lumMod val="75000"/>
                    <a:lumOff val="25000"/>
                  </a:prstClr>
                </a:solidFill>
                <a:latin typeface="微软雅黑" panose="020B0503020204020204" pitchFamily="34" charset="-122"/>
                <a:ea typeface="微软雅黑" panose="020B0503020204020204" pitchFamily="34" charset="-122"/>
                <a:sym typeface="+mn-ea"/>
              </a:rPr>
              <a:t>       </a:t>
            </a:r>
            <a:endParaRPr lang="zh-CN" altLang="en-US" sz="1425" b="1" dirty="0">
              <a:solidFill>
                <a:prstClr val="black">
                  <a:lumMod val="75000"/>
                  <a:lumOff val="25000"/>
                </a:prstClr>
              </a:solidFill>
              <a:latin typeface="微软雅黑" panose="020B0503020204020204" pitchFamily="34" charset="-122"/>
              <a:ea typeface="微软雅黑" panose="020B0503020204020204" pitchFamily="34" charset="-122"/>
              <a:sym typeface="+mn-ea"/>
            </a:endParaRPr>
          </a:p>
        </p:txBody>
      </p:sp>
      <p:sp>
        <p:nvSpPr>
          <p:cNvPr id="134" name="文本框 2"/>
          <p:cNvSpPr txBox="1"/>
          <p:nvPr/>
        </p:nvSpPr>
        <p:spPr>
          <a:xfrm>
            <a:off x="755591" y="339613"/>
            <a:ext cx="7959778" cy="276860"/>
          </a:xfrm>
          <a:prstGeom prst="rect">
            <a:avLst/>
          </a:prstGeom>
          <a:noFill/>
        </p:spPr>
        <p:txBody>
          <a:bodyPr wrap="square" lIns="0" tIns="0" rIns="0" bIns="0" rtlCol="0">
            <a:spAutoFit/>
          </a:bodyPr>
          <a:lstStyle/>
          <a:p>
            <a:pPr defTabSz="685800">
              <a:defRPr/>
            </a:pP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、场景概述</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 name="文本框 4"/>
          <p:cNvSpPr txBox="1"/>
          <p:nvPr/>
        </p:nvSpPr>
        <p:spPr>
          <a:xfrm>
            <a:off x="4077176" y="1700689"/>
            <a:ext cx="4030028" cy="2272665"/>
          </a:xfrm>
          <a:prstGeom prst="rect">
            <a:avLst/>
          </a:prstGeom>
          <a:noFill/>
        </p:spPr>
        <p:txBody>
          <a:bodyPr wrap="square">
            <a:spAutoFit/>
          </a:bodyPr>
          <a:lstStyle/>
          <a:p>
            <a:pPr>
              <a:lnSpc>
                <a:spcPct val="150000"/>
              </a:lnSpc>
            </a:pPr>
            <a:r>
              <a:rPr lang="zh-CN" altLang="en-US" sz="1350" dirty="0">
                <a:latin typeface="微软雅黑" panose="020B0503020204020204" pitchFamily="34" charset="-122"/>
                <a:ea typeface="微软雅黑" panose="020B0503020204020204" pitchFamily="34" charset="-122"/>
              </a:rPr>
              <a:t>      </a:t>
            </a:r>
            <a:r>
              <a:rPr sz="1350" dirty="0">
                <a:latin typeface="微软雅黑" panose="020B0503020204020204" pitchFamily="34" charset="-122"/>
                <a:ea typeface="微软雅黑" panose="020B0503020204020204" pitchFamily="34" charset="-122"/>
              </a:rPr>
              <a:t>纳税人办理了涉税市场主体身份信息报告后需要使用发票的，应当向主管税务机关申请办理发票用票需求申请。主管税务机关根据纳税人的经营范围和规模，确认发票的种类、数量和最高开票限额。已办理发票用票需求申请的纳税人也可申请重新核定其使用的发票种类、单次(月) 领用数量和最高开票限额。</a:t>
            </a:r>
            <a:endParaRPr sz="1350" dirty="0">
              <a:latin typeface="微软雅黑" panose="020B0503020204020204" pitchFamily="34" charset="-122"/>
              <a:ea typeface="微软雅黑" panose="020B0503020204020204" pitchFamily="34" charset="-122"/>
            </a:endParaRPr>
          </a:p>
        </p:txBody>
      </p:sp>
      <p:sp>
        <p:nvSpPr>
          <p:cNvPr id="9" name=" 166"/>
          <p:cNvSpPr/>
          <p:nvPr/>
        </p:nvSpPr>
        <p:spPr>
          <a:xfrm>
            <a:off x="3233261" y="859631"/>
            <a:ext cx="2677954" cy="507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9" rIns="91437" bIns="45719" anchor="ctr">
            <a:scene3d>
              <a:camera prst="orthographicFront"/>
              <a:lightRig rig="threePt" dir="t"/>
            </a:scene3d>
            <a:sp3d>
              <a:contourClr>
                <a:srgbClr val="FFFFFF"/>
              </a:contourClr>
            </a:sp3d>
          </a:bodyPr>
          <a:lstStyle/>
          <a:p>
            <a:pPr algn="ctr" defTabSz="914400">
              <a:defRPr/>
            </a:pPr>
            <a:r>
              <a:rPr lang="zh-CN" altLang="en-US" sz="15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发票用票需求申请</a:t>
            </a:r>
            <a:br>
              <a:rPr lang="zh-CN" altLang="en-US" sz="15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1500" b="1" dirty="0">
                <a:solidFill>
                  <a:srgbClr val="FFFFFF"/>
                </a:solidFill>
                <a:latin typeface="微软雅黑" panose="020B0503020204020204" pitchFamily="34" charset="-122"/>
                <a:ea typeface="微软雅黑" panose="020B0503020204020204" pitchFamily="34" charset="-122"/>
              </a:rPr>
              <a:t>场景说明</a:t>
            </a:r>
            <a:endParaRPr lang="zh-CN" altLang="en-US" sz="1500" b="1" dirty="0">
              <a:solidFill>
                <a:srgbClr val="FFFFFF"/>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814230" y="1448728"/>
            <a:ext cx="2794021" cy="2643875"/>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p:cNvPicPr/>
          <p:nvPr/>
        </p:nvPicPr>
        <p:blipFill>
          <a:blip r:embed="rId1"/>
          <a:stretch>
            <a:fillRect/>
          </a:stretch>
        </p:blipFill>
        <p:spPr>
          <a:xfrm>
            <a:off x="179070" y="843915"/>
            <a:ext cx="8823960" cy="3733165"/>
          </a:xfrm>
          <a:prstGeom prst="rect">
            <a:avLst/>
          </a:prstGeom>
          <a:noFill/>
          <a:ln w="9525">
            <a:noFill/>
          </a:ln>
        </p:spPr>
      </p:pic>
      <p:sp>
        <p:nvSpPr>
          <p:cNvPr id="134" name="文本框 2"/>
          <p:cNvSpPr txBox="1"/>
          <p:nvPr/>
        </p:nvSpPr>
        <p:spPr>
          <a:xfrm>
            <a:off x="755591" y="339613"/>
            <a:ext cx="7959778" cy="276860"/>
          </a:xfrm>
          <a:prstGeom prst="rect">
            <a:avLst/>
          </a:prstGeom>
          <a:noFill/>
        </p:spPr>
        <p:txBody>
          <a:bodyPr wrap="square" lIns="0" tIns="0" rIns="0" bIns="0" rtlCol="0">
            <a:spAutoFit/>
          </a:bodyPr>
          <a:p>
            <a:pPr defTabSz="685800">
              <a:defRPr/>
            </a:pPr>
            <a:r>
              <a:rPr 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发票用票需求申请</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pic>
        <p:nvPicPr>
          <p:cNvPr id="116" name="图片 115"/>
          <p:cNvPicPr/>
          <p:nvPr/>
        </p:nvPicPr>
        <p:blipFill>
          <a:blip r:embed="rId1"/>
          <a:stretch>
            <a:fillRect/>
          </a:stretch>
        </p:blipFill>
        <p:spPr>
          <a:xfrm>
            <a:off x="323215" y="771525"/>
            <a:ext cx="8608695" cy="3851275"/>
          </a:xfrm>
          <a:prstGeom prst="rect">
            <a:avLst/>
          </a:prstGeom>
          <a:noFill/>
          <a:ln w="9525">
            <a:noFill/>
          </a:ln>
        </p:spPr>
      </p:pic>
      <p:sp>
        <p:nvSpPr>
          <p:cNvPr id="134" name="文本框 2"/>
          <p:cNvSpPr txBox="1"/>
          <p:nvPr/>
        </p:nvSpPr>
        <p:spPr>
          <a:xfrm>
            <a:off x="755591" y="339613"/>
            <a:ext cx="7959778" cy="276860"/>
          </a:xfrm>
          <a:prstGeom prst="rect">
            <a:avLst/>
          </a:prstGeom>
          <a:noFill/>
        </p:spPr>
        <p:txBody>
          <a:bodyPr wrap="square" lIns="0" tIns="0" rIns="0" bIns="0" rtlCol="0">
            <a:spAutoFit/>
          </a:bodyPr>
          <a:p>
            <a:pPr defTabSz="685800">
              <a:defRPr/>
            </a:pPr>
            <a:r>
              <a:rPr 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发票用票需求申请</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55333" y="262255"/>
            <a:ext cx="7959566" cy="310039"/>
          </a:xfrm>
          <a:prstGeom prst="rect">
            <a:avLst/>
          </a:prstGeom>
          <a:noFill/>
        </p:spPr>
        <p:txBody>
          <a:bodyPr wrap="square" lIns="0" tIns="0" rIns="0" bIns="0" rtlCol="0">
            <a:noAutofit/>
          </a:bodyPr>
          <a:lstStyle/>
          <a:p>
            <a:pPr defTabSz="685800">
              <a:defRPr/>
            </a:pPr>
            <a:r>
              <a:rPr 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发票用票需求申请</a:t>
            </a:r>
            <a:endParaRPr lang="zh-CN"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3" name="图片 9"/>
          <p:cNvPicPr>
            <a:picLocks noChangeAspect="1"/>
          </p:cNvPicPr>
          <p:nvPr/>
        </p:nvPicPr>
        <p:blipFill>
          <a:blip r:embed="rId1"/>
          <a:stretch>
            <a:fillRect/>
          </a:stretch>
        </p:blipFill>
        <p:spPr>
          <a:xfrm>
            <a:off x="127000" y="572135"/>
            <a:ext cx="8671560" cy="4248150"/>
          </a:xfrm>
          <a:prstGeom prst="rect">
            <a:avLst/>
          </a:prstGeom>
          <a:noFill/>
          <a:ln w="9525">
            <a:noFill/>
          </a:ln>
        </p:spPr>
      </p:pic>
      <p:sp>
        <p:nvSpPr>
          <p:cNvPr id="4" name="Text Placeholder 8"/>
          <p:cNvSpPr txBox="1"/>
          <p:nvPr>
            <p:custDataLst>
              <p:tags r:id="rId2"/>
            </p:custDataLst>
          </p:nvPr>
        </p:nvSpPr>
        <p:spPr>
          <a:xfrm>
            <a:off x="3491865" y="3363595"/>
            <a:ext cx="4938395" cy="679450"/>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纳税人为“非首次”发票票种核定，系统自动带出当前有效票种核定申请信息；可点击【新增】，填写需要申请的发票票种核定信息，也可对已申请发票票种核定信息进行修改。</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pic>
        <p:nvPicPr>
          <p:cNvPr id="5" name="图片 4"/>
          <p:cNvPicPr>
            <a:picLocks noChangeAspect="1"/>
          </p:cNvPicPr>
          <p:nvPr/>
        </p:nvPicPr>
        <p:blipFill>
          <a:blip r:embed="rId1"/>
          <a:stretch>
            <a:fillRect/>
          </a:stretch>
        </p:blipFill>
        <p:spPr>
          <a:xfrm>
            <a:off x="467360" y="712470"/>
            <a:ext cx="8148955" cy="4023360"/>
          </a:xfrm>
          <a:prstGeom prst="rect">
            <a:avLst/>
          </a:prstGeom>
        </p:spPr>
      </p:pic>
      <p:sp>
        <p:nvSpPr>
          <p:cNvPr id="134" name="文本框 2"/>
          <p:cNvSpPr txBox="1"/>
          <p:nvPr/>
        </p:nvSpPr>
        <p:spPr>
          <a:xfrm>
            <a:off x="755591" y="339613"/>
            <a:ext cx="7959778" cy="276860"/>
          </a:xfrm>
          <a:prstGeom prst="rect">
            <a:avLst/>
          </a:prstGeom>
          <a:noFill/>
        </p:spPr>
        <p:txBody>
          <a:bodyPr wrap="square" lIns="0" tIns="0" rIns="0" bIns="0" rtlCol="0">
            <a:spAutoFit/>
          </a:bodyPr>
          <a:p>
            <a:pPr defTabSz="685800">
              <a:defRPr/>
            </a:pPr>
            <a:r>
              <a:rPr 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发票用票需求申请</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变更</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sp>
        <p:nvSpPr>
          <p:cNvPr id="134" name="文本框 2"/>
          <p:cNvSpPr txBox="1"/>
          <p:nvPr/>
        </p:nvSpPr>
        <p:spPr>
          <a:xfrm>
            <a:off x="755591" y="339613"/>
            <a:ext cx="7959778" cy="276860"/>
          </a:xfrm>
          <a:prstGeom prst="rect">
            <a:avLst/>
          </a:prstGeom>
          <a:noFill/>
        </p:spPr>
        <p:txBody>
          <a:bodyPr wrap="square" lIns="0" tIns="0" rIns="0" bIns="0" rtlCol="0">
            <a:spAutoFit/>
          </a:bodyPr>
          <a:p>
            <a:pPr defTabSz="685800">
              <a:defRPr/>
            </a:pPr>
            <a:r>
              <a:rPr 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发票用票需求申请</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变更</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67995" y="687070"/>
            <a:ext cx="8176260" cy="409702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 name="图片 9"/>
          <p:cNvPicPr>
            <a:picLocks noChangeAspect="1"/>
          </p:cNvPicPr>
          <p:nvPr/>
        </p:nvPicPr>
        <p:blipFill>
          <a:blip r:embed="rId1"/>
          <a:stretch>
            <a:fillRect/>
          </a:stretch>
        </p:blipFill>
        <p:spPr>
          <a:xfrm>
            <a:off x="531495" y="857250"/>
            <a:ext cx="8039100" cy="3869690"/>
          </a:xfrm>
          <a:prstGeom prst="rect">
            <a:avLst/>
          </a:prstGeom>
        </p:spPr>
      </p:pic>
      <p:sp>
        <p:nvSpPr>
          <p:cNvPr id="11" name="文本框 10"/>
          <p:cNvSpPr txBox="1"/>
          <p:nvPr/>
        </p:nvSpPr>
        <p:spPr>
          <a:xfrm>
            <a:off x="755649" y="267462"/>
            <a:ext cx="9542961" cy="368935"/>
          </a:xfrm>
          <a:prstGeom prst="rect">
            <a:avLst/>
          </a:prstGeom>
          <a:noFill/>
        </p:spPr>
        <p:txBody>
          <a:bodyPr wrap="square" lIns="0" tIns="0" rIns="0" bIns="0" rtlCol="0">
            <a:spAutoFit/>
          </a:bodyPr>
          <a:p>
            <a:pPr>
              <a:defRPr/>
            </a:pPr>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OPPOSans B" panose="00020600040101010101" pitchFamily="18" charset="-122"/>
                <a:sym typeface="微软雅黑" panose="020B0503020204020204" pitchFamily="34" charset="-122"/>
              </a:rPr>
              <a:t>新电子税局</a:t>
            </a:r>
            <a:r>
              <a:rPr lang="en-US" altLang="zh-CN" sz="2400" b="1" dirty="0">
                <a:solidFill>
                  <a:schemeClr val="tx1">
                    <a:lumMod val="75000"/>
                    <a:lumOff val="25000"/>
                  </a:schemeClr>
                </a:solidFill>
                <a:latin typeface="微软雅黑" panose="020B0503020204020204" pitchFamily="34" charset="-122"/>
                <a:ea typeface="微软雅黑" panose="020B0503020204020204" pitchFamily="34" charset="-122"/>
                <a:cs typeface="OPPOSans B" panose="00020600040101010101" pitchFamily="18" charset="-122"/>
                <a:sym typeface="微软雅黑" panose="020B0503020204020204" pitchFamily="34" charset="-122"/>
              </a:rPr>
              <a:t>-</a:t>
            </a:r>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OPPOSans B" panose="00020600040101010101" pitchFamily="18" charset="-122"/>
                <a:sym typeface="微软雅黑" panose="020B0503020204020204" pitchFamily="34" charset="-122"/>
              </a:rPr>
              <a:t>智能开业</a:t>
            </a:r>
            <a:endPar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OPPOSans B" panose="00020600040101010101" pitchFamily="18" charset="-122"/>
              <a:sym typeface="微软雅黑" panose="020B0503020204020204" pitchFamily="34"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pic>
        <p:nvPicPr>
          <p:cNvPr id="119" name="图片 118"/>
          <p:cNvPicPr/>
          <p:nvPr/>
        </p:nvPicPr>
        <p:blipFill>
          <a:blip r:embed="rId1"/>
          <a:stretch>
            <a:fillRect/>
          </a:stretch>
        </p:blipFill>
        <p:spPr>
          <a:xfrm>
            <a:off x="234315" y="672465"/>
            <a:ext cx="8496300" cy="4063365"/>
          </a:xfrm>
          <a:prstGeom prst="rect">
            <a:avLst/>
          </a:prstGeom>
          <a:noFill/>
          <a:ln w="9525">
            <a:noFill/>
          </a:ln>
        </p:spPr>
      </p:pic>
      <p:sp>
        <p:nvSpPr>
          <p:cNvPr id="5" name="文本框 4"/>
          <p:cNvSpPr txBox="1"/>
          <p:nvPr/>
        </p:nvSpPr>
        <p:spPr>
          <a:xfrm>
            <a:off x="2142173" y="4134803"/>
            <a:ext cx="4572000" cy="506730"/>
          </a:xfrm>
          <a:prstGeom prst="rect">
            <a:avLst/>
          </a:prstGeom>
          <a:noFill/>
        </p:spPr>
        <p:txBody>
          <a:bodyPr wrap="square" rtlCol="0" anchor="t">
            <a:spAutoFit/>
          </a:bodyPr>
          <a:p>
            <a:r>
              <a:rPr lang="zh-CN" altLang="en-US" sz="1350">
                <a:latin typeface="微软雅黑" panose="020B0503020204020204" pitchFamily="34" charset="-122"/>
                <a:ea typeface="微软雅黑" panose="020B0503020204020204" pitchFamily="34" charset="-122"/>
              </a:rPr>
              <a:t>当纳税人提交的申请不满足自动审核的条件时，触发人工审核。</a:t>
            </a:r>
            <a:endParaRPr lang="zh-CN" altLang="en-US" sz="1350">
              <a:latin typeface="微软雅黑" panose="020B0503020204020204" pitchFamily="34" charset="-122"/>
              <a:ea typeface="微软雅黑" panose="020B0503020204020204" pitchFamily="34" charset="-122"/>
            </a:endParaRPr>
          </a:p>
        </p:txBody>
      </p:sp>
      <p:sp>
        <p:nvSpPr>
          <p:cNvPr id="134" name="文本框 2"/>
          <p:cNvSpPr txBox="1"/>
          <p:nvPr/>
        </p:nvSpPr>
        <p:spPr>
          <a:xfrm>
            <a:off x="755591" y="339613"/>
            <a:ext cx="7959778" cy="276860"/>
          </a:xfrm>
          <a:prstGeom prst="rect">
            <a:avLst/>
          </a:prstGeom>
          <a:noFill/>
        </p:spPr>
        <p:txBody>
          <a:bodyPr wrap="square" lIns="0" tIns="0" rIns="0" bIns="0" rtlCol="0">
            <a:spAutoFit/>
          </a:bodyPr>
          <a:p>
            <a:pPr defTabSz="685800">
              <a:defRPr/>
            </a:pPr>
            <a:r>
              <a:rPr 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发票用票需求申请</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变更</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custDataLst>
              <p:tags r:id="rId1"/>
            </p:custDataLst>
          </p:nvPr>
        </p:nvPicPr>
        <p:blipFill>
          <a:blip r:embed="rId2"/>
          <a:stretch>
            <a:fillRect/>
          </a:stretch>
        </p:blipFill>
        <p:spPr>
          <a:xfrm>
            <a:off x="1034891" y="798195"/>
            <a:ext cx="1269206" cy="1298734"/>
          </a:xfrm>
          <a:prstGeom prst="rect">
            <a:avLst/>
          </a:prstGeom>
        </p:spPr>
      </p:pic>
      <p:sp>
        <p:nvSpPr>
          <p:cNvPr id="11" name="Text Placeholder 8"/>
          <p:cNvSpPr txBox="1"/>
          <p:nvPr>
            <p:custDataLst>
              <p:tags r:id="rId3"/>
            </p:custDataLst>
          </p:nvPr>
        </p:nvSpPr>
        <p:spPr>
          <a:xfrm>
            <a:off x="2375535" y="1291590"/>
            <a:ext cx="4424839" cy="42481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sz="1500">
                <a:latin typeface="微软雅黑" panose="020B0503020204020204" pitchFamily="34" charset="-122"/>
                <a:ea typeface="微软雅黑" panose="020B0503020204020204" pitchFamily="34" charset="-122"/>
                <a:cs typeface="微软雅黑" panose="020B0503020204020204" pitchFamily="34" charset="-122"/>
                <a:sym typeface="+mn-ea"/>
              </a:rPr>
              <a:t>问：我应该如何对发票用票需求申请的办理进度进行查询？</a:t>
            </a:r>
            <a:endParaRPr lang="zh-CN" sz="15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5" name="组合 24"/>
          <p:cNvGrpSpPr/>
          <p:nvPr/>
        </p:nvGrpSpPr>
        <p:grpSpPr>
          <a:xfrm>
            <a:off x="1189196" y="2442210"/>
            <a:ext cx="6737985" cy="1584484"/>
            <a:chOff x="7016239" y="1404123"/>
            <a:chExt cx="3206550" cy="2615400"/>
          </a:xfrm>
        </p:grpSpPr>
        <p:sp>
          <p:nvSpPr>
            <p:cNvPr id="28" name="矩形: 圆角 1"/>
            <p:cNvSpPr/>
            <p:nvPr/>
          </p:nvSpPr>
          <p:spPr>
            <a:xfrm>
              <a:off x="7016239" y="1404123"/>
              <a:ext cx="3206550" cy="2539772"/>
            </a:xfrm>
            <a:prstGeom prst="roundRect">
              <a:avLst>
                <a:gd name="adj" fmla="val 4235"/>
              </a:avLst>
            </a:prstGeom>
            <a:solidFill>
              <a:schemeClr val="bg1"/>
            </a:solidFill>
            <a:ln>
              <a:noFill/>
            </a:ln>
            <a:effectLst>
              <a:outerShdw blurRad="165100" sx="101000" sy="101000" algn="ctr" rotWithShape="0">
                <a:schemeClr val="accent1">
                  <a:lumMod val="5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思源黑体 CN Normal" panose="020B0400000000000000" pitchFamily="34" charset="-122"/>
                <a:ea typeface="思源黑体 CN Normal" panose="020B0400000000000000" pitchFamily="34" charset="-122"/>
                <a:sym typeface="Arial" panose="020B0604020202020204" pitchFamily="34" charset="0"/>
              </a:endParaRPr>
            </a:p>
          </p:txBody>
        </p:sp>
        <p:sp>
          <p:nvSpPr>
            <p:cNvPr id="34" name="文本框 33"/>
            <p:cNvSpPr txBox="1"/>
            <p:nvPr/>
          </p:nvSpPr>
          <p:spPr>
            <a:xfrm>
              <a:off x="7109106" y="1499623"/>
              <a:ext cx="3063217" cy="2519900"/>
            </a:xfrm>
            <a:prstGeom prst="rect">
              <a:avLst/>
            </a:prstGeom>
            <a:noFill/>
          </p:spPr>
          <p:txBody>
            <a:bodyPr wrap="square" rtlCol="0">
              <a:noAutofit/>
            </a:bodyPr>
            <a:p>
              <a:pPr indent="0" fontAlgn="auto">
                <a:lnSpc>
                  <a:spcPct val="150000"/>
                </a:lnSpc>
              </a:pPr>
              <a:r>
                <a:rPr lang="zh-CN" sz="1500">
                  <a:latin typeface="微软雅黑" panose="020B0503020204020204" pitchFamily="34" charset="-122"/>
                  <a:ea typeface="微软雅黑" panose="020B0503020204020204" pitchFamily="34" charset="-122"/>
                  <a:cs typeface="微软雅黑" panose="020B0503020204020204" pitchFamily="34" charset="-122"/>
                </a:rPr>
                <a:t>答：</a:t>
              </a:r>
              <a:endParaRPr lang="zh-CN" sz="15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sz="1500">
                  <a:latin typeface="微软雅黑" panose="020B0503020204020204" pitchFamily="34" charset="-122"/>
                  <a:ea typeface="微软雅黑" panose="020B0503020204020204" pitchFamily="34" charset="-122"/>
                  <a:cs typeface="微软雅黑" panose="020B0503020204020204" pitchFamily="34" charset="-122"/>
                </a:rPr>
                <a:t>     </a:t>
              </a:r>
              <a:r>
                <a:rPr sz="1500">
                  <a:latin typeface="微软雅黑" panose="020B0503020204020204" pitchFamily="34" charset="-122"/>
                  <a:ea typeface="微软雅黑" panose="020B0503020204020204" pitchFamily="34" charset="-122"/>
                  <a:cs typeface="微软雅黑" panose="020B0503020204020204" pitchFamily="34" charset="-122"/>
                </a:rPr>
                <a:t>您可以通过【我要查询】-【涉税信息查询】-【涉税事项进度查询】功能菜单进行查询。</a:t>
              </a:r>
              <a:endParaRPr sz="150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0" name="文本框 9"/>
          <p:cNvSpPr txBox="1"/>
          <p:nvPr/>
        </p:nvSpPr>
        <p:spPr>
          <a:xfrm>
            <a:off x="828675" y="289084"/>
            <a:ext cx="2212658" cy="276860"/>
          </a:xfrm>
          <a:prstGeom prst="rect">
            <a:avLst/>
          </a:prstGeom>
          <a:noFill/>
        </p:spPr>
        <p:txBody>
          <a:bodyPr wrap="square" lIns="0" tIns="0" rIns="0" bIns="0" rtlCol="0">
            <a:spAutoFit/>
          </a:bodyPr>
          <a:lstStyle>
            <a:defPPr>
              <a:defRPr lang="zh-CN"/>
            </a:defPPr>
            <a:lvl1pPr>
              <a:defRPr sz="2400" b="1">
                <a:solidFill>
                  <a:srgbClr val="0A4383"/>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defTabSz="685800">
              <a:defRPr/>
            </a:pPr>
            <a:r>
              <a:rPr lang="zh-CN" altLang="en-US" sz="1800" dirty="0">
                <a:solidFill>
                  <a:schemeClr val="tx1">
                    <a:lumMod val="75000"/>
                    <a:lumOff val="25000"/>
                  </a:schemeClr>
                </a:solidFill>
                <a:sym typeface="微软雅黑" panose="020B0503020204020204" pitchFamily="34" charset="-122"/>
              </a:rPr>
              <a:t>常见问题</a:t>
            </a:r>
            <a:endParaRPr lang="zh-CN" altLang="en-US" sz="1800" dirty="0">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 166"/>
          <p:cNvSpPr/>
          <p:nvPr/>
        </p:nvSpPr>
        <p:spPr>
          <a:xfrm>
            <a:off x="687753" y="933080"/>
            <a:ext cx="7768498" cy="3535975"/>
          </a:xfrm>
          <a:prstGeom prst="rect">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7" tIns="45719" rIns="91437" bIns="45719" anchor="ctr">
            <a:scene3d>
              <a:camera prst="orthographicFront"/>
              <a:lightRig rig="threePt" dir="t"/>
            </a:scene3d>
            <a:sp3d>
              <a:contourClr>
                <a:srgbClr val="FFFFFF"/>
              </a:contourClr>
            </a:sp3d>
          </a:bodyPr>
          <a:lstStyle/>
          <a:p>
            <a:pPr algn="ctr" defTabSz="914400">
              <a:defRPr/>
            </a:pPr>
            <a:r>
              <a:rPr lang="en-US" altLang="zh-CN" sz="1425" b="1" dirty="0">
                <a:solidFill>
                  <a:prstClr val="black">
                    <a:lumMod val="75000"/>
                    <a:lumOff val="25000"/>
                  </a:prstClr>
                </a:solidFill>
                <a:latin typeface="微软雅黑" panose="020B0503020204020204" pitchFamily="34" charset="-122"/>
                <a:ea typeface="微软雅黑" panose="020B0503020204020204" pitchFamily="34" charset="-122"/>
                <a:sym typeface="+mn-ea"/>
              </a:rPr>
              <a:t>       </a:t>
            </a:r>
            <a:endParaRPr lang="zh-CN" altLang="en-US" sz="1425" b="1" dirty="0">
              <a:solidFill>
                <a:prstClr val="black">
                  <a:lumMod val="75000"/>
                  <a:lumOff val="25000"/>
                </a:prstClr>
              </a:solidFill>
              <a:latin typeface="微软雅黑" panose="020B0503020204020204" pitchFamily="34" charset="-122"/>
              <a:ea typeface="微软雅黑" panose="020B0503020204020204" pitchFamily="34" charset="-122"/>
              <a:sym typeface="+mn-ea"/>
            </a:endParaRPr>
          </a:p>
        </p:txBody>
      </p:sp>
      <p:sp>
        <p:nvSpPr>
          <p:cNvPr id="134" name="文本框 2"/>
          <p:cNvSpPr txBox="1"/>
          <p:nvPr/>
        </p:nvSpPr>
        <p:spPr>
          <a:xfrm>
            <a:off x="687646" y="339613"/>
            <a:ext cx="7959778" cy="276860"/>
          </a:xfrm>
          <a:prstGeom prst="rect">
            <a:avLst/>
          </a:prstGeom>
          <a:noFill/>
        </p:spPr>
        <p:txBody>
          <a:bodyPr wrap="square" lIns="0" tIns="0" rIns="0" bIns="0" rtlCol="0">
            <a:spAutoFit/>
          </a:bodyPr>
          <a:lstStyle/>
          <a:p>
            <a:pPr defTabSz="685800">
              <a:defRPr/>
            </a:pP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、场景概述</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 name="文本框 4"/>
          <p:cNvSpPr txBox="1"/>
          <p:nvPr/>
        </p:nvSpPr>
        <p:spPr>
          <a:xfrm>
            <a:off x="3553301" y="1203008"/>
            <a:ext cx="4947761" cy="3585210"/>
          </a:xfrm>
          <a:prstGeom prst="rect">
            <a:avLst/>
          </a:prstGeom>
          <a:noFill/>
        </p:spPr>
        <p:txBody>
          <a:bodyPr wrap="square">
            <a:noAutofit/>
          </a:bodyPr>
          <a:lstStyle/>
          <a:p>
            <a:pPr>
              <a:lnSpc>
                <a:spcPct val="150000"/>
              </a:lnSpc>
            </a:pPr>
            <a:r>
              <a:rPr lang="zh-CN" altLang="en-US" sz="1350" kern="100" dirty="0">
                <a:effectLst/>
                <a:latin typeface="Calibri" panose="020F0502020204030204" charset="0"/>
                <a:ea typeface="华文仿宋" panose="02010600040101010101" pitchFamily="2" charset="-122"/>
                <a:cs typeface="华文仿宋" panose="02010600040101010101" pitchFamily="2" charset="-122"/>
              </a:rPr>
              <a:t>    </a:t>
            </a:r>
            <a:r>
              <a:rPr lang="zh-CN" altLang="en-US" sz="1350" kern="100" dirty="0">
                <a:effectLst/>
                <a:latin typeface="微软雅黑" panose="020B0503020204020204" pitchFamily="34" charset="-122"/>
                <a:ea typeface="微软雅黑" panose="020B0503020204020204" pitchFamily="34" charset="-122"/>
                <a:cs typeface="华文仿宋" panose="02010600040101010101" pitchFamily="2" charset="-122"/>
              </a:rPr>
              <a:t>    </a:t>
            </a:r>
            <a:r>
              <a:rPr lang="zh-CN"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rPr>
              <a:t>纳税人申报缴纳城镇土地使用税、房产税、车船税、印花税、耕地占用税、资源税、土地增值税、契税、环境保护税、烟叶税中一个或多个税种时，使用《财产和行为税纳税申报表》。</a:t>
            </a:r>
            <a:endParaRPr lang="zh-CN"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endParaRPr>
          </a:p>
          <a:p>
            <a:pPr>
              <a:lnSpc>
                <a:spcPct val="150000"/>
              </a:lnSpc>
            </a:pPr>
            <a:r>
              <a:rPr lang="en-US"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rPr>
              <a:t>      </a:t>
            </a:r>
            <a:r>
              <a:rPr lang="zh-CN"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rPr>
              <a:t>在中华人民共和国境内书立应税凭证、进行证券交易的单位和个人，为印花税的纳税人，应当依照规定缴纳印花税。在中华人民共和国境外书立在境内使用的应税凭证的单位和个人，应当依照规定缴纳印花税。</a:t>
            </a:r>
            <a:endParaRPr lang="zh-CN"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endParaRPr>
          </a:p>
          <a:p>
            <a:pPr>
              <a:lnSpc>
                <a:spcPct val="150000"/>
              </a:lnSpc>
            </a:pPr>
            <a:r>
              <a:rPr lang="en-US"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rPr>
              <a:t>     </a:t>
            </a:r>
            <a:r>
              <a:rPr lang="zh-CN"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rPr>
              <a:t> 纳税人为境外单位或者个人，在境内有代理人的，以其境内代理人为扣缴义务人；在境内没有代理人的，由纳税人自行申报缴纳印花税，具体办法由国务院税务主管部门规定。</a:t>
            </a:r>
            <a:endParaRPr lang="zh-CN"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endParaRPr>
          </a:p>
        </p:txBody>
      </p:sp>
      <p:sp>
        <p:nvSpPr>
          <p:cNvPr id="9" name=" 166"/>
          <p:cNvSpPr/>
          <p:nvPr/>
        </p:nvSpPr>
        <p:spPr>
          <a:xfrm>
            <a:off x="3233261" y="695325"/>
            <a:ext cx="2677954" cy="507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9" rIns="91437" bIns="45719" anchor="ctr">
            <a:scene3d>
              <a:camera prst="orthographicFront"/>
              <a:lightRig rig="threePt" dir="t"/>
            </a:scene3d>
            <a:sp3d>
              <a:contourClr>
                <a:srgbClr val="FFFFFF"/>
              </a:contourClr>
            </a:sp3d>
          </a:bodyPr>
          <a:lstStyle/>
          <a:p>
            <a:pPr algn="ctr" defTabSz="914400">
              <a:defRPr/>
            </a:pPr>
            <a:r>
              <a:rPr lang="zh-CN" altLang="en-US" sz="1500" b="1" dirty="0">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rPr>
              <a:t>财产和行为税合并申报</a:t>
            </a:r>
            <a:endParaRPr lang="zh-CN" altLang="en-US" sz="1500" b="1" dirty="0">
              <a:solidFill>
                <a:srgbClr val="FFFFFF"/>
              </a:solidFill>
              <a:latin typeface="微软雅黑" panose="020B0503020204020204" pitchFamily="34" charset="-122"/>
              <a:ea typeface="微软雅黑" panose="020B0503020204020204" pitchFamily="34" charset="-122"/>
            </a:endParaRPr>
          </a:p>
          <a:p>
            <a:pPr algn="ctr" defTabSz="914400">
              <a:defRPr/>
            </a:pPr>
            <a:r>
              <a:rPr lang="en-US" altLang="zh-CN" sz="1500" b="1" dirty="0">
                <a:solidFill>
                  <a:srgbClr val="FFFFFF"/>
                </a:solidFill>
                <a:latin typeface="微软雅黑" panose="020B0503020204020204" pitchFamily="34" charset="-122"/>
                <a:ea typeface="微软雅黑" panose="020B0503020204020204" pitchFamily="34" charset="-122"/>
              </a:rPr>
              <a:t>--</a:t>
            </a:r>
            <a:r>
              <a:rPr lang="zh-CN" altLang="en-US" sz="1500" b="1" dirty="0">
                <a:solidFill>
                  <a:srgbClr val="FFFFFF"/>
                </a:solidFill>
                <a:latin typeface="微软雅黑" panose="020B0503020204020204" pitchFamily="34" charset="-122"/>
                <a:ea typeface="微软雅黑" panose="020B0503020204020204" pitchFamily="34" charset="-122"/>
              </a:rPr>
              <a:t>印花税场景说明</a:t>
            </a:r>
            <a:endParaRPr lang="zh-CN" altLang="en-US" sz="1500" b="1" dirty="0">
              <a:solidFill>
                <a:srgbClr val="FFFFFF"/>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814230" y="1448728"/>
            <a:ext cx="2794021" cy="2643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wedge">
                                      <p:cBhvr>
                                        <p:cTn id="10" dur="2000"/>
                                        <p:tgtEl>
                                          <p:spTgt spid="134"/>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edge">
                                      <p:cBhvr>
                                        <p:cTn id="13" dur="2000"/>
                                        <p:tgtEl>
                                          <p:spTgt spid="5"/>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edge">
                                      <p:cBhvr>
                                        <p:cTn id="16" dur="2000"/>
                                        <p:tgtEl>
                                          <p:spTgt spid="9"/>
                                        </p:tgtEl>
                                      </p:cBhvr>
                                    </p:animEffect>
                                  </p:childTnLst>
                                </p:cTn>
                              </p:par>
                              <p:par>
                                <p:cTn id="17" presetID="2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edge">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34" grpId="0"/>
      <p:bldP spid="5" grpId="0"/>
      <p:bldP spid="9" grpId="0" bldLvl="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06696" y="121808"/>
            <a:ext cx="7959778" cy="276860"/>
          </a:xfrm>
          <a:prstGeom prst="rect">
            <a:avLst/>
          </a:prstGeom>
          <a:noFill/>
        </p:spPr>
        <p:txBody>
          <a:bodyPr wrap="square" lIns="0" tIns="0" rIns="0" bIns="0" rtlCol="0">
            <a:spAutoFit/>
          </a:bodyPr>
          <a:lstStyle/>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-印花税税源信息采集</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Text Placeholder 8"/>
          <p:cNvSpPr txBox="1"/>
          <p:nvPr>
            <p:custDataLst>
              <p:tags r:id="rId1"/>
            </p:custDataLst>
          </p:nvPr>
        </p:nvSpPr>
        <p:spPr>
          <a:xfrm>
            <a:off x="635794" y="633889"/>
            <a:ext cx="2031206" cy="109918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rPr>
              <a:t>点击【新增税种】</a:t>
            </a:r>
            <a:r>
              <a:rPr lang="zh-CN" sz="1200" dirty="0">
                <a:effectLst/>
                <a:latin typeface="微软雅黑" panose="020B0503020204020204" pitchFamily="34" charset="-122"/>
                <a:ea typeface="微软雅黑" panose="020B0503020204020204" pitchFamily="34" charset="-122"/>
                <a:cs typeface="微软雅黑" panose="020B0503020204020204" pitchFamily="34" charset="-122"/>
              </a:rPr>
              <a:t>；勾选增加本期申报税种：“印花税”，点击【确定】</a:t>
            </a:r>
            <a:endParaRPr lang="zh-CN" sz="1200" dirty="0">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None/>
            </a:pPr>
            <a:endParaRPr lang="zh-CN" sz="1200" dirty="0">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None/>
            </a:pPr>
            <a:endParaRPr lang="zh-CN" sz="1200" dirty="0">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None/>
            </a:pPr>
            <a:r>
              <a:rPr lang="zh-CN" sz="1200" dirty="0">
                <a:effectLst/>
                <a:latin typeface="微软雅黑" panose="020B0503020204020204" pitchFamily="34" charset="-122"/>
                <a:ea typeface="微软雅黑" panose="020B0503020204020204" pitchFamily="34" charset="-122"/>
                <a:cs typeface="微软雅黑" panose="020B0503020204020204" pitchFamily="34" charset="-122"/>
              </a:rPr>
              <a:t>卡片增加成功，点【税源采集】录入税源基础信息，填写完毕后点击【保存】。采集成功后税源信息自动带出到印花税税源明细表，信息采集有误，可进行修改或删除</a:t>
            </a:r>
            <a:endParaRPr lang="zh-CN" sz="12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椭圆 13"/>
          <p:cNvSpPr/>
          <p:nvPr/>
        </p:nvSpPr>
        <p:spPr>
          <a:xfrm>
            <a:off x="408761" y="796363"/>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pic>
        <p:nvPicPr>
          <p:cNvPr id="2" name="图片 313"/>
          <p:cNvPicPr>
            <a:picLocks noChangeAspect="1"/>
          </p:cNvPicPr>
          <p:nvPr/>
        </p:nvPicPr>
        <p:blipFill>
          <a:blip r:embed="rId2"/>
          <a:stretch>
            <a:fillRect/>
          </a:stretch>
        </p:blipFill>
        <p:spPr>
          <a:xfrm>
            <a:off x="2743200" y="398621"/>
            <a:ext cx="4807268" cy="1638300"/>
          </a:xfrm>
          <a:prstGeom prst="rect">
            <a:avLst/>
          </a:prstGeom>
          <a:noFill/>
          <a:ln w="9525">
            <a:noFill/>
          </a:ln>
        </p:spPr>
      </p:pic>
      <p:pic>
        <p:nvPicPr>
          <p:cNvPr id="3" name="图片 312"/>
          <p:cNvPicPr>
            <a:picLocks noChangeAspect="1"/>
          </p:cNvPicPr>
          <p:nvPr/>
        </p:nvPicPr>
        <p:blipFill>
          <a:blip r:embed="rId3"/>
          <a:stretch>
            <a:fillRect/>
          </a:stretch>
        </p:blipFill>
        <p:spPr>
          <a:xfrm>
            <a:off x="5638800" y="398621"/>
            <a:ext cx="3505200" cy="1638300"/>
          </a:xfrm>
          <a:prstGeom prst="rect">
            <a:avLst/>
          </a:prstGeom>
          <a:noFill/>
          <a:ln w="9525">
            <a:noFill/>
          </a:ln>
        </p:spPr>
      </p:pic>
      <p:sp>
        <p:nvSpPr>
          <p:cNvPr id="4" name="椭圆 3"/>
          <p:cNvSpPr/>
          <p:nvPr/>
        </p:nvSpPr>
        <p:spPr>
          <a:xfrm>
            <a:off x="459720" y="2459428"/>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pic>
        <p:nvPicPr>
          <p:cNvPr id="5" name="图片 316"/>
          <p:cNvPicPr>
            <a:picLocks noChangeAspect="1"/>
          </p:cNvPicPr>
          <p:nvPr/>
        </p:nvPicPr>
        <p:blipFill>
          <a:blip r:embed="rId4"/>
          <a:stretch>
            <a:fillRect/>
          </a:stretch>
        </p:blipFill>
        <p:spPr>
          <a:xfrm>
            <a:off x="2743200" y="2142173"/>
            <a:ext cx="3954780" cy="1901190"/>
          </a:xfrm>
          <a:prstGeom prst="rect">
            <a:avLst/>
          </a:prstGeom>
          <a:noFill/>
          <a:ln w="9525">
            <a:noFill/>
          </a:ln>
        </p:spPr>
      </p:pic>
      <p:pic>
        <p:nvPicPr>
          <p:cNvPr id="6" name="图片 317"/>
          <p:cNvPicPr>
            <a:picLocks noChangeAspect="1"/>
          </p:cNvPicPr>
          <p:nvPr/>
        </p:nvPicPr>
        <p:blipFill>
          <a:blip r:embed="rId5"/>
          <a:stretch>
            <a:fillRect/>
          </a:stretch>
        </p:blipFill>
        <p:spPr>
          <a:xfrm>
            <a:off x="5194935" y="2142173"/>
            <a:ext cx="3949065" cy="2269808"/>
          </a:xfrm>
          <a:prstGeom prst="rect">
            <a:avLst/>
          </a:prstGeom>
          <a:noFill/>
          <a:ln w="9525">
            <a:noFill/>
          </a:ln>
        </p:spPr>
      </p:pic>
      <p:pic>
        <p:nvPicPr>
          <p:cNvPr id="7" name="图片 318"/>
          <p:cNvPicPr>
            <a:picLocks noChangeAspect="1"/>
          </p:cNvPicPr>
          <p:nvPr/>
        </p:nvPicPr>
        <p:blipFill>
          <a:blip r:embed="rId6"/>
          <a:stretch>
            <a:fillRect/>
          </a:stretch>
        </p:blipFill>
        <p:spPr>
          <a:xfrm>
            <a:off x="2751773" y="3435191"/>
            <a:ext cx="3946208" cy="160877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edge">
                                      <p:cBhvr>
                                        <p:cTn id="7" dur="2000"/>
                                        <p:tgtEl>
                                          <p:spTgt spid="13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2000"/>
                                        <p:tgtEl>
                                          <p:spTgt spid="14"/>
                                        </p:tgtEl>
                                      </p:cBhvr>
                                    </p:animEffect>
                                  </p:childTnLst>
                                </p:cTn>
                              </p:par>
                              <p:par>
                                <p:cTn id="14" presetID="2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edge">
                                      <p:cBhvr>
                                        <p:cTn id="16" dur="2000"/>
                                        <p:tgtEl>
                                          <p:spTgt spid="2"/>
                                        </p:tgtEl>
                                      </p:cBhvr>
                                    </p:animEffect>
                                  </p:childTnLst>
                                </p:cTn>
                              </p:par>
                              <p:par>
                                <p:cTn id="17" presetID="2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edge">
                                      <p:cBhvr>
                                        <p:cTn id="19" dur="2000"/>
                                        <p:tgtEl>
                                          <p:spTgt spid="3"/>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edge">
                                      <p:cBhvr>
                                        <p:cTn id="22" dur="2000"/>
                                        <p:tgtEl>
                                          <p:spTgt spid="4"/>
                                        </p:tgtEl>
                                      </p:cBhvr>
                                    </p:animEffect>
                                  </p:childTnLst>
                                </p:cTn>
                              </p:par>
                              <p:par>
                                <p:cTn id="23" presetID="2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edge">
                                      <p:cBhvr>
                                        <p:cTn id="25" dur="2000"/>
                                        <p:tgtEl>
                                          <p:spTgt spid="5"/>
                                        </p:tgtEl>
                                      </p:cBhvr>
                                    </p:animEffect>
                                  </p:childTnLst>
                                </p:cTn>
                              </p:par>
                              <p:par>
                                <p:cTn id="26" presetID="2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edge">
                                      <p:cBhvr>
                                        <p:cTn id="28" dur="2000"/>
                                        <p:tgtEl>
                                          <p:spTgt spid="6"/>
                                        </p:tgtEl>
                                      </p:cBhvr>
                                    </p:animEffect>
                                  </p:childTnLst>
                                </p:cTn>
                              </p:par>
                              <p:par>
                                <p:cTn id="29" presetID="2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edge">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1" grpId="0"/>
      <p:bldP spid="14" grpId="0" bldLvl="0" animBg="1"/>
      <p:bldP spid="4" grpId="0" bldLvl="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06696" y="121808"/>
            <a:ext cx="7959778" cy="276860"/>
          </a:xfrm>
          <a:prstGeom prst="rect">
            <a:avLst/>
          </a:prstGeom>
          <a:noFill/>
        </p:spPr>
        <p:txBody>
          <a:bodyPr wrap="square" lIns="0" tIns="0" rIns="0" bIns="0" rtlCol="0">
            <a:spAutoFit/>
          </a:bodyPr>
          <a:lstStyle/>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功能路径</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Text Placeholder 8"/>
          <p:cNvSpPr txBox="1"/>
          <p:nvPr>
            <p:custDataLst>
              <p:tags r:id="rId1"/>
            </p:custDataLst>
          </p:nvPr>
        </p:nvSpPr>
        <p:spPr>
          <a:xfrm>
            <a:off x="635987" y="633889"/>
            <a:ext cx="2516856" cy="109918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sz="1200" kern="100" dirty="0">
                <a:effectLst/>
                <a:latin typeface="微软雅黑" panose="020B0503020204020204" pitchFamily="34" charset="-122"/>
                <a:ea typeface="微软雅黑" panose="020B0503020204020204" pitchFamily="34" charset="-122"/>
                <a:cs typeface="微软雅黑" panose="020B0503020204020204" pitchFamily="34" charset="-122"/>
              </a:rPr>
              <a:t>通过</a:t>
            </a:r>
            <a:r>
              <a:rPr sz="1200" kern="100" dirty="0">
                <a:effectLst/>
                <a:latin typeface="微软雅黑" panose="020B0503020204020204" pitchFamily="34" charset="-122"/>
                <a:ea typeface="微软雅黑" panose="020B0503020204020204" pitchFamily="34" charset="-122"/>
                <a:cs typeface="微软雅黑" panose="020B0503020204020204" pitchFamily="34" charset="-122"/>
              </a:rPr>
              <a:t>【我要办税】-【税费申报及缴纳】-【财产和行为税申报】-【财产和行为税税源采集及合并申报】</a:t>
            </a:r>
            <a:r>
              <a:rPr lang="zh-CN" altLang="en-US" sz="1200" dirty="0">
                <a:effectLst/>
                <a:latin typeface="微软雅黑" panose="020B0503020204020204" pitchFamily="34" charset="-122"/>
                <a:ea typeface="微软雅黑" panose="020B0503020204020204" pitchFamily="34" charset="-122"/>
                <a:cs typeface="微软雅黑" panose="020B0503020204020204" pitchFamily="34" charset="-122"/>
              </a:rPr>
              <a:t>进入办税功能。</a:t>
            </a:r>
            <a:endParaRPr lang="zh-CN" altLang="en-US" sz="1200" dirty="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4" name="椭圆 13"/>
          <p:cNvSpPr/>
          <p:nvPr/>
        </p:nvSpPr>
        <p:spPr>
          <a:xfrm>
            <a:off x="408761" y="938762"/>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3267551" y="310515"/>
            <a:ext cx="5087779" cy="1592104"/>
          </a:xfrm>
          <a:prstGeom prst="rect">
            <a:avLst/>
          </a:prstGeom>
        </p:spPr>
      </p:pic>
      <p:pic>
        <p:nvPicPr>
          <p:cNvPr id="4" name="图片 3"/>
          <p:cNvPicPr>
            <a:picLocks noChangeAspect="1"/>
          </p:cNvPicPr>
          <p:nvPr/>
        </p:nvPicPr>
        <p:blipFill>
          <a:blip r:embed="rId3"/>
          <a:stretch>
            <a:fillRect/>
          </a:stretch>
        </p:blipFill>
        <p:spPr>
          <a:xfrm>
            <a:off x="706755" y="2034540"/>
            <a:ext cx="7715726" cy="29051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edge">
                                      <p:cBhvr>
                                        <p:cTn id="7" dur="2000"/>
                                        <p:tgtEl>
                                          <p:spTgt spid="13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2000"/>
                                        <p:tgtEl>
                                          <p:spTgt spid="14"/>
                                        </p:tgtEl>
                                      </p:cBhvr>
                                    </p:animEffect>
                                  </p:childTnLst>
                                </p:cTn>
                              </p:par>
                              <p:par>
                                <p:cTn id="14" presetID="2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edge">
                                      <p:cBhvr>
                                        <p:cTn id="16" dur="2000"/>
                                        <p:tgtEl>
                                          <p:spTgt spid="2"/>
                                        </p:tgtEl>
                                      </p:cBhvr>
                                    </p:animEffect>
                                  </p:childTnLst>
                                </p:cTn>
                              </p:par>
                              <p:par>
                                <p:cTn id="17" presetID="2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edge">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1" grpId="0"/>
      <p:bldP spid="14" grpId="0" bldLvl="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06696" y="121808"/>
            <a:ext cx="7959778" cy="276860"/>
          </a:xfrm>
          <a:prstGeom prst="rect">
            <a:avLst/>
          </a:prstGeom>
          <a:noFill/>
        </p:spPr>
        <p:txBody>
          <a:bodyPr wrap="square" lIns="0" tIns="0" rIns="0" bIns="0" rtlCol="0">
            <a:spAutoFit/>
          </a:bodyPr>
          <a:lstStyle/>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-印花税税源信息采集</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（导入）</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Text Placeholder 8"/>
          <p:cNvSpPr txBox="1"/>
          <p:nvPr>
            <p:custDataLst>
              <p:tags r:id="rId1"/>
            </p:custDataLst>
          </p:nvPr>
        </p:nvSpPr>
        <p:spPr>
          <a:xfrm>
            <a:off x="635794" y="633889"/>
            <a:ext cx="2031206" cy="109918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sz="1200" dirty="0">
                <a:effectLst/>
                <a:latin typeface="微软雅黑" panose="020B0503020204020204" pitchFamily="34" charset="-122"/>
                <a:ea typeface="微软雅黑" panose="020B0503020204020204" pitchFamily="34" charset="-122"/>
                <a:cs typeface="微软雅黑" panose="020B0503020204020204" pitchFamily="34" charset="-122"/>
              </a:rPr>
              <a:t>也可进行模板</a:t>
            </a:r>
            <a:r>
              <a:rPr sz="1200" dirty="0">
                <a:effectLst/>
                <a:latin typeface="微软雅黑" panose="020B0503020204020204" pitchFamily="34" charset="-122"/>
                <a:ea typeface="微软雅黑" panose="020B0503020204020204" pitchFamily="34" charset="-122"/>
                <a:cs typeface="微软雅黑" panose="020B0503020204020204" pitchFamily="34" charset="-122"/>
              </a:rPr>
              <a:t>导入，可将需采集的税源信息批量进行导入</a:t>
            </a:r>
            <a:r>
              <a:rPr lang="zh-CN" sz="1200" dirty="0">
                <a:effectLst/>
                <a:latin typeface="微软雅黑" panose="020B0503020204020204" pitchFamily="34" charset="-122"/>
                <a:ea typeface="微软雅黑" panose="020B0503020204020204" pitchFamily="34" charset="-122"/>
                <a:cs typeface="微软雅黑" panose="020B0503020204020204" pitchFamily="34" charset="-122"/>
              </a:rPr>
              <a:t>，点击【下载模板】，在模板文件【印花税税源信息采集表】中填入需要采集的相关信息。</a:t>
            </a:r>
            <a:endParaRPr lang="zh-CN" sz="1200" dirty="0">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None/>
            </a:pPr>
            <a:endParaRPr lang="zh-CN" sz="12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椭圆 13"/>
          <p:cNvSpPr/>
          <p:nvPr/>
        </p:nvSpPr>
        <p:spPr>
          <a:xfrm>
            <a:off x="408761" y="796363"/>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pic>
        <p:nvPicPr>
          <p:cNvPr id="2" name="图片 319"/>
          <p:cNvPicPr>
            <a:picLocks noChangeAspect="1"/>
          </p:cNvPicPr>
          <p:nvPr/>
        </p:nvPicPr>
        <p:blipFill>
          <a:blip r:embed="rId2"/>
          <a:stretch>
            <a:fillRect/>
          </a:stretch>
        </p:blipFill>
        <p:spPr>
          <a:xfrm>
            <a:off x="165735" y="2503646"/>
            <a:ext cx="3257550" cy="2058353"/>
          </a:xfrm>
          <a:prstGeom prst="rect">
            <a:avLst/>
          </a:prstGeom>
          <a:noFill/>
          <a:ln w="9525">
            <a:noFill/>
          </a:ln>
        </p:spPr>
      </p:pic>
      <p:pic>
        <p:nvPicPr>
          <p:cNvPr id="3" name="图片 320"/>
          <p:cNvPicPr>
            <a:picLocks noChangeAspect="1"/>
          </p:cNvPicPr>
          <p:nvPr/>
        </p:nvPicPr>
        <p:blipFill>
          <a:blip r:embed="rId3"/>
          <a:stretch>
            <a:fillRect/>
          </a:stretch>
        </p:blipFill>
        <p:spPr>
          <a:xfrm>
            <a:off x="2858929" y="446723"/>
            <a:ext cx="6119336" cy="425005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edge">
                                      <p:cBhvr>
                                        <p:cTn id="7" dur="2000"/>
                                        <p:tgtEl>
                                          <p:spTgt spid="13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2000"/>
                                        <p:tgtEl>
                                          <p:spTgt spid="14"/>
                                        </p:tgtEl>
                                      </p:cBhvr>
                                    </p:animEffect>
                                  </p:childTnLst>
                                </p:cTn>
                              </p:par>
                              <p:par>
                                <p:cTn id="14" presetID="2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edge">
                                      <p:cBhvr>
                                        <p:cTn id="16" dur="2000"/>
                                        <p:tgtEl>
                                          <p:spTgt spid="2"/>
                                        </p:tgtEl>
                                      </p:cBhvr>
                                    </p:animEffect>
                                  </p:childTnLst>
                                </p:cTn>
                              </p:par>
                              <p:par>
                                <p:cTn id="17" presetID="2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edge">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1" grpId="0"/>
      <p:bldP spid="14" grpId="0" bldLvl="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06696" y="121808"/>
            <a:ext cx="7959778" cy="276860"/>
          </a:xfrm>
          <a:prstGeom prst="rect">
            <a:avLst/>
          </a:prstGeom>
          <a:noFill/>
        </p:spPr>
        <p:txBody>
          <a:bodyPr wrap="square" lIns="0" tIns="0" rIns="0" bIns="0" rtlCol="0">
            <a:spAutoFit/>
          </a:bodyPr>
          <a:lstStyle/>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-印花税税源信息采集</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（导入）</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Text Placeholder 8"/>
          <p:cNvSpPr txBox="1"/>
          <p:nvPr>
            <p:custDataLst>
              <p:tags r:id="rId1"/>
            </p:custDataLst>
          </p:nvPr>
        </p:nvSpPr>
        <p:spPr>
          <a:xfrm>
            <a:off x="706755" y="2827496"/>
            <a:ext cx="2320290" cy="1553051"/>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rPr>
              <a:t>上传成功后，印花税税源明细表显示上传的税源信息（若需要改动可手动修改），确认无误，点击【提交】。</a:t>
            </a:r>
            <a:endParaRPr sz="12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椭圆 13"/>
          <p:cNvSpPr/>
          <p:nvPr/>
        </p:nvSpPr>
        <p:spPr>
          <a:xfrm>
            <a:off x="521156" y="2975683"/>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pic>
        <p:nvPicPr>
          <p:cNvPr id="2" name="图片 321"/>
          <p:cNvPicPr>
            <a:picLocks noChangeAspect="1"/>
          </p:cNvPicPr>
          <p:nvPr/>
        </p:nvPicPr>
        <p:blipFill>
          <a:blip r:embed="rId2"/>
          <a:stretch>
            <a:fillRect/>
          </a:stretch>
        </p:blipFill>
        <p:spPr>
          <a:xfrm>
            <a:off x="521018" y="476250"/>
            <a:ext cx="4623911" cy="2173605"/>
          </a:xfrm>
          <a:prstGeom prst="rect">
            <a:avLst/>
          </a:prstGeom>
          <a:noFill/>
          <a:ln w="9525">
            <a:noFill/>
          </a:ln>
        </p:spPr>
      </p:pic>
      <p:pic>
        <p:nvPicPr>
          <p:cNvPr id="3" name="图片 322"/>
          <p:cNvPicPr>
            <a:picLocks noChangeAspect="1"/>
          </p:cNvPicPr>
          <p:nvPr/>
        </p:nvPicPr>
        <p:blipFill>
          <a:blip r:embed="rId3"/>
          <a:stretch>
            <a:fillRect/>
          </a:stretch>
        </p:blipFill>
        <p:spPr>
          <a:xfrm>
            <a:off x="4842510" y="461486"/>
            <a:ext cx="3949065" cy="2187416"/>
          </a:xfrm>
          <a:prstGeom prst="rect">
            <a:avLst/>
          </a:prstGeom>
          <a:noFill/>
          <a:ln w="9525">
            <a:noFill/>
          </a:ln>
        </p:spPr>
      </p:pic>
      <p:pic>
        <p:nvPicPr>
          <p:cNvPr id="4" name="图片 324"/>
          <p:cNvPicPr>
            <a:picLocks noChangeAspect="1"/>
          </p:cNvPicPr>
          <p:nvPr/>
        </p:nvPicPr>
        <p:blipFill>
          <a:blip r:embed="rId4"/>
          <a:stretch>
            <a:fillRect/>
          </a:stretch>
        </p:blipFill>
        <p:spPr>
          <a:xfrm>
            <a:off x="3100388" y="2783205"/>
            <a:ext cx="5686901" cy="212693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edge">
                                      <p:cBhvr>
                                        <p:cTn id="7" dur="2000"/>
                                        <p:tgtEl>
                                          <p:spTgt spid="13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2000"/>
                                        <p:tgtEl>
                                          <p:spTgt spid="14"/>
                                        </p:tgtEl>
                                      </p:cBhvr>
                                    </p:animEffect>
                                  </p:childTnLst>
                                </p:cTn>
                              </p:par>
                              <p:par>
                                <p:cTn id="14" presetID="2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edge">
                                      <p:cBhvr>
                                        <p:cTn id="16" dur="2000"/>
                                        <p:tgtEl>
                                          <p:spTgt spid="2"/>
                                        </p:tgtEl>
                                      </p:cBhvr>
                                    </p:animEffect>
                                  </p:childTnLst>
                                </p:cTn>
                              </p:par>
                              <p:par>
                                <p:cTn id="17" presetID="2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edge">
                                      <p:cBhvr>
                                        <p:cTn id="19" dur="2000"/>
                                        <p:tgtEl>
                                          <p:spTgt spid="3"/>
                                        </p:tgtEl>
                                      </p:cBhvr>
                                    </p:animEffect>
                                  </p:childTnLst>
                                </p:cTn>
                              </p:par>
                              <p:par>
                                <p:cTn id="20" presetID="2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edg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1" grpId="0"/>
      <p:bldP spid="14" grpId="0" bldLvl="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447616" y="121808"/>
            <a:ext cx="7959778" cy="276860"/>
          </a:xfrm>
          <a:prstGeom prst="rect">
            <a:avLst/>
          </a:prstGeom>
          <a:noFill/>
        </p:spPr>
        <p:txBody>
          <a:bodyPr wrap="square" lIns="0" tIns="0" rIns="0" bIns="0" rtlCol="0">
            <a:spAutoFit/>
          </a:bodyPr>
          <a:lstStyle/>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财产和行为税申报</a:t>
            </a:r>
            <a:endParaRPr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Text Placeholder 8"/>
          <p:cNvSpPr txBox="1"/>
          <p:nvPr>
            <p:custDataLst>
              <p:tags r:id="rId1"/>
            </p:custDataLst>
          </p:nvPr>
        </p:nvSpPr>
        <p:spPr>
          <a:xfrm>
            <a:off x="521018" y="768668"/>
            <a:ext cx="1590675" cy="327850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sz="1200" b="1" dirty="0">
                <a:effectLst/>
                <a:latin typeface="微软雅黑" panose="020B0503020204020204" pitchFamily="34" charset="-122"/>
                <a:ea typeface="微软雅黑" panose="020B0503020204020204" pitchFamily="34" charset="-122"/>
                <a:cs typeface="微软雅黑" panose="020B0503020204020204" pitchFamily="34" charset="-122"/>
              </a:rPr>
              <a:t>方式一：确认式申报</a:t>
            </a:r>
            <a:endParaRPr sz="1200" b="1" dirty="0">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rPr>
              <a:t>（1）自动带出本期应申报的所有税种卡片，纳税人可以自行勾选单个或多个税种进行申报。</a:t>
            </a:r>
            <a:endParaRPr sz="1200" dirty="0">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None/>
            </a:pPr>
            <a:endParaRPr sz="1200" dirty="0">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rPr>
              <a:t>（2）点击【提交申报】，申报成功。</a:t>
            </a:r>
            <a:endParaRPr sz="12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椭圆 13"/>
          <p:cNvSpPr/>
          <p:nvPr/>
        </p:nvSpPr>
        <p:spPr>
          <a:xfrm>
            <a:off x="335419" y="916854"/>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rcRect t="8929"/>
          <a:stretch>
            <a:fillRect/>
          </a:stretch>
        </p:blipFill>
        <p:spPr>
          <a:xfrm>
            <a:off x="2542699" y="398621"/>
            <a:ext cx="5930741" cy="2540794"/>
          </a:xfrm>
          <a:prstGeom prst="rect">
            <a:avLst/>
          </a:prstGeom>
          <a:noFill/>
          <a:ln w="9525">
            <a:noFill/>
          </a:ln>
        </p:spPr>
      </p:pic>
      <p:pic>
        <p:nvPicPr>
          <p:cNvPr id="3" name="图片 -2147482515"/>
          <p:cNvPicPr>
            <a:picLocks noChangeAspect="1"/>
          </p:cNvPicPr>
          <p:nvPr/>
        </p:nvPicPr>
        <p:blipFill>
          <a:blip r:embed="rId3"/>
          <a:srcRect t="8656"/>
          <a:stretch>
            <a:fillRect/>
          </a:stretch>
        </p:blipFill>
        <p:spPr>
          <a:xfrm>
            <a:off x="2543175" y="2964656"/>
            <a:ext cx="5930741" cy="1988344"/>
          </a:xfrm>
          <a:prstGeom prst="rect">
            <a:avLst/>
          </a:prstGeom>
          <a:noFill/>
          <a:ln w="9525">
            <a:noFill/>
          </a:ln>
        </p:spPr>
      </p:pic>
      <p:sp>
        <p:nvSpPr>
          <p:cNvPr id="4" name="椭圆 3"/>
          <p:cNvSpPr/>
          <p:nvPr/>
        </p:nvSpPr>
        <p:spPr>
          <a:xfrm>
            <a:off x="335419" y="3114272"/>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edge">
                                      <p:cBhvr>
                                        <p:cTn id="7" dur="2000"/>
                                        <p:tgtEl>
                                          <p:spTgt spid="13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2000"/>
                                        <p:tgtEl>
                                          <p:spTgt spid="14"/>
                                        </p:tgtEl>
                                      </p:cBhvr>
                                    </p:animEffect>
                                  </p:childTnLst>
                                </p:cTn>
                              </p:par>
                              <p:par>
                                <p:cTn id="14" presetID="2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edge">
                                      <p:cBhvr>
                                        <p:cTn id="16" dur="2000"/>
                                        <p:tgtEl>
                                          <p:spTgt spid="2"/>
                                        </p:tgtEl>
                                      </p:cBhvr>
                                    </p:animEffect>
                                  </p:childTnLst>
                                </p:cTn>
                              </p:par>
                              <p:par>
                                <p:cTn id="17" presetID="2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edge">
                                      <p:cBhvr>
                                        <p:cTn id="19" dur="2000"/>
                                        <p:tgtEl>
                                          <p:spTgt spid="3"/>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edge">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1" grpId="0"/>
      <p:bldP spid="14" grpId="0" bldLvl="0" animBg="1"/>
      <p:bldP spid="4" grpId="0" bldLvl="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447616" y="121808"/>
            <a:ext cx="7959778" cy="276860"/>
          </a:xfrm>
          <a:prstGeom prst="rect">
            <a:avLst/>
          </a:prstGeom>
          <a:noFill/>
        </p:spPr>
        <p:txBody>
          <a:bodyPr wrap="square" lIns="0" tIns="0" rIns="0" bIns="0" rtlCol="0">
            <a:spAutoFit/>
          </a:bodyPr>
          <a:lstStyle/>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财产和行为税申报</a:t>
            </a:r>
            <a:endParaRPr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Text Placeholder 8"/>
          <p:cNvSpPr txBox="1"/>
          <p:nvPr>
            <p:custDataLst>
              <p:tags r:id="rId1"/>
            </p:custDataLst>
          </p:nvPr>
        </p:nvSpPr>
        <p:spPr>
          <a:xfrm>
            <a:off x="521018" y="768668"/>
            <a:ext cx="1744980" cy="3300413"/>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sz="1200" b="1" dirty="0">
                <a:effectLst/>
                <a:latin typeface="微软雅黑" panose="020B0503020204020204" pitchFamily="34" charset="-122"/>
                <a:ea typeface="微软雅黑" panose="020B0503020204020204" pitchFamily="34" charset="-122"/>
                <a:cs typeface="微软雅黑" panose="020B0503020204020204" pitchFamily="34" charset="-122"/>
              </a:rPr>
              <a:t>方式二：填表式申报</a:t>
            </a:r>
            <a:endParaRPr sz="1200" b="1" dirty="0">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rPr>
              <a:t>（1）进入</a:t>
            </a:r>
            <a:r>
              <a:rPr lang="zh-CN" sz="1200" dirty="0">
                <a:effectLst/>
                <a:latin typeface="微软雅黑" panose="020B0503020204020204" pitchFamily="34" charset="-122"/>
                <a:ea typeface="微软雅黑" panose="020B0503020204020204" pitchFamily="34" charset="-122"/>
                <a:cs typeface="微软雅黑" panose="020B0503020204020204" pitchFamily="34" charset="-122"/>
              </a:rPr>
              <a:t>财产和行为税税源采集及合并申报界面</a:t>
            </a:r>
            <a:r>
              <a:rPr sz="1200" dirty="0">
                <a:effectLst/>
                <a:latin typeface="微软雅黑" panose="020B0503020204020204" pitchFamily="34" charset="-122"/>
                <a:ea typeface="微软雅黑" panose="020B0503020204020204" pitchFamily="34" charset="-122"/>
                <a:cs typeface="微软雅黑" panose="020B0503020204020204" pitchFamily="34" charset="-122"/>
              </a:rPr>
              <a:t>，点击</a:t>
            </a:r>
            <a:r>
              <a:rPr lang="zh-CN" sz="1200" dirty="0">
                <a:effectLst/>
                <a:latin typeface="微软雅黑" panose="020B0503020204020204" pitchFamily="34" charset="-122"/>
                <a:ea typeface="微软雅黑" panose="020B0503020204020204" pitchFamily="34" charset="-122"/>
                <a:cs typeface="微软雅黑" panose="020B0503020204020204" pitchFamily="34" charset="-122"/>
              </a:rPr>
              <a:t>右上角</a:t>
            </a:r>
            <a:r>
              <a:rPr sz="1200" dirty="0">
                <a:effectLst/>
                <a:latin typeface="微软雅黑" panose="020B0503020204020204" pitchFamily="34" charset="-122"/>
                <a:ea typeface="微软雅黑" panose="020B0503020204020204" pitchFamily="34" charset="-122"/>
                <a:cs typeface="微软雅黑" panose="020B0503020204020204" pitchFamily="34" charset="-122"/>
              </a:rPr>
              <a:t>【填表式申报】。</a:t>
            </a:r>
            <a:endParaRPr sz="1200" dirty="0">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rPr>
              <a:t>（2）跳转到财产和行为税纳税申报表界面，系统自动带出本期应申报的税种信息。</a:t>
            </a:r>
            <a:endParaRPr sz="12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椭圆 13"/>
          <p:cNvSpPr/>
          <p:nvPr/>
        </p:nvSpPr>
        <p:spPr>
          <a:xfrm>
            <a:off x="335419" y="916854"/>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rcRect t="8961"/>
          <a:stretch>
            <a:fillRect/>
          </a:stretch>
        </p:blipFill>
        <p:spPr>
          <a:xfrm>
            <a:off x="2747486" y="556260"/>
            <a:ext cx="5738813" cy="1692593"/>
          </a:xfrm>
          <a:prstGeom prst="rect">
            <a:avLst/>
          </a:prstGeom>
          <a:noFill/>
          <a:ln w="9525">
            <a:noFill/>
          </a:ln>
        </p:spPr>
      </p:pic>
      <p:pic>
        <p:nvPicPr>
          <p:cNvPr id="3" name="图片 1"/>
          <p:cNvPicPr>
            <a:picLocks noChangeAspect="1"/>
          </p:cNvPicPr>
          <p:nvPr/>
        </p:nvPicPr>
        <p:blipFill>
          <a:blip r:embed="rId3"/>
          <a:srcRect t="5879"/>
          <a:stretch>
            <a:fillRect/>
          </a:stretch>
        </p:blipFill>
        <p:spPr>
          <a:xfrm>
            <a:off x="2816543" y="2328863"/>
            <a:ext cx="5669756" cy="2398871"/>
          </a:xfrm>
          <a:prstGeom prst="rect">
            <a:avLst/>
          </a:prstGeom>
          <a:noFill/>
          <a:ln w="9525">
            <a:noFill/>
          </a:ln>
        </p:spPr>
      </p:pic>
      <p:sp>
        <p:nvSpPr>
          <p:cNvPr id="6" name="椭圆 5"/>
          <p:cNvSpPr/>
          <p:nvPr/>
        </p:nvSpPr>
        <p:spPr>
          <a:xfrm>
            <a:off x="342086" y="2450379"/>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edge">
                                      <p:cBhvr>
                                        <p:cTn id="7" dur="2000"/>
                                        <p:tgtEl>
                                          <p:spTgt spid="13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2000"/>
                                        <p:tgtEl>
                                          <p:spTgt spid="14"/>
                                        </p:tgtEl>
                                      </p:cBhvr>
                                    </p:animEffect>
                                  </p:childTnLst>
                                </p:cTn>
                              </p:par>
                              <p:par>
                                <p:cTn id="14" presetID="2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edge">
                                      <p:cBhvr>
                                        <p:cTn id="16" dur="2000"/>
                                        <p:tgtEl>
                                          <p:spTgt spid="2"/>
                                        </p:tgtEl>
                                      </p:cBhvr>
                                    </p:animEffect>
                                  </p:childTnLst>
                                </p:cTn>
                              </p:par>
                              <p:par>
                                <p:cTn id="17" presetID="2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edge">
                                      <p:cBhvr>
                                        <p:cTn id="19" dur="2000"/>
                                        <p:tgtEl>
                                          <p:spTgt spid="3"/>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edge">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1" grpId="0"/>
      <p:bldP spid="14" grpId="0" bldLvl="0" animBg="1"/>
      <p:bldP spid="6" grpId="0" bldLvl="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82808" y="121808"/>
            <a:ext cx="7959778" cy="276860"/>
          </a:xfrm>
          <a:prstGeom prst="rect">
            <a:avLst/>
          </a:prstGeom>
          <a:noFill/>
        </p:spPr>
        <p:txBody>
          <a:bodyPr wrap="square" lIns="0" tIns="0" rIns="0" bIns="0" rtlCol="0">
            <a:spAutoFit/>
          </a:bodyPr>
          <a:lstStyle/>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财产和行为税申报</a:t>
            </a:r>
            <a:endParaRPr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Text Placeholder 8"/>
          <p:cNvSpPr txBox="1"/>
          <p:nvPr>
            <p:custDataLst>
              <p:tags r:id="rId1"/>
            </p:custDataLst>
          </p:nvPr>
        </p:nvSpPr>
        <p:spPr>
          <a:xfrm>
            <a:off x="521018" y="768668"/>
            <a:ext cx="1590675" cy="2647950"/>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rPr>
              <a:t>（3）打开“减免税明细申报附表”，自动带出纳税人在税源信息采集的所有减免税信息。</a:t>
            </a:r>
            <a:endParaRPr sz="1200" dirty="0">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None/>
            </a:pPr>
            <a:endParaRPr sz="1200" dirty="0">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None/>
            </a:pPr>
            <a:endParaRPr sz="1200" dirty="0">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None/>
            </a:pPr>
            <a:endPar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nSpc>
                <a:spcPct val="150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（4）点击【提交申报】，申报成功。</a:t>
            </a:r>
            <a:endParaRPr sz="1200" dirty="0">
              <a:effectLst/>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None/>
            </a:pPr>
            <a:endParaRPr sz="12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椭圆 13"/>
          <p:cNvSpPr/>
          <p:nvPr/>
        </p:nvSpPr>
        <p:spPr>
          <a:xfrm>
            <a:off x="335419" y="916854"/>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sp>
        <p:nvSpPr>
          <p:cNvPr id="4" name="椭圆 3"/>
          <p:cNvSpPr/>
          <p:nvPr/>
        </p:nvSpPr>
        <p:spPr>
          <a:xfrm>
            <a:off x="335419" y="3471935"/>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2458403" y="398621"/>
            <a:ext cx="6685598" cy="2744629"/>
          </a:xfrm>
          <a:prstGeom prst="rect">
            <a:avLst/>
          </a:prstGeom>
          <a:noFill/>
          <a:ln w="9525">
            <a:noFill/>
          </a:ln>
        </p:spPr>
      </p:pic>
      <p:pic>
        <p:nvPicPr>
          <p:cNvPr id="3" name="图片 1"/>
          <p:cNvPicPr>
            <a:picLocks noChangeAspect="1"/>
          </p:cNvPicPr>
          <p:nvPr/>
        </p:nvPicPr>
        <p:blipFill>
          <a:blip r:embed="rId3"/>
          <a:srcRect t="8656"/>
          <a:stretch>
            <a:fillRect/>
          </a:stretch>
        </p:blipFill>
        <p:spPr>
          <a:xfrm>
            <a:off x="2611755" y="3143250"/>
            <a:ext cx="5965031" cy="1855946"/>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edge">
                                      <p:cBhvr>
                                        <p:cTn id="7" dur="2000"/>
                                        <p:tgtEl>
                                          <p:spTgt spid="13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edge">
                                      <p:cBhvr>
                                        <p:cTn id="13" dur="2000"/>
                                        <p:tgtEl>
                                          <p:spTgt spid="14"/>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edge">
                                      <p:cBhvr>
                                        <p:cTn id="16" dur="2000"/>
                                        <p:tgtEl>
                                          <p:spTgt spid="4"/>
                                        </p:tgtEl>
                                      </p:cBhvr>
                                    </p:animEffect>
                                  </p:childTnLst>
                                </p:cTn>
                              </p:par>
                              <p:par>
                                <p:cTn id="17" presetID="2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edge">
                                      <p:cBhvr>
                                        <p:cTn id="19" dur="2000"/>
                                        <p:tgtEl>
                                          <p:spTgt spid="2"/>
                                        </p:tgtEl>
                                      </p:cBhvr>
                                    </p:animEffect>
                                  </p:childTnLst>
                                </p:cTn>
                              </p:par>
                              <p:par>
                                <p:cTn id="20" presetID="2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edge">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1" grpId="0"/>
      <p:bldP spid="14" grpId="0" bldLvl="0" animBg="1"/>
      <p:bldP spid="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图形"/>
          <p:cNvSpPr/>
          <p:nvPr>
            <p:custDataLst>
              <p:tags r:id="rId1"/>
            </p:custDataLst>
          </p:nvPr>
        </p:nvSpPr>
        <p:spPr>
          <a:xfrm>
            <a:off x="251936" y="169545"/>
            <a:ext cx="5895499" cy="431959"/>
          </a:xfrm>
          <a:prstGeom prst="homePlate">
            <a:avLst/>
          </a:prstGeom>
          <a:solidFill>
            <a:srgbClr val="46769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sz="1200" b="1" dirty="0">
                <a:solidFill>
                  <a:schemeClr val="bg1"/>
                </a:solidFill>
                <a:latin typeface="微软雅黑" panose="020B0503020204020204" pitchFamily="34" charset="-122"/>
                <a:ea typeface="微软雅黑" panose="020B0503020204020204" pitchFamily="34" charset="-122"/>
              </a:rPr>
              <a:t>打开电子税务局登录界面，选择“自然人登录”，根据输入框提示输入纳税人登录信息，滑动滑块后点击【登录】。</a:t>
            </a:r>
            <a:endParaRPr lang="zh-CN" sz="1200" b="1"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899160" y="771525"/>
            <a:ext cx="7496810" cy="41033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stretch>
            <a:fillRect/>
          </a:stretch>
        </p:blipFill>
        <p:spPr>
          <a:xfrm>
            <a:off x="1034891" y="798195"/>
            <a:ext cx="1269206" cy="1298734"/>
          </a:xfrm>
          <a:prstGeom prst="rect">
            <a:avLst/>
          </a:prstGeom>
        </p:spPr>
      </p:pic>
      <p:sp>
        <p:nvSpPr>
          <p:cNvPr id="11" name="Text Placeholder 8"/>
          <p:cNvSpPr txBox="1"/>
          <p:nvPr>
            <p:custDataLst>
              <p:tags r:id="rId2"/>
            </p:custDataLst>
          </p:nvPr>
        </p:nvSpPr>
        <p:spPr>
          <a:xfrm>
            <a:off x="2375535" y="1291590"/>
            <a:ext cx="4424839" cy="42481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sz="1500">
                <a:latin typeface="微软雅黑" panose="020B0503020204020204" pitchFamily="34" charset="-122"/>
                <a:ea typeface="微软雅黑" panose="020B0503020204020204" pitchFamily="34" charset="-122"/>
                <a:cs typeface="微软雅黑" panose="020B0503020204020204" pitchFamily="34" charset="-122"/>
                <a:sym typeface="+mn-ea"/>
              </a:rPr>
              <a:t>问：为什么我无法删除税源信息？</a:t>
            </a:r>
            <a:endParaRPr lang="zh-CN" sz="150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0" indent="0">
              <a:lnSpc>
                <a:spcPct val="150000"/>
              </a:lnSpc>
              <a:buNone/>
            </a:pPr>
            <a:endParaRPr sz="1200" dirty="0">
              <a:effectLst/>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5" name="组合 24"/>
          <p:cNvGrpSpPr/>
          <p:nvPr/>
        </p:nvGrpSpPr>
        <p:grpSpPr>
          <a:xfrm>
            <a:off x="1034891" y="2442210"/>
            <a:ext cx="7068979" cy="2269808"/>
            <a:chOff x="7016239" y="1404123"/>
            <a:chExt cx="3206550" cy="2615400"/>
          </a:xfrm>
        </p:grpSpPr>
        <p:sp>
          <p:nvSpPr>
            <p:cNvPr id="28" name="矩形: 圆角 1"/>
            <p:cNvSpPr/>
            <p:nvPr/>
          </p:nvSpPr>
          <p:spPr>
            <a:xfrm>
              <a:off x="7016239" y="1404123"/>
              <a:ext cx="3206550" cy="2539772"/>
            </a:xfrm>
            <a:prstGeom prst="roundRect">
              <a:avLst>
                <a:gd name="adj" fmla="val 4235"/>
              </a:avLst>
            </a:prstGeom>
            <a:solidFill>
              <a:schemeClr val="bg1"/>
            </a:solidFill>
            <a:ln>
              <a:noFill/>
            </a:ln>
            <a:effectLst>
              <a:outerShdw blurRad="165100" sx="101000" sy="101000" algn="ctr" rotWithShape="0">
                <a:schemeClr val="accent1">
                  <a:lumMod val="5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思源黑体 CN Normal" panose="020B0400000000000000" pitchFamily="34" charset="-122"/>
                <a:ea typeface="思源黑体 CN Normal" panose="020B0400000000000000" pitchFamily="34" charset="-122"/>
                <a:sym typeface="Arial" panose="020B0604020202020204" pitchFamily="34" charset="0"/>
              </a:endParaRPr>
            </a:p>
          </p:txBody>
        </p:sp>
        <p:sp>
          <p:nvSpPr>
            <p:cNvPr id="34" name="文本框 33"/>
            <p:cNvSpPr txBox="1"/>
            <p:nvPr/>
          </p:nvSpPr>
          <p:spPr>
            <a:xfrm>
              <a:off x="7109106" y="1499623"/>
              <a:ext cx="3063217" cy="2519900"/>
            </a:xfrm>
            <a:prstGeom prst="rect">
              <a:avLst/>
            </a:prstGeom>
            <a:noFill/>
          </p:spPr>
          <p:txBody>
            <a:bodyPr wrap="square" rtlCol="0">
              <a:noAutofit/>
            </a:bodyPr>
            <a:p>
              <a:pPr indent="0" fontAlgn="auto">
                <a:lnSpc>
                  <a:spcPct val="150000"/>
                </a:lnSpc>
              </a:pPr>
              <a:r>
                <a:rPr lang="zh-CN" sz="1500">
                  <a:latin typeface="微软雅黑" panose="020B0503020204020204" pitchFamily="34" charset="-122"/>
                  <a:ea typeface="微软雅黑" panose="020B0503020204020204" pitchFamily="34" charset="-122"/>
                  <a:cs typeface="微软雅黑" panose="020B0503020204020204" pitchFamily="34" charset="-122"/>
                </a:rPr>
                <a:t>答：</a:t>
              </a:r>
              <a:endParaRPr lang="zh-CN" sz="15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sz="1500">
                  <a:latin typeface="微软雅黑" panose="020B0503020204020204" pitchFamily="34" charset="-122"/>
                  <a:ea typeface="微软雅黑" panose="020B0503020204020204" pitchFamily="34" charset="-122"/>
                  <a:cs typeface="微软雅黑" panose="020B0503020204020204" pitchFamily="34" charset="-122"/>
                </a:rPr>
                <a:t>     </a:t>
              </a:r>
              <a:r>
                <a:rPr sz="1500">
                  <a:latin typeface="微软雅黑" panose="020B0503020204020204" pitchFamily="34" charset="-122"/>
                  <a:ea typeface="微软雅黑" panose="020B0503020204020204" pitchFamily="34" charset="-122"/>
                  <a:cs typeface="微软雅黑" panose="020B0503020204020204" pitchFamily="34" charset="-122"/>
                </a:rPr>
                <a:t>已采集税源信息列表中提供查看、修改和删除功能，未申报的税源可以进行查看、修改和删除操作；已申报的税源不能进行删除，只能进行修改和查看。</a:t>
              </a:r>
              <a:endParaRPr sz="150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0" name="文本框 9"/>
          <p:cNvSpPr txBox="1"/>
          <p:nvPr/>
        </p:nvSpPr>
        <p:spPr>
          <a:xfrm>
            <a:off x="828675" y="289084"/>
            <a:ext cx="2212658" cy="276860"/>
          </a:xfrm>
          <a:prstGeom prst="rect">
            <a:avLst/>
          </a:prstGeom>
          <a:noFill/>
        </p:spPr>
        <p:txBody>
          <a:bodyPr wrap="square" lIns="0" tIns="0" rIns="0" bIns="0" rtlCol="0">
            <a:spAutoFit/>
          </a:bodyPr>
          <a:lstStyle>
            <a:defPPr>
              <a:defRPr lang="zh-CN"/>
            </a:defPPr>
            <a:lvl1pPr>
              <a:defRPr sz="2400" b="1">
                <a:solidFill>
                  <a:srgbClr val="0A4383"/>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defTabSz="685800">
              <a:defRPr/>
            </a:pPr>
            <a:r>
              <a:rPr lang="zh-CN" altLang="en-US" sz="1800" dirty="0">
                <a:solidFill>
                  <a:schemeClr val="tx1">
                    <a:lumMod val="75000"/>
                    <a:lumOff val="25000"/>
                  </a:schemeClr>
                </a:solidFill>
                <a:sym typeface="微软雅黑" panose="020B0503020204020204" pitchFamily="34" charset="-122"/>
              </a:rPr>
              <a:t>常见问题</a:t>
            </a:r>
            <a:endParaRPr lang="zh-CN" altLang="en-US" sz="1800" dirty="0">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edge">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edge">
                                      <p:cBhvr>
                                        <p:cTn id="18"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p:cNvPicPr>
            <a:picLocks noChangeAspect="1"/>
          </p:cNvPicPr>
          <p:nvPr/>
        </p:nvPicPr>
        <p:blipFill>
          <a:blip r:embed="rId1"/>
          <a:stretch>
            <a:fillRect/>
          </a:stretch>
        </p:blipFill>
        <p:spPr>
          <a:xfrm>
            <a:off x="1034891" y="798195"/>
            <a:ext cx="1269206" cy="1298734"/>
          </a:xfrm>
          <a:prstGeom prst="rect">
            <a:avLst/>
          </a:prstGeom>
        </p:spPr>
      </p:pic>
      <p:sp>
        <p:nvSpPr>
          <p:cNvPr id="11" name="Text Placeholder 8"/>
          <p:cNvSpPr txBox="1"/>
          <p:nvPr>
            <p:custDataLst>
              <p:tags r:id="rId2"/>
            </p:custDataLst>
          </p:nvPr>
        </p:nvSpPr>
        <p:spPr>
          <a:xfrm>
            <a:off x="2375535" y="1291590"/>
            <a:ext cx="4424839" cy="424815"/>
          </a:xfrm>
          <a:prstGeom prst="rect">
            <a:avLst/>
          </a:prstGeom>
        </p:spPr>
        <p:txBody>
          <a:bodyPr vert="horz" lIns="51435" tIns="25717" rIns="51435" bIns="25717"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sz="1500">
                <a:latin typeface="微软雅黑" panose="020B0503020204020204" pitchFamily="34" charset="-122"/>
                <a:ea typeface="微软雅黑" panose="020B0503020204020204" pitchFamily="34" charset="-122"/>
                <a:cs typeface="微软雅黑" panose="020B0503020204020204" pitchFamily="34" charset="-122"/>
                <a:sym typeface="+mn-ea"/>
              </a:rPr>
              <a:t>问：系统自动预填数据与我实际情况不符，我该怎么办？</a:t>
            </a:r>
            <a:endParaRPr lang="zh-CN" sz="15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25" name="组合 24"/>
          <p:cNvGrpSpPr/>
          <p:nvPr/>
        </p:nvGrpSpPr>
        <p:grpSpPr>
          <a:xfrm>
            <a:off x="1034891" y="2442210"/>
            <a:ext cx="7068979" cy="2269808"/>
            <a:chOff x="7016239" y="1404123"/>
            <a:chExt cx="3206550" cy="2615400"/>
          </a:xfrm>
        </p:grpSpPr>
        <p:sp>
          <p:nvSpPr>
            <p:cNvPr id="28" name="矩形: 圆角 1"/>
            <p:cNvSpPr/>
            <p:nvPr/>
          </p:nvSpPr>
          <p:spPr>
            <a:xfrm>
              <a:off x="7016239" y="1404123"/>
              <a:ext cx="3206550" cy="2539772"/>
            </a:xfrm>
            <a:prstGeom prst="roundRect">
              <a:avLst>
                <a:gd name="adj" fmla="val 4235"/>
              </a:avLst>
            </a:prstGeom>
            <a:solidFill>
              <a:schemeClr val="bg1"/>
            </a:solidFill>
            <a:ln>
              <a:noFill/>
            </a:ln>
            <a:effectLst>
              <a:outerShdw blurRad="165100" sx="101000" sy="101000" algn="ctr" rotWithShape="0">
                <a:schemeClr val="accent1">
                  <a:lumMod val="50000"/>
                  <a:alpha val="1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latin typeface="思源黑体 CN Normal" panose="020B0400000000000000" pitchFamily="34" charset="-122"/>
                <a:ea typeface="思源黑体 CN Normal" panose="020B0400000000000000" pitchFamily="34" charset="-122"/>
                <a:sym typeface="Arial" panose="020B0604020202020204" pitchFamily="34" charset="0"/>
              </a:endParaRPr>
            </a:p>
          </p:txBody>
        </p:sp>
        <p:sp>
          <p:nvSpPr>
            <p:cNvPr id="34" name="文本框 33"/>
            <p:cNvSpPr txBox="1"/>
            <p:nvPr/>
          </p:nvSpPr>
          <p:spPr>
            <a:xfrm>
              <a:off x="7109106" y="1499623"/>
              <a:ext cx="3063217" cy="2519900"/>
            </a:xfrm>
            <a:prstGeom prst="rect">
              <a:avLst/>
            </a:prstGeom>
            <a:noFill/>
          </p:spPr>
          <p:txBody>
            <a:bodyPr wrap="square" rtlCol="0">
              <a:noAutofit/>
            </a:bodyPr>
            <a:p>
              <a:pPr indent="0" fontAlgn="auto">
                <a:lnSpc>
                  <a:spcPct val="150000"/>
                </a:lnSpc>
              </a:pPr>
              <a:r>
                <a:rPr lang="zh-CN" sz="1500">
                  <a:latin typeface="微软雅黑" panose="020B0503020204020204" pitchFamily="34" charset="-122"/>
                  <a:ea typeface="微软雅黑" panose="020B0503020204020204" pitchFamily="34" charset="-122"/>
                  <a:cs typeface="微软雅黑" panose="020B0503020204020204" pitchFamily="34" charset="-122"/>
                </a:rPr>
                <a:t>答：</a:t>
              </a:r>
              <a:endParaRPr lang="zh-CN" sz="15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en-US" sz="1500">
                  <a:latin typeface="微软雅黑" panose="020B0503020204020204" pitchFamily="34" charset="-122"/>
                  <a:ea typeface="微软雅黑" panose="020B0503020204020204" pitchFamily="34" charset="-122"/>
                  <a:cs typeface="微软雅黑" panose="020B0503020204020204" pitchFamily="34" charset="-122"/>
                </a:rPr>
                <a:t>     </a:t>
              </a:r>
              <a:r>
                <a:rPr sz="1500">
                  <a:latin typeface="微软雅黑" panose="020B0503020204020204" pitchFamily="34" charset="-122"/>
                  <a:ea typeface="微软雅黑" panose="020B0503020204020204" pitchFamily="34" charset="-122"/>
                  <a:cs typeface="微软雅黑" panose="020B0503020204020204" pitchFamily="34" charset="-122"/>
                </a:rPr>
                <a:t>纳税人可以对系统预填的税源信息报告中各项信息进行确认，对有异议的信息进行更改。</a:t>
              </a:r>
              <a:endParaRPr sz="1500">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10" name="文本框 9"/>
          <p:cNvSpPr txBox="1"/>
          <p:nvPr/>
        </p:nvSpPr>
        <p:spPr>
          <a:xfrm>
            <a:off x="828675" y="289084"/>
            <a:ext cx="2212658" cy="276860"/>
          </a:xfrm>
          <a:prstGeom prst="rect">
            <a:avLst/>
          </a:prstGeom>
          <a:noFill/>
        </p:spPr>
        <p:txBody>
          <a:bodyPr wrap="square" lIns="0" tIns="0" rIns="0" bIns="0" rtlCol="0">
            <a:spAutoFit/>
          </a:bodyPr>
          <a:lstStyle>
            <a:defPPr>
              <a:defRPr lang="zh-CN"/>
            </a:defPPr>
            <a:lvl1pPr>
              <a:defRPr sz="2400" b="1">
                <a:solidFill>
                  <a:srgbClr val="0A4383"/>
                </a:solidFill>
                <a:latin typeface="微软雅黑" panose="020B0503020204020204" pitchFamily="34" charset="-122"/>
                <a:ea typeface="微软雅黑" panose="020B0503020204020204" pitchFamily="34" charset="-122"/>
                <a:cs typeface="微软雅黑" panose="020B0503020204020204" pitchFamily="34" charset="-122"/>
              </a:defRPr>
            </a:lvl1pPr>
          </a:lstStyle>
          <a:p>
            <a:pPr defTabSz="685800">
              <a:defRPr/>
            </a:pPr>
            <a:r>
              <a:rPr lang="zh-CN" altLang="en-US" sz="1800" dirty="0">
                <a:solidFill>
                  <a:schemeClr val="tx1">
                    <a:lumMod val="75000"/>
                    <a:lumOff val="25000"/>
                  </a:schemeClr>
                </a:solidFill>
                <a:sym typeface="微软雅黑" panose="020B0503020204020204" pitchFamily="34" charset="-122"/>
              </a:rPr>
              <a:t>常见问题</a:t>
            </a:r>
            <a:endParaRPr lang="zh-CN" altLang="en-US" sz="1800" dirty="0">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edge">
                                      <p:cBhvr>
                                        <p:cTn id="15" dur="2000"/>
                                        <p:tgtEl>
                                          <p:spTgt spid="25"/>
                                        </p:tgtEl>
                                      </p:cBhvr>
                                    </p:animEffect>
                                  </p:childTnLst>
                                </p:cTn>
                              </p:par>
                              <p:par>
                                <p:cTn id="16" presetID="2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edge">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 166"/>
          <p:cNvSpPr/>
          <p:nvPr/>
        </p:nvSpPr>
        <p:spPr>
          <a:xfrm>
            <a:off x="687705" y="579596"/>
            <a:ext cx="7768590" cy="4188143"/>
          </a:xfrm>
          <a:prstGeom prst="rect">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7" tIns="45719" rIns="91437" bIns="45719" anchor="ctr">
            <a:scene3d>
              <a:camera prst="orthographicFront"/>
              <a:lightRig rig="threePt" dir="t"/>
            </a:scene3d>
            <a:sp3d>
              <a:contourClr>
                <a:srgbClr val="FFFFFF"/>
              </a:contourClr>
            </a:sp3d>
          </a:bodyPr>
          <a:lstStyle/>
          <a:p>
            <a:pPr algn="ctr" defTabSz="914400">
              <a:defRPr/>
            </a:pPr>
            <a:r>
              <a:rPr lang="en-US" altLang="zh-CN" sz="1425" b="1" dirty="0">
                <a:solidFill>
                  <a:prstClr val="black">
                    <a:lumMod val="75000"/>
                    <a:lumOff val="25000"/>
                  </a:prstClr>
                </a:solidFill>
                <a:latin typeface="微软雅黑" panose="020B0503020204020204" pitchFamily="34" charset="-122"/>
                <a:ea typeface="微软雅黑" panose="020B0503020204020204" pitchFamily="34" charset="-122"/>
                <a:sym typeface="+mn-ea"/>
              </a:rPr>
              <a:t>       </a:t>
            </a:r>
            <a:endParaRPr lang="zh-CN" altLang="en-US" sz="1425" b="1" dirty="0">
              <a:solidFill>
                <a:prstClr val="black">
                  <a:lumMod val="75000"/>
                  <a:lumOff val="25000"/>
                </a:prstClr>
              </a:solidFill>
              <a:latin typeface="微软雅黑" panose="020B0503020204020204" pitchFamily="34" charset="-122"/>
              <a:ea typeface="微软雅黑" panose="020B0503020204020204" pitchFamily="34" charset="-122"/>
              <a:sym typeface="+mn-ea"/>
            </a:endParaRPr>
          </a:p>
        </p:txBody>
      </p:sp>
      <p:sp>
        <p:nvSpPr>
          <p:cNvPr id="134" name="文本框 2"/>
          <p:cNvSpPr txBox="1"/>
          <p:nvPr/>
        </p:nvSpPr>
        <p:spPr>
          <a:xfrm>
            <a:off x="706696" y="121808"/>
            <a:ext cx="7959778" cy="276860"/>
          </a:xfrm>
          <a:prstGeom prst="rect">
            <a:avLst/>
          </a:prstGeom>
          <a:noFill/>
        </p:spPr>
        <p:txBody>
          <a:bodyPr wrap="square" lIns="0" tIns="0" rIns="0" bIns="0" rtlCol="0">
            <a:spAutoFit/>
          </a:bodyPr>
          <a:lstStyle/>
          <a:p>
            <a:pPr defTabSz="685800">
              <a:defRPr/>
            </a:pP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、场景概述</a:t>
            </a:r>
            <a:endParaRPr lang="zh-CN" altLang="en-US"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5" name="文本框 4"/>
          <p:cNvSpPr txBox="1"/>
          <p:nvPr/>
        </p:nvSpPr>
        <p:spPr>
          <a:xfrm>
            <a:off x="3342799" y="656273"/>
            <a:ext cx="5113496" cy="4071938"/>
          </a:xfrm>
          <a:prstGeom prst="rect">
            <a:avLst/>
          </a:prstGeom>
          <a:noFill/>
        </p:spPr>
        <p:txBody>
          <a:bodyPr wrap="square">
            <a:noAutofit/>
          </a:bodyPr>
          <a:lstStyle/>
          <a:p>
            <a:pPr>
              <a:lnSpc>
                <a:spcPct val="150000"/>
              </a:lnSpc>
            </a:pPr>
            <a:r>
              <a:rPr lang="zh-CN"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rPr>
              <a:t>（一）城镇土地使用税</a:t>
            </a:r>
            <a:endParaRPr lang="zh-CN"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endParaRPr>
          </a:p>
          <a:p>
            <a:pPr>
              <a:lnSpc>
                <a:spcPct val="150000"/>
              </a:lnSpc>
            </a:pPr>
            <a:r>
              <a:rPr lang="en-US"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rPr>
              <a:t>   </a:t>
            </a:r>
            <a:r>
              <a:rPr lang="zh-CN"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rPr>
              <a:t>在城市、县城、建制镇、工矿区范围内使用土地的单位和个人，为城镇土地使用税的纳税人，应当缴纳城镇土地使用税。土地使用税按年计算、分期缴纳。缴纳期限由省、自治区、直辖市人民政府确定。</a:t>
            </a:r>
            <a:endParaRPr lang="zh-CN"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endParaRPr>
          </a:p>
          <a:p>
            <a:pPr>
              <a:lnSpc>
                <a:spcPct val="150000"/>
              </a:lnSpc>
            </a:pPr>
            <a:r>
              <a:rPr lang="zh-CN"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rPr>
              <a:t>（二）房产税</a:t>
            </a:r>
            <a:endParaRPr lang="zh-CN"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endParaRPr>
          </a:p>
          <a:p>
            <a:pPr>
              <a:lnSpc>
                <a:spcPct val="150000"/>
              </a:lnSpc>
            </a:pPr>
            <a:r>
              <a:rPr lang="zh-CN"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rPr>
              <a:t>房产税在城市、县城、建制镇和工矿区征收。房产税由产权所有人缴纳。产权属于全民所有的，由经营管理的单位缴纳。产权出典的，由承典人缴纳。产权所有人、承典人不在房产所在地的，或者产权未确定及租典纠纷未解决的，由房产代管人或者使用人缴纳。产权所有人、经营管理单位、承典人、房产代管人或者使用人，统称为纳税义务人。房产税按年征收、分期缴纳。纳税期限由省、自治区、直辖市人民政府规定。 </a:t>
            </a:r>
            <a:endParaRPr lang="zh-CN" altLang="zh-CN" sz="1350" kern="100" dirty="0">
              <a:effectLst/>
              <a:latin typeface="微软雅黑" panose="020B0503020204020204" pitchFamily="34" charset="-122"/>
              <a:ea typeface="微软雅黑" panose="020B0503020204020204" pitchFamily="34" charset="-122"/>
              <a:cs typeface="华文仿宋" panose="02010600040101010101" pitchFamily="2" charset="-122"/>
            </a:endParaRPr>
          </a:p>
        </p:txBody>
      </p:sp>
      <p:sp>
        <p:nvSpPr>
          <p:cNvPr id="9" name=" 166"/>
          <p:cNvSpPr/>
          <p:nvPr/>
        </p:nvSpPr>
        <p:spPr>
          <a:xfrm>
            <a:off x="3156109" y="221933"/>
            <a:ext cx="2677954" cy="5076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19" rIns="91437" bIns="45719" anchor="ctr">
            <a:scene3d>
              <a:camera prst="orthographicFront"/>
              <a:lightRig rig="threePt" dir="t"/>
            </a:scene3d>
            <a:sp3d>
              <a:contourClr>
                <a:srgbClr val="FFFFFF"/>
              </a:contourClr>
            </a:sp3d>
          </a:bodyPr>
          <a:lstStyle/>
          <a:p>
            <a:pPr algn="ctr" defTabSz="914400">
              <a:defRPr/>
            </a:pPr>
            <a:r>
              <a:rPr lang="zh-CN" altLang="en-US" sz="1500" b="1" dirty="0">
                <a:solidFill>
                  <a:schemeClr val="bg1"/>
                </a:solidFill>
                <a:latin typeface="微软雅黑" panose="020B0503020204020204" pitchFamily="34" charset="-122"/>
                <a:ea typeface="微软雅黑" panose="020B0503020204020204" pitchFamily="34" charset="-122"/>
                <a:cs typeface="+mj-cs"/>
                <a:sym typeface="微软雅黑" panose="020B0503020204020204" pitchFamily="34" charset="-122"/>
              </a:rPr>
              <a:t>财产和行为税合并申报</a:t>
            </a:r>
            <a:endParaRPr lang="zh-CN" altLang="en-US" sz="1500" b="1" dirty="0">
              <a:solidFill>
                <a:srgbClr val="FFFFFF"/>
              </a:solidFill>
              <a:latin typeface="微软雅黑" panose="020B0503020204020204" pitchFamily="34" charset="-122"/>
              <a:ea typeface="微软雅黑" panose="020B0503020204020204" pitchFamily="34" charset="-122"/>
            </a:endParaRPr>
          </a:p>
          <a:p>
            <a:pPr algn="ctr" defTabSz="914400">
              <a:defRPr/>
            </a:pPr>
            <a:r>
              <a:rPr lang="zh-CN" altLang="en-US" sz="1500" b="1" dirty="0">
                <a:solidFill>
                  <a:srgbClr val="FFFFFF"/>
                </a:solidFill>
                <a:latin typeface="微软雅黑" panose="020B0503020204020204" pitchFamily="34" charset="-122"/>
                <a:ea typeface="微软雅黑" panose="020B0503020204020204" pitchFamily="34" charset="-122"/>
              </a:rPr>
              <a:t>城镇土地、房产税场景说明</a:t>
            </a:r>
            <a:endParaRPr lang="zh-CN" altLang="en-US" sz="1500" b="1" dirty="0">
              <a:solidFill>
                <a:srgbClr val="FFFFFF"/>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a:stretch>
            <a:fillRect/>
          </a:stretch>
        </p:blipFill>
        <p:spPr>
          <a:xfrm>
            <a:off x="814230" y="1448728"/>
            <a:ext cx="2794021" cy="2643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edge">
                                      <p:cBhvr>
                                        <p:cTn id="7" dur="2000"/>
                                        <p:tgtEl>
                                          <p:spTgt spid="8"/>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wedge">
                                      <p:cBhvr>
                                        <p:cTn id="10" dur="2000"/>
                                        <p:tgtEl>
                                          <p:spTgt spid="134"/>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edge">
                                      <p:cBhvr>
                                        <p:cTn id="13" dur="2000"/>
                                        <p:tgtEl>
                                          <p:spTgt spid="5"/>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edge">
                                      <p:cBhvr>
                                        <p:cTn id="16" dur="2000"/>
                                        <p:tgtEl>
                                          <p:spTgt spid="9"/>
                                        </p:tgtEl>
                                      </p:cBhvr>
                                    </p:animEffect>
                                  </p:childTnLst>
                                </p:cTn>
                              </p:par>
                              <p:par>
                                <p:cTn id="17" presetID="2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edge">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34" grpId="0"/>
      <p:bldP spid="5" grpId="0"/>
      <p:bldP spid="9" grpId="0" bldLvl="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706696" y="121808"/>
            <a:ext cx="7959778" cy="276860"/>
          </a:xfrm>
          <a:prstGeom prst="rect">
            <a:avLst/>
          </a:prstGeom>
          <a:noFill/>
        </p:spPr>
        <p:txBody>
          <a:bodyPr wrap="square" lIns="0" tIns="0" rIns="0" bIns="0" rtlCol="0">
            <a:spAutoFit/>
          </a:bodyPr>
          <a:lstStyle/>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-城镇土地使用税、房产税税源信息采集</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313"/>
          <p:cNvPicPr>
            <a:picLocks noChangeAspect="1"/>
          </p:cNvPicPr>
          <p:nvPr/>
        </p:nvPicPr>
        <p:blipFill>
          <a:blip r:embed="rId1"/>
          <a:stretch>
            <a:fillRect/>
          </a:stretch>
        </p:blipFill>
        <p:spPr>
          <a:xfrm>
            <a:off x="707231" y="588169"/>
            <a:ext cx="4940618" cy="2147411"/>
          </a:xfrm>
          <a:prstGeom prst="rect">
            <a:avLst/>
          </a:prstGeom>
          <a:noFill/>
          <a:ln w="9525">
            <a:noFill/>
          </a:ln>
        </p:spPr>
      </p:pic>
      <p:pic>
        <p:nvPicPr>
          <p:cNvPr id="100" name="图片 99"/>
          <p:cNvPicPr/>
          <p:nvPr/>
        </p:nvPicPr>
        <p:blipFill>
          <a:blip r:embed="rId2"/>
          <a:stretch>
            <a:fillRect/>
          </a:stretch>
        </p:blipFill>
        <p:spPr>
          <a:xfrm>
            <a:off x="3850005" y="731996"/>
            <a:ext cx="4907756" cy="2003584"/>
          </a:xfrm>
          <a:prstGeom prst="rect">
            <a:avLst/>
          </a:prstGeom>
          <a:noFill/>
          <a:ln w="9525">
            <a:noFill/>
          </a:ln>
        </p:spPr>
      </p:pic>
      <p:pic>
        <p:nvPicPr>
          <p:cNvPr id="101" name="图片 100"/>
          <p:cNvPicPr/>
          <p:nvPr/>
        </p:nvPicPr>
        <p:blipFill>
          <a:blip r:embed="rId3"/>
          <a:stretch>
            <a:fillRect/>
          </a:stretch>
        </p:blipFill>
        <p:spPr>
          <a:xfrm>
            <a:off x="840581" y="2735580"/>
            <a:ext cx="7917180" cy="2098834"/>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edge">
                                      <p:cBhvr>
                                        <p:cTn id="7" dur="2000"/>
                                        <p:tgtEl>
                                          <p:spTgt spid="134"/>
                                        </p:tgtEl>
                                      </p:cBhvr>
                                    </p:animEffect>
                                  </p:childTnLst>
                                </p:cTn>
                              </p:par>
                              <p:par>
                                <p:cTn id="8" presetID="2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2000"/>
                                        <p:tgtEl>
                                          <p:spTgt spid="2"/>
                                        </p:tgtEl>
                                      </p:cBhvr>
                                    </p:animEffect>
                                  </p:childTnLst>
                                </p:cTn>
                              </p:par>
                              <p:par>
                                <p:cTn id="11" presetID="20" presetClass="entr" presetSubtype="0" fill="hold" nodeType="with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wedge">
                                      <p:cBhvr>
                                        <p:cTn id="13" dur="2000"/>
                                        <p:tgtEl>
                                          <p:spTgt spid="100"/>
                                        </p:tgtEl>
                                      </p:cBhvr>
                                    </p:animEffect>
                                  </p:childTnLst>
                                </p:cTn>
                              </p:par>
                              <p:par>
                                <p:cTn id="14" presetID="20" presetClass="entr" presetSubtype="0" fill="hold" nodeType="withEffect">
                                  <p:stCondLst>
                                    <p:cond delay="0"/>
                                  </p:stCondLst>
                                  <p:childTnLst>
                                    <p:set>
                                      <p:cBhvr>
                                        <p:cTn id="15" dur="1" fill="hold">
                                          <p:stCondLst>
                                            <p:cond delay="0"/>
                                          </p:stCondLst>
                                        </p:cTn>
                                        <p:tgtEl>
                                          <p:spTgt spid="101"/>
                                        </p:tgtEl>
                                        <p:attrNameLst>
                                          <p:attrName>style.visibility</p:attrName>
                                        </p:attrNameLst>
                                      </p:cBhvr>
                                      <p:to>
                                        <p:strVal val="visible"/>
                                      </p:to>
                                    </p:set>
                                    <p:animEffect transition="in" filter="wedge">
                                      <p:cBhvr>
                                        <p:cTn id="16" dur="2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文本框 2"/>
          <p:cNvSpPr txBox="1"/>
          <p:nvPr/>
        </p:nvSpPr>
        <p:spPr>
          <a:xfrm>
            <a:off x="804645" y="304530"/>
            <a:ext cx="7959778" cy="276860"/>
          </a:xfrm>
          <a:prstGeom prst="rect">
            <a:avLst/>
          </a:prstGeom>
          <a:noFill/>
        </p:spPr>
        <p:txBody>
          <a:bodyPr wrap="square" lIns="0" tIns="0" rIns="0" bIns="0" rtlCol="0">
            <a:spAutoFit/>
          </a:bodyPr>
          <a:lstStyle/>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-城镇土地使用税、房产税税源信息采集</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517684" y="762953"/>
            <a:ext cx="8148638" cy="381666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wedge">
                                      <p:cBhvr>
                                        <p:cTn id="7" dur="2000"/>
                                        <p:tgtEl>
                                          <p:spTgt spid="134"/>
                                        </p:tgtEl>
                                      </p:cBhvr>
                                    </p:animEffect>
                                  </p:childTnLst>
                                </p:cTn>
                              </p:par>
                              <p:par>
                                <p:cTn id="8" presetID="2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edge">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sp>
        <p:nvSpPr>
          <p:cNvPr id="5" name="文本框 4"/>
          <p:cNvSpPr txBox="1"/>
          <p:nvPr/>
        </p:nvSpPr>
        <p:spPr>
          <a:xfrm>
            <a:off x="517684" y="751523"/>
            <a:ext cx="1373029" cy="2396490"/>
          </a:xfrm>
          <a:prstGeom prst="rect">
            <a:avLst/>
          </a:prstGeom>
          <a:noFill/>
        </p:spPr>
        <p:txBody>
          <a:bodyPr wrap="square" rtlCol="0" anchor="t">
            <a:noAutofit/>
          </a:bodyPr>
          <a:p>
            <a:pPr indent="0" fontAlgn="auto">
              <a:lnSpc>
                <a:spcPct val="150000"/>
              </a:lnSpc>
            </a:pPr>
            <a:r>
              <a:rPr lang="zh-CN" altLang="en-US" sz="1350">
                <a:latin typeface="微软雅黑" panose="020B0503020204020204" pitchFamily="34" charset="-122"/>
                <a:ea typeface="微软雅黑" panose="020B0503020204020204" pitchFamily="34" charset="-122"/>
              </a:rPr>
              <a:t>点击卡片上的【税源采集】，跳转到城镇土地使用税房产税税源明细表界面。自动带出已有土地信息、房屋信息。</a:t>
            </a:r>
            <a:endParaRPr lang="zh-CN" altLang="en-US" sz="1350">
              <a:latin typeface="微软雅黑" panose="020B0503020204020204" pitchFamily="34" charset="-122"/>
              <a:ea typeface="微软雅黑" panose="020B0503020204020204" pitchFamily="34" charset="-122"/>
            </a:endParaRPr>
          </a:p>
        </p:txBody>
      </p:sp>
      <p:pic>
        <p:nvPicPr>
          <p:cNvPr id="102" name="图片 101"/>
          <p:cNvPicPr/>
          <p:nvPr/>
        </p:nvPicPr>
        <p:blipFill>
          <a:blip r:embed="rId1"/>
          <a:stretch>
            <a:fillRect/>
          </a:stretch>
        </p:blipFill>
        <p:spPr>
          <a:xfrm>
            <a:off x="2047399" y="751523"/>
            <a:ext cx="6730841" cy="3949541"/>
          </a:xfrm>
          <a:prstGeom prst="rect">
            <a:avLst/>
          </a:prstGeom>
          <a:noFill/>
          <a:ln w="9525">
            <a:noFill/>
          </a:ln>
        </p:spPr>
      </p:pic>
      <p:sp>
        <p:nvSpPr>
          <p:cNvPr id="134" name="文本框 2"/>
          <p:cNvSpPr txBox="1"/>
          <p:nvPr/>
        </p:nvSpPr>
        <p:spPr>
          <a:xfrm>
            <a:off x="827505" y="339455"/>
            <a:ext cx="7959778" cy="276860"/>
          </a:xfrm>
          <a:prstGeom prst="rect">
            <a:avLst/>
          </a:prstGeom>
          <a:noFill/>
        </p:spPr>
        <p:txBody>
          <a:bodyPr wrap="square" lIns="0" tIns="0" rIns="0" bIns="0" rtlCol="0">
            <a:spAutoFit/>
          </a:bodyPr>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-城镇土地使用税、房产税税源信息采集</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椭圆 13"/>
          <p:cNvSpPr/>
          <p:nvPr/>
        </p:nvSpPr>
        <p:spPr>
          <a:xfrm>
            <a:off x="335419" y="916854"/>
            <a:ext cx="112395" cy="11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sz="1200" b="1">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2000"/>
                                        <p:tgtEl>
                                          <p:spTgt spid="5"/>
                                        </p:tgtEl>
                                      </p:cBhvr>
                                    </p:animEffect>
                                  </p:childTnLst>
                                </p:cTn>
                              </p:par>
                              <p:par>
                                <p:cTn id="11" presetID="20"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wedge">
                                      <p:cBhvr>
                                        <p:cTn id="13" dur="2000"/>
                                        <p:tgtEl>
                                          <p:spTgt spid="102"/>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34"/>
                                        </p:tgtEl>
                                        <p:attrNameLst>
                                          <p:attrName>style.visibility</p:attrName>
                                        </p:attrNameLst>
                                      </p:cBhvr>
                                      <p:to>
                                        <p:strVal val="visible"/>
                                      </p:to>
                                    </p:set>
                                    <p:animEffect transition="in" filter="wedge">
                                      <p:cBhvr>
                                        <p:cTn id="16" dur="2000"/>
                                        <p:tgtEl>
                                          <p:spTgt spid="134"/>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edg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34" grpId="0"/>
      <p:bldP spid="14" grpId="0" bldLvl="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pic>
        <p:nvPicPr>
          <p:cNvPr id="103" name="图片 102"/>
          <p:cNvPicPr/>
          <p:nvPr/>
        </p:nvPicPr>
        <p:blipFill>
          <a:blip r:embed="rId1"/>
          <a:stretch>
            <a:fillRect/>
          </a:stretch>
        </p:blipFill>
        <p:spPr>
          <a:xfrm>
            <a:off x="615315" y="873125"/>
            <a:ext cx="8014970" cy="3787140"/>
          </a:xfrm>
          <a:prstGeom prst="rect">
            <a:avLst/>
          </a:prstGeom>
          <a:noFill/>
          <a:ln w="9525">
            <a:noFill/>
          </a:ln>
        </p:spPr>
      </p:pic>
      <p:sp>
        <p:nvSpPr>
          <p:cNvPr id="134" name="文本框 2"/>
          <p:cNvSpPr txBox="1"/>
          <p:nvPr/>
        </p:nvSpPr>
        <p:spPr>
          <a:xfrm>
            <a:off x="827187" y="267541"/>
            <a:ext cx="7959778" cy="276860"/>
          </a:xfrm>
          <a:prstGeom prst="rect">
            <a:avLst/>
          </a:prstGeom>
          <a:noFill/>
        </p:spPr>
        <p:txBody>
          <a:bodyPr wrap="square" lIns="0" tIns="0" rIns="0" bIns="0" rtlCol="0">
            <a:spAutoFit/>
          </a:bodyPr>
          <a:p>
            <a:pPr defTabSz="685800">
              <a:defRPr/>
            </a:pP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操作步骤</a:t>
            </a:r>
            <a:r>
              <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-城镇土地使用税、房产税税源信息采集</a:t>
            </a:r>
            <a:endParaRPr lang="en-US" altLang="zh-CN"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103"/>
                                        </p:tgtEl>
                                        <p:attrNameLst>
                                          <p:attrName>style.visibility</p:attrName>
                                        </p:attrNameLst>
                                      </p:cBhvr>
                                      <p:to>
                                        <p:strVal val="visible"/>
                                      </p:to>
                                    </p:set>
                                    <p:animEffect transition="in" filter="wedge">
                                      <p:cBhvr>
                                        <p:cTn id="10" dur="2000"/>
                                        <p:tgtEl>
                                          <p:spTgt spid="103"/>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34"/>
                                        </p:tgtEl>
                                        <p:attrNameLst>
                                          <p:attrName>style.visibility</p:attrName>
                                        </p:attrNameLst>
                                      </p:cBhvr>
                                      <p:to>
                                        <p:strVal val="visible"/>
                                      </p:to>
                                    </p:set>
                                    <p:animEffect transition="in" filter="wedge">
                                      <p:cBhvr>
                                        <p:cTn id="13" dur="2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4"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pic>
        <p:nvPicPr>
          <p:cNvPr id="104" name="图片 103"/>
          <p:cNvPicPr/>
          <p:nvPr/>
        </p:nvPicPr>
        <p:blipFill>
          <a:blip r:embed="rId1"/>
          <a:stretch>
            <a:fillRect/>
          </a:stretch>
        </p:blipFill>
        <p:spPr>
          <a:xfrm>
            <a:off x="596265" y="671830"/>
            <a:ext cx="7950835" cy="409638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wedge">
                                      <p:cBhvr>
                                        <p:cTn id="10"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pic>
        <p:nvPicPr>
          <p:cNvPr id="105" name="图片 104"/>
          <p:cNvPicPr/>
          <p:nvPr/>
        </p:nvPicPr>
        <p:blipFill>
          <a:blip r:embed="rId1"/>
          <a:stretch>
            <a:fillRect/>
          </a:stretch>
        </p:blipFill>
        <p:spPr>
          <a:xfrm>
            <a:off x="332423" y="289560"/>
            <a:ext cx="8547259" cy="447722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wedge">
                                      <p:cBhvr>
                                        <p:cTn id="10" dur="20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pPr lvl="0" eaLnBrk="1" hangingPunct="1"/>
            <a:fld id="{9A0DB2DC-4C9A-4742-B13C-FB6460FD3503}" type="slidenum">
              <a:rPr lang="zh-CN" altLang="en-US" sz="565" smtClean="0">
                <a:latin typeface="Calibri" panose="020F0502020204030204" charset="0"/>
              </a:rPr>
            </a:fld>
            <a:endParaRPr lang="zh-CN" altLang="en-US" sz="565" dirty="0">
              <a:latin typeface="Calibri" panose="020F0502020204030204" charset="0"/>
            </a:endParaRPr>
          </a:p>
        </p:txBody>
      </p:sp>
      <p:pic>
        <p:nvPicPr>
          <p:cNvPr id="106" name="图片 105"/>
          <p:cNvPicPr/>
          <p:nvPr/>
        </p:nvPicPr>
        <p:blipFill>
          <a:blip r:embed="rId1"/>
          <a:stretch>
            <a:fillRect/>
          </a:stretch>
        </p:blipFill>
        <p:spPr>
          <a:xfrm>
            <a:off x="565150" y="615950"/>
            <a:ext cx="7950200" cy="401764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wedge">
                                      <p:cBhvr>
                                        <p:cTn id="10" dur="2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DIAGRAM_VIRTUALLY_FRAME" val="{&quot;height&quot;:267,&quot;left&quot;:84.97338582677165,&quot;top&quot;:106.85070866141731,&quot;width&quot;:567.3289763779527}"/>
</p:tagLst>
</file>

<file path=ppt/tags/tag206.xml><?xml version="1.0" encoding="utf-8"?>
<p:tagLst xmlns:p="http://schemas.openxmlformats.org/presentationml/2006/main">
  <p:tag name="KSO_WM_DIAGRAM_VIRTUALLY_FRAME" val="{&quot;height&quot;:267,&quot;left&quot;:84.97338582677165,&quot;top&quot;:106.85070866141731,&quot;width&quot;:567.3289763779527}"/>
</p:tagLst>
</file>

<file path=ppt/tags/tag207.xml><?xml version="1.0" encoding="utf-8"?>
<p:tagLst xmlns:p="http://schemas.openxmlformats.org/presentationml/2006/main">
  <p:tag name="KSO_WM_DIAGRAM_VIRTUALLY_FRAME" val="{&quot;height&quot;:267,&quot;left&quot;:84.97338582677165,&quot;top&quot;:106.85070866141731,&quot;width&quot;:567.3289763779527}"/>
</p:tagLst>
</file>

<file path=ppt/tags/tag208.xml><?xml version="1.0" encoding="utf-8"?>
<p:tagLst xmlns:p="http://schemas.openxmlformats.org/presentationml/2006/main">
  <p:tag name="KSO_WM_DIAGRAM_VIRTUALLY_FRAME" val="{&quot;height&quot;:267,&quot;left&quot;:84.97338582677165,&quot;top&quot;:106.85070866141731,&quot;width&quot;:567.3289763779527}"/>
</p:tagLst>
</file>

<file path=ppt/tags/tag209.xml><?xml version="1.0" encoding="utf-8"?>
<p:tagLst xmlns:p="http://schemas.openxmlformats.org/presentationml/2006/main">
  <p:tag name="KSO_WM_DIAGRAM_VIRTUALLY_FRAME" val="{&quot;height&quot;:267,&quot;left&quot;:84.97338582677165,&quot;top&quot;:106.85070866141731,&quot;width&quot;:567.3289763779527}"/>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DIAGRAM_VIRTUALLY_FRAME" val="{&quot;height&quot;:267,&quot;left&quot;:84.97338582677165,&quot;top&quot;:106.85070866141731,&quot;width&quot;:567.3289763779527}"/>
</p:tagLst>
</file>

<file path=ppt/tags/tag211.xml><?xml version="1.0" encoding="utf-8"?>
<p:tagLst xmlns:p="http://schemas.openxmlformats.org/presentationml/2006/main">
  <p:tag name="KSO_WM_DIAGRAM_VIRTUALLY_FRAME" val="{&quot;height&quot;:267,&quot;left&quot;:84.97338582677165,&quot;top&quot;:106.85070866141731,&quot;width&quot;:567.3289763779527}"/>
</p:tagLst>
</file>

<file path=ppt/tags/tag212.xml><?xml version="1.0" encoding="utf-8"?>
<p:tagLst xmlns:p="http://schemas.openxmlformats.org/presentationml/2006/main">
  <p:tag name="KSO_WM_DIAGRAM_VIRTUALLY_FRAME" val="{&quot;height&quot;:267,&quot;left&quot;:84.97338582677165,&quot;top&quot;:106.85070866141731,&quot;width&quot;:567.3289763779527}"/>
</p:tagLst>
</file>

<file path=ppt/tags/tag21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5.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16.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217.xml><?xml version="1.0" encoding="utf-8"?>
<p:tagLst xmlns:p="http://schemas.openxmlformats.org/presentationml/2006/main">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21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1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3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1.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3.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4.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5.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6.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7.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8.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79.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281.xml><?xml version="1.0" encoding="utf-8"?>
<p:tagLst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82.xml><?xml version="1.0" encoding="utf-8"?>
<p:tagLst xmlns:p="http://schemas.openxmlformats.org/presentationml/2006/main">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13"/>
  <p:tag name="KSO_WM_UNIT_TEXT_FILL_TYPE" val="1"/>
</p:tagLst>
</file>

<file path=ppt/tags/tag283.xml><?xml version="1.0" encoding="utf-8"?>
<p:tagLst xmlns:p="http://schemas.openxmlformats.org/presentationml/2006/main">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13"/>
  <p:tag name="KSO_WM_UNIT_TEXT_FILL_TYPE" val="1"/>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32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2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325.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326.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327.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328.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329.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4-02T10:23:15&quot;,&quot;maxSize&quot;:{&quot;size1&quot;:20},&quot;minSize&quot;:{&quot;size1&quot;:11.2},&quot;normalSize&quot;:{&quot;size1&quot;:11.2},&quot;subLayout&quot;:[{&quot;id&quot;:&quot;2024-04-02T10:23:15&quot;,&quot;margin&quot;:{&quot;bottom&quot;:0.025999998673796654,&quot;left&quot;:1.2699999809265137,&quot;right&quot;:1.2699999809265137,&quot;top&quot;:0.4230000376701355},&quot;type&quot;:0},{&quot;id&quot;:&quot;2024-04-02T10:23:15&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33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Lst>
</file>

<file path=ppt/tags/tag3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98935_2*l_h_i*1_3_2"/>
  <p:tag name="KSO_WM_TEMPLATE_CATEGORY" val="diagram"/>
  <p:tag name="KSO_WM_TEMPLATE_INDEX" val="20198935"/>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3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98935_2*l_h_f*1_3_1"/>
  <p:tag name="KSO_WM_TEMPLATE_CATEGORY" val="diagram"/>
  <p:tag name="KSO_WM_TEMPLATE_INDEX" val="20198935"/>
  <p:tag name="KSO_WM_UNIT_LAYERLEVEL" val="1_1_1"/>
  <p:tag name="KSO_WM_TAG_VERSION" val="1.0"/>
  <p:tag name="KSO_WM_BEAUTIFY_FLAG" val="#wm#"/>
  <p:tag name="KSO_WM_UNIT_PRESET_TEXT" val="单击此处添加文本具体内容，简明扼要的阐述您的观点。"/>
  <p:tag name="KSO_WM_UNIT_TEXT_FILL_FORE_SCHEMECOLOR_INDEX_BRIGHTNESS" val="0.15"/>
  <p:tag name="KSO_WM_UNIT_TEXT_FILL_FORE_SCHEMECOLOR_INDEX" val="13"/>
  <p:tag name="KSO_WM_UNIT_TEXT_FILL_TYPE" val="1"/>
</p:tagLst>
</file>

<file path=ppt/tags/tag3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98935_2*l_h_i*1_3_1"/>
  <p:tag name="KSO_WM_TEMPLATE_CATEGORY" val="diagram"/>
  <p:tag name="KSO_WM_TEMPLATE_INDEX" val="20198935"/>
  <p:tag name="KSO_WM_UNIT_LAYERLEVEL" val="1_1_1"/>
  <p:tag name="KSO_WM_TAG_VERSION" val="1.0"/>
  <p:tag name="KSO_WM_BEAUTIFY_FLAG" val="#wm#"/>
  <p:tag name="KSO_WM_UNIT_LINE_FORE_SCHEMECOLOR_INDEX_BRIGHTNESS" val="0"/>
  <p:tag name="KSO_WM_UNIT_LINE_FORE_SCHEMECOLOR_INDEX" val="7"/>
  <p:tag name="KSO_WM_UNIT_LINE_FILL_TYPE" val="2"/>
</p:tagLst>
</file>

<file path=ppt/tags/tag3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98935_2*l_h_i*1_1_2"/>
  <p:tag name="KSO_WM_TEMPLATE_CATEGORY" val="diagram"/>
  <p:tag name="KSO_WM_TEMPLATE_INDEX" val="20198935"/>
  <p:tag name="KSO_WM_UNIT_LAYERLEVEL" val="1_1_1"/>
  <p:tag name="KSO_WM_TAG_VERSION" val="1.0"/>
  <p:tag name="KSO_WM_BEAUTIFY_FLAG" val="#wm#"/>
  <p:tag name="KSO_WM_UNIT_FILL_FORE_SCHEMECOLOR_INDEX_BRIGHTNESS" val="-0.05"/>
  <p:tag name="KSO_WM_UNIT_FILL_FORE_SCHEMECOLOR_INDEX" val="14"/>
  <p:tag name="KSO_WM_UNIT_FILL_TYPE" val="1"/>
  <p:tag name="KSO_WM_UNIT_TEXT_FILL_FORE_SCHEMECOLOR_INDEX_BRIGHTNESS" val="0"/>
  <p:tag name="KSO_WM_UNIT_TEXT_FILL_FORE_SCHEMECOLOR_INDEX" val="2"/>
  <p:tag name="KSO_WM_UNIT_TEXT_FILL_TYPE" val="1"/>
</p:tagLst>
</file>

<file path=ppt/tags/tag33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98935_2*l_h_f*1_1_1"/>
  <p:tag name="KSO_WM_TEMPLATE_CATEGORY" val="diagram"/>
  <p:tag name="KSO_WM_TEMPLATE_INDEX" val="20198935"/>
  <p:tag name="KSO_WM_UNIT_LAYERLEVEL" val="1_1_1"/>
  <p:tag name="KSO_WM_TAG_VERSION" val="1.0"/>
  <p:tag name="KSO_WM_BEAUTIFY_FLAG" val="#wm#"/>
  <p:tag name="KSO_WM_UNIT_PRESET_TEXT" val="在右侧编辑区输入内容"/>
  <p:tag name="KSO_WM_UNIT_TEXT_FILL_FORE_SCHEMECOLOR_INDEX_BRIGHTNESS" val="0.15"/>
  <p:tag name="KSO_WM_UNIT_TEXT_FILL_FORE_SCHEMECOLOR_INDEX" val="13"/>
  <p:tag name="KSO_WM_UNIT_TEXT_FILL_TYPE" val="1"/>
</p:tagLst>
</file>

<file path=ppt/tags/tag3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98935_2*l_h_i*1_1_1"/>
  <p:tag name="KSO_WM_TEMPLATE_CATEGORY" val="diagram"/>
  <p:tag name="KSO_WM_TEMPLATE_INDEX" val="20198935"/>
  <p:tag name="KSO_WM_UNIT_LAYERLEVEL" val="1_1_1"/>
  <p:tag name="KSO_WM_TAG_VERSION" val="1.0"/>
  <p:tag name="KSO_WM_BEAUTIFY_FLAG" val="#wm#"/>
  <p:tag name="KSO_WM_UNIT_LINE_FORE_SCHEMECOLOR_INDEX_BRIGHTNESS" val="0"/>
  <p:tag name="KSO_WM_UNIT_LINE_FORE_SCHEMECOLOR_INDEX" val="5"/>
  <p:tag name="KSO_WM_UNIT_LINE_FILL_TYPE" val="2"/>
</p:tagLst>
</file>

<file path=ppt/tags/tag33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4-02T10:23:15&quot;,&quot;maxSize&quot;:{&quot;size1&quot;:20},&quot;minSize&quot;:{&quot;size1&quot;:11.2},&quot;normalSize&quot;:{&quot;size1&quot;:11.2},&quot;subLayout&quot;:[{&quot;id&quot;:&quot;2024-04-02T10:23:15&quot;,&quot;margin&quot;:{&quot;bottom&quot;:0.025999998673796654,&quot;left&quot;:1.2699999809265137,&quot;right&quot;:1.2699999809265137,&quot;top&quot;:0.4230000376701355},&quot;type&quot;:0},{&quot;id&quot;:&quot;2024-04-02T10:23:15&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339.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4-02T10:23:15&quot;,&quot;maxSize&quot;:{&quot;size1&quot;:20},&quot;minSize&quot;:{&quot;size1&quot;:11.2},&quot;normalSize&quot;:{&quot;size1&quot;:11.2},&quot;subLayout&quot;:[{&quot;id&quot;:&quot;2024-04-02T10:23:15&quot;,&quot;margin&quot;:{&quot;bottom&quot;:0.025999998673796654,&quot;left&quot;:1.2699999809265137,&quot;right&quot;:1.2699999809265137,&quot;top&quot;:0.4230000376701355},&quot;type&quot;:0},{&quot;id&quot;:&quot;2024-04-02T10:23:15&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34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008_1*f*1"/>
  <p:tag name="KSO_WM_TEMPLATE_CATEGORY" val="diagram"/>
  <p:tag name="KSO_WM_TEMPLATE_INDEX" val="20211008"/>
  <p:tag name="KSO_WM_UNIT_LAYERLEVEL" val="1"/>
  <p:tag name="KSO_WM_TAG_VERSION" val="1.0"/>
  <p:tag name="KSO_WM_BEAUTIFY_FLAG" val="#wm#"/>
  <p:tag name="KSO_WM_UNIT_DEFAULT_FONT" val="14;20;2"/>
  <p:tag name="KSO_WM_UNIT_BLOCK" val="0"/>
  <p:tag name="KSO_WM_UNIT_VALUE" val="128"/>
  <p:tag name="KSO_WM_UNIT_SHOW_EDIT_AREA_INDICATION" val="1"/>
  <p:tag name="KSO_WM_CHIP_GROUPID" val="5e6b05596848fb12bee65ac8"/>
  <p:tag name="KSO_WM_CHIP_XID" val="5e6b05596848fb12bee65aca"/>
  <p:tag name="KSO_WM_UNIT_DEC_AREA_ID" val="3fe90d637a704494ab24df4a7c7a8da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4c9f53a6766c460e8a3870e58db9b32d"/>
  <p:tag name="KSO_WM_UNIT_TEXT_FILL_FORE_SCHEMECOLOR_INDEX_BRIGHTNESS" val="0.25"/>
  <p:tag name="KSO_WM_UNIT_TEXT_FILL_FORE_SCHEMECOLOR_INDEX" val="13"/>
  <p:tag name="KSO_WM_UNIT_TEXT_FILL_TYPE" val="1"/>
  <p:tag name="KSO_WM_TEMPLATE_ASSEMBLE_XID" val="60656ea04054ed1e2fb7fcbc"/>
  <p:tag name="KSO_WM_TEMPLATE_ASSEMBLE_GROUPID" val="60656ea04054ed1e2fb7fcbc"/>
  <p:tag name="WM_BEAUTIFY_ZORDER_FLAG_TAG" val="5"/>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44.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4-02T10:23:15&quot;,&quot;maxSize&quot;:{&quot;size1&quot;:20},&quot;minSize&quot;:{&quot;size1&quot;:11.2},&quot;normalSize&quot;:{&quot;size1&quot;:11.2},&quot;subLayout&quot;:[{&quot;id&quot;:&quot;2024-04-02T10:23:15&quot;,&quot;margin&quot;:{&quot;bottom&quot;:0.025999998673796654,&quot;left&quot;:1.2699999809265137,&quot;right&quot;:1.2699999809265137,&quot;top&quot;:0.4230000376701355},&quot;type&quot;:0},{&quot;id&quot;:&quot;2024-04-02T10:23:15&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34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36_1*f*1"/>
  <p:tag name="KSO_WM_TEMPLATE_CATEGORY" val="diagram"/>
  <p:tag name="KSO_WM_TEMPLATE_INDEX" val="20217036"/>
  <p:tag name="KSO_WM_UNIT_LAYERLEVEL" val="1"/>
  <p:tag name="KSO_WM_TAG_VERSION" val="1.0"/>
  <p:tag name="KSO_WM_BEAUTIFY_FLAG" val="#wm#"/>
  <p:tag name="KSO_WM_UNIT_DEFAULT_FONT" val="14;20;2"/>
  <p:tag name="KSO_WM_UNIT_BLOCK" val="0"/>
  <p:tag name="KSO_WM_UNIT_VALUE" val="126"/>
  <p:tag name="KSO_WM_UNIT_SHOW_EDIT_AREA_INDICATION" val="1"/>
  <p:tag name="KSO_WM_CHIP_GROUPID" val="5e6b05596848fb12bee65ac8"/>
  <p:tag name="KSO_WM_CHIP_XID" val="5e6b05596848fb12bee65aca"/>
  <p:tag name="KSO_WM_UNIT_DEC_AREA_ID" val="c0a0348785894567b46bb5d79129782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3a2b3588f26438fb97c82988acbba82"/>
  <p:tag name="KSO_WM_UNIT_TEXT_FILL_FORE_SCHEMECOLOR_INDEX_BRIGHTNESS" val="0.25"/>
  <p:tag name="KSO_WM_UNIT_TEXT_FILL_FORE_SCHEMECOLOR_INDEX" val="13"/>
  <p:tag name="KSO_WM_UNIT_TEXT_FILL_TYPE" val="1"/>
  <p:tag name="KSO_WM_TEMPLATE_ASSEMBLE_XID" val="6065703f4054ed1e2fb81497"/>
  <p:tag name="KSO_WM_TEMPLATE_ASSEMBLE_GROUPID" val="6065703f4054ed1e2fb81497"/>
  <p:tag name="WM_BEAUTIFY_ZORDER_FLAG_TAG" val="4"/>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48.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4-02T10:23:15&quot;,&quot;maxSize&quot;:{&quot;size1&quot;:20},&quot;minSize&quot;:{&quot;size1&quot;:11.2},&quot;normalSize&quot;:{&quot;size1&quot;:11.2},&quot;subLayout&quot;:[{&quot;id&quot;:&quot;2024-04-02T10:23:15&quot;,&quot;margin&quot;:{&quot;bottom&quot;:0.025999998673796654,&quot;left&quot;:1.2699999809265137,&quot;right&quot;:1.2699999809265137,&quot;top&quot;:0.4230000376701355},&quot;type&quot;:0},{&quot;id&quot;:&quot;2024-04-02T10:23:15&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34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1374_1*f*1"/>
  <p:tag name="KSO_WM_TEMPLATE_CATEGORY" val="diagram"/>
  <p:tag name="KSO_WM_TEMPLATE_INDEX" val="20211374"/>
  <p:tag name="KSO_WM_UNIT_LAYERLEVEL" val="1"/>
  <p:tag name="KSO_WM_TAG_VERSION" val="1.0"/>
  <p:tag name="KSO_WM_BEAUTIFY_FLAG" val="#wm#"/>
  <p:tag name="KSO_WM_UNIT_DEFAULT_FONT" val="14;20;2"/>
  <p:tag name="KSO_WM_UNIT_BLOCK" val="0"/>
  <p:tag name="KSO_WM_UNIT_VALUE" val="84"/>
  <p:tag name="KSO_WM_UNIT_SHOW_EDIT_AREA_INDICATION" val="1"/>
  <p:tag name="KSO_WM_CHIP_GROUPID" val="5e6b05596848fb12bee65ac8"/>
  <p:tag name="KSO_WM_CHIP_XID" val="5e6b05596848fb12bee65aca"/>
  <p:tag name="KSO_WM_UNIT_DEC_AREA_ID" val="d72eef5654c444c8986001a0cf6edb7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99ba15c18c148f1aad4389c87beee3e"/>
  <p:tag name="KSO_WM_UNIT_SUPPORT_BIG_FONT" val="1"/>
  <p:tag name="KSO_WM_UNIT_TEXT_FILL_FORE_SCHEMECOLOR_INDEX_BRIGHTNESS" val="0.25"/>
  <p:tag name="KSO_WM_UNIT_TEXT_FILL_FORE_SCHEMECOLOR_INDEX" val="13"/>
  <p:tag name="KSO_WM_UNIT_TEXT_FILL_TYPE" val="1"/>
  <p:tag name="KSO_WM_TEMPLATE_ASSEMBLE_XID" val="60656efc4054ed1e2fb801da"/>
  <p:tag name="KSO_WM_TEMPLATE_ASSEMBLE_GROUPID" val="60656efc4054ed1e2fb801da"/>
  <p:tag name="WM_BEAUTIFY_ZORDER_FLAG_TAG" val="4"/>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36_1*f*1"/>
  <p:tag name="KSO_WM_TEMPLATE_CATEGORY" val="diagram"/>
  <p:tag name="KSO_WM_TEMPLATE_INDEX" val="20217036"/>
  <p:tag name="KSO_WM_UNIT_LAYERLEVEL" val="1"/>
  <p:tag name="KSO_WM_TAG_VERSION" val="1.0"/>
  <p:tag name="KSO_WM_BEAUTIFY_FLAG" val="#wm#"/>
  <p:tag name="KSO_WM_UNIT_DEFAULT_FONT" val="14;20;2"/>
  <p:tag name="KSO_WM_UNIT_BLOCK" val="0"/>
  <p:tag name="KSO_WM_UNIT_VALUE" val="126"/>
  <p:tag name="KSO_WM_UNIT_SHOW_EDIT_AREA_INDICATION" val="1"/>
  <p:tag name="KSO_WM_CHIP_GROUPID" val="5e6b05596848fb12bee65ac8"/>
  <p:tag name="KSO_WM_CHIP_XID" val="5e6b05596848fb12bee65aca"/>
  <p:tag name="KSO_WM_UNIT_DEC_AREA_ID" val="c0a0348785894567b46bb5d79129782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a3a2b3588f26438fb97c82988acbba82"/>
  <p:tag name="KSO_WM_UNIT_TEXT_FILL_FORE_SCHEMECOLOR_INDEX_BRIGHTNESS" val="0.25"/>
  <p:tag name="KSO_WM_UNIT_TEXT_FILL_FORE_SCHEMECOLOR_INDEX" val="13"/>
  <p:tag name="KSO_WM_UNIT_TEXT_FILL_TYPE" val="1"/>
  <p:tag name="KSO_WM_TEMPLATE_ASSEMBLE_XID" val="6065703f4054ed1e2fb81497"/>
  <p:tag name="KSO_WM_TEMPLATE_ASSEMBLE_GROUPID" val="6065703f4054ed1e2fb81497"/>
  <p:tag name="WM_BEAUTIFY_ZORDER_FLAG_TAG" val="4"/>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53.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4-02T10:23:15&quot;,&quot;maxSize&quot;:{&quot;size1&quot;:20},&quot;minSize&quot;:{&quot;size1&quot;:11.2},&quot;normalSize&quot;:{&quot;size1&quot;:11.2},&quot;subLayout&quot;:[{&quot;id&quot;:&quot;2024-04-02T10:23:15&quot;,&quot;margin&quot;:{&quot;bottom&quot;:0.025999998673796654,&quot;left&quot;:1.2699999809265137,&quot;right&quot;:1.2699999809265137,&quot;top&quot;:0.4230000376701355},&quot;type&quot;:0},{&quot;id&quot;:&quot;2024-04-02T10:23:15&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56.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4-02T10:23:15&quot;,&quot;maxSize&quot;:{&quot;size1&quot;:20},&quot;minSize&quot;:{&quot;size1&quot;:11.2},&quot;normalSize&quot;:{&quot;size1&quot;:11.2},&quot;subLayout&quot;:[{&quot;id&quot;:&quot;2024-04-02T10:23:15&quot;,&quot;margin&quot;:{&quot;bottom&quot;:0.025999998673796654,&quot;left&quot;:1.2699999809265137,&quot;right&quot;:1.2699999809265137,&quot;top&quot;:0.4230000376701355},&quot;type&quot;:0},{&quot;id&quot;:&quot;2024-04-02T10:23:15&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59.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4-02T10:23:15&quot;,&quot;maxSize&quot;:{&quot;size1&quot;:20},&quot;minSize&quot;:{&quot;size1&quot;:11.2},&quot;normalSize&quot;:{&quot;size1&quot;:11.2},&quot;subLayout&quot;:[{&quot;id&quot;:&quot;2024-04-02T10:23:15&quot;,&quot;margin&quot;:{&quot;bottom&quot;:0.025999998673796654,&quot;left&quot;:1.2699999809265137,&quot;right&quot;:1.2699999809265137,&quot;top&quot;:0.4230000376701355},&quot;type&quot;:0},{&quot;id&quot;:&quot;2024-04-02T10:23:15&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0.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61.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843_1*f*1"/>
  <p:tag name="KSO_WM_TEMPLATE_CATEGORY" val="diagram"/>
  <p:tag name="KSO_WM_TEMPLATE_INDEX" val="20212843"/>
  <p:tag name="KSO_WM_UNIT_LAYERLEVEL" val="1"/>
  <p:tag name="KSO_WM_TAG_VERSION" val="1.0"/>
  <p:tag name="KSO_WM_BEAUTIFY_FLAG" val="#wm#"/>
  <p:tag name="KSO_WM_UNIT_DEFAULT_FONT" val="14;20;2"/>
  <p:tag name="KSO_WM_UNIT_BLOCK" val="0"/>
  <p:tag name="KSO_WM_UNIT_VALUE" val="576"/>
  <p:tag name="KSO_WM_UNIT_SHOW_EDIT_AREA_INDICATION" val="1"/>
  <p:tag name="KSO_WM_CHIP_GROUPID" val="5e6b05596848fb12bee65ac8"/>
  <p:tag name="KSO_WM_CHIP_XID" val="5e6b05596848fb12bee65aca"/>
  <p:tag name="KSO_WM_UNIT_DEC_AREA_ID" val="8cb1ccbfd41a4f08aa021a2337e676d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3f115901fe44f3787d5c3752471e8b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f644054ed1e2fb8092e"/>
  <p:tag name="KSO_WM_TEMPLATE_ASSEMBLE_GROUPID" val="60656f644054ed1e2fb8092e"/>
  <p:tag name="WM_BEAUTIFY_ZORDER_FLAG_TAG" val="3"/>
</p:tagLst>
</file>

<file path=ppt/tags/tag362.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4-02T10:23:15&quot;,&quot;maxSize&quot;:{&quot;size1&quot;:20},&quot;minSize&quot;:{&quot;size1&quot;:11.2},&quot;normalSize&quot;:{&quot;size1&quot;:11.2},&quot;subLayout&quot;:[{&quot;id&quot;:&quot;2024-04-02T10:23:15&quot;,&quot;margin&quot;:{&quot;bottom&quot;:0.025999998673796654,&quot;left&quot;:1.2699999809265137,&quot;right&quot;:1.2699999809265137,&quot;top&quot;:0.4230000376701355},&quot;type&quot;:0},{&quot;id&quot;:&quot;2024-04-02T10:23:15&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36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64.xml><?xml version="1.0" encoding="utf-8"?>
<p:tagLst xmlns:p="http://schemas.openxmlformats.org/presentationml/2006/main">
  <p:tag name="KSO_WM_TAG_VERSION" val="1.0"/>
  <p:tag name="KSO_WM_BEAUTIFY_FLAG" val="#wm#"/>
  <p:tag name="KSO_WM_UNIT_TYPE" val="i"/>
  <p:tag name="KSO_WM_UNIT_ID" val="diagram20208604_1*i*1"/>
  <p:tag name="KSO_WM_TEMPLATE_CATEGORY" val="diagram"/>
  <p:tag name="KSO_WM_TEMPLATE_INDEX" val="20208604"/>
  <p:tag name="KSO_WM_UNIT_INDEX" val="1"/>
  <p:tag name="KSO_WM_UNIT_HIGHLIGHT" val="0"/>
  <p:tag name="KSO_WM_UNIT_COMPATIBLE" val="0"/>
  <p:tag name="KSO_WM_UNIT_DIAGRAM_ISNUMVISUAL" val="0"/>
  <p:tag name="KSO_WM_UNIT_DIAGRAM_ISREFERUNIT" val="0"/>
  <p:tag name="KSO_WM_UNIT_LAYERLEVEL" val="1"/>
  <p:tag name="KSO_WM_UNIT_BLOCK" val="0"/>
  <p:tag name="KSO_WM_UNIT_SM_LIMIT_TYPE" val="2"/>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UNIT_TEXT_FILL_FORE_SCHEMECOLOR_INDEX_BRIGHTNESS" val="0"/>
  <p:tag name="KSO_WM_UNIT_TEXT_FILL_FORE_SCHEMECOLOR_INDEX" val="2"/>
  <p:tag name="KSO_WM_UNIT_TEXT_FILL_TYPE" val="1"/>
  <p:tag name="KSO_WM_UNIT_VALUE" val="864"/>
  <p:tag name="KSO_WM_TEMPLATE_ASSEMBLE_XID" val="60656e7a4054ed1e2fb7f9a0"/>
  <p:tag name="KSO_WM_TEMPLATE_ASSEMBLE_GROUPID" val="60656e7a4054ed1e2fb7f9a0"/>
  <p:tag name="WM_BEAUTIFY_ZORDER_FLAG_TAG" val="3"/>
</p:tagLst>
</file>

<file path=ppt/tags/tag365.xml><?xml version="1.0" encoding="utf-8"?>
<p:tagLst xmlns:p="http://schemas.openxmlformats.org/presentationml/2006/main">
  <p:tag name="KSO_WM_TAG_VERSION" val="1.0"/>
  <p:tag name="KSO_WM_BEAUTIFY_FLAG" val="#wm#"/>
  <p:tag name="KSO_WM_UNIT_TYPE" val="i"/>
  <p:tag name="KSO_WM_UNIT_ID" val="diagram20208604_1*i*2"/>
  <p:tag name="KSO_WM_TEMPLATE_CATEGORY" val="diagram"/>
  <p:tag name="KSO_WM_TEMPLATE_INDEX" val="20208604"/>
  <p:tag name="KSO_WM_UNIT_INDEX" val="2"/>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4"/>
</p:tagLst>
</file>

<file path=ppt/tags/tag366.xml><?xml version="1.0" encoding="utf-8"?>
<p:tagLst xmlns:p="http://schemas.openxmlformats.org/presentationml/2006/main">
  <p:tag name="KSO_WM_TAG_VERSION" val="1.0"/>
  <p:tag name="KSO_WM_BEAUTIFY_FLAG" val="#wm#"/>
  <p:tag name="KSO_WM_UNIT_TYPE" val="i"/>
  <p:tag name="KSO_WM_UNIT_ID" val="diagram20208604_1*i*3"/>
  <p:tag name="KSO_WM_TEMPLATE_CATEGORY" val="diagram"/>
  <p:tag name="KSO_WM_TEMPLATE_INDEX" val="20208604"/>
  <p:tag name="KSO_WM_UNIT_INDEX" val="3"/>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5"/>
</p:tagLst>
</file>

<file path=ppt/tags/tag367.xml><?xml version="1.0" encoding="utf-8"?>
<p:tagLst xmlns:p="http://schemas.openxmlformats.org/presentationml/2006/main">
  <p:tag name="KSO_WM_TAG_VERSION" val="1.0"/>
  <p:tag name="KSO_WM_BEAUTIFY_FLAG" val="#wm#"/>
  <p:tag name="KSO_WM_UNIT_TYPE" val="i"/>
  <p:tag name="KSO_WM_UNIT_ID" val="diagram20208604_1*i*4"/>
  <p:tag name="KSO_WM_TEMPLATE_CATEGORY" val="diagram"/>
  <p:tag name="KSO_WM_TEMPLATE_INDEX" val="20208604"/>
  <p:tag name="KSO_WM_UNIT_INDEX" val="4"/>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6"/>
</p:tagLst>
</file>

<file path=ppt/tags/tag368.xml><?xml version="1.0" encoding="utf-8"?>
<p:tagLst xmlns:p="http://schemas.openxmlformats.org/presentationml/2006/main">
  <p:tag name="KSO_WM_TAG_VERSION" val="1.0"/>
  <p:tag name="KSO_WM_BEAUTIFY_FLAG" val="#wm#"/>
  <p:tag name="KSO_WM_UNIT_TYPE" val="i"/>
  <p:tag name="KSO_WM_UNIT_ID" val="diagram20208604_1*i*5"/>
  <p:tag name="KSO_WM_TEMPLATE_CATEGORY" val="diagram"/>
  <p:tag name="KSO_WM_TEMPLATE_INDEX" val="20208604"/>
  <p:tag name="KSO_WM_UNIT_INDEX" val="5"/>
  <p:tag name="KSO_WM_UNIT_HIGHLIGHT" val="0"/>
  <p:tag name="KSO_WM_UNIT_COMPATIBLE" val="0"/>
  <p:tag name="KSO_WM_UNIT_DIAGRAM_ISNUMVISUAL" val="0"/>
  <p:tag name="KSO_WM_UNIT_DIAGRAM_ISREFERUNIT" val="0"/>
  <p:tag name="KSO_WM_UNIT_LAYERLEVEL" val="1"/>
  <p:tag name="KSO_WM_UNIT_BLOCK" val="0"/>
  <p:tag name="KSO_WM_UNIT_SM_LIMIT_TYPE" val="1"/>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CHIP_GROUPID" val="5ef20c07a491bb0086638b14"/>
  <p:tag name="KSO_WM_CHIP_XID" val="5ef20c07a491bb0086638b15"/>
  <p:tag name="KSO_WM_UNIT_LINE_FORE_SCHEMECOLOR_INDEX_BRIGHTNESS" val="0"/>
  <p:tag name="KSO_WM_UNIT_LINE_FORE_SCHEMECOLOR_INDEX" val="10"/>
  <p:tag name="KSO_WM_UNIT_LINE_FILL_TYPE" val="2"/>
  <p:tag name="KSO_WM_TEMPLATE_ASSEMBLE_XID" val="60656e7a4054ed1e2fb7f9a0"/>
  <p:tag name="KSO_WM_TEMPLATE_ASSEMBLE_GROUPID" val="60656e7a4054ed1e2fb7f9a0"/>
  <p:tag name="WM_BEAUTIFY_ZORDER_FLAG_TAG" val="7"/>
</p:tagLst>
</file>

<file path=ppt/tags/tag369.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当您输入的文字到这里时，已濒临页面容纳内容的上限，若还有更多内容，请酌情缩小字号，但我们不建议您的文本字号小于14磅，请您务必注意。单击此处添加正文，文字是您思想的提炼，为了演示发布的良好效果，请言简意赅的阐述您的观点。您的内容已经简明扼要，字字珠玑，但信息却千丝万缕、错综复杂，需要用更多的文字来表述；但请您尽可能提炼思想的精髓。"/>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604_1*f*1"/>
  <p:tag name="KSO_WM_TEMPLATE_CATEGORY" val="diagram"/>
  <p:tag name="KSO_WM_TEMPLATE_INDEX" val="20208604"/>
  <p:tag name="KSO_WM_UNIT_LAYERLEVEL" val="1"/>
  <p:tag name="KSO_WM_TAG_VERSION" val="1.0"/>
  <p:tag name="KSO_WM_BEAUTIFY_FLAG" val="#wm#"/>
  <p:tag name="KSO_WM_UNIT_DEFAULT_FONT" val="14;20;2"/>
  <p:tag name="KSO_WM_UNIT_BLOCK" val="0"/>
  <p:tag name="KSO_WM_UNIT_VALUE" val="588"/>
  <p:tag name="KSO_WM_UNIT_SHOW_EDIT_AREA_INDICATION" val="1"/>
  <p:tag name="KSO_WM_CHIP_GROUPID" val="5e6b05596848fb12bee65ac8"/>
  <p:tag name="KSO_WM_CHIP_XID" val="5e6b05596848fb12bee65aca"/>
  <p:tag name="KSO_WM_UNIT_DEC_AREA_ID" val="5557aaf2e9bc4b2499ccf5d271336ab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f7d2160ef064691979e787d147d2e44"/>
  <p:tag name="KSO_WM_UNIT_SUPPORT_UNIT_TYPE" val="[&quot;l&quot;,&quot;m&quot;,&quot;n&quot;,&quot;o&quot;,&quot;p&quot;,&quot;q&quot;,&quot;r&quot;,&quot;δ&quot;,&quot;ε&quot;,&quot;ζ&quot;,&quot;η&quot;,&quot;d&quot;,&quot;α&quot;,&quot;β&quot;,&quot;θ&quot;]"/>
  <p:tag name="KSO_WM_UNIT_TEXT_FILL_FORE_SCHEMECOLOR_INDEX_BRIGHTNESS" val="0.25"/>
  <p:tag name="KSO_WM_UNIT_TEXT_FILL_FORE_SCHEMECOLOR_INDEX" val="13"/>
  <p:tag name="KSO_WM_UNIT_TEXT_FILL_TYPE" val="1"/>
  <p:tag name="KSO_WM_TEMPLATE_ASSEMBLE_XID" val="60656e7a4054ed1e2fb7f9a0"/>
  <p:tag name="KSO_WM_TEMPLATE_ASSEMBLE_GROUPID" val="60656e7a4054ed1e2fb7f9a0"/>
  <p:tag name="WM_BEAUTIFY_ZORDER_FLAG_TAG" val="8"/>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4-02T10:23:16&quot;,&quot;maxSize&quot;:{&quot;size1&quot;:20},&quot;minSize&quot;:{&quot;size1&quot;:11.2},&quot;normalSize&quot;:{&quot;size1&quot;:11.2},&quot;subLayout&quot;:[{&quot;id&quot;:&quot;2024-04-02T10:23:16&quot;,&quot;margin&quot;:{&quot;bottom&quot;:0.025999998673796654,&quot;left&quot;:1.2699999809265137,&quot;right&quot;:1.2699999809265137,&quot;top&quot;:0.4230000376701355},&quot;type&quot;:0},{&quot;id&quot;:&quot;2024-04-02T10:23:16&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37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72.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7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74.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75.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76.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77.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78.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79.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81.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82.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8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384.xml><?xml version="1.0" encoding="utf-8"?>
<p:tagLst xmlns:p="http://schemas.openxmlformats.org/presentationml/2006/main">
  <p:tag name="commondata" val="eyJoZGlkIjoiNzFmNTRlNmUwNzYzYTkxYTUwMjlhMWE1NmE2NjlmMWIifQ=="/>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1_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w="9525">
          <a:noFill/>
        </a:ln>
      </a:spPr>
      <a:bodyPr wrap="square">
        <a:noAutofit/>
      </a:bodyPr>
      <a:lstStyle>
        <a:defPPr indent="0" fontAlgn="auto">
          <a:lnSpc>
            <a:spcPct val="100000"/>
          </a:lnSpc>
          <a:defRPr lang="zh-CN" sz="1200" b="0">
            <a:latin typeface="微软雅黑" panose="020B0503020204020204" pitchFamily="34" charset="-122"/>
            <a:ea typeface="微软雅黑" panose="020B0503020204020204" pitchFamily="34" charset="-122"/>
            <a:cs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8570</Words>
  <Application>WPS 演示</Application>
  <PresentationFormat>全屏显示(16:9)</PresentationFormat>
  <Paragraphs>749</Paragraphs>
  <Slides>191</Slides>
  <Notes>7</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191</vt:i4>
      </vt:variant>
    </vt:vector>
  </HeadingPairs>
  <TitlesOfParts>
    <vt:vector size="215" baseType="lpstr">
      <vt:lpstr>Arial</vt:lpstr>
      <vt:lpstr>宋体</vt:lpstr>
      <vt:lpstr>Wingdings</vt:lpstr>
      <vt:lpstr>微软雅黑</vt:lpstr>
      <vt:lpstr>微软雅黑 Light</vt:lpstr>
      <vt:lpstr>Wingdings</vt:lpstr>
      <vt:lpstr>华文仿宋</vt:lpstr>
      <vt:lpstr>OPPOSans B</vt:lpstr>
      <vt:lpstr>Calibri</vt:lpstr>
      <vt:lpstr>黑体</vt:lpstr>
      <vt:lpstr>Times New Roman</vt:lpstr>
      <vt:lpstr>Arial Unicode MS</vt:lpstr>
      <vt:lpstr>思源黑体 CN Normal</vt:lpstr>
      <vt:lpstr>Impact</vt:lpstr>
      <vt:lpstr>Helvetica Light</vt:lpstr>
      <vt:lpstr>儷宋 Pro</vt:lpstr>
      <vt:lpstr>仿宋_GB2312</vt:lpstr>
      <vt:lpstr>仿宋</vt:lpstr>
      <vt:lpstr>Arial</vt:lpstr>
      <vt:lpstr>楷体</vt:lpstr>
      <vt:lpstr>Calibri</vt:lpstr>
      <vt:lpstr>Segoe UI</vt:lpstr>
      <vt:lpstr>汉仪旗黑-85S</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蓝白商务述职报告工作总结ppt模板</dc:title>
  <dc:creator>常董</dc:creator>
  <cp:lastModifiedBy>本心</cp:lastModifiedBy>
  <cp:revision>630</cp:revision>
  <dcterms:created xsi:type="dcterms:W3CDTF">2015-12-11T17:46:00Z</dcterms:created>
  <dcterms:modified xsi:type="dcterms:W3CDTF">2024-06-12T09:23:07Z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5E99DB31C349439395C42B4D84967A14_13</vt:lpwstr>
  </property>
</Properties>
</file>