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8"/>
  </p:handoutMasterIdLst>
  <p:sldIdLst>
    <p:sldId id="317" r:id="rId3"/>
    <p:sldId id="614" r:id="rId5"/>
    <p:sldId id="1119" r:id="rId6"/>
    <p:sldId id="1067" r:id="rId7"/>
    <p:sldId id="1123" r:id="rId8"/>
    <p:sldId id="1124" r:id="rId9"/>
    <p:sldId id="1202" r:id="rId10"/>
    <p:sldId id="1203" r:id="rId11"/>
    <p:sldId id="1263" r:id="rId12"/>
    <p:sldId id="1120" r:id="rId13"/>
    <p:sldId id="1204" r:id="rId14"/>
    <p:sldId id="1214" r:id="rId15"/>
    <p:sldId id="1205" r:id="rId16"/>
    <p:sldId id="1207" r:id="rId17"/>
    <p:sldId id="1216" r:id="rId18"/>
    <p:sldId id="1211" r:id="rId19"/>
    <p:sldId id="1122" r:id="rId20"/>
    <p:sldId id="1438" r:id="rId21"/>
    <p:sldId id="1327" r:id="rId22"/>
    <p:sldId id="1328" r:id="rId23"/>
    <p:sldId id="1329" r:id="rId24"/>
    <p:sldId id="1330" r:id="rId25"/>
    <p:sldId id="1332" r:id="rId26"/>
    <p:sldId id="1447" r:id="rId27"/>
    <p:sldId id="1448" r:id="rId28"/>
    <p:sldId id="1449" r:id="rId29"/>
    <p:sldId id="1450" r:id="rId30"/>
    <p:sldId id="1453" r:id="rId31"/>
    <p:sldId id="1454" r:id="rId32"/>
    <p:sldId id="1455" r:id="rId33"/>
    <p:sldId id="1456" r:id="rId34"/>
    <p:sldId id="1457" r:id="rId35"/>
    <p:sldId id="1458" r:id="rId36"/>
    <p:sldId id="1459" r:id="rId37"/>
    <p:sldId id="1460" r:id="rId38"/>
    <p:sldId id="1461" r:id="rId39"/>
    <p:sldId id="1462" r:id="rId40"/>
    <p:sldId id="1463" r:id="rId41"/>
    <p:sldId id="1464" r:id="rId42"/>
    <p:sldId id="1465" r:id="rId43"/>
    <p:sldId id="1466" r:id="rId44"/>
    <p:sldId id="1467" r:id="rId45"/>
    <p:sldId id="1468" r:id="rId46"/>
    <p:sldId id="1469" r:id="rId47"/>
    <p:sldId id="1470" r:id="rId48"/>
    <p:sldId id="1471" r:id="rId49"/>
    <p:sldId id="1472" r:id="rId50"/>
    <p:sldId id="1473" r:id="rId51"/>
    <p:sldId id="1477" r:id="rId52"/>
    <p:sldId id="1478" r:id="rId53"/>
    <p:sldId id="1479" r:id="rId54"/>
    <p:sldId id="1480" r:id="rId55"/>
    <p:sldId id="1481" r:id="rId56"/>
    <p:sldId id="1482" r:id="rId57"/>
    <p:sldId id="1483" r:id="rId58"/>
    <p:sldId id="1484" r:id="rId59"/>
    <p:sldId id="1485" r:id="rId60"/>
    <p:sldId id="1486" r:id="rId61"/>
    <p:sldId id="1487" r:id="rId62"/>
    <p:sldId id="1488" r:id="rId63"/>
    <p:sldId id="1489" r:id="rId64"/>
    <p:sldId id="1490" r:id="rId65"/>
    <p:sldId id="1491" r:id="rId66"/>
    <p:sldId id="1492" r:id="rId67"/>
    <p:sldId id="1493" r:id="rId68"/>
    <p:sldId id="1494" r:id="rId69"/>
    <p:sldId id="1495" r:id="rId70"/>
    <p:sldId id="1496" r:id="rId71"/>
    <p:sldId id="1497" r:id="rId72"/>
    <p:sldId id="1189" r:id="rId73"/>
    <p:sldId id="1190" r:id="rId74"/>
    <p:sldId id="1212" r:id="rId75"/>
    <p:sldId id="1501" r:id="rId76"/>
    <p:sldId id="489" r:id="rId77"/>
  </p:sldIdLst>
  <p:sldSz cx="9144000" cy="5143500" type="screen16x9"/>
  <p:notesSz cx="6858000" cy="9144000"/>
  <p:custDataLst>
    <p:tags r:id="rId8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0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xf" initials="s" lastIdx="3" clrIdx="0"/>
  <p:cmAuthor id="1" name="lan lan" initials="ll" lastIdx="14" clrIdx="0"/>
  <p:cmAuthor id="2" name="Microsoft Office 用户" initials="Office" lastIdx="1" clrIdx="1"/>
  <p:cmAuthor id="3" name="pc" initials="p" lastIdx="1" clrIdx="2"/>
  <p:cmAuthor id="4" name="lenovo" initials="l" lastIdx="1" clrIdx="3"/>
  <p:cmAuthor id="5" name="孙建宝" initials="孙" lastIdx="8" clrIdx="0"/>
  <p:cmAuthor id="6" name="win8" initials="w" lastIdx="1" clrIdx="5"/>
  <p:cmAuthor id="7" name="姜伟光" initials="姜" lastIdx="1" clrIdx="0"/>
  <p:cmAuthor id="8" name="宋洁然" initials="宋" lastIdx="2" clrIdx="1"/>
  <p:cmAuthor id="9" name="ming qiu" initials="m" lastIdx="17" clrIdx="1"/>
  <p:cmAuthor id="10" name="admin" initials="a" lastIdx="1" clrIdx="0"/>
  <p:cmAuthor id="13" name="ZJM" initials="Z" lastIdx="1" clrIdx="12"/>
  <p:cmAuthor id="14" name="赵然" initials="赵" lastIdx="1" clrIdx="13"/>
  <p:cmAuthor id="15" name="广东地质六分公司" initials="广" lastIdx="1" clrIdx="14"/>
  <p:cmAuthor id="75" name="作者" initials="A" lastIdx="0" clrIdx="24"/>
  <p:cmAuthor id="17" name="mi" initials="m" lastIdx="1" clrIdx="16"/>
  <p:cmAuthor id="76" name="Anlj" initials="A" lastIdx="12" clrIdx="25"/>
  <p:cmAuthor id="77" name="YY" initials="Y" lastIdx="4" clrIdx="2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5DA2"/>
    <a:srgbClr val="EDECF1"/>
    <a:srgbClr val="EEECF1"/>
    <a:srgbClr val="01455C"/>
    <a:srgbClr val="F79600"/>
    <a:srgbClr val="3992DB"/>
    <a:srgbClr val="0F1836"/>
    <a:srgbClr val="FDFDFD"/>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8516" autoAdjust="0"/>
  </p:normalViewPr>
  <p:slideViewPr>
    <p:cSldViewPr showGuides="1">
      <p:cViewPr>
        <p:scale>
          <a:sx n="100" d="100"/>
          <a:sy n="100" d="100"/>
        </p:scale>
        <p:origin x="-540" y="72"/>
      </p:cViewPr>
      <p:guideLst>
        <p:guide orient="horz" pos="1366"/>
        <p:guide pos="301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428"/>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3" Type="http://schemas.openxmlformats.org/officeDocument/2006/relationships/tags" Target="tags/tag118.xml"/><Relationship Id="rId82" Type="http://schemas.openxmlformats.org/officeDocument/2006/relationships/commentAuthors" Target="commentAuthors.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5.xml"/><Relationship Id="rId79" Type="http://schemas.openxmlformats.org/officeDocument/2006/relationships/presProps" Target="presProps.xml"/><Relationship Id="rId78" Type="http://schemas.openxmlformats.org/officeDocument/2006/relationships/handoutMaster" Target="handoutMasters/handoutMaster1.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mtClean="0">
                <a:solidFill>
                  <a:srgbClr val="005DA2"/>
                </a:solidFill>
                <a:latin typeface="微软雅黑 Light" panose="020B0502040204020203" pitchFamily="34" charset="-122"/>
                <a:ea typeface="微软雅黑 Light" panose="020B0502040204020203" pitchFamily="34" charset="-122"/>
              </a:rPr>
            </a:fld>
            <a:r>
              <a:rPr lang="zh-CN" altLang="en-US" dirty="0">
                <a:solidFill>
                  <a:srgbClr val="005DA2"/>
                </a:solidFill>
                <a:latin typeface="微软雅黑 Light" panose="020B0502040204020203" pitchFamily="34" charset="-122"/>
                <a:ea typeface="微软雅黑 Light" panose="020B0502040204020203" pitchFamily="34" charset="-122"/>
              </a:rPr>
              <a:t> </a:t>
            </a:r>
            <a:endParaRPr lang="zh-CN" altLang="en-US" dirty="0">
              <a:solidFill>
                <a:srgbClr val="005DA2"/>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xml"/><Relationship Id="rId2" Type="http://schemas.openxmlformats.org/officeDocument/2006/relationships/themeOverride" Target="../theme/themeOverr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notesSlide" Target="../notesSlides/notesSlide2.xml"/><Relationship Id="rId17" Type="http://schemas.openxmlformats.org/officeDocument/2006/relationships/slideLayout" Target="../slideLayouts/slideLayout3.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36.xml"/><Relationship Id="rId2" Type="http://schemas.openxmlformats.org/officeDocument/2006/relationships/image" Target="../media/image6.png"/><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46.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47.xml"/></Relationships>
</file>

<file path=ppt/slides/_rels/slide39.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6" Type="http://schemas.openxmlformats.org/officeDocument/2006/relationships/notesSlide" Target="../notesSlides/notesSlide20.xml"/><Relationship Id="rId35" Type="http://schemas.openxmlformats.org/officeDocument/2006/relationships/slideLayout" Target="../slideLayouts/slideLayout2.xml"/><Relationship Id="rId34" Type="http://schemas.openxmlformats.org/officeDocument/2006/relationships/tags" Target="../tags/tag81.xml"/><Relationship Id="rId33" Type="http://schemas.openxmlformats.org/officeDocument/2006/relationships/tags" Target="../tags/tag80.xml"/><Relationship Id="rId32" Type="http://schemas.openxmlformats.org/officeDocument/2006/relationships/tags" Target="../tags/tag79.xml"/><Relationship Id="rId31" Type="http://schemas.openxmlformats.org/officeDocument/2006/relationships/tags" Target="../tags/tag78.xml"/><Relationship Id="rId30" Type="http://schemas.openxmlformats.org/officeDocument/2006/relationships/tags" Target="../tags/tag77.xml"/><Relationship Id="rId3" Type="http://schemas.openxmlformats.org/officeDocument/2006/relationships/tags" Target="../tags/tag50.xml"/><Relationship Id="rId29" Type="http://schemas.openxmlformats.org/officeDocument/2006/relationships/tags" Target="../tags/tag76.xml"/><Relationship Id="rId28" Type="http://schemas.openxmlformats.org/officeDocument/2006/relationships/tags" Target="../tags/tag75.xml"/><Relationship Id="rId27" Type="http://schemas.openxmlformats.org/officeDocument/2006/relationships/tags" Target="../tags/tag74.xml"/><Relationship Id="rId26" Type="http://schemas.openxmlformats.org/officeDocument/2006/relationships/tags" Target="../tags/tag73.xml"/><Relationship Id="rId25" Type="http://schemas.openxmlformats.org/officeDocument/2006/relationships/tags" Target="../tags/tag72.xml"/><Relationship Id="rId24" Type="http://schemas.openxmlformats.org/officeDocument/2006/relationships/tags" Target="../tags/tag71.xml"/><Relationship Id="rId23" Type="http://schemas.openxmlformats.org/officeDocument/2006/relationships/tags" Target="../tags/tag70.xml"/><Relationship Id="rId22" Type="http://schemas.openxmlformats.org/officeDocument/2006/relationships/tags" Target="../tags/tag69.xml"/><Relationship Id="rId21" Type="http://schemas.openxmlformats.org/officeDocument/2006/relationships/tags" Target="../tags/tag68.xml"/><Relationship Id="rId20" Type="http://schemas.openxmlformats.org/officeDocument/2006/relationships/tags" Target="../tags/tag67.xml"/><Relationship Id="rId2" Type="http://schemas.openxmlformats.org/officeDocument/2006/relationships/tags" Target="../tags/tag49.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8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88.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8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image" Target="../media/image21.jpe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8" Type="http://schemas.openxmlformats.org/officeDocument/2006/relationships/notesSlide" Target="../notesSlides/notesSlide34.xml"/><Relationship Id="rId17" Type="http://schemas.openxmlformats.org/officeDocument/2006/relationships/slideLayout" Target="../slideLayouts/slideLayout2.xml"/><Relationship Id="rId16" Type="http://schemas.openxmlformats.org/officeDocument/2006/relationships/image" Target="../media/image23.jpeg"/><Relationship Id="rId15" Type="http://schemas.openxmlformats.org/officeDocument/2006/relationships/tags" Target="../tags/tag102.xml"/><Relationship Id="rId14" Type="http://schemas.openxmlformats.org/officeDocument/2006/relationships/image" Target="../media/image22.jpeg"/><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90.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tags" Target="../tags/tag103.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tags" Target="../tags/tag104.xml"/></Relationships>
</file>

<file path=ppt/slides/_rels/slide6.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4" Type="http://schemas.openxmlformats.org/officeDocument/2006/relationships/slideLayout" Target="../slideLayouts/slideLayout2.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tags" Target="../tags/tag105.xm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tags" Target="../tags/tag106.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tags" Target="../tags/tag107.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tags" Target="../tags/tag108.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tags" Target="../tags/tag111.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tags" Target="../tags/tag112.xml"/></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tags" Target="../tags/tag1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3780823" y="-381028"/>
            <a:ext cx="14277975" cy="9515475"/>
          </a:xfrm>
          <a:prstGeom prst="rect">
            <a:avLst/>
          </a:prstGeom>
          <a:noFill/>
          <a:ln>
            <a:noFill/>
          </a:ln>
        </p:spPr>
      </p:pic>
      <p:sp>
        <p:nvSpPr>
          <p:cNvPr id="43" name="Rectangle 3"/>
          <p:cNvSpPr txBox="1">
            <a:spLocks noChangeArrowheads="1"/>
          </p:cNvSpPr>
          <p:nvPr/>
        </p:nvSpPr>
        <p:spPr>
          <a:xfrm>
            <a:off x="683260" y="1779270"/>
            <a:ext cx="8644255" cy="5022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3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rPr>
              <a:t>研发费用加计扣除政策要点及注意事项</a:t>
            </a:r>
            <a:endParaRPr lang="zh-CN" altLang="en-US" sz="3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46" name="直接连接符 5"/>
          <p:cNvCxnSpPr>
            <a:cxnSpLocks noChangeShapeType="1"/>
          </p:cNvCxnSpPr>
          <p:nvPr/>
        </p:nvCxnSpPr>
        <p:spPr bwMode="auto">
          <a:xfrm flipH="1">
            <a:off x="899160" y="2499360"/>
            <a:ext cx="7200900" cy="635"/>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39397" y="1714494"/>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3"/>
                                        </p:tgtEl>
                                        <p:attrNameLst>
                                          <p:attrName>ppt_y</p:attrName>
                                        </p:attrNameLst>
                                      </p:cBhvr>
                                      <p:tavLst>
                                        <p:tav tm="0">
                                          <p:val>
                                            <p:strVal val="#ppt_y"/>
                                          </p:val>
                                        </p:tav>
                                        <p:tav tm="100000">
                                          <p:val>
                                            <p:strVal val="#ppt_y"/>
                                          </p:val>
                                        </p:tav>
                                      </p:tavLst>
                                    </p:anim>
                                    <p:anim calcmode="lin" valueType="num">
                                      <p:cBhvr>
                                        <p:cTn id="13"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3"/>
                                        </p:tgtEl>
                                      </p:cBhvr>
                                    </p:animEffect>
                                  </p:childTnLst>
                                </p:cTn>
                              </p:par>
                            </p:childTnLst>
                          </p:cTn>
                        </p:par>
                        <p:par>
                          <p:cTn id="16" fill="hold">
                            <p:stCondLst>
                              <p:cond delay="1799"/>
                            </p:stCondLst>
                            <p:childTnLst>
                              <p:par>
                                <p:cTn id="17" presetID="22" presetClass="entr" presetSubtype="2"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7"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27405" y="770890"/>
            <a:ext cx="7740015" cy="3935730"/>
          </a:xfrm>
          <a:prstGeom prst="rect">
            <a:avLst/>
          </a:prstGeom>
        </p:spPr>
        <p:txBody>
          <a:bodyPr wrap="square">
            <a:noAutofit/>
          </a:bodyPr>
          <a:lstStyle/>
          <a:p>
            <a:pPr indent="0" fontAlgn="auto">
              <a:lnSpc>
                <a:spcPct val="150000"/>
              </a:lnSpc>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（1）立项决议文件</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1600" b="1" dirty="0"/>
          </a:p>
          <a:p>
            <a:r>
              <a:rPr lang="zh-CN" altLang="en-US" sz="1600" b="1" dirty="0"/>
              <a:t>（一）年度研发计划研讨会</a:t>
            </a:r>
            <a:endParaRPr lang="zh-CN" altLang="en-US" sz="1600" dirty="0"/>
          </a:p>
          <a:p>
            <a:pPr>
              <a:lnSpc>
                <a:spcPct val="150000"/>
              </a:lnSpc>
            </a:pPr>
            <a:r>
              <a:rPr lang="en-US" altLang="zh-CN" sz="1600" dirty="0"/>
              <a:t>1</a:t>
            </a:r>
            <a:r>
              <a:rPr lang="zh-CN" altLang="en-US" sz="1600" dirty="0"/>
              <a:t>、</a:t>
            </a:r>
            <a:r>
              <a:rPr lang="zh-CN" altLang="en-US" sz="1600" dirty="0">
                <a:solidFill>
                  <a:srgbClr val="FF0000"/>
                </a:solidFill>
              </a:rPr>
              <a:t>研发总监</a:t>
            </a:r>
            <a:r>
              <a:rPr lang="zh-CN" altLang="en-US" sz="1600" dirty="0"/>
              <a:t>主持召开年度研发计划研讨会，总经理、研发组项目负责人参与讨论。</a:t>
            </a:r>
            <a:endParaRPr lang="zh-CN" altLang="en-US" sz="1600" dirty="0"/>
          </a:p>
          <a:p>
            <a:pPr>
              <a:lnSpc>
                <a:spcPct val="150000"/>
              </a:lnSpc>
            </a:pPr>
            <a:r>
              <a:rPr lang="en-US" altLang="zh-CN" sz="1600" dirty="0"/>
              <a:t>2</a:t>
            </a:r>
            <a:r>
              <a:rPr lang="zh-CN" altLang="en-US" sz="1600" dirty="0"/>
              <a:t>、</a:t>
            </a:r>
            <a:r>
              <a:rPr lang="zh-CN" altLang="en-US" sz="1600" dirty="0">
                <a:solidFill>
                  <a:srgbClr val="FF0000"/>
                </a:solidFill>
              </a:rPr>
              <a:t>研发部门项目管理岗</a:t>
            </a:r>
            <a:r>
              <a:rPr lang="zh-CN" altLang="en-US" sz="1600" dirty="0"/>
              <a:t>整理会议纪要，编制年度研发计划书。</a:t>
            </a:r>
            <a:endParaRPr lang="zh-CN" altLang="en-US" sz="1600" dirty="0"/>
          </a:p>
          <a:p>
            <a:pPr>
              <a:lnSpc>
                <a:spcPct val="150000"/>
              </a:lnSpc>
            </a:pPr>
            <a:r>
              <a:rPr lang="en-US" altLang="zh-CN" sz="1600" dirty="0"/>
              <a:t>3</a:t>
            </a:r>
            <a:r>
              <a:rPr lang="zh-CN" altLang="en-US" sz="1600" dirty="0"/>
              <a:t>、年度研发计划书经</a:t>
            </a:r>
            <a:r>
              <a:rPr lang="zh-CN" altLang="en-US" sz="1600" dirty="0">
                <a:solidFill>
                  <a:srgbClr val="FF0000"/>
                </a:solidFill>
              </a:rPr>
              <a:t>研发总监</a:t>
            </a:r>
            <a:r>
              <a:rPr lang="zh-CN" altLang="en-US" sz="1600" dirty="0"/>
              <a:t>审核后报</a:t>
            </a:r>
            <a:r>
              <a:rPr lang="zh-CN" altLang="en-US" sz="1600" dirty="0">
                <a:solidFill>
                  <a:srgbClr val="FF0000"/>
                </a:solidFill>
              </a:rPr>
              <a:t>总经理</a:t>
            </a:r>
            <a:r>
              <a:rPr lang="zh-CN" altLang="en-US" sz="1600" dirty="0"/>
              <a:t>审批。</a:t>
            </a:r>
            <a:endParaRPr lang="zh-CN" altLang="en-US" sz="1600" dirty="0"/>
          </a:p>
          <a:p>
            <a:pPr>
              <a:lnSpc>
                <a:spcPct val="150000"/>
              </a:lnSpc>
            </a:pPr>
            <a:r>
              <a:rPr lang="zh-CN" altLang="en-US" sz="1600" b="1" dirty="0"/>
              <a:t>（二）研发项目立项</a:t>
            </a:r>
            <a:endParaRPr lang="zh-CN" altLang="en-US" sz="1600" dirty="0"/>
          </a:p>
          <a:p>
            <a:pPr>
              <a:lnSpc>
                <a:spcPct val="150000"/>
              </a:lnSpc>
            </a:pPr>
            <a:r>
              <a:rPr lang="en-US" altLang="zh-CN" sz="1600" dirty="0"/>
              <a:t>1</a:t>
            </a:r>
            <a:r>
              <a:rPr lang="zh-CN" altLang="en-US" sz="1600" dirty="0"/>
              <a:t>、立项前对项目进行</a:t>
            </a:r>
            <a:r>
              <a:rPr lang="zh-CN" altLang="en-US" sz="1600" dirty="0">
                <a:solidFill>
                  <a:srgbClr val="FF0000"/>
                </a:solidFill>
              </a:rPr>
              <a:t>调研并编制可行性研究报告</a:t>
            </a:r>
            <a:r>
              <a:rPr lang="zh-CN" altLang="en-US" sz="1600" dirty="0"/>
              <a:t>，经</a:t>
            </a:r>
            <a:r>
              <a:rPr lang="zh-CN" altLang="en-US" sz="1600" dirty="0">
                <a:solidFill>
                  <a:srgbClr val="FF0000"/>
                </a:solidFill>
              </a:rPr>
              <a:t>研发总监</a:t>
            </a:r>
            <a:r>
              <a:rPr lang="zh-CN" altLang="en-US" sz="1600" dirty="0"/>
              <a:t>审核，并在立项前通过</a:t>
            </a:r>
            <a:r>
              <a:rPr lang="zh-CN" altLang="en-US" sz="1600" dirty="0">
                <a:solidFill>
                  <a:srgbClr val="FF0000"/>
                </a:solidFill>
              </a:rPr>
              <a:t>总经理</a:t>
            </a:r>
            <a:r>
              <a:rPr lang="zh-CN" altLang="en-US" sz="1600" dirty="0"/>
              <a:t>审批。</a:t>
            </a:r>
            <a:endParaRPr lang="zh-CN" altLang="en-US" sz="1600" dirty="0"/>
          </a:p>
          <a:p>
            <a:pPr>
              <a:lnSpc>
                <a:spcPct val="150000"/>
              </a:lnSpc>
            </a:pPr>
            <a:r>
              <a:rPr lang="en-US" altLang="zh-CN" sz="1600" dirty="0"/>
              <a:t>2</a:t>
            </a:r>
            <a:r>
              <a:rPr lang="zh-CN" altLang="en-US" sz="1600" dirty="0"/>
              <a:t>、研发项目立项申请表由</a:t>
            </a:r>
            <a:r>
              <a:rPr lang="zh-CN" altLang="en-US" sz="1600" dirty="0">
                <a:solidFill>
                  <a:srgbClr val="FF0000"/>
                </a:solidFill>
              </a:rPr>
              <a:t>研发部门项目管理岗</a:t>
            </a:r>
            <a:r>
              <a:rPr lang="zh-CN" altLang="en-US" sz="1600" dirty="0"/>
              <a:t>汇总筛选报</a:t>
            </a:r>
            <a:r>
              <a:rPr lang="zh-CN" altLang="en-US" sz="1600" dirty="0">
                <a:solidFill>
                  <a:srgbClr val="FF0000"/>
                </a:solidFill>
              </a:rPr>
              <a:t>研发总监</a:t>
            </a:r>
            <a:r>
              <a:rPr lang="zh-CN" altLang="en-US" sz="1600" dirty="0"/>
              <a:t>审核，并在正式立项前通过</a:t>
            </a:r>
            <a:r>
              <a:rPr lang="zh-CN" altLang="en-US" sz="1600" dirty="0">
                <a:solidFill>
                  <a:srgbClr val="FF0000"/>
                </a:solidFill>
              </a:rPr>
              <a:t>总经理</a:t>
            </a:r>
            <a:r>
              <a:rPr lang="zh-CN" altLang="en-US" sz="1600" dirty="0"/>
              <a:t>审批，形成项目</a:t>
            </a:r>
            <a:r>
              <a:rPr lang="zh-CN" altLang="en-US" sz="1600" dirty="0">
                <a:solidFill>
                  <a:srgbClr val="FF0000"/>
                </a:solidFill>
              </a:rPr>
              <a:t>立项书</a:t>
            </a:r>
            <a:r>
              <a:rPr lang="zh-CN" altLang="en-US" sz="1600" dirty="0"/>
              <a:t>，纳入研发项目台账。</a:t>
            </a:r>
            <a:endParaRPr lang="zh-CN" altLang="en-US" sz="1600" dirty="0"/>
          </a:p>
        </p:txBody>
      </p: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15695" y="915566"/>
            <a:ext cx="6711950" cy="3240514"/>
          </a:xfrm>
          <a:prstGeom prst="rect">
            <a:avLst/>
          </a:prstGeom>
          <a:noFill/>
          <a:ln w="9525">
            <a:noFill/>
          </a:ln>
        </p:spPr>
        <p:txBody>
          <a:bodyPr wrap="square">
            <a:noAutofit/>
          </a:bodyPr>
          <a:lstStyle/>
          <a:p>
            <a:pPr indent="0" fontAlgn="auto">
              <a:lnSpc>
                <a:spcPct val="150000"/>
              </a:lnSpc>
            </a:pPr>
            <a:r>
              <a:rPr lang="zh-CN" sz="1600" b="0" dirty="0" smtClean="0">
                <a:latin typeface="微软雅黑" panose="020B0503020204020204" pitchFamily="34" charset="-122"/>
                <a:ea typeface="微软雅黑" panose="020B0503020204020204" pitchFamily="34" charset="-122"/>
                <a:cs typeface="微软雅黑" panose="020B0503020204020204" pitchFamily="34" charset="-122"/>
              </a:rPr>
              <a:t>项目计划</a:t>
            </a:r>
            <a:r>
              <a:rPr lang="zh-CN" sz="1600" b="0" dirty="0">
                <a:latin typeface="微软雅黑" panose="020B0503020204020204" pitchFamily="34" charset="-122"/>
                <a:ea typeface="微软雅黑" panose="020B0503020204020204" pitchFamily="34" charset="-122"/>
                <a:cs typeface="微软雅黑" panose="020B0503020204020204" pitchFamily="34" charset="-122"/>
              </a:rPr>
              <a:t>书或任务</a:t>
            </a:r>
            <a:r>
              <a:rPr lang="zh-CN" sz="1600" b="0" dirty="0" smtClean="0">
                <a:latin typeface="微软雅黑" panose="020B0503020204020204" pitchFamily="34" charset="-122"/>
                <a:ea typeface="微软雅黑" panose="020B0503020204020204" pitchFamily="34" charset="-122"/>
                <a:cs typeface="微软雅黑" panose="020B0503020204020204" pitchFamily="34" charset="-122"/>
              </a:rPr>
              <a:t>书</a:t>
            </a:r>
            <a:r>
              <a:rPr lang="zh-CN" altLang="en-US" sz="1600" b="0" dirty="0" smtClean="0">
                <a:latin typeface="微软雅黑" panose="020B0503020204020204" pitchFamily="34" charset="-122"/>
                <a:ea typeface="微软雅黑" panose="020B0503020204020204" pitchFamily="34" charset="-122"/>
                <a:cs typeface="微软雅黑" panose="020B0503020204020204" pitchFamily="34" charset="-122"/>
              </a:rPr>
              <a:t>包括的内容</a:t>
            </a:r>
            <a:endParaRPr lang="zh-CN" sz="1600" b="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1600" dirty="0">
                <a:latin typeface="仿宋" panose="02010609060101010101" charset="-122"/>
                <a:ea typeface="仿宋" panose="02010609060101010101" charset="-122"/>
                <a:cs typeface="仿宋" panose="02010609060101010101" charset="-122"/>
              </a:rPr>
              <a:t>（1）研发目标，包括研发意义、国内外现状、预期研发成果、预期实现的技术指标、预期应用价值等；</a:t>
            </a:r>
            <a:endParaRPr sz="1600" dirty="0">
              <a:latin typeface="仿宋" panose="02010609060101010101" charset="-122"/>
              <a:ea typeface="仿宋" panose="02010609060101010101" charset="-122"/>
              <a:cs typeface="仿宋" panose="02010609060101010101" charset="-122"/>
            </a:endParaRPr>
          </a:p>
          <a:p>
            <a:pPr indent="0" fontAlgn="auto">
              <a:lnSpc>
                <a:spcPct val="150000"/>
              </a:lnSpc>
            </a:pPr>
            <a:r>
              <a:rPr sz="1600" dirty="0">
                <a:latin typeface="仿宋" panose="02010609060101010101" charset="-122"/>
                <a:ea typeface="仿宋" panose="02010609060101010101" charset="-122"/>
                <a:cs typeface="仿宋" panose="02010609060101010101" charset="-122"/>
              </a:rPr>
              <a:t>（2）研发内容，包括技术难点或拟解决的关键技术问题、创新点、技术路线等；</a:t>
            </a:r>
            <a:endParaRPr sz="1600" dirty="0">
              <a:latin typeface="仿宋" panose="02010609060101010101" charset="-122"/>
              <a:ea typeface="仿宋" panose="02010609060101010101" charset="-122"/>
              <a:cs typeface="仿宋" panose="02010609060101010101" charset="-122"/>
            </a:endParaRPr>
          </a:p>
          <a:p>
            <a:pPr indent="0" fontAlgn="auto">
              <a:lnSpc>
                <a:spcPct val="150000"/>
              </a:lnSpc>
            </a:pPr>
            <a:r>
              <a:rPr sz="1600" dirty="0">
                <a:latin typeface="仿宋" panose="02010609060101010101" charset="-122"/>
                <a:ea typeface="仿宋" panose="02010609060101010101" charset="-122"/>
                <a:cs typeface="仿宋" panose="02010609060101010101" charset="-122"/>
              </a:rPr>
              <a:t>（3）研发条件，包括研发基础、项目人员编制、经费预算等；</a:t>
            </a:r>
            <a:endParaRPr sz="1600" dirty="0">
              <a:latin typeface="仿宋" panose="02010609060101010101" charset="-122"/>
              <a:ea typeface="仿宋" panose="02010609060101010101" charset="-122"/>
              <a:cs typeface="仿宋" panose="02010609060101010101" charset="-122"/>
            </a:endParaRPr>
          </a:p>
          <a:p>
            <a:pPr indent="0" fontAlgn="auto">
              <a:lnSpc>
                <a:spcPct val="150000"/>
              </a:lnSpc>
            </a:pPr>
            <a:r>
              <a:rPr sz="1600" dirty="0">
                <a:latin typeface="仿宋" panose="02010609060101010101" charset="-122"/>
                <a:ea typeface="仿宋" panose="02010609060101010101" charset="-122"/>
                <a:cs typeface="仿宋" panose="02010609060101010101" charset="-122"/>
              </a:rPr>
              <a:t>（4）项目进度安排，包括研发准备、技术攻关、试验测试等进度安排；</a:t>
            </a:r>
            <a:endParaRPr sz="1600" dirty="0">
              <a:latin typeface="仿宋" panose="02010609060101010101" charset="-122"/>
              <a:ea typeface="仿宋" panose="02010609060101010101" charset="-122"/>
              <a:cs typeface="仿宋" panose="02010609060101010101" charset="-122"/>
            </a:endParaRPr>
          </a:p>
          <a:p>
            <a:pPr indent="0" fontAlgn="auto">
              <a:lnSpc>
                <a:spcPct val="150000"/>
              </a:lnSpc>
            </a:pPr>
            <a:r>
              <a:rPr sz="1600" dirty="0">
                <a:latin typeface="仿宋" panose="02010609060101010101" charset="-122"/>
                <a:ea typeface="仿宋" panose="02010609060101010101" charset="-122"/>
                <a:cs typeface="仿宋" panose="02010609060101010101" charset="-122"/>
              </a:rPr>
              <a:t>（5）成果形式与考核指标</a:t>
            </a:r>
            <a:r>
              <a:rPr sz="1600" dirty="0" smtClean="0">
                <a:latin typeface="仿宋" panose="02010609060101010101" charset="-122"/>
                <a:ea typeface="仿宋" panose="02010609060101010101" charset="-122"/>
                <a:cs typeface="仿宋" panose="02010609060101010101" charset="-122"/>
              </a:rPr>
              <a:t>。</a:t>
            </a:r>
            <a:endParaRPr sz="1600" dirty="0">
              <a:latin typeface="仿宋" panose="02010609060101010101" charset="-122"/>
              <a:ea typeface="仿宋" panose="02010609060101010101" charset="-122"/>
              <a:cs typeface="仿宋" panose="02010609060101010101" charset="-122"/>
            </a:endParaRPr>
          </a:p>
        </p:txBody>
      </p: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99160" y="771525"/>
            <a:ext cx="7343140" cy="3785870"/>
          </a:xfrm>
          <a:prstGeom prst="rect">
            <a:avLst/>
          </a:prstGeom>
          <a:noFill/>
          <a:ln w="9525">
            <a:noFill/>
          </a:ln>
        </p:spPr>
        <p:txBody>
          <a:bodyPr wrap="square">
            <a:noAutofit/>
          </a:bodyPr>
          <a:lstStyle/>
          <a:p>
            <a:pPr indent="0" fontAlgn="auto">
              <a:lnSpc>
                <a:spcPct val="150000"/>
              </a:lnSpc>
            </a:pPr>
            <a:r>
              <a:rPr lang="en-US" altLang="zh-CN" sz="1600" b="0" dirty="0" smtClean="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600" b="1" dirty="0" smtClean="0">
                <a:latin typeface="微软雅黑" panose="020B0503020204020204" pitchFamily="34" charset="-122"/>
                <a:ea typeface="微软雅黑" panose="020B0503020204020204" pitchFamily="34" charset="-122"/>
                <a:cs typeface="微软雅黑" panose="020B0503020204020204" pitchFamily="34" charset="-122"/>
              </a:rPr>
              <a:t>研发项目归口管理制度。</a:t>
            </a:r>
            <a:r>
              <a:rPr lang="zh-CN" altLang="zh-CN" sz="1600" dirty="0" smtClean="0">
                <a:latin typeface="仿宋" panose="02010609060101010101" charset="-122"/>
                <a:ea typeface="仿宋" panose="02010609060101010101" charset="-122"/>
                <a:cs typeface="微软雅黑" panose="020B0503020204020204" pitchFamily="34" charset="-122"/>
              </a:rPr>
              <a:t>包括项目计划书的编制、项目招标、合同签订与管理、科技成果鉴定、资料归档等工作。</a:t>
            </a:r>
            <a:endParaRPr lang="zh-CN" altLang="zh-CN" sz="1600" dirty="0" smtClean="0">
              <a:latin typeface="仿宋" panose="02010609060101010101" charset="-122"/>
              <a:ea typeface="仿宋" panose="02010609060101010101" charset="-122"/>
              <a:cs typeface="微软雅黑" panose="020B0503020204020204" pitchFamily="34" charset="-122"/>
            </a:endParaRPr>
          </a:p>
          <a:p>
            <a:pPr indent="0" fontAlgn="auto">
              <a:lnSpc>
                <a:spcPct val="150000"/>
              </a:lnSpc>
            </a:pP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1600" b="1" dirty="0" smtClean="0">
                <a:latin typeface="微软雅黑" panose="020B0503020204020204" pitchFamily="34" charset="-122"/>
                <a:ea typeface="微软雅黑" panose="020B0503020204020204" pitchFamily="34" charset="-122"/>
                <a:cs typeface="微软雅黑" panose="020B0503020204020204" pitchFamily="34" charset="-122"/>
              </a:rPr>
              <a:t>项目责任人负责制度。</a:t>
            </a:r>
            <a:r>
              <a:rPr lang="zh-CN" altLang="zh-CN" sz="1600" dirty="0" smtClean="0">
                <a:latin typeface="仿宋" panose="02010609060101010101" charset="-122"/>
                <a:ea typeface="仿宋" panose="02010609060101010101" charset="-122"/>
                <a:cs typeface="微软雅黑" panose="020B0503020204020204" pitchFamily="34" charset="-122"/>
              </a:rPr>
              <a:t>明确项目的管理权责，并明确权利与责任。</a:t>
            </a:r>
            <a:endParaRPr lang="zh-CN" altLang="zh-CN" sz="1600" dirty="0" smtClean="0">
              <a:latin typeface="仿宋" panose="02010609060101010101" charset="-122"/>
              <a:ea typeface="仿宋" panose="02010609060101010101" charset="-122"/>
              <a:cs typeface="微软雅黑" panose="020B0503020204020204" pitchFamily="34" charset="-122"/>
            </a:endParaRPr>
          </a:p>
          <a:p>
            <a:pPr indent="0" fontAlgn="auto">
              <a:lnSpc>
                <a:spcPct val="150000"/>
              </a:lnSpc>
            </a:pP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1600" b="1" dirty="0" smtClean="0">
                <a:latin typeface="微软雅黑" panose="020B0503020204020204" pitchFamily="34" charset="-122"/>
                <a:ea typeface="微软雅黑" panose="020B0503020204020204" pitchFamily="34" charset="-122"/>
                <a:cs typeface="微软雅黑" panose="020B0503020204020204" pitchFamily="34" charset="-122"/>
              </a:rPr>
              <a:t>研发费用全流程记录制度。</a:t>
            </a:r>
            <a:r>
              <a:rPr lang="zh-CN" altLang="zh-CN" sz="1600" dirty="0" smtClean="0">
                <a:latin typeface="仿宋" panose="02010609060101010101" charset="-122"/>
                <a:ea typeface="仿宋" panose="02010609060101010101" charset="-122"/>
                <a:cs typeface="微软雅黑" panose="020B0503020204020204" pitchFamily="34" charset="-122"/>
              </a:rPr>
              <a:t>通过工时系统对研发活动人员参与某一研发项目的工时进行记录、通过材料领料单对某一研发项目的研发领用材料进行记录等。</a:t>
            </a:r>
            <a:endParaRPr lang="zh-CN" altLang="zh-CN" sz="1600" dirty="0" smtClean="0">
              <a:latin typeface="仿宋" panose="02010609060101010101" charset="-122"/>
              <a:ea typeface="仿宋" panose="02010609060101010101" charset="-122"/>
              <a:cs typeface="微软雅黑" panose="020B0503020204020204" pitchFamily="34" charset="-122"/>
            </a:endParaRPr>
          </a:p>
          <a:p>
            <a:pPr indent="0" fontAlgn="auto">
              <a:lnSpc>
                <a:spcPct val="150000"/>
              </a:lnSpc>
            </a:pP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1600" b="1" dirty="0" smtClean="0">
                <a:latin typeface="微软雅黑" panose="020B0503020204020204" pitchFamily="34" charset="-122"/>
                <a:ea typeface="微软雅黑" panose="020B0503020204020204" pitchFamily="34" charset="-122"/>
                <a:cs typeface="微软雅黑" panose="020B0503020204020204" pitchFamily="34" charset="-122"/>
              </a:rPr>
              <a:t>研发进度记录制度。</a:t>
            </a:r>
            <a:r>
              <a:rPr lang="zh-CN" altLang="zh-CN" sz="1600" dirty="0" smtClean="0">
                <a:latin typeface="仿宋" panose="02010609060101010101" charset="-122"/>
                <a:ea typeface="仿宋" panose="02010609060101010101" charset="-122"/>
                <a:cs typeface="微软雅黑" panose="020B0503020204020204" pitchFamily="34" charset="-122"/>
              </a:rPr>
              <a:t>包括测试的方法、结果、结论等</a:t>
            </a: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（5）</a:t>
            </a:r>
            <a:r>
              <a:rPr lang="zh-CN" altLang="zh-CN" sz="1600" b="1" dirty="0" smtClean="0">
                <a:latin typeface="微软雅黑" panose="020B0503020204020204" pitchFamily="34" charset="-122"/>
                <a:ea typeface="微软雅黑" panose="020B0503020204020204" pitchFamily="34" charset="-122"/>
                <a:cs typeface="微软雅黑" panose="020B0503020204020204" pitchFamily="34" charset="-122"/>
              </a:rPr>
              <a:t>项目调整制度。</a:t>
            </a:r>
            <a:endParaRPr lang="en-US" altLang="zh-CN" sz="16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br>
              <a:rPr lang="zh-CN" altLang="en-US" sz="1400" dirty="0"/>
            </a:b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99592" y="843558"/>
            <a:ext cx="7272808" cy="3744569"/>
          </a:xfrm>
          <a:prstGeom prst="rect">
            <a:avLst/>
          </a:prstGeom>
          <a:noFill/>
          <a:ln w="9525">
            <a:noFill/>
          </a:ln>
        </p:spPr>
        <p:txBody>
          <a:bodyPr wrap="square">
            <a:noAutofit/>
          </a:bodyPr>
          <a:lstStyle/>
          <a:p>
            <a:pPr algn="just">
              <a:lnSpc>
                <a:spcPct val="150000"/>
              </a:lnSpc>
            </a:pPr>
            <a:r>
              <a:rPr lang="zh-CN" altLang="en-US" b="1" dirty="0">
                <a:latin typeface="新宋体" panose="02010609030101010101" pitchFamily="49" charset="-122"/>
                <a:ea typeface="新宋体" panose="02010609030101010101" pitchFamily="49" charset="-122"/>
              </a:rPr>
              <a:t>二、研发过程管理</a:t>
            </a:r>
            <a:endParaRPr lang="zh-CN" altLang="en-US" dirty="0">
              <a:latin typeface="新宋体" panose="02010609030101010101" pitchFamily="49" charset="-122"/>
              <a:ea typeface="新宋体" panose="02010609030101010101" pitchFamily="49" charset="-122"/>
            </a:endParaRPr>
          </a:p>
          <a:p>
            <a:pPr algn="just">
              <a:lnSpc>
                <a:spcPct val="150000"/>
              </a:lnSpc>
            </a:pPr>
            <a:r>
              <a:rPr lang="en-US" altLang="zh-CN" dirty="0">
                <a:latin typeface="新宋体" panose="02010609030101010101" pitchFamily="49" charset="-122"/>
                <a:ea typeface="新宋体" panose="02010609030101010101" pitchFamily="49" charset="-122"/>
              </a:rPr>
              <a:t>1</a:t>
            </a:r>
            <a:r>
              <a:rPr lang="zh-CN" altLang="en-US" dirty="0">
                <a:latin typeface="新宋体" panose="02010609030101010101" pitchFamily="49" charset="-122"/>
                <a:ea typeface="新宋体" panose="02010609030101010101" pitchFamily="49" charset="-122"/>
              </a:rPr>
              <a:t>、</a:t>
            </a:r>
            <a:r>
              <a:rPr lang="zh-CN" altLang="en-US" dirty="0">
                <a:solidFill>
                  <a:srgbClr val="FF0000"/>
                </a:solidFill>
                <a:latin typeface="新宋体" panose="02010609030101010101" pitchFamily="49" charset="-122"/>
                <a:ea typeface="新宋体" panose="02010609030101010101" pitchFamily="49" charset="-122"/>
              </a:rPr>
              <a:t>研发部门项目管理岗</a:t>
            </a:r>
            <a:r>
              <a:rPr lang="zh-CN" altLang="en-US" dirty="0">
                <a:latin typeface="新宋体" panose="02010609030101010101" pitchFamily="49" charset="-122"/>
                <a:ea typeface="新宋体" panose="02010609030101010101" pitchFamily="49" charset="-122"/>
              </a:rPr>
              <a:t>及</a:t>
            </a:r>
            <a:r>
              <a:rPr lang="zh-CN" altLang="en-US" dirty="0">
                <a:solidFill>
                  <a:srgbClr val="FF0000"/>
                </a:solidFill>
                <a:latin typeface="新宋体" panose="02010609030101010101" pitchFamily="49" charset="-122"/>
                <a:ea typeface="新宋体" panose="02010609030101010101" pitchFamily="49" charset="-122"/>
              </a:rPr>
              <a:t>研发总监</a:t>
            </a:r>
            <a:r>
              <a:rPr lang="zh-CN" altLang="en-US" dirty="0">
                <a:latin typeface="新宋体" panose="02010609030101010101" pitchFamily="49" charset="-122"/>
                <a:ea typeface="新宋体" panose="02010609030101010101" pitchFamily="49" charset="-122"/>
              </a:rPr>
              <a:t>对项目进度进行检查，包括项目计划的完成进度、困难，对存在的问题进行沟通，对需要解决的问题提出意见，沟通及检查记录形成</a:t>
            </a:r>
            <a:r>
              <a:rPr lang="zh-CN" altLang="en-US" dirty="0">
                <a:solidFill>
                  <a:srgbClr val="00B0F0"/>
                </a:solidFill>
                <a:latin typeface="新宋体" panose="02010609030101010101" pitchFamily="49" charset="-122"/>
                <a:ea typeface="新宋体" panose="02010609030101010101" pitchFamily="49" charset="-122"/>
              </a:rPr>
              <a:t>研发项目测评</a:t>
            </a:r>
            <a:r>
              <a:rPr lang="en-US" altLang="zh-CN" dirty="0">
                <a:solidFill>
                  <a:srgbClr val="00B0F0"/>
                </a:solidFill>
                <a:latin typeface="新宋体" panose="02010609030101010101" pitchFamily="49" charset="-122"/>
                <a:ea typeface="新宋体" panose="02010609030101010101" pitchFamily="49" charset="-122"/>
              </a:rPr>
              <a:t>\</a:t>
            </a:r>
            <a:r>
              <a:rPr lang="zh-CN" altLang="en-US" dirty="0">
                <a:solidFill>
                  <a:srgbClr val="00B0F0"/>
                </a:solidFill>
                <a:latin typeface="新宋体" panose="02010609030101010101" pitchFamily="49" charset="-122"/>
                <a:ea typeface="新宋体" panose="02010609030101010101" pitchFamily="49" charset="-122"/>
              </a:rPr>
              <a:t>跟踪表</a:t>
            </a:r>
            <a:r>
              <a:rPr lang="zh-CN" altLang="en-US" dirty="0" smtClean="0">
                <a:latin typeface="新宋体" panose="02010609030101010101" pitchFamily="49" charset="-122"/>
                <a:ea typeface="新宋体" panose="02010609030101010101" pitchFamily="49" charset="-122"/>
              </a:rPr>
              <a:t>。</a:t>
            </a:r>
            <a:endParaRPr lang="zh-CN" altLang="en-US" dirty="0">
              <a:latin typeface="新宋体" panose="02010609030101010101" pitchFamily="49" charset="-122"/>
              <a:ea typeface="新宋体" panose="02010609030101010101" pitchFamily="49" charset="-122"/>
            </a:endParaRPr>
          </a:p>
          <a:p>
            <a:pPr algn="just">
              <a:lnSpc>
                <a:spcPct val="150000"/>
              </a:lnSpc>
            </a:pPr>
            <a:r>
              <a:rPr lang="en-US" altLang="zh-CN" dirty="0">
                <a:latin typeface="新宋体" panose="02010609030101010101" pitchFamily="49" charset="-122"/>
                <a:ea typeface="新宋体" panose="02010609030101010101" pitchFamily="49" charset="-122"/>
              </a:rPr>
              <a:t>2</a:t>
            </a:r>
            <a:r>
              <a:rPr lang="zh-CN" altLang="en-US" dirty="0">
                <a:latin typeface="新宋体" panose="02010609030101010101" pitchFamily="49" charset="-122"/>
                <a:ea typeface="新宋体" panose="02010609030101010101" pitchFamily="49" charset="-122"/>
              </a:rPr>
              <a:t>、涉及现有材料及机器设备的使用，</a:t>
            </a:r>
            <a:r>
              <a:rPr lang="zh-CN" altLang="en-US" dirty="0">
                <a:solidFill>
                  <a:srgbClr val="FF0000"/>
                </a:solidFill>
                <a:latin typeface="新宋体" panose="02010609030101010101" pitchFamily="49" charset="-122"/>
                <a:ea typeface="新宋体" panose="02010609030101010101" pitchFamily="49" charset="-122"/>
              </a:rPr>
              <a:t>研发组的项目负责人</a:t>
            </a:r>
            <a:r>
              <a:rPr lang="zh-CN" altLang="en-US" dirty="0">
                <a:latin typeface="新宋体" panose="02010609030101010101" pitchFamily="49" charset="-122"/>
                <a:ea typeface="新宋体" panose="02010609030101010101" pitchFamily="49" charset="-122"/>
              </a:rPr>
              <a:t>根据研发需求填写</a:t>
            </a:r>
            <a:r>
              <a:rPr lang="zh-CN" altLang="en-US" dirty="0">
                <a:solidFill>
                  <a:srgbClr val="00B0F0"/>
                </a:solidFill>
                <a:latin typeface="新宋体" panose="02010609030101010101" pitchFamily="49" charset="-122"/>
                <a:ea typeface="新宋体" panose="02010609030101010101" pitchFamily="49" charset="-122"/>
              </a:rPr>
              <a:t>研发专用申请表</a:t>
            </a:r>
            <a:r>
              <a:rPr lang="zh-CN" altLang="en-US" dirty="0">
                <a:latin typeface="新宋体" panose="02010609030101010101" pitchFamily="49" charset="-122"/>
                <a:ea typeface="新宋体" panose="02010609030101010101" pitchFamily="49" charset="-122"/>
              </a:rPr>
              <a:t>进行申请；涉及非现有材料及机器设备的使用，研发组的项目负责人根据研发需求填写</a:t>
            </a:r>
            <a:r>
              <a:rPr lang="zh-CN" altLang="en-US" dirty="0">
                <a:solidFill>
                  <a:srgbClr val="00B0F0"/>
                </a:solidFill>
                <a:latin typeface="新宋体" panose="02010609030101010101" pitchFamily="49" charset="-122"/>
                <a:ea typeface="新宋体" panose="02010609030101010101" pitchFamily="49" charset="-122"/>
              </a:rPr>
              <a:t>研发请购单</a:t>
            </a:r>
            <a:r>
              <a:rPr lang="zh-CN" altLang="en-US" dirty="0">
                <a:latin typeface="新宋体" panose="02010609030101010101" pitchFamily="49" charset="-122"/>
                <a:ea typeface="新宋体" panose="02010609030101010101" pitchFamily="49" charset="-122"/>
              </a:rPr>
              <a:t>进行采购申请；涉及模具的使用，研发组的项目负责人填写</a:t>
            </a:r>
            <a:r>
              <a:rPr lang="zh-CN" altLang="en-US" dirty="0">
                <a:solidFill>
                  <a:srgbClr val="00B0F0"/>
                </a:solidFill>
                <a:latin typeface="新宋体" panose="02010609030101010101" pitchFamily="49" charset="-122"/>
                <a:ea typeface="新宋体" panose="02010609030101010101" pitchFamily="49" charset="-122"/>
              </a:rPr>
              <a:t>模具请购单</a:t>
            </a:r>
            <a:r>
              <a:rPr lang="zh-CN" altLang="en-US" dirty="0">
                <a:latin typeface="新宋体" panose="02010609030101010101" pitchFamily="49" charset="-122"/>
                <a:ea typeface="新宋体" panose="02010609030101010101" pitchFamily="49" charset="-122"/>
              </a:rPr>
              <a:t>进行采购申请</a:t>
            </a:r>
            <a:r>
              <a:rPr lang="zh-CN" altLang="en-US" dirty="0" smtClean="0">
                <a:latin typeface="新宋体" panose="02010609030101010101" pitchFamily="49" charset="-122"/>
                <a:ea typeface="新宋体" panose="02010609030101010101" pitchFamily="49" charset="-122"/>
              </a:rPr>
              <a:t>。</a:t>
            </a:r>
            <a:endParaRPr lang="en-US" altLang="zh-CN" dirty="0" smtClean="0">
              <a:latin typeface="新宋体" panose="02010609030101010101" pitchFamily="49" charset="-122"/>
              <a:ea typeface="新宋体" panose="02010609030101010101" pitchFamily="49" charset="-122"/>
            </a:endParaRPr>
          </a:p>
          <a:p>
            <a:pPr algn="just"/>
            <a:endParaRPr lang="zh-CN" altLang="en-US" sz="1600" dirty="0">
              <a:latin typeface="仿宋_GB2312" pitchFamily="49" charset="-122"/>
              <a:ea typeface="仿宋_GB2312" pitchFamily="49" charset="-122"/>
            </a:endParaRPr>
          </a:p>
        </p:txBody>
      </p: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99592" y="627381"/>
            <a:ext cx="7272808" cy="4176617"/>
          </a:xfrm>
          <a:prstGeom prst="rect">
            <a:avLst/>
          </a:prstGeom>
          <a:noFill/>
          <a:ln w="9525">
            <a:noFill/>
          </a:ln>
        </p:spPr>
        <p:txBody>
          <a:bodyPr wrap="square">
            <a:noAutofit/>
          </a:bodyPr>
          <a:lstStyle/>
          <a:p>
            <a:pPr algn="just"/>
            <a:r>
              <a:rPr lang="zh-CN" altLang="en-US" b="1" dirty="0">
                <a:latin typeface="新宋体" panose="02010609030101010101" pitchFamily="49" charset="-122"/>
                <a:ea typeface="新宋体" panose="02010609030101010101" pitchFamily="49" charset="-122"/>
              </a:rPr>
              <a:t>二、研发过程</a:t>
            </a:r>
            <a:r>
              <a:rPr lang="zh-CN" altLang="en-US" b="1" dirty="0" smtClean="0">
                <a:latin typeface="新宋体" panose="02010609030101010101" pitchFamily="49" charset="-122"/>
                <a:ea typeface="新宋体" panose="02010609030101010101" pitchFamily="49" charset="-122"/>
              </a:rPr>
              <a:t>管理</a:t>
            </a:r>
            <a:r>
              <a:rPr lang="en-US" altLang="zh-CN" b="1" dirty="0" smtClean="0">
                <a:latin typeface="新宋体" panose="02010609030101010101" pitchFamily="49" charset="-122"/>
                <a:ea typeface="新宋体" panose="02010609030101010101" pitchFamily="49" charset="-122"/>
              </a:rPr>
              <a:t>——</a:t>
            </a:r>
            <a:r>
              <a:rPr lang="zh-CN" altLang="en-US" b="1" dirty="0" smtClean="0">
                <a:latin typeface="新宋体" panose="02010609030101010101" pitchFamily="49" charset="-122"/>
                <a:ea typeface="新宋体" panose="02010609030101010101" pitchFamily="49" charset="-122"/>
              </a:rPr>
              <a:t>采购领料管理</a:t>
            </a:r>
            <a:endParaRPr lang="zh-CN" altLang="en-US" dirty="0">
              <a:latin typeface="新宋体" panose="02010609030101010101" pitchFamily="49" charset="-122"/>
              <a:ea typeface="新宋体" panose="02010609030101010101" pitchFamily="49" charset="-122"/>
            </a:endParaRPr>
          </a:p>
          <a:p>
            <a:pPr algn="just">
              <a:lnSpc>
                <a:spcPct val="150000"/>
              </a:lnSpc>
            </a:pPr>
            <a:r>
              <a:rPr lang="en-US" altLang="zh-CN" sz="1600" dirty="0">
                <a:latin typeface="新宋体" panose="02010609030101010101" pitchFamily="49" charset="-122"/>
                <a:ea typeface="新宋体" panose="02010609030101010101" pitchFamily="49" charset="-122"/>
              </a:rPr>
              <a:t>3</a:t>
            </a:r>
            <a:r>
              <a:rPr lang="zh-CN" altLang="en-US" sz="1600" dirty="0">
                <a:latin typeface="新宋体" panose="02010609030101010101" pitchFamily="49" charset="-122"/>
                <a:ea typeface="新宋体" panose="02010609030101010101" pitchFamily="49" charset="-122"/>
              </a:rPr>
              <a:t>、</a:t>
            </a:r>
            <a:r>
              <a:rPr lang="zh-CN" altLang="en-US" sz="1600" dirty="0">
                <a:solidFill>
                  <a:srgbClr val="FF0000"/>
                </a:solidFill>
                <a:latin typeface="新宋体" panose="02010609030101010101" pitchFamily="49" charset="-122"/>
                <a:ea typeface="新宋体" panose="02010609030101010101" pitchFamily="49" charset="-122"/>
              </a:rPr>
              <a:t>研发总监</a:t>
            </a:r>
            <a:r>
              <a:rPr lang="zh-CN" altLang="en-US" sz="1600" dirty="0">
                <a:latin typeface="新宋体" panose="02010609030101010101" pitchFamily="49" charset="-122"/>
                <a:ea typeface="新宋体" panose="02010609030101010101" pitchFamily="49" charset="-122"/>
              </a:rPr>
              <a:t>和</a:t>
            </a:r>
            <a:r>
              <a:rPr lang="zh-CN" altLang="en-US" sz="1600" dirty="0">
                <a:solidFill>
                  <a:srgbClr val="FF0000"/>
                </a:solidFill>
                <a:latin typeface="新宋体" panose="02010609030101010101" pitchFamily="49" charset="-122"/>
                <a:ea typeface="新宋体" panose="02010609030101010101" pitchFamily="49" charset="-122"/>
              </a:rPr>
              <a:t>总经理</a:t>
            </a:r>
            <a:r>
              <a:rPr lang="zh-CN" altLang="en-US" sz="1600" dirty="0">
                <a:latin typeface="新宋体" panose="02010609030101010101" pitchFamily="49" charset="-122"/>
                <a:ea typeface="新宋体" panose="02010609030101010101" pitchFamily="49" charset="-122"/>
              </a:rPr>
              <a:t>对</a:t>
            </a:r>
            <a:r>
              <a:rPr lang="zh-CN" altLang="en-US" sz="1600" dirty="0">
                <a:solidFill>
                  <a:srgbClr val="FF0000"/>
                </a:solidFill>
                <a:latin typeface="新宋体" panose="02010609030101010101" pitchFamily="49" charset="-122"/>
                <a:ea typeface="新宋体" panose="02010609030101010101" pitchFamily="49" charset="-122"/>
              </a:rPr>
              <a:t>研发组</a:t>
            </a:r>
            <a:r>
              <a:rPr lang="zh-CN" altLang="en-US" sz="1600" dirty="0">
                <a:latin typeface="新宋体" panose="02010609030101010101" pitchFamily="49" charset="-122"/>
                <a:ea typeface="新宋体" panose="02010609030101010101" pitchFamily="49" charset="-122"/>
              </a:rPr>
              <a:t>的</a:t>
            </a:r>
            <a:r>
              <a:rPr lang="zh-CN" altLang="en-US" sz="1600" dirty="0">
                <a:solidFill>
                  <a:srgbClr val="00B0F0"/>
                </a:solidFill>
                <a:latin typeface="新宋体" panose="02010609030101010101" pitchFamily="49" charset="-122"/>
                <a:ea typeface="新宋体" panose="02010609030101010101" pitchFamily="49" charset="-122"/>
              </a:rPr>
              <a:t>研发专用申请表</a:t>
            </a:r>
            <a:r>
              <a:rPr lang="en-US" altLang="zh-CN" sz="1600" dirty="0">
                <a:solidFill>
                  <a:srgbClr val="00B0F0"/>
                </a:solidFill>
                <a:latin typeface="新宋体" panose="02010609030101010101" pitchFamily="49" charset="-122"/>
                <a:ea typeface="新宋体" panose="02010609030101010101" pitchFamily="49" charset="-122"/>
              </a:rPr>
              <a:t>\</a:t>
            </a:r>
            <a:r>
              <a:rPr lang="zh-CN" altLang="en-US" sz="1600" dirty="0">
                <a:solidFill>
                  <a:srgbClr val="00B0F0"/>
                </a:solidFill>
                <a:latin typeface="新宋体" panose="02010609030101010101" pitchFamily="49" charset="-122"/>
                <a:ea typeface="新宋体" panose="02010609030101010101" pitchFamily="49" charset="-122"/>
              </a:rPr>
              <a:t>研发请购单</a:t>
            </a:r>
            <a:r>
              <a:rPr lang="en-US" altLang="zh-CN" sz="1600" dirty="0">
                <a:solidFill>
                  <a:srgbClr val="00B0F0"/>
                </a:solidFill>
                <a:latin typeface="新宋体" panose="02010609030101010101" pitchFamily="49" charset="-122"/>
                <a:ea typeface="新宋体" panose="02010609030101010101" pitchFamily="49" charset="-122"/>
              </a:rPr>
              <a:t>\</a:t>
            </a:r>
            <a:r>
              <a:rPr lang="zh-CN" altLang="en-US" sz="1600" dirty="0">
                <a:solidFill>
                  <a:srgbClr val="00B0F0"/>
                </a:solidFill>
                <a:latin typeface="新宋体" panose="02010609030101010101" pitchFamily="49" charset="-122"/>
                <a:ea typeface="新宋体" panose="02010609030101010101" pitchFamily="49" charset="-122"/>
              </a:rPr>
              <a:t>模具请购单</a:t>
            </a:r>
            <a:r>
              <a:rPr lang="zh-CN" altLang="en-US" sz="1600" dirty="0">
                <a:latin typeface="新宋体" panose="02010609030101010101" pitchFamily="49" charset="-122"/>
                <a:ea typeface="新宋体" panose="02010609030101010101" pitchFamily="49" charset="-122"/>
              </a:rPr>
              <a:t>进行审批后，</a:t>
            </a:r>
            <a:r>
              <a:rPr lang="zh-CN" altLang="en-US" sz="1600" dirty="0">
                <a:solidFill>
                  <a:srgbClr val="FF0000"/>
                </a:solidFill>
                <a:latin typeface="新宋体" panose="02010609030101010101" pitchFamily="49" charset="-122"/>
                <a:ea typeface="新宋体" panose="02010609030101010101" pitchFamily="49" charset="-122"/>
              </a:rPr>
              <a:t>采购及仓库</a:t>
            </a:r>
            <a:r>
              <a:rPr lang="zh-CN" altLang="en-US" sz="1600" dirty="0">
                <a:latin typeface="新宋体" panose="02010609030101010101" pitchFamily="49" charset="-122"/>
                <a:ea typeface="新宋体" panose="02010609030101010101" pitchFamily="49" charset="-122"/>
              </a:rPr>
              <a:t>根据研发组的研发专用申请进行物料和设备的安排。研发材料领用进行登记管理，用于研发的机器设备进行机器工时统计，于研发项目时依据</a:t>
            </a:r>
            <a:r>
              <a:rPr lang="zh-CN" altLang="en-US" sz="1600" dirty="0">
                <a:solidFill>
                  <a:srgbClr val="00B0F0"/>
                </a:solidFill>
                <a:latin typeface="新宋体" panose="02010609030101010101" pitchFamily="49" charset="-122"/>
                <a:ea typeface="新宋体" panose="02010609030101010101" pitchFamily="49" charset="-122"/>
              </a:rPr>
              <a:t>研发原料领用单，机器工时记录表</a:t>
            </a:r>
            <a:r>
              <a:rPr lang="zh-CN" altLang="en-US" sz="1600" dirty="0">
                <a:latin typeface="新宋体" panose="02010609030101010101" pitchFamily="49" charset="-122"/>
                <a:ea typeface="新宋体" panose="02010609030101010101" pitchFamily="49" charset="-122"/>
              </a:rPr>
              <a:t>入账研发费用</a:t>
            </a:r>
            <a:r>
              <a:rPr lang="zh-CN" altLang="en-US" sz="1600" dirty="0" smtClean="0">
                <a:latin typeface="新宋体" panose="02010609030101010101" pitchFamily="49" charset="-122"/>
                <a:ea typeface="新宋体" panose="02010609030101010101" pitchFamily="49" charset="-122"/>
              </a:rPr>
              <a:t>。</a:t>
            </a:r>
            <a:endParaRPr lang="en-US" altLang="zh-CN" sz="1600" dirty="0" smtClean="0">
              <a:latin typeface="新宋体" panose="02010609030101010101" pitchFamily="49" charset="-122"/>
              <a:ea typeface="新宋体" panose="02010609030101010101" pitchFamily="49" charset="-122"/>
            </a:endParaRPr>
          </a:p>
          <a:p>
            <a:pPr algn="just">
              <a:lnSpc>
                <a:spcPct val="150000"/>
              </a:lnSpc>
            </a:pPr>
            <a:endParaRPr lang="en-US" altLang="zh-CN" sz="1600" dirty="0" smtClean="0">
              <a:latin typeface="新宋体" panose="02010609030101010101" pitchFamily="49" charset="-122"/>
              <a:ea typeface="新宋体" panose="02010609030101010101" pitchFamily="49" charset="-122"/>
            </a:endParaRPr>
          </a:p>
          <a:p>
            <a:pPr algn="just">
              <a:lnSpc>
                <a:spcPct val="150000"/>
              </a:lnSpc>
            </a:pPr>
            <a:r>
              <a:rPr lang="zh-CN" altLang="en-US" dirty="0">
                <a:solidFill>
                  <a:srgbClr val="595959"/>
                </a:solidFill>
                <a:latin typeface="system-ui"/>
              </a:rPr>
              <a:t>研发部门申请领用材料时由</a:t>
            </a:r>
            <a:r>
              <a:rPr lang="zh-CN" altLang="en-US" b="1" dirty="0">
                <a:solidFill>
                  <a:srgbClr val="FFCA00"/>
                </a:solidFill>
                <a:latin typeface="system-ui"/>
              </a:rPr>
              <a:t>研发人员</a:t>
            </a:r>
            <a:r>
              <a:rPr lang="zh-CN" altLang="en-US" dirty="0">
                <a:solidFill>
                  <a:srgbClr val="595959"/>
                </a:solidFill>
                <a:latin typeface="system-ui"/>
              </a:rPr>
              <a:t>在</a:t>
            </a:r>
            <a:r>
              <a:rPr lang="zh-CN" altLang="en-US" b="1" dirty="0">
                <a:solidFill>
                  <a:srgbClr val="FFCA00"/>
                </a:solidFill>
                <a:latin typeface="system-ui"/>
              </a:rPr>
              <a:t>领料人</a:t>
            </a:r>
            <a:r>
              <a:rPr lang="zh-CN" altLang="en-US" dirty="0">
                <a:solidFill>
                  <a:srgbClr val="595959"/>
                </a:solidFill>
                <a:latin typeface="system-ui"/>
              </a:rPr>
              <a:t>处签字，</a:t>
            </a:r>
            <a:r>
              <a:rPr lang="zh-CN" altLang="en-US" b="1" dirty="0">
                <a:solidFill>
                  <a:srgbClr val="FFCA00"/>
                </a:solidFill>
                <a:latin typeface="system-ui"/>
              </a:rPr>
              <a:t>仓管员</a:t>
            </a:r>
            <a:r>
              <a:rPr lang="zh-CN" altLang="en-US" dirty="0">
                <a:solidFill>
                  <a:srgbClr val="595959"/>
                </a:solidFill>
                <a:latin typeface="system-ui"/>
              </a:rPr>
              <a:t>则在</a:t>
            </a:r>
            <a:r>
              <a:rPr lang="zh-CN" altLang="en-US" b="1" dirty="0">
                <a:solidFill>
                  <a:srgbClr val="FFCA00"/>
                </a:solidFill>
                <a:latin typeface="system-ui"/>
              </a:rPr>
              <a:t>发料人</a:t>
            </a:r>
            <a:r>
              <a:rPr lang="zh-CN" altLang="en-US" dirty="0">
                <a:solidFill>
                  <a:srgbClr val="595959"/>
                </a:solidFill>
                <a:latin typeface="system-ui"/>
              </a:rPr>
              <a:t>处签字，同时</a:t>
            </a:r>
            <a:r>
              <a:rPr lang="zh-CN" altLang="en-US" b="1" dirty="0">
                <a:solidFill>
                  <a:srgbClr val="FFCA00"/>
                </a:solidFill>
                <a:latin typeface="system-ui"/>
              </a:rPr>
              <a:t>财务部</a:t>
            </a:r>
            <a:r>
              <a:rPr lang="zh-CN" altLang="en-US" dirty="0">
                <a:solidFill>
                  <a:srgbClr val="595959"/>
                </a:solidFill>
                <a:latin typeface="system-ui"/>
              </a:rPr>
              <a:t>每月对领料单据进行复核，检查内控制度是否执行到位。</a:t>
            </a:r>
            <a:endParaRPr lang="zh-CN" altLang="en-US" dirty="0">
              <a:solidFill>
                <a:srgbClr val="595959"/>
              </a:solidFill>
              <a:latin typeface="system-ui"/>
            </a:endParaRPr>
          </a:p>
          <a:p>
            <a:pPr algn="just">
              <a:lnSpc>
                <a:spcPct val="150000"/>
              </a:lnSpc>
            </a:pPr>
            <a:endParaRPr lang="zh-CN" altLang="en-US" dirty="0">
              <a:latin typeface="新宋体" panose="02010609030101010101" pitchFamily="49" charset="-122"/>
              <a:ea typeface="新宋体" panose="02010609030101010101" pitchFamily="49" charset="-122"/>
            </a:endParaRPr>
          </a:p>
        </p:txBody>
      </p:sp>
      <p:cxnSp>
        <p:nvCxnSpPr>
          <p:cNvPr id="6" name="直接连接符 5"/>
          <p:cNvCxnSpPr/>
          <p:nvPr/>
        </p:nvCxnSpPr>
        <p:spPr>
          <a:xfrm>
            <a:off x="935596" y="2571750"/>
            <a:ext cx="7560840"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99592" y="627381"/>
            <a:ext cx="7632848" cy="4392641"/>
          </a:xfrm>
          <a:prstGeom prst="rect">
            <a:avLst/>
          </a:prstGeom>
          <a:noFill/>
          <a:ln w="9525">
            <a:noFill/>
          </a:ln>
        </p:spPr>
        <p:txBody>
          <a:bodyPr wrap="square">
            <a:noAutofit/>
          </a:bodyPr>
          <a:lstStyle/>
          <a:p>
            <a:pPr algn="just"/>
            <a:r>
              <a:rPr lang="zh-CN" altLang="en-US" b="1" dirty="0">
                <a:latin typeface="新宋体" panose="02010609030101010101" pitchFamily="49" charset="-122"/>
                <a:ea typeface="新宋体" panose="02010609030101010101" pitchFamily="49" charset="-122"/>
              </a:rPr>
              <a:t>二、研发过程</a:t>
            </a:r>
            <a:r>
              <a:rPr lang="zh-CN" altLang="en-US" b="1" dirty="0" smtClean="0">
                <a:latin typeface="新宋体" panose="02010609030101010101" pitchFamily="49" charset="-122"/>
                <a:ea typeface="新宋体" panose="02010609030101010101" pitchFamily="49" charset="-122"/>
              </a:rPr>
              <a:t>管理</a:t>
            </a:r>
            <a:r>
              <a:rPr lang="en-US" altLang="zh-CN" b="1" dirty="0" smtClean="0">
                <a:latin typeface="新宋体" panose="02010609030101010101" pitchFamily="49" charset="-122"/>
                <a:ea typeface="新宋体" panose="02010609030101010101" pitchFamily="49" charset="-122"/>
              </a:rPr>
              <a:t>——</a:t>
            </a:r>
            <a:r>
              <a:rPr lang="zh-CN" altLang="en-US" b="1" dirty="0" smtClean="0">
                <a:latin typeface="新宋体" panose="02010609030101010101" pitchFamily="49" charset="-122"/>
                <a:ea typeface="新宋体" panose="02010609030101010101" pitchFamily="49" charset="-122"/>
              </a:rPr>
              <a:t>人员管理</a:t>
            </a:r>
            <a:endParaRPr lang="en-US" altLang="zh-CN" b="1" dirty="0" smtClean="0">
              <a:latin typeface="新宋体" panose="02010609030101010101" pitchFamily="49" charset="-122"/>
              <a:ea typeface="新宋体" panose="02010609030101010101" pitchFamily="49" charset="-122"/>
            </a:endParaRPr>
          </a:p>
          <a:p>
            <a:pPr algn="just"/>
            <a:endParaRPr lang="zh-CN" altLang="en-US" dirty="0">
              <a:latin typeface="新宋体" panose="02010609030101010101" pitchFamily="49" charset="-122"/>
              <a:ea typeface="新宋体" panose="02010609030101010101" pitchFamily="49" charset="-122"/>
            </a:endParaRPr>
          </a:p>
          <a:p>
            <a:pPr algn="just">
              <a:lnSpc>
                <a:spcPct val="150000"/>
              </a:lnSpc>
            </a:pPr>
            <a:r>
              <a:rPr lang="en-US" altLang="zh-CN" sz="1600" dirty="0" smtClean="0">
                <a:latin typeface="新宋体" panose="02010609030101010101" pitchFamily="49" charset="-122"/>
                <a:ea typeface="新宋体" panose="02010609030101010101" pitchFamily="49" charset="-122"/>
              </a:rPr>
              <a:t>4</a:t>
            </a:r>
            <a:r>
              <a:rPr lang="zh-CN" altLang="en-US" sz="1600" dirty="0">
                <a:latin typeface="新宋体" panose="02010609030101010101" pitchFamily="49" charset="-122"/>
                <a:ea typeface="新宋体" panose="02010609030101010101" pitchFamily="49" charset="-122"/>
              </a:rPr>
              <a:t>、</a:t>
            </a:r>
            <a:r>
              <a:rPr lang="zh-CN" altLang="en-US" sz="1600" dirty="0">
                <a:solidFill>
                  <a:srgbClr val="FF0000"/>
                </a:solidFill>
                <a:latin typeface="新宋体" panose="02010609030101010101" pitchFamily="49" charset="-122"/>
                <a:ea typeface="新宋体" panose="02010609030101010101" pitchFamily="49" charset="-122"/>
              </a:rPr>
              <a:t>研发组每天</a:t>
            </a:r>
            <a:r>
              <a:rPr lang="zh-CN" altLang="en-US" sz="1600" dirty="0">
                <a:latin typeface="新宋体" panose="02010609030101010101" pitchFamily="49" charset="-122"/>
                <a:ea typeface="新宋体" panose="02010609030101010101" pitchFamily="49" charset="-122"/>
              </a:rPr>
              <a:t>对人员研发工时（小时）进行</a:t>
            </a:r>
            <a:r>
              <a:rPr lang="zh-CN" altLang="en-US" sz="1600" dirty="0" smtClean="0">
                <a:latin typeface="新宋体" panose="02010609030101010101" pitchFamily="49" charset="-122"/>
                <a:ea typeface="新宋体" panose="02010609030101010101" pitchFamily="49" charset="-122"/>
              </a:rPr>
              <a:t>统计，</a:t>
            </a:r>
            <a:r>
              <a:rPr lang="zh-CN" altLang="en-US" sz="1600" dirty="0">
                <a:solidFill>
                  <a:srgbClr val="FF0000"/>
                </a:solidFill>
                <a:latin typeface="新宋体" panose="02010609030101010101" pitchFamily="49" charset="-122"/>
                <a:ea typeface="新宋体" panose="02010609030101010101" pitchFamily="49" charset="-122"/>
              </a:rPr>
              <a:t>研发部按月</a:t>
            </a:r>
            <a:r>
              <a:rPr lang="zh-CN" altLang="en-US" sz="1600" dirty="0">
                <a:latin typeface="新宋体" panose="02010609030101010101" pitchFamily="49" charset="-122"/>
                <a:ea typeface="新宋体" panose="02010609030101010101" pitchFamily="49" charset="-122"/>
              </a:rPr>
              <a:t>编制</a:t>
            </a:r>
            <a:r>
              <a:rPr lang="zh-CN" altLang="en-US" sz="1600" dirty="0">
                <a:solidFill>
                  <a:srgbClr val="00B0F0"/>
                </a:solidFill>
                <a:latin typeface="新宋体" panose="02010609030101010101" pitchFamily="49" charset="-122"/>
                <a:ea typeface="新宋体" panose="02010609030101010101" pitchFamily="49" charset="-122"/>
              </a:rPr>
              <a:t>研发项目人员考勤表</a:t>
            </a:r>
            <a:r>
              <a:rPr lang="zh-CN" altLang="en-US" sz="1600" dirty="0">
                <a:latin typeface="新宋体" panose="02010609030101010101" pitchFamily="49" charset="-122"/>
                <a:ea typeface="新宋体" panose="02010609030101010101" pitchFamily="49" charset="-122"/>
              </a:rPr>
              <a:t>并提交</a:t>
            </a:r>
            <a:r>
              <a:rPr lang="zh-CN" altLang="en-US" sz="1600" dirty="0">
                <a:solidFill>
                  <a:srgbClr val="FF0000"/>
                </a:solidFill>
                <a:latin typeface="新宋体" panose="02010609030101010101" pitchFamily="49" charset="-122"/>
                <a:ea typeface="新宋体" panose="02010609030101010101" pitchFamily="49" charset="-122"/>
              </a:rPr>
              <a:t>人事部门</a:t>
            </a:r>
            <a:r>
              <a:rPr lang="zh-CN" altLang="en-US" sz="1600" dirty="0">
                <a:latin typeface="新宋体" panose="02010609030101010101" pitchFamily="49" charset="-122"/>
                <a:ea typeface="新宋体" panose="02010609030101010101" pitchFamily="49" charset="-122"/>
              </a:rPr>
              <a:t>；人事部门审核后提交</a:t>
            </a:r>
            <a:r>
              <a:rPr lang="zh-CN" altLang="en-US" sz="1600" dirty="0">
                <a:solidFill>
                  <a:srgbClr val="00B0F0"/>
                </a:solidFill>
                <a:latin typeface="新宋体" panose="02010609030101010101" pitchFamily="49" charset="-122"/>
                <a:ea typeface="新宋体" panose="02010609030101010101" pitchFamily="49" charset="-122"/>
              </a:rPr>
              <a:t>工时统计表（研发工时与总工时）及人员工资明细表</a:t>
            </a:r>
            <a:r>
              <a:rPr lang="zh-CN" altLang="en-US" sz="1600" dirty="0">
                <a:latin typeface="新宋体" panose="02010609030101010101" pitchFamily="49" charset="-122"/>
                <a:ea typeface="新宋体" panose="02010609030101010101" pitchFamily="49" charset="-122"/>
              </a:rPr>
              <a:t>经财务部门审核无误后归集入账</a:t>
            </a:r>
            <a:r>
              <a:rPr lang="zh-CN" altLang="en-US" sz="1600" dirty="0" smtClean="0">
                <a:latin typeface="新宋体" panose="02010609030101010101" pitchFamily="49" charset="-122"/>
                <a:ea typeface="新宋体" panose="02010609030101010101" pitchFamily="49" charset="-122"/>
              </a:rPr>
              <a:t>。</a:t>
            </a:r>
            <a:r>
              <a:rPr lang="en-US" altLang="zh-CN" sz="1600" dirty="0" smtClean="0">
                <a:latin typeface="新宋体" panose="02010609030101010101" pitchFamily="49" charset="-122"/>
                <a:ea typeface="新宋体" panose="02010609030101010101" pitchFamily="49" charset="-122"/>
              </a:rPr>
              <a:t>《</a:t>
            </a:r>
            <a:r>
              <a:rPr lang="zh-CN" altLang="en-US" sz="1600" b="1" dirty="0" smtClean="0"/>
              <a:t>自下而上</a:t>
            </a:r>
            <a:r>
              <a:rPr lang="en-US" altLang="zh-CN" sz="1600" dirty="0" smtClean="0">
                <a:latin typeface="新宋体" panose="02010609030101010101" pitchFamily="49" charset="-122"/>
                <a:ea typeface="新宋体" panose="02010609030101010101" pitchFamily="49" charset="-122"/>
              </a:rPr>
              <a:t>》</a:t>
            </a:r>
            <a:endParaRPr lang="en-US" altLang="zh-CN" dirty="0" smtClean="0">
              <a:latin typeface="新宋体" panose="02010609030101010101" pitchFamily="49" charset="-122"/>
              <a:ea typeface="新宋体" panose="02010609030101010101" pitchFamily="49" charset="-122"/>
            </a:endParaRPr>
          </a:p>
          <a:p>
            <a:pPr algn="just">
              <a:lnSpc>
                <a:spcPct val="150000"/>
              </a:lnSpc>
            </a:pPr>
            <a:endParaRPr lang="en-US" altLang="zh-CN" sz="1600" b="1" dirty="0" smtClean="0"/>
          </a:p>
          <a:p>
            <a:pPr algn="just">
              <a:lnSpc>
                <a:spcPct val="150000"/>
              </a:lnSpc>
            </a:pPr>
            <a:r>
              <a:rPr lang="en-US" altLang="zh-CN" sz="1600" b="1" dirty="0" smtClean="0"/>
              <a:t>1.</a:t>
            </a:r>
            <a:r>
              <a:rPr lang="zh-CN" altLang="en-US" sz="1600" dirty="0" smtClean="0"/>
              <a:t>研发</a:t>
            </a:r>
            <a:r>
              <a:rPr lang="zh-CN" altLang="en-US" sz="1600" dirty="0"/>
              <a:t>人员指</a:t>
            </a:r>
            <a:r>
              <a:rPr lang="zh-CN" altLang="en-US" sz="1600" b="1" dirty="0"/>
              <a:t>直接从事研发活动的人员</a:t>
            </a:r>
            <a:r>
              <a:rPr lang="zh-CN" altLang="en-US" sz="1600" dirty="0"/>
              <a:t>以及</a:t>
            </a:r>
            <a:r>
              <a:rPr lang="zh-CN" altLang="en-US" sz="1600" b="1" dirty="0"/>
              <a:t>与研发活动密切相关的管理人员</a:t>
            </a:r>
            <a:r>
              <a:rPr lang="zh-CN" altLang="en-US" sz="1600" dirty="0"/>
              <a:t>和</a:t>
            </a:r>
            <a:r>
              <a:rPr lang="zh-CN" altLang="en-US" sz="1600" b="1" dirty="0"/>
              <a:t>直接服务人员</a:t>
            </a:r>
            <a:r>
              <a:rPr lang="zh-CN" altLang="en-US" sz="1600" dirty="0" smtClean="0"/>
              <a:t>。</a:t>
            </a:r>
            <a:endParaRPr lang="en-US" altLang="zh-CN" sz="1600" dirty="0" smtClean="0">
              <a:latin typeface="新宋体" panose="02010609030101010101" pitchFamily="49" charset="-122"/>
              <a:ea typeface="新宋体" panose="02010609030101010101" pitchFamily="49" charset="-122"/>
            </a:endParaRPr>
          </a:p>
          <a:p>
            <a:pPr algn="just">
              <a:lnSpc>
                <a:spcPct val="150000"/>
              </a:lnSpc>
            </a:pPr>
            <a:r>
              <a:rPr lang="en-US" altLang="zh-CN" sz="1600" b="1" dirty="0" smtClean="0"/>
              <a:t>2.</a:t>
            </a:r>
            <a:r>
              <a:rPr lang="zh-CN" altLang="en-US" sz="1600" b="1" dirty="0" smtClean="0"/>
              <a:t>高级</a:t>
            </a:r>
            <a:r>
              <a:rPr lang="zh-CN" altLang="en-US" sz="1600" b="1" dirty="0"/>
              <a:t>管理</a:t>
            </a:r>
            <a:r>
              <a:rPr lang="zh-CN" altLang="en-US" sz="1600" b="1" dirty="0" smtClean="0"/>
              <a:t>人员</a:t>
            </a:r>
            <a:r>
              <a:rPr lang="en-US" altLang="zh-CN" sz="1600" b="1" dirty="0" smtClean="0"/>
              <a:t>/</a:t>
            </a:r>
            <a:r>
              <a:rPr lang="zh-CN" altLang="en-US" sz="1600" b="1" dirty="0"/>
              <a:t>研发公共</a:t>
            </a:r>
            <a:r>
              <a:rPr lang="zh-CN" altLang="en-US" sz="1600" b="1" dirty="0" smtClean="0"/>
              <a:t>人员</a:t>
            </a:r>
            <a:r>
              <a:rPr lang="zh-CN" altLang="en-US" sz="1600" dirty="0"/>
              <a:t>（如项目管理组成员</a:t>
            </a:r>
            <a:r>
              <a:rPr lang="zh-CN" altLang="en-US" sz="1600" dirty="0" smtClean="0"/>
              <a:t>）</a:t>
            </a:r>
            <a:r>
              <a:rPr lang="en-US" altLang="zh-CN" sz="1600" b="1" dirty="0" smtClean="0"/>
              <a:t>/</a:t>
            </a:r>
            <a:r>
              <a:rPr lang="zh-CN" altLang="en-US" sz="1600" b="1" dirty="0"/>
              <a:t>非全时研发</a:t>
            </a:r>
            <a:r>
              <a:rPr lang="zh-CN" altLang="en-US" sz="1600" b="1" dirty="0" smtClean="0"/>
              <a:t>人员</a:t>
            </a:r>
            <a:r>
              <a:rPr lang="en-US" altLang="zh-CN" sz="1600" b="1" dirty="0" smtClean="0"/>
              <a:t>(</a:t>
            </a:r>
            <a:r>
              <a:rPr lang="zh-CN" altLang="en-US" sz="1600" b="1" dirty="0" smtClean="0"/>
              <a:t>低于</a:t>
            </a:r>
            <a:r>
              <a:rPr lang="en-US" altLang="zh-CN" sz="1600" b="1" dirty="0" smtClean="0"/>
              <a:t>50%</a:t>
            </a:r>
            <a:r>
              <a:rPr lang="zh-CN" altLang="en-US" sz="1600" b="1" dirty="0" smtClean="0"/>
              <a:t>）</a:t>
            </a:r>
            <a:r>
              <a:rPr lang="en-US" altLang="zh-CN" sz="1600" b="1" dirty="0" smtClean="0"/>
              <a:t>/</a:t>
            </a:r>
            <a:r>
              <a:rPr lang="zh-CN" altLang="en-US" sz="1600" b="1" dirty="0"/>
              <a:t>入</a:t>
            </a:r>
            <a:r>
              <a:rPr lang="zh-CN" altLang="en-US" sz="1600" b="1" dirty="0" smtClean="0"/>
              <a:t>职信息、花名册、专业背景、任职部门、学历、职位、薪酬。</a:t>
            </a:r>
            <a:endParaRPr lang="en-US" altLang="zh-CN" sz="1600" b="1" dirty="0" smtClean="0"/>
          </a:p>
          <a:p>
            <a:pPr algn="just">
              <a:lnSpc>
                <a:spcPct val="150000"/>
              </a:lnSpc>
            </a:pPr>
            <a:r>
              <a:rPr lang="en-US" altLang="zh-CN" sz="1600" b="1" dirty="0" smtClean="0"/>
              <a:t>3.</a:t>
            </a:r>
            <a:r>
              <a:rPr lang="zh-CN" altLang="en-US" sz="1600" b="1" dirty="0" smtClean="0"/>
              <a:t>不得</a:t>
            </a:r>
            <a:r>
              <a:rPr lang="zh-CN" altLang="en-US" sz="1600" dirty="0"/>
              <a:t>将与研发活动无直接关系的人员，</a:t>
            </a:r>
            <a:r>
              <a:rPr lang="zh-CN" altLang="en-US" sz="1600" b="1" dirty="0"/>
              <a:t>如从事后勤服务的文秘、前台、餐饮、安保</a:t>
            </a:r>
            <a:r>
              <a:rPr lang="zh-CN" altLang="en-US" sz="1600" dirty="0"/>
              <a:t>等人员，认定为研发人员。</a:t>
            </a:r>
            <a:endParaRPr lang="zh-CN" altLang="en-US" sz="1600" dirty="0">
              <a:latin typeface="新宋体" panose="02010609030101010101" pitchFamily="49" charset="-122"/>
              <a:ea typeface="新宋体" panose="02010609030101010101" pitchFamily="49" charset="-122"/>
            </a:endParaRPr>
          </a:p>
        </p:txBody>
      </p:sp>
      <p:cxnSp>
        <p:nvCxnSpPr>
          <p:cNvPr id="4" name="直接连接符 3"/>
          <p:cNvCxnSpPr/>
          <p:nvPr/>
        </p:nvCxnSpPr>
        <p:spPr>
          <a:xfrm>
            <a:off x="935596" y="2499742"/>
            <a:ext cx="7560840"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99592" y="627381"/>
            <a:ext cx="7272808" cy="4176617"/>
          </a:xfrm>
          <a:prstGeom prst="rect">
            <a:avLst/>
          </a:prstGeom>
          <a:noFill/>
          <a:ln w="9525">
            <a:noFill/>
          </a:ln>
        </p:spPr>
        <p:txBody>
          <a:bodyPr wrap="square">
            <a:noAutofit/>
          </a:bodyPr>
          <a:lstStyle/>
          <a:p>
            <a:r>
              <a:rPr lang="zh-CN" altLang="en-US" b="1" dirty="0" smtClean="0">
                <a:solidFill>
                  <a:prstClr val="black"/>
                </a:solidFill>
                <a:latin typeface="仿宋_GB2312" pitchFamily="49" charset="-122"/>
                <a:ea typeface="仿宋_GB2312" pitchFamily="49" charset="-122"/>
              </a:rPr>
              <a:t>二、研发过程管理</a:t>
            </a:r>
            <a:r>
              <a:rPr lang="en-US" altLang="zh-CN" b="1" dirty="0" smtClean="0">
                <a:solidFill>
                  <a:prstClr val="black"/>
                </a:solidFill>
                <a:latin typeface="仿宋_GB2312" pitchFamily="49" charset="-122"/>
                <a:ea typeface="仿宋_GB2312" pitchFamily="49" charset="-122"/>
              </a:rPr>
              <a:t>——</a:t>
            </a:r>
            <a:r>
              <a:rPr lang="zh-CN" altLang="en-US" dirty="0" smtClean="0">
                <a:latin typeface="system-ui"/>
              </a:rPr>
              <a:t>费用报销</a:t>
            </a:r>
            <a:endParaRPr lang="en-US" altLang="zh-CN" dirty="0" smtClean="0">
              <a:latin typeface="system-ui"/>
            </a:endParaRPr>
          </a:p>
          <a:p>
            <a:endParaRPr lang="en-US" altLang="zh-CN" dirty="0" smtClean="0">
              <a:latin typeface="system-ui"/>
            </a:endParaRPr>
          </a:p>
          <a:p>
            <a:pPr>
              <a:lnSpc>
                <a:spcPct val="150000"/>
              </a:lnSpc>
            </a:pPr>
            <a:r>
              <a:rPr lang="zh-CN" altLang="en-US" sz="1600" dirty="0">
                <a:solidFill>
                  <a:srgbClr val="595959"/>
                </a:solidFill>
                <a:latin typeface="新宋体" panose="02010609030101010101" pitchFamily="49" charset="-122"/>
                <a:ea typeface="新宋体" panose="02010609030101010101" pitchFamily="49" charset="-122"/>
              </a:rPr>
              <a:t>项目</a:t>
            </a:r>
            <a:r>
              <a:rPr lang="zh-CN" altLang="en-US" sz="1600" dirty="0" smtClean="0">
                <a:solidFill>
                  <a:srgbClr val="595959"/>
                </a:solidFill>
                <a:latin typeface="新宋体" panose="02010609030101010101" pitchFamily="49" charset="-122"/>
                <a:ea typeface="新宋体" panose="02010609030101010101" pitchFamily="49" charset="-122"/>
              </a:rPr>
              <a:t>人员出差，</a:t>
            </a:r>
            <a:r>
              <a:rPr lang="zh-CN" altLang="en-US" sz="1600" dirty="0">
                <a:solidFill>
                  <a:srgbClr val="595959"/>
                </a:solidFill>
                <a:latin typeface="新宋体" panose="02010609030101010101" pitchFamily="49" charset="-122"/>
                <a:ea typeface="新宋体" panose="02010609030101010101" pitchFamily="49" charset="-122"/>
              </a:rPr>
              <a:t>须经项目经理同意。项目</a:t>
            </a:r>
            <a:r>
              <a:rPr lang="zh-CN" altLang="en-US" sz="1600" dirty="0" smtClean="0">
                <a:solidFill>
                  <a:srgbClr val="595959"/>
                </a:solidFill>
                <a:latin typeface="新宋体" panose="02010609030101010101" pitchFamily="49" charset="-122"/>
                <a:ea typeface="新宋体" panose="02010609030101010101" pitchFamily="49" charset="-122"/>
              </a:rPr>
              <a:t>人员填报</a:t>
            </a:r>
            <a:r>
              <a:rPr lang="zh-CN" altLang="en-US" sz="1600" b="1" dirty="0">
                <a:solidFill>
                  <a:srgbClr val="FFCA00"/>
                </a:solidFill>
                <a:latin typeface="新宋体" panose="02010609030101010101" pitchFamily="49" charset="-122"/>
                <a:ea typeface="新宋体" panose="02010609030101010101" pitchFamily="49" charset="-122"/>
              </a:rPr>
              <a:t>出差申请单</a:t>
            </a:r>
            <a:r>
              <a:rPr lang="zh-CN" altLang="en-US" sz="1600" dirty="0">
                <a:solidFill>
                  <a:srgbClr val="595959"/>
                </a:solidFill>
                <a:latin typeface="新宋体" panose="02010609030101010101" pitchFamily="49" charset="-122"/>
                <a:ea typeface="新宋体" panose="02010609030101010101" pitchFamily="49" charset="-122"/>
              </a:rPr>
              <a:t>并由</a:t>
            </a:r>
            <a:r>
              <a:rPr lang="zh-CN" altLang="en-US" sz="1600" b="1" dirty="0">
                <a:solidFill>
                  <a:srgbClr val="FFCA00"/>
                </a:solidFill>
                <a:latin typeface="新宋体" panose="02010609030101010101" pitchFamily="49" charset="-122"/>
                <a:ea typeface="新宋体" panose="02010609030101010101" pitchFamily="49" charset="-122"/>
              </a:rPr>
              <a:t>项目经理</a:t>
            </a:r>
            <a:r>
              <a:rPr lang="zh-CN" altLang="en-US" sz="1600" dirty="0">
                <a:solidFill>
                  <a:srgbClr val="595959"/>
                </a:solidFill>
                <a:latin typeface="新宋体" panose="02010609030101010101" pitchFamily="49" charset="-122"/>
                <a:ea typeface="新宋体" panose="02010609030101010101" pitchFamily="49" charset="-122"/>
              </a:rPr>
              <a:t>和</a:t>
            </a:r>
            <a:r>
              <a:rPr lang="zh-CN" altLang="en-US" sz="1600" b="1" dirty="0">
                <a:solidFill>
                  <a:srgbClr val="FFCA00"/>
                </a:solidFill>
                <a:latin typeface="新宋体" panose="02010609030101010101" pitchFamily="49" charset="-122"/>
                <a:ea typeface="新宋体" panose="02010609030101010101" pitchFamily="49" charset="-122"/>
              </a:rPr>
              <a:t>部门经理</a:t>
            </a:r>
            <a:r>
              <a:rPr lang="zh-CN" altLang="en-US" sz="1600" dirty="0">
                <a:solidFill>
                  <a:srgbClr val="595959"/>
                </a:solidFill>
                <a:latin typeface="新宋体" panose="02010609030101010101" pitchFamily="49" charset="-122"/>
                <a:ea typeface="新宋体" panose="02010609030101010101" pitchFamily="49" charset="-122"/>
              </a:rPr>
              <a:t>审核。</a:t>
            </a:r>
            <a:r>
              <a:rPr lang="zh-CN" altLang="en-US" sz="1600" dirty="0" smtClean="0">
                <a:solidFill>
                  <a:srgbClr val="595959"/>
                </a:solidFill>
                <a:latin typeface="新宋体" panose="02010609030101010101" pitchFamily="49" charset="-122"/>
                <a:ea typeface="新宋体" panose="02010609030101010101" pitchFamily="49" charset="-122"/>
              </a:rPr>
              <a:t>报销按规定</a:t>
            </a:r>
            <a:r>
              <a:rPr lang="zh-CN" altLang="en-US" sz="1600" dirty="0">
                <a:solidFill>
                  <a:srgbClr val="595959"/>
                </a:solidFill>
                <a:latin typeface="新宋体" panose="02010609030101010101" pitchFamily="49" charset="-122"/>
                <a:ea typeface="新宋体" panose="02010609030101010101" pitchFamily="49" charset="-122"/>
              </a:rPr>
              <a:t>填报</a:t>
            </a:r>
            <a:r>
              <a:rPr lang="zh-CN" altLang="en-US" sz="1600" b="1" dirty="0">
                <a:solidFill>
                  <a:srgbClr val="FFCA00"/>
                </a:solidFill>
                <a:latin typeface="新宋体" panose="02010609030101010101" pitchFamily="49" charset="-122"/>
                <a:ea typeface="新宋体" panose="02010609030101010101" pitchFamily="49" charset="-122"/>
              </a:rPr>
              <a:t>出差审批单</a:t>
            </a:r>
            <a:r>
              <a:rPr lang="en-US" altLang="zh-CN" sz="1600" b="1" dirty="0">
                <a:solidFill>
                  <a:srgbClr val="FFCA00"/>
                </a:solidFill>
                <a:latin typeface="新宋体" panose="02010609030101010101" pitchFamily="49" charset="-122"/>
                <a:ea typeface="新宋体" panose="02010609030101010101" pitchFamily="49" charset="-122"/>
              </a:rPr>
              <a:t>/</a:t>
            </a:r>
            <a:r>
              <a:rPr lang="zh-CN" altLang="en-US" sz="1600" b="1" dirty="0">
                <a:solidFill>
                  <a:srgbClr val="FFCA00"/>
                </a:solidFill>
                <a:latin typeface="新宋体" panose="02010609030101010101" pitchFamily="49" charset="-122"/>
                <a:ea typeface="新宋体" panose="02010609030101010101" pitchFamily="49" charset="-122"/>
              </a:rPr>
              <a:t>费用报销单</a:t>
            </a:r>
            <a:r>
              <a:rPr lang="zh-CN" altLang="en-US" sz="1600" dirty="0">
                <a:solidFill>
                  <a:srgbClr val="595959"/>
                </a:solidFill>
                <a:latin typeface="新宋体" panose="02010609030101010101" pitchFamily="49" charset="-122"/>
                <a:ea typeface="新宋体" panose="02010609030101010101" pitchFamily="49" charset="-122"/>
              </a:rPr>
              <a:t>，报销单中需体现</a:t>
            </a:r>
            <a:r>
              <a:rPr lang="zh-CN" altLang="en-US" sz="1600" b="1" dirty="0">
                <a:solidFill>
                  <a:srgbClr val="FFCA00"/>
                </a:solidFill>
                <a:latin typeface="新宋体" panose="02010609030101010101" pitchFamily="49" charset="-122"/>
                <a:ea typeface="新宋体" panose="02010609030101010101" pitchFamily="49" charset="-122"/>
              </a:rPr>
              <a:t>项目名称、出差人、出差地、出差事由</a:t>
            </a:r>
            <a:r>
              <a:rPr lang="zh-CN" altLang="en-US" sz="1600" dirty="0">
                <a:solidFill>
                  <a:srgbClr val="595959"/>
                </a:solidFill>
                <a:latin typeface="新宋体" panose="02010609030101010101" pitchFamily="49" charset="-122"/>
                <a:ea typeface="新宋体" panose="02010609030101010101" pitchFamily="49" charset="-122"/>
              </a:rPr>
              <a:t>等信息，经项目经理审核，根据审批权限交由二级负责人和总经理审批，单张报销金额超过一定金额的须董事长批准，将</a:t>
            </a:r>
            <a:r>
              <a:rPr lang="zh-CN" altLang="en-US" sz="1600" b="1" dirty="0">
                <a:solidFill>
                  <a:srgbClr val="FFCA00"/>
                </a:solidFill>
                <a:latin typeface="新宋体" panose="02010609030101010101" pitchFamily="49" charset="-122"/>
                <a:ea typeface="新宋体" panose="02010609030101010101" pitchFamily="49" charset="-122"/>
              </a:rPr>
              <a:t>出差审批单</a:t>
            </a:r>
            <a:r>
              <a:rPr lang="en-US" altLang="zh-CN" sz="1600" b="1" dirty="0">
                <a:solidFill>
                  <a:srgbClr val="FFCA00"/>
                </a:solidFill>
                <a:latin typeface="新宋体" panose="02010609030101010101" pitchFamily="49" charset="-122"/>
                <a:ea typeface="新宋体" panose="02010609030101010101" pitchFamily="49" charset="-122"/>
              </a:rPr>
              <a:t>/</a:t>
            </a:r>
            <a:r>
              <a:rPr lang="zh-CN" altLang="en-US" sz="1600" b="1" dirty="0">
                <a:solidFill>
                  <a:srgbClr val="FFCA00"/>
                </a:solidFill>
                <a:latin typeface="新宋体" panose="02010609030101010101" pitchFamily="49" charset="-122"/>
                <a:ea typeface="新宋体" panose="02010609030101010101" pitchFamily="49" charset="-122"/>
              </a:rPr>
              <a:t>费用报销单</a:t>
            </a:r>
            <a:r>
              <a:rPr lang="zh-CN" altLang="en-US" sz="1600" dirty="0">
                <a:solidFill>
                  <a:srgbClr val="595959"/>
                </a:solidFill>
                <a:latin typeface="新宋体" panose="02010609030101010101" pitchFamily="49" charset="-122"/>
                <a:ea typeface="新宋体" panose="02010609030101010101" pitchFamily="49" charset="-122"/>
              </a:rPr>
              <a:t>和费用报销</a:t>
            </a:r>
            <a:r>
              <a:rPr lang="zh-CN" altLang="en-US" sz="1600" b="1" dirty="0">
                <a:solidFill>
                  <a:srgbClr val="FFCA00"/>
                </a:solidFill>
                <a:latin typeface="新宋体" panose="02010609030101010101" pitchFamily="49" charset="-122"/>
                <a:ea typeface="新宋体" panose="02010609030101010101" pitchFamily="49" charset="-122"/>
              </a:rPr>
              <a:t>原始凭证</a:t>
            </a:r>
            <a:r>
              <a:rPr lang="zh-CN" altLang="en-US" sz="1600" dirty="0">
                <a:solidFill>
                  <a:srgbClr val="595959"/>
                </a:solidFill>
                <a:latin typeface="新宋体" panose="02010609030101010101" pitchFamily="49" charset="-122"/>
                <a:ea typeface="新宋体" panose="02010609030101010101" pitchFamily="49" charset="-122"/>
              </a:rPr>
              <a:t>一起移交财务部门，经财务部门根据费用报销制度确认核对并由费用会计、财务总监进行复核签字后进行账务处理</a:t>
            </a:r>
            <a:r>
              <a:rPr lang="zh-CN" altLang="en-US" sz="1600" dirty="0" smtClean="0">
                <a:solidFill>
                  <a:srgbClr val="595959"/>
                </a:solidFill>
                <a:latin typeface="新宋体" panose="02010609030101010101" pitchFamily="49" charset="-122"/>
                <a:ea typeface="新宋体" panose="02010609030101010101" pitchFamily="49" charset="-122"/>
              </a:rPr>
              <a:t>。</a:t>
            </a:r>
            <a:r>
              <a:rPr lang="en-US" altLang="zh-CN" sz="1600" dirty="0" smtClean="0">
                <a:solidFill>
                  <a:srgbClr val="595959"/>
                </a:solidFill>
                <a:latin typeface="新宋体" panose="02010609030101010101" pitchFamily="49" charset="-122"/>
                <a:ea typeface="新宋体" panose="02010609030101010101" pitchFamily="49" charset="-122"/>
              </a:rPr>
              <a:t>《</a:t>
            </a:r>
            <a:r>
              <a:rPr lang="zh-CN" altLang="en-US" sz="1600" dirty="0">
                <a:solidFill>
                  <a:srgbClr val="595959"/>
                </a:solidFill>
                <a:latin typeface="新宋体" panose="02010609030101010101" pitchFamily="49" charset="-122"/>
                <a:ea typeface="新宋体" panose="02010609030101010101" pitchFamily="49" charset="-122"/>
              </a:rPr>
              <a:t>费用报销制度</a:t>
            </a:r>
            <a:r>
              <a:rPr lang="en-US" altLang="zh-CN" sz="1600" dirty="0" smtClean="0">
                <a:solidFill>
                  <a:srgbClr val="595959"/>
                </a:solidFill>
                <a:latin typeface="新宋体" panose="02010609030101010101" pitchFamily="49" charset="-122"/>
                <a:ea typeface="新宋体" panose="02010609030101010101" pitchFamily="49" charset="-122"/>
              </a:rPr>
              <a:t>》</a:t>
            </a:r>
            <a:endParaRPr lang="en-US" altLang="zh-CN" sz="1600" dirty="0" smtClean="0">
              <a:latin typeface="新宋体" panose="02010609030101010101" pitchFamily="49" charset="-122"/>
              <a:ea typeface="新宋体" panose="02010609030101010101" pitchFamily="49" charset="-122"/>
            </a:endParaRPr>
          </a:p>
        </p:txBody>
      </p: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43608" y="771550"/>
            <a:ext cx="7272808" cy="4176464"/>
          </a:xfrm>
          <a:prstGeom prst="rect">
            <a:avLst/>
          </a:prstGeom>
          <a:noFill/>
        </p:spPr>
        <p:txBody>
          <a:bodyPr wrap="square" rtlCol="0" anchor="t">
            <a:noAutofit/>
          </a:bodyPr>
          <a:lstStyle/>
          <a:p>
            <a:pPr algn="just"/>
            <a:r>
              <a:rPr lang="zh-CN" altLang="en-US" b="1" dirty="0">
                <a:latin typeface="仿宋_GB2312" pitchFamily="49" charset="-122"/>
                <a:ea typeface="仿宋_GB2312" pitchFamily="49" charset="-122"/>
              </a:rPr>
              <a:t>三、研发</a:t>
            </a:r>
            <a:r>
              <a:rPr lang="zh-CN" altLang="en-US" b="1" dirty="0" smtClean="0">
                <a:latin typeface="仿宋_GB2312" pitchFamily="49" charset="-122"/>
                <a:ea typeface="仿宋_GB2312" pitchFamily="49" charset="-122"/>
              </a:rPr>
              <a:t>项目结题</a:t>
            </a:r>
            <a:endParaRPr lang="en-US" altLang="zh-CN" b="1" dirty="0" smtClean="0">
              <a:latin typeface="仿宋_GB2312" pitchFamily="49" charset="-122"/>
              <a:ea typeface="仿宋_GB2312" pitchFamily="49" charset="-122"/>
            </a:endParaRPr>
          </a:p>
          <a:p>
            <a:pPr algn="just"/>
            <a:r>
              <a:rPr lang="en-US" altLang="zh-CN" sz="1600" dirty="0" smtClean="0">
                <a:latin typeface="宋体" panose="02010600030101010101" pitchFamily="2" charset="-122"/>
                <a:ea typeface="宋体" panose="02010600030101010101" pitchFamily="2" charset="-122"/>
                <a:cs typeface="宋体" panose="02010600030101010101" pitchFamily="2" charset="-122"/>
              </a:rPr>
              <a:t>1</a:t>
            </a:r>
            <a:r>
              <a:rPr lang="zh-CN" altLang="en-US" sz="1600" dirty="0" smtClean="0">
                <a:latin typeface="宋体" panose="02010600030101010101" pitchFamily="2" charset="-122"/>
                <a:ea typeface="宋体" panose="02010600030101010101" pitchFamily="2" charset="-122"/>
                <a:cs typeface="宋体" panose="02010600030101010101" pitchFamily="2" charset="-122"/>
              </a:rPr>
              <a:t>、</a:t>
            </a:r>
            <a:r>
              <a:rPr lang="zh-CN" altLang="en-US" sz="160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研发</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项目主导研发组</a:t>
            </a:r>
            <a:r>
              <a:rPr lang="zh-CN" altLang="en-US" sz="1600" dirty="0">
                <a:latin typeface="宋体" panose="02010600030101010101" pitchFamily="2" charset="-122"/>
                <a:ea typeface="宋体" panose="02010600030101010101" pitchFamily="2" charset="-122"/>
                <a:cs typeface="宋体" panose="02010600030101010101" pitchFamily="2" charset="-122"/>
              </a:rPr>
              <a:t>出具</a:t>
            </a:r>
            <a:r>
              <a:rPr lang="zh-CN" altLang="en-US" sz="1600" dirty="0">
                <a:solidFill>
                  <a:srgbClr val="00B0F0"/>
                </a:solidFill>
                <a:latin typeface="宋体" panose="02010600030101010101" pitchFamily="2" charset="-122"/>
                <a:ea typeface="宋体" panose="02010600030101010101" pitchFamily="2" charset="-122"/>
                <a:cs typeface="宋体" panose="02010600030101010101" pitchFamily="2" charset="-122"/>
              </a:rPr>
              <a:t>项目验收评审报告</a:t>
            </a:r>
            <a:r>
              <a:rPr lang="zh-CN" altLang="en-US" sz="1600" dirty="0">
                <a:latin typeface="宋体" panose="02010600030101010101" pitchFamily="2" charset="-122"/>
                <a:ea typeface="宋体" panose="02010600030101010101" pitchFamily="2" charset="-122"/>
                <a:cs typeface="宋体" panose="02010600030101010101" pitchFamily="2" charset="-122"/>
              </a:rPr>
              <a:t>，由</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研发部门项目管理岗</a:t>
            </a:r>
            <a:r>
              <a:rPr lang="zh-CN" altLang="en-US" sz="1600" dirty="0">
                <a:latin typeface="宋体" panose="02010600030101010101" pitchFamily="2" charset="-122"/>
                <a:ea typeface="宋体" panose="02010600030101010101" pitchFamily="2" charset="-122"/>
                <a:cs typeface="宋体" panose="02010600030101010101" pitchFamily="2" charset="-122"/>
              </a:rPr>
              <a:t>召开</a:t>
            </a:r>
            <a:r>
              <a:rPr lang="zh-CN" altLang="en-US" sz="1600" dirty="0">
                <a:solidFill>
                  <a:srgbClr val="00B0F0"/>
                </a:solidFill>
                <a:latin typeface="宋体" panose="02010600030101010101" pitchFamily="2" charset="-122"/>
                <a:ea typeface="宋体" panose="02010600030101010101" pitchFamily="2" charset="-122"/>
                <a:cs typeface="宋体" panose="02010600030101010101" pitchFamily="2" charset="-122"/>
              </a:rPr>
              <a:t>研发项目评审会议</a:t>
            </a:r>
            <a:r>
              <a:rPr lang="zh-CN" altLang="en-US" sz="1600" dirty="0">
                <a:latin typeface="宋体" panose="02010600030101010101" pitchFamily="2" charset="-122"/>
                <a:ea typeface="宋体" panose="02010600030101010101" pitchFamily="2" charset="-122"/>
                <a:cs typeface="宋体" panose="02010600030101010101" pitchFamily="2" charset="-122"/>
              </a:rPr>
              <a:t>，评审内容：</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algn="just"/>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algn="just"/>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a:t>
            </a:r>
            <a:r>
              <a:rPr lang="zh-CN" altLang="en-US" sz="1600" dirty="0">
                <a:latin typeface="宋体" panose="02010600030101010101" pitchFamily="2" charset="-122"/>
                <a:ea typeface="宋体" panose="02010600030101010101" pitchFamily="2" charset="-122"/>
                <a:cs typeface="宋体" panose="02010600030101010101" pitchFamily="2" charset="-122"/>
              </a:rPr>
              <a:t>）通过验收的材料、产品及技术研究的项目，需提供应用证明材料或被确认已投入实际应用；</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algn="just"/>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2</a:t>
            </a:r>
            <a:r>
              <a:rPr lang="zh-CN" altLang="en-US" sz="1600" dirty="0">
                <a:latin typeface="宋体" panose="02010600030101010101" pitchFamily="2" charset="-122"/>
                <a:ea typeface="宋体" panose="02010600030101010101" pitchFamily="2" charset="-122"/>
                <a:cs typeface="宋体" panose="02010600030101010101" pitchFamily="2" charset="-122"/>
              </a:rPr>
              <a:t>）生产设备可以对研究产品进行量产，需完成样品并经确认达到设计要求；</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algn="just"/>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en-US" sz="1600" dirty="0">
                <a:latin typeface="宋体" panose="02010600030101010101" pitchFamily="2" charset="-122"/>
                <a:ea typeface="宋体" panose="02010600030101010101" pitchFamily="2" charset="-122"/>
                <a:cs typeface="宋体" panose="02010600030101010101" pitchFamily="2" charset="-122"/>
              </a:rPr>
              <a:t>）重大专项技术改造和技术措施项目，需通过整体项目验收。</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algn="just"/>
            <a:r>
              <a:rPr lang="zh-CN" altLang="en-US" sz="1600" dirty="0">
                <a:latin typeface="宋体" panose="02010600030101010101" pitchFamily="2" charset="-122"/>
                <a:ea typeface="宋体" panose="02010600030101010101" pitchFamily="2" charset="-122"/>
                <a:cs typeface="宋体" panose="02010600030101010101" pitchFamily="2" charset="-122"/>
              </a:rPr>
              <a:t>根据评审结果，</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研发总监</a:t>
            </a:r>
            <a:r>
              <a:rPr lang="zh-CN" altLang="en-US" sz="1600" dirty="0">
                <a:latin typeface="宋体" panose="02010600030101010101" pitchFamily="2" charset="-122"/>
                <a:ea typeface="宋体" panose="02010600030101010101" pitchFamily="2" charset="-122"/>
                <a:cs typeface="宋体" panose="02010600030101010101" pitchFamily="2" charset="-122"/>
              </a:rPr>
              <a:t>对</a:t>
            </a:r>
            <a:r>
              <a:rPr lang="zh-CN" altLang="en-US" sz="1600" dirty="0">
                <a:solidFill>
                  <a:srgbClr val="00B0F0"/>
                </a:solidFill>
                <a:latin typeface="宋体" panose="02010600030101010101" pitchFamily="2" charset="-122"/>
                <a:ea typeface="宋体" panose="02010600030101010101" pitchFamily="2" charset="-122"/>
                <a:cs typeface="宋体" panose="02010600030101010101" pitchFamily="2" charset="-122"/>
              </a:rPr>
              <a:t>评审记录表</a:t>
            </a:r>
            <a:r>
              <a:rPr lang="zh-CN" altLang="en-US" sz="1600" dirty="0">
                <a:latin typeface="宋体" panose="02010600030101010101" pitchFamily="2" charset="-122"/>
                <a:ea typeface="宋体" panose="02010600030101010101" pitchFamily="2" charset="-122"/>
                <a:cs typeface="宋体" panose="02010600030101010101" pitchFamily="2" charset="-122"/>
              </a:rPr>
              <a:t>进行审批。审批通过的研发项目，由</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研发项目主导研发组</a:t>
            </a:r>
            <a:r>
              <a:rPr lang="zh-CN" altLang="en-US" sz="1600" dirty="0">
                <a:latin typeface="宋体" panose="02010600030101010101" pitchFamily="2" charset="-122"/>
                <a:ea typeface="宋体" panose="02010600030101010101" pitchFamily="2" charset="-122"/>
                <a:cs typeface="宋体" panose="02010600030101010101" pitchFamily="2" charset="-122"/>
              </a:rPr>
              <a:t>提出项目结项申请，并提交</a:t>
            </a:r>
            <a:r>
              <a:rPr lang="zh-CN" altLang="en-US" sz="1600" dirty="0">
                <a:solidFill>
                  <a:srgbClr val="00B0F0"/>
                </a:solidFill>
                <a:latin typeface="宋体" panose="02010600030101010101" pitchFamily="2" charset="-122"/>
                <a:ea typeface="宋体" panose="02010600030101010101" pitchFamily="2" charset="-122"/>
                <a:cs typeface="宋体" panose="02010600030101010101" pitchFamily="2" charset="-122"/>
              </a:rPr>
              <a:t>研发项目结项申请表</a:t>
            </a:r>
            <a:r>
              <a:rPr lang="zh-CN" altLang="en-US" sz="1600" dirty="0">
                <a:latin typeface="宋体" panose="02010600030101010101" pitchFamily="2" charset="-122"/>
                <a:ea typeface="宋体" panose="02010600030101010101" pitchFamily="2" charset="-122"/>
                <a:cs typeface="宋体" panose="02010600030101010101" pitchFamily="2" charset="-122"/>
              </a:rPr>
              <a:t>给</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总经理</a:t>
            </a:r>
            <a:r>
              <a:rPr lang="zh-CN" altLang="en-US" sz="1600" dirty="0">
                <a:latin typeface="宋体" panose="02010600030101010101" pitchFamily="2" charset="-122"/>
                <a:ea typeface="宋体" panose="02010600030101010101" pitchFamily="2" charset="-122"/>
                <a:cs typeface="宋体" panose="02010600030101010101" pitchFamily="2" charset="-122"/>
              </a:rPr>
              <a:t>进行审批。</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algn="just"/>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algn="just"/>
            <a:r>
              <a:rPr lang="en-US" altLang="zh-CN" sz="1600" dirty="0">
                <a:latin typeface="宋体" panose="02010600030101010101" pitchFamily="2" charset="-122"/>
                <a:ea typeface="宋体" panose="02010600030101010101" pitchFamily="2" charset="-122"/>
                <a:cs typeface="宋体" panose="02010600030101010101" pitchFamily="2" charset="-122"/>
              </a:rPr>
              <a:t>2</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en-US" sz="1600" dirty="0" smtClean="0">
                <a:latin typeface="宋体" panose="02010600030101010101" pitchFamily="2" charset="-122"/>
                <a:ea typeface="宋体" panose="02010600030101010101" pitchFamily="2" charset="-122"/>
                <a:cs typeface="宋体" panose="02010600030101010101" pitchFamily="2" charset="-122"/>
              </a:rPr>
              <a:t>对于结</a:t>
            </a:r>
            <a:r>
              <a:rPr lang="zh-CN" altLang="en-US" sz="1600" dirty="0">
                <a:latin typeface="宋体" panose="02010600030101010101" pitchFamily="2" charset="-122"/>
                <a:ea typeface="宋体" panose="02010600030101010101" pitchFamily="2" charset="-122"/>
                <a:cs typeface="宋体" panose="02010600030101010101" pitchFamily="2" charset="-122"/>
              </a:rPr>
              <a:t>项的研发项目，要求</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研发组</a:t>
            </a:r>
            <a:r>
              <a:rPr lang="zh-CN" altLang="en-US" sz="1600" dirty="0">
                <a:latin typeface="宋体" panose="02010600030101010101" pitchFamily="2" charset="-122"/>
                <a:ea typeface="宋体" panose="02010600030101010101" pitchFamily="2" charset="-122"/>
                <a:cs typeface="宋体" panose="02010600030101010101" pitchFamily="2" charset="-122"/>
              </a:rPr>
              <a:t>在审批通过之后将研发过程中的资料以及数据形成文档提交给</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研发部门项目管理岗</a:t>
            </a:r>
            <a:r>
              <a:rPr lang="zh-CN" altLang="en-US" sz="1600" dirty="0">
                <a:latin typeface="宋体" panose="02010600030101010101" pitchFamily="2" charset="-122"/>
                <a:ea typeface="宋体" panose="02010600030101010101" pitchFamily="2" charset="-122"/>
                <a:cs typeface="宋体" panose="02010600030101010101" pitchFamily="2" charset="-122"/>
              </a:rPr>
              <a:t>进行登记存档，并编制</a:t>
            </a:r>
            <a:r>
              <a:rPr lang="zh-CN" altLang="en-US" sz="1600" dirty="0">
                <a:solidFill>
                  <a:srgbClr val="00B0F0"/>
                </a:solidFill>
                <a:latin typeface="宋体" panose="02010600030101010101" pitchFamily="2" charset="-122"/>
                <a:ea typeface="宋体" panose="02010600030101010101" pitchFamily="2" charset="-122"/>
                <a:cs typeface="宋体" panose="02010600030101010101" pitchFamily="2" charset="-122"/>
              </a:rPr>
              <a:t>研发资料归档清单</a:t>
            </a:r>
            <a:r>
              <a:rPr lang="zh-CN" altLang="en-US" sz="1600" dirty="0">
                <a:latin typeface="宋体" panose="02010600030101010101" pitchFamily="2" charset="-122"/>
                <a:ea typeface="宋体" panose="02010600030101010101" pitchFamily="2" charset="-122"/>
                <a:cs typeface="宋体" panose="02010600030101010101" pitchFamily="2" charset="-122"/>
              </a:rPr>
              <a:t>保留备查。</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66435"/>
            <a:ext cx="9144000" cy="1814777"/>
            <a:chOff x="170694" y="177982"/>
            <a:chExt cx="3936004" cy="781165"/>
          </a:xfrm>
        </p:grpSpPr>
        <p:sp>
          <p:nvSpPr>
            <p:cNvPr id="44" name="等腰三角形 43"/>
            <p:cNvSpPr/>
            <p:nvPr/>
          </p:nvSpPr>
          <p:spPr>
            <a:xfrm>
              <a:off x="1048541"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191643"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555512" y="261765"/>
              <a:ext cx="569115" cy="466581"/>
            </a:xfrm>
            <a:prstGeom prst="rect">
              <a:avLst/>
            </a:prstGeom>
            <a:noFill/>
          </p:spPr>
          <p:txBody>
            <a:bodyPr wrap="square" lIns="68580" tIns="34290" rIns="68580" bIns="34290" rtlCol="0">
              <a:spAutoFit/>
            </a:bodyPr>
            <a:lstStyle/>
            <a:p>
              <a:r>
                <a:rPr lang="en-US" altLang="zh-CN" sz="6600" dirty="0">
                  <a:solidFill>
                    <a:schemeClr val="bg1">
                      <a:lumMod val="95000"/>
                    </a:schemeClr>
                  </a:solidFill>
                  <a:cs typeface="+mn-ea"/>
                  <a:sym typeface="+mn-lt"/>
                </a:rPr>
                <a:t>02</a:t>
              </a:r>
              <a:endParaRPr lang="en-US" altLang="zh-CN" sz="6600" dirty="0">
                <a:solidFill>
                  <a:schemeClr val="bg1">
                    <a:lumMod val="95000"/>
                  </a:schemeClr>
                </a:solidFill>
                <a:cs typeface="+mn-ea"/>
                <a:sym typeface="+mn-lt"/>
              </a:endParaRPr>
            </a:p>
          </p:txBody>
        </p:sp>
      </p:grpSp>
      <p:sp>
        <p:nvSpPr>
          <p:cNvPr id="49" name="TextBox 48"/>
          <p:cNvSpPr txBox="1"/>
          <p:nvPr/>
        </p:nvSpPr>
        <p:spPr>
          <a:xfrm>
            <a:off x="2075154" y="2352659"/>
            <a:ext cx="6878240" cy="437515"/>
          </a:xfrm>
          <a:prstGeom prst="rect">
            <a:avLst/>
          </a:prstGeom>
          <a:noFill/>
        </p:spPr>
        <p:txBody>
          <a:bodyPr wrap="square" lIns="68584" tIns="34291" rIns="68584" bIns="34291" rtlCol="0">
            <a:spAutoFit/>
          </a:bodyPr>
          <a:lstStyle/>
          <a:p>
            <a:r>
              <a:rPr lang="zh-CN" altLang="en-US" sz="2400" b="1" dirty="0">
                <a:latin typeface="微软雅黑" panose="020B0503020204020204" pitchFamily="34" charset="-122"/>
                <a:ea typeface="微软雅黑" panose="020B0503020204020204" pitchFamily="34" charset="-122"/>
                <a:sym typeface="+mn-lt"/>
              </a:rPr>
              <a:t>研发费用加计扣除内容及口径</a:t>
            </a:r>
            <a:endParaRPr lang="zh-CN" altLang="en-US" sz="2400" b="1" dirty="0">
              <a:solidFill>
                <a:schemeClr val="tx1"/>
              </a:solidFill>
              <a:latin typeface="微软雅黑" panose="020B0503020204020204" pitchFamily="34" charset="-122"/>
              <a:ea typeface="微软雅黑" panose="020B0503020204020204" pitchFamily="34" charset="-122"/>
              <a:sym typeface="+mn-lt"/>
            </a:endParaRPr>
          </a:p>
        </p:txBody>
      </p:sp>
      <p:grpSp>
        <p:nvGrpSpPr>
          <p:cNvPr id="7" name="组合 6"/>
          <p:cNvGrpSpPr/>
          <p:nvPr/>
        </p:nvGrpSpPr>
        <p:grpSpPr>
          <a:xfrm>
            <a:off x="536611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6" name="组合 5"/>
          <p:cNvGrpSpPr/>
          <p:nvPr/>
        </p:nvGrpSpPr>
        <p:grpSpPr>
          <a:xfrm>
            <a:off x="406996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9" name="组合 8"/>
          <p:cNvGrpSpPr/>
          <p:nvPr/>
        </p:nvGrpSpPr>
        <p:grpSpPr>
          <a:xfrm>
            <a:off x="471804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4" name="组合 3"/>
          <p:cNvGrpSpPr/>
          <p:nvPr/>
        </p:nvGrpSpPr>
        <p:grpSpPr>
          <a:xfrm>
            <a:off x="277382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5" name="组合 4"/>
          <p:cNvGrpSpPr/>
          <p:nvPr/>
        </p:nvGrpSpPr>
        <p:grpSpPr>
          <a:xfrm>
            <a:off x="342189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49555" y="339725"/>
          <a:ext cx="8352790" cy="4041140"/>
        </p:xfrm>
        <a:graphic>
          <a:graphicData uri="http://schemas.openxmlformats.org/drawingml/2006/table">
            <a:tbl>
              <a:tblPr/>
              <a:tblGrid>
                <a:gridCol w="1256665"/>
                <a:gridCol w="4463415"/>
                <a:gridCol w="2632710"/>
              </a:tblGrid>
              <a:tr h="276860">
                <a:tc>
                  <a:txBody>
                    <a:bodyPr/>
                    <a:lstStyle/>
                    <a:p>
                      <a:pPr indent="0" algn="ctr">
                        <a:buNone/>
                      </a:pPr>
                      <a:r>
                        <a:rPr lang="zh-CN" sz="1200" b="0">
                          <a:solidFill>
                            <a:schemeClr val="tx1"/>
                          </a:solidFill>
                          <a:latin typeface="宋体" panose="02010600030101010101" pitchFamily="2" charset="-122"/>
                          <a:ea typeface="宋体" panose="02010600030101010101" pitchFamily="2" charset="-122"/>
                        </a:rPr>
                        <a:t>发布时间</a:t>
                      </a:r>
                      <a:endParaRPr lang="zh-CN" altLang="en-US" sz="1200" b="0">
                        <a:solidFill>
                          <a:schemeClr val="tx1"/>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0">
                          <a:solidFill>
                            <a:schemeClr val="tx1"/>
                          </a:solidFill>
                          <a:latin typeface="宋体" panose="02010600030101010101" pitchFamily="2" charset="-122"/>
                          <a:ea typeface="宋体" panose="02010600030101010101" pitchFamily="2" charset="-122"/>
                        </a:rPr>
                        <a:t>主要条款</a:t>
                      </a:r>
                      <a:endParaRPr lang="zh-CN" altLang="en-US" sz="1200" b="0">
                        <a:solidFill>
                          <a:schemeClr val="tx1"/>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0">
                          <a:solidFill>
                            <a:schemeClr val="tx1"/>
                          </a:solidFill>
                          <a:latin typeface="宋体" panose="02010600030101010101" pitchFamily="2" charset="-122"/>
                          <a:ea typeface="宋体" panose="02010600030101010101" pitchFamily="2" charset="-122"/>
                        </a:rPr>
                        <a:t>政策依据</a:t>
                      </a:r>
                      <a:endParaRPr lang="zh-CN" altLang="en-US" sz="1200" b="0">
                        <a:solidFill>
                          <a:schemeClr val="tx1"/>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276225">
                <a:tc>
                  <a:txBody>
                    <a:bodyPr/>
                    <a:lstStyle/>
                    <a:p>
                      <a:pPr indent="0" algn="ctr">
                        <a:buNone/>
                      </a:pPr>
                      <a:r>
                        <a:rPr lang="en-US" sz="1200" b="0">
                          <a:solidFill>
                            <a:schemeClr val="tx1"/>
                          </a:solidFill>
                          <a:latin typeface="宋体" panose="02010600030101010101" pitchFamily="2" charset="-122"/>
                          <a:ea typeface="宋体" panose="02010600030101010101" pitchFamily="2" charset="-122"/>
                          <a:cs typeface="宋体" panose="02010600030101010101" pitchFamily="2" charset="-122"/>
                        </a:rPr>
                        <a:t>2008年</a:t>
                      </a:r>
                      <a:endParaRPr lang="en-US"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chemeClr val="tx1"/>
                          </a:solidFill>
                          <a:latin typeface="宋体" panose="02010600030101010101" pitchFamily="2" charset="-122"/>
                          <a:ea typeface="宋体" panose="02010600030101010101" pitchFamily="2" charset="-122"/>
                        </a:rPr>
                        <a:t>以法律形式确认研发费用加计扣除政策。</a:t>
                      </a:r>
                      <a:endParaRPr lang="zh-CN" altLang="en-US" sz="1200" b="0">
                        <a:solidFill>
                          <a:schemeClr val="tx1"/>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chemeClr val="tx1"/>
                          </a:solidFill>
                          <a:latin typeface="宋体" panose="02010600030101010101" pitchFamily="2" charset="-122"/>
                          <a:ea typeface="宋体" panose="02010600030101010101" pitchFamily="2" charset="-122"/>
                        </a:rPr>
                        <a:t>企业所得税法及其实施条例</a:t>
                      </a:r>
                      <a:endParaRPr lang="zh-CN" altLang="en-US" sz="1200" b="0">
                        <a:solidFill>
                          <a:schemeClr val="tx1"/>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6860">
                <a:tc>
                  <a:txBody>
                    <a:bodyPr/>
                    <a:lstStyle/>
                    <a:p>
                      <a:pPr indent="0" algn="ctr">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2008年12月</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chemeClr val="tx1"/>
                          </a:solidFill>
                          <a:latin typeface="宋体" panose="02010600030101010101" pitchFamily="2" charset="-122"/>
                          <a:ea typeface="宋体" panose="02010600030101010101" pitchFamily="2" charset="-122"/>
                        </a:rPr>
                        <a:t>对研发费用加计扣除政策作出系统、详细的规定。</a:t>
                      </a:r>
                      <a:endParaRPr lang="zh-CN" altLang="en-US" sz="1200" b="0">
                        <a:solidFill>
                          <a:schemeClr val="tx1"/>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国税发〔2008〕116号[作废]</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6860">
                <a:tc rowSpan="2">
                  <a:txBody>
                    <a:bodyPr/>
                    <a:lstStyle/>
                    <a:p>
                      <a:pPr indent="0" algn="ctr">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2015年11月</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FF0000"/>
                          </a:solidFill>
                          <a:latin typeface="宋体" panose="02010600030101010101" pitchFamily="2" charset="-122"/>
                          <a:ea typeface="宋体" panose="02010600030101010101" pitchFamily="2" charset="-122"/>
                          <a:cs typeface="宋体" panose="02010600030101010101" pitchFamily="2" charset="-122"/>
                        </a:rPr>
                        <a:t>允许扣除</a:t>
                      </a:r>
                      <a:r>
                        <a:rPr lang="en-US" altLang="zh-CN" sz="1200" b="0">
                          <a:solidFill>
                            <a:srgbClr val="FF0000"/>
                          </a:solidFill>
                          <a:latin typeface="宋体" panose="02010600030101010101" pitchFamily="2" charset="-122"/>
                          <a:ea typeface="宋体" panose="02010600030101010101" pitchFamily="2" charset="-122"/>
                          <a:cs typeface="宋体" panose="02010600030101010101" pitchFamily="2" charset="-122"/>
                        </a:rPr>
                        <a:t>6</a:t>
                      </a:r>
                      <a:r>
                        <a:rPr lang="zh-CN" altLang="en-US" sz="1200" b="0">
                          <a:solidFill>
                            <a:srgbClr val="FF0000"/>
                          </a:solidFill>
                          <a:latin typeface="宋体" panose="02010600030101010101" pitchFamily="2" charset="-122"/>
                          <a:ea typeface="宋体" panose="02010600030101010101" pitchFamily="2" charset="-122"/>
                          <a:cs typeface="宋体" panose="02010600030101010101" pitchFamily="2" charset="-122"/>
                        </a:rPr>
                        <a:t>大费用，不能加计扣除行业、</a:t>
                      </a:r>
                      <a:r>
                        <a:rPr lang="zh-CN" sz="1200" b="0">
                          <a:solidFill>
                            <a:srgbClr val="FF0000"/>
                          </a:solidFill>
                          <a:latin typeface="宋体" panose="02010600030101010101" pitchFamily="2" charset="-122"/>
                          <a:ea typeface="宋体" panose="02010600030101010101" pitchFamily="2" charset="-122"/>
                          <a:cs typeface="宋体" panose="02010600030101010101" pitchFamily="2" charset="-122"/>
                        </a:rPr>
                        <a:t>委外研发作废</a:t>
                      </a:r>
                      <a:endParaRPr lang="zh-CN" altLang="en-US" sz="12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财税〔2015〕119号</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273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200" b="0">
                          <a:solidFill>
                            <a:srgbClr val="FF0000"/>
                          </a:solidFill>
                          <a:latin typeface="宋体" panose="02010600030101010101" pitchFamily="2" charset="-122"/>
                          <a:ea typeface="宋体" panose="02010600030101010101" pitchFamily="2" charset="-122"/>
                        </a:rPr>
                        <a:t>委外研发，辅助账</a:t>
                      </a:r>
                      <a:endParaRPr lang="zh-CN" altLang="en-US" sz="1200" b="0">
                        <a:solidFill>
                          <a:srgbClr val="FF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国家税务总局公告2015年第97号</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6410">
                <a:tc rowSpan="2">
                  <a:txBody>
                    <a:bodyPr/>
                    <a:lstStyle/>
                    <a:p>
                      <a:pPr indent="0" algn="ctr">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2017年5月</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一、将科技型中小企业享受研发费用加计扣除比例由50%提高到75%。（2017-2019）</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财税〔2017〕34号</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64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二、进一步明确科技型中小企业研发费用加计扣除政策口径。（适用于2017年至2019年度企业所得税汇算清缴）</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国家税务总局公告2017年第18号</a:t>
                      </a:r>
                      <a:r>
                        <a:rPr lang="en-US" sz="1200" b="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6410">
                <a:tc>
                  <a:txBody>
                    <a:bodyPr/>
                    <a:lstStyle/>
                    <a:p>
                      <a:pPr indent="0" algn="ctr">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2017年11月</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FF0000"/>
                          </a:solidFill>
                          <a:latin typeface="宋体" panose="02010600030101010101" pitchFamily="2" charset="-122"/>
                          <a:ea typeface="宋体" panose="02010600030101010101" pitchFamily="2" charset="-122"/>
                          <a:cs typeface="宋体" panose="02010600030101010101" pitchFamily="2" charset="-122"/>
                        </a:rPr>
                        <a:t>进一步完善和明确了部分研发费用范围和归集口径。（适用于2017年度及以后年度汇算清缴）</a:t>
                      </a:r>
                      <a:endParaRPr lang="zh-CN" altLang="en-US" sz="12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国家税务总局公告2017年第40号</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6410">
                <a:tc>
                  <a:txBody>
                    <a:bodyPr/>
                    <a:lstStyle/>
                    <a:p>
                      <a:pPr indent="0" algn="ctr">
                        <a:buNone/>
                      </a:pPr>
                      <a:endParaRPr lang="zh-CN" altLang="en-US" sz="1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2018年6月</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FF0000"/>
                          </a:solidFill>
                          <a:latin typeface="宋体" panose="02010600030101010101" pitchFamily="2" charset="-122"/>
                          <a:ea typeface="宋体" panose="02010600030101010101" pitchFamily="2" charset="-122"/>
                          <a:cs typeface="宋体" panose="02010600030101010101" pitchFamily="2" charset="-122"/>
                        </a:rPr>
                        <a:t>允许委托境外研发费用加计扣除。（2018及其以后）</a:t>
                      </a:r>
                      <a:endParaRPr lang="zh-CN" altLang="en-US" sz="12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财税〔2018〕64号</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95960">
                <a:tc>
                  <a:txBody>
                    <a:bodyPr/>
                    <a:lstStyle/>
                    <a:p>
                      <a:pPr indent="0" algn="ctr">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2018年9月</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将全部研发费加计扣除比例由50%提升至75%。</a:t>
                      </a:r>
                      <a:endParaRPr lang="zh-CN"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（2018-2023）</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财税〔2018〕99号</a:t>
                      </a:r>
                      <a:endParaRPr lang="zh-CN"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l">
                        <a:buNone/>
                      </a:pPr>
                      <a:r>
                        <a:rPr lang="zh-CN" sz="1200" b="0">
                          <a:solidFill>
                            <a:schemeClr val="tx1"/>
                          </a:solidFill>
                          <a:latin typeface="宋体" panose="02010600030101010101" pitchFamily="2" charset="-122"/>
                          <a:ea typeface="宋体" panose="02010600030101010101" pitchFamily="2" charset="-122"/>
                          <a:cs typeface="宋体" panose="02010600030101010101" pitchFamily="2" charset="-122"/>
                        </a:rPr>
                        <a:t>财政部 税务总局公告2021年第6号</a:t>
                      </a:r>
                      <a:endParaRPr lang="zh-CN" altLang="en-US" sz="12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35000" y="476250"/>
            <a:ext cx="294957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rPr>
              <a:t>目录</a:t>
            </a:r>
            <a:r>
              <a:rPr lang="en-US" altLang="zh-CN"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lang="en-US" altLang="zh-CN"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组合 47"/>
          <p:cNvGrpSpPr/>
          <p:nvPr>
            <p:custDataLst>
              <p:tags r:id="rId1"/>
            </p:custDataLst>
          </p:nvPr>
        </p:nvGrpSpPr>
        <p:grpSpPr>
          <a:xfrm>
            <a:off x="867651" y="2403113"/>
            <a:ext cx="839694" cy="521970"/>
            <a:chOff x="2215144" y="1952311"/>
            <a:chExt cx="1244730" cy="1019150"/>
          </a:xfrm>
        </p:grpSpPr>
        <p:sp>
          <p:nvSpPr>
            <p:cNvPr id="49" name="平行四边形 48"/>
            <p:cNvSpPr/>
            <p:nvPr>
              <p:custDataLst>
                <p:tags r:id="rId2"/>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50" name="文本框 10"/>
            <p:cNvSpPr txBox="1"/>
            <p:nvPr>
              <p:custDataLst>
                <p:tags r:id="rId3"/>
              </p:custDataLst>
            </p:nvPr>
          </p:nvSpPr>
          <p:spPr>
            <a:xfrm>
              <a:off x="2393075" y="1952311"/>
              <a:ext cx="1066799" cy="1019150"/>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grpSp>
        <p:nvGrpSpPr>
          <p:cNvPr id="7" name="组合 6"/>
          <p:cNvGrpSpPr/>
          <p:nvPr>
            <p:custDataLst>
              <p:tags r:id="rId4"/>
            </p:custDataLst>
          </p:nvPr>
        </p:nvGrpSpPr>
        <p:grpSpPr>
          <a:xfrm>
            <a:off x="867859" y="1765190"/>
            <a:ext cx="5930345" cy="807893"/>
            <a:chOff x="1371" y="2837"/>
            <a:chExt cx="9946" cy="1354"/>
          </a:xfrm>
        </p:grpSpPr>
        <p:grpSp>
          <p:nvGrpSpPr>
            <p:cNvPr id="45" name="组合 44"/>
            <p:cNvGrpSpPr/>
            <p:nvPr/>
          </p:nvGrpSpPr>
          <p:grpSpPr>
            <a:xfrm>
              <a:off x="1371" y="2837"/>
              <a:ext cx="1408" cy="875"/>
              <a:chOff x="2215144" y="927951"/>
              <a:chExt cx="1244730" cy="1019147"/>
            </a:xfrm>
          </p:grpSpPr>
          <p:sp>
            <p:nvSpPr>
              <p:cNvPr id="46" name="平行四边形 45"/>
              <p:cNvSpPr/>
              <p:nvPr>
                <p:custDataLst>
                  <p:tags r:id="rId5"/>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7" name="文本框 9"/>
              <p:cNvSpPr txBox="1"/>
              <p:nvPr>
                <p:custDataLst>
                  <p:tags r:id="rId6"/>
                </p:custDataLst>
              </p:nvPr>
            </p:nvSpPr>
            <p:spPr>
              <a:xfrm>
                <a:off x="2393075" y="927951"/>
                <a:ext cx="1066799" cy="1019147"/>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60" name="组合 59"/>
            <p:cNvGrpSpPr/>
            <p:nvPr/>
          </p:nvGrpSpPr>
          <p:grpSpPr>
            <a:xfrm>
              <a:off x="2391" y="2932"/>
              <a:ext cx="8926" cy="1259"/>
              <a:chOff x="4260540" y="953426"/>
              <a:chExt cx="5521960" cy="940747"/>
            </a:xfrm>
          </p:grpSpPr>
          <p:sp>
            <p:nvSpPr>
              <p:cNvPr id="61" name="矩形 60"/>
              <p:cNvSpPr/>
              <p:nvPr>
                <p:custDataLst>
                  <p:tags r:id="rId7"/>
                </p:custDataLst>
              </p:nvPr>
            </p:nvSpPr>
            <p:spPr>
              <a:xfrm>
                <a:off x="4260540" y="1037726"/>
                <a:ext cx="5521960" cy="856447"/>
              </a:xfrm>
              <a:prstGeom prst="rect">
                <a:avLst/>
              </a:prstGeom>
              <a:ln w="15875">
                <a:noFill/>
              </a:ln>
            </p:spPr>
            <p:txBody>
              <a:bodyPr wrap="square" lIns="68580" tIns="34290" rIns="68580" bIns="3429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sym typeface="+mn-lt"/>
                  </a:rPr>
                  <a:t>研发费用加计扣除内容及口径</a:t>
                </a:r>
                <a:endParaRPr lang="zh-CN" altLang="en-US" sz="2000" b="1" dirty="0">
                  <a:solidFill>
                    <a:schemeClr val="tx1"/>
                  </a:solidFill>
                  <a:latin typeface="微软雅黑" panose="020B0503020204020204" pitchFamily="34" charset="-122"/>
                  <a:ea typeface="微软雅黑" panose="020B0503020204020204" pitchFamily="34" charset="-122"/>
                  <a:sym typeface="+mn-lt"/>
                </a:endParaRPr>
              </a:p>
              <a:p>
                <a:endParaRPr lang="zh-CN" altLang="en-US" sz="2000" b="1" dirty="0">
                  <a:solidFill>
                    <a:srgbClr val="FF0000"/>
                  </a:solidFill>
                  <a:latin typeface="微软雅黑" panose="020B0503020204020204" pitchFamily="34" charset="-122"/>
                  <a:ea typeface="微软雅黑" panose="020B0503020204020204" pitchFamily="34" charset="-122"/>
                  <a:sym typeface="+mn-lt"/>
                </a:endParaRPr>
              </a:p>
            </p:txBody>
          </p:sp>
          <p:sp>
            <p:nvSpPr>
              <p:cNvPr id="62" name="平行四边形 61"/>
              <p:cNvSpPr/>
              <p:nvPr>
                <p:custDataLst>
                  <p:tags r:id="rId8"/>
                </p:custDataLst>
              </p:nvPr>
            </p:nvSpPr>
            <p:spPr>
              <a:xfrm>
                <a:off x="4315150" y="953426"/>
                <a:ext cx="5429250" cy="540116"/>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63" name="组合 62"/>
          <p:cNvGrpSpPr/>
          <p:nvPr>
            <p:custDataLst>
              <p:tags r:id="rId9"/>
            </p:custDataLst>
          </p:nvPr>
        </p:nvGrpSpPr>
        <p:grpSpPr>
          <a:xfrm>
            <a:off x="1527317" y="2440150"/>
            <a:ext cx="5244653" cy="431688"/>
            <a:chOff x="4315150" y="1605807"/>
            <a:chExt cx="3857250" cy="540057"/>
          </a:xfrm>
        </p:grpSpPr>
        <p:sp>
          <p:nvSpPr>
            <p:cNvPr id="64" name="矩形 63"/>
            <p:cNvSpPr/>
            <p:nvPr>
              <p:custDataLst>
                <p:tags r:id="rId10"/>
              </p:custDataLst>
            </p:nvPr>
          </p:nvSpPr>
          <p:spPr>
            <a:xfrm>
              <a:off x="4442646" y="1634406"/>
              <a:ext cx="3597449" cy="470289"/>
            </a:xfrm>
            <a:prstGeom prst="rect">
              <a:avLst/>
            </a:prstGeom>
            <a:ln w="15875">
              <a:noFill/>
            </a:ln>
          </p:spPr>
          <p:txBody>
            <a:bodyPr wrap="square" lIns="68580" tIns="34290" rIns="68580" bIns="34290">
              <a:spAutoFit/>
            </a:bodyPr>
            <a:lstStyle/>
            <a:p>
              <a:r>
                <a:rPr lang="zh-CN" altLang="en-US" sz="2000" b="1" dirty="0">
                  <a:latin typeface="微软雅黑" panose="020B0503020204020204" pitchFamily="34" charset="-122"/>
                  <a:ea typeface="微软雅黑" panose="020B0503020204020204" pitchFamily="34" charset="-122"/>
                  <a:sym typeface="+mn-ea"/>
                </a:rPr>
                <a:t>研发费用申报表填写</a:t>
              </a:r>
              <a:endParaRPr lang="zh-CN" altLang="en-US" sz="2000" b="1" dirty="0">
                <a:solidFill>
                  <a:srgbClr val="FF0000"/>
                </a:solidFill>
                <a:latin typeface="微软雅黑" panose="020B0503020204020204" pitchFamily="34" charset="-122"/>
                <a:ea typeface="微软雅黑" panose="020B0503020204020204" pitchFamily="34" charset="-122"/>
                <a:sym typeface="+mn-lt"/>
              </a:endParaRPr>
            </a:p>
          </p:txBody>
        </p:sp>
        <p:sp>
          <p:nvSpPr>
            <p:cNvPr id="65" name="平行四边形 64"/>
            <p:cNvSpPr/>
            <p:nvPr>
              <p:custDataLst>
                <p:tags r:id="rId11"/>
              </p:custDataLst>
            </p:nvPr>
          </p:nvSpPr>
          <p:spPr>
            <a:xfrm>
              <a:off x="4315150" y="1605807"/>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p:custDataLst>
              <p:tags r:id="rId12"/>
            </p:custDataLst>
          </p:nvPr>
        </p:nvGrpSpPr>
        <p:grpSpPr>
          <a:xfrm>
            <a:off x="934720" y="1206500"/>
            <a:ext cx="5930265" cy="521970"/>
            <a:chOff x="1371" y="2837"/>
            <a:chExt cx="9946" cy="875"/>
          </a:xfrm>
        </p:grpSpPr>
        <p:grpSp>
          <p:nvGrpSpPr>
            <p:cNvPr id="9" name="组合 8"/>
            <p:cNvGrpSpPr/>
            <p:nvPr/>
          </p:nvGrpSpPr>
          <p:grpSpPr>
            <a:xfrm>
              <a:off x="1371" y="2837"/>
              <a:ext cx="1408" cy="875"/>
              <a:chOff x="2215144" y="927951"/>
              <a:chExt cx="1244730" cy="1019147"/>
            </a:xfrm>
          </p:grpSpPr>
          <p:sp>
            <p:nvSpPr>
              <p:cNvPr id="10" name="平行四边形 9"/>
              <p:cNvSpPr/>
              <p:nvPr>
                <p:custDataLst>
                  <p:tags r:id="rId1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1" name="文本框 9"/>
              <p:cNvSpPr txBox="1"/>
              <p:nvPr>
                <p:custDataLst>
                  <p:tags r:id="rId14"/>
                </p:custDataLst>
              </p:nvPr>
            </p:nvSpPr>
            <p:spPr>
              <a:xfrm>
                <a:off x="2393075" y="927951"/>
                <a:ext cx="1066799" cy="1019147"/>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grpSp>
          <p:nvGrpSpPr>
            <p:cNvPr id="12" name="组合 11"/>
            <p:cNvGrpSpPr/>
            <p:nvPr/>
          </p:nvGrpSpPr>
          <p:grpSpPr>
            <a:xfrm>
              <a:off x="2391" y="2932"/>
              <a:ext cx="8926" cy="743"/>
              <a:chOff x="4260540" y="953426"/>
              <a:chExt cx="5521960" cy="554757"/>
            </a:xfrm>
          </p:grpSpPr>
          <p:sp>
            <p:nvSpPr>
              <p:cNvPr id="13" name="矩形 12"/>
              <p:cNvSpPr/>
              <p:nvPr>
                <p:custDataLst>
                  <p:tags r:id="rId15"/>
                </p:custDataLst>
              </p:nvPr>
            </p:nvSpPr>
            <p:spPr>
              <a:xfrm>
                <a:off x="4260540" y="1037726"/>
                <a:ext cx="5521960" cy="470457"/>
              </a:xfrm>
              <a:prstGeom prst="rect">
                <a:avLst/>
              </a:prstGeom>
              <a:ln w="15875">
                <a:noFill/>
              </a:ln>
            </p:spPr>
            <p:txBody>
              <a:bodyPr wrap="square" lIns="68580" tIns="34290" rIns="68580" bIns="34290">
                <a:spAutoFit/>
              </a:bodyPr>
              <a:lstStyle/>
              <a:p>
                <a:r>
                  <a:rPr lang="en-US" altLang="zh-CN" sz="2000" b="1" dirty="0">
                    <a:solidFill>
                      <a:schemeClr val="tx1"/>
                    </a:solidFill>
                    <a:latin typeface="微软雅黑" panose="020B0503020204020204" pitchFamily="34" charset="-122"/>
                    <a:ea typeface="微软雅黑" panose="020B0503020204020204" pitchFamily="34" charset="-122"/>
                    <a:cs typeface="+mn-ea"/>
                    <a:sym typeface="+mn-lt"/>
                  </a:rPr>
                  <a:t>   </a:t>
                </a:r>
                <a:r>
                  <a:rPr lang="zh-CN" altLang="en-US" sz="2000" b="1" dirty="0">
                    <a:solidFill>
                      <a:schemeClr val="tx1"/>
                    </a:solidFill>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4" name="平行四边形 13"/>
              <p:cNvSpPr/>
              <p:nvPr>
                <p:custDataLst>
                  <p:tags r:id="rId16"/>
                </p:custDataLst>
              </p:nvPr>
            </p:nvSpPr>
            <p:spPr>
              <a:xfrm>
                <a:off x="4315150" y="953426"/>
                <a:ext cx="5429250" cy="540116"/>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0-#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1+#ppt_w/2"/>
                                          </p:val>
                                        </p:tav>
                                        <p:tav tm="100000">
                                          <p:val>
                                            <p:strVal val="#ppt_x"/>
                                          </p:val>
                                        </p:tav>
                                      </p:tavLst>
                                    </p:anim>
                                    <p:anim calcmode="lin" valueType="num">
                                      <p:cBhvr additive="base">
                                        <p:cTn id="46"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323532" y="411385"/>
          <a:ext cx="8179435" cy="4366260"/>
        </p:xfrm>
        <a:graphic>
          <a:graphicData uri="http://schemas.openxmlformats.org/drawingml/2006/table">
            <a:tbl>
              <a:tblPr/>
              <a:tblGrid>
                <a:gridCol w="812800"/>
                <a:gridCol w="5176520"/>
                <a:gridCol w="2190115"/>
              </a:tblGrid>
              <a:tr h="0">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发布时间</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主要条款</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政策依据</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146685">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2021年3月</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将制造业企业的研发费用加计扣除比例由75%提升至100%。（2021-2022）</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 税务总局公告2021年第13号</a:t>
                      </a: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作废</a:t>
                      </a: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09550">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2021年9月</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2021年度第3季度预缴[作废]</a:t>
                      </a: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2021版辅助账</a:t>
                      </a:r>
                      <a:endParaRPr 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关于其他相关费用限额计算的问题</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国家税务总局公告2021年第28号</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08915">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2022年3月</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将科技型中小企业享受研发费用加计扣除比例由75%提高到100%。(2022)</a:t>
                      </a:r>
                      <a:endParaRPr 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 税务总局 科技部公告 2022年第16号</a:t>
                      </a: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作废</a:t>
                      </a: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5270">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2022年5月</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将企业10月预缴申报享受研发费加计扣除政策的举措予以长期化、制度化。（2022年开始，2023作废）</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国家税务总局公告2022年第10号</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作废</a:t>
                      </a:r>
                      <a:r>
                        <a:rPr lang="en-US" alt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4010">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2022年9月</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对现行适用研发费用税前加计扣除比例75%的企业，在2022年10月1日至2022年12月31日期间，研发费用加计扣除比例提高至100%。</a:t>
                      </a:r>
                      <a:endParaRPr 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（规定适用期间：2022年10月1日至2022年12月31日，本文废止。）</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 税务总局 科技部公告2022年第28号</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6685">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2023年3月</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FF0000"/>
                          </a:solidFill>
                          <a:latin typeface="宋体" panose="02010600030101010101" pitchFamily="2" charset="-122"/>
                          <a:ea typeface="宋体" panose="02010600030101010101" pitchFamily="2" charset="-122"/>
                          <a:cs typeface="宋体" panose="02010600030101010101" pitchFamily="2" charset="-122"/>
                        </a:rPr>
                        <a:t>将符合条件行业企业研发费税前加计扣除比例由75%提升至100%。（自2023年1月1日起施行）</a:t>
                      </a:r>
                      <a:endParaRPr lang="zh-CN" altLang="en-US" sz="12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 税务总局公告2023年第7号</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6685">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2023年6月</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FF0000"/>
                          </a:solidFill>
                          <a:latin typeface="宋体" panose="02010600030101010101" pitchFamily="2" charset="-122"/>
                          <a:ea typeface="宋体" panose="02010600030101010101" pitchFamily="2" charset="-122"/>
                          <a:cs typeface="宋体" panose="02010600030101010101" pitchFamily="2" charset="-122"/>
                        </a:rPr>
                        <a:t>预缴享受第二、三季度（自2023年1月1日起施行）</a:t>
                      </a:r>
                      <a:endParaRPr lang="zh-CN" altLang="en-US" sz="12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国家税务总局财政部公告2023年第11号</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6685">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2023年9月</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FF0000"/>
                          </a:solidFill>
                          <a:latin typeface="宋体" panose="02010600030101010101" pitchFamily="2" charset="-122"/>
                          <a:ea typeface="宋体" panose="02010600030101010101" pitchFamily="2" charset="-122"/>
                          <a:cs typeface="宋体" panose="02010600030101010101" pitchFamily="2" charset="-122"/>
                        </a:rPr>
                        <a:t>集成电路企业和工业母机企业研发费税前加计扣除比例提升至120%。（2023-2027）</a:t>
                      </a:r>
                      <a:endParaRPr lang="zh-CN" altLang="en-US" sz="12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 税务总局 国家发展改革委 工业和信息化部公告2023年第44号</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755650" y="699675"/>
          <a:ext cx="7577455" cy="4307840"/>
        </p:xfrm>
        <a:graphic>
          <a:graphicData uri="http://schemas.openxmlformats.org/drawingml/2006/table">
            <a:tbl>
              <a:tblPr/>
              <a:tblGrid>
                <a:gridCol w="336991"/>
                <a:gridCol w="884377"/>
                <a:gridCol w="855440"/>
                <a:gridCol w="675064"/>
                <a:gridCol w="383682"/>
                <a:gridCol w="651510"/>
                <a:gridCol w="3790391"/>
              </a:tblGrid>
              <a:tr h="302260">
                <a:tc gridSpan="7">
                  <a:txBody>
                    <a:bodyPr/>
                    <a:lstStyle/>
                    <a:p>
                      <a:pPr indent="0" algn="ctr">
                        <a:buNone/>
                      </a:pPr>
                      <a:r>
                        <a:rPr lang="zh-CN" altLang="zh-CN" sz="1600" b="1">
                          <a:solidFill>
                            <a:srgbClr val="000000"/>
                          </a:solidFill>
                          <a:latin typeface="仿宋" panose="02010609060101010101" charset="-122"/>
                          <a:ea typeface="仿宋" panose="02010609060101010101" charset="-122"/>
                        </a:rPr>
                        <a:t>研发费用加计扣除比例变化</a:t>
                      </a:r>
                      <a:endParaRPr lang="zh-CN" altLang="en-US" sz="1600" b="1">
                        <a:solidFill>
                          <a:srgbClr val="000000"/>
                        </a:solidFill>
                        <a:latin typeface="仿宋" panose="02010609060101010101" charset="-122"/>
                        <a:ea typeface="仿宋" panose="02010609060101010101"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tc>
                <a:tc hMerge="1">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r>
              <a:tr h="153035">
                <a:tc>
                  <a:txBody>
                    <a:bodyPr/>
                    <a:lstStyle/>
                    <a:p>
                      <a:pPr indent="0" algn="ctr">
                        <a:buNone/>
                      </a:pPr>
                      <a:r>
                        <a:rPr lang="zh-CN" altLang="en-US" sz="1200" b="1">
                          <a:solidFill>
                            <a:srgbClr val="000000"/>
                          </a:solidFill>
                          <a:latin typeface="宋体" panose="02010600030101010101" pitchFamily="2" charset="-122"/>
                          <a:ea typeface="宋体" panose="02010600030101010101" pitchFamily="2" charset="-122"/>
                        </a:rPr>
                        <a:t>序号</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1">
                          <a:solidFill>
                            <a:srgbClr val="000000"/>
                          </a:solidFill>
                          <a:latin typeface="宋体" panose="02010600030101010101" pitchFamily="2" charset="-122"/>
                          <a:ea typeface="宋体" panose="02010600030101010101" pitchFamily="2" charset="-122"/>
                        </a:rPr>
                        <a:t>期间</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1">
                          <a:solidFill>
                            <a:srgbClr val="000000"/>
                          </a:solidFill>
                          <a:latin typeface="宋体" panose="02010600030101010101" pitchFamily="2" charset="-122"/>
                          <a:ea typeface="宋体" panose="02010600030101010101" pitchFamily="2" charset="-122"/>
                        </a:rPr>
                        <a:t>科技型中小企业</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1">
                          <a:solidFill>
                            <a:srgbClr val="000000"/>
                          </a:solidFill>
                          <a:latin typeface="宋体" panose="02010600030101010101" pitchFamily="2" charset="-122"/>
                          <a:ea typeface="宋体" panose="02010600030101010101" pitchFamily="2" charset="-122"/>
                        </a:rPr>
                        <a:t>制造业企业</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1">
                          <a:solidFill>
                            <a:srgbClr val="000000"/>
                          </a:solidFill>
                          <a:latin typeface="宋体" panose="02010600030101010101" pitchFamily="2" charset="-122"/>
                          <a:ea typeface="宋体" panose="02010600030101010101" pitchFamily="2" charset="-122"/>
                        </a:rPr>
                        <a:t>其他企业</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altLang="en-US" sz="1200" b="1">
                          <a:solidFill>
                            <a:srgbClr val="000000"/>
                          </a:solidFill>
                          <a:latin typeface="宋体" panose="02010600030101010101" pitchFamily="2" charset="-122"/>
                          <a:ea typeface="宋体" panose="02010600030101010101" pitchFamily="2" charset="-122"/>
                        </a:rPr>
                        <a:t>集成</a:t>
                      </a:r>
                      <a:r>
                        <a:rPr lang="en-US" altLang="zh-CN" sz="1200" b="1">
                          <a:solidFill>
                            <a:srgbClr val="000000"/>
                          </a:solidFill>
                          <a:latin typeface="宋体" panose="02010600030101010101" pitchFamily="2" charset="-122"/>
                          <a:ea typeface="宋体" panose="02010600030101010101" pitchFamily="2" charset="-122"/>
                        </a:rPr>
                        <a:t>/</a:t>
                      </a:r>
                      <a:r>
                        <a:rPr lang="zh-CN" altLang="en-US" sz="1200" b="1">
                          <a:solidFill>
                            <a:srgbClr val="000000"/>
                          </a:solidFill>
                          <a:latin typeface="宋体" panose="02010600030101010101" pitchFamily="2" charset="-122"/>
                          <a:ea typeface="宋体" panose="02010600030101010101" pitchFamily="2" charset="-122"/>
                        </a:rPr>
                        <a:t>工业母机</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1">
                          <a:solidFill>
                            <a:srgbClr val="000000"/>
                          </a:solidFill>
                          <a:latin typeface="宋体" panose="02010600030101010101" pitchFamily="2" charset="-122"/>
                          <a:ea typeface="宋体" panose="02010600030101010101" pitchFamily="2" charset="-122"/>
                        </a:rPr>
                        <a:t>政策依据</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153670">
                <a:tc>
                  <a:txBody>
                    <a:bodyPr/>
                    <a:lstStyle/>
                    <a:p>
                      <a:pPr indent="0">
                        <a:buNone/>
                      </a:pPr>
                      <a:r>
                        <a:rPr lang="en-US" altLang="en-US" sz="1200" b="0">
                          <a:solidFill>
                            <a:srgbClr val="000000"/>
                          </a:solidFill>
                          <a:latin typeface="宋体" panose="02010600030101010101" pitchFamily="2" charset="-122"/>
                          <a:ea typeface="宋体" panose="02010600030101010101" pitchFamily="2" charset="-122"/>
                        </a:rPr>
                        <a:t>1</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2008-2016</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50%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50%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50%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国税发[2008]116号[废止]企业所得税法及实施细则</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3035">
                <a:tc>
                  <a:txBody>
                    <a:bodyPr/>
                    <a:lstStyle/>
                    <a:p>
                      <a:pPr indent="0">
                        <a:buNone/>
                      </a:pPr>
                      <a:r>
                        <a:rPr lang="en-US" altLang="en-US" sz="1200" b="0">
                          <a:solidFill>
                            <a:srgbClr val="000000"/>
                          </a:solidFill>
                          <a:latin typeface="宋体" panose="02010600030101010101" pitchFamily="2" charset="-122"/>
                          <a:ea typeface="宋体" panose="02010600030101010101" pitchFamily="2" charset="-122"/>
                        </a:rPr>
                        <a:t>2</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2017</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75%</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50%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50%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财税[2017]34号</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科技型中小企业比例50%-75%（2017-2019）</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4180">
                <a:tc>
                  <a:txBody>
                    <a:bodyPr/>
                    <a:lstStyle/>
                    <a:p>
                      <a:pPr indent="0">
                        <a:buNone/>
                      </a:pPr>
                      <a:r>
                        <a:rPr lang="en-US" altLang="en-US" sz="1200" b="0">
                          <a:solidFill>
                            <a:srgbClr val="000000"/>
                          </a:solidFill>
                          <a:latin typeface="宋体" panose="02010600030101010101" pitchFamily="2" charset="-122"/>
                          <a:ea typeface="宋体" panose="02010600030101010101" pitchFamily="2" charset="-122"/>
                        </a:rPr>
                        <a:t>3</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2018-2020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75%</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75%</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75%</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财税[2018]99号/财政部 税务总局公告2021年第6号</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符合条件的企业加计扣除比例50%-75%（2018-2023）</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3035">
                <a:tc>
                  <a:txBody>
                    <a:bodyPr/>
                    <a:lstStyle/>
                    <a:p>
                      <a:pPr indent="0">
                        <a:buNone/>
                      </a:pPr>
                      <a:r>
                        <a:rPr lang="en-US" altLang="en-US" sz="1200" b="0">
                          <a:solidFill>
                            <a:srgbClr val="000000"/>
                          </a:solidFill>
                          <a:latin typeface="宋体" panose="02010600030101010101" pitchFamily="2" charset="-122"/>
                          <a:ea typeface="宋体" panose="02010600030101010101" pitchFamily="2" charset="-122"/>
                        </a:rPr>
                        <a:t>4</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2021</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75%</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100%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75%</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 税务总局公告2021年第13号[废止] 将制造业企业的加计扣除比例75%-100%</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3670">
                <a:tc>
                  <a:txBody>
                    <a:bodyPr/>
                    <a:lstStyle/>
                    <a:p>
                      <a:pPr indent="0">
                        <a:buNone/>
                      </a:pPr>
                      <a:r>
                        <a:rPr lang="en-US" altLang="en-US" sz="1200" b="0">
                          <a:solidFill>
                            <a:srgbClr val="000000"/>
                          </a:solidFill>
                          <a:latin typeface="宋体" panose="02010600030101010101" pitchFamily="2" charset="-122"/>
                          <a:ea typeface="宋体" panose="02010600030101010101" pitchFamily="2" charset="-122"/>
                        </a:rPr>
                        <a:t>5</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2022.1-2022.9</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100%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100%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75%</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 税务总局 科技部公告2022年第16号[废止] 将科技型中小企业加计扣除比例75%-100%</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98500">
                <a:tc>
                  <a:txBody>
                    <a:bodyPr/>
                    <a:lstStyle/>
                    <a:p>
                      <a:pPr indent="0">
                        <a:buNone/>
                      </a:pPr>
                      <a:r>
                        <a:rPr lang="en-US" altLang="en-US" sz="1200" b="0">
                          <a:solidFill>
                            <a:srgbClr val="000000"/>
                          </a:solidFill>
                          <a:latin typeface="宋体" panose="02010600030101010101" pitchFamily="2" charset="-122"/>
                          <a:ea typeface="宋体" panose="02010600030101010101" pitchFamily="2" charset="-122"/>
                        </a:rPr>
                        <a:t>6</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2022.10-2022.12</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100%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100%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rPr>
                        <a:t>100%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财政部 税务总局 科技部公告2022第28号[废止]</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将全部符合条件企业2022年4季度加计扣除比例提高至100%</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2440">
                <a:tc>
                  <a:txBody>
                    <a:bodyPr/>
                    <a:lstStyle/>
                    <a:p>
                      <a:pPr indent="0">
                        <a:buNone/>
                      </a:pPr>
                      <a:r>
                        <a:rPr lang="en-US" altLang="zh-CN" sz="1200" b="0">
                          <a:solidFill>
                            <a:srgbClr val="000000"/>
                          </a:solidFill>
                          <a:latin typeface="宋体" panose="02010600030101010101" pitchFamily="2" charset="-122"/>
                          <a:ea typeface="宋体" panose="02010600030101010101" pitchFamily="2" charset="-122"/>
                          <a:cs typeface="仿宋" panose="02010609060101010101" charset="-122"/>
                        </a:rPr>
                        <a:t>7</a:t>
                      </a:r>
                      <a:endParaRPr lang="en-US" altLang="zh-CN" sz="1200" b="0">
                        <a:solidFill>
                          <a:srgbClr val="000000"/>
                        </a:solidFill>
                        <a:latin typeface="宋体" panose="02010600030101010101" pitchFamily="2" charset="-122"/>
                        <a:ea typeface="宋体" panose="02010600030101010101" pitchFamily="2" charset="-122"/>
                        <a:cs typeface="仿宋" panose="0201060906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2023年起</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FF0000"/>
                          </a:solidFill>
                          <a:latin typeface="宋体" panose="02010600030101010101" pitchFamily="2" charset="-122"/>
                          <a:ea typeface="宋体" panose="02010600030101010101" pitchFamily="2" charset="-122"/>
                        </a:rPr>
                        <a:t>100%</a:t>
                      </a:r>
                      <a:endParaRPr lang="en-US" altLang="en-US" sz="1200" b="0">
                        <a:solidFill>
                          <a:srgbClr val="FF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FF0000"/>
                          </a:solidFill>
                          <a:latin typeface="宋体" panose="02010600030101010101" pitchFamily="2" charset="-122"/>
                          <a:ea typeface="宋体" panose="02010600030101010101" pitchFamily="2" charset="-122"/>
                        </a:rPr>
                        <a:t>100%</a:t>
                      </a:r>
                      <a:endParaRPr lang="en-US" altLang="en-US" sz="1200" b="0">
                        <a:solidFill>
                          <a:srgbClr val="FF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FF0000"/>
                          </a:solidFill>
                          <a:latin typeface="宋体" panose="02010600030101010101" pitchFamily="2" charset="-122"/>
                          <a:ea typeface="宋体" panose="02010600030101010101" pitchFamily="2" charset="-122"/>
                        </a:rPr>
                        <a:t>100%</a:t>
                      </a:r>
                      <a:endParaRPr lang="en-US" altLang="en-US" sz="1200" b="0">
                        <a:solidFill>
                          <a:srgbClr val="FF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FF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 税务总局公告2023年第7号</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将全部符合条件企业加计扣除比例提高至100%（长期）</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2440">
                <a:tc>
                  <a:txBody>
                    <a:bodyPr/>
                    <a:lstStyle/>
                    <a:p>
                      <a:pPr indent="0">
                        <a:buNone/>
                      </a:pPr>
                      <a:r>
                        <a:rPr lang="en-US" altLang="zh-CN" sz="1200" b="0">
                          <a:solidFill>
                            <a:srgbClr val="000000"/>
                          </a:solidFill>
                          <a:latin typeface="宋体" panose="02010600030101010101" pitchFamily="2" charset="-122"/>
                          <a:ea typeface="宋体" panose="02010600030101010101" pitchFamily="2" charset="-122"/>
                          <a:cs typeface="仿宋" panose="02010609060101010101" charset="-122"/>
                        </a:rPr>
                        <a:t>8</a:t>
                      </a:r>
                      <a:endParaRPr lang="en-US" altLang="zh-CN" sz="1200" b="0">
                        <a:solidFill>
                          <a:srgbClr val="000000"/>
                        </a:solidFill>
                        <a:latin typeface="宋体" panose="02010600030101010101" pitchFamily="2" charset="-122"/>
                        <a:ea typeface="宋体" panose="02010600030101010101" pitchFamily="2" charset="-122"/>
                        <a:cs typeface="仿宋" panose="0201060906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2023-2027</a:t>
                      </a:r>
                      <a:endParaRPr lang="en-US" alt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FF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FF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rgbClr val="FF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en-US" sz="1200" b="0">
                          <a:solidFill>
                            <a:srgbClr val="FF0000"/>
                          </a:solidFill>
                          <a:latin typeface="宋体" panose="02010600030101010101" pitchFamily="2" charset="-122"/>
                          <a:ea typeface="宋体" panose="02010600030101010101" pitchFamily="2" charset="-122"/>
                        </a:rPr>
                        <a:t>120%</a:t>
                      </a:r>
                      <a:endParaRPr lang="en-US" altLang="en-US" sz="1200" b="0">
                        <a:solidFill>
                          <a:srgbClr val="FF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财政部 税务总局 国家发展改革委 工业和信息化部公告2023年第44号</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TextBox 48"/>
          <p:cNvSpPr txBox="1"/>
          <p:nvPr/>
        </p:nvSpPr>
        <p:spPr>
          <a:xfrm>
            <a:off x="828014" y="123809"/>
            <a:ext cx="6878240" cy="375920"/>
          </a:xfrm>
          <a:prstGeom prst="rect">
            <a:avLst/>
          </a:prstGeom>
          <a:noFill/>
        </p:spPr>
        <p:txBody>
          <a:bodyPr wrap="square" lIns="68584" tIns="34291" rIns="68584" bIns="34291" rtlCol="0">
            <a:spAutoFit/>
          </a:bodyPr>
          <a:lstStyle/>
          <a:p>
            <a:r>
              <a:rPr lang="zh-CN" altLang="en-US" sz="2000" b="1" dirty="0">
                <a:latin typeface="微软雅黑" panose="020B0503020204020204" pitchFamily="34" charset="-122"/>
                <a:ea typeface="微软雅黑" panose="020B0503020204020204" pitchFamily="34" charset="-122"/>
                <a:sym typeface="+mn-lt"/>
              </a:rPr>
              <a:t>研发费用加计扣除内容及口径</a:t>
            </a:r>
            <a:endParaRPr lang="zh-CN" altLang="en-US" sz="2000" b="1" dirty="0">
              <a:solidFill>
                <a:schemeClr val="tx1"/>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3"/>
                                        </p:tgtEl>
                                      </p:cBhvr>
                                      <p:to x="80000" y="100000"/>
                                    </p:animScale>
                                    <p:anim by="(#ppt_w*0.10)" calcmode="lin" valueType="num">
                                      <p:cBhvr>
                                        <p:cTn id="10" dur="50" autoRev="1" fill="hold">
                                          <p:stCondLst>
                                            <p:cond delay="0"/>
                                          </p:stCondLst>
                                        </p:cTn>
                                        <p:tgtEl>
                                          <p:spTgt spid="3"/>
                                        </p:tgtEl>
                                        <p:attrNameLst>
                                          <p:attrName>ppt_x</p:attrName>
                                        </p:attrNameLst>
                                      </p:cBhvr>
                                    </p:anim>
                                    <p:anim by="(-#ppt_w*0.10)" calcmode="lin" valueType="num">
                                      <p:cBhvr>
                                        <p:cTn id="11" dur="50" autoRev="1" fill="hold">
                                          <p:stCondLst>
                                            <p:cond delay="0"/>
                                          </p:stCondLst>
                                        </p:cTn>
                                        <p:tgtEl>
                                          <p:spTgt spid="3"/>
                                        </p:tgtEl>
                                        <p:attrNameLst>
                                          <p:attrName>ppt_y</p:attrName>
                                        </p:attrNameLst>
                                      </p:cBhvr>
                                    </p:anim>
                                    <p:animRot by="-480000">
                                      <p:cBhvr>
                                        <p:cTn id="12" dur="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043305" y="843915"/>
          <a:ext cx="6965315" cy="2357120"/>
        </p:xfrm>
        <a:graphic>
          <a:graphicData uri="http://schemas.openxmlformats.org/drawingml/2006/table">
            <a:tbl>
              <a:tblPr/>
              <a:tblGrid>
                <a:gridCol w="3399790"/>
                <a:gridCol w="3565525"/>
              </a:tblGrid>
              <a:tr h="378460">
                <a:tc>
                  <a:txBody>
                    <a:bodyPr/>
                    <a:lstStyle/>
                    <a:p>
                      <a:pPr indent="0" algn="ctr">
                        <a:buNone/>
                      </a:pPr>
                      <a:r>
                        <a:rPr lang="zh-CN" sz="1400" b="1">
                          <a:solidFill>
                            <a:srgbClr val="000000"/>
                          </a:solidFill>
                          <a:latin typeface="宋体" panose="02010600030101010101" pitchFamily="2" charset="-122"/>
                          <a:ea typeface="宋体" panose="02010600030101010101" pitchFamily="2" charset="-122"/>
                        </a:rPr>
                        <a:t>委托外部研发（非境外）</a:t>
                      </a:r>
                      <a:endParaRPr lang="zh-CN" altLang="en-US" sz="14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indent="0" algn="ctr">
                        <a:buNone/>
                      </a:pPr>
                      <a:r>
                        <a:rPr lang="zh-CN" sz="1400" b="1">
                          <a:solidFill>
                            <a:srgbClr val="000000"/>
                          </a:solidFill>
                          <a:latin typeface="宋体" panose="02010600030101010101" pitchFamily="2" charset="-122"/>
                          <a:ea typeface="宋体" panose="02010600030101010101" pitchFamily="2" charset="-122"/>
                        </a:rPr>
                        <a:t>委托境外机构</a:t>
                      </a:r>
                      <a:endParaRPr lang="zh-CN" altLang="en-US" sz="14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3">
                        <a:lumMod val="20000"/>
                        <a:lumOff val="80000"/>
                      </a:schemeClr>
                    </a:solidFill>
                  </a:tcPr>
                </a:tc>
              </a:tr>
              <a:tr h="1514475">
                <a:tc>
                  <a:txBody>
                    <a:bodyPr/>
                    <a:lstStyle/>
                    <a:p>
                      <a:pPr indent="0" fontAlgn="auto">
                        <a:lnSpc>
                          <a:spcPct val="150000"/>
                        </a:lnSpc>
                        <a:buNone/>
                      </a:pP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企业委托外部机构或个人进行研发活动所发生的费用，按照费用实际发生额的80%计入委托方研发费用并计算加计扣除，受托方不得再进行加计扣除，委托个人研发的应凭个人出具的发票等合法有效凭证在税前加计扣除。</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委托境外机构进行研发活动所发生的费用，按照费用实际发生额的80%计入委托方的委托境外研发费用，委托境外研发费用</a:t>
                      </a:r>
                      <a:r>
                        <a:rPr 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不超过境内符合条件的研发费用</a:t>
                      </a: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三分之二的部分，可以按规定在企业所得税前加计扣除。</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TextBox 48"/>
          <p:cNvSpPr txBox="1"/>
          <p:nvPr/>
        </p:nvSpPr>
        <p:spPr>
          <a:xfrm>
            <a:off x="828014" y="123809"/>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sym typeface="+mn-lt"/>
              </a:rPr>
              <a:t>研发费用加计扣除内容及口径</a:t>
            </a:r>
            <a:endParaRPr lang="zh-CN" altLang="en-US" sz="2000" b="1" dirty="0">
              <a:solidFill>
                <a:schemeClr val="tx1"/>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200"/>
                                        <p:tgtEl>
                                          <p:spTgt spid="4"/>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
                                        </p:tgtEl>
                                      </p:cBhvr>
                                      <p:to x="80000" y="100000"/>
                                    </p:animScale>
                                    <p:anim by="(#ppt_w*0.10)" calcmode="lin" valueType="num">
                                      <p:cBhvr>
                                        <p:cTn id="10" dur="50" autoRev="1" fill="hold">
                                          <p:stCondLst>
                                            <p:cond delay="0"/>
                                          </p:stCondLst>
                                        </p:cTn>
                                        <p:tgtEl>
                                          <p:spTgt spid="4"/>
                                        </p:tgtEl>
                                        <p:attrNameLst>
                                          <p:attrName>ppt_x</p:attrName>
                                        </p:attrNameLst>
                                      </p:cBhvr>
                                    </p:anim>
                                    <p:anim by="(-#ppt_w*0.10)" calcmode="lin" valueType="num">
                                      <p:cBhvr>
                                        <p:cTn id="11" dur="50" autoRev="1" fill="hold">
                                          <p:stCondLst>
                                            <p:cond delay="0"/>
                                          </p:stCondLst>
                                        </p:cTn>
                                        <p:tgtEl>
                                          <p:spTgt spid="4"/>
                                        </p:tgtEl>
                                        <p:attrNameLst>
                                          <p:attrName>ppt_y</p:attrName>
                                        </p:attrNameLst>
                                      </p:cBhvr>
                                    </p:anim>
                                    <p:animRot by="-480000">
                                      <p:cBhvr>
                                        <p:cTn id="12" dur="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755967" y="699992"/>
          <a:ext cx="7880350" cy="4065270"/>
        </p:xfrm>
        <a:graphic>
          <a:graphicData uri="http://schemas.openxmlformats.org/drawingml/2006/table">
            <a:tbl>
              <a:tblPr/>
              <a:tblGrid>
                <a:gridCol w="362585"/>
                <a:gridCol w="604520"/>
                <a:gridCol w="5479415"/>
                <a:gridCol w="1433830"/>
              </a:tblGrid>
              <a:tr h="339090">
                <a:tc>
                  <a:txBody>
                    <a:bodyPr/>
                    <a:lstStyle/>
                    <a:p>
                      <a:pPr indent="0" algn="ctr">
                        <a:buNone/>
                      </a:pPr>
                      <a:r>
                        <a:rPr lang="zh-CN" sz="1200" b="1">
                          <a:solidFill>
                            <a:srgbClr val="000000"/>
                          </a:solidFill>
                          <a:latin typeface="宋体" panose="02010600030101010101" pitchFamily="2" charset="-122"/>
                          <a:ea typeface="宋体" panose="02010600030101010101" pitchFamily="2" charset="-122"/>
                        </a:rPr>
                        <a:t>序号</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1">
                          <a:solidFill>
                            <a:srgbClr val="000000"/>
                          </a:solidFill>
                          <a:latin typeface="宋体" panose="02010600030101010101" pitchFamily="2" charset="-122"/>
                          <a:ea typeface="宋体" panose="02010600030101010101" pitchFamily="2" charset="-122"/>
                        </a:rPr>
                        <a:t>执行期限</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1">
                          <a:solidFill>
                            <a:srgbClr val="000000"/>
                          </a:solidFill>
                          <a:latin typeface="宋体" panose="02010600030101010101" pitchFamily="2" charset="-122"/>
                          <a:ea typeface="宋体" panose="02010600030101010101" pitchFamily="2" charset="-122"/>
                        </a:rPr>
                        <a:t>享受时间</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200" b="1">
                          <a:solidFill>
                            <a:srgbClr val="000000"/>
                          </a:solidFill>
                          <a:latin typeface="宋体" panose="02010600030101010101" pitchFamily="2" charset="-122"/>
                          <a:ea typeface="宋体" panose="02010600030101010101" pitchFamily="2" charset="-122"/>
                        </a:rPr>
                        <a:t>政策依据</a:t>
                      </a:r>
                      <a:endParaRPr lang="zh-CN" altLang="en-US" sz="1200" b="1">
                        <a:solidFill>
                          <a:srgbClr val="000000"/>
                        </a:solidFill>
                        <a:latin typeface="宋体" panose="02010600030101010101" pitchFamily="2" charset="-122"/>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593725">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rPr>
                        <a:t>1</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2021年1月1日起</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企业预缴申报当年第3季度(按季预缴)或9月份(按月预缴)企业所得税时，可以自行选择就</a:t>
                      </a:r>
                      <a:r>
                        <a:rPr lang="en-US" sz="1200" b="0">
                          <a:solidFill>
                            <a:srgbClr val="FF0000"/>
                          </a:solidFill>
                          <a:latin typeface="宋体" panose="02010600030101010101" pitchFamily="2" charset="-122"/>
                          <a:ea typeface="宋体" panose="02010600030101010101" pitchFamily="2" charset="-122"/>
                          <a:cs typeface="宋体" panose="02010600030101010101" pitchFamily="2" charset="-122"/>
                        </a:rPr>
                        <a:t>当年上半年研发费用</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享受加计扣除优惠政策，采取“自行判别、申报享受、相关资料留存备查”办理方式。</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财政部税务总局公告2021年第13号</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06120">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rPr>
                        <a:t>2</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2021年度</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企业10月份预缴申报第3季度(按季预缴)或9月份(按月预缴)企业所得税时，可以自主选择就</a:t>
                      </a:r>
                      <a:r>
                        <a:rPr lang="en-US" sz="1200" b="0">
                          <a:solidFill>
                            <a:srgbClr val="FF0000"/>
                          </a:solidFill>
                          <a:latin typeface="宋体" panose="02010600030101010101" pitchFamily="2" charset="-122"/>
                          <a:ea typeface="宋体" panose="02010600030101010101" pitchFamily="2" charset="-122"/>
                          <a:cs typeface="宋体" panose="02010600030101010101" pitchFamily="2" charset="-122"/>
                        </a:rPr>
                        <a:t>前三季度研发费用</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享受加计扣除优惠政策。</a:t>
                      </a:r>
                      <a:r>
                        <a:rPr lang="zh-CN" sz="1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对10月份预缴申报期未选择享受优惠的，可以在2022年办理2021年度企业所得税汇算清缴时统一享受。</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国家税务总局公告2021年第28号</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22630">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rPr>
                        <a:t>3</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2022年1月1日起</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企业10月份预缴申报第3季度(按季预缴)或9月份(按月预缴)企业所得税时，可以自主选择就</a:t>
                      </a:r>
                      <a:r>
                        <a:rPr lang="en-US" sz="1200" b="0">
                          <a:solidFill>
                            <a:srgbClr val="FF0000"/>
                          </a:solidFill>
                          <a:latin typeface="宋体" panose="02010600030101010101" pitchFamily="2" charset="-122"/>
                          <a:ea typeface="宋体" panose="02010600030101010101" pitchFamily="2" charset="-122"/>
                          <a:cs typeface="宋体" panose="02010600030101010101" pitchFamily="2" charset="-122"/>
                        </a:rPr>
                        <a:t>当年前三季度研发费用</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享受加计扣除优惠政策。</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国家税务总局公告2022年第10号</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084580">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rPr>
                        <a:t>4</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2023年1月1日起</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企业7月份预缴申报第2季度（按季预缴）或6月份（按月预缴）企业所得税时，能准确归集核算研发费用的，可以结合自身生产经营实际情况，自主选择就</a:t>
                      </a:r>
                      <a:r>
                        <a:rPr lang="en-US" sz="1200" b="0">
                          <a:solidFill>
                            <a:srgbClr val="FF0000"/>
                          </a:solidFill>
                          <a:latin typeface="宋体" panose="02010600030101010101" pitchFamily="2" charset="-122"/>
                          <a:ea typeface="宋体" panose="02010600030101010101" pitchFamily="2" charset="-122"/>
                          <a:cs typeface="宋体" panose="02010600030101010101" pitchFamily="2" charset="-122"/>
                        </a:rPr>
                        <a:t>当年上半年研发费用</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享受加计扣除政策。</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企业10月份预缴申报第3季度（按季预缴）或9月份（按月预缴）企业所得税时，能准确归集核算研发费用的，企业可结合自身生产经营实际情况，自主选择就当年前三季度研发费用享受加计扣除政策。</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ts val="1800"/>
                        </a:lnSpc>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国家税务总局 财政部公告2023年第11号</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TextBox 48"/>
          <p:cNvSpPr txBox="1"/>
          <p:nvPr/>
        </p:nvSpPr>
        <p:spPr>
          <a:xfrm>
            <a:off x="828014" y="123809"/>
            <a:ext cx="6878240" cy="375920"/>
          </a:xfrm>
          <a:prstGeom prst="rect">
            <a:avLst/>
          </a:prstGeom>
          <a:noFill/>
        </p:spPr>
        <p:txBody>
          <a:bodyPr wrap="square" lIns="68584" tIns="34291" rIns="68584" bIns="34291" rtlCol="0">
            <a:spAutoFit/>
          </a:bodyPr>
          <a:lstStyle/>
          <a:p>
            <a:r>
              <a:rPr lang="zh-CN" altLang="en-US" sz="2000" b="1" dirty="0">
                <a:latin typeface="微软雅黑" panose="020B0503020204020204" pitchFamily="34" charset="-122"/>
                <a:ea typeface="微软雅黑" panose="020B0503020204020204" pitchFamily="34" charset="-122"/>
                <a:sym typeface="+mn-lt"/>
              </a:rPr>
              <a:t>研发费用加计扣除内容及口径</a:t>
            </a:r>
            <a:endParaRPr lang="zh-CN" altLang="en-US" sz="2000" b="1" dirty="0">
              <a:solidFill>
                <a:schemeClr val="tx1"/>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200"/>
                                        <p:tgtEl>
                                          <p:spTgt spid="4"/>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
                                        </p:tgtEl>
                                      </p:cBhvr>
                                      <p:to x="80000" y="100000"/>
                                    </p:animScale>
                                    <p:anim by="(#ppt_w*0.10)" calcmode="lin" valueType="num">
                                      <p:cBhvr>
                                        <p:cTn id="10" dur="50" autoRev="1" fill="hold">
                                          <p:stCondLst>
                                            <p:cond delay="0"/>
                                          </p:stCondLst>
                                        </p:cTn>
                                        <p:tgtEl>
                                          <p:spTgt spid="4"/>
                                        </p:tgtEl>
                                        <p:attrNameLst>
                                          <p:attrName>ppt_x</p:attrName>
                                        </p:attrNameLst>
                                      </p:cBhvr>
                                    </p:anim>
                                    <p:anim by="(-#ppt_w*0.10)" calcmode="lin" valueType="num">
                                      <p:cBhvr>
                                        <p:cTn id="11" dur="50" autoRev="1" fill="hold">
                                          <p:stCondLst>
                                            <p:cond delay="0"/>
                                          </p:stCondLst>
                                        </p:cTn>
                                        <p:tgtEl>
                                          <p:spTgt spid="4"/>
                                        </p:tgtEl>
                                        <p:attrNameLst>
                                          <p:attrName>ppt_y</p:attrName>
                                        </p:attrNameLst>
                                      </p:cBhvr>
                                    </p:anim>
                                    <p:animRot by="-480000">
                                      <p:cBhvr>
                                        <p:cTn id="12" dur="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2123440" y="843280"/>
            <a:ext cx="4886325" cy="37338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1403350" y="1131570"/>
            <a:ext cx="6936740" cy="279654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419100" y="953135"/>
            <a:ext cx="8306435" cy="323786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755650" y="771525"/>
            <a:ext cx="7874000" cy="3596640"/>
          </a:xfrm>
          <a:prstGeom prst="rect">
            <a:avLst/>
          </a:prstGeom>
        </p:spPr>
      </p:pic>
      <p:sp>
        <p:nvSpPr>
          <p:cNvPr id="7" name="圆角矩形 6"/>
          <p:cNvSpPr/>
          <p:nvPr>
            <p:custDataLst>
              <p:tags r:id="rId3"/>
            </p:custDataLst>
          </p:nvPr>
        </p:nvSpPr>
        <p:spPr>
          <a:xfrm>
            <a:off x="323850" y="4299585"/>
            <a:ext cx="8552180" cy="583565"/>
          </a:xfrm>
          <a:prstGeom prst="roundRect">
            <a:avLst/>
          </a:prstGeom>
          <a:gradFill>
            <a:gsLst>
              <a:gs pos="0">
                <a:srgbClr val="14CD68"/>
              </a:gs>
              <a:gs pos="54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solidFill>
                  <a:srgbClr val="FFFFFF"/>
                </a:solidFill>
                <a:uFillTx/>
              </a:rPr>
              <a:t>并不意味着</a:t>
            </a:r>
            <a:r>
              <a:rPr lang="en-US" altLang="zh-CN" sz="1600" b="1">
                <a:solidFill>
                  <a:srgbClr val="FFFFFF"/>
                </a:solidFill>
                <a:uFillTx/>
              </a:rPr>
              <a:t>7</a:t>
            </a:r>
            <a:r>
              <a:rPr lang="zh-CN" altLang="en-US" sz="1600" b="1">
                <a:solidFill>
                  <a:srgbClr val="FFFFFF"/>
                </a:solidFill>
                <a:uFillTx/>
              </a:rPr>
              <a:t>类活动之外的活动都属于可以享受研发加计扣除优惠的研发活动！</a:t>
            </a:r>
            <a:r>
              <a:rPr lang="zh-CN" altLang="en-US" sz="1600" b="1">
                <a:solidFill>
                  <a:srgbClr val="FFFE8B"/>
                </a:solidFill>
              </a:rPr>
              <a:t>（异议处理）</a:t>
            </a:r>
            <a:endParaRPr lang="zh-CN" altLang="en-US" sz="1600" b="1">
              <a:solidFill>
                <a:srgbClr val="FFFE8B"/>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custDataLst>
              <p:tags r:id="rId1"/>
            </p:custDataLst>
          </p:nvPr>
        </p:nvPicPr>
        <p:blipFill>
          <a:blip r:embed="rId2"/>
          <a:stretch>
            <a:fillRect/>
          </a:stretch>
        </p:blipFill>
        <p:spPr>
          <a:xfrm>
            <a:off x="467360" y="987425"/>
            <a:ext cx="8303260" cy="312928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827405" y="843280"/>
            <a:ext cx="7472045" cy="36576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66435"/>
            <a:ext cx="9144000" cy="1814777"/>
            <a:chOff x="170694" y="177982"/>
            <a:chExt cx="3936004" cy="781165"/>
          </a:xfrm>
        </p:grpSpPr>
        <p:sp>
          <p:nvSpPr>
            <p:cNvPr id="44" name="等腰三角形 43"/>
            <p:cNvSpPr/>
            <p:nvPr/>
          </p:nvSpPr>
          <p:spPr>
            <a:xfrm>
              <a:off x="1048541"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191643"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555512" y="261765"/>
              <a:ext cx="569115" cy="466581"/>
            </a:xfrm>
            <a:prstGeom prst="rect">
              <a:avLst/>
            </a:prstGeom>
            <a:noFill/>
          </p:spPr>
          <p:txBody>
            <a:bodyPr wrap="square" lIns="68580" tIns="34290" rIns="68580" bIns="34290" rtlCol="0">
              <a:spAutoFit/>
            </a:bodyPr>
            <a:lstStyle/>
            <a:p>
              <a:r>
                <a:rPr lang="en-US" altLang="zh-CN" sz="6600" dirty="0">
                  <a:solidFill>
                    <a:schemeClr val="bg1">
                      <a:lumMod val="95000"/>
                    </a:schemeClr>
                  </a:solidFill>
                  <a:cs typeface="+mn-ea"/>
                  <a:sym typeface="+mn-lt"/>
                </a:rPr>
                <a:t>01</a:t>
              </a:r>
              <a:endParaRPr lang="en-US" altLang="zh-CN" sz="6600" dirty="0">
                <a:solidFill>
                  <a:schemeClr val="bg1">
                    <a:lumMod val="95000"/>
                  </a:schemeClr>
                </a:solidFill>
                <a:cs typeface="+mn-ea"/>
                <a:sym typeface="+mn-lt"/>
              </a:endParaRPr>
            </a:p>
          </p:txBody>
        </p:sp>
      </p:grpSp>
      <p:sp>
        <p:nvSpPr>
          <p:cNvPr id="49" name="TextBox 48"/>
          <p:cNvSpPr txBox="1"/>
          <p:nvPr/>
        </p:nvSpPr>
        <p:spPr>
          <a:xfrm>
            <a:off x="2075154" y="2352659"/>
            <a:ext cx="6878240" cy="437515"/>
          </a:xfrm>
          <a:prstGeom prst="rect">
            <a:avLst/>
          </a:prstGeom>
          <a:noFill/>
        </p:spPr>
        <p:txBody>
          <a:bodyPr wrap="square" lIns="68584" tIns="34291" rIns="68584" bIns="34291" rtlCol="0">
            <a:spAutoFit/>
          </a:bodyPr>
          <a:lstStyle/>
          <a:p>
            <a:r>
              <a:rPr lang="zh-CN" altLang="en-US" sz="24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400" b="1" dirty="0">
              <a:solidFill>
                <a:schemeClr val="tx1"/>
              </a:solidFill>
              <a:latin typeface="微软雅黑" panose="020B0503020204020204" pitchFamily="34" charset="-122"/>
              <a:ea typeface="微软雅黑" panose="020B0503020204020204" pitchFamily="34" charset="-122"/>
              <a:sym typeface="+mn-lt"/>
            </a:endParaRPr>
          </a:p>
        </p:txBody>
      </p:sp>
      <p:grpSp>
        <p:nvGrpSpPr>
          <p:cNvPr id="7" name="组合 6"/>
          <p:cNvGrpSpPr/>
          <p:nvPr/>
        </p:nvGrpSpPr>
        <p:grpSpPr>
          <a:xfrm>
            <a:off x="536611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6" name="组合 5"/>
          <p:cNvGrpSpPr/>
          <p:nvPr/>
        </p:nvGrpSpPr>
        <p:grpSpPr>
          <a:xfrm>
            <a:off x="406996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9" name="组合 8"/>
          <p:cNvGrpSpPr/>
          <p:nvPr/>
        </p:nvGrpSpPr>
        <p:grpSpPr>
          <a:xfrm>
            <a:off x="471804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4" name="组合 3"/>
          <p:cNvGrpSpPr/>
          <p:nvPr/>
        </p:nvGrpSpPr>
        <p:grpSpPr>
          <a:xfrm>
            <a:off x="277382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5" name="组合 4"/>
          <p:cNvGrpSpPr/>
          <p:nvPr/>
        </p:nvGrpSpPr>
        <p:grpSpPr>
          <a:xfrm>
            <a:off x="342189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827405" y="843280"/>
            <a:ext cx="7577455" cy="388175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971550" y="771525"/>
            <a:ext cx="7603490" cy="378333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971550" y="843280"/>
            <a:ext cx="7136765" cy="363156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683895" y="843280"/>
            <a:ext cx="7701915" cy="370903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1043940" y="771525"/>
            <a:ext cx="7318375" cy="378904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1043305" y="1059180"/>
            <a:ext cx="7113905" cy="278066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1043305" y="843280"/>
            <a:ext cx="7030720" cy="351917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755650" y="883920"/>
            <a:ext cx="7729220" cy="337502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1043305" y="915670"/>
            <a:ext cx="7263765" cy="367284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25698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流程图: 延期 21"/>
          <p:cNvSpPr/>
          <p:nvPr>
            <p:custDataLst>
              <p:tags r:id="rId1"/>
            </p:custDataLst>
          </p:nvPr>
        </p:nvSpPr>
        <p:spPr>
          <a:xfrm>
            <a:off x="2371720" y="3448782"/>
            <a:ext cx="1025599" cy="770924"/>
          </a:xfrm>
          <a:custGeom>
            <a:avLst/>
            <a:gdLst>
              <a:gd name="connsiteX0" fmla="*/ 0 w 1830653"/>
              <a:gd name="connsiteY0" fmla="*/ 0 h 1683945"/>
              <a:gd name="connsiteX1" fmla="*/ 915327 w 1830653"/>
              <a:gd name="connsiteY1" fmla="*/ 0 h 1683945"/>
              <a:gd name="connsiteX2" fmla="*/ 1830654 w 1830653"/>
              <a:gd name="connsiteY2" fmla="*/ 841973 h 1683945"/>
              <a:gd name="connsiteX3" fmla="*/ 915327 w 1830653"/>
              <a:gd name="connsiteY3" fmla="*/ 1683946 h 1683945"/>
              <a:gd name="connsiteX4" fmla="*/ 0 w 1830653"/>
              <a:gd name="connsiteY4" fmla="*/ 1683945 h 1683945"/>
              <a:gd name="connsiteX5" fmla="*/ 0 w 1830653"/>
              <a:gd name="connsiteY5" fmla="*/ 0 h 1683945"/>
              <a:gd name="connsiteX0-1" fmla="*/ 25308 w 1855962"/>
              <a:gd name="connsiteY0-2" fmla="*/ 0 h 1683946"/>
              <a:gd name="connsiteX1-3" fmla="*/ 940635 w 1855962"/>
              <a:gd name="connsiteY1-4" fmla="*/ 0 h 1683946"/>
              <a:gd name="connsiteX2-5" fmla="*/ 1855962 w 1855962"/>
              <a:gd name="connsiteY2-6" fmla="*/ 841973 h 1683946"/>
              <a:gd name="connsiteX3-7" fmla="*/ 940635 w 1855962"/>
              <a:gd name="connsiteY3-8" fmla="*/ 1683946 h 1683946"/>
              <a:gd name="connsiteX4-9" fmla="*/ 25308 w 1855962"/>
              <a:gd name="connsiteY4-10" fmla="*/ 1683945 h 1683946"/>
              <a:gd name="connsiteX5-11" fmla="*/ 0 w 1855962"/>
              <a:gd name="connsiteY5-12" fmla="*/ 805759 h 1683946"/>
              <a:gd name="connsiteX6" fmla="*/ 25308 w 1855962"/>
              <a:gd name="connsiteY6" fmla="*/ 0 h 1683946"/>
              <a:gd name="connsiteX0-13" fmla="*/ 0 w 1855962"/>
              <a:gd name="connsiteY0-14" fmla="*/ 805759 h 1683946"/>
              <a:gd name="connsiteX1-15" fmla="*/ 25308 w 1855962"/>
              <a:gd name="connsiteY1-16" fmla="*/ 0 h 1683946"/>
              <a:gd name="connsiteX2-17" fmla="*/ 940635 w 1855962"/>
              <a:gd name="connsiteY2-18" fmla="*/ 0 h 1683946"/>
              <a:gd name="connsiteX3-19" fmla="*/ 1855962 w 1855962"/>
              <a:gd name="connsiteY3-20" fmla="*/ 841973 h 1683946"/>
              <a:gd name="connsiteX4-21" fmla="*/ 940635 w 1855962"/>
              <a:gd name="connsiteY4-22" fmla="*/ 1683946 h 1683946"/>
              <a:gd name="connsiteX5-23" fmla="*/ 25308 w 1855962"/>
              <a:gd name="connsiteY5-24" fmla="*/ 1683945 h 1683946"/>
              <a:gd name="connsiteX6-25" fmla="*/ 91440 w 1855962"/>
              <a:gd name="connsiteY6-26" fmla="*/ 897199 h 1683946"/>
              <a:gd name="connsiteX0-27" fmla="*/ 0 w 1855962"/>
              <a:gd name="connsiteY0-28" fmla="*/ 805759 h 1683946"/>
              <a:gd name="connsiteX1-29" fmla="*/ 25308 w 1855962"/>
              <a:gd name="connsiteY1-30" fmla="*/ 0 h 1683946"/>
              <a:gd name="connsiteX2-31" fmla="*/ 940635 w 1855962"/>
              <a:gd name="connsiteY2-32" fmla="*/ 0 h 1683946"/>
              <a:gd name="connsiteX3-33" fmla="*/ 1855962 w 1855962"/>
              <a:gd name="connsiteY3-34" fmla="*/ 841973 h 1683946"/>
              <a:gd name="connsiteX4-35" fmla="*/ 940635 w 1855962"/>
              <a:gd name="connsiteY4-36" fmla="*/ 1683946 h 1683946"/>
              <a:gd name="connsiteX5-37" fmla="*/ 25308 w 1855962"/>
              <a:gd name="connsiteY5-38" fmla="*/ 1683945 h 1683946"/>
              <a:gd name="connsiteX0-39" fmla="*/ 0 w 1830654"/>
              <a:gd name="connsiteY0-40" fmla="*/ 0 h 1683946"/>
              <a:gd name="connsiteX1-41" fmla="*/ 915327 w 1830654"/>
              <a:gd name="connsiteY1-42" fmla="*/ 0 h 1683946"/>
              <a:gd name="connsiteX2-43" fmla="*/ 1830654 w 1830654"/>
              <a:gd name="connsiteY2-44" fmla="*/ 841973 h 1683946"/>
              <a:gd name="connsiteX3-45" fmla="*/ 915327 w 1830654"/>
              <a:gd name="connsiteY3-46" fmla="*/ 1683946 h 1683946"/>
              <a:gd name="connsiteX4-47" fmla="*/ 0 w 1830654"/>
              <a:gd name="connsiteY4-48" fmla="*/ 1683945 h 1683946"/>
              <a:gd name="connsiteX0-49" fmla="*/ 1430447 w 3261101"/>
              <a:gd name="connsiteY0-50" fmla="*/ 0 h 1683946"/>
              <a:gd name="connsiteX1-51" fmla="*/ 2345774 w 3261101"/>
              <a:gd name="connsiteY1-52" fmla="*/ 0 h 1683946"/>
              <a:gd name="connsiteX2-53" fmla="*/ 3261101 w 3261101"/>
              <a:gd name="connsiteY2-54" fmla="*/ 841973 h 1683946"/>
              <a:gd name="connsiteX3-55" fmla="*/ 2345774 w 3261101"/>
              <a:gd name="connsiteY3-56" fmla="*/ 1683946 h 1683946"/>
              <a:gd name="connsiteX4-57" fmla="*/ 0 w 3261101"/>
              <a:gd name="connsiteY4-58" fmla="*/ 1683945 h 1683946"/>
              <a:gd name="connsiteX0-59" fmla="*/ 0 w 1830654"/>
              <a:gd name="connsiteY0-60" fmla="*/ 0 h 1683946"/>
              <a:gd name="connsiteX1-61" fmla="*/ 915327 w 1830654"/>
              <a:gd name="connsiteY1-62" fmla="*/ 0 h 1683946"/>
              <a:gd name="connsiteX2-63" fmla="*/ 1830654 w 1830654"/>
              <a:gd name="connsiteY2-64" fmla="*/ 841973 h 1683946"/>
              <a:gd name="connsiteX3-65" fmla="*/ 915327 w 1830654"/>
              <a:gd name="connsiteY3-66" fmla="*/ 1683946 h 1683946"/>
              <a:gd name="connsiteX4-67" fmla="*/ 344033 w 1830654"/>
              <a:gd name="connsiteY4-68" fmla="*/ 1673081 h 1683946"/>
              <a:gd name="connsiteX0-69" fmla="*/ 36212 w 1866866"/>
              <a:gd name="connsiteY0-70" fmla="*/ 0 h 1683946"/>
              <a:gd name="connsiteX1-71" fmla="*/ 951539 w 1866866"/>
              <a:gd name="connsiteY1-72" fmla="*/ 0 h 1683946"/>
              <a:gd name="connsiteX2-73" fmla="*/ 1866866 w 1866866"/>
              <a:gd name="connsiteY2-74" fmla="*/ 841973 h 1683946"/>
              <a:gd name="connsiteX3-75" fmla="*/ 951539 w 1866866"/>
              <a:gd name="connsiteY3-76" fmla="*/ 1683946 h 1683946"/>
              <a:gd name="connsiteX4-77" fmla="*/ 0 w 1866866"/>
              <a:gd name="connsiteY4-78" fmla="*/ 1683945 h 16839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66866" h="1683946">
                <a:moveTo>
                  <a:pt x="36212" y="0"/>
                </a:moveTo>
                <a:lnTo>
                  <a:pt x="951539" y="0"/>
                </a:lnTo>
                <a:cubicBezTo>
                  <a:pt x="1457060" y="0"/>
                  <a:pt x="1866866" y="376964"/>
                  <a:pt x="1866866" y="841973"/>
                </a:cubicBezTo>
                <a:cubicBezTo>
                  <a:pt x="1866866" y="1306982"/>
                  <a:pt x="1457060" y="1683946"/>
                  <a:pt x="951539" y="1683946"/>
                </a:cubicBezTo>
                <a:lnTo>
                  <a:pt x="0" y="1683945"/>
                </a:lnTo>
              </a:path>
            </a:pathLst>
          </a:custGeom>
          <a:noFill/>
          <a:ln w="19050" cap="flat" cmpd="sng" algn="ctr">
            <a:solidFill>
              <a:srgbClr val="1F497D"/>
            </a:solidFill>
            <a:prstDash val="solid"/>
            <a:miter lim="800000"/>
          </a:ln>
          <a:effectLst/>
        </p:spPr>
        <p:txBody>
          <a:bodyPr rtlCol="0" anchor="ctr"/>
          <a:lstStyle/>
          <a:p>
            <a:pPr algn="ctr"/>
            <a:endParaRPr lang="zh-CN" altLang="en-US" sz="1350"/>
          </a:p>
        </p:txBody>
      </p:sp>
      <p:sp>
        <p:nvSpPr>
          <p:cNvPr id="23" name="流程图: 延期 21"/>
          <p:cNvSpPr/>
          <p:nvPr>
            <p:custDataLst>
              <p:tags r:id="rId2"/>
            </p:custDataLst>
          </p:nvPr>
        </p:nvSpPr>
        <p:spPr>
          <a:xfrm flipH="1">
            <a:off x="1367032" y="2677859"/>
            <a:ext cx="1045496" cy="770924"/>
          </a:xfrm>
          <a:custGeom>
            <a:avLst/>
            <a:gdLst>
              <a:gd name="connsiteX0" fmla="*/ 0 w 1830653"/>
              <a:gd name="connsiteY0" fmla="*/ 0 h 1683945"/>
              <a:gd name="connsiteX1" fmla="*/ 915327 w 1830653"/>
              <a:gd name="connsiteY1" fmla="*/ 0 h 1683945"/>
              <a:gd name="connsiteX2" fmla="*/ 1830654 w 1830653"/>
              <a:gd name="connsiteY2" fmla="*/ 841973 h 1683945"/>
              <a:gd name="connsiteX3" fmla="*/ 915327 w 1830653"/>
              <a:gd name="connsiteY3" fmla="*/ 1683946 h 1683945"/>
              <a:gd name="connsiteX4" fmla="*/ 0 w 1830653"/>
              <a:gd name="connsiteY4" fmla="*/ 1683945 h 1683945"/>
              <a:gd name="connsiteX5" fmla="*/ 0 w 1830653"/>
              <a:gd name="connsiteY5" fmla="*/ 0 h 1683945"/>
              <a:gd name="connsiteX0-1" fmla="*/ 25308 w 1855962"/>
              <a:gd name="connsiteY0-2" fmla="*/ 0 h 1683946"/>
              <a:gd name="connsiteX1-3" fmla="*/ 940635 w 1855962"/>
              <a:gd name="connsiteY1-4" fmla="*/ 0 h 1683946"/>
              <a:gd name="connsiteX2-5" fmla="*/ 1855962 w 1855962"/>
              <a:gd name="connsiteY2-6" fmla="*/ 841973 h 1683946"/>
              <a:gd name="connsiteX3-7" fmla="*/ 940635 w 1855962"/>
              <a:gd name="connsiteY3-8" fmla="*/ 1683946 h 1683946"/>
              <a:gd name="connsiteX4-9" fmla="*/ 25308 w 1855962"/>
              <a:gd name="connsiteY4-10" fmla="*/ 1683945 h 1683946"/>
              <a:gd name="connsiteX5-11" fmla="*/ 0 w 1855962"/>
              <a:gd name="connsiteY5-12" fmla="*/ 805759 h 1683946"/>
              <a:gd name="connsiteX6" fmla="*/ 25308 w 1855962"/>
              <a:gd name="connsiteY6" fmla="*/ 0 h 1683946"/>
              <a:gd name="connsiteX0-13" fmla="*/ 0 w 1855962"/>
              <a:gd name="connsiteY0-14" fmla="*/ 805759 h 1683946"/>
              <a:gd name="connsiteX1-15" fmla="*/ 25308 w 1855962"/>
              <a:gd name="connsiteY1-16" fmla="*/ 0 h 1683946"/>
              <a:gd name="connsiteX2-17" fmla="*/ 940635 w 1855962"/>
              <a:gd name="connsiteY2-18" fmla="*/ 0 h 1683946"/>
              <a:gd name="connsiteX3-19" fmla="*/ 1855962 w 1855962"/>
              <a:gd name="connsiteY3-20" fmla="*/ 841973 h 1683946"/>
              <a:gd name="connsiteX4-21" fmla="*/ 940635 w 1855962"/>
              <a:gd name="connsiteY4-22" fmla="*/ 1683946 h 1683946"/>
              <a:gd name="connsiteX5-23" fmla="*/ 25308 w 1855962"/>
              <a:gd name="connsiteY5-24" fmla="*/ 1683945 h 1683946"/>
              <a:gd name="connsiteX6-25" fmla="*/ 91440 w 1855962"/>
              <a:gd name="connsiteY6-26" fmla="*/ 897199 h 1683946"/>
              <a:gd name="connsiteX0-27" fmla="*/ 0 w 1855962"/>
              <a:gd name="connsiteY0-28" fmla="*/ 805759 h 1683946"/>
              <a:gd name="connsiteX1-29" fmla="*/ 25308 w 1855962"/>
              <a:gd name="connsiteY1-30" fmla="*/ 0 h 1683946"/>
              <a:gd name="connsiteX2-31" fmla="*/ 940635 w 1855962"/>
              <a:gd name="connsiteY2-32" fmla="*/ 0 h 1683946"/>
              <a:gd name="connsiteX3-33" fmla="*/ 1855962 w 1855962"/>
              <a:gd name="connsiteY3-34" fmla="*/ 841973 h 1683946"/>
              <a:gd name="connsiteX4-35" fmla="*/ 940635 w 1855962"/>
              <a:gd name="connsiteY4-36" fmla="*/ 1683946 h 1683946"/>
              <a:gd name="connsiteX5-37" fmla="*/ 25308 w 1855962"/>
              <a:gd name="connsiteY5-38" fmla="*/ 1683945 h 1683946"/>
              <a:gd name="connsiteX0-39" fmla="*/ 0 w 1830654"/>
              <a:gd name="connsiteY0-40" fmla="*/ 0 h 1683946"/>
              <a:gd name="connsiteX1-41" fmla="*/ 915327 w 1830654"/>
              <a:gd name="connsiteY1-42" fmla="*/ 0 h 1683946"/>
              <a:gd name="connsiteX2-43" fmla="*/ 1830654 w 1830654"/>
              <a:gd name="connsiteY2-44" fmla="*/ 841973 h 1683946"/>
              <a:gd name="connsiteX3-45" fmla="*/ 915327 w 1830654"/>
              <a:gd name="connsiteY3-46" fmla="*/ 1683946 h 1683946"/>
              <a:gd name="connsiteX4-47" fmla="*/ 0 w 1830654"/>
              <a:gd name="connsiteY4-48" fmla="*/ 1683945 h 1683946"/>
              <a:gd name="connsiteX0-49" fmla="*/ 1430447 w 3261101"/>
              <a:gd name="connsiteY0-50" fmla="*/ 0 h 1683946"/>
              <a:gd name="connsiteX1-51" fmla="*/ 2345774 w 3261101"/>
              <a:gd name="connsiteY1-52" fmla="*/ 0 h 1683946"/>
              <a:gd name="connsiteX2-53" fmla="*/ 3261101 w 3261101"/>
              <a:gd name="connsiteY2-54" fmla="*/ 841973 h 1683946"/>
              <a:gd name="connsiteX3-55" fmla="*/ 2345774 w 3261101"/>
              <a:gd name="connsiteY3-56" fmla="*/ 1683946 h 1683946"/>
              <a:gd name="connsiteX4-57" fmla="*/ 0 w 3261101"/>
              <a:gd name="connsiteY4-58" fmla="*/ 1683945 h 1683946"/>
              <a:gd name="connsiteX0-59" fmla="*/ 190123 w 2020777"/>
              <a:gd name="connsiteY0-60" fmla="*/ 0 h 1683946"/>
              <a:gd name="connsiteX1-61" fmla="*/ 1105450 w 2020777"/>
              <a:gd name="connsiteY1-62" fmla="*/ 0 h 1683946"/>
              <a:gd name="connsiteX2-63" fmla="*/ 2020777 w 2020777"/>
              <a:gd name="connsiteY2-64" fmla="*/ 841973 h 1683946"/>
              <a:gd name="connsiteX3-65" fmla="*/ 1105450 w 2020777"/>
              <a:gd name="connsiteY3-66" fmla="*/ 1683946 h 1683946"/>
              <a:gd name="connsiteX4-67" fmla="*/ 0 w 2020777"/>
              <a:gd name="connsiteY4-68" fmla="*/ 1683945 h 1683946"/>
              <a:gd name="connsiteX0-69" fmla="*/ 0 w 1830654"/>
              <a:gd name="connsiteY0-70" fmla="*/ 0 h 1683946"/>
              <a:gd name="connsiteX1-71" fmla="*/ 915327 w 1830654"/>
              <a:gd name="connsiteY1-72" fmla="*/ 0 h 1683946"/>
              <a:gd name="connsiteX2-73" fmla="*/ 1830654 w 1830654"/>
              <a:gd name="connsiteY2-74" fmla="*/ 841973 h 1683946"/>
              <a:gd name="connsiteX3-75" fmla="*/ 915327 w 1830654"/>
              <a:gd name="connsiteY3-76" fmla="*/ 1683946 h 1683946"/>
              <a:gd name="connsiteX4-77" fmla="*/ 81481 w 1830654"/>
              <a:gd name="connsiteY4-78" fmla="*/ 1673081 h 1683946"/>
              <a:gd name="connsiteX0-79" fmla="*/ 0 w 1830654"/>
              <a:gd name="connsiteY0-80" fmla="*/ 0 h 1694810"/>
              <a:gd name="connsiteX1-81" fmla="*/ 915327 w 1830654"/>
              <a:gd name="connsiteY1-82" fmla="*/ 0 h 1694810"/>
              <a:gd name="connsiteX2-83" fmla="*/ 1830654 w 1830654"/>
              <a:gd name="connsiteY2-84" fmla="*/ 841973 h 1694810"/>
              <a:gd name="connsiteX3-85" fmla="*/ 915327 w 1830654"/>
              <a:gd name="connsiteY3-86" fmla="*/ 1683946 h 1694810"/>
              <a:gd name="connsiteX4-87" fmla="*/ 81481 w 1830654"/>
              <a:gd name="connsiteY4-88" fmla="*/ 1694810 h 1694810"/>
              <a:gd name="connsiteX0-89" fmla="*/ 0 w 1830654"/>
              <a:gd name="connsiteY0-90" fmla="*/ 0 h 1683946"/>
              <a:gd name="connsiteX1-91" fmla="*/ 915327 w 1830654"/>
              <a:gd name="connsiteY1-92" fmla="*/ 0 h 1683946"/>
              <a:gd name="connsiteX2-93" fmla="*/ 1830654 w 1830654"/>
              <a:gd name="connsiteY2-94" fmla="*/ 841973 h 1683946"/>
              <a:gd name="connsiteX3-95" fmla="*/ 915327 w 1830654"/>
              <a:gd name="connsiteY3-96" fmla="*/ 1683946 h 1683946"/>
              <a:gd name="connsiteX4-97" fmla="*/ 90534 w 1830654"/>
              <a:gd name="connsiteY4-98" fmla="*/ 1683945 h 1683946"/>
              <a:gd name="connsiteX0-99" fmla="*/ 9054 w 1839708"/>
              <a:gd name="connsiteY0-100" fmla="*/ 0 h 1683946"/>
              <a:gd name="connsiteX1-101" fmla="*/ 924381 w 1839708"/>
              <a:gd name="connsiteY1-102" fmla="*/ 0 h 1683946"/>
              <a:gd name="connsiteX2-103" fmla="*/ 1839708 w 1839708"/>
              <a:gd name="connsiteY2-104" fmla="*/ 841973 h 1683946"/>
              <a:gd name="connsiteX3-105" fmla="*/ 924381 w 1839708"/>
              <a:gd name="connsiteY3-106" fmla="*/ 1683946 h 1683946"/>
              <a:gd name="connsiteX4-107" fmla="*/ 0 w 1839708"/>
              <a:gd name="connsiteY4-108" fmla="*/ 1683945 h 1683946"/>
              <a:gd name="connsiteX0-109" fmla="*/ 27161 w 1857815"/>
              <a:gd name="connsiteY0-110" fmla="*/ 0 h 1683946"/>
              <a:gd name="connsiteX1-111" fmla="*/ 942488 w 1857815"/>
              <a:gd name="connsiteY1-112" fmla="*/ 0 h 1683946"/>
              <a:gd name="connsiteX2-113" fmla="*/ 1857815 w 1857815"/>
              <a:gd name="connsiteY2-114" fmla="*/ 841973 h 1683946"/>
              <a:gd name="connsiteX3-115" fmla="*/ 942488 w 1857815"/>
              <a:gd name="connsiteY3-116" fmla="*/ 1683946 h 1683946"/>
              <a:gd name="connsiteX4-117" fmla="*/ 0 w 1857815"/>
              <a:gd name="connsiteY4-118" fmla="*/ 1683945 h 1683946"/>
              <a:gd name="connsiteX0-119" fmla="*/ 72428 w 1903082"/>
              <a:gd name="connsiteY0-120" fmla="*/ 0 h 1683946"/>
              <a:gd name="connsiteX1-121" fmla="*/ 987755 w 1903082"/>
              <a:gd name="connsiteY1-122" fmla="*/ 0 h 1683946"/>
              <a:gd name="connsiteX2-123" fmla="*/ 1903082 w 1903082"/>
              <a:gd name="connsiteY2-124" fmla="*/ 841973 h 1683946"/>
              <a:gd name="connsiteX3-125" fmla="*/ 987755 w 1903082"/>
              <a:gd name="connsiteY3-126" fmla="*/ 1683946 h 1683946"/>
              <a:gd name="connsiteX4-127" fmla="*/ 0 w 1903082"/>
              <a:gd name="connsiteY4-128" fmla="*/ 1683945 h 16839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3082" h="1683946">
                <a:moveTo>
                  <a:pt x="72428" y="0"/>
                </a:moveTo>
                <a:lnTo>
                  <a:pt x="987755" y="0"/>
                </a:lnTo>
                <a:cubicBezTo>
                  <a:pt x="1493276" y="0"/>
                  <a:pt x="1903082" y="376964"/>
                  <a:pt x="1903082" y="841973"/>
                </a:cubicBezTo>
                <a:cubicBezTo>
                  <a:pt x="1903082" y="1306982"/>
                  <a:pt x="1493276" y="1683946"/>
                  <a:pt x="987755" y="1683946"/>
                </a:cubicBezTo>
                <a:lnTo>
                  <a:pt x="0" y="1683945"/>
                </a:lnTo>
              </a:path>
            </a:pathLst>
          </a:custGeom>
          <a:noFill/>
          <a:ln w="19050" cap="flat" cmpd="sng" algn="ctr">
            <a:solidFill>
              <a:srgbClr val="1F497D"/>
            </a:solidFill>
            <a:prstDash val="solid"/>
            <a:miter lim="800000"/>
          </a:ln>
          <a:effectLst/>
        </p:spPr>
        <p:txBody>
          <a:bodyPr rtlCol="0" anchor="ctr"/>
          <a:lstStyle/>
          <a:p>
            <a:pPr algn="ctr"/>
            <a:endParaRPr lang="zh-CN" altLang="en-US" sz="1350"/>
          </a:p>
        </p:txBody>
      </p:sp>
      <p:sp>
        <p:nvSpPr>
          <p:cNvPr id="49" name="椭圆 48"/>
          <p:cNvSpPr/>
          <p:nvPr>
            <p:custDataLst>
              <p:tags r:id="rId3"/>
            </p:custDataLst>
          </p:nvPr>
        </p:nvSpPr>
        <p:spPr>
          <a:xfrm>
            <a:off x="2124329" y="3250567"/>
            <a:ext cx="432024" cy="432024"/>
          </a:xfrm>
          <a:prstGeom prst="ellipse">
            <a:avLst/>
          </a:prstGeom>
          <a:solidFill>
            <a:srgbClr val="9BBB59">
              <a:lumMod val="50000"/>
            </a:srgbClr>
          </a:solidFill>
          <a:ln w="12700" cap="flat" cmpd="sng" algn="ctr">
            <a:noFill/>
            <a:prstDash val="solid"/>
            <a:miter lim="800000"/>
          </a:ln>
          <a:effectLst/>
        </p:spPr>
        <p:txBody>
          <a:bodyPr rtlCol="0" anchor="ctr"/>
          <a:lstStyle/>
          <a:p>
            <a:pPr algn="ctr"/>
            <a:endParaRPr lang="zh-CN" altLang="en-US" sz="1350" dirty="0"/>
          </a:p>
        </p:txBody>
      </p:sp>
      <p:sp>
        <p:nvSpPr>
          <p:cNvPr id="48" name="椭圆 47"/>
          <p:cNvSpPr/>
          <p:nvPr>
            <p:custDataLst>
              <p:tags r:id="rId4"/>
            </p:custDataLst>
          </p:nvPr>
        </p:nvSpPr>
        <p:spPr>
          <a:xfrm>
            <a:off x="1198418" y="2826999"/>
            <a:ext cx="432024" cy="432024"/>
          </a:xfrm>
          <a:prstGeom prst="ellipse">
            <a:avLst/>
          </a:prstGeom>
          <a:solidFill>
            <a:srgbClr val="8064A2">
              <a:lumMod val="50000"/>
            </a:srgbClr>
          </a:solidFill>
          <a:ln w="12700" cap="flat" cmpd="sng" algn="ctr">
            <a:noFill/>
            <a:prstDash val="solid"/>
            <a:miter lim="800000"/>
          </a:ln>
          <a:effectLst/>
        </p:spPr>
        <p:txBody>
          <a:bodyPr rtlCol="0" anchor="ctr"/>
          <a:lstStyle/>
          <a:p>
            <a:pPr algn="ctr"/>
            <a:endParaRPr lang="zh-CN" altLang="en-US" sz="1350" dirty="0"/>
          </a:p>
        </p:txBody>
      </p:sp>
      <p:sp>
        <p:nvSpPr>
          <p:cNvPr id="22" name="流程图: 延期 21"/>
          <p:cNvSpPr/>
          <p:nvPr>
            <p:custDataLst>
              <p:tags r:id="rId5"/>
            </p:custDataLst>
          </p:nvPr>
        </p:nvSpPr>
        <p:spPr>
          <a:xfrm>
            <a:off x="2371720" y="1906935"/>
            <a:ext cx="1025599" cy="770924"/>
          </a:xfrm>
          <a:custGeom>
            <a:avLst/>
            <a:gdLst>
              <a:gd name="connsiteX0" fmla="*/ 0 w 1830653"/>
              <a:gd name="connsiteY0" fmla="*/ 0 h 1683945"/>
              <a:gd name="connsiteX1" fmla="*/ 915327 w 1830653"/>
              <a:gd name="connsiteY1" fmla="*/ 0 h 1683945"/>
              <a:gd name="connsiteX2" fmla="*/ 1830654 w 1830653"/>
              <a:gd name="connsiteY2" fmla="*/ 841973 h 1683945"/>
              <a:gd name="connsiteX3" fmla="*/ 915327 w 1830653"/>
              <a:gd name="connsiteY3" fmla="*/ 1683946 h 1683945"/>
              <a:gd name="connsiteX4" fmla="*/ 0 w 1830653"/>
              <a:gd name="connsiteY4" fmla="*/ 1683945 h 1683945"/>
              <a:gd name="connsiteX5" fmla="*/ 0 w 1830653"/>
              <a:gd name="connsiteY5" fmla="*/ 0 h 1683945"/>
              <a:gd name="connsiteX0-1" fmla="*/ 25308 w 1855962"/>
              <a:gd name="connsiteY0-2" fmla="*/ 0 h 1683946"/>
              <a:gd name="connsiteX1-3" fmla="*/ 940635 w 1855962"/>
              <a:gd name="connsiteY1-4" fmla="*/ 0 h 1683946"/>
              <a:gd name="connsiteX2-5" fmla="*/ 1855962 w 1855962"/>
              <a:gd name="connsiteY2-6" fmla="*/ 841973 h 1683946"/>
              <a:gd name="connsiteX3-7" fmla="*/ 940635 w 1855962"/>
              <a:gd name="connsiteY3-8" fmla="*/ 1683946 h 1683946"/>
              <a:gd name="connsiteX4-9" fmla="*/ 25308 w 1855962"/>
              <a:gd name="connsiteY4-10" fmla="*/ 1683945 h 1683946"/>
              <a:gd name="connsiteX5-11" fmla="*/ 0 w 1855962"/>
              <a:gd name="connsiteY5-12" fmla="*/ 805759 h 1683946"/>
              <a:gd name="connsiteX6" fmla="*/ 25308 w 1855962"/>
              <a:gd name="connsiteY6" fmla="*/ 0 h 1683946"/>
              <a:gd name="connsiteX0-13" fmla="*/ 0 w 1855962"/>
              <a:gd name="connsiteY0-14" fmla="*/ 805759 h 1683946"/>
              <a:gd name="connsiteX1-15" fmla="*/ 25308 w 1855962"/>
              <a:gd name="connsiteY1-16" fmla="*/ 0 h 1683946"/>
              <a:gd name="connsiteX2-17" fmla="*/ 940635 w 1855962"/>
              <a:gd name="connsiteY2-18" fmla="*/ 0 h 1683946"/>
              <a:gd name="connsiteX3-19" fmla="*/ 1855962 w 1855962"/>
              <a:gd name="connsiteY3-20" fmla="*/ 841973 h 1683946"/>
              <a:gd name="connsiteX4-21" fmla="*/ 940635 w 1855962"/>
              <a:gd name="connsiteY4-22" fmla="*/ 1683946 h 1683946"/>
              <a:gd name="connsiteX5-23" fmla="*/ 25308 w 1855962"/>
              <a:gd name="connsiteY5-24" fmla="*/ 1683945 h 1683946"/>
              <a:gd name="connsiteX6-25" fmla="*/ 91440 w 1855962"/>
              <a:gd name="connsiteY6-26" fmla="*/ 897199 h 1683946"/>
              <a:gd name="connsiteX0-27" fmla="*/ 0 w 1855962"/>
              <a:gd name="connsiteY0-28" fmla="*/ 805759 h 1683946"/>
              <a:gd name="connsiteX1-29" fmla="*/ 25308 w 1855962"/>
              <a:gd name="connsiteY1-30" fmla="*/ 0 h 1683946"/>
              <a:gd name="connsiteX2-31" fmla="*/ 940635 w 1855962"/>
              <a:gd name="connsiteY2-32" fmla="*/ 0 h 1683946"/>
              <a:gd name="connsiteX3-33" fmla="*/ 1855962 w 1855962"/>
              <a:gd name="connsiteY3-34" fmla="*/ 841973 h 1683946"/>
              <a:gd name="connsiteX4-35" fmla="*/ 940635 w 1855962"/>
              <a:gd name="connsiteY4-36" fmla="*/ 1683946 h 1683946"/>
              <a:gd name="connsiteX5-37" fmla="*/ 25308 w 1855962"/>
              <a:gd name="connsiteY5-38" fmla="*/ 1683945 h 1683946"/>
              <a:gd name="connsiteX0-39" fmla="*/ 0 w 1830654"/>
              <a:gd name="connsiteY0-40" fmla="*/ 0 h 1683946"/>
              <a:gd name="connsiteX1-41" fmla="*/ 915327 w 1830654"/>
              <a:gd name="connsiteY1-42" fmla="*/ 0 h 1683946"/>
              <a:gd name="connsiteX2-43" fmla="*/ 1830654 w 1830654"/>
              <a:gd name="connsiteY2-44" fmla="*/ 841973 h 1683946"/>
              <a:gd name="connsiteX3-45" fmla="*/ 915327 w 1830654"/>
              <a:gd name="connsiteY3-46" fmla="*/ 1683946 h 1683946"/>
              <a:gd name="connsiteX4-47" fmla="*/ 0 w 1830654"/>
              <a:gd name="connsiteY4-48" fmla="*/ 1683945 h 1683946"/>
              <a:gd name="connsiteX0-49" fmla="*/ 1430447 w 3261101"/>
              <a:gd name="connsiteY0-50" fmla="*/ 0 h 1683946"/>
              <a:gd name="connsiteX1-51" fmla="*/ 2345774 w 3261101"/>
              <a:gd name="connsiteY1-52" fmla="*/ 0 h 1683946"/>
              <a:gd name="connsiteX2-53" fmla="*/ 3261101 w 3261101"/>
              <a:gd name="connsiteY2-54" fmla="*/ 841973 h 1683946"/>
              <a:gd name="connsiteX3-55" fmla="*/ 2345774 w 3261101"/>
              <a:gd name="connsiteY3-56" fmla="*/ 1683946 h 1683946"/>
              <a:gd name="connsiteX4-57" fmla="*/ 0 w 3261101"/>
              <a:gd name="connsiteY4-58" fmla="*/ 1683945 h 1683946"/>
              <a:gd name="connsiteX0-59" fmla="*/ 0 w 1830654"/>
              <a:gd name="connsiteY0-60" fmla="*/ 0 h 1683946"/>
              <a:gd name="connsiteX1-61" fmla="*/ 915327 w 1830654"/>
              <a:gd name="connsiteY1-62" fmla="*/ 0 h 1683946"/>
              <a:gd name="connsiteX2-63" fmla="*/ 1830654 w 1830654"/>
              <a:gd name="connsiteY2-64" fmla="*/ 841973 h 1683946"/>
              <a:gd name="connsiteX3-65" fmla="*/ 915327 w 1830654"/>
              <a:gd name="connsiteY3-66" fmla="*/ 1683946 h 1683946"/>
              <a:gd name="connsiteX4-67" fmla="*/ 344033 w 1830654"/>
              <a:gd name="connsiteY4-68" fmla="*/ 1673081 h 1683946"/>
              <a:gd name="connsiteX0-69" fmla="*/ 36212 w 1866866"/>
              <a:gd name="connsiteY0-70" fmla="*/ 0 h 1683946"/>
              <a:gd name="connsiteX1-71" fmla="*/ 951539 w 1866866"/>
              <a:gd name="connsiteY1-72" fmla="*/ 0 h 1683946"/>
              <a:gd name="connsiteX2-73" fmla="*/ 1866866 w 1866866"/>
              <a:gd name="connsiteY2-74" fmla="*/ 841973 h 1683946"/>
              <a:gd name="connsiteX3-75" fmla="*/ 951539 w 1866866"/>
              <a:gd name="connsiteY3-76" fmla="*/ 1683946 h 1683946"/>
              <a:gd name="connsiteX4-77" fmla="*/ 0 w 1866866"/>
              <a:gd name="connsiteY4-78" fmla="*/ 1683945 h 16839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66866" h="1683946">
                <a:moveTo>
                  <a:pt x="36212" y="0"/>
                </a:moveTo>
                <a:lnTo>
                  <a:pt x="951539" y="0"/>
                </a:lnTo>
                <a:cubicBezTo>
                  <a:pt x="1457060" y="0"/>
                  <a:pt x="1866866" y="376964"/>
                  <a:pt x="1866866" y="841973"/>
                </a:cubicBezTo>
                <a:cubicBezTo>
                  <a:pt x="1866866" y="1306982"/>
                  <a:pt x="1457060" y="1683946"/>
                  <a:pt x="951539" y="1683946"/>
                </a:cubicBezTo>
                <a:lnTo>
                  <a:pt x="0" y="1683945"/>
                </a:lnTo>
              </a:path>
            </a:pathLst>
          </a:custGeom>
          <a:noFill/>
          <a:ln w="19050" cap="flat" cmpd="sng" algn="ctr">
            <a:solidFill>
              <a:srgbClr val="1F497D"/>
            </a:solidFill>
            <a:prstDash val="solid"/>
            <a:miter lim="800000"/>
          </a:ln>
          <a:effectLst/>
        </p:spPr>
        <p:txBody>
          <a:bodyPr rtlCol="0" anchor="ctr"/>
          <a:lstStyle/>
          <a:p>
            <a:pPr algn="ctr"/>
            <a:endParaRPr lang="zh-CN" altLang="en-US" sz="1350"/>
          </a:p>
        </p:txBody>
      </p:sp>
      <p:sp>
        <p:nvSpPr>
          <p:cNvPr id="47" name="椭圆 46"/>
          <p:cNvSpPr/>
          <p:nvPr>
            <p:custDataLst>
              <p:tags r:id="rId6"/>
            </p:custDataLst>
          </p:nvPr>
        </p:nvSpPr>
        <p:spPr>
          <a:xfrm>
            <a:off x="2191954" y="2469699"/>
            <a:ext cx="432024" cy="432024"/>
          </a:xfrm>
          <a:prstGeom prst="ellipse">
            <a:avLst/>
          </a:prstGeom>
          <a:solidFill>
            <a:srgbClr val="C0504D">
              <a:lumMod val="50000"/>
            </a:srgbClr>
          </a:solidFill>
          <a:ln w="12700" cap="flat" cmpd="sng" algn="ctr">
            <a:noFill/>
            <a:prstDash val="solid"/>
            <a:miter lim="800000"/>
          </a:ln>
          <a:effectLst/>
        </p:spPr>
        <p:txBody>
          <a:bodyPr rtlCol="0" anchor="ctr"/>
          <a:lstStyle/>
          <a:p>
            <a:pPr algn="ctr"/>
            <a:endParaRPr lang="zh-CN" altLang="en-US" sz="1350" dirty="0"/>
          </a:p>
        </p:txBody>
      </p:sp>
      <p:sp>
        <p:nvSpPr>
          <p:cNvPr id="46" name="椭圆 45"/>
          <p:cNvSpPr/>
          <p:nvPr>
            <p:custDataLst>
              <p:tags r:id="rId7"/>
            </p:custDataLst>
          </p:nvPr>
        </p:nvSpPr>
        <p:spPr>
          <a:xfrm>
            <a:off x="3125235" y="2044957"/>
            <a:ext cx="432024" cy="432024"/>
          </a:xfrm>
          <a:prstGeom prst="ellipse">
            <a:avLst/>
          </a:prstGeom>
          <a:solidFill>
            <a:srgbClr val="4BACC6">
              <a:lumMod val="50000"/>
            </a:srgbClr>
          </a:solidFill>
          <a:ln w="12700" cap="flat" cmpd="sng" algn="ctr">
            <a:noFill/>
            <a:prstDash val="solid"/>
            <a:miter lim="800000"/>
          </a:ln>
          <a:effectLst/>
        </p:spPr>
        <p:txBody>
          <a:bodyPr rtlCol="0" anchor="ctr"/>
          <a:lstStyle/>
          <a:p>
            <a:pPr algn="ctr"/>
            <a:endParaRPr lang="zh-CN" altLang="en-US" sz="1350" dirty="0"/>
          </a:p>
        </p:txBody>
      </p:sp>
      <p:sp>
        <p:nvSpPr>
          <p:cNvPr id="19" name="Freeform 139"/>
          <p:cNvSpPr>
            <a:spLocks noEditPoints="1"/>
          </p:cNvSpPr>
          <p:nvPr>
            <p:custDataLst>
              <p:tags r:id="rId8"/>
            </p:custDataLst>
          </p:nvPr>
        </p:nvSpPr>
        <p:spPr bwMode="auto">
          <a:xfrm>
            <a:off x="1367032" y="1292335"/>
            <a:ext cx="957322" cy="717267"/>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4F81BD">
              <a:lumMod val="75000"/>
            </a:srgbClr>
          </a:solidFill>
          <a:ln>
            <a:noFill/>
          </a:ln>
        </p:spPr>
        <p:txBody>
          <a:bodyPr vert="horz" wrap="square" lIns="68580" tIns="34290" rIns="68580" bIns="34290" numCol="1" anchor="t" anchorCtr="0" compatLnSpc="1"/>
          <a:lstStyle/>
          <a:p>
            <a:endParaRPr lang="zh-CN" altLang="en-US" sz="1350"/>
          </a:p>
        </p:txBody>
      </p:sp>
      <p:sp>
        <p:nvSpPr>
          <p:cNvPr id="26" name="Freeform 139"/>
          <p:cNvSpPr>
            <a:spLocks noEditPoints="1"/>
          </p:cNvSpPr>
          <p:nvPr>
            <p:custDataLst>
              <p:tags r:id="rId9"/>
            </p:custDataLst>
          </p:nvPr>
        </p:nvSpPr>
        <p:spPr bwMode="auto">
          <a:xfrm>
            <a:off x="1367032" y="4099196"/>
            <a:ext cx="957322" cy="717267"/>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4F81BD">
              <a:lumMod val="75000"/>
            </a:srgbClr>
          </a:solidFill>
          <a:ln>
            <a:noFill/>
          </a:ln>
        </p:spPr>
        <p:txBody>
          <a:bodyPr vert="horz" wrap="square" lIns="68580" tIns="34290" rIns="68580" bIns="34290" numCol="1" anchor="t" anchorCtr="0" compatLnSpc="1"/>
          <a:lstStyle/>
          <a:p>
            <a:endParaRPr lang="zh-CN" altLang="en-US" sz="1350"/>
          </a:p>
        </p:txBody>
      </p:sp>
      <p:sp>
        <p:nvSpPr>
          <p:cNvPr id="27" name="椭圆 26"/>
          <p:cNvSpPr/>
          <p:nvPr>
            <p:custDataLst>
              <p:tags r:id="rId10"/>
            </p:custDataLst>
          </p:nvPr>
        </p:nvSpPr>
        <p:spPr>
          <a:xfrm>
            <a:off x="3125235" y="2091043"/>
            <a:ext cx="432024" cy="432024"/>
          </a:xfrm>
          <a:prstGeom prst="ellipse">
            <a:avLst/>
          </a:prstGeom>
          <a:solidFill>
            <a:srgbClr val="4BACC6"/>
          </a:solidFill>
          <a:ln w="12700" cap="flat" cmpd="sng" algn="ctr">
            <a:noFill/>
            <a:prstDash val="solid"/>
            <a:miter lim="800000"/>
          </a:ln>
          <a:effectLst/>
        </p:spPr>
        <p:txBody>
          <a:bodyPr rtlCol="0" anchor="ctr"/>
          <a:lstStyle/>
          <a:p>
            <a:pPr algn="ctr"/>
            <a:endParaRPr lang="zh-CN" altLang="en-US" sz="1350"/>
          </a:p>
        </p:txBody>
      </p:sp>
      <p:sp>
        <p:nvSpPr>
          <p:cNvPr id="28" name="椭圆 27"/>
          <p:cNvSpPr/>
          <p:nvPr>
            <p:custDataLst>
              <p:tags r:id="rId11"/>
            </p:custDataLst>
          </p:nvPr>
        </p:nvSpPr>
        <p:spPr>
          <a:xfrm>
            <a:off x="2161827" y="2476982"/>
            <a:ext cx="432024" cy="432024"/>
          </a:xfrm>
          <a:prstGeom prst="ellipse">
            <a:avLst/>
          </a:prstGeom>
          <a:solidFill>
            <a:srgbClr val="C0504D"/>
          </a:solidFill>
          <a:ln w="12700" cap="flat" cmpd="sng" algn="ctr">
            <a:noFill/>
            <a:prstDash val="solid"/>
            <a:miter lim="800000"/>
          </a:ln>
          <a:effectLst/>
        </p:spPr>
        <p:txBody>
          <a:bodyPr rtlCol="0" anchor="ctr"/>
          <a:lstStyle/>
          <a:p>
            <a:pPr algn="ctr"/>
            <a:endParaRPr lang="zh-CN" altLang="en-US" sz="1350"/>
          </a:p>
        </p:txBody>
      </p:sp>
      <p:sp>
        <p:nvSpPr>
          <p:cNvPr id="29" name="椭圆 28"/>
          <p:cNvSpPr/>
          <p:nvPr>
            <p:custDataLst>
              <p:tags r:id="rId12"/>
            </p:custDataLst>
          </p:nvPr>
        </p:nvSpPr>
        <p:spPr>
          <a:xfrm>
            <a:off x="1198418" y="2866577"/>
            <a:ext cx="432024" cy="432024"/>
          </a:xfrm>
          <a:prstGeom prst="ellipse">
            <a:avLst/>
          </a:prstGeom>
          <a:solidFill>
            <a:srgbClr val="8064A2"/>
          </a:solidFill>
          <a:ln>
            <a:noFill/>
          </a:ln>
          <a:effectLst/>
        </p:spPr>
        <p:txBody>
          <a:bodyPr rtlCol="0" anchor="ctr"/>
          <a:lstStyle/>
          <a:p>
            <a:pPr algn="ctr"/>
            <a:endParaRPr lang="zh-CN" altLang="en-US" sz="1350"/>
          </a:p>
        </p:txBody>
      </p:sp>
      <p:sp>
        <p:nvSpPr>
          <p:cNvPr id="30" name="椭圆 29"/>
          <p:cNvSpPr/>
          <p:nvPr>
            <p:custDataLst>
              <p:tags r:id="rId13"/>
            </p:custDataLst>
          </p:nvPr>
        </p:nvSpPr>
        <p:spPr>
          <a:xfrm>
            <a:off x="2161827" y="3257849"/>
            <a:ext cx="432024" cy="432024"/>
          </a:xfrm>
          <a:prstGeom prst="ellipse">
            <a:avLst/>
          </a:prstGeom>
          <a:solidFill>
            <a:srgbClr val="9BBB59"/>
          </a:solidFill>
          <a:ln>
            <a:noFill/>
          </a:ln>
          <a:effectLst/>
        </p:spPr>
        <p:txBody>
          <a:bodyPr rtlCol="0" anchor="ctr"/>
          <a:lstStyle/>
          <a:p>
            <a:pPr algn="ctr"/>
            <a:endParaRPr lang="zh-CN" altLang="en-US" sz="1350"/>
          </a:p>
        </p:txBody>
      </p:sp>
      <p:sp>
        <p:nvSpPr>
          <p:cNvPr id="33" name="Freeform 441"/>
          <p:cNvSpPr>
            <a:spLocks noEditPoints="1"/>
          </p:cNvSpPr>
          <p:nvPr>
            <p:custDataLst>
              <p:tags r:id="rId14"/>
            </p:custDataLst>
          </p:nvPr>
        </p:nvSpPr>
        <p:spPr bwMode="auto">
          <a:xfrm>
            <a:off x="3245512" y="2227462"/>
            <a:ext cx="191468" cy="159187"/>
          </a:xfrm>
          <a:custGeom>
            <a:avLst/>
            <a:gdLst>
              <a:gd name="T0" fmla="*/ 278 w 288"/>
              <a:gd name="T1" fmla="*/ 69 h 238"/>
              <a:gd name="T2" fmla="*/ 246 w 288"/>
              <a:gd name="T3" fmla="*/ 69 h 238"/>
              <a:gd name="T4" fmla="*/ 246 w 288"/>
              <a:gd name="T5" fmla="*/ 40 h 238"/>
              <a:gd name="T6" fmla="*/ 236 w 288"/>
              <a:gd name="T7" fmla="*/ 30 h 238"/>
              <a:gd name="T8" fmla="*/ 138 w 288"/>
              <a:gd name="T9" fmla="*/ 30 h 238"/>
              <a:gd name="T10" fmla="*/ 125 w 288"/>
              <a:gd name="T11" fmla="*/ 0 h 238"/>
              <a:gd name="T12" fmla="*/ 53 w 288"/>
              <a:gd name="T13" fmla="*/ 0 h 238"/>
              <a:gd name="T14" fmla="*/ 40 w 288"/>
              <a:gd name="T15" fmla="*/ 30 h 238"/>
              <a:gd name="T16" fmla="*/ 11 w 288"/>
              <a:gd name="T17" fmla="*/ 30 h 238"/>
              <a:gd name="T18" fmla="*/ 0 w 288"/>
              <a:gd name="T19" fmla="*/ 38 h 238"/>
              <a:gd name="T20" fmla="*/ 0 w 288"/>
              <a:gd name="T21" fmla="*/ 210 h 238"/>
              <a:gd name="T22" fmla="*/ 28 w 288"/>
              <a:gd name="T23" fmla="*/ 238 h 238"/>
              <a:gd name="T24" fmla="*/ 270 w 288"/>
              <a:gd name="T25" fmla="*/ 238 h 238"/>
              <a:gd name="T26" fmla="*/ 288 w 288"/>
              <a:gd name="T27" fmla="*/ 219 h 238"/>
              <a:gd name="T28" fmla="*/ 288 w 288"/>
              <a:gd name="T29" fmla="*/ 79 h 238"/>
              <a:gd name="T30" fmla="*/ 278 w 288"/>
              <a:gd name="T31" fmla="*/ 69 h 238"/>
              <a:gd name="T32" fmla="*/ 51 w 288"/>
              <a:gd name="T33" fmla="*/ 47 h 238"/>
              <a:gd name="T34" fmla="*/ 64 w 288"/>
              <a:gd name="T35" fmla="*/ 17 h 238"/>
              <a:gd name="T36" fmla="*/ 114 w 288"/>
              <a:gd name="T37" fmla="*/ 17 h 238"/>
              <a:gd name="T38" fmla="*/ 127 w 288"/>
              <a:gd name="T39" fmla="*/ 47 h 238"/>
              <a:gd name="T40" fmla="*/ 229 w 288"/>
              <a:gd name="T41" fmla="*/ 47 h 238"/>
              <a:gd name="T42" fmla="*/ 229 w 288"/>
              <a:gd name="T43" fmla="*/ 69 h 238"/>
              <a:gd name="T44" fmla="*/ 42 w 288"/>
              <a:gd name="T45" fmla="*/ 69 h 238"/>
              <a:gd name="T46" fmla="*/ 42 w 288"/>
              <a:gd name="T47" fmla="*/ 205 h 238"/>
              <a:gd name="T48" fmla="*/ 59 w 288"/>
              <a:gd name="T49" fmla="*/ 205 h 238"/>
              <a:gd name="T50" fmla="*/ 59 w 288"/>
              <a:gd name="T51" fmla="*/ 86 h 238"/>
              <a:gd name="T52" fmla="*/ 271 w 288"/>
              <a:gd name="T53" fmla="*/ 86 h 238"/>
              <a:gd name="T54" fmla="*/ 271 w 288"/>
              <a:gd name="T55" fmla="*/ 219 h 238"/>
              <a:gd name="T56" fmla="*/ 271 w 288"/>
              <a:gd name="T57" fmla="*/ 220 h 238"/>
              <a:gd name="T58" fmla="*/ 270 w 288"/>
              <a:gd name="T59" fmla="*/ 220 h 238"/>
              <a:gd name="T60" fmla="*/ 28 w 288"/>
              <a:gd name="T61" fmla="*/ 220 h 238"/>
              <a:gd name="T62" fmla="*/ 18 w 288"/>
              <a:gd name="T63" fmla="*/ 210 h 238"/>
              <a:gd name="T64" fmla="*/ 18 w 288"/>
              <a:gd name="T65" fmla="*/ 4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238">
                <a:moveTo>
                  <a:pt x="278" y="69"/>
                </a:moveTo>
                <a:cubicBezTo>
                  <a:pt x="246" y="69"/>
                  <a:pt x="246" y="69"/>
                  <a:pt x="246" y="69"/>
                </a:cubicBezTo>
                <a:cubicBezTo>
                  <a:pt x="246" y="40"/>
                  <a:pt x="246" y="40"/>
                  <a:pt x="246" y="40"/>
                </a:cubicBezTo>
                <a:cubicBezTo>
                  <a:pt x="246" y="32"/>
                  <a:pt x="244" y="30"/>
                  <a:pt x="236" y="30"/>
                </a:cubicBezTo>
                <a:cubicBezTo>
                  <a:pt x="138" y="30"/>
                  <a:pt x="138" y="30"/>
                  <a:pt x="138" y="30"/>
                </a:cubicBezTo>
                <a:cubicBezTo>
                  <a:pt x="125" y="0"/>
                  <a:pt x="125" y="0"/>
                  <a:pt x="125" y="0"/>
                </a:cubicBezTo>
                <a:cubicBezTo>
                  <a:pt x="53" y="0"/>
                  <a:pt x="53" y="0"/>
                  <a:pt x="53" y="0"/>
                </a:cubicBezTo>
                <a:cubicBezTo>
                  <a:pt x="40" y="30"/>
                  <a:pt x="40" y="30"/>
                  <a:pt x="40" y="30"/>
                </a:cubicBezTo>
                <a:cubicBezTo>
                  <a:pt x="11" y="30"/>
                  <a:pt x="11" y="30"/>
                  <a:pt x="11" y="30"/>
                </a:cubicBezTo>
                <a:cubicBezTo>
                  <a:pt x="1" y="30"/>
                  <a:pt x="0" y="38"/>
                  <a:pt x="0" y="38"/>
                </a:cubicBezTo>
                <a:cubicBezTo>
                  <a:pt x="0" y="210"/>
                  <a:pt x="0" y="210"/>
                  <a:pt x="0" y="210"/>
                </a:cubicBezTo>
                <a:cubicBezTo>
                  <a:pt x="0" y="229"/>
                  <a:pt x="11" y="238"/>
                  <a:pt x="28" y="238"/>
                </a:cubicBezTo>
                <a:cubicBezTo>
                  <a:pt x="270" y="238"/>
                  <a:pt x="270" y="238"/>
                  <a:pt x="270" y="238"/>
                </a:cubicBezTo>
                <a:cubicBezTo>
                  <a:pt x="283" y="238"/>
                  <a:pt x="288" y="231"/>
                  <a:pt x="288" y="219"/>
                </a:cubicBezTo>
                <a:cubicBezTo>
                  <a:pt x="288" y="79"/>
                  <a:pt x="288" y="79"/>
                  <a:pt x="288" y="79"/>
                </a:cubicBezTo>
                <a:cubicBezTo>
                  <a:pt x="288" y="71"/>
                  <a:pt x="286" y="69"/>
                  <a:pt x="278" y="69"/>
                </a:cubicBezTo>
                <a:close/>
                <a:moveTo>
                  <a:pt x="51" y="47"/>
                </a:moveTo>
                <a:cubicBezTo>
                  <a:pt x="64" y="17"/>
                  <a:pt x="64" y="17"/>
                  <a:pt x="64" y="17"/>
                </a:cubicBezTo>
                <a:cubicBezTo>
                  <a:pt x="114" y="17"/>
                  <a:pt x="114" y="17"/>
                  <a:pt x="114" y="17"/>
                </a:cubicBezTo>
                <a:cubicBezTo>
                  <a:pt x="127" y="47"/>
                  <a:pt x="127" y="47"/>
                  <a:pt x="127" y="47"/>
                </a:cubicBezTo>
                <a:cubicBezTo>
                  <a:pt x="229" y="47"/>
                  <a:pt x="229" y="47"/>
                  <a:pt x="229" y="47"/>
                </a:cubicBezTo>
                <a:cubicBezTo>
                  <a:pt x="229" y="69"/>
                  <a:pt x="229" y="69"/>
                  <a:pt x="229" y="69"/>
                </a:cubicBezTo>
                <a:cubicBezTo>
                  <a:pt x="42" y="69"/>
                  <a:pt x="42" y="69"/>
                  <a:pt x="42" y="69"/>
                </a:cubicBezTo>
                <a:cubicBezTo>
                  <a:pt x="42" y="205"/>
                  <a:pt x="42" y="205"/>
                  <a:pt x="42" y="205"/>
                </a:cubicBezTo>
                <a:cubicBezTo>
                  <a:pt x="59" y="205"/>
                  <a:pt x="59" y="205"/>
                  <a:pt x="59" y="205"/>
                </a:cubicBezTo>
                <a:cubicBezTo>
                  <a:pt x="59" y="86"/>
                  <a:pt x="59" y="86"/>
                  <a:pt x="59" y="86"/>
                </a:cubicBezTo>
                <a:cubicBezTo>
                  <a:pt x="271" y="86"/>
                  <a:pt x="271" y="86"/>
                  <a:pt x="271" y="86"/>
                </a:cubicBezTo>
                <a:cubicBezTo>
                  <a:pt x="271" y="219"/>
                  <a:pt x="271" y="219"/>
                  <a:pt x="271" y="219"/>
                </a:cubicBezTo>
                <a:cubicBezTo>
                  <a:pt x="271" y="220"/>
                  <a:pt x="271" y="220"/>
                  <a:pt x="271" y="220"/>
                </a:cubicBezTo>
                <a:cubicBezTo>
                  <a:pt x="271" y="220"/>
                  <a:pt x="270" y="220"/>
                  <a:pt x="270" y="220"/>
                </a:cubicBezTo>
                <a:cubicBezTo>
                  <a:pt x="28" y="220"/>
                  <a:pt x="28" y="220"/>
                  <a:pt x="28" y="220"/>
                </a:cubicBezTo>
                <a:cubicBezTo>
                  <a:pt x="20" y="220"/>
                  <a:pt x="18" y="218"/>
                  <a:pt x="18" y="210"/>
                </a:cubicBezTo>
                <a:cubicBezTo>
                  <a:pt x="18" y="47"/>
                  <a:pt x="18" y="47"/>
                  <a:pt x="18" y="47"/>
                </a:cubicBezTo>
              </a:path>
            </a:pathLst>
          </a:custGeom>
          <a:solidFill>
            <a:sysClr val="window" lastClr="FFFFFF"/>
          </a:solidFill>
          <a:ln>
            <a:noFill/>
          </a:ln>
        </p:spPr>
        <p:txBody>
          <a:bodyPr lIns="62136" tIns="31068" rIns="62136" bIns="31068"/>
          <a:lstStyle/>
          <a:p>
            <a:pPr marL="0" marR="0" lvl="0" indent="0" algn="l" defTabSz="914400" rtl="0" eaLnBrk="1" latinLnBrk="0" hangingPunct="1">
              <a:spcBef>
                <a:spcPts val="0"/>
              </a:spcBef>
              <a:spcAft>
                <a:spcPts val="0"/>
              </a:spcAft>
              <a:buClrTx/>
              <a:buSzTx/>
              <a:buFontTx/>
              <a:buNone/>
              <a:defRPr/>
            </a:pPr>
            <a:endParaRPr kumimoji="0" lang="zh-CN" altLang="en-US" sz="1225" b="0" i="0" u="none" strike="noStrike" kern="1200" cap="none" spc="0" normalizeH="0" baseline="0" noProof="0">
              <a:ln>
                <a:noFill/>
              </a:ln>
              <a:solidFill>
                <a:srgbClr val="4F81BD"/>
              </a:solidFill>
              <a:effectLst/>
              <a:uLnTx/>
              <a:uFillTx/>
            </a:endParaRPr>
          </a:p>
        </p:txBody>
      </p:sp>
      <p:grpSp>
        <p:nvGrpSpPr>
          <p:cNvPr id="34" name="组合 33"/>
          <p:cNvGrpSpPr/>
          <p:nvPr>
            <p:custDataLst>
              <p:tags r:id="rId15"/>
            </p:custDataLst>
          </p:nvPr>
        </p:nvGrpSpPr>
        <p:grpSpPr>
          <a:xfrm>
            <a:off x="2287744" y="2602898"/>
            <a:ext cx="180191" cy="180191"/>
            <a:chOff x="2733676" y="1481138"/>
            <a:chExt cx="276225" cy="276224"/>
          </a:xfrm>
          <a:solidFill>
            <a:sysClr val="window" lastClr="FFFFFF"/>
          </a:solidFill>
        </p:grpSpPr>
        <p:sp>
          <p:nvSpPr>
            <p:cNvPr id="35" name="Freeform 498"/>
            <p:cNvSpPr/>
            <p:nvPr>
              <p:custDataLst>
                <p:tags r:id="rId16"/>
              </p:custDataLst>
            </p:nvPr>
          </p:nvSpPr>
          <p:spPr bwMode="auto">
            <a:xfrm>
              <a:off x="2733676" y="1481138"/>
              <a:ext cx="236538" cy="236537"/>
            </a:xfrm>
            <a:custGeom>
              <a:avLst/>
              <a:gdLst>
                <a:gd name="T0" fmla="*/ 13 w 149"/>
                <a:gd name="T1" fmla="*/ 13 h 149"/>
                <a:gd name="T2" fmla="*/ 149 w 149"/>
                <a:gd name="T3" fmla="*/ 13 h 149"/>
                <a:gd name="T4" fmla="*/ 149 w 149"/>
                <a:gd name="T5" fmla="*/ 0 h 149"/>
                <a:gd name="T6" fmla="*/ 0 w 149"/>
                <a:gd name="T7" fmla="*/ 0 h 149"/>
                <a:gd name="T8" fmla="*/ 0 w 149"/>
                <a:gd name="T9" fmla="*/ 149 h 149"/>
                <a:gd name="T10" fmla="*/ 13 w 149"/>
                <a:gd name="T11" fmla="*/ 149 h 149"/>
                <a:gd name="T12" fmla="*/ 13 w 149"/>
                <a:gd name="T13" fmla="*/ 13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3" y="13"/>
                  </a:moveTo>
                  <a:lnTo>
                    <a:pt x="149" y="13"/>
                  </a:lnTo>
                  <a:lnTo>
                    <a:pt x="149" y="0"/>
                  </a:lnTo>
                  <a:lnTo>
                    <a:pt x="0" y="0"/>
                  </a:lnTo>
                  <a:lnTo>
                    <a:pt x="0" y="149"/>
                  </a:lnTo>
                  <a:lnTo>
                    <a:pt x="13" y="149"/>
                  </a:lnTo>
                  <a:lnTo>
                    <a:pt x="1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95000"/>
                    <a:lumOff val="5000"/>
                  </a:prstClr>
                </a:solidFill>
                <a:effectLst/>
                <a:uLnTx/>
                <a:uFillTx/>
              </a:endParaRPr>
            </a:p>
          </p:txBody>
        </p:sp>
        <p:sp>
          <p:nvSpPr>
            <p:cNvPr id="36" name="Rectangle 499"/>
            <p:cNvSpPr>
              <a:spLocks noChangeArrowheads="1"/>
            </p:cNvSpPr>
            <p:nvPr>
              <p:custDataLst>
                <p:tags r:id="rId17"/>
              </p:custDataLst>
            </p:nvPr>
          </p:nvSpPr>
          <p:spPr bwMode="auto">
            <a:xfrm>
              <a:off x="2773363" y="1520825"/>
              <a:ext cx="236538" cy="236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95000"/>
                    <a:lumOff val="5000"/>
                  </a:prstClr>
                </a:solidFill>
                <a:effectLst/>
                <a:uLnTx/>
                <a:uFillTx/>
              </a:endParaRPr>
            </a:p>
          </p:txBody>
        </p:sp>
      </p:grpSp>
      <p:grpSp>
        <p:nvGrpSpPr>
          <p:cNvPr id="37" name="组合 36"/>
          <p:cNvGrpSpPr/>
          <p:nvPr>
            <p:custDataLst>
              <p:tags r:id="rId18"/>
            </p:custDataLst>
          </p:nvPr>
        </p:nvGrpSpPr>
        <p:grpSpPr>
          <a:xfrm>
            <a:off x="2259321" y="3373423"/>
            <a:ext cx="237035" cy="200876"/>
            <a:chOff x="6040438" y="4257675"/>
            <a:chExt cx="280988" cy="238125"/>
          </a:xfrm>
          <a:solidFill>
            <a:sysClr val="window" lastClr="FFFFFF"/>
          </a:solidFill>
        </p:grpSpPr>
        <p:sp>
          <p:nvSpPr>
            <p:cNvPr id="38" name="Freeform 103"/>
            <p:cNvSpPr/>
            <p:nvPr>
              <p:custDataLst>
                <p:tags r:id="rId19"/>
              </p:custDataLst>
            </p:nvPr>
          </p:nvSpPr>
          <p:spPr bwMode="auto">
            <a:xfrm>
              <a:off x="6137276" y="4306888"/>
              <a:ext cx="39688" cy="58737"/>
            </a:xfrm>
            <a:custGeom>
              <a:avLst/>
              <a:gdLst>
                <a:gd name="T0" fmla="*/ 15 w 25"/>
                <a:gd name="T1" fmla="*/ 33 h 37"/>
                <a:gd name="T2" fmla="*/ 25 w 25"/>
                <a:gd name="T3" fmla="*/ 14 h 37"/>
                <a:gd name="T4" fmla="*/ 22 w 25"/>
                <a:gd name="T5" fmla="*/ 0 h 37"/>
                <a:gd name="T6" fmla="*/ 0 w 25"/>
                <a:gd name="T7" fmla="*/ 37 h 37"/>
                <a:gd name="T8" fmla="*/ 15 w 25"/>
                <a:gd name="T9" fmla="*/ 33 h 37"/>
              </a:gdLst>
              <a:ahLst/>
              <a:cxnLst>
                <a:cxn ang="0">
                  <a:pos x="T0" y="T1"/>
                </a:cxn>
                <a:cxn ang="0">
                  <a:pos x="T2" y="T3"/>
                </a:cxn>
                <a:cxn ang="0">
                  <a:pos x="T4" y="T5"/>
                </a:cxn>
                <a:cxn ang="0">
                  <a:pos x="T6" y="T7"/>
                </a:cxn>
                <a:cxn ang="0">
                  <a:pos x="T8" y="T9"/>
                </a:cxn>
              </a:cxnLst>
              <a:rect l="0" t="0" r="r" b="b"/>
              <a:pathLst>
                <a:path w="25" h="37">
                  <a:moveTo>
                    <a:pt x="15" y="33"/>
                  </a:moveTo>
                  <a:lnTo>
                    <a:pt x="25" y="14"/>
                  </a:lnTo>
                  <a:lnTo>
                    <a:pt x="22" y="0"/>
                  </a:lnTo>
                  <a:lnTo>
                    <a:pt x="0" y="37"/>
                  </a:lnTo>
                  <a:lnTo>
                    <a:pt x="1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95000"/>
                    <a:lumOff val="5000"/>
                  </a:prstClr>
                </a:solidFill>
                <a:effectLst/>
                <a:uLnTx/>
                <a:uFillTx/>
              </a:endParaRPr>
            </a:p>
          </p:txBody>
        </p:sp>
        <p:sp>
          <p:nvSpPr>
            <p:cNvPr id="39" name="Freeform 104"/>
            <p:cNvSpPr/>
            <p:nvPr>
              <p:custDataLst>
                <p:tags r:id="rId20"/>
              </p:custDataLst>
            </p:nvPr>
          </p:nvSpPr>
          <p:spPr bwMode="auto">
            <a:xfrm>
              <a:off x="6154738" y="4295775"/>
              <a:ext cx="166688" cy="200025"/>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95000"/>
                    <a:lumOff val="5000"/>
                  </a:prstClr>
                </a:solidFill>
                <a:effectLst/>
                <a:uLnTx/>
                <a:uFillTx/>
              </a:endParaRPr>
            </a:p>
          </p:txBody>
        </p:sp>
        <p:sp>
          <p:nvSpPr>
            <p:cNvPr id="40" name="Freeform 105"/>
            <p:cNvSpPr>
              <a:spLocks noEditPoints="1"/>
            </p:cNvSpPr>
            <p:nvPr>
              <p:custDataLst>
                <p:tags r:id="rId21"/>
              </p:custDataLst>
            </p:nvPr>
          </p:nvSpPr>
          <p:spPr bwMode="auto">
            <a:xfrm>
              <a:off x="6040438" y="4257675"/>
              <a:ext cx="192088" cy="195262"/>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95000"/>
                    <a:lumOff val="5000"/>
                  </a:prstClr>
                </a:solidFill>
                <a:effectLst/>
                <a:uLnTx/>
                <a:uFillTx/>
              </a:endParaRPr>
            </a:p>
          </p:txBody>
        </p:sp>
      </p:grpSp>
      <p:sp>
        <p:nvSpPr>
          <p:cNvPr id="41" name="Freeform 120"/>
          <p:cNvSpPr>
            <a:spLocks noEditPoints="1"/>
          </p:cNvSpPr>
          <p:nvPr>
            <p:custDataLst>
              <p:tags r:id="rId22"/>
            </p:custDataLst>
          </p:nvPr>
        </p:nvSpPr>
        <p:spPr bwMode="auto">
          <a:xfrm>
            <a:off x="1317583" y="3014128"/>
            <a:ext cx="193695" cy="136922"/>
          </a:xfrm>
          <a:custGeom>
            <a:avLst/>
            <a:gdLst>
              <a:gd name="T0" fmla="*/ 8 w 288"/>
              <a:gd name="T1" fmla="*/ 0 h 204"/>
              <a:gd name="T2" fmla="*/ 0 w 288"/>
              <a:gd name="T3" fmla="*/ 196 h 204"/>
              <a:gd name="T4" fmla="*/ 280 w 288"/>
              <a:gd name="T5" fmla="*/ 204 h 204"/>
              <a:gd name="T6" fmla="*/ 288 w 288"/>
              <a:gd name="T7" fmla="*/ 8 h 204"/>
              <a:gd name="T8" fmla="*/ 43 w 288"/>
              <a:gd name="T9" fmla="*/ 176 h 204"/>
              <a:gd name="T10" fmla="*/ 21 w 288"/>
              <a:gd name="T11" fmla="*/ 180 h 204"/>
              <a:gd name="T12" fmla="*/ 17 w 288"/>
              <a:gd name="T13" fmla="*/ 158 h 204"/>
              <a:gd name="T14" fmla="*/ 39 w 288"/>
              <a:gd name="T15" fmla="*/ 154 h 204"/>
              <a:gd name="T16" fmla="*/ 43 w 288"/>
              <a:gd name="T17" fmla="*/ 176 h 204"/>
              <a:gd name="T18" fmla="*/ 39 w 288"/>
              <a:gd name="T19" fmla="*/ 136 h 204"/>
              <a:gd name="T20" fmla="*/ 17 w 288"/>
              <a:gd name="T21" fmla="*/ 132 h 204"/>
              <a:gd name="T22" fmla="*/ 21 w 288"/>
              <a:gd name="T23" fmla="*/ 110 h 204"/>
              <a:gd name="T24" fmla="*/ 43 w 288"/>
              <a:gd name="T25" fmla="*/ 114 h 204"/>
              <a:gd name="T26" fmla="*/ 43 w 288"/>
              <a:gd name="T27" fmla="*/ 90 h 204"/>
              <a:gd name="T28" fmla="*/ 21 w 288"/>
              <a:gd name="T29" fmla="*/ 94 h 204"/>
              <a:gd name="T30" fmla="*/ 17 w 288"/>
              <a:gd name="T31" fmla="*/ 72 h 204"/>
              <a:gd name="T32" fmla="*/ 39 w 288"/>
              <a:gd name="T33" fmla="*/ 68 h 204"/>
              <a:gd name="T34" fmla="*/ 43 w 288"/>
              <a:gd name="T35" fmla="*/ 90 h 204"/>
              <a:gd name="T36" fmla="*/ 39 w 288"/>
              <a:gd name="T37" fmla="*/ 50 h 204"/>
              <a:gd name="T38" fmla="*/ 17 w 288"/>
              <a:gd name="T39" fmla="*/ 46 h 204"/>
              <a:gd name="T40" fmla="*/ 21 w 288"/>
              <a:gd name="T41" fmla="*/ 24 h 204"/>
              <a:gd name="T42" fmla="*/ 43 w 288"/>
              <a:gd name="T43" fmla="*/ 28 h 204"/>
              <a:gd name="T44" fmla="*/ 226 w 288"/>
              <a:gd name="T45" fmla="*/ 177 h 204"/>
              <a:gd name="T46" fmla="*/ 70 w 288"/>
              <a:gd name="T47" fmla="*/ 185 h 204"/>
              <a:gd name="T48" fmla="*/ 62 w 288"/>
              <a:gd name="T49" fmla="*/ 26 h 204"/>
              <a:gd name="T50" fmla="*/ 218 w 288"/>
              <a:gd name="T51" fmla="*/ 18 h 204"/>
              <a:gd name="T52" fmla="*/ 226 w 288"/>
              <a:gd name="T53" fmla="*/ 177 h 204"/>
              <a:gd name="T54" fmla="*/ 267 w 288"/>
              <a:gd name="T55" fmla="*/ 180 h 204"/>
              <a:gd name="T56" fmla="*/ 245 w 288"/>
              <a:gd name="T57" fmla="*/ 176 h 204"/>
              <a:gd name="T58" fmla="*/ 249 w 288"/>
              <a:gd name="T59" fmla="*/ 154 h 204"/>
              <a:gd name="T60" fmla="*/ 271 w 288"/>
              <a:gd name="T61" fmla="*/ 158 h 204"/>
              <a:gd name="T62" fmla="*/ 271 w 288"/>
              <a:gd name="T63" fmla="*/ 132 h 204"/>
              <a:gd name="T64" fmla="*/ 249 w 288"/>
              <a:gd name="T65" fmla="*/ 136 h 204"/>
              <a:gd name="T66" fmla="*/ 245 w 288"/>
              <a:gd name="T67" fmla="*/ 114 h 204"/>
              <a:gd name="T68" fmla="*/ 267 w 288"/>
              <a:gd name="T69" fmla="*/ 110 h 204"/>
              <a:gd name="T70" fmla="*/ 271 w 288"/>
              <a:gd name="T71" fmla="*/ 132 h 204"/>
              <a:gd name="T72" fmla="*/ 267 w 288"/>
              <a:gd name="T73" fmla="*/ 94 h 204"/>
              <a:gd name="T74" fmla="*/ 245 w 288"/>
              <a:gd name="T75" fmla="*/ 90 h 204"/>
              <a:gd name="T76" fmla="*/ 249 w 288"/>
              <a:gd name="T77" fmla="*/ 68 h 204"/>
              <a:gd name="T78" fmla="*/ 271 w 288"/>
              <a:gd name="T79" fmla="*/ 72 h 204"/>
              <a:gd name="T80" fmla="*/ 271 w 288"/>
              <a:gd name="T81" fmla="*/ 46 h 204"/>
              <a:gd name="T82" fmla="*/ 249 w 288"/>
              <a:gd name="T83" fmla="*/ 50 h 204"/>
              <a:gd name="T84" fmla="*/ 245 w 288"/>
              <a:gd name="T85" fmla="*/ 28 h 204"/>
              <a:gd name="T86" fmla="*/ 267 w 288"/>
              <a:gd name="T87" fmla="*/ 24 h 204"/>
              <a:gd name="T88" fmla="*/ 271 w 288"/>
              <a:gd name="T89" fmla="*/ 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204">
                <a:moveTo>
                  <a:pt x="280" y="0"/>
                </a:moveTo>
                <a:cubicBezTo>
                  <a:pt x="8" y="0"/>
                  <a:pt x="8" y="0"/>
                  <a:pt x="8" y="0"/>
                </a:cubicBezTo>
                <a:cubicBezTo>
                  <a:pt x="4" y="0"/>
                  <a:pt x="0" y="4"/>
                  <a:pt x="0" y="8"/>
                </a:cubicBezTo>
                <a:cubicBezTo>
                  <a:pt x="0" y="196"/>
                  <a:pt x="0" y="196"/>
                  <a:pt x="0" y="196"/>
                </a:cubicBezTo>
                <a:cubicBezTo>
                  <a:pt x="0" y="200"/>
                  <a:pt x="4" y="204"/>
                  <a:pt x="8" y="204"/>
                </a:cubicBezTo>
                <a:cubicBezTo>
                  <a:pt x="280" y="204"/>
                  <a:pt x="280" y="204"/>
                  <a:pt x="280" y="204"/>
                </a:cubicBezTo>
                <a:cubicBezTo>
                  <a:pt x="284" y="204"/>
                  <a:pt x="288" y="200"/>
                  <a:pt x="288" y="196"/>
                </a:cubicBezTo>
                <a:cubicBezTo>
                  <a:pt x="288" y="8"/>
                  <a:pt x="288" y="8"/>
                  <a:pt x="288" y="8"/>
                </a:cubicBezTo>
                <a:cubicBezTo>
                  <a:pt x="288" y="4"/>
                  <a:pt x="284" y="0"/>
                  <a:pt x="280" y="0"/>
                </a:cubicBezTo>
                <a:close/>
                <a:moveTo>
                  <a:pt x="43" y="176"/>
                </a:moveTo>
                <a:cubicBezTo>
                  <a:pt x="43" y="178"/>
                  <a:pt x="42" y="180"/>
                  <a:pt x="39" y="180"/>
                </a:cubicBezTo>
                <a:cubicBezTo>
                  <a:pt x="21" y="180"/>
                  <a:pt x="21" y="180"/>
                  <a:pt x="21" y="180"/>
                </a:cubicBezTo>
                <a:cubicBezTo>
                  <a:pt x="19" y="180"/>
                  <a:pt x="17" y="178"/>
                  <a:pt x="17" y="176"/>
                </a:cubicBezTo>
                <a:cubicBezTo>
                  <a:pt x="17" y="158"/>
                  <a:pt x="17" y="158"/>
                  <a:pt x="17" y="158"/>
                </a:cubicBezTo>
                <a:cubicBezTo>
                  <a:pt x="17" y="156"/>
                  <a:pt x="19" y="154"/>
                  <a:pt x="21" y="154"/>
                </a:cubicBezTo>
                <a:cubicBezTo>
                  <a:pt x="39" y="154"/>
                  <a:pt x="39" y="154"/>
                  <a:pt x="39" y="154"/>
                </a:cubicBezTo>
                <a:cubicBezTo>
                  <a:pt x="42" y="154"/>
                  <a:pt x="43" y="156"/>
                  <a:pt x="43" y="158"/>
                </a:cubicBezTo>
                <a:lnTo>
                  <a:pt x="43" y="176"/>
                </a:lnTo>
                <a:close/>
                <a:moveTo>
                  <a:pt x="43" y="132"/>
                </a:moveTo>
                <a:cubicBezTo>
                  <a:pt x="43" y="134"/>
                  <a:pt x="42" y="136"/>
                  <a:pt x="39" y="136"/>
                </a:cubicBezTo>
                <a:cubicBezTo>
                  <a:pt x="21" y="136"/>
                  <a:pt x="21" y="136"/>
                  <a:pt x="21" y="136"/>
                </a:cubicBezTo>
                <a:cubicBezTo>
                  <a:pt x="19" y="136"/>
                  <a:pt x="17" y="134"/>
                  <a:pt x="17" y="132"/>
                </a:cubicBezTo>
                <a:cubicBezTo>
                  <a:pt x="17" y="114"/>
                  <a:pt x="17" y="114"/>
                  <a:pt x="17" y="114"/>
                </a:cubicBezTo>
                <a:cubicBezTo>
                  <a:pt x="17" y="112"/>
                  <a:pt x="19" y="110"/>
                  <a:pt x="21" y="110"/>
                </a:cubicBezTo>
                <a:cubicBezTo>
                  <a:pt x="39" y="110"/>
                  <a:pt x="39" y="110"/>
                  <a:pt x="39" y="110"/>
                </a:cubicBezTo>
                <a:cubicBezTo>
                  <a:pt x="42" y="110"/>
                  <a:pt x="43" y="112"/>
                  <a:pt x="43" y="114"/>
                </a:cubicBezTo>
                <a:lnTo>
                  <a:pt x="43" y="132"/>
                </a:lnTo>
                <a:close/>
                <a:moveTo>
                  <a:pt x="43" y="90"/>
                </a:moveTo>
                <a:cubicBezTo>
                  <a:pt x="43" y="92"/>
                  <a:pt x="42" y="94"/>
                  <a:pt x="39" y="94"/>
                </a:cubicBezTo>
                <a:cubicBezTo>
                  <a:pt x="21" y="94"/>
                  <a:pt x="21" y="94"/>
                  <a:pt x="21" y="94"/>
                </a:cubicBezTo>
                <a:cubicBezTo>
                  <a:pt x="19" y="94"/>
                  <a:pt x="17" y="92"/>
                  <a:pt x="17" y="90"/>
                </a:cubicBezTo>
                <a:cubicBezTo>
                  <a:pt x="17" y="72"/>
                  <a:pt x="17" y="72"/>
                  <a:pt x="17" y="72"/>
                </a:cubicBezTo>
                <a:cubicBezTo>
                  <a:pt x="17" y="70"/>
                  <a:pt x="19" y="68"/>
                  <a:pt x="21" y="68"/>
                </a:cubicBezTo>
                <a:cubicBezTo>
                  <a:pt x="39" y="68"/>
                  <a:pt x="39" y="68"/>
                  <a:pt x="39" y="68"/>
                </a:cubicBezTo>
                <a:cubicBezTo>
                  <a:pt x="42" y="68"/>
                  <a:pt x="43" y="70"/>
                  <a:pt x="43" y="72"/>
                </a:cubicBezTo>
                <a:lnTo>
                  <a:pt x="43" y="90"/>
                </a:lnTo>
                <a:close/>
                <a:moveTo>
                  <a:pt x="43" y="46"/>
                </a:moveTo>
                <a:cubicBezTo>
                  <a:pt x="43" y="48"/>
                  <a:pt x="42" y="50"/>
                  <a:pt x="39" y="50"/>
                </a:cubicBezTo>
                <a:cubicBezTo>
                  <a:pt x="21" y="50"/>
                  <a:pt x="21" y="50"/>
                  <a:pt x="21" y="50"/>
                </a:cubicBezTo>
                <a:cubicBezTo>
                  <a:pt x="19" y="50"/>
                  <a:pt x="17" y="48"/>
                  <a:pt x="17" y="46"/>
                </a:cubicBezTo>
                <a:cubicBezTo>
                  <a:pt x="17" y="28"/>
                  <a:pt x="17" y="28"/>
                  <a:pt x="17" y="28"/>
                </a:cubicBezTo>
                <a:cubicBezTo>
                  <a:pt x="17" y="26"/>
                  <a:pt x="19" y="24"/>
                  <a:pt x="21" y="24"/>
                </a:cubicBezTo>
                <a:cubicBezTo>
                  <a:pt x="39" y="24"/>
                  <a:pt x="39" y="24"/>
                  <a:pt x="39" y="24"/>
                </a:cubicBezTo>
                <a:cubicBezTo>
                  <a:pt x="42" y="24"/>
                  <a:pt x="43" y="26"/>
                  <a:pt x="43" y="28"/>
                </a:cubicBezTo>
                <a:lnTo>
                  <a:pt x="43" y="46"/>
                </a:lnTo>
                <a:close/>
                <a:moveTo>
                  <a:pt x="226" y="177"/>
                </a:moveTo>
                <a:cubicBezTo>
                  <a:pt x="226" y="182"/>
                  <a:pt x="222" y="185"/>
                  <a:pt x="218" y="185"/>
                </a:cubicBezTo>
                <a:cubicBezTo>
                  <a:pt x="70" y="185"/>
                  <a:pt x="70" y="185"/>
                  <a:pt x="70" y="185"/>
                </a:cubicBezTo>
                <a:cubicBezTo>
                  <a:pt x="66" y="185"/>
                  <a:pt x="62" y="182"/>
                  <a:pt x="62" y="177"/>
                </a:cubicBezTo>
                <a:cubicBezTo>
                  <a:pt x="62" y="26"/>
                  <a:pt x="62" y="26"/>
                  <a:pt x="62" y="26"/>
                </a:cubicBezTo>
                <a:cubicBezTo>
                  <a:pt x="62" y="22"/>
                  <a:pt x="66" y="18"/>
                  <a:pt x="70" y="18"/>
                </a:cubicBezTo>
                <a:cubicBezTo>
                  <a:pt x="218" y="18"/>
                  <a:pt x="218" y="18"/>
                  <a:pt x="218" y="18"/>
                </a:cubicBezTo>
                <a:cubicBezTo>
                  <a:pt x="222" y="18"/>
                  <a:pt x="226" y="22"/>
                  <a:pt x="226" y="26"/>
                </a:cubicBezTo>
                <a:lnTo>
                  <a:pt x="226" y="177"/>
                </a:lnTo>
                <a:close/>
                <a:moveTo>
                  <a:pt x="271" y="176"/>
                </a:moveTo>
                <a:cubicBezTo>
                  <a:pt x="271" y="178"/>
                  <a:pt x="269" y="180"/>
                  <a:pt x="267" y="180"/>
                </a:cubicBezTo>
                <a:cubicBezTo>
                  <a:pt x="249" y="180"/>
                  <a:pt x="249" y="180"/>
                  <a:pt x="249" y="180"/>
                </a:cubicBezTo>
                <a:cubicBezTo>
                  <a:pt x="247" y="180"/>
                  <a:pt x="245" y="178"/>
                  <a:pt x="245" y="176"/>
                </a:cubicBezTo>
                <a:cubicBezTo>
                  <a:pt x="245" y="158"/>
                  <a:pt x="245" y="158"/>
                  <a:pt x="245" y="158"/>
                </a:cubicBezTo>
                <a:cubicBezTo>
                  <a:pt x="245" y="156"/>
                  <a:pt x="247" y="154"/>
                  <a:pt x="249" y="154"/>
                </a:cubicBezTo>
                <a:cubicBezTo>
                  <a:pt x="267" y="154"/>
                  <a:pt x="267" y="154"/>
                  <a:pt x="267" y="154"/>
                </a:cubicBezTo>
                <a:cubicBezTo>
                  <a:pt x="269" y="154"/>
                  <a:pt x="271" y="156"/>
                  <a:pt x="271" y="158"/>
                </a:cubicBezTo>
                <a:lnTo>
                  <a:pt x="271" y="176"/>
                </a:lnTo>
                <a:close/>
                <a:moveTo>
                  <a:pt x="271" y="132"/>
                </a:moveTo>
                <a:cubicBezTo>
                  <a:pt x="271" y="134"/>
                  <a:pt x="269" y="136"/>
                  <a:pt x="267" y="136"/>
                </a:cubicBezTo>
                <a:cubicBezTo>
                  <a:pt x="249" y="136"/>
                  <a:pt x="249" y="136"/>
                  <a:pt x="249" y="136"/>
                </a:cubicBezTo>
                <a:cubicBezTo>
                  <a:pt x="247" y="136"/>
                  <a:pt x="245" y="134"/>
                  <a:pt x="245" y="132"/>
                </a:cubicBezTo>
                <a:cubicBezTo>
                  <a:pt x="245" y="114"/>
                  <a:pt x="245" y="114"/>
                  <a:pt x="245" y="114"/>
                </a:cubicBezTo>
                <a:cubicBezTo>
                  <a:pt x="245" y="112"/>
                  <a:pt x="247" y="110"/>
                  <a:pt x="249" y="110"/>
                </a:cubicBezTo>
                <a:cubicBezTo>
                  <a:pt x="267" y="110"/>
                  <a:pt x="267" y="110"/>
                  <a:pt x="267" y="110"/>
                </a:cubicBezTo>
                <a:cubicBezTo>
                  <a:pt x="269" y="110"/>
                  <a:pt x="271" y="112"/>
                  <a:pt x="271" y="114"/>
                </a:cubicBezTo>
                <a:lnTo>
                  <a:pt x="271" y="132"/>
                </a:lnTo>
                <a:close/>
                <a:moveTo>
                  <a:pt x="271" y="90"/>
                </a:moveTo>
                <a:cubicBezTo>
                  <a:pt x="271" y="92"/>
                  <a:pt x="269" y="94"/>
                  <a:pt x="267" y="94"/>
                </a:cubicBezTo>
                <a:cubicBezTo>
                  <a:pt x="249" y="94"/>
                  <a:pt x="249" y="94"/>
                  <a:pt x="249" y="94"/>
                </a:cubicBezTo>
                <a:cubicBezTo>
                  <a:pt x="247" y="94"/>
                  <a:pt x="245" y="92"/>
                  <a:pt x="245" y="90"/>
                </a:cubicBezTo>
                <a:cubicBezTo>
                  <a:pt x="245" y="72"/>
                  <a:pt x="245" y="72"/>
                  <a:pt x="245" y="72"/>
                </a:cubicBezTo>
                <a:cubicBezTo>
                  <a:pt x="245" y="70"/>
                  <a:pt x="247" y="68"/>
                  <a:pt x="249" y="68"/>
                </a:cubicBezTo>
                <a:cubicBezTo>
                  <a:pt x="267" y="68"/>
                  <a:pt x="267" y="68"/>
                  <a:pt x="267" y="68"/>
                </a:cubicBezTo>
                <a:cubicBezTo>
                  <a:pt x="269" y="68"/>
                  <a:pt x="271" y="70"/>
                  <a:pt x="271" y="72"/>
                </a:cubicBezTo>
                <a:lnTo>
                  <a:pt x="271" y="90"/>
                </a:lnTo>
                <a:close/>
                <a:moveTo>
                  <a:pt x="271" y="46"/>
                </a:moveTo>
                <a:cubicBezTo>
                  <a:pt x="271" y="48"/>
                  <a:pt x="269" y="50"/>
                  <a:pt x="267" y="50"/>
                </a:cubicBezTo>
                <a:cubicBezTo>
                  <a:pt x="249" y="50"/>
                  <a:pt x="249" y="50"/>
                  <a:pt x="249" y="50"/>
                </a:cubicBezTo>
                <a:cubicBezTo>
                  <a:pt x="247" y="50"/>
                  <a:pt x="245" y="48"/>
                  <a:pt x="245" y="46"/>
                </a:cubicBezTo>
                <a:cubicBezTo>
                  <a:pt x="245" y="28"/>
                  <a:pt x="245" y="28"/>
                  <a:pt x="245" y="28"/>
                </a:cubicBezTo>
                <a:cubicBezTo>
                  <a:pt x="245" y="26"/>
                  <a:pt x="247" y="24"/>
                  <a:pt x="249" y="24"/>
                </a:cubicBezTo>
                <a:cubicBezTo>
                  <a:pt x="267" y="24"/>
                  <a:pt x="267" y="24"/>
                  <a:pt x="267" y="24"/>
                </a:cubicBezTo>
                <a:cubicBezTo>
                  <a:pt x="269" y="24"/>
                  <a:pt x="271" y="26"/>
                  <a:pt x="271" y="28"/>
                </a:cubicBezTo>
                <a:lnTo>
                  <a:pt x="271" y="46"/>
                </a:lnTo>
                <a:close/>
              </a:path>
            </a:pathLst>
          </a:custGeom>
          <a:solidFill>
            <a:sysClr val="window" lastClr="FFFFFF"/>
          </a:solidFill>
          <a:ln>
            <a:noFill/>
          </a:ln>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95000"/>
                  <a:lumOff val="5000"/>
                </a:prstClr>
              </a:solidFill>
              <a:effectLst/>
              <a:uLnTx/>
              <a:uFillTx/>
            </a:endParaRPr>
          </a:p>
        </p:txBody>
      </p:sp>
      <p:sp>
        <p:nvSpPr>
          <p:cNvPr id="51" name="椭圆 50"/>
          <p:cNvSpPr/>
          <p:nvPr>
            <p:custDataLst>
              <p:tags r:id="rId23"/>
            </p:custDataLst>
          </p:nvPr>
        </p:nvSpPr>
        <p:spPr>
          <a:xfrm>
            <a:off x="4623802" y="1324849"/>
            <a:ext cx="107925" cy="107925"/>
          </a:xfrm>
          <a:prstGeom prst="ellipse">
            <a:avLst/>
          </a:prstGeom>
          <a:solidFill>
            <a:srgbClr val="4BACC6"/>
          </a:solidFill>
          <a:ln w="12700" cap="flat" cmpd="sng" algn="ctr">
            <a:noFill/>
            <a:prstDash val="solid"/>
            <a:miter lim="800000"/>
          </a:ln>
          <a:effectLst/>
        </p:spPr>
        <p:txBody>
          <a:bodyPr rtlCol="0" anchor="ctr"/>
          <a:lstStyle/>
          <a:p>
            <a:pPr algn="ctr"/>
            <a:endParaRPr lang="zh-CN" altLang="en-US" sz="1350"/>
          </a:p>
        </p:txBody>
      </p:sp>
      <p:sp>
        <p:nvSpPr>
          <p:cNvPr id="54" name="文本框 53"/>
          <p:cNvSpPr txBox="1"/>
          <p:nvPr>
            <p:custDataLst>
              <p:tags r:id="rId24"/>
            </p:custDataLst>
          </p:nvPr>
        </p:nvSpPr>
        <p:spPr>
          <a:xfrm>
            <a:off x="4820424" y="1116167"/>
            <a:ext cx="2404487" cy="337185"/>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mn-ea"/>
              </a:rPr>
              <a:t>计算限额</a:t>
            </a:r>
            <a:endParaRPr lang="zh-CN" altLang="en-US" sz="1600" b="1" dirty="0">
              <a:latin typeface="微软雅黑" panose="020B0503020204020204" pitchFamily="34" charset="-122"/>
              <a:ea typeface="微软雅黑" panose="020B0503020204020204" pitchFamily="34" charset="-122"/>
              <a:cs typeface="+mn-ea"/>
            </a:endParaRPr>
          </a:p>
        </p:txBody>
      </p:sp>
      <p:sp>
        <p:nvSpPr>
          <p:cNvPr id="55" name="文本框 54"/>
          <p:cNvSpPr txBox="1"/>
          <p:nvPr>
            <p:custDataLst>
              <p:tags r:id="rId25"/>
            </p:custDataLst>
          </p:nvPr>
        </p:nvSpPr>
        <p:spPr>
          <a:xfrm>
            <a:off x="4820606" y="1396649"/>
            <a:ext cx="2660014" cy="645160"/>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按当年</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全部费用化项目</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和当年</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已结束的资本化项目</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统一计算出当年全部项目“其他相关费用”限额</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椭圆 52"/>
          <p:cNvSpPr/>
          <p:nvPr>
            <p:custDataLst>
              <p:tags r:id="rId26"/>
            </p:custDataLst>
          </p:nvPr>
        </p:nvSpPr>
        <p:spPr>
          <a:xfrm>
            <a:off x="4623802" y="2331841"/>
            <a:ext cx="107925" cy="107925"/>
          </a:xfrm>
          <a:prstGeom prst="ellipse">
            <a:avLst/>
          </a:prstGeom>
          <a:solidFill>
            <a:srgbClr val="C0504D"/>
          </a:solidFill>
          <a:ln>
            <a:noFill/>
          </a:ln>
          <a:effectLst/>
        </p:spPr>
        <p:txBody>
          <a:bodyPr rtlCol="0" anchor="ctr"/>
          <a:lstStyle/>
          <a:p>
            <a:pPr algn="ctr"/>
            <a:endParaRPr lang="zh-CN" altLang="en-US" sz="1350"/>
          </a:p>
        </p:txBody>
      </p:sp>
      <p:sp>
        <p:nvSpPr>
          <p:cNvPr id="56" name="文本框 55"/>
          <p:cNvSpPr txBox="1"/>
          <p:nvPr>
            <p:custDataLst>
              <p:tags r:id="rId27"/>
            </p:custDataLst>
          </p:nvPr>
        </p:nvSpPr>
        <p:spPr>
          <a:xfrm>
            <a:off x="4820656" y="2110470"/>
            <a:ext cx="2470858" cy="337185"/>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mn-ea"/>
              </a:rPr>
              <a:t>比大小，取小作为限额</a:t>
            </a:r>
            <a:endParaRPr lang="zh-CN" altLang="en-US" sz="1600" b="1" dirty="0">
              <a:latin typeface="微软雅黑" panose="020B0503020204020204" pitchFamily="34" charset="-122"/>
              <a:ea typeface="微软雅黑" panose="020B0503020204020204" pitchFamily="34" charset="-122"/>
              <a:cs typeface="+mn-ea"/>
            </a:endParaRPr>
          </a:p>
        </p:txBody>
      </p:sp>
      <p:sp>
        <p:nvSpPr>
          <p:cNvPr id="57" name="文本框 56"/>
          <p:cNvSpPr txBox="1"/>
          <p:nvPr>
            <p:custDataLst>
              <p:tags r:id="rId28"/>
            </p:custDataLst>
          </p:nvPr>
        </p:nvSpPr>
        <p:spPr>
          <a:xfrm>
            <a:off x="4820606" y="2391609"/>
            <a:ext cx="2660014" cy="645160"/>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比较“其他相关费用”</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限额</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及其</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实际发生数</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的大小，确定可加计扣除的“其他相关费用”金额</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文本框 57"/>
          <p:cNvSpPr txBox="1"/>
          <p:nvPr>
            <p:custDataLst>
              <p:tags r:id="rId29"/>
            </p:custDataLst>
          </p:nvPr>
        </p:nvSpPr>
        <p:spPr>
          <a:xfrm>
            <a:off x="4820424" y="3105657"/>
            <a:ext cx="2148603" cy="337185"/>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mn-ea"/>
              </a:rPr>
              <a:t>计算比例</a:t>
            </a:r>
            <a:endParaRPr lang="zh-CN" altLang="en-US" sz="1600" b="1" dirty="0">
              <a:latin typeface="微软雅黑" panose="020B0503020204020204" pitchFamily="34" charset="-122"/>
              <a:ea typeface="微软雅黑" panose="020B0503020204020204" pitchFamily="34" charset="-122"/>
              <a:cs typeface="+mn-ea"/>
            </a:endParaRPr>
          </a:p>
        </p:txBody>
      </p:sp>
      <p:sp>
        <p:nvSpPr>
          <p:cNvPr id="59" name="文本框 58"/>
          <p:cNvSpPr txBox="1"/>
          <p:nvPr>
            <p:custDataLst>
              <p:tags r:id="rId30"/>
            </p:custDataLst>
          </p:nvPr>
        </p:nvSpPr>
        <p:spPr>
          <a:xfrm>
            <a:off x="4820424" y="3386478"/>
            <a:ext cx="2740521" cy="645160"/>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用</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可加计扣除</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的“其他相关费用”金额</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除以全部项目</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实际发生的“其他相关费用”</a:t>
            </a: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椭圆 63"/>
          <p:cNvSpPr/>
          <p:nvPr>
            <p:custDataLst>
              <p:tags r:id="rId31"/>
            </p:custDataLst>
          </p:nvPr>
        </p:nvSpPr>
        <p:spPr>
          <a:xfrm>
            <a:off x="4623802" y="3332606"/>
            <a:ext cx="107925" cy="107925"/>
          </a:xfrm>
          <a:prstGeom prst="ellipse">
            <a:avLst/>
          </a:prstGeom>
          <a:solidFill>
            <a:srgbClr val="8064A2"/>
          </a:solidFill>
          <a:ln w="12700" cap="flat" cmpd="sng" algn="ctr">
            <a:noFill/>
            <a:prstDash val="solid"/>
            <a:miter lim="800000"/>
          </a:ln>
          <a:effectLst/>
        </p:spPr>
        <p:txBody>
          <a:bodyPr rtlCol="0" anchor="ctr"/>
          <a:lstStyle/>
          <a:p>
            <a:pPr algn="ctr"/>
            <a:endParaRPr lang="zh-CN" altLang="en-US" sz="1350"/>
          </a:p>
        </p:txBody>
      </p:sp>
      <p:sp>
        <p:nvSpPr>
          <p:cNvPr id="60" name="文本框 59"/>
          <p:cNvSpPr txBox="1"/>
          <p:nvPr>
            <p:custDataLst>
              <p:tags r:id="rId32"/>
            </p:custDataLst>
          </p:nvPr>
        </p:nvSpPr>
        <p:spPr>
          <a:xfrm>
            <a:off x="4858221" y="4126017"/>
            <a:ext cx="2185884" cy="337185"/>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mn-ea"/>
              </a:rPr>
              <a:t>分摊</a:t>
            </a:r>
            <a:r>
              <a:rPr lang="en-US" altLang="zh-CN" sz="1600" b="1" dirty="0">
                <a:latin typeface="微软雅黑" panose="020B0503020204020204" pitchFamily="34" charset="-122"/>
                <a:ea typeface="微软雅黑" panose="020B0503020204020204" pitchFamily="34" charset="-122"/>
                <a:cs typeface="+mn-ea"/>
              </a:rPr>
              <a:t>“</a:t>
            </a:r>
            <a:r>
              <a:rPr lang="zh-CN" altLang="en-US" sz="1600" b="1" dirty="0">
                <a:latin typeface="微软雅黑" panose="020B0503020204020204" pitchFamily="34" charset="-122"/>
                <a:ea typeface="微软雅黑" panose="020B0503020204020204" pitchFamily="34" charset="-122"/>
                <a:cs typeface="+mn-ea"/>
              </a:rPr>
              <a:t>其他相关费用</a:t>
            </a:r>
            <a:r>
              <a:rPr lang="en-US" altLang="zh-CN" sz="1600" b="1" dirty="0">
                <a:latin typeface="微软雅黑" panose="020B0503020204020204" pitchFamily="34" charset="-122"/>
                <a:ea typeface="微软雅黑" panose="020B0503020204020204" pitchFamily="34" charset="-122"/>
                <a:cs typeface="+mn-ea"/>
              </a:rPr>
              <a:t>”</a:t>
            </a:r>
            <a:endParaRPr lang="en-US" altLang="zh-CN" sz="1600" b="1" dirty="0">
              <a:latin typeface="微软雅黑" panose="020B0503020204020204" pitchFamily="34" charset="-122"/>
              <a:ea typeface="微软雅黑" panose="020B0503020204020204" pitchFamily="34" charset="-122"/>
              <a:cs typeface="+mn-ea"/>
            </a:endParaRPr>
          </a:p>
        </p:txBody>
      </p:sp>
      <p:sp>
        <p:nvSpPr>
          <p:cNvPr id="61" name="文本框 60"/>
          <p:cNvSpPr txBox="1"/>
          <p:nvPr>
            <p:custDataLst>
              <p:tags r:id="rId33"/>
            </p:custDataLst>
          </p:nvPr>
        </p:nvSpPr>
        <p:spPr>
          <a:xfrm>
            <a:off x="4860977" y="4381528"/>
            <a:ext cx="2660014" cy="460375"/>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用可</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加计扣除比例</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乘以</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每个资本化</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项目实际发生的“</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其他相关费用</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椭圆 65"/>
          <p:cNvSpPr/>
          <p:nvPr>
            <p:custDataLst>
              <p:tags r:id="rId34"/>
            </p:custDataLst>
          </p:nvPr>
        </p:nvSpPr>
        <p:spPr>
          <a:xfrm>
            <a:off x="4623802" y="4313135"/>
            <a:ext cx="107925" cy="107925"/>
          </a:xfrm>
          <a:prstGeom prst="ellipse">
            <a:avLst/>
          </a:prstGeom>
          <a:solidFill>
            <a:srgbClr val="9BBB59"/>
          </a:solidFill>
          <a:ln>
            <a:noFill/>
          </a:ln>
          <a:effectLst/>
        </p:spPr>
        <p:txBody>
          <a:bodyPr rtlCol="0" anchor="ctr"/>
          <a:lstStyle/>
          <a:p>
            <a:pPr algn="ctr"/>
            <a:endParaRPr lang="zh-CN" altLang="en-US" sz="1350"/>
          </a:p>
        </p:txBody>
      </p:sp>
      <p:sp>
        <p:nvSpPr>
          <p:cNvPr id="2" name="文本框 1"/>
          <p:cNvSpPr txBox="1"/>
          <p:nvPr/>
        </p:nvSpPr>
        <p:spPr>
          <a:xfrm>
            <a:off x="543560" y="699135"/>
            <a:ext cx="3470910" cy="368300"/>
          </a:xfrm>
          <a:prstGeom prst="rect">
            <a:avLst/>
          </a:prstGeom>
          <a:noFill/>
        </p:spPr>
        <p:txBody>
          <a:bodyPr wrap="square" rtlCol="0">
            <a:spAutoFit/>
          </a:bodyPr>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其他相关费用</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处理</a:t>
            </a:r>
            <a:r>
              <a:rPr lang="zh-CN" altLang="en-US" b="1" dirty="0" smtClean="0">
                <a:solidFill>
                  <a:srgbClr val="FF0000"/>
                </a:solidFill>
                <a:latin typeface="微软雅黑" panose="020B0503020204020204" pitchFamily="34" charset="-122"/>
                <a:ea typeface="微软雅黑" panose="020B0503020204020204" pitchFamily="34" charset="-122"/>
              </a:rPr>
              <a:t>四步法</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31595" y="123825"/>
            <a:ext cx="6280150" cy="488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258445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187450" y="1059180"/>
            <a:ext cx="6717030" cy="2174875"/>
          </a:xfrm>
          <a:prstGeom prst="rect">
            <a:avLst/>
          </a:prstGeom>
          <a:noFill/>
          <a:ln>
            <a:noFill/>
          </a:ln>
        </p:spPr>
        <p:txBody>
          <a:bodyPr wrap="square" rtlCol="0">
            <a:noAutofit/>
          </a:bodyPr>
          <a:lstStyle/>
          <a:p>
            <a:pPr algn="l"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举例：假设某公司202</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年度有A和B两个已完工资本化研发项目，</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2023</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年均已完工。项目A人员人工等五项费用之和为90万元，其他相关费用为12万元；项目B人员人工等五项费用之和为100万元，其他相关费用为8万元。</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268986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971550" y="699135"/>
            <a:ext cx="7307580" cy="4246245"/>
          </a:xfrm>
          <a:prstGeom prst="rect">
            <a:avLst/>
          </a:prstGeom>
          <a:noFill/>
          <a:ln>
            <a:noFill/>
          </a:ln>
        </p:spPr>
        <p:txBody>
          <a:bodyPr wrap="square" rtlCol="0">
            <a:spAutoFit/>
          </a:bodyPr>
          <a:lstStyle/>
          <a:p>
            <a:pPr algn="l"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第一步：</a:t>
            </a:r>
            <a:r>
              <a:rPr lang="zh-CN" altLang="en-US" b="1" dirty="0" smtClean="0">
                <a:solidFill>
                  <a:schemeClr val="tx1"/>
                </a:solidFill>
                <a:latin typeface="微软雅黑" panose="020B0503020204020204" pitchFamily="34" charset="-122"/>
                <a:ea typeface="微软雅黑" panose="020B0503020204020204" pitchFamily="34" charset="-122"/>
              </a:rPr>
              <a:t>计算限额</a:t>
            </a:r>
            <a:endParaRPr lang="zh-CN" altLang="en-US" b="1" dirty="0" smtClean="0">
              <a:solidFill>
                <a:srgbClr val="FF0000"/>
              </a:solidFill>
              <a:latin typeface="微软雅黑" panose="020B0503020204020204" pitchFamily="34" charset="-122"/>
              <a:ea typeface="微软雅黑" panose="020B0503020204020204" pitchFamily="34" charset="-122"/>
            </a:endParaRPr>
          </a:p>
          <a:p>
            <a:pPr algn="l" fontAlgn="auto">
              <a:lnSpc>
                <a:spcPct val="150000"/>
              </a:lnSpc>
            </a:pPr>
            <a:r>
              <a:rPr lang="zh-CN" altLang="en-US" b="1" spc="15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两个项目的其他相关费用限额为</a:t>
            </a:r>
            <a:r>
              <a:rPr lang="zh-CN" altLang="en-US" b="1" spc="150">
                <a:solidFill>
                  <a:srgbClr val="FF0000"/>
                </a:solidFill>
                <a:latin typeface="Arial" panose="020B0604020202020204" pitchFamily="34" charset="0"/>
                <a:ea typeface="微软雅黑" panose="020B0503020204020204" pitchFamily="34" charset="-122"/>
                <a:sym typeface="Arial" panose="020B0604020202020204" pitchFamily="34" charset="0"/>
              </a:rPr>
              <a:t>21.11</a:t>
            </a:r>
            <a:r>
              <a:rPr lang="zh-CN" altLang="en-US" b="1" spc="15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万元[(90+100)*10%/(1-10%)]</a:t>
            </a:r>
            <a:endParaRPr lang="zh-CN" altLang="en-US" b="1" spc="15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endParaRPr>
          </a:p>
          <a:p>
            <a:pPr algn="l"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第二步：</a:t>
            </a:r>
            <a:r>
              <a:rPr lang="zh-CN" altLang="en-US" b="1" dirty="0" smtClean="0">
                <a:solidFill>
                  <a:schemeClr val="tx1"/>
                </a:solidFill>
                <a:latin typeface="微软雅黑" panose="020B0503020204020204" pitchFamily="34" charset="-122"/>
                <a:ea typeface="微软雅黑" panose="020B0503020204020204" pitchFamily="34" charset="-122"/>
              </a:rPr>
              <a:t>比大小</a:t>
            </a:r>
            <a:endParaRPr lang="zh-CN" altLang="en-US" b="1" dirty="0" smtClean="0">
              <a:solidFill>
                <a:srgbClr val="FF0000"/>
              </a:solidFill>
              <a:latin typeface="微软雅黑" panose="020B0503020204020204" pitchFamily="34" charset="-122"/>
              <a:ea typeface="微软雅黑" panose="020B0503020204020204" pitchFamily="34" charset="-122"/>
            </a:endParaRPr>
          </a:p>
          <a:p>
            <a:pPr algn="l" fontAlgn="auto">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实际发生额</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万元</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&lt;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限额</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21.11</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万元，以实际发生额作为作为允许加计扣除的</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其他相关费用</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，即</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万元</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第三步：</a:t>
            </a:r>
            <a:r>
              <a:rPr lang="zh-CN" altLang="en-US" b="1" dirty="0" smtClean="0">
                <a:solidFill>
                  <a:schemeClr val="tx1"/>
                </a:solidFill>
                <a:latin typeface="微软雅黑" panose="020B0503020204020204" pitchFamily="34" charset="-122"/>
                <a:ea typeface="微软雅黑" panose="020B0503020204020204" pitchFamily="34" charset="-122"/>
              </a:rPr>
              <a:t>计算比例</a:t>
            </a:r>
            <a:r>
              <a:rPr lang="en-US" altLang="zh-CN" b="1" dirty="0" smtClean="0">
                <a:solidFill>
                  <a:schemeClr val="tx1"/>
                </a:solidFill>
                <a:latin typeface="微软雅黑" panose="020B0503020204020204" pitchFamily="34" charset="-122"/>
                <a:ea typeface="微软雅黑" panose="020B0503020204020204" pitchFamily="34" charset="-122"/>
              </a:rPr>
              <a:t>   </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20/20=100%</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第四步：</a:t>
            </a:r>
            <a:r>
              <a:rPr lang="zh-CN" altLang="en-US" b="1" dirty="0" smtClean="0">
                <a:solidFill>
                  <a:schemeClr val="tx1"/>
                </a:solidFill>
                <a:latin typeface="微软雅黑" panose="020B0503020204020204" pitchFamily="34" charset="-122"/>
                <a:ea typeface="微软雅黑" panose="020B0503020204020204" pitchFamily="34" charset="-122"/>
              </a:rPr>
              <a:t>分摊其他相关费用</a:t>
            </a:r>
            <a:endParaRPr lang="zh-CN" altLang="en-US" b="1" dirty="0" smtClean="0">
              <a:solidFill>
                <a:srgbClr val="FF0000"/>
              </a:solidFill>
              <a:latin typeface="微软雅黑" panose="020B0503020204020204" pitchFamily="34" charset="-122"/>
              <a:ea typeface="微软雅黑" panose="020B0503020204020204" pitchFamily="34" charset="-122"/>
            </a:endParaRPr>
          </a:p>
          <a:p>
            <a:pPr algn="l"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项目：</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12*100%=12</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万元</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项目：</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8*100%=8</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万元</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971550" y="915670"/>
            <a:ext cx="6979285" cy="347916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755650" y="843915"/>
          <a:ext cx="7474585" cy="3201035"/>
        </p:xfrm>
        <a:graphic>
          <a:graphicData uri="http://schemas.openxmlformats.org/drawingml/2006/table">
            <a:tbl>
              <a:tblPr/>
              <a:tblGrid>
                <a:gridCol w="512873"/>
                <a:gridCol w="1814898"/>
                <a:gridCol w="2023362"/>
                <a:gridCol w="1561726"/>
                <a:gridCol w="1561726"/>
              </a:tblGrid>
              <a:tr h="493395">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研发费用加计扣除</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高新技术企业认定</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会计规定</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1815465">
                <a:tc rowSpan="2">
                  <a:txBody>
                    <a:bodyPr/>
                    <a:p>
                      <a:pPr indent="0">
                        <a:buNone/>
                      </a:pPr>
                      <a:endParaRPr 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人 员 人 工 费 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直接从事研发活动人员</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的工资薪金、基本养老保险费、基本医疗保险费、失业保险费、工伤保险费、生育保险费和住房公积金，以及外聘研发人员的劳务费用。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企业科技人员</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（直接从事研发和相关技术创新活动</a:t>
                      </a:r>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专门从事上述活动的管理</a:t>
                      </a:r>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提供直接技术服务的）</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的工资薪金、基本养老保险费、基本医疗保险费、 失业保险费、工伤保险费、生育保险费和住房公积金，以及外聘科技人员的劳务费用。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企业在职研发人员</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 的工资、奖金、津贴、补贴、社会保险费、住房公积金等人工费用以及外聘研发人员的劳务费用。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会计核算范围大于税收范围。高新技术企业人员人工费用归集对象是科技人员。</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4040">
                <a:tc vMerge="1">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没有时间要求</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a:latin typeface="宋体" panose="02010600030101010101" pitchFamily="2" charset="-122"/>
                          <a:ea typeface="宋体" panose="02010600030101010101" pitchFamily="2" charset="-122"/>
                          <a:cs typeface="宋体" panose="02010600030101010101" pitchFamily="2" charset="-122"/>
                          <a:sym typeface="+mn-ea"/>
                        </a:rPr>
                        <a:t>全年</a:t>
                      </a:r>
                      <a:r>
                        <a:rPr lang="en-US" sz="1400">
                          <a:latin typeface="宋体" panose="02010600030101010101" pitchFamily="2" charset="-122"/>
                          <a:ea typeface="宋体" panose="02010600030101010101" pitchFamily="2" charset="-122"/>
                          <a:cs typeface="宋体" panose="02010600030101010101" pitchFamily="2" charset="-122"/>
                          <a:sym typeface="+mn-ea"/>
                        </a:rPr>
                        <a:t>累计实际工作时间在183天</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没有时间要求</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2"/>
            </p:custDataLst>
          </p:nvPr>
        </p:nvSpPr>
        <p:spPr>
          <a:xfrm>
            <a:off x="755650" y="195580"/>
            <a:ext cx="4572000" cy="398780"/>
          </a:xfrm>
          <a:prstGeom prst="rect">
            <a:avLst/>
          </a:prstGeom>
          <a:noFill/>
        </p:spPr>
        <p:txBody>
          <a:bodyPr wrap="square" rtlCol="0" anchor="t">
            <a:spAutoFit/>
          </a:bodyPr>
          <a:p>
            <a:pPr algn="l"/>
            <a:r>
              <a:rPr 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755967" y="844137"/>
          <a:ext cx="7745884" cy="3403600"/>
        </p:xfrm>
        <a:graphic>
          <a:graphicData uri="http://schemas.openxmlformats.org/drawingml/2006/table">
            <a:tbl>
              <a:tblPr/>
              <a:tblGrid>
                <a:gridCol w="649409"/>
                <a:gridCol w="2199005"/>
                <a:gridCol w="2363274"/>
                <a:gridCol w="1966506"/>
                <a:gridCol w="567690"/>
              </a:tblGrid>
              <a:tr h="355600">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研发费用加计扣除</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高新技术企业认定</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会计规定</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193675">
                <a:tc rowSpan="3">
                  <a:txBody>
                    <a:bodyPr/>
                    <a:p>
                      <a:pPr indent="0" fontAlgn="auto">
                        <a:lnSpc>
                          <a:spcPts val="2000"/>
                        </a:lnSpc>
                        <a:buNone/>
                      </a:pPr>
                      <a:endParaRPr 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2000"/>
                        </a:lnSpc>
                        <a:buNone/>
                      </a:pPr>
                      <a:endParaRPr 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2000"/>
                        </a:lnSpc>
                        <a:buNone/>
                      </a:pPr>
                      <a:endParaRPr 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2000"/>
                        </a:lnSpc>
                        <a:buNone/>
                      </a:pPr>
                      <a:endParaRPr 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2000"/>
                        </a:lnSpc>
                        <a:buNone/>
                      </a:pPr>
                      <a:endParaRPr 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直 接 投 入 费 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(1) 研发活动直接消耗的材料、燃料和动力费用。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(1)直接消耗的材料、燃料和动力费用。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(1) 研发活动直接消耗的材料、燃料和动力费用。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fontAlgn="auto">
                        <a:lnSpc>
                          <a:spcPts val="2000"/>
                        </a:lnSpc>
                        <a:buNone/>
                      </a:pP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448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(2) 用于中间试验和产品试制的模具、工艺装备开发及制造费，不构成固定资产的样品、样机及一般测试手段购置费，试制产品的检验费。</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(2) 用于中间试验和产品试制的模具、工艺装备开发及制造费，不构成固定资产的样品、样机及一般测试手段购置费，试制产品的检验费。</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(2) 用于中间试验和产品试制的模具、工艺装备开发及制造费，样品、样机及一般测试手段购置费，试制产品的检验费等。</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fontAlgn="auto">
                        <a:lnSpc>
                          <a:spcPts val="2000"/>
                        </a:lnSpc>
                        <a:buNone/>
                      </a:pP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367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a:txBody>
                    <a:bodyPr/>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(3) 用于研发活动的仪器、设备的运行维护、调整、检验、维修等费用，以及通过经营租赁方式租入的用于研发活动的仪器、设备租赁费。</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(3) 用于研究开发活动的仪器、设备的运行维护、调整、检验、检测、维修等费用，</a:t>
                      </a:r>
                      <a:r>
                        <a:rPr 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以及通过经营租赁方式租入的用于研发活动的固定资产租赁费。</a:t>
                      </a:r>
                      <a:endParaRPr lang="en-US" altLang="en-US" sz="1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fontAlgn="auto">
                        <a:lnSpc>
                          <a:spcPts val="2000"/>
                        </a:lnSpc>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(3) 用于研发活动的仪器、设备、</a:t>
                      </a:r>
                      <a:r>
                        <a:rPr 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房屋</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等固定资产的租赁费，设备调整及检验费，以及相关固定资产的运行维护、维修等费用。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fontAlgn="auto">
                        <a:lnSpc>
                          <a:spcPts val="2000"/>
                        </a:lnSpc>
                        <a:buNone/>
                      </a:pPr>
                      <a:r>
                        <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房屋租赁费不 属于加计扣除 范围。</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1"/>
            </p:custDataLst>
          </p:nvPr>
        </p:nvSpPr>
        <p:spPr>
          <a:xfrm>
            <a:off x="755650" y="195580"/>
            <a:ext cx="4572000" cy="398780"/>
          </a:xfrm>
          <a:prstGeom prst="rect">
            <a:avLst/>
          </a:prstGeom>
          <a:noFill/>
        </p:spPr>
        <p:txBody>
          <a:bodyPr wrap="square" rtlCol="0" anchor="t">
            <a:spAutoFit/>
          </a:bodyPr>
          <a:p>
            <a:pPr algn="l"/>
            <a:r>
              <a:rPr 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755967" y="844137"/>
          <a:ext cx="7695565" cy="3768725"/>
        </p:xfrm>
        <a:graphic>
          <a:graphicData uri="http://schemas.openxmlformats.org/drawingml/2006/table">
            <a:tbl>
              <a:tblPr/>
              <a:tblGrid>
                <a:gridCol w="843280"/>
                <a:gridCol w="1532890"/>
                <a:gridCol w="2164080"/>
                <a:gridCol w="1566545"/>
                <a:gridCol w="1588770"/>
              </a:tblGrid>
              <a:tr h="274955">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 研发费用加计扣除</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 高新技术企业认定</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 会计规定</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 备注</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58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965835">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折旧费用与长期待摊费用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用于研发活动的仪器、 设备的折旧费。</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用于研究开发活动的仪器、设备和在用</a:t>
                      </a:r>
                      <a:r>
                        <a:rPr lang="en-US" sz="1200" b="0">
                          <a:solidFill>
                            <a:srgbClr val="FF0000"/>
                          </a:solidFill>
                          <a:latin typeface="宋体" panose="02010600030101010101" pitchFamily="2" charset="-122"/>
                          <a:ea typeface="宋体" panose="02010600030101010101" pitchFamily="2" charset="-122"/>
                          <a:cs typeface="宋体" panose="02010600030101010101" pitchFamily="2" charset="-122"/>
                        </a:rPr>
                        <a:t>建筑物</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的折旧费。研发设施的改建、改装、装修和修理过程中发生的</a:t>
                      </a:r>
                      <a:r>
                        <a:rPr lang="en-US" sz="1200" b="0">
                          <a:solidFill>
                            <a:srgbClr val="FF0000"/>
                          </a:solidFill>
                          <a:latin typeface="宋体" panose="02010600030101010101" pitchFamily="2" charset="-122"/>
                          <a:ea typeface="宋体" panose="02010600030101010101" pitchFamily="2" charset="-122"/>
                          <a:cs typeface="宋体" panose="02010600030101010101" pitchFamily="2" charset="-122"/>
                        </a:rPr>
                        <a:t>长期待摊费用。</a:t>
                      </a:r>
                      <a:endParaRPr lang="en-US" altLang="en-US" sz="12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用于研发活动的仪 器、设备、</a:t>
                      </a:r>
                      <a:r>
                        <a:rPr lang="en-US" sz="1200" b="1">
                          <a:solidFill>
                            <a:srgbClr val="FF0000"/>
                          </a:solidFill>
                          <a:latin typeface="宋体" panose="02010600030101010101" pitchFamily="2" charset="-122"/>
                          <a:ea typeface="宋体" panose="02010600030101010101" pitchFamily="2" charset="-122"/>
                          <a:cs typeface="宋体" panose="02010600030101010101" pitchFamily="2" charset="-122"/>
                        </a:rPr>
                        <a:t>房屋</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等固定资产的折旧费。</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房屋折旧费、研发设施的改建、改装、装修和修理过程中发生的长期待摊费用不计入加计扣除范围。</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58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64895">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无形资产摊 销</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用于研发活动的软件、 专利权、非专利技术 (包括许可证、专有技 术、设计和计算方法 等) 的摊销费用。</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用于研究开发活动的软件、</a:t>
                      </a:r>
                      <a:r>
                        <a:rPr lang="en-US" sz="1200" b="0">
                          <a:solidFill>
                            <a:srgbClr val="FF0000"/>
                          </a:solidFill>
                          <a:latin typeface="宋体" panose="02010600030101010101" pitchFamily="2" charset="-122"/>
                          <a:ea typeface="宋体" panose="02010600030101010101" pitchFamily="2" charset="-122"/>
                          <a:cs typeface="宋体" panose="02010600030101010101" pitchFamily="2" charset="-122"/>
                        </a:rPr>
                        <a:t>知识产权</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、非专利技术(专有技术、许可证、设计和计算方法等) 的摊销费用。</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用于研发活动的软 件、专利权、非专利技术等无形资产的摊销费用。</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高新技术企业认定口径的研发费用包含 “知识产权” 摊销</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58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1950">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设计试验等 费用</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新产品设计费、新工艺 规程制定费、新药研制 的临床试验费、勘探开 发技术的现场试验费。</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符合条件的设计费用、</a:t>
                      </a:r>
                      <a:r>
                        <a:rPr lang="en-US" sz="1200" b="0">
                          <a:solidFill>
                            <a:srgbClr val="FF0000"/>
                          </a:solidFill>
                          <a:latin typeface="宋体" panose="02010600030101010101" pitchFamily="2" charset="-122"/>
                          <a:ea typeface="宋体" panose="02010600030101010101" pitchFamily="2" charset="-122"/>
                          <a:cs typeface="宋体" panose="02010600030101010101" pitchFamily="2" charset="-122"/>
                        </a:rPr>
                        <a:t>装备调试费用</a:t>
                      </a: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、试验费用(包括新药研制的临床试验费、勘探开发技术的现场试验费、田间试验费等)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高新技术企业认定口径将装备调试费用、 田间试验费用纳入范围；会计虽未对设计试验等费用进行列举，但规定研究、开发过程中发生的相关费用均可计入研发费用</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58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1"/>
            </p:custDataLst>
          </p:nvPr>
        </p:nvSpPr>
        <p:spPr>
          <a:xfrm>
            <a:off x="755650" y="195580"/>
            <a:ext cx="4572000" cy="398780"/>
          </a:xfrm>
          <a:prstGeom prst="rect">
            <a:avLst/>
          </a:prstGeom>
          <a:noFill/>
        </p:spPr>
        <p:txBody>
          <a:bodyPr wrap="square" rtlCol="0" anchor="t">
            <a:spAutoFit/>
          </a:bodyPr>
          <a:p>
            <a:pPr algn="l"/>
            <a:r>
              <a:rPr 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755967" y="844137"/>
          <a:ext cx="7695565" cy="3275965"/>
        </p:xfrm>
        <a:graphic>
          <a:graphicData uri="http://schemas.openxmlformats.org/drawingml/2006/table">
            <a:tbl>
              <a:tblPr/>
              <a:tblGrid>
                <a:gridCol w="433705"/>
                <a:gridCol w="1985010"/>
                <a:gridCol w="1997075"/>
                <a:gridCol w="1975485"/>
                <a:gridCol w="1304290"/>
              </a:tblGrid>
              <a:tr h="288925">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研发费用加计扣除</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高新技术企业认定</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会计规定</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备注</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58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716915">
                <a:tc>
                  <a:txBody>
                    <a:bodyPr/>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其 他 相 关 费 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58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与研发活动直接相关的其他费用，如技术图书资料费、资料翻译费、专家咨询费、高新科技研发保险费，研发成果的检索、分析、评议、论证、鉴定、评审、评估、验收费用，知识产权的申请费、注册 费、代理费，差旅费、会议费，职工福利费、</a:t>
                      </a:r>
                      <a:r>
                        <a:rPr 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补充养老保险费、补充医疗保险费。</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此项费用总额不得超过可加计扣除研发费用总额的</a:t>
                      </a:r>
                      <a:r>
                        <a:rPr 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10%。</a:t>
                      </a:r>
                      <a:endParaRPr lang="en-US" altLang="en-US" sz="1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与研究开发活动直接相关的其他费用，包括技术图书资料费、资料翻译费、专家咨询费、高新科技研发保险费，研发成果的检索、论证、评审、鉴定、验收费用，知识产权的申请费、注册费、代理费，会议费、差旅费、</a:t>
                      </a:r>
                      <a:r>
                        <a:rPr 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通讯费</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等。此项费用一般不得超过研究开发总费用的</a:t>
                      </a:r>
                      <a:r>
                        <a:rPr 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20%</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，另有规定的除外。</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与研发活动直接相关的其他费用，包括技术图书资料费、资料翻译费、会议费、差旅费、办公费、外事费、研发人员培训费、培养费、专家咨询费、高新科技研发保险费用等。研发成果的论证、评审、验收、评估以及知识产权的申请费、注册费、代理费等费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加计扣除政策及高新技术企业认定研发费用范围中对其他相关费用总额有比例限制。</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00000"/>
                      </a:solidFill>
                      <a:prstDash val="solid"/>
                      <a:headEnd type="none" w="med" len="med"/>
                      <a:tailEnd type="none" w="med" len="med"/>
                    </a:lnL>
                    <a:lnR w="158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1"/>
            </p:custDataLst>
          </p:nvPr>
        </p:nvSpPr>
        <p:spPr>
          <a:xfrm>
            <a:off x="755650" y="195580"/>
            <a:ext cx="4572000" cy="398780"/>
          </a:xfrm>
          <a:prstGeom prst="rect">
            <a:avLst/>
          </a:prstGeom>
          <a:noFill/>
        </p:spPr>
        <p:txBody>
          <a:bodyPr wrap="square" rtlCol="0" anchor="t">
            <a:spAutoFit/>
          </a:bodyPr>
          <a:p>
            <a:pPr algn="l"/>
            <a:r>
              <a:rPr 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899160" y="915670"/>
            <a:ext cx="7245350" cy="331660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683260" y="699135"/>
            <a:ext cx="7799705" cy="390779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66435"/>
            <a:ext cx="9144000" cy="1814777"/>
            <a:chOff x="170694" y="177982"/>
            <a:chExt cx="3936004" cy="781165"/>
          </a:xfrm>
        </p:grpSpPr>
        <p:sp>
          <p:nvSpPr>
            <p:cNvPr id="44" name="等腰三角形 43"/>
            <p:cNvSpPr/>
            <p:nvPr/>
          </p:nvSpPr>
          <p:spPr>
            <a:xfrm>
              <a:off x="1048541"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191643"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555512" y="261765"/>
              <a:ext cx="569115" cy="466581"/>
            </a:xfrm>
            <a:prstGeom prst="rect">
              <a:avLst/>
            </a:prstGeom>
            <a:noFill/>
          </p:spPr>
          <p:txBody>
            <a:bodyPr wrap="square" lIns="68580" tIns="34290" rIns="68580" bIns="34290" rtlCol="0">
              <a:spAutoFit/>
            </a:bodyPr>
            <a:lstStyle/>
            <a:p>
              <a:r>
                <a:rPr lang="en-US" altLang="zh-CN" sz="6600" dirty="0">
                  <a:solidFill>
                    <a:schemeClr val="bg1">
                      <a:lumMod val="95000"/>
                    </a:schemeClr>
                  </a:solidFill>
                  <a:cs typeface="+mn-ea"/>
                  <a:sym typeface="+mn-lt"/>
                </a:rPr>
                <a:t>03</a:t>
              </a:r>
              <a:endParaRPr lang="en-US" altLang="zh-CN" sz="6600" dirty="0">
                <a:solidFill>
                  <a:schemeClr val="bg1">
                    <a:lumMod val="95000"/>
                  </a:schemeClr>
                </a:solidFill>
                <a:cs typeface="+mn-ea"/>
                <a:sym typeface="+mn-lt"/>
              </a:endParaRPr>
            </a:p>
          </p:txBody>
        </p:sp>
      </p:grpSp>
      <p:sp>
        <p:nvSpPr>
          <p:cNvPr id="49" name="TextBox 48"/>
          <p:cNvSpPr txBox="1"/>
          <p:nvPr/>
        </p:nvSpPr>
        <p:spPr>
          <a:xfrm>
            <a:off x="2075154" y="2352659"/>
            <a:ext cx="6878240" cy="437515"/>
          </a:xfrm>
          <a:prstGeom prst="rect">
            <a:avLst/>
          </a:prstGeom>
          <a:noFill/>
        </p:spPr>
        <p:txBody>
          <a:bodyPr wrap="square" lIns="68584" tIns="34291" rIns="68584" bIns="34291" rtlCol="0">
            <a:spAutoFit/>
          </a:bodyPr>
          <a:lstStyle/>
          <a:p>
            <a:r>
              <a:rPr lang="zh-CN" altLang="en-US" sz="2400" b="1" dirty="0">
                <a:latin typeface="微软雅黑" panose="020B0503020204020204" pitchFamily="34" charset="-122"/>
                <a:ea typeface="微软雅黑" panose="020B0503020204020204" pitchFamily="34" charset="-122"/>
                <a:sym typeface="+mn-ea"/>
              </a:rPr>
              <a:t>研发费用申报表填写资料及留存备查资料</a:t>
            </a:r>
            <a:endParaRPr lang="en-US" altLang="zh-CN" sz="2400" b="1" dirty="0">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536611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6" name="组合 5"/>
          <p:cNvGrpSpPr/>
          <p:nvPr/>
        </p:nvGrpSpPr>
        <p:grpSpPr>
          <a:xfrm>
            <a:off x="406996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9" name="组合 8"/>
          <p:cNvGrpSpPr/>
          <p:nvPr/>
        </p:nvGrpSpPr>
        <p:grpSpPr>
          <a:xfrm>
            <a:off x="471804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4" name="组合 3"/>
          <p:cNvGrpSpPr/>
          <p:nvPr/>
        </p:nvGrpSpPr>
        <p:grpSpPr>
          <a:xfrm>
            <a:off x="277382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grpSp>
        <p:nvGrpSpPr>
          <p:cNvPr id="5" name="组合 4"/>
          <p:cNvGrpSpPr/>
          <p:nvPr/>
        </p:nvGrpSpPr>
        <p:grpSpPr>
          <a:xfrm>
            <a:off x="342189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25170" y="1203904"/>
            <a:ext cx="7700010" cy="3109707"/>
            <a:chOff x="1076" y="1563"/>
            <a:chExt cx="12090" cy="3850"/>
          </a:xfrm>
        </p:grpSpPr>
        <p:sp>
          <p:nvSpPr>
            <p:cNvPr id="2" name="文本框 1"/>
            <p:cNvSpPr txBox="1"/>
            <p:nvPr/>
          </p:nvSpPr>
          <p:spPr>
            <a:xfrm>
              <a:off x="1076" y="1782"/>
              <a:ext cx="2558" cy="417"/>
            </a:xfrm>
            <a:prstGeom prst="rect">
              <a:avLst/>
            </a:prstGeom>
            <a:solidFill>
              <a:srgbClr val="FFC000"/>
            </a:solidFill>
          </p:spPr>
          <p:txBody>
            <a:bodyPr wrap="square" rtlCol="0" anchor="t">
              <a:spAutoFit/>
            </a:bodyPr>
            <a:lstStyle/>
            <a:p>
              <a:pPr indent="0" algn="ctr">
                <a:buNone/>
              </a:pPr>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明确创新目标</a:t>
              </a:r>
              <a:endParaRPr lang="en-US" altLang="en-US" sz="160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1076" y="3370"/>
              <a:ext cx="2558" cy="417"/>
            </a:xfrm>
            <a:prstGeom prst="rect">
              <a:avLst/>
            </a:prstGeom>
            <a:solidFill>
              <a:schemeClr val="accent1">
                <a:lumMod val="20000"/>
                <a:lumOff val="80000"/>
              </a:schemeClr>
            </a:solidFill>
          </p:spPr>
          <p:txBody>
            <a:bodyPr wrap="square" rtlCol="0" anchor="t">
              <a:spAutoFit/>
            </a:bodyPr>
            <a:lstStyle/>
            <a:p>
              <a:pPr indent="0" algn="ctr">
                <a:buNone/>
              </a:pPr>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系统组织形式</a:t>
              </a:r>
              <a:endParaRPr lang="en-US" altLang="en-US" sz="160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1076" y="4958"/>
              <a:ext cx="2558" cy="417"/>
            </a:xfrm>
            <a:prstGeom prst="rect">
              <a:avLst/>
            </a:prstGeom>
            <a:solidFill>
              <a:srgbClr val="92D050"/>
            </a:solidFill>
          </p:spPr>
          <p:txBody>
            <a:bodyPr wrap="square" rtlCol="0" anchor="t">
              <a:spAutoFit/>
            </a:bodyPr>
            <a:lstStyle/>
            <a:p>
              <a:pPr indent="0">
                <a:buNone/>
              </a:pPr>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研发结果不确定</a:t>
              </a:r>
              <a:endParaRPr lang="en-US" altLang="en-US" sz="160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5084" y="1563"/>
              <a:ext cx="5766" cy="1028"/>
            </a:xfrm>
            <a:prstGeom prst="rect">
              <a:avLst/>
            </a:prstGeom>
            <a:solidFill>
              <a:srgbClr val="FFC000"/>
            </a:solidFill>
          </p:spPr>
          <p:txBody>
            <a:bodyPr wrap="square" rtlCol="0" anchor="t">
              <a:spAutoFit/>
            </a:bodyPr>
            <a:lstStyle/>
            <a:p>
              <a:pPr indent="0">
                <a:buNone/>
              </a:pPr>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1.探索以前未发现的现象、结构或关系？</a:t>
              </a:r>
              <a:endParaRPr 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2.在一定范围要突破现有的技术瓶颈？</a:t>
              </a:r>
              <a:endParaRPr 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3.研发成果不可预期？</a:t>
              </a:r>
              <a:endParaRPr lang="en-US" altLang="en-US" sz="160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5080" y="3194"/>
              <a:ext cx="4631" cy="722"/>
            </a:xfrm>
            <a:prstGeom prst="rect">
              <a:avLst/>
            </a:prstGeom>
            <a:solidFill>
              <a:schemeClr val="accent1">
                <a:lumMod val="20000"/>
                <a:lumOff val="80000"/>
              </a:schemeClr>
            </a:solidFill>
          </p:spPr>
          <p:txBody>
            <a:bodyPr wrap="square" rtlCol="0" anchor="t">
              <a:spAutoFit/>
            </a:bodyPr>
            <a:lstStyle/>
            <a:p>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立项、实施、结题的组织过程</a:t>
              </a:r>
              <a:endPar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有人、财、物等支持</a:t>
              </a:r>
              <a:endParaRPr lang="en-US" altLang="en-US" sz="160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2582" y="1862"/>
              <a:ext cx="584" cy="370"/>
            </a:xfrm>
            <a:prstGeom prst="rect">
              <a:avLst/>
            </a:prstGeom>
            <a:solidFill>
              <a:srgbClr val="FFC000"/>
            </a:solidFill>
          </p:spPr>
          <p:txBody>
            <a:bodyPr wrap="square">
              <a:spAutoFit/>
              <a:extLst>
                <a:ext uri="{4A0BC546-FE56-4ADE-93B0-CB8AF2F6F144}">
                  <wpsdc:textFrameExt xmlns:wpsdc="http://www.wps.cn/officeDocument/2022/drawingmlCustomData" type="text"/>
                </a:ext>
              </a:extLst>
            </a:bodyPr>
            <a:lstStyle/>
            <a:p>
              <a:pPr algn="l"/>
              <a:r>
                <a:rPr lang="zh-CN" altLang="en-US" sz="1350">
                  <a:latin typeface="宋体" panose="02010600030101010101" pitchFamily="2" charset="-122"/>
                  <a:ea typeface="宋体" panose="02010600030101010101" pitchFamily="2" charset="-122"/>
                </a:rPr>
                <a:t>是</a:t>
              </a:r>
              <a:endParaRPr lang="zh-CN" altLang="en-US" sz="1350">
                <a:latin typeface="宋体" panose="02010600030101010101" pitchFamily="2" charset="-122"/>
                <a:ea typeface="宋体" panose="02010600030101010101" pitchFamily="2" charset="-122"/>
              </a:endParaRPr>
            </a:p>
          </p:txBody>
        </p:sp>
        <p:sp>
          <p:nvSpPr>
            <p:cNvPr id="11" name="文本框 10"/>
            <p:cNvSpPr txBox="1"/>
            <p:nvPr/>
          </p:nvSpPr>
          <p:spPr>
            <a:xfrm>
              <a:off x="11412" y="3168"/>
              <a:ext cx="1348" cy="722"/>
            </a:xfrm>
            <a:prstGeom prst="rect">
              <a:avLst/>
            </a:prstGeom>
            <a:solidFill>
              <a:schemeClr val="accent1">
                <a:lumMod val="20000"/>
                <a:lumOff val="80000"/>
              </a:schemeClr>
            </a:solidFill>
          </p:spPr>
          <p:txBody>
            <a:bodyPr wrap="square" rtlCol="0" anchor="t">
              <a:spAutoFit/>
            </a:bodyPr>
            <a:lstStyle/>
            <a:p>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有边界</a:t>
              </a:r>
              <a:endPar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可度量</a:t>
              </a:r>
              <a:endParaRPr lang="en-US" altLang="en-US" sz="160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文本框 11"/>
            <p:cNvSpPr txBox="1"/>
            <p:nvPr/>
          </p:nvSpPr>
          <p:spPr>
            <a:xfrm>
              <a:off x="5080" y="4996"/>
              <a:ext cx="4317" cy="417"/>
            </a:xfrm>
            <a:prstGeom prst="rect">
              <a:avLst/>
            </a:prstGeom>
            <a:solidFill>
              <a:srgbClr val="92D050"/>
            </a:solidFill>
          </p:spPr>
          <p:txBody>
            <a:bodyPr wrap="square" rtlCol="0" anchor="t">
              <a:spAutoFit/>
            </a:bodyPr>
            <a:lstStyle/>
            <a:p>
              <a:r>
                <a:rPr 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反复试验、测试</a:t>
              </a: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、可能失败</a:t>
              </a:r>
              <a:endParaRPr lang="zh-CN" altLang="en-US" sz="160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16" name="右箭头 15"/>
          <p:cNvSpPr/>
          <p:nvPr/>
        </p:nvSpPr>
        <p:spPr>
          <a:xfrm>
            <a:off x="6443980" y="2715895"/>
            <a:ext cx="648335" cy="2165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右箭头 16"/>
          <p:cNvSpPr/>
          <p:nvPr/>
        </p:nvSpPr>
        <p:spPr>
          <a:xfrm>
            <a:off x="2492375" y="2715895"/>
            <a:ext cx="648335" cy="2165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右箭头 17"/>
          <p:cNvSpPr/>
          <p:nvPr/>
        </p:nvSpPr>
        <p:spPr>
          <a:xfrm>
            <a:off x="2520950" y="4011930"/>
            <a:ext cx="648335" cy="2165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右箭头 18"/>
          <p:cNvSpPr/>
          <p:nvPr/>
        </p:nvSpPr>
        <p:spPr>
          <a:xfrm>
            <a:off x="2496820" y="1419860"/>
            <a:ext cx="648335" cy="2165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右箭头 19"/>
          <p:cNvSpPr/>
          <p:nvPr/>
        </p:nvSpPr>
        <p:spPr>
          <a:xfrm>
            <a:off x="7164070" y="1501140"/>
            <a:ext cx="648335" cy="2165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611505" y="699135"/>
            <a:ext cx="7974965" cy="3830955"/>
          </a:xfrm>
          <a:prstGeom prst="rect">
            <a:avLst/>
          </a:prstGeom>
          <a:noFill/>
        </p:spPr>
        <p:txBody>
          <a:bodyPr wrap="square" rtlCol="0">
            <a:spAutoFit/>
          </a:bodyPr>
          <a:p>
            <a:pPr fontAlgn="auto">
              <a:lnSpc>
                <a:spcPct val="15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案例：</a:t>
            </a: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甲是一家会计核算健全、实行查账征收的居民企业，20</a:t>
            </a:r>
            <a:r>
              <a:rPr 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23</a:t>
            </a: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年立项3个研发项目，研发投入如下（假设均符合研发费用加计扣除相关条件）：</a:t>
            </a:r>
            <a:endPar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（一）项目一：境内自主研发项目。</a:t>
            </a:r>
            <a:endPar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23</a:t>
            </a: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年甲公司实际支付费用为：人员人工费用60万元，直接投入费用20万元，其他相关费用30万元。</a:t>
            </a:r>
            <a:endPar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该项目研发人员从事研发活动的同时从事企业日常管理，据统计，该项目研发人员20</a:t>
            </a:r>
            <a:r>
              <a:rPr 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23</a:t>
            </a: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年度工作总工时1200小时，其中日常管理活动200小时、</a:t>
            </a:r>
            <a:r>
              <a:rPr sz="16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研发活动1000小时</a:t>
            </a: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sz="16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甲公司符合固定资产加速折旧政策条件</a:t>
            </a: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，于20</a:t>
            </a:r>
            <a:r>
              <a:rPr 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22</a:t>
            </a: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年12月购进并投入使用一台价值80万元的研发设备用于该项目研发，会计处理按8年折旧，</a:t>
            </a:r>
            <a:r>
              <a:rPr sz="16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en-US" sz="16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23</a:t>
            </a:r>
            <a:r>
              <a:rPr sz="16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年折旧额10万元</a:t>
            </a: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；税收上享受加速折旧政策按4年折旧，20</a:t>
            </a:r>
            <a:r>
              <a:rPr 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23</a:t>
            </a:r>
            <a:r>
              <a:rPr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年折旧额20万元（假设不考虑残值）。</a:t>
            </a:r>
            <a:r>
              <a:rPr lang="en-US" altLang="zh-CN" sz="16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en-US" altLang="zh-CN" b="1" dirty="0" smtClean="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b="1"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2740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611505" y="699135"/>
            <a:ext cx="7974965" cy="506730"/>
          </a:xfrm>
          <a:prstGeom prst="rect">
            <a:avLst/>
          </a:prstGeom>
          <a:noFill/>
        </p:spPr>
        <p:txBody>
          <a:bodyPr wrap="square" rtlCol="0">
            <a:spAutoFit/>
          </a:bodyPr>
          <a:p>
            <a:pPr fontAlgn="auto">
              <a:lnSpc>
                <a:spcPct val="150000"/>
              </a:lnSpc>
            </a:pPr>
            <a:r>
              <a:rPr lang="en-US" altLang="zh-CN" sz="16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en-US" altLang="zh-CN" b="1" dirty="0" smtClean="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b="1"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1016000" y="1037590"/>
            <a:ext cx="6872605" cy="3022600"/>
          </a:xfrm>
          <a:prstGeom prst="rect">
            <a:avLst/>
          </a:prstGeom>
          <a:noFill/>
        </p:spPr>
        <p:txBody>
          <a:bodyPr wrap="none" rtlCol="0">
            <a:noAutofit/>
          </a:bodyPr>
          <a:p>
            <a:pPr indent="0" algn="l" fontAlgn="auto">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（二）项目二：委托</a:t>
            </a:r>
            <a:r>
              <a:rPr lang="zh-CN" altLang="en-US" sz="1600" dirty="0" smtClean="0">
                <a:solidFill>
                  <a:srgbClr val="FF0000"/>
                </a:solidFill>
                <a:latin typeface="微软雅黑" panose="020B0503020204020204" pitchFamily="34" charset="-122"/>
                <a:ea typeface="微软雅黑" panose="020B0503020204020204" pitchFamily="34" charset="-122"/>
              </a:rPr>
              <a:t>境内</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关联乙公司研发项目。</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20</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年甲公司实际支付费用给乙公司合计100万元，乙公司实际发生费用60万元。</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（三）项目三：委托境外非关联丙公司研发项目。</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20</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年甲公司实际支付费用给丙公司合计200万元。</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请问 ：甲公司20</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年研发费用加计扣除总额？</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263461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827405" y="699135"/>
            <a:ext cx="7696835" cy="4154170"/>
          </a:xfrm>
          <a:prstGeom prst="rect">
            <a:avLst/>
          </a:prstGeom>
          <a:noFill/>
          <a:ln>
            <a:noFill/>
          </a:ln>
        </p:spPr>
        <p:txBody>
          <a:bodyPr wrap="square" rtlCol="0">
            <a:spAutoFit/>
          </a:bodyPr>
          <a:lstStyle/>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（一）项目一</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1、人员人工费用</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依据《国家税务总局关于研发费用税前加计扣除归集范围有关问题的公告》（国家税务总局公告2017年第40号）第一条第三项规定，“直接从事研发活动的人员、外聘研发人员同时从事非研发活动的，企业应对其人员活动情况做必要记录，并将其实际发生的相关费用按实际工时占比等合理方法在研发费用和生产经营费用间分配，未分配的不得加计扣除”。</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因此，人员人工费用应按实际工时占比法在研发费用和管理费用间进行分配如下：</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（1）计入研发费用的人员人工费用=60×（1000÷1200）=50万元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（2）计入管理费用的人员人工费用=60×（200÷1200）=10万元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（3）允许加计扣除的人员人工费用=50万元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292989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827405" y="843280"/>
            <a:ext cx="7696835" cy="3046095"/>
          </a:xfrm>
          <a:prstGeom prst="rect">
            <a:avLst/>
          </a:prstGeom>
          <a:noFill/>
          <a:ln>
            <a:noFill/>
          </a:ln>
        </p:spPr>
        <p:txBody>
          <a:bodyPr wrap="square" rtlCol="0">
            <a:spAutoFit/>
          </a:bodyPr>
          <a:lstStyle/>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2、固定资产折旧费用</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依据《国家税务总局关于研发费用税前加计扣除归集范围有关问题的公告》（国家税务总局公告2017年第40号）第三条第二项规定，“企业用于研发活动的仪器、设备，符合税法规定且选择加速折旧优惠政策的，在享受研发费用税前加计扣除政策时，就税前扣除的折旧部分计算加计扣除”。</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该项目研发设备20</a:t>
            </a:r>
            <a:r>
              <a:rPr lang="en-US"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23</a:t>
            </a: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年会计折旧为10万元，税收折旧为20万元，依据上述政策规定，以税前扣除的折旧部分（即税收折旧）</a:t>
            </a:r>
            <a:r>
              <a:rPr sz="16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20万元计算加计扣除</a:t>
            </a: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因此，允许加计扣除的固定资产折旧费用为20万元。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25622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899160" y="915670"/>
            <a:ext cx="7621270" cy="3415030"/>
          </a:xfrm>
          <a:prstGeom prst="rect">
            <a:avLst/>
          </a:prstGeom>
          <a:noFill/>
          <a:ln>
            <a:noFill/>
          </a:ln>
        </p:spPr>
        <p:txBody>
          <a:bodyPr wrap="square" rtlCol="0">
            <a:spAutoFit/>
          </a:bodyPr>
          <a:lstStyle/>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3、其他相关费用</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企业在一个纳税年度内同时开展多项研发活动的，由原来按照每一研发项目分别计算“其他相关费用”限额，改为统一计算全部研发项目“其他相关费用”限额</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（1）项目一研发费用合计=人员人工费用50万+直接投入费用20万+固定资产折旧费用20万=</a:t>
            </a:r>
            <a:r>
              <a:rPr lang="en-US"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90</a:t>
            </a: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（2）项目一其他相关费用限额=</a:t>
            </a:r>
            <a:r>
              <a:rPr lang="en-US"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90</a:t>
            </a: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×10%÷（1-10%）=10万元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4、允许加计扣除的研发费用</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项目一允许加计扣除的研发费用合计=人员人工费用50万+直接投入费用20万+固定资产折旧费用20万+其他相关费用10万=100万元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251333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899160" y="843280"/>
            <a:ext cx="7621270" cy="3415030"/>
          </a:xfrm>
          <a:prstGeom prst="rect">
            <a:avLst/>
          </a:prstGeom>
          <a:noFill/>
          <a:ln>
            <a:noFill/>
          </a:ln>
        </p:spPr>
        <p:txBody>
          <a:bodyPr wrap="square" rtlCol="0">
            <a:spAutoFit/>
          </a:bodyPr>
          <a:lstStyle/>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（二）项目二</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依据《财政部 国家税务总局 科学技术部关于完善研究开发费用税前加计扣除政策的通知》（财税[2015]119号）第二条第一项规定，“企业委托外部机构或个人进行研发活动所发生的费用，按照费用实际发生额的80%计入委托方研发费用并计算加计扣除，受托方不得再进行加计扣除。委托外部研究开发费用实际发生额应按照独立交易原则确定。委托方与受托方存在关联关系的，受托方应向委托方提供研发项目费用支出明细情况”。</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1、项目二允许加计扣除的委托境内研发的研发费用=100×80%=80万元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2、乙公司应向甲公司提供实际发生费用60万元的明细情况。</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27463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857885" y="771525"/>
            <a:ext cx="7621270" cy="3784600"/>
          </a:xfrm>
          <a:prstGeom prst="rect">
            <a:avLst/>
          </a:prstGeom>
          <a:noFill/>
          <a:ln>
            <a:noFill/>
          </a:ln>
        </p:spPr>
        <p:txBody>
          <a:bodyPr wrap="square" rtlCol="0">
            <a:spAutoFit/>
          </a:bodyPr>
          <a:lstStyle/>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（三）项目三</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1、甲公司委托境外研发的研发费用=200×80%=160万元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2、境内符合条件的研发费用=项目一100万+</a:t>
            </a:r>
            <a:r>
              <a:rPr sz="16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项目二80万</a:t>
            </a: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=180万元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3、委托境外研发的研发费用限额=180×2÷3=120万元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4、项目三允许加计扣除的委托境外研发的研发费用=120万元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5、丙公司无需向甲公司提供实际发生费用的明细情况。</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（四）研发费用加计扣除总额</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1、甲公司20</a:t>
            </a:r>
            <a:r>
              <a:rPr lang="en-US"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23</a:t>
            </a: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年允许加计扣除的研发费用合计=项目一100万+项目二80万+项目三120万=300万元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2、甲公司20</a:t>
            </a:r>
            <a:r>
              <a:rPr lang="en-US"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23</a:t>
            </a: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年研发费用加计扣除总额=300×</a:t>
            </a:r>
            <a:r>
              <a:rPr lang="en-US"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100</a:t>
            </a: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300</a:t>
            </a:r>
            <a:r>
              <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万元</a:t>
            </a:r>
            <a:endParaRPr sz="16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288988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流程图: 过程 24"/>
          <p:cNvSpPr/>
          <p:nvPr>
            <p:custDataLst>
              <p:tags r:id="rId1"/>
            </p:custDataLst>
          </p:nvPr>
        </p:nvSpPr>
        <p:spPr>
          <a:xfrm>
            <a:off x="6421307" y="1732312"/>
            <a:ext cx="1731245" cy="347876"/>
          </a:xfrm>
          <a:prstGeom prst="flowChartProcess">
            <a:avLst/>
          </a:prstGeom>
          <a:solidFill>
            <a:srgbClr val="74C367"/>
          </a:solid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28" name="流程图: 过程 27"/>
          <p:cNvSpPr/>
          <p:nvPr>
            <p:custDataLst>
              <p:tags r:id="rId2"/>
            </p:custDataLst>
          </p:nvPr>
        </p:nvSpPr>
        <p:spPr>
          <a:xfrm rot="10800000">
            <a:off x="1734184" y="1732311"/>
            <a:ext cx="1804289" cy="347876"/>
          </a:xfrm>
          <a:prstGeom prst="flowChartProcess">
            <a:avLst/>
          </a:prstGeom>
          <a:solidFill>
            <a:srgbClr val="74C367"/>
          </a:solid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14" name="六边形 13"/>
          <p:cNvSpPr/>
          <p:nvPr>
            <p:custDataLst>
              <p:tags r:id="rId3"/>
            </p:custDataLst>
          </p:nvPr>
        </p:nvSpPr>
        <p:spPr>
          <a:xfrm>
            <a:off x="5349089" y="1616820"/>
            <a:ext cx="986455" cy="577594"/>
          </a:xfrm>
          <a:prstGeom prst="hexagon">
            <a:avLst/>
          </a:prstGeom>
          <a:solidFill>
            <a:srgbClr val="74C367"/>
          </a:solid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16" name="六边形 15"/>
          <p:cNvSpPr/>
          <p:nvPr>
            <p:custDataLst>
              <p:tags r:id="rId4"/>
            </p:custDataLst>
          </p:nvPr>
        </p:nvSpPr>
        <p:spPr>
          <a:xfrm>
            <a:off x="4450141" y="1288176"/>
            <a:ext cx="986455" cy="577594"/>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17" name="六边形 16"/>
          <p:cNvSpPr/>
          <p:nvPr>
            <p:custDataLst>
              <p:tags r:id="rId6"/>
            </p:custDataLst>
          </p:nvPr>
        </p:nvSpPr>
        <p:spPr>
          <a:xfrm>
            <a:off x="4450141" y="1923565"/>
            <a:ext cx="986455" cy="577594"/>
          </a:xfrm>
          <a:prstGeom prst="hexagon">
            <a:avLst/>
          </a:prstGeom>
          <a:solidFill>
            <a:srgbClr val="74C367"/>
          </a:solid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24" name="流程图: 手动操作 23"/>
          <p:cNvSpPr/>
          <p:nvPr>
            <p:custDataLst>
              <p:tags r:id="rId7"/>
            </p:custDataLst>
          </p:nvPr>
        </p:nvSpPr>
        <p:spPr>
          <a:xfrm rot="16200000">
            <a:off x="6053106" y="1753581"/>
            <a:ext cx="577594" cy="304072"/>
          </a:xfrm>
          <a:prstGeom prst="flowChartManualOperation">
            <a:avLst/>
          </a:prstGeom>
          <a:solidFill>
            <a:srgbClr val="74C367"/>
          </a:solid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26" name="任意多边形 25"/>
          <p:cNvSpPr/>
          <p:nvPr>
            <p:custDataLst>
              <p:tags r:id="rId8"/>
            </p:custDataLst>
          </p:nvPr>
        </p:nvSpPr>
        <p:spPr>
          <a:xfrm rot="10800000">
            <a:off x="3696870" y="1616820"/>
            <a:ext cx="847335" cy="577594"/>
          </a:xfrm>
          <a:custGeom>
            <a:avLst/>
            <a:gdLst>
              <a:gd name="connsiteX0" fmla="*/ 271920 w 1673372"/>
              <a:gd name="connsiteY0" fmla="*/ 0 h 1087680"/>
              <a:gd name="connsiteX1" fmla="*/ 1673372 w 1673372"/>
              <a:gd name="connsiteY1" fmla="*/ 0 h 1087680"/>
              <a:gd name="connsiteX2" fmla="*/ 1673372 w 1673372"/>
              <a:gd name="connsiteY2" fmla="*/ 1087680 h 1087680"/>
              <a:gd name="connsiteX3" fmla="*/ 271920 w 1673372"/>
              <a:gd name="connsiteY3" fmla="*/ 1087680 h 1087680"/>
              <a:gd name="connsiteX4" fmla="*/ 0 w 1673372"/>
              <a:gd name="connsiteY4" fmla="*/ 543840 h 1087680"/>
              <a:gd name="connsiteX5" fmla="*/ 271920 w 1673372"/>
              <a:gd name="connsiteY5" fmla="*/ 0 h 10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3372" h="1087680">
                <a:moveTo>
                  <a:pt x="271920" y="0"/>
                </a:moveTo>
                <a:lnTo>
                  <a:pt x="1673372" y="0"/>
                </a:lnTo>
                <a:lnTo>
                  <a:pt x="1673372" y="1087680"/>
                </a:lnTo>
                <a:lnTo>
                  <a:pt x="271920" y="1087680"/>
                </a:lnTo>
                <a:lnTo>
                  <a:pt x="0" y="543840"/>
                </a:lnTo>
                <a:lnTo>
                  <a:pt x="271920" y="0"/>
                </a:lnTo>
                <a:close/>
              </a:path>
            </a:pathLst>
          </a:custGeom>
          <a:solidFill>
            <a:srgbClr val="74C367"/>
          </a:solid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27" name="流程图: 手动操作 26"/>
          <p:cNvSpPr/>
          <p:nvPr>
            <p:custDataLst>
              <p:tags r:id="rId9"/>
            </p:custDataLst>
          </p:nvPr>
        </p:nvSpPr>
        <p:spPr>
          <a:xfrm rot="5400000">
            <a:off x="3256035" y="1753581"/>
            <a:ext cx="577594" cy="304072"/>
          </a:xfrm>
          <a:prstGeom prst="flowChartManualOperation">
            <a:avLst/>
          </a:prstGeom>
          <a:solidFill>
            <a:srgbClr val="74C367"/>
          </a:solid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2" name="文本框 1"/>
          <p:cNvSpPr txBox="1"/>
          <p:nvPr>
            <p:custDataLst>
              <p:tags r:id="rId10"/>
            </p:custDataLst>
          </p:nvPr>
        </p:nvSpPr>
        <p:spPr>
          <a:xfrm>
            <a:off x="3537585" y="1758950"/>
            <a:ext cx="979805" cy="284480"/>
          </a:xfrm>
          <a:prstGeom prst="rect">
            <a:avLst/>
          </a:prstGeom>
          <a:noFill/>
        </p:spPr>
        <p:txBody>
          <a:bodyPr wrap="square" rtlCol="0" anchor="ctr" anchorCtr="0">
            <a:noAutofit/>
          </a:bodyPr>
          <a:lstStyle/>
          <a:p>
            <a:pPr algn="ctr"/>
            <a:r>
              <a:rPr lang="en-US" alt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11"/>
            </p:custDataLst>
          </p:nvPr>
        </p:nvSpPr>
        <p:spPr>
          <a:xfrm>
            <a:off x="5434965" y="1760855"/>
            <a:ext cx="1049020" cy="284480"/>
          </a:xfrm>
          <a:prstGeom prst="rect">
            <a:avLst/>
          </a:prstGeom>
          <a:noFill/>
        </p:spPr>
        <p:txBody>
          <a:bodyPr wrap="square" rtlCol="0" anchor="ctr" anchorCtr="0">
            <a:noAutofit/>
          </a:bodyPr>
          <a:lstStyle/>
          <a:p>
            <a:pPr algn="ctr"/>
            <a:r>
              <a:rPr lang="zh-CN" altLang="en-US" b="1" dirty="0">
                <a:solidFill>
                  <a:srgbClr val="000000"/>
                </a:solidFill>
                <a:latin typeface="微软雅黑" panose="020B0503020204020204" pitchFamily="34" charset="-122"/>
                <a:ea typeface="微软雅黑" panose="020B0503020204020204" pitchFamily="34" charset="-122"/>
              </a:rPr>
              <a:t>自定义</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12"/>
            </p:custDataLst>
          </p:nvPr>
        </p:nvSpPr>
        <p:spPr>
          <a:xfrm>
            <a:off x="4385945" y="2070735"/>
            <a:ext cx="1072515" cy="284480"/>
          </a:xfrm>
          <a:prstGeom prst="rect">
            <a:avLst/>
          </a:prstGeom>
          <a:noFill/>
        </p:spPr>
        <p:txBody>
          <a:bodyPr wrap="square" rtlCol="0" anchor="ctr" anchorCtr="0">
            <a:noAutofit/>
          </a:bodyPr>
          <a:lstStyle/>
          <a:p>
            <a:pPr algn="ctr"/>
            <a:r>
              <a:rPr lang="en-US" alt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六边形 4"/>
          <p:cNvSpPr/>
          <p:nvPr>
            <p:custDataLst>
              <p:tags r:id="rId13"/>
            </p:custDataLst>
          </p:nvPr>
        </p:nvSpPr>
        <p:spPr>
          <a:xfrm>
            <a:off x="3562225" y="2258226"/>
            <a:ext cx="986455" cy="577594"/>
          </a:xfrm>
          <a:prstGeom prst="hexagon">
            <a:avLst/>
          </a:prstGeom>
          <a:blipFill>
            <a:blip r:embed="rId14"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6" name="六边形 5"/>
          <p:cNvSpPr/>
          <p:nvPr>
            <p:custDataLst>
              <p:tags r:id="rId15"/>
            </p:custDataLst>
          </p:nvPr>
        </p:nvSpPr>
        <p:spPr>
          <a:xfrm>
            <a:off x="5325435" y="2258226"/>
            <a:ext cx="986455" cy="577594"/>
          </a:xfrm>
          <a:prstGeom prst="hexagon">
            <a:avLst/>
          </a:prstGeom>
          <a:blipFill>
            <a:blip r:embed="rId16"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p:spPr>
        <p:txBody>
          <a:bodyPr rtlCol="0" anchor="ctr"/>
          <a:lstStyle/>
          <a:p>
            <a:pPr algn="ctr"/>
            <a:endParaRPr lang="zh-CN" altLang="en-US" sz="1350">
              <a:solidFill>
                <a:srgbClr val="120E0D"/>
              </a:solidFill>
            </a:endParaRPr>
          </a:p>
        </p:txBody>
      </p:sp>
      <p:sp>
        <p:nvSpPr>
          <p:cNvPr id="7" name="文本框 6"/>
          <p:cNvSpPr txBox="1"/>
          <p:nvPr/>
        </p:nvSpPr>
        <p:spPr>
          <a:xfrm>
            <a:off x="2484120" y="3363595"/>
            <a:ext cx="4632325" cy="1106805"/>
          </a:xfrm>
          <a:prstGeom prst="rect">
            <a:avLst/>
          </a:prstGeom>
          <a:noFill/>
        </p:spPr>
        <p:txBody>
          <a:bodyPr wrap="none" rtlCol="0">
            <a:spAutoFit/>
          </a:bodyPr>
          <a:p>
            <a:pPr algn="l" fontAlgn="auto">
              <a:lnSpc>
                <a:spcPct val="150000"/>
              </a:lnSpc>
            </a:pPr>
            <a:r>
              <a:rPr lang="en-US" altLang="zh-CN" b="1" dirty="0" smtClean="0">
                <a:solidFill>
                  <a:srgbClr val="FF0000"/>
                </a:solidFill>
                <a:latin typeface="微软雅黑" panose="020B0503020204020204" pitchFamily="34" charset="-122"/>
                <a:ea typeface="微软雅黑" panose="020B0503020204020204" pitchFamily="34" charset="-122"/>
              </a:rPr>
              <a:t>2015</a:t>
            </a:r>
            <a:r>
              <a:rPr lang="zh-CN" altLang="en-US" b="1" dirty="0" smtClean="0">
                <a:solidFill>
                  <a:srgbClr val="FF0000"/>
                </a:solidFill>
                <a:latin typeface="微软雅黑" panose="020B0503020204020204" pitchFamily="34" charset="-122"/>
                <a:ea typeface="微软雅黑" panose="020B0503020204020204" pitchFamily="34" charset="-122"/>
              </a:rPr>
              <a:t>版</a:t>
            </a:r>
            <a:r>
              <a:rPr lang="zh-CN" altLang="en-US" b="1" dirty="0" smtClean="0">
                <a:solidFill>
                  <a:schemeClr val="tx1"/>
                </a:solidFill>
                <a:latin typeface="微软雅黑" panose="020B0503020204020204" pitchFamily="34" charset="-122"/>
                <a:ea typeface="微软雅黑" panose="020B0503020204020204" pitchFamily="34" charset="-122"/>
              </a:rPr>
              <a:t>：国家税务总局公告2015年第97号 </a:t>
            </a:r>
            <a:endParaRPr lang="zh-CN" altLang="en-US" b="1" dirty="0" smtClean="0">
              <a:solidFill>
                <a:schemeClr val="tx1"/>
              </a:solidFill>
              <a:latin typeface="微软雅黑" panose="020B0503020204020204" pitchFamily="34" charset="-122"/>
              <a:ea typeface="微软雅黑" panose="020B0503020204020204" pitchFamily="34" charset="-122"/>
            </a:endParaRPr>
          </a:p>
          <a:p>
            <a:pPr algn="l" fontAlgn="auto">
              <a:lnSpc>
                <a:spcPct val="150000"/>
              </a:lnSpc>
            </a:pPr>
            <a:r>
              <a:rPr lang="en-US" altLang="zh-CN" b="1" dirty="0" smtClean="0">
                <a:solidFill>
                  <a:srgbClr val="FF0000"/>
                </a:solidFill>
                <a:latin typeface="微软雅黑" panose="020B0503020204020204" pitchFamily="34" charset="-122"/>
                <a:ea typeface="微软雅黑" panose="020B0503020204020204" pitchFamily="34" charset="-122"/>
              </a:rPr>
              <a:t>2021</a:t>
            </a:r>
            <a:r>
              <a:rPr lang="zh-CN" altLang="en-US" b="1" dirty="0" smtClean="0">
                <a:solidFill>
                  <a:srgbClr val="FF0000"/>
                </a:solidFill>
                <a:latin typeface="微软雅黑" panose="020B0503020204020204" pitchFamily="34" charset="-122"/>
                <a:ea typeface="微软雅黑" panose="020B0503020204020204" pitchFamily="34" charset="-122"/>
              </a:rPr>
              <a:t>版</a:t>
            </a:r>
            <a:r>
              <a:rPr lang="zh-CN" altLang="en-US"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sym typeface="+mn-ea"/>
              </a:rPr>
              <a:t>国家税务总局公告2021年第28号</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 </a:t>
            </a:r>
            <a:endParaRPr lang="zh-CN" altLang="en-US" sz="1200" b="1" dirty="0" smtClean="0">
              <a:solidFill>
                <a:srgbClr val="FF0000"/>
              </a:solidFill>
              <a:latin typeface="微软雅黑" panose="020B0503020204020204" pitchFamily="34" charset="-122"/>
              <a:ea typeface="微软雅黑" panose="020B0503020204020204" pitchFamily="34" charset="-122"/>
            </a:endParaRP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custDataLst>
              <p:tags r:id="rId1"/>
            </p:custDataLst>
          </p:nvPr>
        </p:nvPicPr>
        <p:blipFill>
          <a:blip r:embed="rId2"/>
          <a:stretch>
            <a:fillRect/>
          </a:stretch>
        </p:blipFill>
        <p:spPr>
          <a:xfrm>
            <a:off x="330200" y="699135"/>
            <a:ext cx="8483600" cy="3854450"/>
          </a:xfrm>
          <a:prstGeom prst="rect">
            <a:avLst/>
          </a:prstGeom>
        </p:spPr>
      </p:pic>
      <p:sp>
        <p:nvSpPr>
          <p:cNvPr id="7" name="矩形 6"/>
          <p:cNvSpPr/>
          <p:nvPr/>
        </p:nvSpPr>
        <p:spPr>
          <a:xfrm>
            <a:off x="3131820" y="1275715"/>
            <a:ext cx="2880360" cy="21590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171450" y="809625"/>
            <a:ext cx="8801100" cy="352425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custDataLst>
              <p:tags r:id="rId1"/>
            </p:custDataLst>
          </p:nvPr>
        </p:nvGrpSpPr>
        <p:grpSpPr>
          <a:xfrm>
            <a:off x="395605" y="1131570"/>
            <a:ext cx="4453890" cy="3034665"/>
            <a:chOff x="1205" y="1782"/>
            <a:chExt cx="7014" cy="4779"/>
          </a:xfrm>
        </p:grpSpPr>
        <p:sp>
          <p:nvSpPr>
            <p:cNvPr id="2" name="文本框 1"/>
            <p:cNvSpPr txBox="1"/>
            <p:nvPr/>
          </p:nvSpPr>
          <p:spPr>
            <a:xfrm>
              <a:off x="1205" y="3764"/>
              <a:ext cx="2379" cy="583"/>
            </a:xfrm>
            <a:prstGeom prst="rect">
              <a:avLst/>
            </a:prstGeom>
            <a:solidFill>
              <a:srgbClr val="FFC000"/>
            </a:solidFill>
          </p:spPr>
          <p:txBody>
            <a:bodyPr wrap="square">
              <a:noAutofit/>
              <a:extLst>
                <a:ext uri="{4A0BC546-FE56-4ADE-93B0-CB8AF2F6F144}">
                  <wpsdc:textFrameExt xmlns:wpsdc="http://www.wps.cn/officeDocument/2022/drawingmlCustomData" type="text"/>
                </a:ext>
              </a:extLst>
            </a:bodyPr>
            <a:lstStyle/>
            <a:p>
              <a:r>
                <a:rPr lang="zh-CN" altLang="en-US" sz="1600">
                  <a:latin typeface="宋体" panose="02010600030101010101" pitchFamily="2" charset="-122"/>
                  <a:ea typeface="宋体" panose="02010600030101010101" pitchFamily="2" charset="-122"/>
                </a:rPr>
                <a:t>主要组织形式</a:t>
              </a:r>
              <a:endParaRPr lang="zh-CN" altLang="en-US" sz="1600">
                <a:latin typeface="宋体" panose="02010600030101010101" pitchFamily="2" charset="-122"/>
                <a:ea typeface="宋体" panose="02010600030101010101" pitchFamily="2" charset="-122"/>
              </a:endParaRPr>
            </a:p>
          </p:txBody>
        </p:sp>
        <p:sp>
          <p:nvSpPr>
            <p:cNvPr id="3" name="文本框 2"/>
            <p:cNvSpPr txBox="1"/>
            <p:nvPr>
              <p:custDataLst>
                <p:tags r:id="rId2"/>
              </p:custDataLst>
            </p:nvPr>
          </p:nvSpPr>
          <p:spPr>
            <a:xfrm>
              <a:off x="4535" y="1782"/>
              <a:ext cx="2379" cy="583"/>
            </a:xfrm>
            <a:prstGeom prst="rect">
              <a:avLst/>
            </a:prstGeom>
            <a:solidFill>
              <a:schemeClr val="accent1">
                <a:lumMod val="20000"/>
                <a:lumOff val="80000"/>
              </a:schemeClr>
            </a:solidFill>
          </p:spPr>
          <p:txBody>
            <a:bodyPr wrap="square">
              <a:noAutofit/>
              <a:extLst>
                <a:ext uri="{4A0BC546-FE56-4ADE-93B0-CB8AF2F6F144}">
                  <wpsdc:textFrameExt xmlns:wpsdc="http://www.wps.cn/officeDocument/2022/drawingmlCustomData" type="text"/>
                </a:ext>
              </a:extLst>
            </a:bodyPr>
            <a:lstStyle/>
            <a:p>
              <a:pPr algn="ctr"/>
              <a:r>
                <a:rPr lang="zh-CN" altLang="en-US" sz="1600">
                  <a:latin typeface="宋体" panose="02010600030101010101" pitchFamily="2" charset="-122"/>
                  <a:ea typeface="宋体" panose="02010600030101010101" pitchFamily="2" charset="-122"/>
                </a:rPr>
                <a:t>自主研发</a:t>
              </a:r>
              <a:endParaRPr lang="zh-CN" altLang="en-US" sz="1600">
                <a:latin typeface="宋体" panose="02010600030101010101" pitchFamily="2" charset="-122"/>
                <a:ea typeface="宋体" panose="02010600030101010101" pitchFamily="2" charset="-122"/>
              </a:endParaRPr>
            </a:p>
          </p:txBody>
        </p:sp>
        <p:sp>
          <p:nvSpPr>
            <p:cNvPr id="4" name="文本框 3"/>
            <p:cNvSpPr txBox="1"/>
            <p:nvPr>
              <p:custDataLst>
                <p:tags r:id="rId3"/>
              </p:custDataLst>
            </p:nvPr>
          </p:nvSpPr>
          <p:spPr>
            <a:xfrm>
              <a:off x="4535" y="3181"/>
              <a:ext cx="2379" cy="583"/>
            </a:xfrm>
            <a:prstGeom prst="rect">
              <a:avLst/>
            </a:prstGeom>
            <a:solidFill>
              <a:schemeClr val="accent1">
                <a:lumMod val="20000"/>
                <a:lumOff val="80000"/>
              </a:schemeClr>
            </a:solidFill>
          </p:spPr>
          <p:txBody>
            <a:bodyPr wrap="square">
              <a:noAutofit/>
              <a:extLst>
                <a:ext uri="{4A0BC546-FE56-4ADE-93B0-CB8AF2F6F144}">
                  <wpsdc:textFrameExt xmlns:wpsdc="http://www.wps.cn/officeDocument/2022/drawingmlCustomData" type="text"/>
                </a:ext>
              </a:extLst>
            </a:bodyPr>
            <a:lstStyle/>
            <a:p>
              <a:pPr algn="ctr"/>
              <a:r>
                <a:rPr lang="zh-CN" altLang="en-US" sz="1600">
                  <a:latin typeface="宋体" panose="02010600030101010101" pitchFamily="2" charset="-122"/>
                  <a:ea typeface="宋体" panose="02010600030101010101" pitchFamily="2" charset="-122"/>
                </a:rPr>
                <a:t>委托研发</a:t>
              </a:r>
              <a:endParaRPr lang="zh-CN" altLang="en-US" sz="1600">
                <a:latin typeface="宋体" panose="02010600030101010101" pitchFamily="2" charset="-122"/>
                <a:ea typeface="宋体" panose="02010600030101010101" pitchFamily="2" charset="-122"/>
              </a:endParaRPr>
            </a:p>
          </p:txBody>
        </p:sp>
        <p:sp>
          <p:nvSpPr>
            <p:cNvPr id="5" name="文本框 4"/>
            <p:cNvSpPr txBox="1"/>
            <p:nvPr>
              <p:custDataLst>
                <p:tags r:id="rId4"/>
              </p:custDataLst>
            </p:nvPr>
          </p:nvSpPr>
          <p:spPr>
            <a:xfrm>
              <a:off x="4535" y="4580"/>
              <a:ext cx="2379" cy="583"/>
            </a:xfrm>
            <a:prstGeom prst="rect">
              <a:avLst/>
            </a:prstGeom>
            <a:solidFill>
              <a:schemeClr val="accent1">
                <a:lumMod val="20000"/>
                <a:lumOff val="80000"/>
              </a:schemeClr>
            </a:solidFill>
          </p:spPr>
          <p:txBody>
            <a:bodyPr wrap="square">
              <a:noAutofit/>
              <a:extLst>
                <a:ext uri="{4A0BC546-FE56-4ADE-93B0-CB8AF2F6F144}">
                  <wpsdc:textFrameExt xmlns:wpsdc="http://www.wps.cn/officeDocument/2022/drawingmlCustomData" type="text"/>
                </a:ext>
              </a:extLst>
            </a:bodyPr>
            <a:lstStyle/>
            <a:p>
              <a:pPr algn="ctr"/>
              <a:r>
                <a:rPr lang="zh-CN" altLang="en-US" sz="1600">
                  <a:latin typeface="宋体" panose="02010600030101010101" pitchFamily="2" charset="-122"/>
                  <a:ea typeface="宋体" panose="02010600030101010101" pitchFamily="2" charset="-122"/>
                </a:rPr>
                <a:t>合作研发</a:t>
              </a:r>
              <a:endParaRPr lang="zh-CN" altLang="en-US" sz="1600">
                <a:latin typeface="宋体" panose="02010600030101010101" pitchFamily="2" charset="-122"/>
                <a:ea typeface="宋体" panose="02010600030101010101" pitchFamily="2" charset="-122"/>
              </a:endParaRPr>
            </a:p>
          </p:txBody>
        </p:sp>
        <p:sp>
          <p:nvSpPr>
            <p:cNvPr id="6" name="文本框 5"/>
            <p:cNvSpPr txBox="1"/>
            <p:nvPr>
              <p:custDataLst>
                <p:tags r:id="rId5"/>
              </p:custDataLst>
            </p:nvPr>
          </p:nvSpPr>
          <p:spPr>
            <a:xfrm>
              <a:off x="4535" y="5979"/>
              <a:ext cx="2379" cy="583"/>
            </a:xfrm>
            <a:prstGeom prst="rect">
              <a:avLst/>
            </a:prstGeom>
            <a:solidFill>
              <a:schemeClr val="accent1">
                <a:lumMod val="20000"/>
                <a:lumOff val="80000"/>
              </a:schemeClr>
            </a:solidFill>
          </p:spPr>
          <p:txBody>
            <a:bodyPr wrap="square" anchor="ctr" anchorCtr="0">
              <a:noAutofit/>
              <a:extLst>
                <a:ext uri="{4A0BC546-FE56-4ADE-93B0-CB8AF2F6F144}">
                  <wpsdc:textFrameExt xmlns:wpsdc="http://www.wps.cn/officeDocument/2022/drawingmlCustomData" type="text"/>
                </a:ext>
              </a:extLst>
            </a:bodyPr>
            <a:lstStyle/>
            <a:p>
              <a:pPr algn="ctr">
                <a:lnSpc>
                  <a:spcPct val="150000"/>
                </a:lnSpc>
              </a:pPr>
              <a:r>
                <a:rPr lang="zh-CN" altLang="en-US" sz="1600">
                  <a:latin typeface="宋体" panose="02010600030101010101" pitchFamily="2" charset="-122"/>
                  <a:ea typeface="宋体" panose="02010600030101010101" pitchFamily="2" charset="-122"/>
                </a:rPr>
                <a:t>集中研发</a:t>
              </a:r>
              <a:endParaRPr lang="zh-CN" altLang="en-US" sz="1600">
                <a:latin typeface="宋体" panose="02010600030101010101" pitchFamily="2" charset="-122"/>
                <a:ea typeface="宋体" panose="02010600030101010101" pitchFamily="2" charset="-122"/>
              </a:endParaRPr>
            </a:p>
          </p:txBody>
        </p:sp>
        <p:sp>
          <p:nvSpPr>
            <p:cNvPr id="47" name="左大括号 46"/>
            <p:cNvSpPr/>
            <p:nvPr/>
          </p:nvSpPr>
          <p:spPr>
            <a:xfrm>
              <a:off x="3911" y="2009"/>
              <a:ext cx="454" cy="4422"/>
            </a:xfrm>
            <a:prstGeom prst="leftBrace">
              <a:avLst/>
            </a:prstGeom>
            <a:ln w="31750" cap="sq" cmpd="dbl">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p:sp>
          <p:nvSpPr>
            <p:cNvPr id="48" name="右箭头 47"/>
            <p:cNvSpPr/>
            <p:nvPr>
              <p:custDataLst>
                <p:tags r:id="rId6"/>
              </p:custDataLst>
            </p:nvPr>
          </p:nvSpPr>
          <p:spPr>
            <a:xfrm>
              <a:off x="7313" y="2009"/>
              <a:ext cx="907" cy="226"/>
            </a:xfrm>
            <a:prstGeom prst="rightArrow">
              <a:avLst/>
            </a:prstGeom>
            <a:solidFill>
              <a:srgbClr val="92D050"/>
            </a:solidFill>
            <a:ln>
              <a:solidFill>
                <a:srgbClr val="92D05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右箭头 48"/>
            <p:cNvSpPr/>
            <p:nvPr>
              <p:custDataLst>
                <p:tags r:id="rId7"/>
              </p:custDataLst>
            </p:nvPr>
          </p:nvSpPr>
          <p:spPr>
            <a:xfrm>
              <a:off x="7313" y="3407"/>
              <a:ext cx="907" cy="226"/>
            </a:xfrm>
            <a:prstGeom prst="rightArrow">
              <a:avLst/>
            </a:prstGeom>
            <a:solidFill>
              <a:srgbClr val="92D050"/>
            </a:solidFill>
            <a:ln>
              <a:solidFill>
                <a:srgbClr val="92D05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0" name="右箭头 49"/>
            <p:cNvSpPr/>
            <p:nvPr>
              <p:custDataLst>
                <p:tags r:id="rId8"/>
              </p:custDataLst>
            </p:nvPr>
          </p:nvSpPr>
          <p:spPr>
            <a:xfrm>
              <a:off x="7313" y="4805"/>
              <a:ext cx="907" cy="226"/>
            </a:xfrm>
            <a:prstGeom prst="rightArrow">
              <a:avLst/>
            </a:prstGeom>
            <a:solidFill>
              <a:srgbClr val="92D050"/>
            </a:solidFill>
            <a:ln>
              <a:solidFill>
                <a:srgbClr val="92D05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1" name="右箭头 50"/>
            <p:cNvSpPr/>
            <p:nvPr>
              <p:custDataLst>
                <p:tags r:id="rId9"/>
              </p:custDataLst>
            </p:nvPr>
          </p:nvSpPr>
          <p:spPr>
            <a:xfrm>
              <a:off x="7313" y="6203"/>
              <a:ext cx="907" cy="226"/>
            </a:xfrm>
            <a:prstGeom prst="rightArrow">
              <a:avLst/>
            </a:prstGeom>
            <a:solidFill>
              <a:srgbClr val="92D050"/>
            </a:solidFill>
            <a:ln>
              <a:solidFill>
                <a:srgbClr val="92D05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00" name="文本框 99"/>
          <p:cNvSpPr txBox="1"/>
          <p:nvPr>
            <p:custDataLst>
              <p:tags r:id="rId10"/>
            </p:custDataLst>
          </p:nvPr>
        </p:nvSpPr>
        <p:spPr>
          <a:xfrm>
            <a:off x="5003800" y="1059815"/>
            <a:ext cx="3562985" cy="521970"/>
          </a:xfrm>
          <a:prstGeom prst="rect">
            <a:avLst/>
          </a:prstGeom>
          <a:solidFill>
            <a:srgbClr val="DCDEE0"/>
          </a:solidFill>
          <a:ln w="9525">
            <a:noFill/>
          </a:ln>
        </p:spPr>
        <p:txBody>
          <a:bodyPr wrap="square">
            <a:spAutoFit/>
          </a:bodyPr>
          <a:lstStyle/>
          <a:p>
            <a:pPr indent="0"/>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自身资源，独立研发，成果拥有完全独立的知识产权。</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3" name="文本框 52"/>
          <p:cNvSpPr txBox="1"/>
          <p:nvPr>
            <p:custDataLst>
              <p:tags r:id="rId11"/>
            </p:custDataLst>
          </p:nvPr>
        </p:nvSpPr>
        <p:spPr>
          <a:xfrm>
            <a:off x="5003800" y="1948180"/>
            <a:ext cx="3562985" cy="521970"/>
          </a:xfrm>
          <a:prstGeom prst="rect">
            <a:avLst/>
          </a:prstGeom>
          <a:solidFill>
            <a:srgbClr val="DCDEE0"/>
          </a:solidFill>
          <a:ln w="9525">
            <a:noFill/>
          </a:ln>
        </p:spPr>
        <p:txBody>
          <a:bodyPr wrap="square">
            <a:spAutoFit/>
          </a:bodyPr>
          <a:lstStyle/>
          <a:p>
            <a:pPr indent="0"/>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支付报酬获取所有权。所有权仅属于受托方，委托方不能享受研发费用加计扣除政策。</a:t>
            </a:r>
            <a:endParaRPr lang="zh-CN"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4" name="文本框 53"/>
          <p:cNvSpPr txBox="1"/>
          <p:nvPr>
            <p:custDataLst>
              <p:tags r:id="rId12"/>
            </p:custDataLst>
          </p:nvPr>
        </p:nvSpPr>
        <p:spPr>
          <a:xfrm>
            <a:off x="5003800" y="2836545"/>
            <a:ext cx="3562985" cy="521970"/>
          </a:xfrm>
          <a:prstGeom prst="rect">
            <a:avLst/>
          </a:prstGeom>
          <a:solidFill>
            <a:srgbClr val="DCDEE0"/>
          </a:solidFill>
          <a:ln w="9525">
            <a:noFill/>
          </a:ln>
        </p:spPr>
        <p:txBody>
          <a:bodyPr wrap="square">
            <a:spAutoFit/>
          </a:bodyPr>
          <a:lstStyle/>
          <a:p>
            <a:pPr indent="0"/>
            <a:r>
              <a:rPr lang="zh-CN" sz="1400" b="0">
                <a:latin typeface="宋体" panose="02010600030101010101" pitchFamily="2" charset="-122"/>
                <a:ea typeface="宋体" panose="02010600030101010101" pitchFamily="2" charset="-122"/>
                <a:cs typeface="宋体" panose="02010600030101010101" pitchFamily="2" charset="-122"/>
              </a:rPr>
              <a:t>契约形式共同投入，所有权由合同约定，没有约定的，共有。</a:t>
            </a:r>
            <a:endParaRPr lang="zh-CN" altLang="en-US" sz="1400" b="0">
              <a:latin typeface="宋体" panose="02010600030101010101" pitchFamily="2" charset="-122"/>
              <a:ea typeface="宋体" panose="02010600030101010101" pitchFamily="2" charset="-122"/>
              <a:cs typeface="宋体" panose="02010600030101010101" pitchFamily="2" charset="-122"/>
            </a:endParaRPr>
          </a:p>
        </p:txBody>
      </p:sp>
      <p:sp>
        <p:nvSpPr>
          <p:cNvPr id="55" name="文本框 54"/>
          <p:cNvSpPr txBox="1"/>
          <p:nvPr>
            <p:custDataLst>
              <p:tags r:id="rId13"/>
            </p:custDataLst>
          </p:nvPr>
        </p:nvSpPr>
        <p:spPr>
          <a:xfrm>
            <a:off x="5003800" y="3724910"/>
            <a:ext cx="3563620" cy="521970"/>
          </a:xfrm>
          <a:prstGeom prst="rect">
            <a:avLst/>
          </a:prstGeom>
          <a:solidFill>
            <a:srgbClr val="DCDEE0"/>
          </a:solidFill>
          <a:ln w="9525">
            <a:noFill/>
          </a:ln>
        </p:spPr>
        <p:txBody>
          <a:bodyPr wrap="square">
            <a:spAutoFit/>
          </a:bodyPr>
          <a:lstStyle/>
          <a:p>
            <a:pPr indent="0"/>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技术要求高、投资数额大、单个企业难以独立承担</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8" name="上下箭头 57"/>
          <p:cNvSpPr/>
          <p:nvPr/>
        </p:nvSpPr>
        <p:spPr>
          <a:xfrm>
            <a:off x="6512560" y="2428240"/>
            <a:ext cx="178435" cy="457835"/>
          </a:xfrm>
          <a:prstGeom prst="upDown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9" name="文本框 58"/>
          <p:cNvSpPr txBox="1"/>
          <p:nvPr/>
        </p:nvSpPr>
        <p:spPr>
          <a:xfrm>
            <a:off x="6876415" y="2503805"/>
            <a:ext cx="603250" cy="299085"/>
          </a:xfrm>
          <a:prstGeom prst="rect">
            <a:avLst/>
          </a:prstGeom>
          <a:solidFill>
            <a:srgbClr val="FF0000"/>
          </a:solidFill>
        </p:spPr>
        <p:txBody>
          <a:bodyPr wrap="square">
            <a:spAutoFit/>
            <a:extLst>
              <a:ext uri="{4A0BC546-FE56-4ADE-93B0-CB8AF2F6F144}">
                <wpsdc:textFrameExt xmlns:wpsdc="http://www.wps.cn/officeDocument/2022/drawingmlCustomData" type="text"/>
              </a:ext>
            </a:extLst>
          </a:bodyPr>
          <a:lstStyle/>
          <a:p>
            <a:pPr algn="l"/>
            <a:r>
              <a:rPr lang="zh-CN" altLang="en-US" sz="1350" b="1">
                <a:solidFill>
                  <a:schemeClr val="bg1"/>
                </a:solidFill>
                <a:latin typeface="Arial" panose="020B0604020202020204" pitchFamily="34" charset="0"/>
                <a:ea typeface="微软雅黑" panose="020B0503020204020204" pitchFamily="34" charset="-122"/>
              </a:rPr>
              <a:t>备案</a:t>
            </a:r>
            <a:endParaRPr lang="zh-CN" altLang="en-US" sz="1350" b="1">
              <a:solidFill>
                <a:schemeClr val="bg1"/>
              </a:solidFill>
              <a:latin typeface="Arial" panose="020B0604020202020204" pitchFamily="34" charset="0"/>
              <a:ea typeface="微软雅黑" panose="020B0503020204020204" pitchFamily="34" charset="-122"/>
            </a:endParaRPr>
          </a:p>
        </p:txBody>
      </p:sp>
      <p:sp>
        <p:nvSpPr>
          <p:cNvPr id="8"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8"/>
                                        </p:tgtEl>
                                      </p:cBhvr>
                                      <p:to x="80000" y="100000"/>
                                    </p:animScale>
                                    <p:anim by="(#ppt_w*0.10)" calcmode="lin" valueType="num">
                                      <p:cBhvr>
                                        <p:cTn id="10" dur="50" autoRev="1" fill="hold">
                                          <p:stCondLst>
                                            <p:cond delay="0"/>
                                          </p:stCondLst>
                                        </p:cTn>
                                        <p:tgtEl>
                                          <p:spTgt spid="8"/>
                                        </p:tgtEl>
                                        <p:attrNameLst>
                                          <p:attrName>ppt_x</p:attrName>
                                        </p:attrNameLst>
                                      </p:cBhvr>
                                    </p:anim>
                                    <p:anim by="(-#ppt_w*0.10)" calcmode="lin" valueType="num">
                                      <p:cBhvr>
                                        <p:cTn id="11" dur="50" autoRev="1" fill="hold">
                                          <p:stCondLst>
                                            <p:cond delay="0"/>
                                          </p:stCondLst>
                                        </p:cTn>
                                        <p:tgtEl>
                                          <p:spTgt spid="8"/>
                                        </p:tgtEl>
                                        <p:attrNameLst>
                                          <p:attrName>ppt_y</p:attrName>
                                        </p:attrNameLst>
                                      </p:cBhvr>
                                    </p:anim>
                                    <p:animRot by="-480000">
                                      <p:cBhvr>
                                        <p:cTn id="12" dur="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683260" y="915670"/>
            <a:ext cx="4754880" cy="368300"/>
          </a:xfrm>
          <a:prstGeom prst="rect">
            <a:avLst/>
          </a:prstGeom>
          <a:noFill/>
        </p:spPr>
        <p:txBody>
          <a:bodyPr wrap="none" rtlCol="0">
            <a:spAutoFit/>
          </a:bodyPr>
          <a:p>
            <a:r>
              <a:rPr lang="zh-CN" altLang="en-US" b="1" dirty="0" smtClean="0">
                <a:solidFill>
                  <a:schemeClr val="tx2"/>
                </a:solidFill>
                <a:latin typeface="微软雅黑" panose="020B0503020204020204" pitchFamily="34" charset="-122"/>
                <a:ea typeface="微软雅黑" panose="020B0503020204020204" pitchFamily="34" charset="-122"/>
              </a:rPr>
              <a:t>季度申报享受研发费用加计扣除需填报的表单</a:t>
            </a:r>
            <a:endParaRPr lang="zh-CN" altLang="en-US" b="1" dirty="0" smtClean="0">
              <a:solidFill>
                <a:schemeClr val="tx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83260" y="1563370"/>
            <a:ext cx="7400290" cy="1198880"/>
          </a:xfrm>
          <a:prstGeom prst="rect">
            <a:avLst/>
          </a:prstGeom>
          <a:noFill/>
        </p:spPr>
        <p:txBody>
          <a:bodyPr wrap="none" rtlCol="0">
            <a:spAutoFit/>
          </a:bodyPr>
          <a:p>
            <a:pPr indent="0" algn="l" fontAlgn="auto">
              <a:lnSpc>
                <a:spcPct val="150000"/>
              </a:lnSpc>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A200000</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《中华人民共和国企业所得税月（季）度预缴纳税申报表（A类）》</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第</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行：</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免税收入、减计收入、加计扣除</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、《研发费用加计扣除优惠明细表》（A107012）</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2387600" y="627380"/>
            <a:ext cx="4368800" cy="43815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2267585" y="699135"/>
            <a:ext cx="4668520" cy="40767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1931035" y="915670"/>
            <a:ext cx="5282565" cy="321119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1043305" y="699135"/>
            <a:ext cx="7029450" cy="394335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custDataLst>
              <p:tags r:id="rId1"/>
            </p:custDataLst>
          </p:nvPr>
        </p:nvSpPr>
        <p:spPr>
          <a:xfrm>
            <a:off x="683260" y="915670"/>
            <a:ext cx="4754880" cy="368300"/>
          </a:xfrm>
          <a:prstGeom prst="rect">
            <a:avLst/>
          </a:prstGeom>
          <a:noFill/>
        </p:spPr>
        <p:txBody>
          <a:bodyPr wrap="none" rtlCol="0">
            <a:spAutoFit/>
          </a:bodyPr>
          <a:p>
            <a:r>
              <a:rPr lang="zh-CN" altLang="en-US" b="1" dirty="0" smtClean="0">
                <a:solidFill>
                  <a:schemeClr val="tx2"/>
                </a:solidFill>
                <a:latin typeface="微软雅黑" panose="020B0503020204020204" pitchFamily="34" charset="-122"/>
                <a:ea typeface="微软雅黑" panose="020B0503020204020204" pitchFamily="34" charset="-122"/>
              </a:rPr>
              <a:t>年度申报享受研发费用加计扣除需填报的表单</a:t>
            </a:r>
            <a:endParaRPr lang="zh-CN" altLang="en-US" b="1" dirty="0" smtClean="0">
              <a:solidFill>
                <a:schemeClr val="tx2"/>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2"/>
            </p:custDataLst>
          </p:nvPr>
        </p:nvSpPr>
        <p:spPr>
          <a:xfrm>
            <a:off x="683260" y="1563370"/>
            <a:ext cx="7659370" cy="1568450"/>
          </a:xfrm>
          <a:prstGeom prst="rect">
            <a:avLst/>
          </a:prstGeom>
          <a:noFill/>
        </p:spPr>
        <p:txBody>
          <a:bodyPr wrap="square" rtlCol="0">
            <a:spAutoFit/>
          </a:bodyPr>
          <a:p>
            <a:pPr indent="0" algn="l" fontAlgn="auto">
              <a:lnSpc>
                <a:spcPct val="150000"/>
              </a:lnSpc>
            </a:pPr>
            <a:r>
              <a:rPr sz="16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sz="1600" dirty="0" smtClean="0">
                <a:solidFill>
                  <a:schemeClr val="tx1">
                    <a:lumMod val="75000"/>
                    <a:lumOff val="25000"/>
                  </a:schemeClr>
                </a:solidFill>
                <a:latin typeface="微软雅黑" panose="020B0503020204020204" pitchFamily="34" charset="-122"/>
                <a:ea typeface="微软雅黑" panose="020B0503020204020204" pitchFamily="34" charset="-122"/>
              </a:rPr>
              <a:t>A000000 基础信息表: 224 研发支出辅助账样式</a:t>
            </a:r>
            <a:endParaRPr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r>
              <a:rPr sz="16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sz="1600" dirty="0" smtClean="0">
                <a:solidFill>
                  <a:schemeClr val="tx1">
                    <a:lumMod val="75000"/>
                    <a:lumOff val="25000"/>
                  </a:schemeClr>
                </a:solidFill>
                <a:latin typeface="微软雅黑" panose="020B0503020204020204" pitchFamily="34" charset="-122"/>
                <a:ea typeface="微软雅黑" panose="020B0503020204020204" pitchFamily="34" charset="-122"/>
              </a:rPr>
              <a:t>A100000 主表:第17行 减: 免税、减计收入及加计扣除</a:t>
            </a:r>
            <a:endParaRPr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r>
              <a:rPr sz="1600"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sz="1600" dirty="0" smtClean="0">
                <a:solidFill>
                  <a:schemeClr val="tx1">
                    <a:lumMod val="75000"/>
                    <a:lumOff val="25000"/>
                  </a:schemeClr>
                </a:solidFill>
                <a:latin typeface="微软雅黑" panose="020B0503020204020204" pitchFamily="34" charset="-122"/>
                <a:ea typeface="微软雅黑" panose="020B0503020204020204" pitchFamily="34" charset="-122"/>
              </a:rPr>
              <a:t>A107010 免税、减计收入及加计扣除优惠明细表: 第26--28行</a:t>
            </a:r>
            <a:endParaRPr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r>
              <a:rPr sz="1600"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sz="1600" dirty="0" smtClean="0">
                <a:solidFill>
                  <a:schemeClr val="tx1">
                    <a:lumMod val="75000"/>
                    <a:lumOff val="25000"/>
                  </a:schemeClr>
                </a:solidFill>
                <a:latin typeface="微软雅黑" panose="020B0503020204020204" pitchFamily="34" charset="-122"/>
                <a:ea typeface="微软雅黑" panose="020B0503020204020204" pitchFamily="34" charset="-122"/>
              </a:rPr>
              <a:t>A107012研发费用加计扣除优惠明细表</a:t>
            </a:r>
            <a:endParaRPr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1115695" y="771525"/>
            <a:ext cx="7016750" cy="400685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1772285" y="699135"/>
            <a:ext cx="5600065" cy="395859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1979295" y="915670"/>
            <a:ext cx="5378450" cy="36068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83260" y="1275715"/>
            <a:ext cx="7811770" cy="1938020"/>
          </a:xfrm>
          <a:prstGeom prst="rect">
            <a:avLst/>
          </a:prstGeom>
          <a:noFill/>
        </p:spPr>
        <p:txBody>
          <a:bodyPr wrap="square" rtlCol="0">
            <a:spAutoFit/>
          </a:bodyPr>
          <a:p>
            <a:pPr indent="0" algn="l" fontAlgn="auto">
              <a:lnSpc>
                <a:spcPct val="15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国家税务总局公告2018年第23号规定，2017年度企业所得税汇算清缴及以后年度企业所得税优惠事项办理，企业享受优惠事项采取</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zh-CN" altLang="en-US" sz="2000" b="1" dirty="0" smtClean="0">
                <a:solidFill>
                  <a:srgbClr val="FF0000"/>
                </a:solidFill>
                <a:latin typeface="微软雅黑" panose="020B0503020204020204" pitchFamily="34" charset="-122"/>
                <a:ea typeface="微软雅黑" panose="020B0503020204020204" pitchFamily="34" charset="-122"/>
              </a:rPr>
              <a:t>自行判别、申报享受相关资料留存备查”</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的办理方式，不需要向税务机关履行备案手续</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5" y="700033"/>
            <a:ext cx="4032448" cy="400110"/>
          </a:xfrm>
          <a:prstGeom prst="rect">
            <a:avLst/>
          </a:prstGeom>
          <a:noFill/>
        </p:spPr>
        <p:txBody>
          <a:bodyPr wrap="square"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为何要备案，谁来备案？</a:t>
            </a:r>
            <a:endParaRPr lang="zh-CN" altLang="en-US" sz="2000" b="1" dirty="0" smtClean="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1043355" y="1059279"/>
            <a:ext cx="7350706" cy="369332"/>
          </a:xfrm>
          <a:prstGeom prst="rect">
            <a:avLst/>
          </a:prstGeom>
        </p:spPr>
        <p:txBody>
          <a:bodyPr wrap="square">
            <a:spAutoFit/>
          </a:bodyPr>
          <a:lstStyle/>
          <a:p>
            <a:pPr indent="0">
              <a:buNone/>
            </a:pPr>
            <a:r>
              <a:rPr lang="zh-CN" altLang="en-US" dirty="0" smtClean="0">
                <a:solidFill>
                  <a:srgbClr val="000000"/>
                </a:solidFill>
                <a:latin typeface="Arial" panose="020B0604020202020204" pitchFamily="34" charset="0"/>
                <a:ea typeface="宋体" panose="02010600030101010101" pitchFamily="2" charset="-122"/>
              </a:rPr>
              <a:t>留存资料：</a:t>
            </a:r>
            <a:r>
              <a:rPr lang="zh-CN" altLang="zh-CN" dirty="0" smtClean="0">
                <a:solidFill>
                  <a:srgbClr val="000000"/>
                </a:solidFill>
                <a:latin typeface="Arial" panose="020B0604020202020204" pitchFamily="34" charset="0"/>
                <a:ea typeface="宋体" panose="02010600030101010101" pitchFamily="2" charset="-122"/>
              </a:rPr>
              <a:t>经</a:t>
            </a:r>
            <a:r>
              <a:rPr lang="zh-CN" altLang="zh-CN" dirty="0">
                <a:solidFill>
                  <a:srgbClr val="000000"/>
                </a:solidFill>
                <a:latin typeface="Arial" panose="020B0604020202020204" pitchFamily="34" charset="0"/>
                <a:ea typeface="宋体" panose="02010600030101010101" pitchFamily="2" charset="-122"/>
              </a:rPr>
              <a:t>科技行政主管部门登记的委托、合作研究开发项目的合同；</a:t>
            </a:r>
            <a:endParaRPr lang="zh-CN" altLang="en-US" dirty="0">
              <a:solidFill>
                <a:srgbClr val="000000"/>
              </a:solidFill>
              <a:latin typeface="Arial" panose="020B0604020202020204" pitchFamily="34" charset="0"/>
              <a:ea typeface="宋体" panose="02010600030101010101" pitchFamily="2" charset="-122"/>
            </a:endParaRPr>
          </a:p>
        </p:txBody>
      </p:sp>
      <p:sp>
        <p:nvSpPr>
          <p:cNvPr id="5" name="矩形 4"/>
          <p:cNvSpPr/>
          <p:nvPr/>
        </p:nvSpPr>
        <p:spPr>
          <a:xfrm>
            <a:off x="1043608" y="1491476"/>
            <a:ext cx="7206690" cy="3046095"/>
          </a:xfrm>
          <a:prstGeom prst="rect">
            <a:avLst/>
          </a:prstGeom>
        </p:spPr>
        <p:txBody>
          <a:bodyPr wrap="square">
            <a:spAutoFit/>
          </a:bodyPr>
          <a:lstStyle/>
          <a:p>
            <a:r>
              <a:rPr lang="en-US" altLang="zh-CN" sz="1600" dirty="0"/>
              <a:t>《</a:t>
            </a:r>
            <a:r>
              <a:rPr lang="zh-CN" altLang="en-US" sz="1600" dirty="0"/>
              <a:t>技术合同认定登记管理办法</a:t>
            </a:r>
            <a:r>
              <a:rPr lang="en-US" altLang="zh-CN" sz="1600" dirty="0" smtClean="0"/>
              <a:t>》</a:t>
            </a:r>
            <a:endParaRPr lang="en-US" altLang="zh-CN" sz="1600" dirty="0" smtClean="0"/>
          </a:p>
          <a:p>
            <a:endParaRPr lang="en-US" altLang="zh-CN" sz="1600" dirty="0" smtClean="0"/>
          </a:p>
          <a:p>
            <a:pPr indent="457200"/>
            <a:r>
              <a:rPr lang="zh-CN" altLang="en-US" sz="1600" dirty="0" smtClean="0">
                <a:latin typeface="仿宋_GB2312" pitchFamily="49" charset="-122"/>
                <a:ea typeface="仿宋_GB2312" pitchFamily="49" charset="-122"/>
              </a:rPr>
              <a:t>第六</a:t>
            </a:r>
            <a:r>
              <a:rPr lang="zh-CN" altLang="en-US" sz="1600" dirty="0">
                <a:latin typeface="仿宋_GB2312" pitchFamily="49" charset="-122"/>
                <a:ea typeface="仿宋_GB2312" pitchFamily="49" charset="-122"/>
              </a:rPr>
              <a:t>条未申请认定登记和未予登记的技术合同，不得享受国家对有关促进科技成果转化规定的</a:t>
            </a:r>
            <a:r>
              <a:rPr lang="zh-CN" altLang="en-US" sz="1600" dirty="0">
                <a:solidFill>
                  <a:srgbClr val="FF0000"/>
                </a:solidFill>
                <a:latin typeface="仿宋_GB2312" pitchFamily="49" charset="-122"/>
                <a:ea typeface="仿宋_GB2312" pitchFamily="49" charset="-122"/>
              </a:rPr>
              <a:t>税收、信贷和奖励</a:t>
            </a:r>
            <a:r>
              <a:rPr lang="zh-CN" altLang="en-US" sz="1600" dirty="0">
                <a:latin typeface="仿宋_GB2312" pitchFamily="49" charset="-122"/>
                <a:ea typeface="仿宋_GB2312" pitchFamily="49" charset="-122"/>
              </a:rPr>
              <a:t>等方面的优惠政策</a:t>
            </a:r>
            <a:r>
              <a:rPr lang="zh-CN" altLang="en-US" sz="1600" dirty="0" smtClean="0">
                <a:latin typeface="仿宋_GB2312" pitchFamily="49" charset="-122"/>
                <a:ea typeface="仿宋_GB2312" pitchFamily="49" charset="-122"/>
              </a:rPr>
              <a:t>。</a:t>
            </a:r>
            <a:endParaRPr lang="en-US" altLang="zh-CN" sz="1600" dirty="0" smtClean="0">
              <a:latin typeface="仿宋_GB2312" pitchFamily="49" charset="-122"/>
              <a:ea typeface="仿宋_GB2312" pitchFamily="49" charset="-122"/>
            </a:endParaRPr>
          </a:p>
          <a:p>
            <a:pPr indent="457200"/>
            <a:r>
              <a:rPr lang="zh-CN" altLang="en-US" sz="1600" dirty="0" smtClean="0">
                <a:latin typeface="仿宋_GB2312" pitchFamily="49" charset="-122"/>
                <a:ea typeface="仿宋_GB2312" pitchFamily="49" charset="-122"/>
              </a:rPr>
              <a:t>第八条技术合同认定登记实行按</a:t>
            </a:r>
            <a:r>
              <a:rPr lang="zh-CN" altLang="en-US" sz="1600" dirty="0" smtClean="0">
                <a:solidFill>
                  <a:srgbClr val="FF0000"/>
                </a:solidFill>
                <a:latin typeface="仿宋_GB2312" pitchFamily="49" charset="-122"/>
                <a:ea typeface="仿宋_GB2312" pitchFamily="49" charset="-122"/>
              </a:rPr>
              <a:t>地域一次登记制度</a:t>
            </a:r>
            <a:r>
              <a:rPr lang="zh-CN" altLang="en-US" sz="1600" dirty="0" smtClean="0">
                <a:latin typeface="仿宋_GB2312" pitchFamily="49" charset="-122"/>
                <a:ea typeface="仿宋_GB2312" pitchFamily="49" charset="-122"/>
              </a:rPr>
              <a:t>。技术开发合同的研究开发人、技术转让合同的让与人、技术咨询和技术服务合同的</a:t>
            </a:r>
            <a:r>
              <a:rPr lang="zh-CN" altLang="en-US" sz="1600" dirty="0" smtClean="0">
                <a:solidFill>
                  <a:srgbClr val="FF0000"/>
                </a:solidFill>
                <a:latin typeface="仿宋_GB2312" pitchFamily="49" charset="-122"/>
                <a:ea typeface="仿宋_GB2312" pitchFamily="49" charset="-122"/>
              </a:rPr>
              <a:t>受托人</a:t>
            </a:r>
            <a:r>
              <a:rPr lang="zh-CN" altLang="en-US" sz="1600" dirty="0" smtClean="0">
                <a:latin typeface="仿宋_GB2312" pitchFamily="49" charset="-122"/>
                <a:ea typeface="仿宋_GB2312" pitchFamily="49" charset="-122"/>
              </a:rPr>
              <a:t>，以及技术培训合同的培训人、技术中介合同的中介人，应当在合同成立后向所在地区的技术合同登记机构提出认定登记申请。</a:t>
            </a:r>
            <a:endParaRPr lang="en-US" altLang="zh-CN" sz="1600" dirty="0" smtClean="0">
              <a:latin typeface="仿宋_GB2312" pitchFamily="49" charset="-122"/>
              <a:ea typeface="仿宋_GB2312" pitchFamily="49" charset="-122"/>
            </a:endParaRPr>
          </a:p>
          <a:p>
            <a:pPr indent="457200"/>
            <a:endParaRPr lang="en-US" altLang="zh-CN" sz="1600" dirty="0" smtClean="0">
              <a:latin typeface="仿宋_GB2312" pitchFamily="49" charset="-122"/>
              <a:ea typeface="仿宋_GB2312" pitchFamily="49" charset="-122"/>
            </a:endParaRPr>
          </a:p>
          <a:p>
            <a:pPr indent="457200"/>
            <a:r>
              <a:rPr lang="zh-CN" altLang="en-US" sz="1600" dirty="0" smtClean="0"/>
              <a:t>财税</a:t>
            </a:r>
            <a:r>
              <a:rPr lang="en-US" altLang="zh-CN" sz="1600" dirty="0"/>
              <a:t>[2018]64</a:t>
            </a:r>
            <a:r>
              <a:rPr lang="zh-CN" altLang="en-US" sz="1600" dirty="0" smtClean="0"/>
              <a:t>号：</a:t>
            </a:r>
            <a:r>
              <a:rPr lang="zh-CN" altLang="en-US" sz="1600" dirty="0" smtClean="0">
                <a:latin typeface="仿宋" panose="02010609060101010101" charset="-122"/>
                <a:ea typeface="仿宋" panose="02010609060101010101" charset="-122"/>
              </a:rPr>
              <a:t>委托</a:t>
            </a:r>
            <a:r>
              <a:rPr lang="zh-CN" altLang="en-US" sz="1600" dirty="0">
                <a:latin typeface="仿宋" panose="02010609060101010101" charset="-122"/>
                <a:ea typeface="仿宋" panose="02010609060101010101" charset="-122"/>
              </a:rPr>
              <a:t>境外进行研发活动应签订技术开发合同，并由</a:t>
            </a:r>
            <a:r>
              <a:rPr lang="zh-CN" altLang="en-US" sz="1600" dirty="0">
                <a:solidFill>
                  <a:srgbClr val="FF0000"/>
                </a:solidFill>
                <a:latin typeface="仿宋" panose="02010609060101010101" charset="-122"/>
                <a:ea typeface="仿宋" panose="02010609060101010101" charset="-122"/>
              </a:rPr>
              <a:t>委托方</a:t>
            </a:r>
            <a:r>
              <a:rPr lang="zh-CN" altLang="en-US" sz="1600" dirty="0">
                <a:latin typeface="仿宋" panose="02010609060101010101" charset="-122"/>
                <a:ea typeface="仿宋" panose="02010609060101010101" charset="-122"/>
              </a:rPr>
              <a:t>到科技行政主管部门进行登记。相关事项按技术合同认定登记管理办法及技术合同认定规则执行。</a:t>
            </a:r>
            <a:endParaRPr lang="zh-CN" altLang="en-US" sz="1600" dirty="0">
              <a:latin typeface="仿宋" panose="02010609060101010101" charset="-122"/>
              <a:ea typeface="仿宋" panose="02010609060101010101" charset="-122"/>
            </a:endParaRPr>
          </a:p>
        </p:txBody>
      </p: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827405" y="815562"/>
          <a:ext cx="7083425" cy="3512820"/>
        </p:xfrm>
        <a:graphic>
          <a:graphicData uri="http://schemas.openxmlformats.org/drawingml/2006/table">
            <a:tbl>
              <a:tblPr/>
              <a:tblGrid>
                <a:gridCol w="544195"/>
                <a:gridCol w="6539230"/>
              </a:tblGrid>
              <a:tr h="179705">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序号</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留存资料</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179705">
                <a:tc>
                  <a:txBody>
                    <a:bodyPr/>
                    <a:lstStyle/>
                    <a:p>
                      <a:pPr indent="0">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dirty="0">
                          <a:solidFill>
                            <a:srgbClr val="000000"/>
                          </a:solidFill>
                          <a:latin typeface="Arial" panose="020B0604020202020204" pitchFamily="34" charset="0"/>
                          <a:ea typeface="宋体" panose="02010600030101010101" pitchFamily="2" charset="-122"/>
                        </a:rPr>
                        <a:t>自主、委托、合作研究开发项目计划书和企业有权部门关于自主、委托、合作研究开发项目立项的决议文件；</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9705">
                <a:tc>
                  <a:txBody>
                    <a:bodyPr/>
                    <a:lstStyle/>
                    <a:p>
                      <a:pPr indent="0">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dirty="0">
                          <a:solidFill>
                            <a:srgbClr val="000000"/>
                          </a:solidFill>
                          <a:latin typeface="Arial" panose="020B0604020202020204" pitchFamily="34" charset="0"/>
                          <a:ea typeface="宋体" panose="02010600030101010101" pitchFamily="2" charset="-122"/>
                        </a:rPr>
                        <a:t>自主、委托、合作研究开发专门机构或项目组的编制情况和研发人员名单；</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9705">
                <a:tc>
                  <a:txBody>
                    <a:bodyPr/>
                    <a:lstStyle/>
                    <a:p>
                      <a:pPr indent="0">
                        <a:buNone/>
                      </a:pPr>
                      <a:r>
                        <a:rPr lang="en-US" sz="1400" b="0">
                          <a:solidFill>
                            <a:srgbClr val="000000"/>
                          </a:solidFill>
                          <a:latin typeface="宋体" panose="02010600030101010101" pitchFamily="2" charset="-122"/>
                        </a:rPr>
                        <a:t>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dirty="0">
                          <a:solidFill>
                            <a:srgbClr val="FF0000"/>
                          </a:solidFill>
                          <a:latin typeface="Arial" panose="020B0604020202020204" pitchFamily="34" charset="0"/>
                          <a:ea typeface="宋体" panose="02010600030101010101" pitchFamily="2" charset="-122"/>
                        </a:rPr>
                        <a:t>经科技行政主管部门登记的委托、合作研究开发项目的合同；</a:t>
                      </a:r>
                      <a:endParaRPr lang="zh-CN" altLang="en-US" sz="1400" b="0" dirty="0">
                        <a:solidFill>
                          <a:srgbClr val="FF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9705">
                <a:tc>
                  <a:txBody>
                    <a:bodyPr/>
                    <a:lstStyle/>
                    <a:p>
                      <a:pPr indent="0">
                        <a:buNone/>
                      </a:pPr>
                      <a:r>
                        <a:rPr lang="en-US" sz="1400" b="0">
                          <a:solidFill>
                            <a:srgbClr val="000000"/>
                          </a:solidFill>
                          <a:latin typeface="宋体" panose="02010600030101010101" pitchFamily="2" charset="-122"/>
                        </a:rPr>
                        <a:t>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dirty="0">
                          <a:solidFill>
                            <a:srgbClr val="000000"/>
                          </a:solidFill>
                          <a:latin typeface="Arial" panose="020B0604020202020204" pitchFamily="34" charset="0"/>
                          <a:ea typeface="宋体" panose="02010600030101010101" pitchFamily="2" charset="-122"/>
                        </a:rPr>
                        <a:t>从事研发活动的人员（包括外聘人员）和用于研发活动的仪器、设备、无形资产的费用分配说明（包括工作使用情况记录及费用分配计算证据材料）；</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9705">
                <a:tc>
                  <a:txBody>
                    <a:bodyPr/>
                    <a:lstStyle/>
                    <a:p>
                      <a:pPr indent="0">
                        <a:buNone/>
                      </a:pPr>
                      <a:r>
                        <a:rPr lang="en-US" sz="1400" b="0">
                          <a:solidFill>
                            <a:srgbClr val="000000"/>
                          </a:solidFill>
                          <a:latin typeface="宋体" panose="02010600030101010101" pitchFamily="2" charset="-122"/>
                        </a:rPr>
                        <a:t>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dirty="0">
                          <a:solidFill>
                            <a:srgbClr val="000000"/>
                          </a:solidFill>
                          <a:latin typeface="Arial" panose="020B0604020202020204" pitchFamily="34" charset="0"/>
                          <a:ea typeface="宋体" panose="02010600030101010101" pitchFamily="2" charset="-122"/>
                        </a:rPr>
                        <a:t>集中研发项目研发费决算表、集中研发项目费用分摊明细情况表和实际分享收益比例等资料；</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9705">
                <a:tc>
                  <a:txBody>
                    <a:bodyPr/>
                    <a:lstStyle/>
                    <a:p>
                      <a:pPr indent="0">
                        <a:buNone/>
                      </a:pPr>
                      <a:r>
                        <a:rPr lang="en-US" sz="1400" b="0">
                          <a:solidFill>
                            <a:srgbClr val="000000"/>
                          </a:solidFill>
                          <a:latin typeface="宋体" panose="02010600030101010101" pitchFamily="2" charset="-122"/>
                        </a:rPr>
                        <a:t>6</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dirty="0">
                          <a:solidFill>
                            <a:srgbClr val="000000"/>
                          </a:solidFill>
                          <a:latin typeface="Arial" panose="020B0604020202020204" pitchFamily="34" charset="0"/>
                          <a:ea typeface="宋体" panose="02010600030101010101" pitchFamily="2" charset="-122"/>
                        </a:rPr>
                        <a:t>“研发支出”辅助账及汇总表；</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9705">
                <a:tc>
                  <a:txBody>
                    <a:bodyPr/>
                    <a:lstStyle/>
                    <a:p>
                      <a:pPr indent="0">
                        <a:buNone/>
                      </a:pPr>
                      <a:r>
                        <a:rPr lang="en-US" sz="1400" b="0">
                          <a:solidFill>
                            <a:srgbClr val="000000"/>
                          </a:solidFill>
                          <a:latin typeface="宋体" panose="02010600030101010101" pitchFamily="2" charset="-122"/>
                        </a:rPr>
                        <a:t>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企业如果已取得地市级（含）以上科技行政主管部门出具的鉴定意见，应作为资料留存备查。</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79705">
                <a:tc>
                  <a:txBody>
                    <a:bodyPr/>
                    <a:lstStyle/>
                    <a:p>
                      <a:pPr indent="0">
                        <a:buNone/>
                      </a:pPr>
                      <a:r>
                        <a:rPr lang="en-US" sz="1400" b="0">
                          <a:solidFill>
                            <a:srgbClr val="000000"/>
                          </a:solidFill>
                          <a:latin typeface="宋体" panose="02010600030101010101" pitchFamily="2" charset="-122"/>
                        </a:rPr>
                        <a:t>8</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dirty="0">
                          <a:solidFill>
                            <a:srgbClr val="000000"/>
                          </a:solidFill>
                          <a:latin typeface="Arial" panose="020B0604020202020204" pitchFamily="34" charset="0"/>
                          <a:ea typeface="宋体" panose="02010600030101010101" pitchFamily="2" charset="-122"/>
                        </a:rPr>
                        <a:t>《研发费用加计扣除优惠明细表》（A107012）申报表,选择预缴享受的企业留存备查</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1"/>
            </p:custDataLst>
          </p:nvPr>
        </p:nvSpPr>
        <p:spPr>
          <a:xfrm>
            <a:off x="755650" y="195580"/>
            <a:ext cx="4572000" cy="398780"/>
          </a:xfrm>
          <a:prstGeom prst="rect">
            <a:avLst/>
          </a:prstGeom>
          <a:noFill/>
        </p:spPr>
        <p:txBody>
          <a:bodyPr wrap="square" rtlCol="0" anchor="t">
            <a:spAutoFit/>
          </a:bodyPr>
          <a:lstStyle/>
          <a:p>
            <a:r>
              <a:rPr lang="zh-CN" altLang="en-US" sz="2000" b="1" dirty="0">
                <a:latin typeface="微软雅黑" panose="020B0503020204020204" pitchFamily="34" charset="-122"/>
                <a:ea typeface="微软雅黑" panose="020B0503020204020204" pitchFamily="34" charset="-122"/>
                <a:sym typeface="+mn-lt"/>
              </a:rPr>
              <a:t>研发费用加计扣除口径汇总</a:t>
            </a:r>
            <a:endPar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55650" y="195580"/>
            <a:ext cx="5424170" cy="398780"/>
          </a:xfrm>
          <a:prstGeom prst="rect">
            <a:avLst/>
          </a:prstGeom>
          <a:noFill/>
        </p:spPr>
        <p:txBody>
          <a:bodyPr wrap="square" rtlCol="0" anchor="t">
            <a:spAutoFit/>
          </a:bodyPr>
          <a:lstStyle/>
          <a:p>
            <a:r>
              <a:rPr lang="zh-CN" altLang="en-US" sz="2000" b="1" dirty="0">
                <a:latin typeface="微软雅黑" panose="020B0503020204020204" pitchFamily="34" charset="-122"/>
                <a:ea typeface="微软雅黑" panose="020B0503020204020204" pitchFamily="34" charset="-122"/>
                <a:sym typeface="+mn-lt"/>
              </a:rPr>
              <a:t>研发支出的涉税风险梳理</a:t>
            </a:r>
            <a:endParaRPr lang="zh-CN" altLang="en-US" sz="2000" b="1" dirty="0">
              <a:latin typeface="微软雅黑" panose="020B0503020204020204" pitchFamily="34" charset="-122"/>
              <a:ea typeface="微软雅黑" panose="020B0503020204020204" pitchFamily="34" charset="-122"/>
              <a:sym typeface="+mn-lt"/>
            </a:endParaRPr>
          </a:p>
        </p:txBody>
      </p:sp>
      <p:graphicFrame>
        <p:nvGraphicFramePr>
          <p:cNvPr id="3" name="表格 2"/>
          <p:cNvGraphicFramePr/>
          <p:nvPr>
            <p:custDataLst>
              <p:tags r:id="rId2"/>
            </p:custDataLst>
          </p:nvPr>
        </p:nvGraphicFramePr>
        <p:xfrm>
          <a:off x="1016000" y="771525"/>
          <a:ext cx="7112000" cy="3907790"/>
        </p:xfrm>
        <a:graphic>
          <a:graphicData uri="http://schemas.openxmlformats.org/drawingml/2006/table">
            <a:tbl>
              <a:tblPr/>
              <a:tblGrid>
                <a:gridCol w="513080"/>
                <a:gridCol w="6598920"/>
              </a:tblGrid>
              <a:tr h="300355">
                <a:tc>
                  <a:txBody>
                    <a:bodyPr/>
                    <a:lstStyle/>
                    <a:p>
                      <a:pPr indent="0" algn="ctr">
                        <a:buNone/>
                      </a:pPr>
                      <a:r>
                        <a:rPr lang="zh-CN" sz="1400" b="0" dirty="0">
                          <a:solidFill>
                            <a:srgbClr val="000000"/>
                          </a:solidFill>
                          <a:latin typeface="Arial" panose="020B0604020202020204" pitchFamily="34" charset="0"/>
                          <a:ea typeface="宋体" panose="02010600030101010101" pitchFamily="2" charset="-122"/>
                        </a:rPr>
                        <a:t>序号</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科技型中小企业留存资料</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lumMod val="95000"/>
                      </a:schemeClr>
                    </a:solidFill>
                  </a:tcPr>
                </a:tc>
              </a:tr>
              <a:tr h="537210">
                <a:tc>
                  <a:txBody>
                    <a:bodyPr/>
                    <a:lstStyle/>
                    <a:p>
                      <a:pPr indent="0">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自主、委托、合作研究开发项目计划书和企业有权部门关于自主、委托、合作研究开发项目立项的决议文件；</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6575">
                <a:tc>
                  <a:txBody>
                    <a:bodyPr/>
                    <a:lstStyle/>
                    <a:p>
                      <a:pPr indent="0">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自主、委托、合作研究开发专门机构或项目组的编制情况和研发人员名单；</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945">
                <a:tc>
                  <a:txBody>
                    <a:bodyPr/>
                    <a:lstStyle/>
                    <a:p>
                      <a:pPr indent="0">
                        <a:buNone/>
                      </a:pPr>
                      <a:r>
                        <a:rPr lang="en-US" sz="1400" b="0">
                          <a:solidFill>
                            <a:srgbClr val="000000"/>
                          </a:solidFill>
                          <a:latin typeface="宋体" panose="02010600030101010101" pitchFamily="2" charset="-122"/>
                        </a:rPr>
                        <a:t>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dirty="0">
                          <a:solidFill>
                            <a:srgbClr val="000000"/>
                          </a:solidFill>
                          <a:latin typeface="Arial" panose="020B0604020202020204" pitchFamily="34" charset="0"/>
                          <a:ea typeface="宋体" panose="02010600030101010101" pitchFamily="2" charset="-122"/>
                        </a:rPr>
                        <a:t>经科技行政主管部门登记的委托、合作研究开发项目的合同；</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73430">
                <a:tc>
                  <a:txBody>
                    <a:bodyPr/>
                    <a:lstStyle/>
                    <a:p>
                      <a:pPr indent="0">
                        <a:buNone/>
                      </a:pPr>
                      <a:r>
                        <a:rPr lang="en-US" sz="1400" b="0">
                          <a:solidFill>
                            <a:srgbClr val="000000"/>
                          </a:solidFill>
                          <a:latin typeface="宋体" panose="02010600030101010101" pitchFamily="2" charset="-122"/>
                        </a:rPr>
                        <a:t>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从事研发活动的人员（包括外聘人员）和用于研发活动的仪器、设备、无形资产的费用分配说明（包括工作使用情况记录及费用分配计算证据材料）；</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6575">
                <a:tc>
                  <a:txBody>
                    <a:bodyPr/>
                    <a:lstStyle/>
                    <a:p>
                      <a:pPr indent="0">
                        <a:buNone/>
                      </a:pPr>
                      <a:r>
                        <a:rPr lang="en-US" sz="1400" b="0">
                          <a:solidFill>
                            <a:srgbClr val="000000"/>
                          </a:solidFill>
                          <a:latin typeface="宋体" panose="02010600030101010101" pitchFamily="2" charset="-122"/>
                        </a:rPr>
                        <a:t>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集中研发项目研发费决算表、集中研发项目费用分摊明细情况表和实际分享收益比例等资料；</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0355">
                <a:tc>
                  <a:txBody>
                    <a:bodyPr/>
                    <a:lstStyle/>
                    <a:p>
                      <a:pPr indent="0">
                        <a:buNone/>
                      </a:pPr>
                      <a:r>
                        <a:rPr lang="en-US" sz="1400" b="0">
                          <a:solidFill>
                            <a:srgbClr val="000000"/>
                          </a:solidFill>
                          <a:latin typeface="宋体" panose="02010600030101010101" pitchFamily="2" charset="-122"/>
                        </a:rPr>
                        <a:t>6</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“研发支出”辅助账及汇总表；</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0990">
                <a:tc>
                  <a:txBody>
                    <a:bodyPr/>
                    <a:lstStyle/>
                    <a:p>
                      <a:pPr indent="0">
                        <a:buNone/>
                      </a:pPr>
                      <a:r>
                        <a:rPr lang="en-US" sz="1400" b="0">
                          <a:solidFill>
                            <a:srgbClr val="000000"/>
                          </a:solidFill>
                          <a:latin typeface="宋体" panose="02010600030101010101" pitchFamily="2" charset="-122"/>
                        </a:rPr>
                        <a:t>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企业已取得的地市级（含）以上科技行政主管部门出具的鉴定意见；</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0355">
                <a:tc>
                  <a:txBody>
                    <a:bodyPr/>
                    <a:lstStyle/>
                    <a:p>
                      <a:pPr indent="0">
                        <a:buNone/>
                      </a:pPr>
                      <a:r>
                        <a:rPr lang="en-US" sz="1400" b="0">
                          <a:solidFill>
                            <a:srgbClr val="000000"/>
                          </a:solidFill>
                          <a:latin typeface="宋体" panose="02010600030101010101" pitchFamily="2" charset="-122"/>
                        </a:rPr>
                        <a:t>8</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dirty="0">
                          <a:solidFill>
                            <a:srgbClr val="FF0000"/>
                          </a:solidFill>
                          <a:latin typeface="Arial" panose="020B0604020202020204" pitchFamily="34" charset="0"/>
                          <a:ea typeface="宋体" panose="02010600030101010101" pitchFamily="2" charset="-122"/>
                        </a:rPr>
                        <a:t>科技型中小企业取得的入库登记编号证明资料。</a:t>
                      </a:r>
                      <a:endParaRPr lang="zh-CN" altLang="en-US" sz="1400" b="0" dirty="0">
                        <a:solidFill>
                          <a:srgbClr val="FF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15998" y="915437"/>
          <a:ext cx="7200800" cy="3456607"/>
        </p:xfrm>
        <a:graphic>
          <a:graphicData uri="http://schemas.openxmlformats.org/drawingml/2006/table">
            <a:tbl>
              <a:tblPr>
                <a:tableStyleId>{5C22544A-7EE6-4342-B048-85BDC9FD1C3A}</a:tableStyleId>
              </a:tblPr>
              <a:tblGrid>
                <a:gridCol w="796402"/>
                <a:gridCol w="6404398"/>
              </a:tblGrid>
              <a:tr h="389030">
                <a:tc>
                  <a:txBody>
                    <a:bodyPr/>
                    <a:lstStyle/>
                    <a:p>
                      <a:pPr algn="ctr" fontAlgn="ctr"/>
                      <a:r>
                        <a:rPr lang="zh-CN" altLang="en-US" sz="1400" u="none" strike="noStrike">
                          <a:solidFill>
                            <a:schemeClr val="tx1"/>
                          </a:solidFill>
                          <a:effectLst/>
                          <a:latin typeface="新宋体" panose="02010609030101010101" pitchFamily="49" charset="-122"/>
                          <a:ea typeface="新宋体" panose="02010609030101010101" pitchFamily="49" charset="-122"/>
                        </a:rPr>
                        <a:t>序号</a:t>
                      </a:r>
                      <a:endParaRPr lang="zh-CN" altLang="en-US"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95000"/>
                      </a:schemeClr>
                    </a:solidFill>
                  </a:tcPr>
                </a:tc>
                <a:tc>
                  <a:txBody>
                    <a:bodyPr/>
                    <a:lstStyle/>
                    <a:p>
                      <a:pPr algn="ctr" fontAlgn="ctr"/>
                      <a:r>
                        <a:rPr lang="zh-CN" altLang="en-US" sz="1400" u="none" strike="noStrike">
                          <a:solidFill>
                            <a:schemeClr val="tx1"/>
                          </a:solidFill>
                          <a:effectLst/>
                          <a:latin typeface="新宋体" panose="02010609030101010101" pitchFamily="49" charset="-122"/>
                          <a:ea typeface="新宋体" panose="02010609030101010101" pitchFamily="49" charset="-122"/>
                        </a:rPr>
                        <a:t>委托境外研发费用留存资料</a:t>
                      </a:r>
                      <a:endParaRPr lang="zh-CN" altLang="en-US"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95000"/>
                      </a:schemeClr>
                    </a:solidFill>
                  </a:tcPr>
                </a:tc>
              </a:tr>
              <a:tr h="389030">
                <a:tc>
                  <a:txBody>
                    <a:bodyPr/>
                    <a:lstStyle/>
                    <a:p>
                      <a:pPr algn="ctr" fontAlgn="ctr"/>
                      <a:r>
                        <a:rPr lang="en-US" altLang="zh-CN" sz="1400" u="none" strike="noStrike">
                          <a:solidFill>
                            <a:schemeClr val="tx1"/>
                          </a:solidFill>
                          <a:effectLst/>
                          <a:latin typeface="新宋体" panose="02010609030101010101" pitchFamily="49" charset="-122"/>
                          <a:ea typeface="新宋体" panose="02010609030101010101" pitchFamily="49" charset="-122"/>
                        </a:rPr>
                        <a:t>1</a:t>
                      </a:r>
                      <a:endParaRPr lang="en-US" altLang="zh-CN"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ctr"/>
                      <a:r>
                        <a:rPr lang="zh-CN" altLang="en-US" sz="1400" u="none" strike="noStrike">
                          <a:solidFill>
                            <a:schemeClr val="tx1"/>
                          </a:solidFill>
                          <a:effectLst/>
                          <a:latin typeface="新宋体" panose="02010609030101010101" pitchFamily="49" charset="-122"/>
                          <a:ea typeface="新宋体" panose="02010609030101010101" pitchFamily="49" charset="-122"/>
                        </a:rPr>
                        <a:t>企业委托研发项目计划书和企业有权部门立项的决议文件；</a:t>
                      </a:r>
                      <a:endParaRPr lang="zh-CN" altLang="en-US"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9030">
                <a:tc>
                  <a:txBody>
                    <a:bodyPr/>
                    <a:lstStyle/>
                    <a:p>
                      <a:pPr algn="ctr" fontAlgn="ctr"/>
                      <a:r>
                        <a:rPr lang="en-US" altLang="zh-CN" sz="1400" u="none" strike="noStrike">
                          <a:solidFill>
                            <a:schemeClr val="tx1"/>
                          </a:solidFill>
                          <a:effectLst/>
                          <a:latin typeface="新宋体" panose="02010609030101010101" pitchFamily="49" charset="-122"/>
                          <a:ea typeface="新宋体" panose="02010609030101010101" pitchFamily="49" charset="-122"/>
                        </a:rPr>
                        <a:t>2</a:t>
                      </a:r>
                      <a:endParaRPr lang="en-US" altLang="zh-CN"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ctr"/>
                      <a:r>
                        <a:rPr lang="zh-CN" altLang="en-US" sz="1400" u="none" strike="noStrike" dirty="0">
                          <a:solidFill>
                            <a:schemeClr val="tx1"/>
                          </a:solidFill>
                          <a:effectLst/>
                          <a:latin typeface="新宋体" panose="02010609030101010101" pitchFamily="49" charset="-122"/>
                          <a:ea typeface="新宋体" panose="02010609030101010101" pitchFamily="49" charset="-122"/>
                        </a:rPr>
                        <a:t>委托研究开发专门机构或项目组的编制情况和研发人员名单；</a:t>
                      </a:r>
                      <a:endParaRPr lang="zh-CN" altLang="en-US" sz="1400" b="0" i="0" u="none" strike="noStrike" dirty="0">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9255">
                <a:tc>
                  <a:txBody>
                    <a:bodyPr/>
                    <a:lstStyle/>
                    <a:p>
                      <a:pPr algn="ctr" fontAlgn="ctr"/>
                      <a:r>
                        <a:rPr lang="en-US" altLang="zh-CN" sz="1400" u="none" strike="noStrike">
                          <a:solidFill>
                            <a:schemeClr val="tx1"/>
                          </a:solidFill>
                          <a:effectLst/>
                          <a:latin typeface="新宋体" panose="02010609030101010101" pitchFamily="49" charset="-122"/>
                          <a:ea typeface="新宋体" panose="02010609030101010101" pitchFamily="49" charset="-122"/>
                        </a:rPr>
                        <a:t>3</a:t>
                      </a:r>
                      <a:endParaRPr lang="en-US" altLang="zh-CN"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ctr"/>
                      <a:r>
                        <a:rPr lang="zh-CN" altLang="en-US" sz="1400" u="none" strike="noStrike" dirty="0">
                          <a:solidFill>
                            <a:schemeClr val="tx1"/>
                          </a:solidFill>
                          <a:effectLst/>
                          <a:latin typeface="新宋体" panose="02010609030101010101" pitchFamily="49" charset="-122"/>
                          <a:ea typeface="新宋体" panose="02010609030101010101" pitchFamily="49" charset="-122"/>
                        </a:rPr>
                        <a:t>经科技行政主管部门登记的</a:t>
                      </a:r>
                      <a:r>
                        <a:rPr lang="zh-CN" altLang="en-US" sz="1400" u="none" strike="noStrike" dirty="0">
                          <a:solidFill>
                            <a:srgbClr val="FF0000"/>
                          </a:solidFill>
                          <a:effectLst/>
                          <a:latin typeface="新宋体" panose="02010609030101010101" pitchFamily="49" charset="-122"/>
                          <a:ea typeface="新宋体" panose="02010609030101010101" pitchFamily="49" charset="-122"/>
                        </a:rPr>
                        <a:t>委托境外研发合同</a:t>
                      </a:r>
                      <a:r>
                        <a:rPr lang="zh-CN" altLang="en-US" sz="1400" u="none" strike="noStrike" dirty="0">
                          <a:solidFill>
                            <a:schemeClr val="tx1"/>
                          </a:solidFill>
                          <a:effectLst/>
                          <a:latin typeface="新宋体" panose="02010609030101010101" pitchFamily="49" charset="-122"/>
                          <a:ea typeface="新宋体" panose="02010609030101010101" pitchFamily="49" charset="-122"/>
                        </a:rPr>
                        <a:t>；</a:t>
                      </a:r>
                      <a:endParaRPr lang="zh-CN" altLang="en-US" sz="1400" b="0" i="0" u="none" strike="noStrike" dirty="0">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9030">
                <a:tc>
                  <a:txBody>
                    <a:bodyPr/>
                    <a:lstStyle/>
                    <a:p>
                      <a:pPr algn="ctr" fontAlgn="ctr"/>
                      <a:r>
                        <a:rPr lang="en-US" altLang="zh-CN" sz="1400" u="none" strike="noStrike">
                          <a:solidFill>
                            <a:schemeClr val="tx1"/>
                          </a:solidFill>
                          <a:effectLst/>
                          <a:latin typeface="新宋体" panose="02010609030101010101" pitchFamily="49" charset="-122"/>
                          <a:ea typeface="新宋体" panose="02010609030101010101" pitchFamily="49" charset="-122"/>
                        </a:rPr>
                        <a:t>4</a:t>
                      </a:r>
                      <a:endParaRPr lang="en-US" altLang="zh-CN"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ctr"/>
                      <a:r>
                        <a:rPr lang="zh-CN" altLang="en-US" sz="1400" u="none" strike="noStrike" dirty="0">
                          <a:solidFill>
                            <a:schemeClr val="tx1"/>
                          </a:solidFill>
                          <a:effectLst/>
                          <a:latin typeface="新宋体" panose="02010609030101010101" pitchFamily="49" charset="-122"/>
                          <a:ea typeface="新宋体" panose="02010609030101010101" pitchFamily="49" charset="-122"/>
                        </a:rPr>
                        <a:t>“研发支出”辅助账及汇总表；</a:t>
                      </a:r>
                      <a:endParaRPr lang="zh-CN" altLang="en-US" sz="1400" b="0" i="0" u="none" strike="noStrike" dirty="0">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9030">
                <a:tc>
                  <a:txBody>
                    <a:bodyPr/>
                    <a:lstStyle/>
                    <a:p>
                      <a:pPr algn="ctr" fontAlgn="ctr"/>
                      <a:r>
                        <a:rPr lang="en-US" altLang="zh-CN" sz="1400" u="none" strike="noStrike">
                          <a:solidFill>
                            <a:schemeClr val="tx1"/>
                          </a:solidFill>
                          <a:effectLst/>
                          <a:latin typeface="新宋体" panose="02010609030101010101" pitchFamily="49" charset="-122"/>
                          <a:ea typeface="新宋体" panose="02010609030101010101" pitchFamily="49" charset="-122"/>
                        </a:rPr>
                        <a:t>5</a:t>
                      </a:r>
                      <a:endParaRPr lang="en-US" altLang="zh-CN"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ctr"/>
                      <a:r>
                        <a:rPr lang="zh-CN" altLang="en-US" sz="1400" u="none" strike="noStrike">
                          <a:solidFill>
                            <a:srgbClr val="FF0000"/>
                          </a:solidFill>
                          <a:effectLst/>
                          <a:latin typeface="新宋体" panose="02010609030101010101" pitchFamily="49" charset="-122"/>
                          <a:ea typeface="新宋体" panose="02010609030101010101" pitchFamily="49" charset="-122"/>
                        </a:rPr>
                        <a:t>委托境外研发银行支付凭证和受托方开具的收款凭据；</a:t>
                      </a:r>
                      <a:endParaRPr lang="zh-CN" altLang="en-US" sz="1400" b="0" i="0" u="none" strike="noStrike">
                        <a:solidFill>
                          <a:srgbClr val="FF0000"/>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9030">
                <a:tc>
                  <a:txBody>
                    <a:bodyPr/>
                    <a:lstStyle/>
                    <a:p>
                      <a:pPr algn="ctr" fontAlgn="ctr"/>
                      <a:r>
                        <a:rPr lang="en-US" altLang="zh-CN" sz="1400" u="none" strike="noStrike">
                          <a:solidFill>
                            <a:schemeClr val="tx1"/>
                          </a:solidFill>
                          <a:effectLst/>
                          <a:latin typeface="新宋体" panose="02010609030101010101" pitchFamily="49" charset="-122"/>
                          <a:ea typeface="新宋体" panose="02010609030101010101" pitchFamily="49" charset="-122"/>
                        </a:rPr>
                        <a:t>6</a:t>
                      </a:r>
                      <a:endParaRPr lang="en-US" altLang="zh-CN"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ctr"/>
                      <a:r>
                        <a:rPr lang="zh-CN" altLang="en-US" sz="1400" u="none" strike="noStrike" dirty="0">
                          <a:solidFill>
                            <a:srgbClr val="FF0000"/>
                          </a:solidFill>
                          <a:effectLst/>
                          <a:latin typeface="新宋体" panose="02010609030101010101" pitchFamily="49" charset="-122"/>
                          <a:ea typeface="新宋体" panose="02010609030101010101" pitchFamily="49" charset="-122"/>
                        </a:rPr>
                        <a:t>当年委托研发项目的进展情况等资料。</a:t>
                      </a:r>
                      <a:endParaRPr lang="zh-CN" altLang="en-US" sz="1400" b="0" i="0" u="none" strike="noStrike" dirty="0">
                        <a:solidFill>
                          <a:srgbClr val="FF0000"/>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33172">
                <a:tc>
                  <a:txBody>
                    <a:bodyPr/>
                    <a:lstStyle/>
                    <a:p>
                      <a:pPr algn="ctr" fontAlgn="ctr"/>
                      <a:r>
                        <a:rPr lang="en-US" altLang="zh-CN" sz="1400" u="none" strike="noStrike">
                          <a:solidFill>
                            <a:schemeClr val="tx1"/>
                          </a:solidFill>
                          <a:effectLst/>
                          <a:latin typeface="新宋体" panose="02010609030101010101" pitchFamily="49" charset="-122"/>
                          <a:ea typeface="新宋体" panose="02010609030101010101" pitchFamily="49" charset="-122"/>
                        </a:rPr>
                        <a:t>7</a:t>
                      </a:r>
                      <a:endParaRPr lang="en-US" altLang="zh-CN" sz="1400" b="0" i="0" u="none" strike="noStrike">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ctr"/>
                      <a:r>
                        <a:rPr lang="zh-CN" altLang="en-US" sz="1400" u="none" strike="noStrike" dirty="0">
                          <a:solidFill>
                            <a:schemeClr val="tx1"/>
                          </a:solidFill>
                          <a:effectLst/>
                          <a:latin typeface="新宋体" panose="02010609030101010101" pitchFamily="49" charset="-122"/>
                          <a:ea typeface="新宋体" panose="02010609030101010101" pitchFamily="49" charset="-122"/>
                        </a:rPr>
                        <a:t>企业如果已取得地市级（含）以上科技行政主管部门出具的鉴定意见，应作为资料留存备查。</a:t>
                      </a:r>
                      <a:endParaRPr lang="zh-CN" altLang="en-US" sz="1400" b="0" i="0" u="none" strike="noStrike" dirty="0">
                        <a:solidFill>
                          <a:schemeClr val="tx1"/>
                        </a:solidFill>
                        <a:effectLst/>
                        <a:latin typeface="新宋体" panose="02010609030101010101" pitchFamily="49" charset="-122"/>
                        <a:ea typeface="新宋体" panose="02010609030101010101" pitchFamily="49" charset="-122"/>
                      </a:endParaRPr>
                    </a:p>
                  </a:txBody>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3" name="文本框 1"/>
          <p:cNvSpPr txBox="1"/>
          <p:nvPr>
            <p:custDataLst>
              <p:tags r:id="rId1"/>
            </p:custDataLst>
          </p:nvPr>
        </p:nvSpPr>
        <p:spPr>
          <a:xfrm>
            <a:off x="755650" y="195580"/>
            <a:ext cx="5424170" cy="398780"/>
          </a:xfrm>
          <a:prstGeom prst="rect">
            <a:avLst/>
          </a:prstGeom>
          <a:noFill/>
        </p:spPr>
        <p:txBody>
          <a:bodyPr wrap="square" rtlCol="0" anchor="t">
            <a:spAutoFit/>
          </a:bodyPr>
          <a:lstStyle/>
          <a:p>
            <a:r>
              <a:rPr lang="zh-CN" altLang="en-US" sz="2000" b="1" dirty="0">
                <a:latin typeface="微软雅黑" panose="020B0503020204020204" pitchFamily="34" charset="-122"/>
                <a:ea typeface="微软雅黑" panose="020B0503020204020204" pitchFamily="34" charset="-122"/>
                <a:sym typeface="+mn-lt"/>
              </a:rPr>
              <a:t>研发支出的涉税风险梳理</a:t>
            </a:r>
            <a:endParaRPr lang="zh-CN" altLang="en-US" sz="2000" b="1" dirty="0">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388874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研发费用加计扣除优惠</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611505" y="1059180"/>
            <a:ext cx="7968615" cy="1938020"/>
          </a:xfrm>
          <a:prstGeom prst="rect">
            <a:avLst/>
          </a:prstGeom>
          <a:noFill/>
        </p:spPr>
        <p:txBody>
          <a:bodyPr wrap="square" rtlCol="0">
            <a:spAutoFit/>
          </a:bodyPr>
          <a:p>
            <a:pPr indent="0" algn="l" fontAlgn="auto">
              <a:lnSpc>
                <a:spcPct val="150000"/>
              </a:lnSpc>
            </a:pPr>
            <a:r>
              <a:rPr lang="en-US" altLang="zh-CN" sz="16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企业预缴申报享受优惠时，应将《研发费用加计扣除优惠明细表》（A107012）与规定的其他资料一并留存备查。</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企业对留存备查资料的真实性、合法性承担法律责任。按照 2018 年第23 号公告，企业留存备查资料应从企业享受优惠事项</a:t>
            </a:r>
            <a:r>
              <a:rPr lang="zh-CN" altLang="en-US" sz="16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当年的企业所得税汇算清缴期结束次日起保留 10 年</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t="10367" b="10292"/>
          <a:stretch>
            <a:fillRect/>
          </a:stretch>
        </p:blipFill>
        <p:spPr>
          <a:xfrm flipH="1">
            <a:off x="203" y="-94"/>
            <a:ext cx="9150296" cy="5130259"/>
          </a:xfrm>
          <a:prstGeom prst="rect">
            <a:avLst/>
          </a:prstGeom>
        </p:spPr>
      </p:pic>
      <p:sp>
        <p:nvSpPr>
          <p:cNvPr id="11" name="Rectangle 3"/>
          <p:cNvSpPr txBox="1">
            <a:spLocks noChangeArrowheads="1"/>
          </p:cNvSpPr>
          <p:nvPr/>
        </p:nvSpPr>
        <p:spPr>
          <a:xfrm>
            <a:off x="2764170" y="1281910"/>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rPr>
              <a:t>感 谢 您 的 收 看</a:t>
            </a:r>
            <a:endPar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13" name="直接连接符 5"/>
          <p:cNvCxnSpPr>
            <a:cxnSpLocks noChangeShapeType="1"/>
          </p:cNvCxnSpPr>
          <p:nvPr/>
        </p:nvCxnSpPr>
        <p:spPr bwMode="auto">
          <a:xfrm flipH="1">
            <a:off x="2973333" y="1897958"/>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9"/>
          <p:cNvSpPr>
            <a:spLocks noChangeArrowheads="1"/>
          </p:cNvSpPr>
          <p:nvPr/>
        </p:nvSpPr>
        <p:spPr bwMode="auto">
          <a:xfrm>
            <a:off x="8717919" y="1898129"/>
            <a:ext cx="416556"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grpSp>
        <p:nvGrpSpPr>
          <p:cNvPr id="16" name="组合 15"/>
          <p:cNvGrpSpPr/>
          <p:nvPr/>
        </p:nvGrpSpPr>
        <p:grpSpPr>
          <a:xfrm>
            <a:off x="7546810" y="2201340"/>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7" name="组合 26"/>
          <p:cNvGrpSpPr/>
          <p:nvPr/>
        </p:nvGrpSpPr>
        <p:grpSpPr>
          <a:xfrm>
            <a:off x="6326866" y="2201733"/>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30" name="组合 29"/>
          <p:cNvGrpSpPr/>
          <p:nvPr/>
        </p:nvGrpSpPr>
        <p:grpSpPr>
          <a:xfrm>
            <a:off x="6974938" y="2201340"/>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33" name="组合 32"/>
          <p:cNvGrpSpPr/>
          <p:nvPr/>
        </p:nvGrpSpPr>
        <p:grpSpPr>
          <a:xfrm>
            <a:off x="5049772" y="2201340"/>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5"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36" name="组合 35"/>
          <p:cNvGrpSpPr/>
          <p:nvPr/>
        </p:nvGrpSpPr>
        <p:grpSpPr>
          <a:xfrm>
            <a:off x="5688319" y="2201340"/>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8"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53" presetClass="entr" presetSubtype="16" fill="hold" nodeType="withEffect">
                                  <p:stCondLst>
                                    <p:cond delay="40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nodeType="withEffect">
                                  <p:stCondLst>
                                    <p:cond delay="60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2659" y="191398"/>
            <a:ext cx="1467068" cy="400110"/>
          </a:xfrm>
          <a:prstGeom prst="rect">
            <a:avLst/>
          </a:prstGeom>
          <a:noFill/>
        </p:spPr>
        <p:txBody>
          <a:bodyPr wrap="none"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如何备案？</a:t>
            </a:r>
            <a:endParaRPr lang="zh-CN" altLang="en-US" sz="2000" b="1" dirty="0" smtClean="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98500" y="843915"/>
            <a:ext cx="3221355" cy="368300"/>
          </a:xfrm>
          <a:prstGeom prst="rect">
            <a:avLst/>
          </a:prstGeom>
          <a:solidFill>
            <a:srgbClr val="FFFF00"/>
          </a:solidFill>
          <a:ln>
            <a:solidFill>
              <a:schemeClr val="accent1">
                <a:lumMod val="20000"/>
                <a:lumOff val="80000"/>
              </a:schemeClr>
            </a:solidFill>
          </a:ln>
        </p:spPr>
        <p:txBody>
          <a:bodyPr wrap="square">
            <a:spAutoFit/>
            <a:extLst>
              <a:ext uri="{4A0BC546-FE56-4ADE-93B0-CB8AF2F6F144}">
                <wpsdc:textFrameExt xmlns:wpsdc="http://www.wps.cn/officeDocument/2022/drawingmlCustomData" type="text"/>
              </a:ext>
            </a:extLst>
          </a:bodyPr>
          <a:p>
            <a:pPr algn="ctr"/>
            <a:r>
              <a:rPr lang="zh-CN" altLang="en-US" b="1">
                <a:latin typeface="Arial" panose="020B0604020202020204" pitchFamily="34" charset="0"/>
                <a:ea typeface="微软雅黑" panose="020B0503020204020204" pitchFamily="34" charset="-122"/>
              </a:rPr>
              <a:t>合同登记</a:t>
            </a:r>
            <a:endParaRPr lang="en-US" altLang="zh-CN" b="1">
              <a:latin typeface="Arial" panose="020B0604020202020204" pitchFamily="34" charset="0"/>
              <a:ea typeface="微软雅黑" panose="020B0503020204020204" pitchFamily="34" charset="-122"/>
            </a:endParaRPr>
          </a:p>
        </p:txBody>
      </p:sp>
      <p:sp>
        <p:nvSpPr>
          <p:cNvPr id="5" name="文本框 4"/>
          <p:cNvSpPr txBox="1"/>
          <p:nvPr/>
        </p:nvSpPr>
        <p:spPr>
          <a:xfrm>
            <a:off x="5257165" y="843915"/>
            <a:ext cx="3286760" cy="368300"/>
          </a:xfrm>
          <a:prstGeom prst="rect">
            <a:avLst/>
          </a:prstGeom>
          <a:solidFill>
            <a:srgbClr val="FFC000"/>
          </a:solidFill>
          <a:ln>
            <a:solidFill>
              <a:srgbClr val="FFC000"/>
            </a:solidFill>
          </a:ln>
        </p:spPr>
        <p:txBody>
          <a:bodyPr wrap="square">
            <a:spAutoFit/>
            <a:extLst>
              <a:ext uri="{4A0BC546-FE56-4ADE-93B0-CB8AF2F6F144}">
                <wpsdc:textFrameExt xmlns:wpsdc="http://www.wps.cn/officeDocument/2022/drawingmlCustomData" type="text"/>
              </a:ext>
            </a:extLst>
          </a:bodyPr>
          <a:p>
            <a:pPr algn="ctr"/>
            <a:r>
              <a:rPr lang="zh-CN" altLang="en-US" b="1">
                <a:latin typeface="Arial" panose="020B0604020202020204" pitchFamily="34" charset="0"/>
                <a:ea typeface="微软雅黑" panose="020B0503020204020204" pitchFamily="34" charset="-122"/>
              </a:rPr>
              <a:t>合同认定</a:t>
            </a:r>
            <a:endParaRPr lang="en-US" altLang="zh-CN" b="1">
              <a:latin typeface="Arial" panose="020B0604020202020204" pitchFamily="34" charset="0"/>
              <a:ea typeface="微软雅黑" panose="020B0503020204020204" pitchFamily="34" charset="-122"/>
            </a:endParaRPr>
          </a:p>
        </p:txBody>
      </p:sp>
      <p:sp>
        <p:nvSpPr>
          <p:cNvPr id="6" name="文本框 5"/>
          <p:cNvSpPr txBox="1"/>
          <p:nvPr/>
        </p:nvSpPr>
        <p:spPr>
          <a:xfrm>
            <a:off x="683260" y="1657350"/>
            <a:ext cx="3237230" cy="368300"/>
          </a:xfrm>
          <a:prstGeom prst="rect">
            <a:avLst/>
          </a:prstGeom>
          <a:ln>
            <a:solidFill>
              <a:srgbClr val="FFC000"/>
            </a:solidFill>
          </a:ln>
        </p:spPr>
        <p:txBody>
          <a:bodyPr wrap="square">
            <a:spAutoFit/>
            <a:extLst>
              <a:ext uri="{4A0BC546-FE56-4ADE-93B0-CB8AF2F6F144}">
                <wpsdc:textFrameExt xmlns:wpsdc="http://www.wps.cn/officeDocument/2022/drawingmlCustomData" type="text"/>
              </a:ext>
            </a:extLst>
          </a:bodyPr>
          <a:p>
            <a:pPr algn="l"/>
            <a:r>
              <a:rPr lang="zh-CN" altLang="en-US" b="1">
                <a:latin typeface="Arial" panose="020B0604020202020204" pitchFamily="34" charset="0"/>
                <a:ea typeface="微软雅黑" panose="020B0503020204020204" pitchFamily="34" charset="-122"/>
              </a:rPr>
              <a:t>国家科学技术部政务服务平台</a:t>
            </a:r>
            <a:endParaRPr lang="zh-CN" altLang="en-US" b="1">
              <a:latin typeface="Arial" panose="020B0604020202020204" pitchFamily="34" charset="0"/>
              <a:ea typeface="微软雅黑" panose="020B0503020204020204" pitchFamily="34" charset="-122"/>
            </a:endParaRPr>
          </a:p>
        </p:txBody>
      </p:sp>
      <p:sp>
        <p:nvSpPr>
          <p:cNvPr id="7" name="文本框 6"/>
          <p:cNvSpPr txBox="1"/>
          <p:nvPr/>
        </p:nvSpPr>
        <p:spPr>
          <a:xfrm>
            <a:off x="611505" y="2399030"/>
            <a:ext cx="3237865" cy="645160"/>
          </a:xfrm>
          <a:prstGeom prst="rect">
            <a:avLst/>
          </a:prstGeom>
          <a:ln>
            <a:solidFill>
              <a:srgbClr val="FFC000"/>
            </a:solidFill>
          </a:ln>
        </p:spPr>
        <p:txBody>
          <a:bodyPr wrap="square">
            <a:spAutoFit/>
            <a:extLst>
              <a:ext uri="{4A0BC546-FE56-4ADE-93B0-CB8AF2F6F144}">
                <wpsdc:textFrameExt xmlns:wpsdc="http://www.wps.cn/officeDocument/2022/drawingmlCustomData" type="text"/>
              </a:ext>
            </a:extLst>
          </a:bodyPr>
          <a:p>
            <a:pPr algn="ctr"/>
            <a:r>
              <a:rPr lang="zh-CN" altLang="en-US" b="1">
                <a:latin typeface="Arial" panose="020B0604020202020204" pitchFamily="34" charset="0"/>
                <a:ea typeface="微软雅黑" panose="020B0503020204020204" pitchFamily="34" charset="-122"/>
              </a:rPr>
              <a:t>法人注册登录</a:t>
            </a:r>
            <a:r>
              <a:rPr lang="zh-CN" altLang="en-US" b="1">
                <a:latin typeface="Arial" panose="020B0604020202020204" pitchFamily="34" charset="0"/>
                <a:ea typeface="微软雅黑" panose="020B0503020204020204" pitchFamily="34" charset="-122"/>
                <a:sym typeface="+mn-ea"/>
              </a:rPr>
              <a:t>全国技术合同登记</a:t>
            </a:r>
            <a:r>
              <a:rPr lang="en-US" altLang="zh-CN" b="1">
                <a:latin typeface="Arial" panose="020B0604020202020204" pitchFamily="34" charset="0"/>
                <a:ea typeface="微软雅黑" panose="020B0503020204020204" pitchFamily="34" charset="-122"/>
                <a:sym typeface="+mn-ea"/>
              </a:rPr>
              <a:t>-</a:t>
            </a:r>
            <a:r>
              <a:rPr lang="zh-CN" altLang="en-US" b="1">
                <a:latin typeface="Arial" panose="020B0604020202020204" pitchFamily="34" charset="0"/>
                <a:ea typeface="微软雅黑" panose="020B0503020204020204" pitchFamily="34" charset="-122"/>
                <a:sym typeface="+mn-ea"/>
              </a:rPr>
              <a:t>审核</a:t>
            </a:r>
            <a:r>
              <a:rPr lang="en-US" altLang="zh-CN" b="1">
                <a:latin typeface="Arial" panose="020B0604020202020204" pitchFamily="34" charset="0"/>
                <a:ea typeface="微软雅黑" panose="020B0503020204020204" pitchFamily="34" charset="-122"/>
                <a:sym typeface="+mn-ea"/>
              </a:rPr>
              <a:t>-</a:t>
            </a:r>
            <a:r>
              <a:rPr lang="zh-CN" altLang="en-US" b="1">
                <a:latin typeface="Arial" panose="020B0604020202020204" pitchFamily="34" charset="0"/>
                <a:ea typeface="微软雅黑" panose="020B0503020204020204" pitchFamily="34" charset="-122"/>
                <a:sym typeface="+mn-ea"/>
              </a:rPr>
              <a:t>提交纸质资料</a:t>
            </a:r>
            <a:endParaRPr lang="zh-CN" altLang="en-US" b="1">
              <a:latin typeface="Arial" panose="020B0604020202020204" pitchFamily="34" charset="0"/>
              <a:ea typeface="微软雅黑" panose="020B0503020204020204" pitchFamily="34" charset="-122"/>
            </a:endParaRPr>
          </a:p>
        </p:txBody>
      </p:sp>
      <p:sp>
        <p:nvSpPr>
          <p:cNvPr id="8" name="文本框 7"/>
          <p:cNvSpPr txBox="1"/>
          <p:nvPr/>
        </p:nvSpPr>
        <p:spPr>
          <a:xfrm>
            <a:off x="610870" y="3295015"/>
            <a:ext cx="3237865" cy="1476375"/>
          </a:xfrm>
          <a:prstGeom prst="rect">
            <a:avLst/>
          </a:prstGeom>
          <a:ln>
            <a:solidFill>
              <a:srgbClr val="FFC000"/>
            </a:solidFill>
          </a:ln>
        </p:spPr>
        <p:txBody>
          <a:bodyPr wrap="square">
            <a:spAutoFit/>
            <a:extLst>
              <a:ext uri="{4A0BC546-FE56-4ADE-93B0-CB8AF2F6F144}">
                <wpsdc:textFrameExt xmlns:wpsdc="http://www.wps.cn/officeDocument/2022/drawingmlCustomData" type="text"/>
              </a:ext>
            </a:extLst>
          </a:bodyPr>
          <a:p>
            <a:pPr algn="ctr"/>
            <a:r>
              <a:rPr lang="zh-CN" altLang="en-US" b="1">
                <a:latin typeface="Arial" panose="020B0604020202020204" pitchFamily="34" charset="0"/>
                <a:ea typeface="微软雅黑" panose="020B0503020204020204" pitchFamily="34" charset="-122"/>
              </a:rPr>
              <a:t>营业执照副本复印件</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委托人</a:t>
            </a:r>
            <a:r>
              <a:rPr lang="en-US" altLang="zh-CN" b="1">
                <a:latin typeface="Arial" panose="020B0604020202020204" pitchFamily="34" charset="0"/>
                <a:ea typeface="微软雅黑" panose="020B0503020204020204" pitchFamily="34" charset="-122"/>
              </a:rPr>
              <a:t>/</a:t>
            </a:r>
            <a:r>
              <a:rPr lang="zh-CN" altLang="en-US" b="1">
                <a:latin typeface="Arial" panose="020B0604020202020204" pitchFamily="34" charset="0"/>
                <a:ea typeface="微软雅黑" panose="020B0503020204020204" pitchFamily="34" charset="-122"/>
              </a:rPr>
              <a:t>法人复印件</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创新说明一份</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合同</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进账单（涉及）</a:t>
            </a:r>
            <a:endParaRPr lang="zh-CN" altLang="en-US" b="1">
              <a:latin typeface="Arial" panose="020B0604020202020204" pitchFamily="34" charset="0"/>
              <a:ea typeface="微软雅黑" panose="020B0503020204020204" pitchFamily="34" charset="-122"/>
            </a:endParaRPr>
          </a:p>
        </p:txBody>
      </p:sp>
      <p:sp>
        <p:nvSpPr>
          <p:cNvPr id="10" name="文本框 9"/>
          <p:cNvSpPr txBox="1"/>
          <p:nvPr/>
        </p:nvSpPr>
        <p:spPr>
          <a:xfrm>
            <a:off x="5257165" y="1657350"/>
            <a:ext cx="3304540" cy="2212975"/>
          </a:xfrm>
          <a:prstGeom prst="rect">
            <a:avLst/>
          </a:prstGeom>
          <a:ln>
            <a:solidFill>
              <a:srgbClr val="FFC000"/>
            </a:solidFill>
          </a:ln>
        </p:spPr>
        <p:txBody>
          <a:bodyPr wrap="square">
            <a:noAutofit/>
            <a:extLst>
              <a:ext uri="{4A0BC546-FE56-4ADE-93B0-CB8AF2F6F144}">
                <wpsdc:textFrameExt xmlns:wpsdc="http://www.wps.cn/officeDocument/2022/drawingmlCustomData" type="text"/>
              </a:ext>
            </a:extLst>
          </a:bodyPr>
          <a:p>
            <a:pPr algn="ctr"/>
            <a:r>
              <a:rPr lang="zh-CN" altLang="en-US" b="1">
                <a:latin typeface="Arial" panose="020B0604020202020204" pitchFamily="34" charset="0"/>
                <a:ea typeface="微软雅黑" panose="020B0503020204020204" pitchFamily="34" charset="-122"/>
              </a:rPr>
              <a:t>申请表</a:t>
            </a:r>
            <a:r>
              <a:rPr lang="en-US" altLang="zh-CN" b="1">
                <a:latin typeface="Arial" panose="020B0604020202020204" pitchFamily="34" charset="0"/>
                <a:ea typeface="微软雅黑" panose="020B0503020204020204" pitchFamily="34" charset="-122"/>
              </a:rPr>
              <a:t>4</a:t>
            </a:r>
            <a:r>
              <a:rPr lang="zh-CN" altLang="en-US" b="1">
                <a:latin typeface="Arial" panose="020B0604020202020204" pitchFamily="34" charset="0"/>
                <a:ea typeface="微软雅黑" panose="020B0503020204020204" pitchFamily="34" charset="-122"/>
              </a:rPr>
              <a:t>份（抬头盖章）</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合同原件</a:t>
            </a:r>
            <a:r>
              <a:rPr lang="en-US" altLang="zh-CN" b="1">
                <a:latin typeface="Arial" panose="020B0604020202020204" pitchFamily="34" charset="0"/>
                <a:ea typeface="微软雅黑" panose="020B0503020204020204" pitchFamily="34" charset="-122"/>
              </a:rPr>
              <a:t>1</a:t>
            </a:r>
            <a:r>
              <a:rPr lang="zh-CN" altLang="en-US" b="1">
                <a:latin typeface="Arial" panose="020B0604020202020204" pitchFamily="34" charset="0"/>
                <a:ea typeface="微软雅黑" panose="020B0503020204020204" pitchFamily="34" charset="-122"/>
              </a:rPr>
              <a:t>份（骑缝章）</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创新说明</a:t>
            </a:r>
            <a:r>
              <a:rPr lang="en-US" altLang="zh-CN" b="1">
                <a:latin typeface="Arial" panose="020B0604020202020204" pitchFamily="34" charset="0"/>
                <a:ea typeface="微软雅黑" panose="020B0503020204020204" pitchFamily="34" charset="-122"/>
              </a:rPr>
              <a:t>1</a:t>
            </a:r>
            <a:r>
              <a:rPr lang="zh-CN" altLang="en-US" b="1">
                <a:latin typeface="Arial" panose="020B0604020202020204" pitchFamily="34" charset="0"/>
                <a:ea typeface="微软雅黑" panose="020B0503020204020204" pitchFamily="34" charset="-122"/>
              </a:rPr>
              <a:t>份</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合同不是法人授权书一份</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登记证明</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营业执照副本复印件（第一次）</a:t>
            </a:r>
            <a:endParaRPr lang="zh-CN" altLang="en-US" b="1">
              <a:latin typeface="Arial" panose="020B0604020202020204" pitchFamily="34" charset="0"/>
              <a:ea typeface="微软雅黑" panose="020B0503020204020204" pitchFamily="34" charset="-122"/>
            </a:endParaRPr>
          </a:p>
          <a:p>
            <a:pPr algn="ctr"/>
            <a:r>
              <a:rPr lang="zh-CN" altLang="en-US" b="1">
                <a:latin typeface="Arial" panose="020B0604020202020204" pitchFamily="34" charset="0"/>
                <a:ea typeface="微软雅黑" panose="020B0503020204020204" pitchFamily="34" charset="-122"/>
              </a:rPr>
              <a:t>进账单</a:t>
            </a:r>
            <a:r>
              <a:rPr lang="zh-CN" altLang="en-US" b="1">
                <a:latin typeface="Arial" panose="020B0604020202020204" pitchFamily="34" charset="0"/>
                <a:ea typeface="微软雅黑" panose="020B0503020204020204" pitchFamily="34" charset="-122"/>
                <a:sym typeface="+mn-ea"/>
              </a:rPr>
              <a:t>（涉及）</a:t>
            </a:r>
            <a:endParaRPr lang="zh-CN" altLang="en-US" b="1">
              <a:latin typeface="Arial" panose="020B0604020202020204" pitchFamily="34" charset="0"/>
              <a:ea typeface="微软雅黑" panose="020B0503020204020204" pitchFamily="34" charset="-122"/>
            </a:endParaRPr>
          </a:p>
        </p:txBody>
      </p:sp>
      <p:cxnSp>
        <p:nvCxnSpPr>
          <p:cNvPr id="11" name="直接箭头连接符 10"/>
          <p:cNvCxnSpPr>
            <a:stCxn id="4" idx="2"/>
            <a:endCxn id="6" idx="0"/>
          </p:cNvCxnSpPr>
          <p:nvPr/>
        </p:nvCxnSpPr>
        <p:spPr>
          <a:xfrm flipH="1">
            <a:off x="2301875" y="1212215"/>
            <a:ext cx="7620" cy="44513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nvCxnSpPr>
        <p:spPr>
          <a:xfrm>
            <a:off x="2230755" y="1993265"/>
            <a:ext cx="0" cy="3733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nvCxnSpPr>
        <p:spPr>
          <a:xfrm>
            <a:off x="2230755" y="2931795"/>
            <a:ext cx="0" cy="3733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a:off x="7019925" y="1203960"/>
            <a:ext cx="0" cy="42354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5257165" y="4126230"/>
            <a:ext cx="3286760" cy="645160"/>
          </a:xfrm>
          <a:prstGeom prst="rect">
            <a:avLst/>
          </a:prstGeom>
          <a:ln>
            <a:solidFill>
              <a:srgbClr val="FFC000"/>
            </a:solidFill>
          </a:ln>
        </p:spPr>
        <p:txBody>
          <a:bodyPr wrap="square">
            <a:spAutoFit/>
            <a:extLst>
              <a:ext uri="{4A0BC546-FE56-4ADE-93B0-CB8AF2F6F144}">
                <wpsdc:textFrameExt xmlns:wpsdc="http://www.wps.cn/officeDocument/2022/drawingmlCustomData" type="text"/>
              </a:ext>
            </a:extLst>
          </a:bodyPr>
          <a:p>
            <a:pPr algn="l"/>
            <a:r>
              <a:rPr lang="zh-CN" b="1">
                <a:solidFill>
                  <a:srgbClr val="FF0000"/>
                </a:solidFill>
                <a:latin typeface="Arial" panose="020B0604020202020204" pitchFamily="34" charset="0"/>
                <a:ea typeface="微软雅黑" panose="020B0503020204020204" pitchFamily="34" charset="-122"/>
              </a:rPr>
              <a:t>技术开发、转让、许可</a:t>
            </a:r>
            <a:r>
              <a:rPr lang="zh-CN" b="1">
                <a:latin typeface="Arial" panose="020B0604020202020204" pitchFamily="34" charset="0"/>
                <a:ea typeface="微软雅黑" panose="020B0503020204020204" pitchFamily="34" charset="-122"/>
              </a:rPr>
              <a:t>、</a:t>
            </a:r>
            <a:endParaRPr lang="zh-CN" b="1">
              <a:latin typeface="Arial" panose="020B0604020202020204" pitchFamily="34" charset="0"/>
              <a:ea typeface="微软雅黑" panose="020B0503020204020204" pitchFamily="34" charset="-122"/>
            </a:endParaRPr>
          </a:p>
          <a:p>
            <a:pPr algn="l"/>
            <a:r>
              <a:rPr lang="zh-CN" b="1">
                <a:latin typeface="Arial" panose="020B0604020202020204" pitchFamily="34" charset="0"/>
                <a:ea typeface="微软雅黑" panose="020B0503020204020204" pitchFamily="34" charset="-122"/>
              </a:rPr>
              <a:t>咨询、服务</a:t>
            </a:r>
            <a:endParaRPr lang="zh-CN" b="1">
              <a:latin typeface="Arial" panose="020B0604020202020204" pitchFamily="34" charset="0"/>
              <a:ea typeface="微软雅黑" panose="020B0503020204020204" pitchFamily="34" charset="-122"/>
            </a:endParaRPr>
          </a:p>
        </p:txBody>
      </p:sp>
      <p:cxnSp>
        <p:nvCxnSpPr>
          <p:cNvPr id="16" name="直接箭头连接符 15"/>
          <p:cNvCxnSpPr/>
          <p:nvPr/>
        </p:nvCxnSpPr>
        <p:spPr>
          <a:xfrm flipV="1">
            <a:off x="3923665" y="4371975"/>
            <a:ext cx="126619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p:cNvCxnSpPr/>
          <p:nvPr/>
        </p:nvCxnSpPr>
        <p:spPr>
          <a:xfrm flipH="1">
            <a:off x="2339340" y="1998345"/>
            <a:ext cx="0" cy="38163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nvGrpSpPr>
          <p:cNvPr id="23" name="组合 22"/>
          <p:cNvGrpSpPr/>
          <p:nvPr/>
        </p:nvGrpSpPr>
        <p:grpSpPr>
          <a:xfrm>
            <a:off x="1043215" y="902335"/>
            <a:ext cx="6313260" cy="3685540"/>
            <a:chOff x="4601" y="1207"/>
            <a:chExt cx="8890" cy="5804"/>
          </a:xfrm>
        </p:grpSpPr>
        <p:sp>
          <p:nvSpPr>
            <p:cNvPr id="7" name="TextBox 6"/>
            <p:cNvSpPr txBox="1"/>
            <p:nvPr/>
          </p:nvSpPr>
          <p:spPr>
            <a:xfrm>
              <a:off x="5210" y="2341"/>
              <a:ext cx="2543" cy="580"/>
            </a:xfrm>
            <a:prstGeom prst="rect">
              <a:avLst/>
            </a:prstGeom>
            <a:noFill/>
            <a:ln>
              <a:solidFill>
                <a:srgbClr val="00B0F0"/>
              </a:solidFill>
            </a:ln>
          </p:spPr>
          <p:txBody>
            <a:bodyPr wrap="square" rtlCol="0">
              <a:spAutoFit/>
            </a:bodyPr>
            <a:lstStyle/>
            <a:p>
              <a:pPr algn="ctr"/>
              <a:r>
                <a:rPr lang="zh-CN" altLang="en-US" b="1" dirty="0" smtClean="0">
                  <a:solidFill>
                    <a:srgbClr val="FF0000"/>
                  </a:solidFill>
                  <a:latin typeface="微软雅黑" panose="020B0503020204020204" pitchFamily="34" charset="-122"/>
                  <a:ea typeface="微软雅黑" panose="020B0503020204020204" pitchFamily="34" charset="-122"/>
                  <a:sym typeface="+mn-ea"/>
                </a:rPr>
                <a:t>研发机构设立</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600" b="1" dirty="0" smtClean="0">
                <a:solidFill>
                  <a:srgbClr val="FF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385" y="3597"/>
              <a:ext cx="2088" cy="732"/>
            </a:xfrm>
            <a:prstGeom prst="rect">
              <a:avLst/>
            </a:prstGeom>
            <a:noFill/>
            <a:ln>
              <a:solidFill>
                <a:srgbClr val="00B0F0"/>
              </a:solidFill>
            </a:ln>
          </p:spPr>
          <p:txBody>
            <a:bodyPr wrap="none" rtlCol="0">
              <a:noAutofit/>
            </a:bodyPr>
            <a:lstStyle/>
            <a:p>
              <a:pPr indent="0" fontAlgn="auto">
                <a:lnSpc>
                  <a:spcPct val="150000"/>
                </a:lnSpc>
              </a:pPr>
              <a:r>
                <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项目的实施</a:t>
              </a:r>
              <a:endPar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p:nvPr/>
          </p:nvSpPr>
          <p:spPr>
            <a:xfrm>
              <a:off x="5859" y="5058"/>
              <a:ext cx="1008" cy="580"/>
            </a:xfrm>
            <a:prstGeom prst="rect">
              <a:avLst/>
            </a:prstGeom>
            <a:noFill/>
            <a:ln>
              <a:solidFill>
                <a:srgbClr val="00B0F0"/>
              </a:solidFill>
            </a:ln>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结题</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601" y="1207"/>
              <a:ext cx="3888" cy="580"/>
            </a:xfrm>
            <a:prstGeom prst="rect">
              <a:avLst/>
            </a:prstGeom>
            <a:noFill/>
            <a:ln>
              <a:solidFill>
                <a:srgbClr val="00B0F0"/>
              </a:solidFill>
            </a:ln>
          </p:spPr>
          <p:txBody>
            <a:bodyPr wrap="square" rtlCol="0">
              <a:spAutoFit/>
            </a:bodyPr>
            <a:lstStyle/>
            <a:p>
              <a:pPr algn="l"/>
              <a:r>
                <a:rPr lang="zh-CN" altLang="zh-CN"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计划</a:t>
              </a:r>
              <a:r>
                <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书及立项决议文件</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499" y="6431"/>
              <a:ext cx="1728" cy="580"/>
            </a:xfrm>
            <a:prstGeom prst="rect">
              <a:avLst/>
            </a:prstGeom>
            <a:noFill/>
            <a:ln>
              <a:solidFill>
                <a:srgbClr val="00B0F0"/>
              </a:solidFill>
            </a:ln>
          </p:spPr>
          <p:txBody>
            <a:bodyPr wrap="square" rtlCol="0">
              <a:spAutoFit/>
            </a:bodyPr>
            <a:lstStyle/>
            <a:p>
              <a:pPr algn="ctr"/>
              <a:r>
                <a:rPr lang="zh-CN" altLang="en-US" b="1" dirty="0" smtClean="0">
                  <a:solidFill>
                    <a:srgbClr val="FF0000"/>
                  </a:solidFill>
                  <a:latin typeface="微软雅黑" panose="020B0503020204020204" pitchFamily="34" charset="-122"/>
                  <a:ea typeface="微软雅黑" panose="020B0503020204020204" pitchFamily="34" charset="-122"/>
                </a:rPr>
                <a:t>资料管理</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a:off x="6426" y="1787"/>
              <a:ext cx="0" cy="567"/>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flipH="1">
              <a:off x="6357" y="4400"/>
              <a:ext cx="0" cy="601"/>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nvCxnSpPr>
          <p:spPr>
            <a:xfrm flipH="1">
              <a:off x="6357" y="5751"/>
              <a:ext cx="0" cy="601"/>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7" name="TextBox 8"/>
            <p:cNvSpPr txBox="1"/>
            <p:nvPr/>
          </p:nvSpPr>
          <p:spPr>
            <a:xfrm>
              <a:off x="9411" y="3154"/>
              <a:ext cx="4080" cy="3020"/>
            </a:xfrm>
            <a:prstGeom prst="rect">
              <a:avLst/>
            </a:prstGeom>
            <a:noFill/>
            <a:ln>
              <a:solidFill>
                <a:srgbClr val="00B0F0"/>
              </a:solidFill>
            </a:ln>
          </p:spPr>
          <p:txBody>
            <a:bodyPr wrap="none" rtlCol="0">
              <a:noAutofit/>
            </a:bodyPr>
            <a:p>
              <a:pPr indent="0" algn="ctr" fontAlgn="auto">
                <a:lnSpc>
                  <a:spcPct val="150000"/>
                </a:lnSpc>
              </a:pPr>
              <a:r>
                <a:rPr lang="zh-CN" sz="1600" b="1">
                  <a:solidFill>
                    <a:srgbClr val="92D050"/>
                  </a:solidFill>
                  <a:latin typeface="微软雅黑" panose="020B0503020204020204" pitchFamily="34" charset="-122"/>
                  <a:ea typeface="微软雅黑" panose="020B0503020204020204" pitchFamily="34" charset="-122"/>
                  <a:cs typeface="微软雅黑" panose="020B0503020204020204" pitchFamily="34" charset="-122"/>
                  <a:sym typeface="+mn-ea"/>
                </a:rPr>
                <a:t>研发项目归口管理制度</a:t>
              </a:r>
              <a:endParaRPr lang="zh-CN" sz="1600" b="1">
                <a:solidFill>
                  <a:srgbClr val="92D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50000"/>
                </a:lnSpc>
              </a:pPr>
              <a:r>
                <a:rPr lang="zh-CN" sz="1600" b="1">
                  <a:solidFill>
                    <a:srgbClr val="92D050"/>
                  </a:solidFill>
                  <a:latin typeface="微软雅黑" panose="020B0503020204020204" pitchFamily="34" charset="-122"/>
                  <a:ea typeface="微软雅黑" panose="020B0503020204020204" pitchFamily="34" charset="-122"/>
                  <a:cs typeface="微软雅黑" panose="020B0503020204020204" pitchFamily="34" charset="-122"/>
                  <a:sym typeface="+mn-ea"/>
                </a:rPr>
                <a:t>项目责任人负责制度</a:t>
              </a:r>
              <a:endParaRPr lang="zh-CN" sz="1600" b="1">
                <a:solidFill>
                  <a:srgbClr val="92D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50000"/>
                </a:lnSpc>
              </a:pPr>
              <a:r>
                <a:rPr lang="zh-CN" sz="1600" b="1">
                  <a:solidFill>
                    <a:srgbClr val="92D050"/>
                  </a:solidFill>
                  <a:latin typeface="微软雅黑" panose="020B0503020204020204" pitchFamily="34" charset="-122"/>
                  <a:ea typeface="微软雅黑" panose="020B0503020204020204" pitchFamily="34" charset="-122"/>
                  <a:cs typeface="微软雅黑" panose="020B0503020204020204" pitchFamily="34" charset="-122"/>
                  <a:sym typeface="+mn-ea"/>
                </a:rPr>
                <a:t>研发费用全流程记录制度</a:t>
              </a:r>
              <a:endParaRPr lang="zh-CN" sz="1600" b="1">
                <a:solidFill>
                  <a:srgbClr val="92D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50000"/>
                </a:lnSpc>
              </a:pPr>
              <a:r>
                <a:rPr lang="zh-CN" sz="1600" b="1">
                  <a:solidFill>
                    <a:srgbClr val="92D050"/>
                  </a:solidFill>
                  <a:latin typeface="微软雅黑" panose="020B0503020204020204" pitchFamily="34" charset="-122"/>
                  <a:ea typeface="微软雅黑" panose="020B0503020204020204" pitchFamily="34" charset="-122"/>
                  <a:cs typeface="微软雅黑" panose="020B0503020204020204" pitchFamily="34" charset="-122"/>
                  <a:sym typeface="+mn-ea"/>
                </a:rPr>
                <a:t>研发进度记录制度</a:t>
              </a:r>
              <a:endParaRPr lang="zh-CN" sz="1600" b="1">
                <a:solidFill>
                  <a:srgbClr val="92D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50000"/>
                </a:lnSpc>
              </a:pPr>
              <a:r>
                <a:rPr lang="zh-CN" sz="1600" b="1">
                  <a:solidFill>
                    <a:srgbClr val="92D050"/>
                  </a:solidFill>
                  <a:latin typeface="微软雅黑" panose="020B0503020204020204" pitchFamily="34" charset="-122"/>
                  <a:ea typeface="微软雅黑" panose="020B0503020204020204" pitchFamily="34" charset="-122"/>
                  <a:cs typeface="微软雅黑" panose="020B0503020204020204" pitchFamily="34" charset="-122"/>
                  <a:sym typeface="+mn-ea"/>
                </a:rPr>
                <a:t>项目调整制度</a:t>
              </a:r>
              <a:endParaRPr lang="zh-CN" altLang="en-US" b="1" dirty="0">
                <a:solidFill>
                  <a:srgbClr val="92D05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50000"/>
                </a:lnSpc>
              </a:pPr>
              <a:endParaRPr lang="zh-CN" altLang="en-US" b="1" dirty="0">
                <a:solidFill>
                  <a:srgbClr val="92D05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extBox 11"/>
            <p:cNvSpPr txBox="1"/>
            <p:nvPr/>
          </p:nvSpPr>
          <p:spPr>
            <a:xfrm>
              <a:off x="9410" y="2249"/>
              <a:ext cx="4081" cy="580"/>
            </a:xfrm>
            <a:prstGeom prst="rect">
              <a:avLst/>
            </a:prstGeom>
            <a:noFill/>
            <a:ln>
              <a:solidFill>
                <a:srgbClr val="00B0F0"/>
              </a:solidFill>
            </a:ln>
          </p:spPr>
          <p:txBody>
            <a:bodyPr wrap="square" rtlCol="0">
              <a:noAutofit/>
            </a:bodyPr>
            <a:p>
              <a:pPr algn="ctr"/>
              <a:r>
                <a:rPr lang="zh-CN" altLang="en-US" b="1" dirty="0" smtClean="0">
                  <a:solidFill>
                    <a:srgbClr val="92D050"/>
                  </a:solidFill>
                  <a:latin typeface="微软雅黑" panose="020B0503020204020204" pitchFamily="34" charset="-122"/>
                  <a:ea typeface="微软雅黑" panose="020B0503020204020204" pitchFamily="34" charset="-122"/>
                </a:rPr>
                <a:t>场地、设备、人员</a:t>
              </a:r>
              <a:endParaRPr lang="zh-CN" altLang="en-US" b="1" dirty="0" smtClean="0">
                <a:solidFill>
                  <a:srgbClr val="92D050"/>
                </a:solidFill>
                <a:latin typeface="微软雅黑" panose="020B0503020204020204" pitchFamily="34" charset="-122"/>
                <a:ea typeface="微软雅黑" panose="020B0503020204020204" pitchFamily="34" charset="-122"/>
              </a:endParaRPr>
            </a:p>
          </p:txBody>
        </p:sp>
        <p:cxnSp>
          <p:nvCxnSpPr>
            <p:cNvPr id="21" name="直接箭头连接符 20"/>
            <p:cNvCxnSpPr/>
            <p:nvPr/>
          </p:nvCxnSpPr>
          <p:spPr>
            <a:xfrm>
              <a:off x="8251" y="2631"/>
              <a:ext cx="907"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2" name="直接箭头连接符 21"/>
            <p:cNvCxnSpPr/>
            <p:nvPr/>
          </p:nvCxnSpPr>
          <p:spPr>
            <a:xfrm>
              <a:off x="7643" y="4050"/>
              <a:ext cx="1598"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sp>
        <p:nvSpPr>
          <p:cNvPr id="49" name="TextBox 48"/>
          <p:cNvSpPr txBox="1"/>
          <p:nvPr/>
        </p:nvSpPr>
        <p:spPr>
          <a:xfrm>
            <a:off x="755624" y="195564"/>
            <a:ext cx="6878240" cy="375920"/>
          </a:xfrm>
          <a:prstGeom prst="rect">
            <a:avLst/>
          </a:prstGeom>
          <a:noFill/>
        </p:spPr>
        <p:txBody>
          <a:bodyPr wrap="square" lIns="68584" tIns="34291" rIns="68584" bIns="34291" rtlCol="0">
            <a:spAutoFit/>
          </a:bodyPr>
          <a:p>
            <a:r>
              <a:rPr lang="zh-CN" altLang="en-US" sz="2000" b="1" dirty="0">
                <a:latin typeface="微软雅黑" panose="020B0503020204020204" pitchFamily="34" charset="-122"/>
                <a:ea typeface="微软雅黑" panose="020B0503020204020204" pitchFamily="34" charset="-122"/>
                <a:cs typeface="+mn-ea"/>
                <a:sym typeface="+mn-lt"/>
              </a:rPr>
              <a:t>研发活动流程介绍及判断</a:t>
            </a:r>
            <a:endParaRPr lang="zh-CN" altLang="en-US" sz="20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9"/>
                                        </p:tgtEl>
                                      </p:cBhvr>
                                      <p:to x="80000" y="100000"/>
                                    </p:animScale>
                                    <p:anim by="(#ppt_w*0.10)" calcmode="lin" valueType="num">
                                      <p:cBhvr>
                                        <p:cTn id="10" dur="50" autoRev="1" fill="hold">
                                          <p:stCondLst>
                                            <p:cond delay="0"/>
                                          </p:stCondLst>
                                        </p:cTn>
                                        <p:tgtEl>
                                          <p:spTgt spid="49"/>
                                        </p:tgtEl>
                                        <p:attrNameLst>
                                          <p:attrName>ppt_x</p:attrName>
                                        </p:attrNameLst>
                                      </p:cBhvr>
                                    </p:anim>
                                    <p:anim by="(-#ppt_w*0.10)" calcmode="lin" valueType="num">
                                      <p:cBhvr>
                                        <p:cTn id="11" dur="50" autoRev="1" fill="hold">
                                          <p:stCondLst>
                                            <p:cond delay="0"/>
                                          </p:stCondLst>
                                        </p:cTn>
                                        <p:tgtEl>
                                          <p:spTgt spid="49"/>
                                        </p:tgtEl>
                                        <p:attrNameLst>
                                          <p:attrName>ppt_y</p:attrName>
                                        </p:attrNameLst>
                                      </p:cBhvr>
                                    </p:anim>
                                    <p:animRot by="-480000">
                                      <p:cBhvr>
                                        <p:cTn id="12"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tags/tag1.xml><?xml version="1.0" encoding="utf-8"?>
<p:tagLst xmlns:p="http://schemas.openxmlformats.org/presentationml/2006/main">
  <p:tag name="KSO_WM_DIAGRAM_VIRTUALLY_FRAME" val="{&quot;height&quot;:186.69669291338582,&quot;left&quot;:68.31897637795275,&quot;top&quot;:95,&quot;width&quot;:472.23102362204725}"/>
</p:tagLst>
</file>

<file path=ppt/tags/tag10.xml><?xml version="1.0" encoding="utf-8"?>
<p:tagLst xmlns:p="http://schemas.openxmlformats.org/presentationml/2006/main">
  <p:tag name="KSO_WM_DIAGRAM_VIRTUALLY_FRAME" val="{&quot;height&quot;:186.69669291338582,&quot;left&quot;:68.31897637795275,&quot;top&quot;:95,&quot;width&quot;:472.23102362204725}"/>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f"/>
  <p:tag name="KSO_WM_UNIT_INDEX" val="1_2_1"/>
  <p:tag name="KSO_WM_UNIT_LAYERLEVEL" val="1_1_1"/>
  <p:tag name="KSO_WM_UNIT_VALUE" val="5"/>
  <p:tag name="KSO_WM_UNIT_HIGHLIGHT" val="0"/>
  <p:tag name="KSO_WM_UNIT_COMPATIBLE" val="0"/>
  <p:tag name="KSO_WM_UNIT_CLEAR" val="0"/>
  <p:tag name="KSO_WM_UNIT_PRESET_TEXT_INDEX" val="4"/>
  <p:tag name="KSO_WM_UNIT_PRESET_TEXT_LEN" val="5"/>
  <p:tag name="KSO_WM_DIAGRAM_GROUP_CODE" val="l1-1"/>
  <p:tag name="KSO_WM_UNIT_ID" val="diagram20169823_1*l_h_f*1_2_1"/>
  <p:tag name="KSO_WM_UNIT_TEXT_FILL_FORE_SCHEMECOLOR_INDEX" val="6"/>
  <p:tag name="KSO_WM_UNIT_TEXT_FILL_TYPE" val="1"/>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d"/>
  <p:tag name="KSO_WM_UNIT_INDEX" val="1_1_1"/>
  <p:tag name="KSO_WM_UNIT_LAYERLEVEL" val="1_1_1"/>
  <p:tag name="KSO_WM_UNIT_VALUE" val="305*520"/>
  <p:tag name="KSO_WM_UNIT_HIGHLIGHT" val="0"/>
  <p:tag name="KSO_WM_UNIT_COMPATIBLE" val="0"/>
  <p:tag name="KSO_WM_UNIT_CLEAR" val="0"/>
  <p:tag name="KSO_WM_DIAGRAM_GROUP_CODE" val="l1-1"/>
  <p:tag name="KSO_WM_UNIT_ID" val="diagram20169823_1*l_h_d*1_1_1"/>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d"/>
  <p:tag name="KSO_WM_UNIT_INDEX" val="1_3_1"/>
  <p:tag name="KSO_WM_UNIT_LAYERLEVEL" val="1_1_1"/>
  <p:tag name="KSO_WM_UNIT_VALUE" val="305*520"/>
  <p:tag name="KSO_WM_UNIT_HIGHLIGHT" val="0"/>
  <p:tag name="KSO_WM_UNIT_COMPATIBLE" val="0"/>
  <p:tag name="KSO_WM_UNIT_CLEAR" val="0"/>
  <p:tag name="KSO_WM_DIAGRAM_GROUP_CODE" val="l1-1"/>
  <p:tag name="KSO_WM_UNIT_ID" val="diagram20169823_1*l_h_d*1_3_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186.69669291338582,&quot;left&quot;:68.31897637795275,&quot;top&quot;:95,&quot;width&quot;:472.23102362204725}"/>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TABLE_ENDDRAG_ORIGIN_RECT" val="559*307"/>
  <p:tag name="TABLE_ENDDRAG_RECT" val="99*59*560*307"/>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ISPRING_PRESENTATION_TITLE" val="蓝白商务述职报告工作总结ppt模板"/>
  <p:tag name="COMMONDATA" val="eyJoZGlkIjoiN2JhNDg4MDAzYjY2ODNkZTUzZWYwODcwNWFiNWY3ZDUifQ=="/>
  <p:tag name="KSO_WPP_MARK_KEY" val="62bbe712-52b0-40f2-b795-05d1d8b8ef36"/>
</p:tagLst>
</file>

<file path=ppt/tags/tag12.xml><?xml version="1.0" encoding="utf-8"?>
<p:tagLst xmlns:p="http://schemas.openxmlformats.org/presentationml/2006/main">
  <p:tag name="KSO_WM_DIAGRAM_VIRTUALLY_FRAME" val="{&quot;height&quot;:186.69669291338582,&quot;left&quot;:68.31897637795275,&quot;top&quot;:95,&quot;width&quot;:472.23102362204725}"/>
</p:tagLst>
</file>

<file path=ppt/tags/tag13.xml><?xml version="1.0" encoding="utf-8"?>
<p:tagLst xmlns:p="http://schemas.openxmlformats.org/presentationml/2006/main">
  <p:tag name="KSO_WM_BEAUTIFY_FLAG" val=""/>
  <p:tag name="KSO_WM_DIAGRAM_VIRTUALLY_FRAME" val="{&quot;height&quot;:186.69669291338582,&quot;left&quot;:68.31897637795275,&quot;top&quot;:95,&quot;width&quot;:472.23102362204725}"/>
</p:tagLst>
</file>

<file path=ppt/tags/tag14.xml><?xml version="1.0" encoding="utf-8"?>
<p:tagLst xmlns:p="http://schemas.openxmlformats.org/presentationml/2006/main">
  <p:tag name="KSO_WM_BEAUTIFY_FLAG" val=""/>
  <p:tag name="KSO_WM_DIAGRAM_VIRTUALLY_FRAME" val="{&quot;height&quot;:186.69669291338582,&quot;left&quot;:68.31897637795275,&quot;top&quot;:95,&quot;width&quot;:472.23102362204725}"/>
</p:tagLst>
</file>

<file path=ppt/tags/tag15.xml><?xml version="1.0" encoding="utf-8"?>
<p:tagLst xmlns:p="http://schemas.openxmlformats.org/presentationml/2006/main">
  <p:tag name="KSO_WM_BEAUTIFY_FLAG" val=""/>
  <p:tag name="KSO_WM_DIAGRAM_VIRTUALLY_FRAME" val="{&quot;height&quot;:186.69669291338582,&quot;left&quot;:68.31897637795275,&quot;top&quot;:95,&quot;width&quot;:472.23102362204725}"/>
</p:tagLst>
</file>

<file path=ppt/tags/tag16.xml><?xml version="1.0" encoding="utf-8"?>
<p:tagLst xmlns:p="http://schemas.openxmlformats.org/presentationml/2006/main">
  <p:tag name="KSO_WM_BEAUTIFY_FLAG" val=""/>
  <p:tag name="KSO_WM_DIAGRAM_VIRTUALLY_FRAME" val="{&quot;height&quot;:186.69669291338582,&quot;left&quot;:68.31897637795275,&quot;top&quot;:95,&quot;width&quot;:472.23102362204725}"/>
</p:tagLst>
</file>

<file path=ppt/tags/tag17.xml><?xml version="1.0" encoding="utf-8"?>
<p:tagLst xmlns:p="http://schemas.openxmlformats.org/presentationml/2006/main">
  <p:tag name="KSO_WM_DIAGRAM_VIRTUALLY_FRAME" val="{&quot;height&quot;:250.95,&quot;left&quot;:31.15,&quot;top&quot;:83.45,&quot;width&quot;:649.55}"/>
</p:tagLst>
</file>

<file path=ppt/tags/tag18.xml><?xml version="1.0" encoding="utf-8"?>
<p:tagLst xmlns:p="http://schemas.openxmlformats.org/presentationml/2006/main">
  <p:tag name="KSO_WM_DIAGRAM_VIRTUALLY_FRAME" val="{&quot;height&quot;:250.95,&quot;left&quot;:31.15,&quot;top&quot;:83.45,&quot;width&quot;:649.55}"/>
</p:tagLst>
</file>

<file path=ppt/tags/tag19.xml><?xml version="1.0" encoding="utf-8"?>
<p:tagLst xmlns:p="http://schemas.openxmlformats.org/presentationml/2006/main">
  <p:tag name="KSO_WM_DIAGRAM_VIRTUALLY_FRAME" val="{&quot;height&quot;:250.95,&quot;left&quot;:31.15,&quot;top&quot;:83.45,&quot;width&quot;:649.55}"/>
</p:tagLst>
</file>

<file path=ppt/tags/tag2.xml><?xml version="1.0" encoding="utf-8"?>
<p:tagLst xmlns:p="http://schemas.openxmlformats.org/presentationml/2006/main">
  <p:tag name="KSO_WM_DIAGRAM_VIRTUALLY_FRAME" val="{&quot;height&quot;:186.69669291338582,&quot;left&quot;:68.31897637795275,&quot;top&quot;:95,&quot;width&quot;:472.23102362204725}"/>
</p:tagLst>
</file>

<file path=ppt/tags/tag20.xml><?xml version="1.0" encoding="utf-8"?>
<p:tagLst xmlns:p="http://schemas.openxmlformats.org/presentationml/2006/main">
  <p:tag name="KSO_WM_DIAGRAM_VIRTUALLY_FRAME" val="{&quot;height&quot;:250.95,&quot;left&quot;:31.15,&quot;top&quot;:83.45,&quot;width&quot;:649.55}"/>
</p:tagLst>
</file>

<file path=ppt/tags/tag21.xml><?xml version="1.0" encoding="utf-8"?>
<p:tagLst xmlns:p="http://schemas.openxmlformats.org/presentationml/2006/main">
  <p:tag name="KSO_WM_DIAGRAM_VIRTUALLY_FRAME" val="{&quot;height&quot;:250.95,&quot;left&quot;:31.15,&quot;top&quot;:83.45,&quot;width&quot;:649.55}"/>
</p:tagLst>
</file>

<file path=ppt/tags/tag22.xml><?xml version="1.0" encoding="utf-8"?>
<p:tagLst xmlns:p="http://schemas.openxmlformats.org/presentationml/2006/main">
  <p:tag name="KSO_WM_DIAGRAM_VIRTUALLY_FRAME" val="{&quot;height&quot;:250.95,&quot;left&quot;:31.15,&quot;top&quot;:83.45,&quot;width&quot;:649.55}"/>
</p:tagLst>
</file>

<file path=ppt/tags/tag23.xml><?xml version="1.0" encoding="utf-8"?>
<p:tagLst xmlns:p="http://schemas.openxmlformats.org/presentationml/2006/main">
  <p:tag name="KSO_WM_DIAGRAM_VIRTUALLY_FRAME" val="{&quot;height&quot;:250.95,&quot;left&quot;:31.15,&quot;top&quot;:83.45,&quot;width&quot;:649.55}"/>
</p:tagLst>
</file>

<file path=ppt/tags/tag24.xml><?xml version="1.0" encoding="utf-8"?>
<p:tagLst xmlns:p="http://schemas.openxmlformats.org/presentationml/2006/main">
  <p:tag name="KSO_WM_DIAGRAM_VIRTUALLY_FRAME" val="{&quot;height&quot;:250.95,&quot;left&quot;:31.15,&quot;top&quot;:83.45,&quot;width&quot;:649.55}"/>
</p:tagLst>
</file>

<file path=ppt/tags/tag25.xml><?xml version="1.0" encoding="utf-8"?>
<p:tagLst xmlns:p="http://schemas.openxmlformats.org/presentationml/2006/main">
  <p:tag name="KSO_WM_DIAGRAM_VIRTUALLY_FRAME" val="{&quot;height&quot;:250.95,&quot;left&quot;:31.15,&quot;top&quot;:83.45,&quot;width&quot;:649.55}"/>
</p:tagLst>
</file>

<file path=ppt/tags/tag26.xml><?xml version="1.0" encoding="utf-8"?>
<p:tagLst xmlns:p="http://schemas.openxmlformats.org/presentationml/2006/main">
  <p:tag name="KSO_WM_DIAGRAM_VIRTUALLY_FRAME" val="{&quot;height&quot;:250.95,&quot;left&quot;:31.15,&quot;top&quot;:83.45,&quot;width&quot;:649.55}"/>
</p:tagLst>
</file>

<file path=ppt/tags/tag27.xml><?xml version="1.0" encoding="utf-8"?>
<p:tagLst xmlns:p="http://schemas.openxmlformats.org/presentationml/2006/main">
  <p:tag name="KSO_WM_DIAGRAM_VIRTUALLY_FRAME" val="{&quot;height&quot;:250.95,&quot;left&quot;:31.15,&quot;top&quot;:83.45,&quot;width&quot;:649.55}"/>
</p:tagLst>
</file>

<file path=ppt/tags/tag28.xml><?xml version="1.0" encoding="utf-8"?>
<p:tagLst xmlns:p="http://schemas.openxmlformats.org/presentationml/2006/main">
  <p:tag name="KSO_WM_DIAGRAM_VIRTUALLY_FRAME" val="{&quot;height&quot;:250.95,&quot;left&quot;:31.15,&quot;top&quot;:83.45,&quot;width&quot;:649.55}"/>
</p:tagLst>
</file>

<file path=ppt/tags/tag29.xml><?xml version="1.0" encoding="utf-8"?>
<p:tagLst xmlns:p="http://schemas.openxmlformats.org/presentationml/2006/main">
  <p:tag name="KSO_WM_DIAGRAM_VIRTUALLY_FRAME" val="{&quot;height&quot;:250.95,&quot;left&quot;:31.15,&quot;top&quot;:83.45,&quot;width&quot;:649.55}"/>
</p:tagLst>
</file>

<file path=ppt/tags/tag3.xml><?xml version="1.0" encoding="utf-8"?>
<p:tagLst xmlns:p="http://schemas.openxmlformats.org/presentationml/2006/main">
  <p:tag name="KSO_WM_DIAGRAM_VIRTUALLY_FRAME" val="{&quot;height&quot;:186.69669291338582,&quot;left&quot;:68.31897637795275,&quot;top&quot;:95,&quot;width&quot;:472.23102362204725}"/>
</p:tagLst>
</file>

<file path=ppt/tags/tag30.xml><?xml version="1.0" encoding="utf-8"?>
<p:tagLst xmlns:p="http://schemas.openxmlformats.org/presentationml/2006/main">
  <p:tag name="TABLE_ENDDRAG_ORIGIN_RECT" val="657*318"/>
  <p:tag name="TABLE_ENDDRAG_RECT" val="19*26*657*318"/>
</p:tagLst>
</file>

<file path=ppt/tags/tag31.xml><?xml version="1.0" encoding="utf-8"?>
<p:tagLst xmlns:p="http://schemas.openxmlformats.org/presentationml/2006/main">
  <p:tag name="TABLE_ENDDRAG_ORIGIN_RECT" val="548*141"/>
  <p:tag name="TABLE_ENDDRAG_RECT" val="87*83*548*141"/>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186.69669291338582,&quot;left&quot;:68.31897637795275,&quot;top&quot;:95,&quot;width&quot;:472.23102362204725}"/>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i"/>
  <p:tag name="KSO_WM_UNIT_INDEX" val="1_1"/>
  <p:tag name="KSO_WM_UNIT_ID" val="diagram20176506_4*m_i*1_1"/>
  <p:tag name="KSO_WM_UNIT_LAYERLEVEL" val="1_1"/>
  <p:tag name="KSO_WM_DIAGRAM_GROUP_CODE" val="m1-1"/>
  <p:tag name="KSO_WM_UNIT_LINE_FORE_SCHEMECOLOR_INDEX" val="15"/>
  <p:tag name="KSO_WM_UNIT_LINE_FILL_TYPE" val="2"/>
  <p:tag name="KSO_WM_UNIT_TEXT_FILL_FORE_SCHEMECOLOR_INDEX" val="2"/>
  <p:tag name="KSO_WM_UNIT_TEXT_FILL_TYPE" val="1"/>
</p:tagLst>
</file>

<file path=ppt/tags/tag49.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i"/>
  <p:tag name="KSO_WM_UNIT_INDEX" val="1_2"/>
  <p:tag name="KSO_WM_UNIT_ID" val="diagram20176506_4*m_i*1_2"/>
  <p:tag name="KSO_WM_UNIT_LAYERLEVEL" val="1_1"/>
  <p:tag name="KSO_WM_DIAGRAM_GROUP_CODE" val="m1-1"/>
  <p:tag name="KSO_WM_UNIT_LINE_FORE_SCHEMECOLOR_INDEX" val="15"/>
  <p:tag name="KSO_WM_UNIT_LINE_FILL_TYPE" val="2"/>
  <p:tag name="KSO_WM_UNIT_TEXT_FILL_FORE_SCHEMECOLOR_INDEX" val="2"/>
  <p:tag name="KSO_WM_UNIT_TEXT_FILL_TYPE" val="1"/>
</p:tagLst>
</file>

<file path=ppt/tags/tag5.xml><?xml version="1.0" encoding="utf-8"?>
<p:tagLst xmlns:p="http://schemas.openxmlformats.org/presentationml/2006/main">
  <p:tag name="KSO_WM_DIAGRAM_VIRTUALLY_FRAME" val="{&quot;height&quot;:186.69669291338582,&quot;left&quot;:68.31897637795275,&quot;top&quot;:95,&quot;width&quot;:472.23102362204725}"/>
</p:tagLst>
</file>

<file path=ppt/tags/tag50.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4_1"/>
  <p:tag name="KSO_WM_UNIT_ID" val="diagram20176506_4*m_h_i*1_4_1"/>
  <p:tag name="KSO_WM_UNIT_LAYERLEVEL" val="1_1_1"/>
  <p:tag name="KSO_WM_DIAGRAM_GROUP_CODE" val="m1-1"/>
  <p:tag name="KSO_WM_UNIT_FILL_FORE_SCHEMECOLOR_INDEX" val="7"/>
  <p:tag name="KSO_WM_UNIT_FILL_TYPE" val="1"/>
  <p:tag name="KSO_WM_UNIT_TEXT_FILL_FORE_SCHEMECOLOR_INDEX" val="2"/>
  <p:tag name="KSO_WM_UNIT_TEXT_FILL_TYPE" val="1"/>
</p:tagLst>
</file>

<file path=ppt/tags/tag51.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3_1"/>
  <p:tag name="KSO_WM_UNIT_ID" val="diagram20176506_4*m_h_i*1_3_1"/>
  <p:tag name="KSO_WM_UNIT_LAYERLEVEL" val="1_1_1"/>
  <p:tag name="KSO_WM_DIAGRAM_GROUP_CODE" val="m1-1"/>
  <p:tag name="KSO_WM_UNIT_FILL_FORE_SCHEMECOLOR_INDEX" val="8"/>
  <p:tag name="KSO_WM_UNIT_FILL_TYPE" val="1"/>
  <p:tag name="KSO_WM_UNIT_TEXT_FILL_FORE_SCHEMECOLOR_INDEX" val="2"/>
  <p:tag name="KSO_WM_UNIT_TEXT_FILL_TYPE" val="1"/>
</p:tagLst>
</file>

<file path=ppt/tags/tag52.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i"/>
  <p:tag name="KSO_WM_UNIT_INDEX" val="1_5"/>
  <p:tag name="KSO_WM_UNIT_ID" val="diagram20176506_4*m_i*1_5"/>
  <p:tag name="KSO_WM_UNIT_LAYERLEVEL" val="1_1"/>
  <p:tag name="KSO_WM_DIAGRAM_GROUP_CODE" val="m1-1"/>
  <p:tag name="KSO_WM_UNIT_LINE_FORE_SCHEMECOLOR_INDEX" val="15"/>
  <p:tag name="KSO_WM_UNIT_LINE_FILL_TYPE" val="2"/>
  <p:tag name="KSO_WM_UNIT_TEXT_FILL_FORE_SCHEMECOLOR_INDEX" val="2"/>
  <p:tag name="KSO_WM_UNIT_TEXT_FILL_TYPE" val="1"/>
</p:tagLst>
</file>

<file path=ppt/tags/tag53.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2_1"/>
  <p:tag name="KSO_WM_UNIT_ID" val="diagram20176506_4*m_h_i*1_2_1"/>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1_1"/>
  <p:tag name="KSO_WM_UNIT_ID" val="diagram20176506_4*m_h_i*1_1_1"/>
  <p:tag name="KSO_WM_UNIT_LAYERLEVEL" val="1_1_1"/>
  <p:tag name="KSO_WM_DIAGRAM_GROUP_CODE" val="m1-1"/>
  <p:tag name="KSO_WM_UNIT_FILL_FORE_SCHEMECOLOR_INDEX" val="9"/>
  <p:tag name="KSO_WM_UNIT_FILL_TYPE" val="1"/>
  <p:tag name="KSO_WM_UNIT_TEXT_FILL_FORE_SCHEMECOLOR_INDEX" val="2"/>
  <p:tag name="KSO_WM_UNIT_TEXT_FILL_TYPE" val="1"/>
</p:tagLst>
</file>

<file path=ppt/tags/tag55.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i"/>
  <p:tag name="KSO_WM_UNIT_INDEX" val="1_8"/>
  <p:tag name="KSO_WM_UNIT_ID" val="diagram20176506_4*m_i*1_8"/>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56.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i"/>
  <p:tag name="KSO_WM_UNIT_INDEX" val="1_9"/>
  <p:tag name="KSO_WM_UNIT_ID" val="diagram20176506_4*m_i*1_9"/>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57.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1_2"/>
  <p:tag name="KSO_WM_UNIT_ID" val="diagram20176506_4*m_h_i*1_1_2"/>
  <p:tag name="KSO_WM_UNIT_LAYERLEVEL" val="1_1_1"/>
  <p:tag name="KSO_WM_DIAGRAM_GROUP_CODE" val="m1-1"/>
  <p:tag name="KSO_WM_UNIT_FILL_FORE_SCHEMECOLOR_INDEX" val="9"/>
  <p:tag name="KSO_WM_UNIT_FILL_TYPE" val="1"/>
  <p:tag name="KSO_WM_UNIT_TEXT_FILL_FORE_SCHEMECOLOR_INDEX" val="2"/>
  <p:tag name="KSO_WM_UNIT_TEXT_FILL_TYPE" val="1"/>
</p:tagLst>
</file>

<file path=ppt/tags/tag58.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2_2"/>
  <p:tag name="KSO_WM_UNIT_ID" val="diagram20176506_4*m_h_i*1_2_2"/>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59.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3_2"/>
  <p:tag name="KSO_WM_UNIT_ID" val="diagram20176506_4*m_h_i*1_3_2"/>
  <p:tag name="KSO_WM_UNIT_LAYERLEVEL" val="1_1_1"/>
  <p:tag name="KSO_WM_DIAGRAM_GROUP_CODE" val="m1-1"/>
  <p:tag name="KSO_WM_UNIT_FILL_FORE_SCHEMECOLOR_INDEX" val="8"/>
  <p:tag name="KSO_WM_UNIT_FILL_TYPE" val="1"/>
  <p:tag name="KSO_WM_UNIT_TEXT_FILL_FORE_SCHEMECOLOR_INDEX" val="2"/>
  <p:tag name="KSO_WM_UNIT_TEXT_FILL_TYPE" val="1"/>
</p:tagLst>
</file>

<file path=ppt/tags/tag6.xml><?xml version="1.0" encoding="utf-8"?>
<p:tagLst xmlns:p="http://schemas.openxmlformats.org/presentationml/2006/main">
  <p:tag name="KSO_WM_DIAGRAM_VIRTUALLY_FRAME" val="{&quot;height&quot;:186.69669291338582,&quot;left&quot;:68.31897637795275,&quot;top&quot;:95,&quot;width&quot;:472.23102362204725}"/>
</p:tagLst>
</file>

<file path=ppt/tags/tag60.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4_2"/>
  <p:tag name="KSO_WM_UNIT_ID" val="diagram20176506_4*m_h_i*1_4_2"/>
  <p:tag name="KSO_WM_UNIT_LAYERLEVEL" val="1_1_1"/>
  <p:tag name="KSO_WM_DIAGRAM_GROUP_CODE" val="m1-1"/>
  <p:tag name="KSO_WM_UNIT_FILL_FORE_SCHEMECOLOR_INDEX" val="7"/>
  <p:tag name="KSO_WM_UNIT_FILL_TYPE" val="1"/>
  <p:tag name="KSO_WM_UNIT_TEXT_FILL_FORE_SCHEMECOLOR_INDEX" val="2"/>
  <p:tag name="KSO_WM_UNIT_TEXT_FILL_TYPE" val="1"/>
</p:tagLst>
</file>

<file path=ppt/tags/tag61.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1_3"/>
  <p:tag name="KSO_WM_UNIT_ID" val="diagram20176506_4*m_h_i*1_1_3"/>
  <p:tag name="KSO_WM_UNIT_LAYERLEVEL" val="1_1_1"/>
  <p:tag name="KSO_WM_DIAGRAM_GROUP_CODE" val="m1-1"/>
  <p:tag name="KSO_WM_UNIT_FILL_FORE_SCHEMECOLOR_INDEX" val="14"/>
  <p:tag name="KSO_WM_UNIT_FILL_TYPE" val="1"/>
  <p:tag name="KSO_WM_UNIT_TEXT_FILL_FORE_SCHEMECOLOR_INDEX" val="5"/>
  <p:tag name="KSO_WM_UNIT_TEXT_FILL_TYPE" val="1"/>
</p:tagLst>
</file>

<file path=ppt/tags/tag62.xml><?xml version="1.0" encoding="utf-8"?>
<p:tagLst xmlns:p="http://schemas.openxmlformats.org/presentationml/2006/main">
  <p:tag name="KSO_WM_TAG_VERSION" val="1.0"/>
  <p:tag name="KSO_WM_BEAUTIFY_FLAG" val="#wm#"/>
  <p:tag name="KSO_WM_UNIT_TYPE" val="i"/>
  <p:tag name="KSO_WM_UNIT_ID" val="diagram20176506_4*i*14"/>
  <p:tag name="KSO_WM_TEMPLATE_CATEGORY" val="diagram"/>
  <p:tag name="KSO_WM_TEMPLATE_INDEX" val="20176506"/>
  <p:tag name="KSO_WM_UNIT_INDEX" val="14"/>
</p:tagLst>
</file>

<file path=ppt/tags/tag63.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2_3"/>
  <p:tag name="KSO_WM_UNIT_ID" val="diagram20176506_4*m_h_i*1_2_3"/>
  <p:tag name="KSO_WM_UNIT_LAYERLEVEL" val="1_1_1"/>
  <p:tag name="KSO_WM_DIAGRAM_GROUP_CODE" val="m1-1"/>
  <p:tag name="KSO_WM_UNIT_FILL_FORE_SCHEMECOLOR_INDEX" val="14"/>
  <p:tag name="KSO_WM_UNIT_FILL_TYPE" val="1"/>
</p:tagLst>
</file>

<file path=ppt/tags/tag64.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2_4"/>
  <p:tag name="KSO_WM_UNIT_ID" val="diagram20176506_4*m_h_i*1_2_4"/>
  <p:tag name="KSO_WM_UNIT_LAYERLEVEL" val="1_1_1"/>
  <p:tag name="KSO_WM_DIAGRAM_GROUP_CODE" val="m1-1"/>
  <p:tag name="KSO_WM_UNIT_FILL_FORE_SCHEMECOLOR_INDEX" val="14"/>
  <p:tag name="KSO_WM_UNIT_FILL_TYPE" val="1"/>
</p:tagLst>
</file>

<file path=ppt/tags/tag65.xml><?xml version="1.0" encoding="utf-8"?>
<p:tagLst xmlns:p="http://schemas.openxmlformats.org/presentationml/2006/main">
  <p:tag name="KSO_WM_TAG_VERSION" val="1.0"/>
  <p:tag name="KSO_WM_BEAUTIFY_FLAG" val="#wm#"/>
  <p:tag name="KSO_WM_UNIT_TYPE" val="i"/>
  <p:tag name="KSO_WM_UNIT_ID" val="diagram20176506_4*i*19"/>
  <p:tag name="KSO_WM_TEMPLATE_CATEGORY" val="diagram"/>
  <p:tag name="KSO_WM_TEMPLATE_INDEX" val="20176506"/>
  <p:tag name="KSO_WM_UNIT_INDEX" val="19"/>
</p:tagLst>
</file>

<file path=ppt/tags/tag66.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4_3"/>
  <p:tag name="KSO_WM_UNIT_ID" val="diagram20176506_4*m_h_i*1_4_3"/>
  <p:tag name="KSO_WM_UNIT_LAYERLEVEL" val="1_1_1"/>
  <p:tag name="KSO_WM_DIAGRAM_GROUP_CODE" val="m1-1"/>
  <p:tag name="KSO_WM_UNIT_FILL_FORE_SCHEMECOLOR_INDEX" val="14"/>
  <p:tag name="KSO_WM_UNIT_FILL_TYPE"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4_4"/>
  <p:tag name="KSO_WM_UNIT_ID" val="diagram20176506_4*m_h_i*1_4_4"/>
  <p:tag name="KSO_WM_UNIT_LAYERLEVEL" val="1_1_1"/>
  <p:tag name="KSO_WM_DIAGRAM_GROUP_CODE" val="m1-1"/>
  <p:tag name="KSO_WM_UNIT_FILL_FORE_SCHEMECOLOR_INDEX" val="14"/>
  <p:tag name="KSO_WM_UNIT_FILL_TYPE" val="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4_5"/>
  <p:tag name="KSO_WM_UNIT_ID" val="diagram20176506_4*m_h_i*1_4_5"/>
  <p:tag name="KSO_WM_UNIT_LAYERLEVEL" val="1_1_1"/>
  <p:tag name="KSO_WM_DIAGRAM_GROUP_CODE" val="m1-1"/>
  <p:tag name="KSO_WM_UNIT_FILL_FORE_SCHEMECOLOR_INDEX" val="14"/>
  <p:tag name="KSO_WM_UNIT_FILL_TYPE" val="1"/>
</p:tagLst>
</file>

<file path=ppt/tags/tag69.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3_3"/>
  <p:tag name="KSO_WM_UNIT_ID" val="diagram20176506_4*m_h_i*1_3_3"/>
  <p:tag name="KSO_WM_UNIT_LAYERLEVEL" val="1_1_1"/>
  <p:tag name="KSO_WM_DIAGRAM_GROUP_CODE" val="m1-1"/>
  <p:tag name="KSO_WM_UNIT_FILL_FORE_SCHEMECOLOR_INDEX" val="14"/>
  <p:tag name="KSO_WM_UNIT_FILL_TYPE" val="1"/>
</p:tagLst>
</file>

<file path=ppt/tags/tag7.xml><?xml version="1.0" encoding="utf-8"?>
<p:tagLst xmlns:p="http://schemas.openxmlformats.org/presentationml/2006/main">
  <p:tag name="KSO_WM_DIAGRAM_VIRTUALLY_FRAME" val="{&quot;height&quot;:186.69669291338582,&quot;left&quot;:68.31897637795275,&quot;top&quot;:95,&quot;width&quot;:472.23102362204725}"/>
</p:tagLst>
</file>

<file path=ppt/tags/tag70.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1_4"/>
  <p:tag name="KSO_WM_UNIT_ID" val="diagram20176506_4*m_h_i*1_1_4"/>
  <p:tag name="KSO_WM_UNIT_LAYERLEVEL" val="1_1_1"/>
  <p:tag name="KSO_WM_DIAGRAM_GROUP_CODE" val="m1-1"/>
  <p:tag name="KSO_WM_UNIT_FILL_FORE_SCHEMECOLOR_INDEX" val="9"/>
  <p:tag name="KSO_WM_UNIT_FILL_TYPE" val="1"/>
  <p:tag name="KSO_WM_UNIT_TEXT_FILL_FORE_SCHEMECOLOR_INDEX" val="2"/>
  <p:tag name="KSO_WM_UNIT_TEXT_FILL_TYPE" val="1"/>
</p:tagLst>
</file>

<file path=ppt/tags/tag71.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a"/>
  <p:tag name="KSO_WM_UNIT_INDEX" val="1_1_1"/>
  <p:tag name="KSO_WM_UNIT_ID" val="diagram20176506_4*m_h_a*1_1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m1-1"/>
  <p:tag name="KSO_WM_UNIT_TEXT_FILL_FORE_SCHEMECOLOR_INDEX" val="13"/>
  <p:tag name="KSO_WM_UNIT_TEXT_FILL_TYPE" val="1"/>
</p:tagLst>
</file>

<file path=ppt/tags/tag72.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f"/>
  <p:tag name="KSO_WM_UNIT_INDEX" val="1_1_1"/>
  <p:tag name="KSO_WM_UNIT_ID" val="diagram20176506_4*m_h_f*1_1_1"/>
  <p:tag name="KSO_WM_UNIT_LAYERLEVEL" val="1_1_1"/>
  <p:tag name="KSO_WM_UNIT_VALUE" val="30"/>
  <p:tag name="KSO_WM_UNIT_HIGHLIGHT" val="0"/>
  <p:tag name="KSO_WM_UNIT_COMPATIBLE" val="0"/>
  <p:tag name="KSO_WM_UNIT_CLEAR" val="0"/>
  <p:tag name="KSO_WM_UNIT_PRESET_TEXT_INDEX" val="2"/>
  <p:tag name="KSO_WM_UNIT_PRESET_TEXT_LEN" val="20"/>
  <p:tag name="KSO_WM_DIAGRAM_GROUP_CODE" val="m1-1"/>
  <p:tag name="KSO_WM_UNIT_TEXT_FILL_FORE_SCHEMECOLOR_INDEX" val="13"/>
  <p:tag name="KSO_WM_UNIT_TEXT_FILL_TYPE" val="1"/>
</p:tagLst>
</file>

<file path=ppt/tags/tag73.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2_5"/>
  <p:tag name="KSO_WM_UNIT_ID" val="diagram20176506_4*m_h_i*1_2_5"/>
  <p:tag name="KSO_WM_UNIT_LAYERLEVEL" val="1_1_1"/>
  <p:tag name="KSO_WM_DIAGRAM_GROUP_CODE" val="m1-1"/>
  <p:tag name="KSO_WM_UNIT_FILL_FORE_SCHEMECOLOR_INDEX" val="6"/>
  <p:tag name="KSO_WM_UNIT_FILL_TYPE" val="1"/>
  <p:tag name="KSO_WM_UNIT_TEXT_FILL_FORE_SCHEMECOLOR_INDEX" val="2"/>
  <p:tag name="KSO_WM_UNIT_TEXT_FILL_TYPE" val="1"/>
</p:tagLst>
</file>

<file path=ppt/tags/tag74.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a"/>
  <p:tag name="KSO_WM_UNIT_INDEX" val="1_2_1"/>
  <p:tag name="KSO_WM_UNIT_ID" val="diagram20176506_4*m_h_a*1_2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m1-1"/>
  <p:tag name="KSO_WM_UNIT_TEXT_FILL_FORE_SCHEMECOLOR_INDEX" val="13"/>
  <p:tag name="KSO_WM_UNIT_TEXT_FILL_TYPE" val="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f"/>
  <p:tag name="KSO_WM_UNIT_INDEX" val="1_2_1"/>
  <p:tag name="KSO_WM_UNIT_ID" val="diagram20176506_4*m_h_f*1_2_1"/>
  <p:tag name="KSO_WM_UNIT_LAYERLEVEL" val="1_1_1"/>
  <p:tag name="KSO_WM_UNIT_VALUE" val="30"/>
  <p:tag name="KSO_WM_UNIT_HIGHLIGHT" val="0"/>
  <p:tag name="KSO_WM_UNIT_COMPATIBLE" val="0"/>
  <p:tag name="KSO_WM_UNIT_CLEAR" val="0"/>
  <p:tag name="KSO_WM_UNIT_PRESET_TEXT_INDEX" val="2"/>
  <p:tag name="KSO_WM_UNIT_PRESET_TEXT_LEN" val="20"/>
  <p:tag name="KSO_WM_DIAGRAM_GROUP_CODE" val="m1-1"/>
  <p:tag name="KSO_WM_UNIT_TEXT_FILL_FORE_SCHEMECOLOR_INDEX" val="13"/>
  <p:tag name="KSO_WM_UNIT_TEXT_FILL_TYPE" val="1"/>
</p:tagLst>
</file>

<file path=ppt/tags/tag76.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a"/>
  <p:tag name="KSO_WM_UNIT_INDEX" val="1_3_1"/>
  <p:tag name="KSO_WM_UNIT_ID" val="diagram20176506_4*m_h_a*1_3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m1-1"/>
  <p:tag name="KSO_WM_UNIT_TEXT_FILL_FORE_SCHEMECOLOR_INDEX" val="13"/>
  <p:tag name="KSO_WM_UNIT_TEXT_FILL_TYPE"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f"/>
  <p:tag name="KSO_WM_UNIT_INDEX" val="1_3_1"/>
  <p:tag name="KSO_WM_UNIT_ID" val="diagram20176506_4*m_h_f*1_3_1"/>
  <p:tag name="KSO_WM_UNIT_LAYERLEVEL" val="1_1_1"/>
  <p:tag name="KSO_WM_UNIT_VALUE" val="30"/>
  <p:tag name="KSO_WM_UNIT_HIGHLIGHT" val="0"/>
  <p:tag name="KSO_WM_UNIT_COMPATIBLE" val="0"/>
  <p:tag name="KSO_WM_UNIT_CLEAR" val="0"/>
  <p:tag name="KSO_WM_UNIT_PRESET_TEXT_INDEX" val="2"/>
  <p:tag name="KSO_WM_UNIT_PRESET_TEXT_LEN" val="20"/>
  <p:tag name="KSO_WM_DIAGRAM_GROUP_CODE" val="m1-1"/>
  <p:tag name="KSO_WM_UNIT_TEXT_FILL_FORE_SCHEMECOLOR_INDEX" val="13"/>
  <p:tag name="KSO_WM_UNIT_TEXT_FILL_TYPE" val="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3_4"/>
  <p:tag name="KSO_WM_UNIT_ID" val="diagram20176506_4*m_h_i*1_3_4"/>
  <p:tag name="KSO_WM_UNIT_LAYERLEVEL" val="1_1_1"/>
  <p:tag name="KSO_WM_DIAGRAM_GROUP_CODE" val="m1-1"/>
  <p:tag name="KSO_WM_UNIT_FILL_FORE_SCHEMECOLOR_INDEX" val="8"/>
  <p:tag name="KSO_WM_UNIT_FILL_TYPE" val="1"/>
  <p:tag name="KSO_WM_UNIT_TEXT_FILL_FORE_SCHEMECOLOR_INDEX" val="2"/>
  <p:tag name="KSO_WM_UNIT_TEXT_FILL_TYPE" val="1"/>
</p:tagLst>
</file>

<file path=ppt/tags/tag79.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a"/>
  <p:tag name="KSO_WM_UNIT_INDEX" val="1_4_1"/>
  <p:tag name="KSO_WM_UNIT_ID" val="diagram20176506_4*m_h_a*1_4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m1-1"/>
  <p:tag name="KSO_WM_UNIT_TEXT_FILL_FORE_SCHEMECOLOR_INDEX" val="13"/>
  <p:tag name="KSO_WM_UNIT_TEXT_FILL_TYPE" val="1"/>
</p:tagLst>
</file>

<file path=ppt/tags/tag8.xml><?xml version="1.0" encoding="utf-8"?>
<p:tagLst xmlns:p="http://schemas.openxmlformats.org/presentationml/2006/main">
  <p:tag name="KSO_WM_DIAGRAM_VIRTUALLY_FRAME" val="{&quot;height&quot;:186.69669291338582,&quot;left&quot;:68.31897637795275,&quot;top&quot;:95,&quot;width&quot;:472.23102362204725}"/>
</p:tagLst>
</file>

<file path=ppt/tags/tag80.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f"/>
  <p:tag name="KSO_WM_UNIT_INDEX" val="1_4_1"/>
  <p:tag name="KSO_WM_UNIT_ID" val="diagram20176506_4*m_h_f*1_4_1"/>
  <p:tag name="KSO_WM_UNIT_LAYERLEVEL" val="1_1_1"/>
  <p:tag name="KSO_WM_UNIT_VALUE" val="30"/>
  <p:tag name="KSO_WM_UNIT_HIGHLIGHT" val="0"/>
  <p:tag name="KSO_WM_UNIT_COMPATIBLE" val="0"/>
  <p:tag name="KSO_WM_UNIT_CLEAR" val="0"/>
  <p:tag name="KSO_WM_UNIT_PRESET_TEXT_INDEX" val="2"/>
  <p:tag name="KSO_WM_UNIT_PRESET_TEXT_LEN" val="20"/>
  <p:tag name="KSO_WM_DIAGRAM_GROUP_CODE" val="m1-1"/>
  <p:tag name="KSO_WM_UNIT_TEXT_FILL_FORE_SCHEMECOLOR_INDEX" val="13"/>
  <p:tag name="KSO_WM_UNIT_TEXT_FILL_TYPE" val="1"/>
</p:tagLst>
</file>

<file path=ppt/tags/tag81.xml><?xml version="1.0" encoding="utf-8"?>
<p:tagLst xmlns:p="http://schemas.openxmlformats.org/presentationml/2006/main">
  <p:tag name="KSO_WM_TAG_VERSION" val="1.0"/>
  <p:tag name="KSO_WM_BEAUTIFY_FLAG" val="#wm#"/>
  <p:tag name="KSO_WM_TEMPLATE_CATEGORY" val="diagram"/>
  <p:tag name="KSO_WM_TEMPLATE_INDEX" val="20176506"/>
  <p:tag name="KSO_WM_UNIT_TYPE" val="m_h_i"/>
  <p:tag name="KSO_WM_UNIT_INDEX" val="1_4_6"/>
  <p:tag name="KSO_WM_UNIT_ID" val="diagram20176506_4*m_h_i*1_4_6"/>
  <p:tag name="KSO_WM_UNIT_LAYERLEVEL" val="1_1_1"/>
  <p:tag name="KSO_WM_DIAGRAM_GROUP_CODE" val="m1-1"/>
  <p:tag name="KSO_WM_UNIT_FILL_FORE_SCHEMECOLOR_INDEX" val="7"/>
  <p:tag name="KSO_WM_UNIT_FILL_TYPE" val="1"/>
  <p:tag name="KSO_WM_UNIT_TEXT_FILL_FORE_SCHEMECOLOR_INDEX" val="2"/>
  <p:tag name="KSO_WM_UNIT_TEXT_FILL_TYPE" val="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TABLE_ENDDRAG_ORIGIN_RECT" val="588*242"/>
  <p:tag name="TABLE_ENDDRAG_RECT" val="59*66*588*242"/>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186.69669291338582,&quot;left&quot;:68.31897637795275,&quot;top&quot;:95,&quot;width&quot;:472.23102362204725}"/>
</p:tagLst>
</file>

<file path=ppt/tags/tag90.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i"/>
  <p:tag name="KSO_WM_UNIT_INDEX" val="1_1"/>
  <p:tag name="KSO_WM_UNIT_LAYERLEVEL" val="1_1"/>
  <p:tag name="KSO_WM_DIAGRAM_GROUP_CODE" val="l1-1"/>
  <p:tag name="KSO_WM_UNIT_ID" val="diagram20169823_1*l_i*1_1"/>
  <p:tag name="KSO_WM_UNIT_FILL_FORE_SCHEMECOLOR_INDEX" val="7"/>
  <p:tag name="KSO_WM_UNIT_FILL_TYPE" val="1"/>
</p:tagLst>
</file>

<file path=ppt/tags/tag91.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i"/>
  <p:tag name="KSO_WM_UNIT_INDEX" val="1_2"/>
  <p:tag name="KSO_WM_UNIT_LAYERLEVEL" val="1_1"/>
  <p:tag name="KSO_WM_DIAGRAM_GROUP_CODE" val="l1-1"/>
  <p:tag name="KSO_WM_UNIT_ID" val="diagram20169823_1*l_i*1_2"/>
  <p:tag name="KSO_WM_UNIT_FILL_FORE_SCHEMECOLOR_INDEX" val="7"/>
  <p:tag name="KSO_WM_UNIT_FILL_TYPE" val="1"/>
</p:tagLst>
</file>

<file path=ppt/tags/tag92.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i"/>
  <p:tag name="KSO_WM_UNIT_INDEX" val="1_3_1"/>
  <p:tag name="KSO_WM_UNIT_ID" val="diagram20169823_1*l_h_i*1_3_1"/>
  <p:tag name="KSO_WM_UNIT_LAYERLEVEL" val="1_1_1"/>
  <p:tag name="KSO_WM_DIAGRAM_GROUP_CODE" val="l1-1"/>
  <p:tag name="KSO_WM_UNIT_FILL_FORE_SCHEMECOLOR_INDEX" val="7"/>
  <p:tag name="KSO_WM_UNIT_FILL_TYPE" val="1"/>
</p:tagLst>
</file>

<file path=ppt/tags/tag93.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d"/>
  <p:tag name="KSO_WM_UNIT_INDEX" val="1_2_1"/>
  <p:tag name="KSO_WM_UNIT_LAYERLEVEL" val="1_1_1"/>
  <p:tag name="KSO_WM_UNIT_VALUE" val="305*520"/>
  <p:tag name="KSO_WM_UNIT_HIGHLIGHT" val="0"/>
  <p:tag name="KSO_WM_UNIT_COMPATIBLE" val="0"/>
  <p:tag name="KSO_WM_UNIT_CLEAR" val="0"/>
  <p:tag name="KSO_WM_DIAGRAM_GROUP_CODE" val="l1-1"/>
  <p:tag name="KSO_WM_UNIT_ID" val="diagram20169823_1*l_h_d*1_2_1"/>
</p:tagLst>
</file>

<file path=ppt/tags/tag94.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i"/>
  <p:tag name="KSO_WM_UNIT_INDEX" val="1_2_1"/>
  <p:tag name="KSO_WM_UNIT_ID" val="diagram20169823_1*l_h_i*1_2_1"/>
  <p:tag name="KSO_WM_UNIT_LAYERLEVEL" val="1_1_1"/>
  <p:tag name="KSO_WM_DIAGRAM_GROUP_CODE" val="l1-1"/>
  <p:tag name="KSO_WM_UNIT_FILL_FORE_SCHEMECOLOR_INDEX" val="7"/>
  <p:tag name="KSO_WM_UNIT_FILL_TYPE" val="1"/>
</p:tagLst>
</file>

<file path=ppt/tags/tag95.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i"/>
  <p:tag name="KSO_WM_UNIT_INDEX" val="1_3_2"/>
  <p:tag name="KSO_WM_UNIT_ID" val="diagram20169823_1*l_h_i*1_3_2"/>
  <p:tag name="KSO_WM_UNIT_LAYERLEVEL" val="1_1_1"/>
  <p:tag name="KSO_WM_DIAGRAM_GROUP_CODE" val="l1-1"/>
  <p:tag name="KSO_WM_UNIT_FILL_FORE_SCHEMECOLOR_INDEX" val="7"/>
  <p:tag name="KSO_WM_UNIT_FILL_TYPE" val="1"/>
</p:tagLst>
</file>

<file path=ppt/tags/tag96.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i"/>
  <p:tag name="KSO_WM_UNIT_INDEX" val="1_1_1"/>
  <p:tag name="KSO_WM_UNIT_ID" val="diagram20169823_1*l_h_i*1_1_1"/>
  <p:tag name="KSO_WM_UNIT_LAYERLEVEL" val="1_1_1"/>
  <p:tag name="KSO_WM_DIAGRAM_GROUP_CODE" val="l1-1"/>
  <p:tag name="KSO_WM_UNIT_FILL_FORE_SCHEMECOLOR_INDEX" val="7"/>
  <p:tag name="KSO_WM_UNIT_FILL_TYPE" val="1"/>
</p:tagLst>
</file>

<file path=ppt/tags/tag97.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i"/>
  <p:tag name="KSO_WM_UNIT_INDEX" val="1_1_2"/>
  <p:tag name="KSO_WM_UNIT_ID" val="diagram20169823_1*l_h_i*1_1_2"/>
  <p:tag name="KSO_WM_UNIT_LAYERLEVEL" val="1_1_1"/>
  <p:tag name="KSO_WM_DIAGRAM_GROUP_CODE" val="l1-1"/>
  <p:tag name="KSO_WM_UNIT_FILL_FORE_SCHEMECOLOR_INDEX" val="7"/>
  <p:tag name="KSO_WM_UNIT_FILL_TYPE" val="1"/>
</p:tagLst>
</file>

<file path=ppt/tags/tag98.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f"/>
  <p:tag name="KSO_WM_UNIT_INDEX" val="1_1_1"/>
  <p:tag name="KSO_WM_UNIT_LAYERLEVEL" val="1_1_1"/>
  <p:tag name="KSO_WM_UNIT_VALUE" val="5"/>
  <p:tag name="KSO_WM_UNIT_HIGHLIGHT" val="0"/>
  <p:tag name="KSO_WM_UNIT_COMPATIBLE" val="0"/>
  <p:tag name="KSO_WM_UNIT_CLEAR" val="0"/>
  <p:tag name="KSO_WM_UNIT_PRESET_TEXT_INDEX" val="4"/>
  <p:tag name="KSO_WM_UNIT_PRESET_TEXT_LEN" val="5"/>
  <p:tag name="KSO_WM_DIAGRAM_GROUP_CODE" val="l1-1"/>
  <p:tag name="KSO_WM_UNIT_ID" val="diagram20169823_1*l_h_f*1_1_1"/>
  <p:tag name="KSO_WM_UNIT_TEXT_FILL_FORE_SCHEMECOLOR_INDEX" val="6"/>
  <p:tag name="KSO_WM_UNIT_TEXT_FILL_TYPE" val="1"/>
</p:tagLst>
</file>

<file path=ppt/tags/tag99.xml><?xml version="1.0" encoding="utf-8"?>
<p:tagLst xmlns:p="http://schemas.openxmlformats.org/presentationml/2006/main">
  <p:tag name="KSO_WM_TAG_VERSION" val="1.0"/>
  <p:tag name="KSO_WM_BEAUTIFY_FLAG" val="#wm#"/>
  <p:tag name="KSO_WM_TEMPLATE_CATEGORY" val="diagram"/>
  <p:tag name="KSO_WM_TEMPLATE_INDEX" val="20169823"/>
  <p:tag name="KSO_WM_UNIT_TYPE" val="l_h_f"/>
  <p:tag name="KSO_WM_UNIT_INDEX" val="1_3_1"/>
  <p:tag name="KSO_WM_UNIT_LAYERLEVEL" val="1_1_1"/>
  <p:tag name="KSO_WM_UNIT_VALUE" val="5"/>
  <p:tag name="KSO_WM_UNIT_HIGHLIGHT" val="0"/>
  <p:tag name="KSO_WM_UNIT_COMPATIBLE" val="0"/>
  <p:tag name="KSO_WM_UNIT_CLEAR" val="0"/>
  <p:tag name="KSO_WM_UNIT_PRESET_TEXT_INDEX" val="4"/>
  <p:tag name="KSO_WM_UNIT_PRESET_TEXT_LEN" val="5"/>
  <p:tag name="KSO_WM_DIAGRAM_GROUP_CODE" val="l1-1"/>
  <p:tag name="KSO_WM_UNIT_ID" val="diagram20169823_1*l_h_f*1_3_1"/>
  <p:tag name="KSO_WM_UNIT_TEXT_FILL_FORE_SCHEMECOLOR_INDEX" val="6"/>
  <p:tag name="KSO_WM_UNIT_TEXT_FILL_TYPE" val="1"/>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themeOverride>
</file>

<file path=docProps/app.xml><?xml version="1.0" encoding="utf-8"?>
<Properties xmlns="http://schemas.openxmlformats.org/officeDocument/2006/extended-properties" xmlns:vt="http://schemas.openxmlformats.org/officeDocument/2006/docPropsVTypes">
  <TotalTime>0</TotalTime>
  <Words>11515</Words>
  <Application>WPS 演示</Application>
  <PresentationFormat>全屏显示(16:9)</PresentationFormat>
  <Paragraphs>964</Paragraphs>
  <Slides>74</Slides>
  <Notes>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74</vt:i4>
      </vt:variant>
    </vt:vector>
  </HeadingPairs>
  <TitlesOfParts>
    <vt:vector size="93" baseType="lpstr">
      <vt:lpstr>Arial</vt:lpstr>
      <vt:lpstr>宋体</vt:lpstr>
      <vt:lpstr>Wingdings</vt:lpstr>
      <vt:lpstr>微软雅黑</vt:lpstr>
      <vt:lpstr>微软雅黑 Light</vt:lpstr>
      <vt:lpstr>仿宋_GB2312</vt:lpstr>
      <vt:lpstr>仿宋</vt:lpstr>
      <vt:lpstr>字魂105号-简雅黑</vt:lpstr>
      <vt:lpstr>黑体</vt:lpstr>
      <vt:lpstr>Arial Unicode MS</vt:lpstr>
      <vt:lpstr>Calibri</vt:lpstr>
      <vt:lpstr>新宋体</vt:lpstr>
      <vt:lpstr>system-ui</vt:lpstr>
      <vt:lpstr>Segoe Print</vt:lpstr>
      <vt:lpstr>U.S. 101</vt:lpstr>
      <vt:lpstr>Roboto</vt:lpstr>
      <vt:lpstr>Times New Roman</vt:lpstr>
      <vt:lpstr>Open Sans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零下45度</cp:lastModifiedBy>
  <cp:revision>249</cp:revision>
  <dcterms:created xsi:type="dcterms:W3CDTF">2015-12-11T17:46:00Z</dcterms:created>
  <dcterms:modified xsi:type="dcterms:W3CDTF">2024-04-08T01:47:47Z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D0A8E8097CAC47E6952391A59FD2F605</vt:lpwstr>
  </property>
</Properties>
</file>