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1" r:id="rId3"/>
  </p:sldMasterIdLst>
  <p:notesMasterIdLst>
    <p:notesMasterId r:id="rId5"/>
  </p:notesMasterIdLst>
  <p:sldIdLst>
    <p:sldId id="256" r:id="rId4"/>
    <p:sldId id="336" r:id="rId6"/>
    <p:sldId id="257" r:id="rId7"/>
    <p:sldId id="262" r:id="rId8"/>
    <p:sldId id="324" r:id="rId9"/>
    <p:sldId id="263" r:id="rId10"/>
    <p:sldId id="281" r:id="rId11"/>
    <p:sldId id="279" r:id="rId12"/>
    <p:sldId id="280" r:id="rId13"/>
    <p:sldId id="282" r:id="rId14"/>
    <p:sldId id="285" r:id="rId15"/>
    <p:sldId id="284" r:id="rId16"/>
    <p:sldId id="287" r:id="rId17"/>
    <p:sldId id="288" r:id="rId18"/>
    <p:sldId id="331" r:id="rId19"/>
    <p:sldId id="289" r:id="rId20"/>
    <p:sldId id="286" r:id="rId21"/>
    <p:sldId id="332" r:id="rId22"/>
    <p:sldId id="290" r:id="rId23"/>
    <p:sldId id="271" r:id="rId24"/>
    <p:sldId id="291" r:id="rId25"/>
    <p:sldId id="292" r:id="rId26"/>
    <p:sldId id="293" r:id="rId27"/>
    <p:sldId id="323" r:id="rId28"/>
    <p:sldId id="294" r:id="rId29"/>
    <p:sldId id="295" r:id="rId30"/>
    <p:sldId id="296" r:id="rId31"/>
    <p:sldId id="297" r:id="rId32"/>
    <p:sldId id="327" r:id="rId33"/>
    <p:sldId id="298" r:id="rId34"/>
    <p:sldId id="299" r:id="rId35"/>
    <p:sldId id="300" r:id="rId36"/>
    <p:sldId id="301" r:id="rId37"/>
    <p:sldId id="273" r:id="rId38"/>
    <p:sldId id="334" r:id="rId39"/>
    <p:sldId id="326" r:id="rId40"/>
    <p:sldId id="325" r:id="rId41"/>
    <p:sldId id="311" r:id="rId42"/>
    <p:sldId id="312" r:id="rId43"/>
    <p:sldId id="316" r:id="rId44"/>
    <p:sldId id="313" r:id="rId45"/>
    <p:sldId id="335" r:id="rId46"/>
    <p:sldId id="314" r:id="rId47"/>
    <p:sldId id="317" r:id="rId48"/>
    <p:sldId id="318" r:id="rId49"/>
    <p:sldId id="320" r:id="rId50"/>
    <p:sldId id="319" r:id="rId51"/>
    <p:sldId id="321" r:id="rId52"/>
    <p:sldId id="322" r:id="rId53"/>
    <p:sldId id="315" r:id="rId54"/>
    <p:sldId id="278" r:id="rId55"/>
  </p:sldIdLst>
  <p:sldSz cx="12192000" cy="6858000"/>
  <p:notesSz cx="6858000" cy="12192000"/>
  <p:embeddedFontLst>
    <p:embeddedFont>
      <p:font typeface="微软雅黑" panose="020B0503020204020204" charset="-122"/>
      <p:regular r:id="rId59"/>
    </p:embeddedFont>
    <p:embeddedFont>
      <p:font typeface="MiSans" pitchFamily="34" charset="-120"/>
      <p:regular r:id="rId60"/>
    </p:embeddedFont>
    <p:embeddedFont>
      <p:font typeface="MiSans" pitchFamily="34" charset="-122"/>
      <p:regular r:id="rId61"/>
    </p:embeddedFont>
    <p:embeddedFont>
      <p:font typeface="Segoe UI" panose="020B0502040204020203"/>
      <p:regular r:id="rId62"/>
      <p:bold r:id="rId63"/>
      <p:italic r:id="rId64"/>
      <p:boldItalic r:id="rId65"/>
    </p:embeddedFont>
    <p:embeddedFont>
      <p:font typeface="Calibri" panose="020F0502020204030204" charset="0"/>
      <p:regular r:id="rId66"/>
      <p:bold r:id="rId67"/>
      <p:italic r:id="rId68"/>
      <p:boldItalic r:id="rId69"/>
    </p:embeddedFont>
    <p:embeddedFont>
      <p:font typeface="等线" panose="02010600030101010101" charset="-122"/>
      <p:regular r:id="rId70"/>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0" Type="http://schemas.openxmlformats.org/officeDocument/2006/relationships/font" Target="fonts/font12.fntdata"/><Relationship Id="rId7" Type="http://schemas.openxmlformats.org/officeDocument/2006/relationships/slide" Target="slides/slide3.xml"/><Relationship Id="rId69" Type="http://schemas.openxmlformats.org/officeDocument/2006/relationships/font" Target="fonts/font11.fntdata"/><Relationship Id="rId68" Type="http://schemas.openxmlformats.org/officeDocument/2006/relationships/font" Target="fonts/font10.fntdata"/><Relationship Id="rId67" Type="http://schemas.openxmlformats.org/officeDocument/2006/relationships/font" Target="fonts/font9.fntdata"/><Relationship Id="rId66" Type="http://schemas.openxmlformats.org/officeDocument/2006/relationships/font" Target="fonts/font8.fntdata"/><Relationship Id="rId65" Type="http://schemas.openxmlformats.org/officeDocument/2006/relationships/font" Target="fonts/font7.fntdata"/><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2.xml"/><Relationship Id="rId59" Type="http://schemas.openxmlformats.org/officeDocument/2006/relationships/font" Target="fonts/font1.fntdata"/><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0" Type="http://schemas.openxmlformats.org/officeDocument/2006/relationships/notesSlide" Target="../notesSlides/notesSlide11.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6.png"/><Relationship Id="rId2" Type="http://schemas.openxmlformats.org/officeDocument/2006/relationships/tags" Target="../tags/tag39.xml"/><Relationship Id="rId15" Type="http://schemas.openxmlformats.org/officeDocument/2006/relationships/notesSlide" Target="../notesSlides/notesSlide13.xml"/><Relationship Id="rId14" Type="http://schemas.openxmlformats.org/officeDocument/2006/relationships/slideLayout" Target="../slideLayouts/slideLayout3.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0" Type="http://schemas.openxmlformats.org/officeDocument/2006/relationships/notesSlide" Target="../notesSlides/notesSlide14.xml"/><Relationship Id="rId1" Type="http://schemas.openxmlformats.org/officeDocument/2006/relationships/tags" Target="../tags/tag50.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tags" Target="../tags/tag61.xml"/><Relationship Id="rId1" Type="http://schemas.openxmlformats.org/officeDocument/2006/relationships/tags" Target="../tags/tag60.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7" Type="http://schemas.openxmlformats.org/officeDocument/2006/relationships/notesSlide" Target="../notesSlides/notesSlide20.xml"/><Relationship Id="rId16" Type="http://schemas.openxmlformats.org/officeDocument/2006/relationships/slideLayout" Target="../slideLayouts/slideLayout1.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tags" Target="../tags/tag78.xml"/><Relationship Id="rId1" Type="http://schemas.openxmlformats.org/officeDocument/2006/relationships/tags" Target="../tags/tag77.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tags" Target="../tags/tag79.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3.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0" Type="http://schemas.openxmlformats.org/officeDocument/2006/relationships/notesSlide" Target="../notesSlides/notesSlide34.xml"/><Relationship Id="rId1" Type="http://schemas.openxmlformats.org/officeDocument/2006/relationships/tags" Target="../tags/tag8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4" Type="http://schemas.openxmlformats.org/officeDocument/2006/relationships/notesSlide" Target="../notesSlides/notesSlide39.xml"/><Relationship Id="rId13" Type="http://schemas.openxmlformats.org/officeDocument/2006/relationships/slideLayout" Target="../slideLayouts/slideLayout1.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0" Type="http://schemas.openxmlformats.org/officeDocument/2006/relationships/notesSlide" Target="../notesSlides/notesSlide41.xml"/><Relationship Id="rId1" Type="http://schemas.openxmlformats.org/officeDocument/2006/relationships/tags" Target="../tags/tag106.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0" Type="http://schemas.openxmlformats.org/officeDocument/2006/relationships/notesSlide" Target="../notesSlides/notesSlide42.xml"/><Relationship Id="rId1" Type="http://schemas.openxmlformats.org/officeDocument/2006/relationships/tags" Target="../tags/tag114.xml"/></Relationships>
</file>

<file path=ppt/slides/_rels/slide43.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1" Type="http://schemas.openxmlformats.org/officeDocument/2006/relationships/notesSlide" Target="../notesSlides/notesSlide43.xml"/><Relationship Id="rId10" Type="http://schemas.openxmlformats.org/officeDocument/2006/relationships/slideLayout" Target="../slideLayouts/slideLayout1.xml"/><Relationship Id="rId1"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1.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3.xml"/><Relationship Id="rId6" Type="http://schemas.openxmlformats.org/officeDocument/2006/relationships/tags" Target="../tags/tag12.xml"/><Relationship Id="rId5" Type="http://schemas.openxmlformats.org/officeDocument/2006/relationships/image" Target="../media/image5.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5" Type="http://schemas.openxmlformats.org/officeDocument/2006/relationships/notesSlide" Target="../notesSlides/notesSlide8.xml"/><Relationship Id="rId14" Type="http://schemas.openxmlformats.org/officeDocument/2006/relationships/slideLayout" Target="../slideLayouts/slideLayout3.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Image 0" descr="https://kimi-img.moonshot.cn/pub/slides/slides_tmpl/image/25-09-05-16:49:50-d2ta8blnfo2stf9djeg0.png"/>
          <p:cNvPicPr>
            <a:picLocks noChangeAspect="1"/>
          </p:cNvPicPr>
          <p:nvPr/>
        </p:nvPicPr>
        <p:blipFill>
          <a:blip r:embed="rId1"/>
          <a:srcRect l="3301" t="2679" r="3223" b="7638"/>
          <a:stretch>
            <a:fillRect/>
          </a:stretch>
        </p:blipFill>
        <p:spPr>
          <a:xfrm>
            <a:off x="0" y="0"/>
            <a:ext cx="12192635" cy="6844665"/>
          </a:xfrm>
          <a:prstGeom prst="rect">
            <a:avLst/>
          </a:prstGeom>
        </p:spPr>
      </p:pic>
      <p:sp>
        <p:nvSpPr>
          <p:cNvPr id="6" name="Text 0"/>
          <p:cNvSpPr/>
          <p:nvPr/>
        </p:nvSpPr>
        <p:spPr>
          <a:xfrm>
            <a:off x="1666240" y="1466215"/>
            <a:ext cx="8554085" cy="2115820"/>
          </a:xfrm>
          <a:prstGeom prst="rect">
            <a:avLst/>
          </a:prstGeom>
          <a:noFill/>
        </p:spPr>
        <p:txBody>
          <a:bodyPr wrap="square" lIns="91440" tIns="45720" rIns="91440" bIns="45720" rtlCol="0" anchor="t"/>
          <a:p>
            <a:pPr indent="0" algn="ctr" fontAlgn="auto">
              <a:lnSpc>
                <a:spcPct val="150000"/>
              </a:lnSpc>
              <a:buNone/>
            </a:pPr>
            <a:r>
              <a:rPr lang="zh-CN" altLang="en-US" sz="4800" b="1" dirty="0">
                <a:solidFill>
                  <a:schemeClr val="accent5"/>
                </a:solidFill>
                <a:latin typeface="微软雅黑" panose="020B0503020204020204" charset="-122"/>
                <a:ea typeface="微软雅黑" panose="020B0503020204020204" charset="-122"/>
                <a:cs typeface="MiSans" pitchFamily="34" charset="-120"/>
              </a:rPr>
              <a:t>互联网平台企业涉税信息报送、</a:t>
            </a:r>
            <a:endParaRPr lang="zh-CN" altLang="en-US" sz="4800" b="1" dirty="0">
              <a:solidFill>
                <a:schemeClr val="accent5"/>
              </a:solidFill>
              <a:latin typeface="微软雅黑" panose="020B0503020204020204" charset="-122"/>
              <a:ea typeface="微软雅黑" panose="020B0503020204020204" charset="-122"/>
              <a:cs typeface="MiSans" pitchFamily="34" charset="-120"/>
            </a:endParaRPr>
          </a:p>
          <a:p>
            <a:pPr indent="0" algn="ctr" fontAlgn="auto">
              <a:lnSpc>
                <a:spcPct val="150000"/>
              </a:lnSpc>
              <a:buNone/>
            </a:pPr>
            <a:r>
              <a:rPr lang="zh-CN" altLang="en-US" sz="4800" b="1" dirty="0">
                <a:solidFill>
                  <a:schemeClr val="accent5"/>
                </a:solidFill>
                <a:latin typeface="微软雅黑" panose="020B0503020204020204" charset="-122"/>
                <a:ea typeface="微软雅黑" panose="020B0503020204020204" charset="-122"/>
                <a:cs typeface="MiSans" pitchFamily="34" charset="-120"/>
              </a:rPr>
              <a:t>扣缴申报及代办申报政策辅导</a:t>
            </a:r>
            <a:endParaRPr lang="zh-CN" altLang="en-US" sz="4800" b="1" dirty="0">
              <a:solidFill>
                <a:schemeClr val="accent5"/>
              </a:solidFill>
              <a:latin typeface="微软雅黑" panose="020B0503020204020204" charset="-122"/>
              <a:ea typeface="微软雅黑" panose="020B0503020204020204" charset="-122"/>
              <a:cs typeface="MiSans"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6471920"/>
            <a:ext cx="12191365" cy="386080"/>
          </a:xfrm>
          <a:prstGeom prst="rect">
            <a:avLst/>
          </a:prstGeom>
          <a:gradFill flip="none" rotWithShape="1">
            <a:gsLst>
              <a:gs pos="0">
                <a:srgbClr val="49B2FE"/>
              </a:gs>
              <a:gs pos="100000">
                <a:srgbClr val="1552E8"/>
              </a:gs>
            </a:gsLst>
            <a:lin ang="18900000" scaled="1"/>
          </a:gradFill>
        </p:spPr>
      </p:sp>
      <p:sp>
        <p:nvSpPr>
          <p:cNvPr id="3" name="Text 1"/>
          <p:cNvSpPr/>
          <p:nvPr/>
        </p:nvSpPr>
        <p:spPr>
          <a:xfrm>
            <a:off x="0" y="6471920"/>
            <a:ext cx="12191365" cy="3860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 name="Text 2"/>
          <p:cNvSpPr/>
          <p:nvPr/>
        </p:nvSpPr>
        <p:spPr>
          <a:xfrm>
            <a:off x="466725" y="207645"/>
            <a:ext cx="1448435" cy="564515"/>
          </a:xfrm>
          <a:prstGeom prst="rect">
            <a:avLst/>
          </a:prstGeom>
          <a:noFill/>
        </p:spPr>
        <p:txBody>
          <a:bodyPr wrap="square" lIns="91440" tIns="45720" rIns="91440" bIns="45720" rtlCol="0" anchor="t">
            <a:no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报什么</a:t>
            </a:r>
            <a:endParaRPr lang="zh-CN" altLang="en-US" sz="3200" b="1" dirty="0">
              <a:solidFill>
                <a:srgbClr val="018EF4"/>
              </a:solidFill>
              <a:latin typeface="MiSans" pitchFamily="34" charset="-122"/>
              <a:ea typeface="MiSans" pitchFamily="34" charset="-122"/>
              <a:cs typeface="MiSans" pitchFamily="34" charset="-120"/>
            </a:endParaRPr>
          </a:p>
        </p:txBody>
      </p:sp>
      <p:graphicFrame>
        <p:nvGraphicFramePr>
          <p:cNvPr id="29" name="表格 28"/>
          <p:cNvGraphicFramePr/>
          <p:nvPr>
            <p:custDataLst>
              <p:tags r:id="rId1"/>
            </p:custDataLst>
          </p:nvPr>
        </p:nvGraphicFramePr>
        <p:xfrm>
          <a:off x="582930" y="1054100"/>
          <a:ext cx="10995025" cy="5568315"/>
        </p:xfrm>
        <a:graphic>
          <a:graphicData uri="http://schemas.openxmlformats.org/drawingml/2006/table">
            <a:tbl>
              <a:tblPr/>
              <a:tblGrid>
                <a:gridCol w="2889250"/>
                <a:gridCol w="4785360"/>
                <a:gridCol w="3320415"/>
              </a:tblGrid>
              <a:tr h="431800">
                <a:tc>
                  <a:txBody>
                    <a:bodyPr/>
                    <a:p>
                      <a:pPr marR="9525" algn="ctr" fontAlgn="ctr">
                        <a:lnSpc>
                          <a:spcPct val="150000"/>
                        </a:lnSpc>
                        <a:spcBef>
                          <a:spcPts val="2000"/>
                        </a:spcBef>
                        <a:buClrTx/>
                        <a:buSzTx/>
                        <a:buFontTx/>
                      </a:pPr>
                      <a:r>
                        <a:rPr lang="zh-CN" altLang="en-US" sz="1800" b="1" i="0" spc="130" dirty="0">
                          <a:solidFill>
                            <a:srgbClr val="FFFFFF"/>
                          </a:solidFill>
                          <a:latin typeface="微软雅黑" panose="020B0503020204020204" charset="-122"/>
                          <a:ea typeface="微软雅黑" panose="020B0503020204020204" charset="-122"/>
                          <a:cs typeface="微软雅黑" panose="020B0503020204020204" charset="-122"/>
                        </a:rPr>
                        <a:t>主体</a:t>
                      </a:r>
                      <a:endParaRPr lang="zh-CN" altLang="en-US" sz="1800" b="1" i="0" spc="130" dirty="0">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solidFill>
                      <a:schemeClr val="accent5"/>
                    </a:solidFill>
                  </a:tcPr>
                </a:tc>
                <a:tc>
                  <a:txBody>
                    <a:bodyPr/>
                    <a:p>
                      <a:pPr marR="9525" algn="ctr" fontAlgn="ctr">
                        <a:lnSpc>
                          <a:spcPct val="150000"/>
                        </a:lnSpc>
                        <a:spcBef>
                          <a:spcPts val="2000"/>
                        </a:spcBef>
                        <a:buClrTx/>
                        <a:buSzTx/>
                        <a:buFontTx/>
                      </a:pPr>
                      <a:r>
                        <a:rPr lang="zh-CN" altLang="en-US" sz="1800" b="1" i="0" spc="130" dirty="0">
                          <a:solidFill>
                            <a:srgbClr val="FFFFFF"/>
                          </a:solidFill>
                          <a:latin typeface="微软雅黑" panose="020B0503020204020204" charset="-122"/>
                          <a:ea typeface="微软雅黑" panose="020B0503020204020204" charset="-122"/>
                          <a:cs typeface="微软雅黑" panose="020B0503020204020204" charset="-122"/>
                        </a:rPr>
                        <a:t>身份信息</a:t>
                      </a:r>
                      <a:endParaRPr lang="zh-CN" altLang="en-US" sz="1800" b="1" i="0" spc="130" dirty="0">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solidFill>
                      <a:schemeClr val="accent5"/>
                    </a:solidFill>
                  </a:tcPr>
                </a:tc>
                <a:tc>
                  <a:txBody>
                    <a:bodyPr/>
                    <a:p>
                      <a:pPr marR="9525" algn="ctr" fontAlgn="ctr">
                        <a:lnSpc>
                          <a:spcPct val="150000"/>
                        </a:lnSpc>
                        <a:spcBef>
                          <a:spcPts val="2000"/>
                        </a:spcBef>
                        <a:buClrTx/>
                        <a:buSzTx/>
                        <a:buFontTx/>
                      </a:pPr>
                      <a:r>
                        <a:rPr lang="zh-CN" altLang="en-US" sz="1800" b="1" i="0" spc="130" dirty="0">
                          <a:solidFill>
                            <a:srgbClr val="FFFFFF"/>
                          </a:solidFill>
                          <a:latin typeface="微软雅黑" panose="020B0503020204020204" charset="-122"/>
                          <a:ea typeface="微软雅黑" panose="020B0503020204020204" charset="-122"/>
                          <a:cs typeface="微软雅黑" panose="020B0503020204020204" charset="-122"/>
                        </a:rPr>
                        <a:t>收入信息</a:t>
                      </a:r>
                      <a:endParaRPr lang="zh-CN" altLang="en-US" sz="1800" b="1" i="0" spc="130" dirty="0">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solidFill>
                      <a:schemeClr val="accent5"/>
                    </a:solidFill>
                  </a:tcPr>
                </a:tc>
              </a:tr>
              <a:tr h="831850">
                <a:tc rowSpan="2">
                  <a:txBody>
                    <a:bodyPr/>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互联网平台企业</a:t>
                      </a:r>
                      <a:endParaRPr 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a:txBody>
                    <a:bodyPr/>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《互联网平台企业基本信息报送表》</a:t>
                      </a:r>
                      <a:endParaRPr 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a:txBody>
                    <a:bodyPr/>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《平台内的经营者和从业人员收入信息报送表》</a:t>
                      </a:r>
                      <a:endParaRPr 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r>
              <a:tr h="830580">
                <a:tc vMerge="1">
                  <a:tcPr>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B w="3175" cap="flat" cmpd="sng">
                      <a:solidFill>
                        <a:schemeClr val="bg1">
                          <a:lumMod val="85000"/>
                        </a:schemeClr>
                      </a:solidFill>
                      <a:prstDash val="solid"/>
                      <a:headEnd type="none" w="med" len="med"/>
                      <a:tailEnd type="none" w="med" len="med"/>
                    </a:lnB>
                  </a:tcPr>
                </a:tc>
                <a:tc>
                  <a:txBody>
                    <a:bodyPr/>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《平台内的经营者和从业人员身份信息报送表》</a:t>
                      </a:r>
                      <a:endParaRPr 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a:txBody>
                    <a:bodyPr/>
                    <a:p>
                      <a:pPr indent="0" algn="just" fontAlgn="auto">
                        <a:lnSpc>
                          <a:spcPct val="150000"/>
                        </a:lnSpc>
                        <a:spcBef>
                          <a:spcPct val="0"/>
                        </a:spcBef>
                        <a:spcAft>
                          <a:spcPct val="0"/>
                        </a:spcAft>
                      </a:pPr>
                      <a:r>
                        <a:rPr lang="en-US" altLang="zh-CN" sz="1800">
                          <a:latin typeface="微软雅黑" panose="020B0503020204020204" charset="-122"/>
                          <a:ea typeface="微软雅黑" panose="020B0503020204020204" charset="-122"/>
                        </a:rPr>
                        <a:t> </a:t>
                      </a:r>
                      <a:endParaRPr lang="en-US" altLang="zh-CN" sz="1800">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r>
              <a:tr h="831215">
                <a:tc>
                  <a:txBody>
                    <a:bodyPr/>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运营网络直播平台</a:t>
                      </a:r>
                      <a:endParaRPr 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a:txBody>
                    <a:bodyPr/>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《平台内的直播人员服务机构与网络主播关联关系表》</a:t>
                      </a:r>
                      <a:endParaRPr 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a:txBody>
                    <a:bodyPr/>
                    <a:p>
                      <a:pPr indent="0" algn="just" fontAlgn="auto">
                        <a:lnSpc>
                          <a:spcPct val="150000"/>
                        </a:lnSpc>
                        <a:spcBef>
                          <a:spcPct val="0"/>
                        </a:spcBef>
                        <a:spcAft>
                          <a:spcPct val="0"/>
                        </a:spcAft>
                      </a:pPr>
                      <a:r>
                        <a:rPr lang="en-US" altLang="zh-CN" sz="1800">
                          <a:latin typeface="微软雅黑" panose="020B0503020204020204" charset="-122"/>
                          <a:ea typeface="微软雅黑" panose="020B0503020204020204" charset="-122"/>
                        </a:rPr>
                        <a:t> </a:t>
                      </a:r>
                      <a:endParaRPr lang="en-US" altLang="zh-CN" sz="1800">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r>
              <a:tr h="1189990">
                <a:tc>
                  <a:txBody>
                    <a:bodyPr/>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提供基础架构服务，或者提供聚合服务</a:t>
                      </a:r>
                      <a:endParaRPr 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a:txBody>
                    <a:bodyPr/>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《互联网平台企业基本信息报送表》</a:t>
                      </a:r>
                      <a:endParaRPr lang="zh-CN" sz="1800" i="0">
                        <a:solidFill>
                          <a:srgbClr val="333333"/>
                        </a:solidFill>
                        <a:latin typeface="微软雅黑" panose="020B0503020204020204" charset="-122"/>
                        <a:ea typeface="微软雅黑" panose="020B0503020204020204" charset="-122"/>
                      </a:endParaRPr>
                    </a:p>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《平台内的平台企业身份信息报送表》</a:t>
                      </a:r>
                      <a:endParaRPr 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a:txBody>
                    <a:bodyPr/>
                    <a:p>
                      <a:pPr indent="0" algn="just" fontAlgn="auto">
                        <a:lnSpc>
                          <a:spcPct val="150000"/>
                        </a:lnSpc>
                        <a:spcBef>
                          <a:spcPct val="0"/>
                        </a:spcBef>
                        <a:spcAft>
                          <a:spcPct val="0"/>
                        </a:spcAft>
                      </a:pPr>
                      <a:r>
                        <a:rPr lang="en-US" altLang="zh-CN" sz="1800">
                          <a:latin typeface="微软雅黑" panose="020B0503020204020204" charset="-122"/>
                          <a:ea typeface="微软雅黑" panose="020B0503020204020204" charset="-122"/>
                        </a:rPr>
                        <a:t> </a:t>
                      </a:r>
                      <a:endParaRPr lang="en-US" altLang="zh-CN" sz="1800">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r>
              <a:tr h="830580">
                <a:tc>
                  <a:txBody>
                    <a:bodyPr/>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取得直播相关收入的平台内经营者</a:t>
                      </a:r>
                      <a:endParaRPr 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gridSpan="2">
                  <a:txBody>
                    <a:bodyPr/>
                    <a:p>
                      <a:pPr indent="0" algn="just" fontAlgn="auto">
                        <a:lnSpc>
                          <a:spcPct val="150000"/>
                        </a:lnSpc>
                        <a:spcBef>
                          <a:spcPct val="0"/>
                        </a:spcBef>
                        <a:spcAft>
                          <a:spcPct val="0"/>
                        </a:spcAft>
                      </a:pPr>
                      <a:r>
                        <a:rPr lang="zh-CN" sz="1800" i="0">
                          <a:solidFill>
                            <a:srgbClr val="333333"/>
                          </a:solidFill>
                          <a:latin typeface="微软雅黑" panose="020B0503020204020204" charset="-122"/>
                          <a:ea typeface="微软雅黑" panose="020B0503020204020204" charset="-122"/>
                        </a:rPr>
                        <a:t>《网络直播涉税信息报送表》</a:t>
                      </a:r>
                      <a:endParaRPr 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hMerge="1">
                  <a:tcPr>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1016000" y="1793240"/>
            <a:ext cx="334361" cy="335280"/>
          </a:xfrm>
          <a:prstGeom prst="chevron">
            <a:avLst/>
          </a:prstGeom>
          <a:gradFill flip="none" rotWithShape="1">
            <a:gsLst>
              <a:gs pos="0">
                <a:srgbClr val="49B2FE"/>
              </a:gs>
              <a:gs pos="100000">
                <a:srgbClr val="1552E8"/>
              </a:gs>
            </a:gsLst>
            <a:lin ang="18900000" scaled="1"/>
          </a:gradFill>
        </p:spPr>
      </p:sp>
      <p:sp>
        <p:nvSpPr>
          <p:cNvPr id="6" name="Text 4"/>
          <p:cNvSpPr/>
          <p:nvPr/>
        </p:nvSpPr>
        <p:spPr>
          <a:xfrm>
            <a:off x="1016000" y="1793240"/>
            <a:ext cx="334361" cy="33528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7" name="Shape 5"/>
          <p:cNvSpPr/>
          <p:nvPr/>
        </p:nvSpPr>
        <p:spPr>
          <a:xfrm>
            <a:off x="1342674" y="1793240"/>
            <a:ext cx="334361" cy="335280"/>
          </a:xfrm>
          <a:prstGeom prst="chevron">
            <a:avLst/>
          </a:prstGeom>
          <a:gradFill flip="none" rotWithShape="1">
            <a:gsLst>
              <a:gs pos="0">
                <a:srgbClr val="49B2FE"/>
              </a:gs>
              <a:gs pos="100000">
                <a:srgbClr val="1552E8"/>
              </a:gs>
            </a:gsLst>
            <a:lin ang="18900000" scaled="1"/>
          </a:gradFill>
        </p:spPr>
      </p:sp>
      <p:sp>
        <p:nvSpPr>
          <p:cNvPr id="8" name="Text 6"/>
          <p:cNvSpPr/>
          <p:nvPr/>
        </p:nvSpPr>
        <p:spPr>
          <a:xfrm>
            <a:off x="1342674" y="1793240"/>
            <a:ext cx="334361" cy="33528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9" name="Text 7"/>
          <p:cNvSpPr/>
          <p:nvPr/>
        </p:nvSpPr>
        <p:spPr>
          <a:xfrm>
            <a:off x="1762125" y="1807210"/>
            <a:ext cx="8957945" cy="337185"/>
          </a:xfrm>
          <a:prstGeom prst="rect">
            <a:avLst/>
          </a:prstGeom>
          <a:noFill/>
        </p:spPr>
        <p:txBody>
          <a:bodyPr wrap="square" lIns="91440" tIns="45720" rIns="91440" bIns="45720" rtlCol="0" anchor="t">
            <a:spAutoFit/>
          </a:bodyPr>
          <a:lstStyle/>
          <a:p>
            <a:pPr marL="0" indent="0" algn="just">
              <a:lnSpc>
                <a:spcPct val="100000"/>
              </a:lnSpc>
              <a:buNone/>
            </a:pPr>
            <a:r>
              <a:rPr lang="zh-CN" altLang="en-US" sz="1600" b="1" dirty="0">
                <a:latin typeface="微软雅黑" panose="020B0503020204020204" charset="-122"/>
                <a:ea typeface="微软雅黑" panose="020B0503020204020204" charset="-122"/>
              </a:rPr>
              <a:t>运营网络直播平台的互联网平台企业</a:t>
            </a:r>
            <a:r>
              <a:rPr lang="en-US" altLang="zh-CN" sz="1600" b="1" dirty="0">
                <a:latin typeface="微软雅黑" panose="020B0503020204020204" charset="-122"/>
                <a:ea typeface="微软雅黑" panose="020B0503020204020204" charset="-122"/>
              </a:rPr>
              <a:t>  </a:t>
            </a:r>
            <a:r>
              <a:rPr lang="zh-CN" altLang="en-US" sz="1600" b="1" dirty="0">
                <a:latin typeface="微软雅黑" panose="020B0503020204020204" charset="-122"/>
                <a:ea typeface="微软雅黑" panose="020B0503020204020204" charset="-122"/>
              </a:rPr>
              <a:t>《平台内的直播人员服务机构与网络主播关联关系表》</a:t>
            </a:r>
            <a:endParaRPr lang="zh-CN" altLang="en-US" sz="1600" b="1" dirty="0">
              <a:latin typeface="微软雅黑" panose="020B0503020204020204" charset="-122"/>
              <a:ea typeface="微软雅黑" panose="020B0503020204020204" charset="-122"/>
            </a:endParaRPr>
          </a:p>
        </p:txBody>
      </p:sp>
      <p:sp>
        <p:nvSpPr>
          <p:cNvPr id="11" name="Shape 9"/>
          <p:cNvSpPr/>
          <p:nvPr>
            <p:custDataLst>
              <p:tags r:id="rId1"/>
            </p:custDataLst>
          </p:nvPr>
        </p:nvSpPr>
        <p:spPr>
          <a:xfrm>
            <a:off x="1038860" y="2301240"/>
            <a:ext cx="4571365" cy="1955165"/>
          </a:xfrm>
          <a:prstGeom prst="roundRect">
            <a:avLst>
              <a:gd name="adj" fmla="val 7677"/>
            </a:avLst>
          </a:prstGeom>
          <a:solidFill>
            <a:srgbClr val="FFFFFF"/>
          </a:solidFill>
          <a:ln w="19050">
            <a:gradFill flip="none" rotWithShape="1">
              <a:gsLst>
                <a:gs pos="0">
                  <a:srgbClr val="92D1FE"/>
                </a:gs>
                <a:gs pos="100000">
                  <a:srgbClr val="49B2FE"/>
                </a:gs>
              </a:gsLst>
              <a:lin ang="2700000" scaled="1"/>
            </a:gradFill>
            <a:prstDash val="solid"/>
          </a:ln>
        </p:spPr>
      </p:sp>
      <p:sp>
        <p:nvSpPr>
          <p:cNvPr id="12" name="Text 10"/>
          <p:cNvSpPr/>
          <p:nvPr/>
        </p:nvSpPr>
        <p:spPr>
          <a:xfrm>
            <a:off x="1038860" y="2164080"/>
            <a:ext cx="4571365" cy="271272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3" name="Shape 11"/>
          <p:cNvSpPr/>
          <p:nvPr>
            <p:custDataLst>
              <p:tags r:id="rId2"/>
            </p:custDataLst>
          </p:nvPr>
        </p:nvSpPr>
        <p:spPr>
          <a:xfrm>
            <a:off x="1031240" y="2286000"/>
            <a:ext cx="4586605" cy="640080"/>
          </a:xfrm>
          <a:prstGeom prst="round2SameRect">
            <a:avLst/>
          </a:prstGeom>
          <a:gradFill flip="none" rotWithShape="1">
            <a:gsLst>
              <a:gs pos="0">
                <a:srgbClr val="49B2FE"/>
              </a:gs>
              <a:gs pos="100000">
                <a:srgbClr val="1552E8"/>
              </a:gs>
            </a:gsLst>
            <a:lin ang="18900000" scaled="1"/>
          </a:gradFill>
        </p:spPr>
      </p:sp>
      <p:sp>
        <p:nvSpPr>
          <p:cNvPr id="14" name="Text 12"/>
          <p:cNvSpPr/>
          <p:nvPr/>
        </p:nvSpPr>
        <p:spPr>
          <a:xfrm>
            <a:off x="1031240" y="2286000"/>
            <a:ext cx="4586605" cy="64008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5" name="Text 13"/>
          <p:cNvSpPr/>
          <p:nvPr>
            <p:custDataLst>
              <p:tags r:id="rId3"/>
            </p:custDataLst>
          </p:nvPr>
        </p:nvSpPr>
        <p:spPr>
          <a:xfrm>
            <a:off x="1223645" y="2406650"/>
            <a:ext cx="4202430" cy="337185"/>
          </a:xfrm>
          <a:prstGeom prst="rect">
            <a:avLst/>
          </a:prstGeom>
          <a:noFill/>
        </p:spPr>
        <p:txBody>
          <a:bodyPr wrap="square" lIns="91440" tIns="45720" rIns="91440" bIns="45720" rtlCol="0" anchor="t">
            <a:spAutoFit/>
          </a:bodyPr>
          <a:lstStyle/>
          <a:p>
            <a:pPr marL="0" indent="0" algn="ctr">
              <a:lnSpc>
                <a:spcPct val="100000"/>
              </a:lnSpc>
              <a:buNone/>
            </a:pPr>
            <a:r>
              <a:rPr lang="zh-CN" altLang="en-US" sz="1600" b="1" dirty="0">
                <a:solidFill>
                  <a:schemeClr val="bg1"/>
                </a:solidFill>
                <a:latin typeface="微软雅黑" panose="020B0503020204020204" charset="-122"/>
                <a:ea typeface="微软雅黑" panose="020B0503020204020204" charset="-122"/>
              </a:rPr>
              <a:t>直播人员服务机构（</a:t>
            </a:r>
            <a:r>
              <a:rPr lang="en-US" altLang="zh-CN" sz="1600" b="1" dirty="0">
                <a:solidFill>
                  <a:schemeClr val="bg1"/>
                </a:solidFill>
                <a:latin typeface="微软雅黑" panose="020B0503020204020204" charset="-122"/>
                <a:ea typeface="微软雅黑" panose="020B0503020204020204" charset="-122"/>
              </a:rPr>
              <a:t>MCN</a:t>
            </a:r>
            <a:r>
              <a:rPr lang="zh-CN" altLang="en-US" sz="1600" b="1" dirty="0">
                <a:solidFill>
                  <a:schemeClr val="bg1"/>
                </a:solidFill>
                <a:latin typeface="微软雅黑" panose="020B0503020204020204" charset="-122"/>
                <a:ea typeface="微软雅黑" panose="020B0503020204020204" charset="-122"/>
              </a:rPr>
              <a:t>机构</a:t>
            </a:r>
            <a:r>
              <a:rPr lang="zh-CN" altLang="en-US" sz="1600" b="1" dirty="0">
                <a:solidFill>
                  <a:schemeClr val="bg1"/>
                </a:solidFill>
                <a:latin typeface="微软雅黑" panose="020B0503020204020204" charset="-122"/>
                <a:ea typeface="微软雅黑" panose="020B0503020204020204" charset="-122"/>
              </a:rPr>
              <a:t>）</a:t>
            </a:r>
            <a:endParaRPr lang="zh-CN" altLang="en-US" sz="1600" b="1" dirty="0">
              <a:solidFill>
                <a:schemeClr val="bg1"/>
              </a:solidFill>
              <a:latin typeface="微软雅黑" panose="020B0503020204020204" charset="-122"/>
              <a:ea typeface="微软雅黑" panose="020B0503020204020204" charset="-122"/>
            </a:endParaRPr>
          </a:p>
        </p:txBody>
      </p:sp>
      <p:sp>
        <p:nvSpPr>
          <p:cNvPr id="16" name="Text 14"/>
          <p:cNvSpPr/>
          <p:nvPr>
            <p:custDataLst>
              <p:tags r:id="rId4"/>
            </p:custDataLst>
          </p:nvPr>
        </p:nvSpPr>
        <p:spPr>
          <a:xfrm>
            <a:off x="1231900" y="2971800"/>
            <a:ext cx="4185920" cy="1198880"/>
          </a:xfrm>
          <a:prstGeom prst="rect">
            <a:avLst/>
          </a:prstGeom>
          <a:noFill/>
        </p:spPr>
        <p:txBody>
          <a:bodyPr wrap="square" lIns="91440" tIns="45720" rIns="91440" bIns="45720" rtlCol="0" anchor="t">
            <a:spAutoFit/>
          </a:bodyPr>
          <a:lstStyle/>
          <a:p>
            <a:pPr indent="0" algn="just" fontAlgn="auto">
              <a:lnSpc>
                <a:spcPct val="150000"/>
              </a:lnSpc>
              <a:buNone/>
            </a:pPr>
            <a:r>
              <a:rPr lang="zh-CN" altLang="en-US" sz="1600" dirty="0">
                <a:latin typeface="微软雅黑" panose="020B0503020204020204" charset="-122"/>
                <a:ea typeface="微软雅黑" panose="020B0503020204020204" charset="-122"/>
              </a:rPr>
              <a:t>是指为网络主播从事网络表演、游戏展示、视听信息服务等网络直播活动提供策划、运营、经纪、培训等服务的专业服务机构。</a:t>
            </a:r>
            <a:endParaRPr lang="zh-CN" altLang="en-US" sz="1600" dirty="0">
              <a:latin typeface="微软雅黑" panose="020B0503020204020204" charset="-122"/>
              <a:ea typeface="微软雅黑" panose="020B0503020204020204" charset="-122"/>
            </a:endParaRPr>
          </a:p>
        </p:txBody>
      </p:sp>
      <p:sp>
        <p:nvSpPr>
          <p:cNvPr id="17" name="Shape 15"/>
          <p:cNvSpPr/>
          <p:nvPr>
            <p:custDataLst>
              <p:tags r:id="rId5"/>
            </p:custDataLst>
          </p:nvPr>
        </p:nvSpPr>
        <p:spPr>
          <a:xfrm>
            <a:off x="6134100" y="2301240"/>
            <a:ext cx="4571365" cy="1985645"/>
          </a:xfrm>
          <a:prstGeom prst="roundRect">
            <a:avLst>
              <a:gd name="adj" fmla="val 7677"/>
            </a:avLst>
          </a:prstGeom>
          <a:solidFill>
            <a:srgbClr val="FFFFFF"/>
          </a:solidFill>
          <a:ln w="19050">
            <a:gradFill flip="none" rotWithShape="1">
              <a:gsLst>
                <a:gs pos="0">
                  <a:srgbClr val="92D1FE"/>
                </a:gs>
                <a:gs pos="100000">
                  <a:srgbClr val="49B2FE"/>
                </a:gs>
              </a:gsLst>
              <a:lin ang="2700000" scaled="1"/>
            </a:gradFill>
            <a:prstDash val="solid"/>
          </a:ln>
        </p:spPr>
      </p:sp>
      <p:sp>
        <p:nvSpPr>
          <p:cNvPr id="18" name="Text 16"/>
          <p:cNvSpPr/>
          <p:nvPr/>
        </p:nvSpPr>
        <p:spPr>
          <a:xfrm>
            <a:off x="6134100" y="2164080"/>
            <a:ext cx="4571365" cy="271272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9" name="Shape 17"/>
          <p:cNvSpPr/>
          <p:nvPr>
            <p:custDataLst>
              <p:tags r:id="rId6"/>
            </p:custDataLst>
          </p:nvPr>
        </p:nvSpPr>
        <p:spPr>
          <a:xfrm>
            <a:off x="6126480" y="2286000"/>
            <a:ext cx="4586605" cy="640080"/>
          </a:xfrm>
          <a:prstGeom prst="round2SameRect">
            <a:avLst/>
          </a:prstGeom>
          <a:gradFill flip="none" rotWithShape="1">
            <a:gsLst>
              <a:gs pos="0">
                <a:srgbClr val="49B2FE"/>
              </a:gs>
              <a:gs pos="100000">
                <a:srgbClr val="1552E8"/>
              </a:gs>
            </a:gsLst>
            <a:lin ang="18900000" scaled="1"/>
          </a:gradFill>
        </p:spPr>
      </p:sp>
      <p:sp>
        <p:nvSpPr>
          <p:cNvPr id="20" name="Text 18"/>
          <p:cNvSpPr/>
          <p:nvPr/>
        </p:nvSpPr>
        <p:spPr>
          <a:xfrm>
            <a:off x="6126480" y="2286000"/>
            <a:ext cx="4586605" cy="64008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21" name="Text 19"/>
          <p:cNvSpPr/>
          <p:nvPr>
            <p:custDataLst>
              <p:tags r:id="rId7"/>
            </p:custDataLst>
          </p:nvPr>
        </p:nvSpPr>
        <p:spPr>
          <a:xfrm>
            <a:off x="6318885" y="2406650"/>
            <a:ext cx="4202430" cy="337185"/>
          </a:xfrm>
          <a:prstGeom prst="rect">
            <a:avLst/>
          </a:prstGeom>
          <a:noFill/>
        </p:spPr>
        <p:txBody>
          <a:bodyPr wrap="square" lIns="91440" tIns="45720" rIns="91440" bIns="45720" rtlCol="0" anchor="t">
            <a:spAutoFit/>
          </a:bodyPr>
          <a:lstStyle/>
          <a:p>
            <a:pPr marL="0" algn="ctr">
              <a:lnSpc>
                <a:spcPct val="100000"/>
              </a:lnSpc>
              <a:buClrTx/>
              <a:buSzTx/>
              <a:buFontTx/>
              <a:buNone/>
            </a:pPr>
            <a:r>
              <a:rPr lang="zh-CN" altLang="en-US" sz="1600" b="1" dirty="0">
                <a:solidFill>
                  <a:schemeClr val="bg1"/>
                </a:solidFill>
                <a:latin typeface="微软雅黑" panose="020B0503020204020204" charset="-122"/>
                <a:ea typeface="微软雅黑" panose="020B0503020204020204" charset="-122"/>
              </a:rPr>
              <a:t>网络主播</a:t>
            </a:r>
            <a:endParaRPr lang="zh-CN" altLang="en-US" sz="1600" b="1" dirty="0">
              <a:solidFill>
                <a:schemeClr val="bg1"/>
              </a:solidFill>
              <a:latin typeface="微软雅黑" panose="020B0503020204020204" charset="-122"/>
              <a:ea typeface="微软雅黑" panose="020B0503020204020204" charset="-122"/>
            </a:endParaRPr>
          </a:p>
        </p:txBody>
      </p:sp>
      <p:sp>
        <p:nvSpPr>
          <p:cNvPr id="22" name="Text 20"/>
          <p:cNvSpPr/>
          <p:nvPr>
            <p:custDataLst>
              <p:tags r:id="rId8"/>
            </p:custDataLst>
          </p:nvPr>
        </p:nvSpPr>
        <p:spPr>
          <a:xfrm>
            <a:off x="6327140" y="2971800"/>
            <a:ext cx="4185920" cy="1198880"/>
          </a:xfrm>
          <a:prstGeom prst="rect">
            <a:avLst/>
          </a:prstGeom>
          <a:noFill/>
        </p:spPr>
        <p:txBody>
          <a:bodyPr wrap="square" lIns="91440" tIns="45720" rIns="91440" bIns="45720" rtlCol="0" anchor="t">
            <a:spAutoFit/>
          </a:bodyPr>
          <a:lstStyle/>
          <a:p>
            <a:pPr marL="0" algn="just">
              <a:lnSpc>
                <a:spcPct val="150000"/>
              </a:lnSpc>
              <a:buClrTx/>
              <a:buSzTx/>
              <a:buFontTx/>
              <a:buNone/>
            </a:pPr>
            <a:r>
              <a:rPr lang="zh-CN" altLang="en-US" sz="1600" dirty="0">
                <a:latin typeface="微软雅黑" panose="020B0503020204020204" charset="-122"/>
                <a:ea typeface="微软雅黑" panose="020B0503020204020204" charset="-122"/>
              </a:rPr>
              <a:t>是指基于互联网，以直播、实时交流互动、上传音视频节目等形式发声、出镜，提供网络表演、游戏展示、视听信息服务的人员。</a:t>
            </a:r>
            <a:endParaRPr lang="zh-CN" altLang="en-US" sz="1600" dirty="0">
              <a:latin typeface="微软雅黑" panose="020B0503020204020204" charset="-122"/>
              <a:ea typeface="微软雅黑" panose="020B0503020204020204" charset="-122"/>
            </a:endParaRPr>
          </a:p>
        </p:txBody>
      </p:sp>
      <p:sp>
        <p:nvSpPr>
          <p:cNvPr id="23" name="Text 21"/>
          <p:cNvSpPr/>
          <p:nvPr/>
        </p:nvSpPr>
        <p:spPr>
          <a:xfrm>
            <a:off x="1814195" y="9144000"/>
            <a:ext cx="4064000" cy="276225"/>
          </a:xfrm>
          <a:prstGeom prst="rect">
            <a:avLst/>
          </a:prstGeom>
          <a:noFill/>
        </p:spPr>
        <p:txBody>
          <a:bodyPr wrap="square" lIns="91440" tIns="45720" rIns="91440" bIns="45720" rtlCol="0" anchor="t">
            <a:spAutoFit/>
          </a:bodyPr>
          <a:lstStyle/>
          <a:p>
            <a:pPr marL="0" indent="0" algn="l">
              <a:lnSpc>
                <a:spcPct val="100000"/>
              </a:lnSpc>
              <a:buNone/>
            </a:pPr>
            <a:r>
              <a:rPr lang="en-US" sz="1800" dirty="0">
                <a:solidFill>
                  <a:srgbClr val="333333"/>
                </a:solidFill>
                <a:latin typeface="MiSans" pitchFamily="34" charset="-122"/>
                <a:ea typeface="MiSans" pitchFamily="34" charset="-122"/>
                <a:cs typeface="MiSans" pitchFamily="34" charset="-120"/>
              </a:rPr>
              <a:t> </a:t>
            </a:r>
            <a:endParaRPr lang="en-US" sz="1600" dirty="0"/>
          </a:p>
        </p:txBody>
      </p:sp>
      <p:sp>
        <p:nvSpPr>
          <p:cNvPr id="24" name="Text 2"/>
          <p:cNvSpPr/>
          <p:nvPr/>
        </p:nvSpPr>
        <p:spPr>
          <a:xfrm>
            <a:off x="405765" y="83185"/>
            <a:ext cx="979995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报什么</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25" name="Shape 3"/>
          <p:cNvSpPr/>
          <p:nvPr/>
        </p:nvSpPr>
        <p:spPr>
          <a:xfrm>
            <a:off x="1016000" y="816610"/>
            <a:ext cx="334361" cy="335280"/>
          </a:xfrm>
          <a:prstGeom prst="chevron">
            <a:avLst/>
          </a:prstGeom>
          <a:gradFill flip="none" rotWithShape="1">
            <a:gsLst>
              <a:gs pos="0">
                <a:srgbClr val="49B2FE"/>
              </a:gs>
              <a:gs pos="100000">
                <a:srgbClr val="1552E8"/>
              </a:gs>
            </a:gsLst>
            <a:lin ang="18900000" scaled="1"/>
          </a:gradFill>
        </p:spPr>
      </p:sp>
      <p:sp>
        <p:nvSpPr>
          <p:cNvPr id="26" name="Text 4"/>
          <p:cNvSpPr/>
          <p:nvPr/>
        </p:nvSpPr>
        <p:spPr>
          <a:xfrm>
            <a:off x="1016000" y="816610"/>
            <a:ext cx="334361" cy="335280"/>
          </a:xfrm>
          <a:prstGeom prst="rect">
            <a:avLst/>
          </a:prstGeom>
          <a:noFill/>
        </p:spPr>
        <p:txBody>
          <a:bodyPr wrap="square" lIns="45720" tIns="91440" rIns="91440" bIns="45720" rtlCol="0" anchor="ctr"/>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27" name="Shape 5"/>
          <p:cNvSpPr/>
          <p:nvPr/>
        </p:nvSpPr>
        <p:spPr>
          <a:xfrm>
            <a:off x="1342674" y="816610"/>
            <a:ext cx="334361" cy="335280"/>
          </a:xfrm>
          <a:prstGeom prst="chevron">
            <a:avLst/>
          </a:prstGeom>
          <a:gradFill flip="none" rotWithShape="1">
            <a:gsLst>
              <a:gs pos="0">
                <a:srgbClr val="49B2FE"/>
              </a:gs>
              <a:gs pos="100000">
                <a:srgbClr val="1552E8"/>
              </a:gs>
            </a:gsLst>
            <a:lin ang="18900000" scaled="1"/>
          </a:gradFill>
        </p:spPr>
      </p:sp>
      <p:sp>
        <p:nvSpPr>
          <p:cNvPr id="28" name="Text 6"/>
          <p:cNvSpPr/>
          <p:nvPr/>
        </p:nvSpPr>
        <p:spPr>
          <a:xfrm>
            <a:off x="1342674" y="816610"/>
            <a:ext cx="334361" cy="335280"/>
          </a:xfrm>
          <a:prstGeom prst="rect">
            <a:avLst/>
          </a:prstGeom>
          <a:noFill/>
        </p:spPr>
        <p:txBody>
          <a:bodyPr wrap="square" lIns="45720" tIns="91440" rIns="91440" bIns="45720" rtlCol="0" anchor="ctr"/>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29" name="Text 7"/>
          <p:cNvSpPr/>
          <p:nvPr/>
        </p:nvSpPr>
        <p:spPr>
          <a:xfrm>
            <a:off x="1762125" y="784543"/>
            <a:ext cx="4644000" cy="337185"/>
          </a:xfrm>
          <a:prstGeom prst="rect">
            <a:avLst/>
          </a:prstGeom>
          <a:noFill/>
        </p:spPr>
        <p:txBody>
          <a:bodyPr wrap="square" lIns="91440" tIns="45720" rIns="91440" bIns="45720" rtlCol="0" anchor="t">
            <a:spAutoFit/>
          </a:bodyPr>
          <a:p>
            <a:pPr marL="0" indent="0" algn="just">
              <a:lnSpc>
                <a:spcPct val="100000"/>
              </a:lnSpc>
              <a:buNone/>
            </a:pPr>
            <a:r>
              <a:rPr lang="zh-CN" altLang="en-US" sz="1600" b="1" dirty="0">
                <a:latin typeface="微软雅黑" panose="020B0503020204020204" charset="-122"/>
                <a:ea typeface="微软雅黑" panose="020B0503020204020204" charset="-122"/>
              </a:rPr>
              <a:t>平台内的经营者和从业人员身份信息</a:t>
            </a:r>
            <a:endParaRPr lang="zh-CN" altLang="en-US" sz="1600" b="1" dirty="0">
              <a:latin typeface="微软雅黑" panose="020B0503020204020204" charset="-122"/>
              <a:ea typeface="微软雅黑" panose="020B0503020204020204" charset="-122"/>
            </a:endParaRPr>
          </a:p>
        </p:txBody>
      </p:sp>
      <p:sp>
        <p:nvSpPr>
          <p:cNvPr id="30" name="Shape 3"/>
          <p:cNvSpPr/>
          <p:nvPr/>
        </p:nvSpPr>
        <p:spPr>
          <a:xfrm>
            <a:off x="1016000" y="4554220"/>
            <a:ext cx="334361" cy="335280"/>
          </a:xfrm>
          <a:prstGeom prst="chevron">
            <a:avLst/>
          </a:prstGeom>
          <a:gradFill flip="none" rotWithShape="1">
            <a:gsLst>
              <a:gs pos="0">
                <a:srgbClr val="49B2FE"/>
              </a:gs>
              <a:gs pos="100000">
                <a:srgbClr val="1552E8"/>
              </a:gs>
            </a:gsLst>
            <a:lin ang="18900000" scaled="1"/>
          </a:gradFill>
        </p:spPr>
      </p:sp>
      <p:sp>
        <p:nvSpPr>
          <p:cNvPr id="31" name="Text 4"/>
          <p:cNvSpPr/>
          <p:nvPr/>
        </p:nvSpPr>
        <p:spPr>
          <a:xfrm>
            <a:off x="1016000" y="4554220"/>
            <a:ext cx="334361" cy="335280"/>
          </a:xfrm>
          <a:prstGeom prst="rect">
            <a:avLst/>
          </a:prstGeom>
          <a:noFill/>
        </p:spPr>
        <p:txBody>
          <a:bodyPr wrap="square" lIns="45720" tIns="91440" rIns="91440" bIns="45720" rtlCol="0" anchor="ctr"/>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32" name="Shape 5"/>
          <p:cNvSpPr/>
          <p:nvPr/>
        </p:nvSpPr>
        <p:spPr>
          <a:xfrm>
            <a:off x="1342674" y="4554220"/>
            <a:ext cx="334361" cy="335280"/>
          </a:xfrm>
          <a:prstGeom prst="chevron">
            <a:avLst/>
          </a:prstGeom>
          <a:gradFill flip="none" rotWithShape="1">
            <a:gsLst>
              <a:gs pos="0">
                <a:srgbClr val="49B2FE"/>
              </a:gs>
              <a:gs pos="100000">
                <a:srgbClr val="1552E8"/>
              </a:gs>
            </a:gsLst>
            <a:lin ang="18900000" scaled="1"/>
          </a:gradFill>
        </p:spPr>
      </p:sp>
      <p:sp>
        <p:nvSpPr>
          <p:cNvPr id="33" name="Text 6"/>
          <p:cNvSpPr/>
          <p:nvPr/>
        </p:nvSpPr>
        <p:spPr>
          <a:xfrm>
            <a:off x="1342674" y="4554220"/>
            <a:ext cx="334361" cy="335280"/>
          </a:xfrm>
          <a:prstGeom prst="rect">
            <a:avLst/>
          </a:prstGeom>
          <a:noFill/>
        </p:spPr>
        <p:txBody>
          <a:bodyPr wrap="square" lIns="45720" tIns="91440" rIns="91440" bIns="45720" rtlCol="0" anchor="ctr"/>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34" name="Text 7"/>
          <p:cNvSpPr/>
          <p:nvPr/>
        </p:nvSpPr>
        <p:spPr>
          <a:xfrm>
            <a:off x="1762125" y="4522153"/>
            <a:ext cx="4644000" cy="337185"/>
          </a:xfrm>
          <a:prstGeom prst="rect">
            <a:avLst/>
          </a:prstGeom>
          <a:noFill/>
        </p:spPr>
        <p:txBody>
          <a:bodyPr wrap="square" lIns="91440" tIns="45720" rIns="91440" bIns="45720" rtlCol="0" anchor="t">
            <a:spAutoFit/>
          </a:bodyPr>
          <a:p>
            <a:pPr marL="0" indent="0" algn="just">
              <a:lnSpc>
                <a:spcPct val="100000"/>
              </a:lnSpc>
              <a:buNone/>
            </a:pPr>
            <a:r>
              <a:rPr lang="zh-CN" altLang="en-US" sz="1600" b="1" dirty="0">
                <a:latin typeface="微软雅黑" panose="020B0503020204020204" charset="-122"/>
                <a:ea typeface="微软雅黑" panose="020B0503020204020204" charset="-122"/>
              </a:rPr>
              <a:t>提供聚合服务的平台</a:t>
            </a:r>
            <a:endParaRPr lang="zh-CN" altLang="en-US" sz="1600" b="1" dirty="0">
              <a:latin typeface="微软雅黑" panose="020B0503020204020204" charset="-122"/>
              <a:ea typeface="微软雅黑" panose="020B0503020204020204" charset="-122"/>
            </a:endParaRPr>
          </a:p>
        </p:txBody>
      </p:sp>
      <p:sp>
        <p:nvSpPr>
          <p:cNvPr id="35" name="文本框 34"/>
          <p:cNvSpPr txBox="1"/>
          <p:nvPr/>
        </p:nvSpPr>
        <p:spPr>
          <a:xfrm>
            <a:off x="1755140" y="1273810"/>
            <a:ext cx="9612630" cy="337185"/>
          </a:xfrm>
          <a:prstGeom prst="rect">
            <a:avLst/>
          </a:prstGeom>
        </p:spPr>
        <p:txBody>
          <a:bodyPr wrap="square">
            <a:spAutoFit/>
          </a:bodyPr>
          <a:p>
            <a:pPr marL="0" indent="0" algn="just" defTabSz="266700">
              <a:spcBef>
                <a:spcPct val="0"/>
              </a:spcBef>
              <a:spcAft>
                <a:spcPct val="0"/>
              </a:spcAft>
            </a:pPr>
            <a:r>
              <a:rPr lang="zh-CN" altLang="en-US" sz="1600" i="0">
                <a:solidFill>
                  <a:srgbClr val="333333"/>
                </a:solidFill>
                <a:latin typeface="微软雅黑" panose="020B0503020204020204" charset="-122"/>
                <a:ea typeface="微软雅黑" panose="020B0503020204020204" charset="-122"/>
              </a:rPr>
              <a:t>从业人员，是指通过互联网平台以个人名义提供营利性服务的自然人。</a:t>
            </a:r>
            <a:endParaRPr lang="zh-CN" altLang="en-US" sz="1600" i="0">
              <a:solidFill>
                <a:srgbClr val="333333"/>
              </a:solidFill>
              <a:latin typeface="微软雅黑" panose="020B0503020204020204" charset="-122"/>
              <a:ea typeface="微软雅黑" panose="020B0503020204020204" charset="-122"/>
            </a:endParaRPr>
          </a:p>
        </p:txBody>
      </p:sp>
      <p:sp>
        <p:nvSpPr>
          <p:cNvPr id="36" name="Shape 3"/>
          <p:cNvSpPr/>
          <p:nvPr/>
        </p:nvSpPr>
        <p:spPr>
          <a:xfrm>
            <a:off x="967740" y="5903595"/>
            <a:ext cx="334361" cy="335280"/>
          </a:xfrm>
          <a:prstGeom prst="chevron">
            <a:avLst/>
          </a:prstGeom>
          <a:gradFill flip="none" rotWithShape="1">
            <a:gsLst>
              <a:gs pos="0">
                <a:srgbClr val="49B2FE"/>
              </a:gs>
              <a:gs pos="100000">
                <a:srgbClr val="1552E8"/>
              </a:gs>
            </a:gsLst>
            <a:lin ang="18900000" scaled="1"/>
          </a:gradFill>
        </p:spPr>
      </p:sp>
      <p:sp>
        <p:nvSpPr>
          <p:cNvPr id="37" name="Text 4"/>
          <p:cNvSpPr/>
          <p:nvPr/>
        </p:nvSpPr>
        <p:spPr>
          <a:xfrm>
            <a:off x="967740" y="5903595"/>
            <a:ext cx="334361" cy="335280"/>
          </a:xfrm>
          <a:prstGeom prst="rect">
            <a:avLst/>
          </a:prstGeom>
          <a:noFill/>
        </p:spPr>
        <p:txBody>
          <a:bodyPr wrap="square" lIns="45720" tIns="91440" rIns="91440" bIns="45720" rtlCol="0" anchor="ctr"/>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38" name="Shape 5"/>
          <p:cNvSpPr/>
          <p:nvPr/>
        </p:nvSpPr>
        <p:spPr>
          <a:xfrm>
            <a:off x="1294414" y="5903595"/>
            <a:ext cx="334361" cy="335280"/>
          </a:xfrm>
          <a:prstGeom prst="chevron">
            <a:avLst/>
          </a:prstGeom>
          <a:gradFill flip="none" rotWithShape="1">
            <a:gsLst>
              <a:gs pos="0">
                <a:srgbClr val="49B2FE"/>
              </a:gs>
              <a:gs pos="100000">
                <a:srgbClr val="1552E8"/>
              </a:gs>
            </a:gsLst>
            <a:lin ang="18900000" scaled="1"/>
          </a:gradFill>
        </p:spPr>
      </p:sp>
      <p:sp>
        <p:nvSpPr>
          <p:cNvPr id="39" name="Text 6"/>
          <p:cNvSpPr/>
          <p:nvPr/>
        </p:nvSpPr>
        <p:spPr>
          <a:xfrm>
            <a:off x="1294414" y="5903595"/>
            <a:ext cx="334361" cy="335280"/>
          </a:xfrm>
          <a:prstGeom prst="rect">
            <a:avLst/>
          </a:prstGeom>
          <a:noFill/>
        </p:spPr>
        <p:txBody>
          <a:bodyPr wrap="square" lIns="45720" tIns="91440" rIns="91440" bIns="45720" rtlCol="0" anchor="ctr"/>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40" name="Text 7"/>
          <p:cNvSpPr/>
          <p:nvPr/>
        </p:nvSpPr>
        <p:spPr>
          <a:xfrm>
            <a:off x="1713865" y="5902325"/>
            <a:ext cx="8785860" cy="227330"/>
          </a:xfrm>
          <a:prstGeom prst="rect">
            <a:avLst/>
          </a:prstGeom>
          <a:noFill/>
        </p:spPr>
        <p:txBody>
          <a:bodyPr wrap="square" lIns="91440" tIns="45720" rIns="91440" bIns="45720" rtlCol="0" anchor="t">
            <a:noAutofit/>
          </a:bodyPr>
          <a:p>
            <a:pPr marL="0" indent="0" algn="just">
              <a:lnSpc>
                <a:spcPct val="100000"/>
              </a:lnSpc>
              <a:buNone/>
            </a:pPr>
            <a:r>
              <a:rPr lang="zh-CN" altLang="en-US" sz="1600" b="1" dirty="0">
                <a:latin typeface="微软雅黑" panose="020B0503020204020204" charset="-122"/>
                <a:ea typeface="微软雅黑" panose="020B0503020204020204" charset="-122"/>
              </a:rPr>
              <a:t>为小程序、快应用等提供基础架构服务的互联网平台</a:t>
            </a:r>
            <a:endParaRPr lang="zh-CN" altLang="en-US" sz="1600" b="1" dirty="0">
              <a:latin typeface="微软雅黑" panose="020B0503020204020204" charset="-122"/>
              <a:ea typeface="微软雅黑" panose="020B0503020204020204" charset="-122"/>
            </a:endParaRPr>
          </a:p>
        </p:txBody>
      </p:sp>
      <p:sp>
        <p:nvSpPr>
          <p:cNvPr id="41" name="文本框 40"/>
          <p:cNvSpPr txBox="1"/>
          <p:nvPr/>
        </p:nvSpPr>
        <p:spPr>
          <a:xfrm>
            <a:off x="1739900" y="4851400"/>
            <a:ext cx="9615170" cy="829945"/>
          </a:xfrm>
          <a:prstGeom prst="rect">
            <a:avLst/>
          </a:prstGeom>
        </p:spPr>
        <p:txBody>
          <a:bodyPr wrap="square">
            <a:spAutoFit/>
          </a:bodyPr>
          <a:p>
            <a:pPr indent="0" algn="just" defTabSz="266700" fontAlgn="auto">
              <a:lnSpc>
                <a:spcPct val="150000"/>
              </a:lnSpc>
              <a:spcBef>
                <a:spcPct val="0"/>
              </a:spcBef>
              <a:spcAft>
                <a:spcPct val="0"/>
              </a:spcAft>
            </a:pPr>
            <a:r>
              <a:rPr lang="en-US" altLang="zh-CN" sz="1600" i="0" dirty="0">
                <a:latin typeface="微软雅黑" panose="020B0503020204020204" charset="-122"/>
                <a:ea typeface="微软雅黑" panose="020B0503020204020204" charset="-122"/>
              </a:rPr>
              <a:t>       </a:t>
            </a:r>
            <a:r>
              <a:rPr lang="zh-CN" altLang="en-US" sz="1600" i="0" dirty="0">
                <a:latin typeface="微软雅黑" panose="020B0503020204020204" charset="-122"/>
                <a:ea typeface="微软雅黑" panose="020B0503020204020204" charset="-122"/>
              </a:rPr>
              <a:t>通过技术手段整合多个互联网平台的服务资源（如商品、服务、数据等），以统一的交互入口为用户提供供需匹配或信息连接的平台，比如网约车聚合平台等。</a:t>
            </a:r>
            <a:endParaRPr lang="zh-CN" altLang="en-US" sz="1600" i="0" dirty="0">
              <a:latin typeface="微软雅黑" panose="020B0503020204020204" charset="-122"/>
              <a:ea typeface="微软雅黑" panose="020B0503020204020204" charset="-122"/>
            </a:endParaRPr>
          </a:p>
        </p:txBody>
      </p:sp>
      <p:sp>
        <p:nvSpPr>
          <p:cNvPr id="42" name="文本框 41"/>
          <p:cNvSpPr txBox="1"/>
          <p:nvPr/>
        </p:nvSpPr>
        <p:spPr>
          <a:xfrm>
            <a:off x="1299210" y="6359525"/>
            <a:ext cx="10067925" cy="350520"/>
          </a:xfrm>
          <a:prstGeom prst="rect">
            <a:avLst/>
          </a:prstGeom>
        </p:spPr>
        <p:txBody>
          <a:bodyPr wrap="square">
            <a:spAutoFit/>
          </a:bodyPr>
          <a:p>
            <a:pPr marL="0" indent="406400" algn="just">
              <a:lnSpc>
                <a:spcPts val="2025"/>
              </a:lnSpc>
            </a:pPr>
            <a:r>
              <a:rPr lang="zh-CN" altLang="en-US" sz="1600" b="0" i="0">
                <a:solidFill>
                  <a:srgbClr val="333333"/>
                </a:solidFill>
                <a:latin typeface="微软雅黑" panose="020B0503020204020204" charset="-122"/>
                <a:ea typeface="微软雅黑" panose="020B0503020204020204" charset="-122"/>
              </a:rPr>
              <a:t>通过互联网提供应用程序发布、下载、动态加载等分发服务的快应用中心、互联网小程序平台等。</a:t>
            </a:r>
            <a:endParaRPr lang="zh-CN" altLang="en-US" sz="1600" b="0" i="0">
              <a:solidFill>
                <a:srgbClr val="333333"/>
              </a:solidFill>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Shape 5"/>
          <p:cNvSpPr/>
          <p:nvPr>
            <p:custDataLst>
              <p:tags r:id="rId1"/>
            </p:custDataLst>
          </p:nvPr>
        </p:nvSpPr>
        <p:spPr>
          <a:xfrm>
            <a:off x="1042035" y="1192530"/>
            <a:ext cx="10109200" cy="167513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11" name="Text 8"/>
          <p:cNvSpPr/>
          <p:nvPr>
            <p:custDataLst>
              <p:tags r:id="rId2"/>
            </p:custDataLst>
          </p:nvPr>
        </p:nvSpPr>
        <p:spPr>
          <a:xfrm>
            <a:off x="1059180" y="1510030"/>
            <a:ext cx="10097135" cy="1045845"/>
          </a:xfrm>
          <a:prstGeom prst="rect">
            <a:avLst/>
          </a:prstGeom>
          <a:noFill/>
        </p:spPr>
        <p:txBody>
          <a:bodyPr wrap="square" lIns="91440" tIns="45720" rIns="91440" bIns="45720" rtlCol="0" anchor="t">
            <a:noAutofit/>
          </a:bodyPr>
          <a:lstStyle/>
          <a:p>
            <a:pPr indent="0" algn="just" fontAlgn="auto">
              <a:lnSpc>
                <a:spcPct val="150000"/>
              </a:lnSpc>
              <a:buClrTx/>
              <a:buSzTx/>
              <a:buNone/>
            </a:pPr>
            <a:r>
              <a:rPr lang="en-US" altLang="zh-CN" sz="200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例如：</a:t>
            </a:r>
            <a:r>
              <a:rPr lang="en-US" altLang="zh-CN" sz="2000" dirty="0">
                <a:latin typeface="微软雅黑" panose="020B0503020204020204" charset="-122"/>
                <a:ea typeface="微软雅黑" panose="020B0503020204020204" charset="-122"/>
              </a:rPr>
              <a:t>MCN</a:t>
            </a:r>
            <a:r>
              <a:rPr lang="zh-CN" altLang="en-US" sz="2000" dirty="0">
                <a:latin typeface="微软雅黑" panose="020B0503020204020204" charset="-122"/>
                <a:ea typeface="微软雅黑" panose="020B0503020204020204" charset="-122"/>
              </a:rPr>
              <a:t>机构与网络主播，</a:t>
            </a:r>
            <a:r>
              <a:rPr lang="zh-CN" altLang="en-US" sz="2000" dirty="0">
                <a:latin typeface="微软雅黑" panose="020B0503020204020204" charset="-122"/>
                <a:ea typeface="微软雅黑" panose="020B0503020204020204" charset="-122"/>
              </a:rPr>
              <a:t>在</a:t>
            </a:r>
            <a:r>
              <a:rPr lang="en-US" altLang="zh-CN" sz="2000" dirty="0">
                <a:latin typeface="微软雅黑" panose="020B0503020204020204" charset="-122"/>
                <a:ea typeface="微软雅黑" panose="020B0503020204020204" charset="-122"/>
              </a:rPr>
              <a:t>A</a:t>
            </a:r>
            <a:r>
              <a:rPr lang="zh-CN" altLang="en-US" sz="2000" dirty="0">
                <a:latin typeface="微软雅黑" panose="020B0503020204020204" charset="-122"/>
                <a:ea typeface="微软雅黑" panose="020B0503020204020204" charset="-122"/>
              </a:rPr>
              <a:t>企业运营的甲平台内合作开展网络直播活动，使用刘某个人注册的用户开设直播间，第三季度该直播间取得直播打赏收入。</a:t>
            </a:r>
            <a:endParaRPr lang="zh-CN" altLang="en-US" sz="2000" dirty="0">
              <a:latin typeface="微软雅黑" panose="020B0503020204020204" charset="-122"/>
              <a:ea typeface="微软雅黑" panose="020B0503020204020204" charset="-122"/>
            </a:endParaRPr>
          </a:p>
          <a:p>
            <a:pPr indent="0" algn="just" fontAlgn="auto">
              <a:lnSpc>
                <a:spcPct val="150000"/>
              </a:lnSpc>
              <a:buClrTx/>
              <a:buSzTx/>
              <a:buNone/>
            </a:pPr>
            <a:endParaRPr lang="zh-CN" altLang="en-US" sz="2000" dirty="0">
              <a:latin typeface="微软雅黑" panose="020B0503020204020204" charset="-122"/>
              <a:ea typeface="微软雅黑" panose="020B0503020204020204" charset="-122"/>
            </a:endParaRPr>
          </a:p>
          <a:p>
            <a:pPr indent="0" algn="just" fontAlgn="auto">
              <a:lnSpc>
                <a:spcPct val="150000"/>
              </a:lnSpc>
              <a:buClrTx/>
              <a:buSzTx/>
              <a:buNone/>
            </a:pPr>
            <a:r>
              <a:rPr lang="zh-CN" altLang="en-US" sz="2000" dirty="0">
                <a:latin typeface="微软雅黑" panose="020B0503020204020204" charset="-122"/>
                <a:ea typeface="微软雅黑" panose="020B0503020204020204" charset="-122"/>
              </a:rPr>
              <a:t>互联网平台企业</a:t>
            </a:r>
            <a:r>
              <a:rPr lang="en-US" altLang="zh-CN" sz="2000" dirty="0">
                <a:latin typeface="微软雅黑" panose="020B0503020204020204" charset="-122"/>
                <a:ea typeface="微软雅黑" panose="020B0503020204020204" charset="-122"/>
              </a:rPr>
              <a:t>A</a:t>
            </a:r>
            <a:r>
              <a:rPr lang="zh-CN" altLang="en-US" sz="2000" dirty="0">
                <a:latin typeface="微软雅黑" panose="020B0503020204020204" charset="-122"/>
                <a:ea typeface="微软雅黑" panose="020B0503020204020204" charset="-122"/>
              </a:rPr>
              <a:t>填报《互联网平台企业基本信息报送表》、《平台内的经营者和从业人员身份信息报送表》、《平台内的经营者和从业人员收入信息报送表》、《平台内的直播人员服务机构与网络主播关联关系表》，应当报送</a:t>
            </a:r>
            <a:r>
              <a:rPr lang="en-US" altLang="zh-CN" sz="2000" dirty="0">
                <a:latin typeface="微软雅黑" panose="020B0503020204020204" charset="-122"/>
                <a:ea typeface="微软雅黑" panose="020B0503020204020204" charset="-122"/>
              </a:rPr>
              <a:t>MCN</a:t>
            </a:r>
            <a:r>
              <a:rPr lang="zh-CN" altLang="en-US" sz="2000" dirty="0">
                <a:latin typeface="微软雅黑" panose="020B0503020204020204" charset="-122"/>
                <a:ea typeface="微软雅黑" panose="020B0503020204020204" charset="-122"/>
              </a:rPr>
              <a:t>机构与网络主播的相关涉税信息。</a:t>
            </a:r>
            <a:endParaRPr lang="zh-CN" altLang="en-US" sz="2000" dirty="0">
              <a:latin typeface="微软雅黑" panose="020B0503020204020204" charset="-122"/>
              <a:ea typeface="微软雅黑" panose="020B0503020204020204" charset="-122"/>
            </a:endParaRPr>
          </a:p>
          <a:p>
            <a:pPr indent="0" algn="just" fontAlgn="auto">
              <a:lnSpc>
                <a:spcPct val="150000"/>
              </a:lnSpc>
              <a:buClrTx/>
              <a:buSzTx/>
              <a:buNone/>
            </a:pPr>
            <a:endParaRPr lang="zh-CN" altLang="en-US" sz="2000" dirty="0">
              <a:latin typeface="微软雅黑" panose="020B0503020204020204" charset="-122"/>
              <a:ea typeface="微软雅黑" panose="020B0503020204020204" charset="-122"/>
            </a:endParaRPr>
          </a:p>
          <a:p>
            <a:pPr indent="0" algn="just" fontAlgn="auto">
              <a:lnSpc>
                <a:spcPct val="150000"/>
              </a:lnSpc>
              <a:buClrTx/>
              <a:buSzTx/>
              <a:buNone/>
            </a:pPr>
            <a:r>
              <a:rPr lang="en-US" altLang="zh-CN" sz="2000" dirty="0">
                <a:latin typeface="微软雅黑" panose="020B0503020204020204" charset="-122"/>
                <a:ea typeface="微软雅黑" panose="020B0503020204020204" charset="-122"/>
              </a:rPr>
              <a:t>MCN</a:t>
            </a:r>
            <a:r>
              <a:rPr lang="zh-CN" altLang="en-US" sz="2000" dirty="0">
                <a:latin typeface="微软雅黑" panose="020B0503020204020204" charset="-122"/>
                <a:ea typeface="微软雅黑" panose="020B0503020204020204" charset="-122"/>
              </a:rPr>
              <a:t>机构填报《网络直播涉税信息报送表》，报送网络主播及网络主播合作方企业的涉税信息</a:t>
            </a:r>
            <a:endParaRPr lang="zh-CN" altLang="en-US" sz="2000" dirty="0">
              <a:latin typeface="微软雅黑" panose="020B0503020204020204" charset="-122"/>
              <a:ea typeface="微软雅黑" panose="020B0503020204020204" charset="-122"/>
            </a:endParaRPr>
          </a:p>
        </p:txBody>
      </p:sp>
      <p:sp>
        <p:nvSpPr>
          <p:cNvPr id="2" name="Shape 0"/>
          <p:cNvSpPr/>
          <p:nvPr/>
        </p:nvSpPr>
        <p:spPr>
          <a:xfrm>
            <a:off x="0" y="6471920"/>
            <a:ext cx="12191365" cy="38608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3055" y="235585"/>
            <a:ext cx="979995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报什么</a:t>
            </a:r>
            <a:endParaRPr lang="zh-CN" altLang="en-US" sz="3200" b="1" dirty="0">
              <a:solidFill>
                <a:srgbClr val="018EF4"/>
              </a:solidFill>
              <a:latin typeface="MiSans" pitchFamily="34" charset="-122"/>
              <a:ea typeface="MiSans" pitchFamily="34" charset="-122"/>
              <a:cs typeface="MiSans" pitchFamily="34"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custDataLst>
              <p:tags r:id="rId1"/>
            </p:custDataLst>
          </p:nvPr>
        </p:nvSpPr>
        <p:spPr>
          <a:xfrm rot="21000000">
            <a:off x="1001395" y="1683385"/>
            <a:ext cx="2458085" cy="3895725"/>
          </a:xfrm>
          <a:prstGeom prst="roundRect">
            <a:avLst/>
          </a:prstGeom>
          <a:gradFill flip="none" rotWithShape="1">
            <a:gsLst>
              <a:gs pos="0">
                <a:srgbClr val="49B2FE"/>
              </a:gs>
              <a:gs pos="100000">
                <a:srgbClr val="1552E8"/>
              </a:gs>
            </a:gsLst>
            <a:lin ang="18900000" scaled="1"/>
          </a:gradFill>
        </p:spPr>
      </p:sp>
      <p:sp>
        <p:nvSpPr>
          <p:cNvPr id="3" name="Text 1"/>
          <p:cNvSpPr/>
          <p:nvPr/>
        </p:nvSpPr>
        <p:spPr>
          <a:xfrm rot="21000000">
            <a:off x="1001395" y="1683385"/>
            <a:ext cx="2458085" cy="3895725"/>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4" name="Image 0" descr="https://test-kimi-img.moonshot.cn/pub/slides/slides_tmpl/image/25-05-30-11:02:41-d0shvkc75iks832jecag.png"/>
          <p:cNvPicPr>
            <a:picLocks noChangeAspect="1"/>
          </p:cNvPicPr>
          <p:nvPr>
            <p:custDataLst>
              <p:tags r:id="rId2"/>
            </p:custDataLst>
          </p:nvPr>
        </p:nvPicPr>
        <p:blipFill>
          <a:blip r:embed="rId3"/>
          <a:stretch>
            <a:fillRect/>
          </a:stretch>
        </p:blipFill>
        <p:spPr>
          <a:xfrm>
            <a:off x="1113790" y="1884045"/>
            <a:ext cx="2682240" cy="3907790"/>
          </a:xfrm>
          <a:prstGeom prst="rect">
            <a:avLst/>
          </a:prstGeom>
        </p:spPr>
      </p:pic>
      <p:sp>
        <p:nvSpPr>
          <p:cNvPr id="5" name="Shape 2"/>
          <p:cNvSpPr/>
          <p:nvPr>
            <p:custDataLst>
              <p:tags r:id="rId4"/>
            </p:custDataLst>
          </p:nvPr>
        </p:nvSpPr>
        <p:spPr>
          <a:xfrm rot="21000000">
            <a:off x="4618355" y="1683385"/>
            <a:ext cx="2458085" cy="3895725"/>
          </a:xfrm>
          <a:prstGeom prst="roundRect">
            <a:avLst/>
          </a:prstGeom>
          <a:gradFill flip="none" rotWithShape="1">
            <a:gsLst>
              <a:gs pos="0">
                <a:srgbClr val="49B2FE"/>
              </a:gs>
              <a:gs pos="100000">
                <a:srgbClr val="1552E8"/>
              </a:gs>
            </a:gsLst>
            <a:lin ang="18900000" scaled="1"/>
          </a:gradFill>
        </p:spPr>
      </p:sp>
      <p:sp>
        <p:nvSpPr>
          <p:cNvPr id="6" name="Text 3"/>
          <p:cNvSpPr/>
          <p:nvPr/>
        </p:nvSpPr>
        <p:spPr>
          <a:xfrm rot="21000000">
            <a:off x="4618355" y="1683385"/>
            <a:ext cx="2458085" cy="3895725"/>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7" name="Image 1" descr="https://test-kimi-img.moonshot.cn/pub/slides/slides_tmpl/image/25-05-30-11:02:41-d0shvkc75iks832jecag.png"/>
          <p:cNvPicPr>
            <a:picLocks noChangeAspect="1"/>
          </p:cNvPicPr>
          <p:nvPr>
            <p:custDataLst>
              <p:tags r:id="rId5"/>
            </p:custDataLst>
          </p:nvPr>
        </p:nvPicPr>
        <p:blipFill>
          <a:blip r:embed="rId3"/>
          <a:stretch>
            <a:fillRect/>
          </a:stretch>
        </p:blipFill>
        <p:spPr>
          <a:xfrm>
            <a:off x="4730750" y="1884045"/>
            <a:ext cx="2682240" cy="3907790"/>
          </a:xfrm>
          <a:prstGeom prst="rect">
            <a:avLst/>
          </a:prstGeom>
        </p:spPr>
      </p:pic>
      <p:sp>
        <p:nvSpPr>
          <p:cNvPr id="8" name="Shape 4"/>
          <p:cNvSpPr/>
          <p:nvPr>
            <p:custDataLst>
              <p:tags r:id="rId6"/>
            </p:custDataLst>
          </p:nvPr>
        </p:nvSpPr>
        <p:spPr>
          <a:xfrm rot="21000000">
            <a:off x="8235315" y="1683385"/>
            <a:ext cx="2458085" cy="3895725"/>
          </a:xfrm>
          <a:prstGeom prst="roundRect">
            <a:avLst/>
          </a:prstGeom>
          <a:gradFill flip="none" rotWithShape="1">
            <a:gsLst>
              <a:gs pos="0">
                <a:srgbClr val="49B2FE"/>
              </a:gs>
              <a:gs pos="100000">
                <a:srgbClr val="1552E8"/>
              </a:gs>
            </a:gsLst>
            <a:lin ang="18900000" scaled="1"/>
          </a:gradFill>
        </p:spPr>
      </p:sp>
      <p:sp>
        <p:nvSpPr>
          <p:cNvPr id="9" name="Text 5"/>
          <p:cNvSpPr/>
          <p:nvPr/>
        </p:nvSpPr>
        <p:spPr>
          <a:xfrm rot="21000000">
            <a:off x="8235315" y="1683385"/>
            <a:ext cx="2458085" cy="3895725"/>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10" name="Image 2" descr="https://test-kimi-img.moonshot.cn/pub/slides/slides_tmpl/image/25-05-30-11:02:41-d0shvkc75iks832jecag.png"/>
          <p:cNvPicPr>
            <a:picLocks noChangeAspect="1"/>
          </p:cNvPicPr>
          <p:nvPr>
            <p:custDataLst>
              <p:tags r:id="rId7"/>
            </p:custDataLst>
          </p:nvPr>
        </p:nvPicPr>
        <p:blipFill>
          <a:blip r:embed="rId3"/>
          <a:stretch>
            <a:fillRect/>
          </a:stretch>
        </p:blipFill>
        <p:spPr>
          <a:xfrm>
            <a:off x="8347710" y="1884045"/>
            <a:ext cx="2682240" cy="3907790"/>
          </a:xfrm>
          <a:prstGeom prst="rect">
            <a:avLst/>
          </a:prstGeom>
        </p:spPr>
      </p:pic>
      <p:sp>
        <p:nvSpPr>
          <p:cNvPr id="11" name="Text 6"/>
          <p:cNvSpPr/>
          <p:nvPr/>
        </p:nvSpPr>
        <p:spPr>
          <a:xfrm>
            <a:off x="953770" y="358140"/>
            <a:ext cx="9799955" cy="4826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rPr>
              <a:t>不需要报送的情形</a:t>
            </a:r>
            <a:endParaRPr lang="en-US" sz="1600" dirty="0"/>
          </a:p>
        </p:txBody>
      </p:sp>
      <p:sp>
        <p:nvSpPr>
          <p:cNvPr id="12" name="Shape 7"/>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13" name="Text 8"/>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Text 9"/>
          <p:cNvSpPr/>
          <p:nvPr>
            <p:custDataLst>
              <p:tags r:id="rId8"/>
            </p:custDataLst>
          </p:nvPr>
        </p:nvSpPr>
        <p:spPr>
          <a:xfrm>
            <a:off x="1381125" y="2131695"/>
            <a:ext cx="2138971" cy="696595"/>
          </a:xfrm>
          <a:prstGeom prst="rect">
            <a:avLst/>
          </a:prstGeom>
          <a:noFill/>
        </p:spPr>
        <p:txBody>
          <a:bodyPr wrap="square" lIns="91440" tIns="45720" rIns="91440" bIns="45720" rtlCol="0" anchor="t">
            <a:spAutoFit/>
          </a:bodyPr>
          <a:lstStyle/>
          <a:p>
            <a:pPr indent="0" algn="just" fontAlgn="auto">
              <a:lnSpc>
                <a:spcPts val="2360"/>
              </a:lnSpc>
              <a:buNone/>
            </a:pPr>
            <a:r>
              <a:rPr lang="en-US" sz="1800" b="1" dirty="0">
                <a:solidFill>
                  <a:srgbClr val="000000"/>
                </a:solidFill>
                <a:latin typeface="微软雅黑" panose="020B0503020204020204" charset="-122"/>
                <a:ea typeface="微软雅黑" panose="020B0503020204020204" charset="-122"/>
                <a:cs typeface="MiSans" pitchFamily="34" charset="-120"/>
              </a:rPr>
              <a:t>从事便民劳务活动的从业人员</a:t>
            </a:r>
            <a:endParaRPr lang="en-US" sz="1800" b="1" dirty="0">
              <a:solidFill>
                <a:srgbClr val="000000"/>
              </a:solidFill>
              <a:latin typeface="微软雅黑" panose="020B0503020204020204" charset="-122"/>
              <a:ea typeface="微软雅黑" panose="020B0503020204020204" charset="-122"/>
              <a:cs typeface="MiSans" pitchFamily="34" charset="-120"/>
            </a:endParaRPr>
          </a:p>
        </p:txBody>
      </p:sp>
      <p:sp>
        <p:nvSpPr>
          <p:cNvPr id="15" name="Text 10"/>
          <p:cNvSpPr/>
          <p:nvPr>
            <p:custDataLst>
              <p:tags r:id="rId9"/>
            </p:custDataLst>
          </p:nvPr>
        </p:nvSpPr>
        <p:spPr>
          <a:xfrm>
            <a:off x="1202690" y="2927985"/>
            <a:ext cx="2560955" cy="2416175"/>
          </a:xfrm>
          <a:prstGeom prst="rect">
            <a:avLst/>
          </a:prstGeom>
          <a:noFill/>
        </p:spPr>
        <p:txBody>
          <a:bodyPr wrap="square" lIns="91440" tIns="45720" rIns="91440" bIns="45720" rtlCol="0" anchor="t">
            <a:spAutoFit/>
          </a:bodyPr>
          <a:lstStyle/>
          <a:p>
            <a:pPr marL="0" algn="just">
              <a:lnSpc>
                <a:spcPct val="120000"/>
              </a:lnSpc>
              <a:buClrTx/>
              <a:buSzTx/>
              <a:buFontTx/>
              <a:buNone/>
            </a:pPr>
            <a:r>
              <a:rPr lang="zh-CN" altLang="en-US" dirty="0">
                <a:latin typeface="微软雅黑" panose="020B0503020204020204" charset="-122"/>
                <a:ea typeface="微软雅黑" panose="020B0503020204020204" charset="-122"/>
              </a:rPr>
              <a:t>在互联网平台内从事配送、运输、家政等便民劳务活动的从业人员，依法享受税收优惠或者不需要纳税的，互联网平台企业不需要报送其收入信息</a:t>
            </a:r>
            <a:endParaRPr lang="zh-CN" altLang="en-US" dirty="0">
              <a:latin typeface="微软雅黑" panose="020B0503020204020204" charset="-122"/>
              <a:ea typeface="微软雅黑" panose="020B0503020204020204" charset="-122"/>
            </a:endParaRPr>
          </a:p>
        </p:txBody>
      </p:sp>
      <p:sp>
        <p:nvSpPr>
          <p:cNvPr id="16" name="Text 11"/>
          <p:cNvSpPr/>
          <p:nvPr>
            <p:custDataLst>
              <p:tags r:id="rId10"/>
            </p:custDataLst>
          </p:nvPr>
        </p:nvSpPr>
        <p:spPr>
          <a:xfrm>
            <a:off x="4998085" y="2271395"/>
            <a:ext cx="2138971" cy="368300"/>
          </a:xfrm>
          <a:prstGeom prst="rect">
            <a:avLst/>
          </a:prstGeom>
          <a:noFill/>
        </p:spPr>
        <p:txBody>
          <a:bodyPr wrap="square" lIns="91440" tIns="45720" rIns="91440" bIns="45720" rtlCol="0" anchor="t">
            <a:spAutoFit/>
          </a:bodyPr>
          <a:lstStyle/>
          <a:p>
            <a:pPr marL="0" algn="just">
              <a:lnSpc>
                <a:spcPct val="100000"/>
              </a:lnSpc>
              <a:buClrTx/>
              <a:buSzTx/>
              <a:buFontTx/>
              <a:buNone/>
            </a:pPr>
            <a:r>
              <a:rPr lang="en-US" sz="1800" b="1" dirty="0">
                <a:solidFill>
                  <a:srgbClr val="000000"/>
                </a:solidFill>
                <a:latin typeface="微软雅黑" panose="020B0503020204020204" charset="-122"/>
                <a:ea typeface="微软雅黑" panose="020B0503020204020204" charset="-122"/>
                <a:cs typeface="MiSans" pitchFamily="34" charset="-120"/>
              </a:rPr>
              <a:t>已填报涉税信息</a:t>
            </a:r>
            <a:r>
              <a:rPr lang="en-US" b="1" dirty="0">
                <a:solidFill>
                  <a:srgbClr val="000000"/>
                </a:solidFill>
                <a:latin typeface="微软雅黑" panose="020B0503020204020204" charset="-122"/>
                <a:ea typeface="微软雅黑" panose="020B0503020204020204" charset="-122"/>
                <a:cs typeface="MiSans" pitchFamily="34" charset="-120"/>
                <a:sym typeface="+mn-ea"/>
              </a:rPr>
              <a:t>的</a:t>
            </a:r>
            <a:endParaRPr lang="en-US" b="1" dirty="0">
              <a:solidFill>
                <a:srgbClr val="000000"/>
              </a:solidFill>
              <a:latin typeface="微软雅黑" panose="020B0503020204020204" charset="-122"/>
              <a:ea typeface="微软雅黑" panose="020B0503020204020204" charset="-122"/>
              <a:cs typeface="MiSans" pitchFamily="34" charset="-120"/>
              <a:sym typeface="+mn-ea"/>
            </a:endParaRPr>
          </a:p>
        </p:txBody>
      </p:sp>
      <p:sp>
        <p:nvSpPr>
          <p:cNvPr id="17" name="Text 12"/>
          <p:cNvSpPr/>
          <p:nvPr>
            <p:custDataLst>
              <p:tags r:id="rId11"/>
            </p:custDataLst>
          </p:nvPr>
        </p:nvSpPr>
        <p:spPr>
          <a:xfrm>
            <a:off x="4998085" y="2927985"/>
            <a:ext cx="2176145" cy="2416175"/>
          </a:xfrm>
          <a:prstGeom prst="rect">
            <a:avLst/>
          </a:prstGeom>
          <a:noFill/>
        </p:spPr>
        <p:txBody>
          <a:bodyPr wrap="square" lIns="91440" tIns="45720" rIns="91440" bIns="45720" rtlCol="0" anchor="t">
            <a:spAutoFit/>
          </a:bodyPr>
          <a:lstStyle/>
          <a:p>
            <a:pPr marL="0" indent="0" algn="just">
              <a:lnSpc>
                <a:spcPct val="120000"/>
              </a:lnSpc>
              <a:buNone/>
            </a:pPr>
            <a:r>
              <a:rPr lang="zh-CN" altLang="en-US" dirty="0">
                <a:latin typeface="微软雅黑" panose="020B0503020204020204" charset="-122"/>
                <a:ea typeface="微软雅黑" panose="020B0503020204020204" charset="-122"/>
              </a:rPr>
              <a:t>互联网平台企业按照规定为平台内经营者和从业人员办理扣缴申报、代办申报等涉税事项时已填报的涉税信息，不需要重复报送</a:t>
            </a:r>
            <a:endParaRPr lang="zh-CN" altLang="en-US" dirty="0">
              <a:latin typeface="微软雅黑" panose="020B0503020204020204" charset="-122"/>
              <a:ea typeface="微软雅黑" panose="020B0503020204020204" charset="-122"/>
            </a:endParaRPr>
          </a:p>
        </p:txBody>
      </p:sp>
      <p:sp>
        <p:nvSpPr>
          <p:cNvPr id="18" name="Text 13"/>
          <p:cNvSpPr/>
          <p:nvPr>
            <p:custDataLst>
              <p:tags r:id="rId12"/>
            </p:custDataLst>
          </p:nvPr>
        </p:nvSpPr>
        <p:spPr>
          <a:xfrm>
            <a:off x="8615045" y="2271395"/>
            <a:ext cx="2138971" cy="276225"/>
          </a:xfrm>
          <a:prstGeom prst="rect">
            <a:avLst/>
          </a:prstGeom>
          <a:noFill/>
        </p:spPr>
        <p:txBody>
          <a:bodyPr wrap="square" lIns="91440" tIns="45720" rIns="91440" bIns="45720" rtlCol="0" anchor="t">
            <a:spAutoFit/>
          </a:bodyPr>
          <a:lstStyle/>
          <a:p>
            <a:pPr marL="0" indent="0" algn="just">
              <a:lnSpc>
                <a:spcPct val="100000"/>
              </a:lnSpc>
              <a:buNone/>
            </a:pPr>
            <a:r>
              <a:rPr lang="en-US" sz="1800" b="1" dirty="0">
                <a:solidFill>
                  <a:srgbClr val="000000"/>
                </a:solidFill>
                <a:latin typeface="微软雅黑" panose="020B0503020204020204" charset="-122"/>
                <a:ea typeface="微软雅黑" panose="020B0503020204020204" charset="-122"/>
                <a:cs typeface="MiSans" pitchFamily="34" charset="-120"/>
              </a:rPr>
              <a:t>规定施行前信息</a:t>
            </a:r>
            <a:endParaRPr lang="en-US" sz="1800" b="1" dirty="0">
              <a:solidFill>
                <a:srgbClr val="000000"/>
              </a:solidFill>
              <a:latin typeface="微软雅黑" panose="020B0503020204020204" charset="-122"/>
              <a:ea typeface="微软雅黑" panose="020B0503020204020204" charset="-122"/>
              <a:cs typeface="MiSans" pitchFamily="34" charset="-120"/>
            </a:endParaRPr>
          </a:p>
        </p:txBody>
      </p:sp>
      <p:sp>
        <p:nvSpPr>
          <p:cNvPr id="19" name="Text 14"/>
          <p:cNvSpPr/>
          <p:nvPr>
            <p:custDataLst>
              <p:tags r:id="rId13"/>
            </p:custDataLst>
          </p:nvPr>
        </p:nvSpPr>
        <p:spPr>
          <a:xfrm>
            <a:off x="8615045" y="2927985"/>
            <a:ext cx="2176145" cy="1751965"/>
          </a:xfrm>
          <a:prstGeom prst="rect">
            <a:avLst/>
          </a:prstGeom>
          <a:noFill/>
        </p:spPr>
        <p:txBody>
          <a:bodyPr wrap="square" lIns="91440" tIns="45720" rIns="91440" bIns="45720" rtlCol="0" anchor="t">
            <a:spAutoFit/>
          </a:bodyPr>
          <a:lstStyle/>
          <a:p>
            <a:pPr marL="0" indent="0" algn="just">
              <a:lnSpc>
                <a:spcPct val="120000"/>
              </a:lnSpc>
              <a:buNone/>
            </a:pPr>
            <a:r>
              <a:rPr lang="zh-CN" altLang="en-US" dirty="0">
                <a:latin typeface="微软雅黑" panose="020B0503020204020204" charset="-122"/>
                <a:ea typeface="微软雅黑" panose="020B0503020204020204" charset="-122"/>
              </a:rPr>
              <a:t>平台内经营者和从业人员在本规定施行前的涉税信息，互联网平台企业不需要报送。</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57580" y="466725"/>
            <a:ext cx="9799955" cy="482600"/>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rPr>
              <a:t>不需要报送的情形</a:t>
            </a:r>
            <a:endParaRPr lang="en-US" sz="1600" dirty="0"/>
          </a:p>
        </p:txBody>
      </p:sp>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custDataLst>
              <p:tags r:id="rId1"/>
            </p:custDataLst>
          </p:nvPr>
        </p:nvSpPr>
        <p:spPr>
          <a:xfrm>
            <a:off x="1506220" y="1386205"/>
            <a:ext cx="4297680" cy="4450080"/>
          </a:xfrm>
          <a:prstGeom prst="roundRect">
            <a:avLst>
              <a:gd name="adj" fmla="val 4018"/>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6" name="Text 4"/>
          <p:cNvSpPr/>
          <p:nvPr/>
        </p:nvSpPr>
        <p:spPr>
          <a:xfrm>
            <a:off x="1506220" y="1386205"/>
            <a:ext cx="4297680" cy="44500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7" name="Shape 5"/>
          <p:cNvSpPr/>
          <p:nvPr>
            <p:custDataLst>
              <p:tags r:id="rId2"/>
            </p:custDataLst>
          </p:nvPr>
        </p:nvSpPr>
        <p:spPr>
          <a:xfrm>
            <a:off x="6388100" y="1386205"/>
            <a:ext cx="4297680" cy="4450080"/>
          </a:xfrm>
          <a:prstGeom prst="roundRect">
            <a:avLst>
              <a:gd name="adj" fmla="val 4018"/>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8" name="Text 6"/>
          <p:cNvSpPr/>
          <p:nvPr/>
        </p:nvSpPr>
        <p:spPr>
          <a:xfrm>
            <a:off x="6388100" y="1386205"/>
            <a:ext cx="4297680" cy="44500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Shape 7"/>
          <p:cNvSpPr/>
          <p:nvPr/>
        </p:nvSpPr>
        <p:spPr>
          <a:xfrm>
            <a:off x="-3810" y="4144645"/>
            <a:ext cx="12206605" cy="2713355"/>
          </a:xfrm>
          <a:custGeom>
            <a:avLst/>
            <a:gdLst/>
            <a:ahLst/>
            <a:cxnLst/>
            <a:rect l="l" t="t" r="r" b="b"/>
            <a:pathLst>
              <a:path w="12206605" h="2713355">
                <a:moveTo>
                  <a:pt x="0" y="1346200"/>
                </a:moveTo>
                <a:cubicBezTo>
                  <a:pt x="1021080" y="554355"/>
                  <a:pt x="3368040" y="0"/>
                  <a:pt x="6099810" y="0"/>
                </a:cubicBezTo>
                <a:cubicBezTo>
                  <a:pt x="8837930" y="0"/>
                  <a:pt x="11189335" y="556895"/>
                  <a:pt x="12206605" y="1351280"/>
                </a:cubicBezTo>
                <a:lnTo>
                  <a:pt x="12206605" y="2713355"/>
                </a:lnTo>
                <a:lnTo>
                  <a:pt x="0" y="2713355"/>
                </a:lnTo>
                <a:lnTo>
                  <a:pt x="0" y="1346200"/>
                </a:lnTo>
                <a:close/>
              </a:path>
            </a:pathLst>
          </a:custGeom>
          <a:gradFill flip="none" rotWithShape="1">
            <a:gsLst>
              <a:gs pos="0">
                <a:srgbClr val="49B2FE"/>
              </a:gs>
              <a:gs pos="100000">
                <a:srgbClr val="1552E8"/>
              </a:gs>
            </a:gsLst>
            <a:lin ang="18900000" scaled="1"/>
          </a:gradFill>
        </p:spPr>
      </p:sp>
      <p:sp>
        <p:nvSpPr>
          <p:cNvPr id="10" name="Text 8"/>
          <p:cNvSpPr/>
          <p:nvPr/>
        </p:nvSpPr>
        <p:spPr>
          <a:xfrm>
            <a:off x="-3810" y="4144645"/>
            <a:ext cx="12206605" cy="271335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1" name="Shape 9"/>
          <p:cNvSpPr/>
          <p:nvPr>
            <p:custDataLst>
              <p:tags r:id="rId3"/>
            </p:custDataLst>
          </p:nvPr>
        </p:nvSpPr>
        <p:spPr>
          <a:xfrm>
            <a:off x="6388100" y="4146927"/>
            <a:ext cx="4297680" cy="1689358"/>
          </a:xfrm>
          <a:custGeom>
            <a:avLst/>
            <a:gdLst/>
            <a:ahLst/>
            <a:cxnLst/>
            <a:rect l="l" t="t" r="r" b="b"/>
            <a:pathLst>
              <a:path w="4297680" h="1689358">
                <a:moveTo>
                  <a:pt x="0" y="0"/>
                </a:moveTo>
                <a:lnTo>
                  <a:pt x="55245" y="635"/>
                </a:lnTo>
                <a:lnTo>
                  <a:pt x="227330" y="4446"/>
                </a:lnTo>
                <a:lnTo>
                  <a:pt x="398145" y="9526"/>
                </a:lnTo>
                <a:lnTo>
                  <a:pt x="567690" y="16513"/>
                </a:lnTo>
                <a:lnTo>
                  <a:pt x="735330" y="24134"/>
                </a:lnTo>
                <a:lnTo>
                  <a:pt x="902335" y="33660"/>
                </a:lnTo>
                <a:lnTo>
                  <a:pt x="1067435" y="44457"/>
                </a:lnTo>
                <a:lnTo>
                  <a:pt x="1231265" y="56524"/>
                </a:lnTo>
                <a:lnTo>
                  <a:pt x="1393825" y="70496"/>
                </a:lnTo>
                <a:lnTo>
                  <a:pt x="1554480" y="85103"/>
                </a:lnTo>
                <a:lnTo>
                  <a:pt x="1713230" y="100980"/>
                </a:lnTo>
                <a:lnTo>
                  <a:pt x="1870710" y="118763"/>
                </a:lnTo>
                <a:lnTo>
                  <a:pt x="2026285" y="137181"/>
                </a:lnTo>
                <a:lnTo>
                  <a:pt x="2179955" y="157504"/>
                </a:lnTo>
                <a:lnTo>
                  <a:pt x="2332355" y="178462"/>
                </a:lnTo>
                <a:lnTo>
                  <a:pt x="2482215" y="201326"/>
                </a:lnTo>
                <a:lnTo>
                  <a:pt x="2630170" y="224824"/>
                </a:lnTo>
                <a:lnTo>
                  <a:pt x="2776220" y="249593"/>
                </a:lnTo>
                <a:lnTo>
                  <a:pt x="2919730" y="275632"/>
                </a:lnTo>
                <a:lnTo>
                  <a:pt x="3061335" y="302941"/>
                </a:lnTo>
                <a:lnTo>
                  <a:pt x="3201035" y="330886"/>
                </a:lnTo>
                <a:lnTo>
                  <a:pt x="3338195" y="360100"/>
                </a:lnTo>
                <a:lnTo>
                  <a:pt x="3473450" y="390585"/>
                </a:lnTo>
                <a:lnTo>
                  <a:pt x="3606165" y="422340"/>
                </a:lnTo>
                <a:cubicBezTo>
                  <a:pt x="3863975" y="480768"/>
                  <a:pt x="4330065" y="623665"/>
                  <a:pt x="4297680" y="616044"/>
                </a:cubicBezTo>
                <a:lnTo>
                  <a:pt x="4297680" y="1516612"/>
                </a:lnTo>
                <a:cubicBezTo>
                  <a:pt x="4300855" y="1613781"/>
                  <a:pt x="4211955" y="1691898"/>
                  <a:pt x="4124960" y="1689358"/>
                </a:cubicBezTo>
                <a:lnTo>
                  <a:pt x="172720" y="1689358"/>
                </a:lnTo>
                <a:cubicBezTo>
                  <a:pt x="75565" y="1692533"/>
                  <a:pt x="-2540" y="1603620"/>
                  <a:pt x="0" y="1516612"/>
                </a:cubicBezTo>
                <a:lnTo>
                  <a:pt x="0" y="0"/>
                </a:lnTo>
                <a:close/>
              </a:path>
            </a:pathLst>
          </a:custGeom>
          <a:gradFill flip="none" rotWithShape="1">
            <a:gsLst>
              <a:gs pos="0">
                <a:srgbClr val="018EF4"/>
              </a:gs>
              <a:gs pos="53000">
                <a:srgbClr val="49B2FE"/>
              </a:gs>
              <a:gs pos="91000">
                <a:srgbClr val="95D7F9"/>
              </a:gs>
              <a:gs pos="100000">
                <a:srgbClr val="95D7F9"/>
              </a:gs>
            </a:gsLst>
            <a:lin ang="16200000" scaled="1"/>
          </a:gradFill>
        </p:spPr>
      </p:sp>
      <p:sp>
        <p:nvSpPr>
          <p:cNvPr id="12" name="Text 10"/>
          <p:cNvSpPr/>
          <p:nvPr/>
        </p:nvSpPr>
        <p:spPr>
          <a:xfrm>
            <a:off x="6388100" y="4146927"/>
            <a:ext cx="4297680" cy="1689358"/>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3" name="Shape 11"/>
          <p:cNvSpPr/>
          <p:nvPr>
            <p:custDataLst>
              <p:tags r:id="rId4"/>
            </p:custDataLst>
          </p:nvPr>
        </p:nvSpPr>
        <p:spPr>
          <a:xfrm>
            <a:off x="1506220" y="4146927"/>
            <a:ext cx="4297680" cy="1689358"/>
          </a:xfrm>
          <a:custGeom>
            <a:avLst/>
            <a:gdLst/>
            <a:ahLst/>
            <a:cxnLst/>
            <a:rect l="l" t="t" r="r" b="b"/>
            <a:pathLst>
              <a:path w="4297680" h="1689358">
                <a:moveTo>
                  <a:pt x="0" y="616044"/>
                </a:moveTo>
                <a:cubicBezTo>
                  <a:pt x="112395" y="574763"/>
                  <a:pt x="655320" y="425515"/>
                  <a:pt x="691515" y="422340"/>
                </a:cubicBezTo>
                <a:lnTo>
                  <a:pt x="824230" y="390585"/>
                </a:lnTo>
                <a:lnTo>
                  <a:pt x="959485" y="360100"/>
                </a:lnTo>
                <a:lnTo>
                  <a:pt x="1096645" y="330886"/>
                </a:lnTo>
                <a:lnTo>
                  <a:pt x="1236345" y="302941"/>
                </a:lnTo>
                <a:lnTo>
                  <a:pt x="1377950" y="275632"/>
                </a:lnTo>
                <a:lnTo>
                  <a:pt x="1521460" y="249593"/>
                </a:lnTo>
                <a:lnTo>
                  <a:pt x="1667510" y="224824"/>
                </a:lnTo>
                <a:lnTo>
                  <a:pt x="1815465" y="201326"/>
                </a:lnTo>
                <a:lnTo>
                  <a:pt x="1965325" y="178462"/>
                </a:lnTo>
                <a:lnTo>
                  <a:pt x="2117725" y="157504"/>
                </a:lnTo>
                <a:lnTo>
                  <a:pt x="2271395" y="137181"/>
                </a:lnTo>
                <a:lnTo>
                  <a:pt x="2426970" y="118763"/>
                </a:lnTo>
                <a:lnTo>
                  <a:pt x="2584450" y="100980"/>
                </a:lnTo>
                <a:lnTo>
                  <a:pt x="2743200" y="85103"/>
                </a:lnTo>
                <a:lnTo>
                  <a:pt x="2903855" y="70496"/>
                </a:lnTo>
                <a:lnTo>
                  <a:pt x="3066415" y="56524"/>
                </a:lnTo>
                <a:lnTo>
                  <a:pt x="3230245" y="44457"/>
                </a:lnTo>
                <a:lnTo>
                  <a:pt x="3395345" y="33660"/>
                </a:lnTo>
                <a:lnTo>
                  <a:pt x="3562350" y="24134"/>
                </a:lnTo>
                <a:lnTo>
                  <a:pt x="3729990" y="16513"/>
                </a:lnTo>
                <a:lnTo>
                  <a:pt x="3899535" y="9526"/>
                </a:lnTo>
                <a:lnTo>
                  <a:pt x="4070350" y="4446"/>
                </a:lnTo>
                <a:lnTo>
                  <a:pt x="4242435" y="635"/>
                </a:lnTo>
                <a:lnTo>
                  <a:pt x="4297680" y="0"/>
                </a:lnTo>
                <a:lnTo>
                  <a:pt x="4297680" y="1516612"/>
                </a:lnTo>
                <a:cubicBezTo>
                  <a:pt x="4300855" y="1613781"/>
                  <a:pt x="4211955" y="1691898"/>
                  <a:pt x="4124960" y="1689358"/>
                </a:cubicBezTo>
                <a:lnTo>
                  <a:pt x="172720" y="1689358"/>
                </a:lnTo>
                <a:cubicBezTo>
                  <a:pt x="75565" y="1692533"/>
                  <a:pt x="-2540" y="1603620"/>
                  <a:pt x="0" y="1516612"/>
                </a:cubicBezTo>
                <a:lnTo>
                  <a:pt x="0" y="616044"/>
                </a:lnTo>
                <a:close/>
              </a:path>
            </a:pathLst>
          </a:custGeom>
          <a:gradFill flip="none" rotWithShape="1">
            <a:gsLst>
              <a:gs pos="0">
                <a:srgbClr val="018EF4"/>
              </a:gs>
              <a:gs pos="53000">
                <a:srgbClr val="49B2FE"/>
              </a:gs>
              <a:gs pos="91000">
                <a:srgbClr val="95D7F9"/>
              </a:gs>
              <a:gs pos="100000">
                <a:srgbClr val="95D7F9"/>
              </a:gs>
            </a:gsLst>
            <a:lin ang="16200000" scaled="1"/>
          </a:gradFill>
        </p:spPr>
      </p:sp>
      <p:sp>
        <p:nvSpPr>
          <p:cNvPr id="14" name="Text 12"/>
          <p:cNvSpPr/>
          <p:nvPr/>
        </p:nvSpPr>
        <p:spPr>
          <a:xfrm>
            <a:off x="1506220" y="4146927"/>
            <a:ext cx="4297680" cy="1689358"/>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5" name="Text 13"/>
          <p:cNvSpPr/>
          <p:nvPr>
            <p:custDataLst>
              <p:tags r:id="rId5"/>
            </p:custDataLst>
          </p:nvPr>
        </p:nvSpPr>
        <p:spPr>
          <a:xfrm>
            <a:off x="6659880" y="1621155"/>
            <a:ext cx="3756660" cy="1087755"/>
          </a:xfrm>
          <a:prstGeom prst="rect">
            <a:avLst/>
          </a:prstGeom>
          <a:noFill/>
        </p:spPr>
        <p:txBody>
          <a:bodyPr wrap="square" lIns="91440" tIns="45720" rIns="91440" bIns="45720" rtlCol="0" anchor="t">
            <a:spAutoFit/>
          </a:bodyPr>
          <a:lstStyle/>
          <a:p>
            <a:pPr marL="0" algn="just">
              <a:lnSpc>
                <a:spcPct val="120000"/>
              </a:lnSpc>
              <a:buClrTx/>
              <a:buSzTx/>
              <a:buFontTx/>
              <a:buNone/>
            </a:pPr>
            <a:r>
              <a:rPr lang="zh-CN" altLang="en-US" sz="1800" dirty="0">
                <a:latin typeface="微软雅黑" panose="020B0503020204020204" charset="-122"/>
                <a:ea typeface="微软雅黑" panose="020B0503020204020204" charset="-122"/>
              </a:rPr>
              <a:t>境外互联网平台内境外的经营者和从业人员的身份信息，境外互联网平台企业无需报送。</a:t>
            </a:r>
            <a:endParaRPr lang="zh-CN" altLang="en-US" sz="1800" dirty="0">
              <a:latin typeface="微软雅黑" panose="020B0503020204020204" charset="-122"/>
              <a:ea typeface="微软雅黑" panose="020B0503020204020204" charset="-122"/>
            </a:endParaRPr>
          </a:p>
        </p:txBody>
      </p:sp>
      <p:sp>
        <p:nvSpPr>
          <p:cNvPr id="16" name="Text 14"/>
          <p:cNvSpPr/>
          <p:nvPr>
            <p:custDataLst>
              <p:tags r:id="rId6"/>
            </p:custDataLst>
          </p:nvPr>
        </p:nvSpPr>
        <p:spPr>
          <a:xfrm>
            <a:off x="6657975" y="4744720"/>
            <a:ext cx="3758565" cy="355600"/>
          </a:xfrm>
          <a:prstGeom prst="rect">
            <a:avLst/>
          </a:prstGeom>
          <a:noFill/>
        </p:spPr>
        <p:txBody>
          <a:bodyPr wrap="square" lIns="91440" tIns="45720" rIns="91440" bIns="45720" rtlCol="0" anchor="t">
            <a:spAutoFit/>
          </a:bodyPr>
          <a:lstStyle/>
          <a:p>
            <a:pPr marL="0" indent="0" algn="just">
              <a:lnSpc>
                <a:spcPct val="100000"/>
              </a:lnSpc>
              <a:buNone/>
            </a:pPr>
            <a:r>
              <a:rPr lang="en-US" sz="2400" b="1" dirty="0">
                <a:solidFill>
                  <a:srgbClr val="FFFFFF"/>
                </a:solidFill>
                <a:latin typeface="MiSans" pitchFamily="34" charset="-122"/>
                <a:ea typeface="MiSans" pitchFamily="34" charset="-122"/>
                <a:cs typeface="MiSans" pitchFamily="34" charset="-120"/>
              </a:rPr>
              <a:t>境外信息</a:t>
            </a:r>
            <a:endParaRPr lang="en-US" sz="1600" dirty="0"/>
          </a:p>
        </p:txBody>
      </p:sp>
      <p:sp>
        <p:nvSpPr>
          <p:cNvPr id="17" name="Text 15"/>
          <p:cNvSpPr/>
          <p:nvPr>
            <p:custDataLst>
              <p:tags r:id="rId7"/>
            </p:custDataLst>
          </p:nvPr>
        </p:nvSpPr>
        <p:spPr>
          <a:xfrm>
            <a:off x="1778000" y="1621155"/>
            <a:ext cx="3756660" cy="2084070"/>
          </a:xfrm>
          <a:prstGeom prst="rect">
            <a:avLst/>
          </a:prstGeom>
          <a:noFill/>
        </p:spPr>
        <p:txBody>
          <a:bodyPr wrap="square" lIns="91440" tIns="45720" rIns="91440" bIns="45720" rtlCol="0" anchor="t">
            <a:spAutoFit/>
          </a:bodyPr>
          <a:lstStyle/>
          <a:p>
            <a:pPr marL="0" algn="just">
              <a:lnSpc>
                <a:spcPct val="120000"/>
              </a:lnSpc>
              <a:buClrTx/>
              <a:buSzTx/>
              <a:buFontTx/>
              <a:buNone/>
            </a:pPr>
            <a:r>
              <a:rPr lang="zh-CN" altLang="en-US" sz="1800" dirty="0">
                <a:latin typeface="微软雅黑" panose="020B0503020204020204" charset="-122"/>
                <a:ea typeface="微软雅黑" panose="020B0503020204020204" charset="-122"/>
              </a:rPr>
              <a:t>工业和信息化、人力资源社会保障、交通运输、市场监管、网信等部门应当与税务机关加强涉税信息共享。通过信息共享能够获取的涉税信息，税务机关不得要求互联网平台企业重复报送。</a:t>
            </a:r>
            <a:endParaRPr lang="zh-CN" altLang="en-US" sz="1800" dirty="0">
              <a:latin typeface="微软雅黑" panose="020B0503020204020204" charset="-122"/>
              <a:ea typeface="微软雅黑" panose="020B0503020204020204" charset="-122"/>
            </a:endParaRPr>
          </a:p>
        </p:txBody>
      </p:sp>
      <p:sp>
        <p:nvSpPr>
          <p:cNvPr id="18" name="Text 16"/>
          <p:cNvSpPr/>
          <p:nvPr>
            <p:custDataLst>
              <p:tags r:id="rId8"/>
            </p:custDataLst>
          </p:nvPr>
        </p:nvSpPr>
        <p:spPr>
          <a:xfrm>
            <a:off x="1776095" y="4744720"/>
            <a:ext cx="3758565" cy="355600"/>
          </a:xfrm>
          <a:prstGeom prst="rect">
            <a:avLst/>
          </a:prstGeom>
          <a:noFill/>
        </p:spPr>
        <p:txBody>
          <a:bodyPr wrap="square" lIns="91440" tIns="45720" rIns="91440" bIns="45720" rtlCol="0" anchor="t">
            <a:spAutoFit/>
          </a:bodyPr>
          <a:lstStyle/>
          <a:p>
            <a:pPr marL="0" indent="0" algn="just">
              <a:lnSpc>
                <a:spcPct val="100000"/>
              </a:lnSpc>
              <a:buNone/>
            </a:pPr>
            <a:r>
              <a:rPr lang="en-US" sz="2400" b="1" dirty="0">
                <a:solidFill>
                  <a:srgbClr val="FFFFFF"/>
                </a:solidFill>
                <a:latin typeface="MiSans" pitchFamily="34" charset="-122"/>
                <a:ea typeface="MiSans" pitchFamily="34" charset="-122"/>
                <a:cs typeface="MiSans" pitchFamily="34" charset="-120"/>
              </a:rPr>
              <a:t>信息共享</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Shape 5"/>
          <p:cNvSpPr/>
          <p:nvPr>
            <p:custDataLst>
              <p:tags r:id="rId1"/>
            </p:custDataLst>
          </p:nvPr>
        </p:nvSpPr>
        <p:spPr>
          <a:xfrm>
            <a:off x="1042035" y="1753870"/>
            <a:ext cx="10109200" cy="302641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11" name="Text 8"/>
          <p:cNvSpPr/>
          <p:nvPr>
            <p:custDataLst>
              <p:tags r:id="rId2"/>
            </p:custDataLst>
          </p:nvPr>
        </p:nvSpPr>
        <p:spPr>
          <a:xfrm>
            <a:off x="1314450" y="1949450"/>
            <a:ext cx="9507855" cy="1156970"/>
          </a:xfrm>
          <a:prstGeom prst="rect">
            <a:avLst/>
          </a:prstGeom>
          <a:noFill/>
        </p:spPr>
        <p:txBody>
          <a:bodyPr wrap="square" lIns="91440" tIns="45720" rIns="91440" bIns="45720" rtlCol="0" anchor="t">
            <a:noAutofit/>
          </a:bodyPr>
          <a:lstStyle/>
          <a:p>
            <a:pPr indent="0" algn="just" fontAlgn="auto">
              <a:lnSpc>
                <a:spcPct val="150000"/>
              </a:lnSpc>
              <a:buClrTx/>
              <a:buSzTx/>
              <a:buNone/>
            </a:pPr>
            <a:r>
              <a:rPr lang="zh-CN" altLang="en-US" sz="2000" b="1" dirty="0">
                <a:solidFill>
                  <a:schemeClr val="accent5"/>
                </a:solidFill>
                <a:latin typeface="微软雅黑" panose="020B0503020204020204" charset="-122"/>
                <a:ea typeface="微软雅黑" panose="020B0503020204020204" charset="-122"/>
              </a:rPr>
              <a:t>境外互联网平台企业</a:t>
            </a:r>
            <a:endParaRPr lang="zh-CN" altLang="en-US" sz="2000" b="1" dirty="0">
              <a:solidFill>
                <a:schemeClr val="accent5"/>
              </a:solidFill>
              <a:latin typeface="微软雅黑" panose="020B0503020204020204" charset="-122"/>
              <a:ea typeface="微软雅黑" panose="020B0503020204020204" charset="-122"/>
            </a:endParaRPr>
          </a:p>
          <a:p>
            <a:pPr indent="0" algn="just" fontAlgn="auto">
              <a:lnSpc>
                <a:spcPct val="150000"/>
              </a:lnSpc>
              <a:buClrTx/>
              <a:buSzTx/>
              <a:buNone/>
            </a:pPr>
            <a:r>
              <a:rPr lang="zh-CN" altLang="en-US" sz="2000" dirty="0">
                <a:latin typeface="微软雅黑" panose="020B0503020204020204" charset="-122"/>
                <a:ea typeface="微软雅黑" panose="020B0503020204020204" charset="-122"/>
              </a:rPr>
              <a:t>应当填报《平台内中国境外的经营者和从业人员涉税信息报送表》，报送平台内境外的经营者和从业人员向境内销售服务、无形资产的上季度收入信息。平台内单个境内购买方季度累计交易净额不超过</a:t>
            </a:r>
            <a:r>
              <a:rPr lang="en-US" altLang="zh-CN" sz="2000" dirty="0">
                <a:latin typeface="微软雅黑" panose="020B0503020204020204" charset="-122"/>
                <a:ea typeface="微软雅黑" panose="020B0503020204020204" charset="-122"/>
              </a:rPr>
              <a:t>5000</a:t>
            </a:r>
            <a:r>
              <a:rPr lang="zh-CN" altLang="en-US" sz="2000" dirty="0">
                <a:latin typeface="微软雅黑" panose="020B0503020204020204" charset="-122"/>
                <a:ea typeface="微软雅黑" panose="020B0503020204020204" charset="-122"/>
              </a:rPr>
              <a:t>元的，境外互联网平台企业可暂不报送平台内境外的经营者和从业人员向该购买方销售服务、无形资产的收入信息。</a:t>
            </a:r>
            <a:endParaRPr lang="zh-CN" altLang="en-US" sz="2000" dirty="0">
              <a:latin typeface="微软雅黑" panose="020B0503020204020204" charset="-122"/>
              <a:ea typeface="微软雅黑" panose="020B0503020204020204" charset="-122"/>
            </a:endParaRPr>
          </a:p>
        </p:txBody>
      </p:sp>
      <p:sp>
        <p:nvSpPr>
          <p:cNvPr id="2" name="Shape 0"/>
          <p:cNvSpPr/>
          <p:nvPr/>
        </p:nvSpPr>
        <p:spPr>
          <a:xfrm>
            <a:off x="0" y="6471920"/>
            <a:ext cx="12191365" cy="38608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3055" y="235585"/>
            <a:ext cx="979995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报什么</a:t>
            </a:r>
            <a:endParaRPr lang="zh-CN" altLang="en-US" sz="3200" b="1" dirty="0">
              <a:solidFill>
                <a:srgbClr val="018EF4"/>
              </a:solidFill>
              <a:latin typeface="MiSans" pitchFamily="34" charset="-122"/>
              <a:ea typeface="MiSans" pitchFamily="34" charset="-122"/>
              <a:cs typeface="MiSans" pitchFamily="34"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 name="Shape 0"/>
          <p:cNvSpPr/>
          <p:nvPr/>
        </p:nvSpPr>
        <p:spPr>
          <a:xfrm>
            <a:off x="0" y="6471920"/>
            <a:ext cx="12191365" cy="38608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3055" y="235585"/>
            <a:ext cx="979995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报什么</a:t>
            </a:r>
            <a:endParaRPr lang="zh-CN" altLang="en-US" sz="3200" b="1" dirty="0">
              <a:solidFill>
                <a:srgbClr val="018EF4"/>
              </a:solidFill>
              <a:latin typeface="MiSans" pitchFamily="34" charset="-122"/>
              <a:ea typeface="MiSans" pitchFamily="34" charset="-122"/>
              <a:cs typeface="MiSans" pitchFamily="34" charset="-120"/>
            </a:endParaRPr>
          </a:p>
        </p:txBody>
      </p:sp>
      <p:pic>
        <p:nvPicPr>
          <p:cNvPr id="5" name="图片 4"/>
          <p:cNvPicPr>
            <a:picLocks noChangeAspect="1"/>
          </p:cNvPicPr>
          <p:nvPr/>
        </p:nvPicPr>
        <p:blipFill>
          <a:blip r:embed="rId1"/>
          <a:stretch>
            <a:fillRect/>
          </a:stretch>
        </p:blipFill>
        <p:spPr>
          <a:xfrm>
            <a:off x="659130" y="1057910"/>
            <a:ext cx="11064875" cy="47421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Shape 5"/>
          <p:cNvSpPr/>
          <p:nvPr>
            <p:custDataLst>
              <p:tags r:id="rId1"/>
            </p:custDataLst>
          </p:nvPr>
        </p:nvSpPr>
        <p:spPr>
          <a:xfrm>
            <a:off x="1042035" y="1753870"/>
            <a:ext cx="10109200" cy="302641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11" name="Text 8"/>
          <p:cNvSpPr/>
          <p:nvPr>
            <p:custDataLst>
              <p:tags r:id="rId2"/>
            </p:custDataLst>
          </p:nvPr>
        </p:nvSpPr>
        <p:spPr>
          <a:xfrm>
            <a:off x="1567815" y="2071370"/>
            <a:ext cx="9254490" cy="1045845"/>
          </a:xfrm>
          <a:prstGeom prst="rect">
            <a:avLst/>
          </a:prstGeom>
          <a:noFill/>
        </p:spPr>
        <p:txBody>
          <a:bodyPr wrap="square" lIns="91440" tIns="45720" rIns="91440" bIns="45720" rtlCol="0" anchor="t">
            <a:noAutofit/>
          </a:bodyPr>
          <a:lstStyle/>
          <a:p>
            <a:pPr indent="0" algn="just" fontAlgn="auto">
              <a:lnSpc>
                <a:spcPct val="150000"/>
              </a:lnSpc>
              <a:buClrTx/>
              <a:buSzTx/>
              <a:buNone/>
            </a:pPr>
            <a:r>
              <a:rPr lang="en-US" altLang="zh-CN" sz="200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同一互联网平台企业运营多个互联网平台的，应当在填报《互联网平台企业基本信息报送表》时，将其运营的多个互联网平台的基本信息，一并填报在《互联网平台企业基本信息报送表》中。</a:t>
            </a:r>
            <a:endParaRPr lang="zh-CN" altLang="en-US" sz="2000" dirty="0">
              <a:latin typeface="微软雅黑" panose="020B0503020204020204" charset="-122"/>
              <a:ea typeface="微软雅黑" panose="020B0503020204020204" charset="-122"/>
            </a:endParaRPr>
          </a:p>
          <a:p>
            <a:pPr indent="0" algn="just" fontAlgn="auto">
              <a:lnSpc>
                <a:spcPct val="150000"/>
              </a:lnSpc>
              <a:buClrTx/>
              <a:buSzTx/>
              <a:buNone/>
            </a:pPr>
            <a:r>
              <a:rPr lang="en-US" altLang="zh-CN" sz="200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同时，应当分平台分别填报《平台内的经营者和从业人员身份信息报送表》《平台内的经营者和从业人员收入信息报送表》等表单。</a:t>
            </a:r>
            <a:endParaRPr lang="zh-CN" altLang="en-US" sz="2000" dirty="0">
              <a:latin typeface="微软雅黑" panose="020B0503020204020204" charset="-122"/>
              <a:ea typeface="微软雅黑" panose="020B0503020204020204" charset="-122"/>
            </a:endParaRPr>
          </a:p>
          <a:p>
            <a:pPr indent="0" algn="just" fontAlgn="auto">
              <a:lnSpc>
                <a:spcPct val="150000"/>
              </a:lnSpc>
              <a:buClrTx/>
              <a:buSzTx/>
              <a:buNone/>
            </a:pPr>
            <a:endParaRPr lang="zh-CN" altLang="en-US" sz="2000" dirty="0">
              <a:latin typeface="微软雅黑" panose="020B0503020204020204" charset="-122"/>
              <a:ea typeface="微软雅黑" panose="020B0503020204020204" charset="-122"/>
            </a:endParaRPr>
          </a:p>
        </p:txBody>
      </p:sp>
      <p:sp>
        <p:nvSpPr>
          <p:cNvPr id="2" name="Shape 0"/>
          <p:cNvSpPr/>
          <p:nvPr/>
        </p:nvSpPr>
        <p:spPr>
          <a:xfrm>
            <a:off x="0" y="6471920"/>
            <a:ext cx="12191365" cy="38608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3055" y="235585"/>
            <a:ext cx="979995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怎么报</a:t>
            </a:r>
            <a:endParaRPr lang="zh-CN" altLang="en-US" sz="3200" b="1" dirty="0">
              <a:solidFill>
                <a:srgbClr val="018EF4"/>
              </a:solidFill>
              <a:latin typeface="MiSans" pitchFamily="34" charset="-122"/>
              <a:ea typeface="MiSans" pitchFamily="34" charset="-122"/>
              <a:cs typeface="MiSans" pitchFamily="34"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 name="Shape 0"/>
          <p:cNvSpPr/>
          <p:nvPr/>
        </p:nvSpPr>
        <p:spPr>
          <a:xfrm>
            <a:off x="0" y="6471920"/>
            <a:ext cx="12191365" cy="38608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3055" y="235585"/>
            <a:ext cx="979995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怎么报</a:t>
            </a:r>
            <a:endParaRPr lang="zh-CN" altLang="en-US" sz="3200" b="1" dirty="0">
              <a:solidFill>
                <a:srgbClr val="018EF4"/>
              </a:solidFill>
              <a:latin typeface="MiSans" pitchFamily="34" charset="-122"/>
              <a:ea typeface="MiSans" pitchFamily="34" charset="-122"/>
              <a:cs typeface="MiSans" pitchFamily="34" charset="-120"/>
            </a:endParaRPr>
          </a:p>
        </p:txBody>
      </p:sp>
      <p:pic>
        <p:nvPicPr>
          <p:cNvPr id="5" name="图片 4"/>
          <p:cNvPicPr>
            <a:picLocks noChangeAspect="1"/>
          </p:cNvPicPr>
          <p:nvPr/>
        </p:nvPicPr>
        <p:blipFill>
          <a:blip r:embed="rId1"/>
          <a:stretch>
            <a:fillRect/>
          </a:stretch>
        </p:blipFill>
        <p:spPr>
          <a:xfrm>
            <a:off x="304800" y="889635"/>
            <a:ext cx="11582400" cy="3448050"/>
          </a:xfrm>
          <a:prstGeom prst="rect">
            <a:avLst/>
          </a:prstGeom>
        </p:spPr>
      </p:pic>
      <p:pic>
        <p:nvPicPr>
          <p:cNvPr id="10" name="图片 9"/>
          <p:cNvPicPr>
            <a:picLocks noChangeAspect="1"/>
          </p:cNvPicPr>
          <p:nvPr/>
        </p:nvPicPr>
        <p:blipFill>
          <a:blip r:embed="rId2"/>
          <a:stretch>
            <a:fillRect/>
          </a:stretch>
        </p:blipFill>
        <p:spPr>
          <a:xfrm>
            <a:off x="4885690" y="1849120"/>
            <a:ext cx="1653540" cy="2996565"/>
          </a:xfrm>
          <a:prstGeom prst="rect">
            <a:avLst/>
          </a:prstGeom>
        </p:spPr>
      </p:pic>
      <p:sp>
        <p:nvSpPr>
          <p:cNvPr id="12" name="文本框 11"/>
          <p:cNvSpPr txBox="1"/>
          <p:nvPr/>
        </p:nvSpPr>
        <p:spPr>
          <a:xfrm>
            <a:off x="304165" y="4589145"/>
            <a:ext cx="11647170" cy="715645"/>
          </a:xfrm>
          <a:prstGeom prst="rect">
            <a:avLst/>
          </a:prstGeom>
        </p:spPr>
        <p:txBody>
          <a:bodyPr wrap="square">
            <a:noAutofit/>
          </a:bodyPr>
          <a:p>
            <a:pPr indent="304800" algn="just" fontAlgn="auto">
              <a:lnSpc>
                <a:spcPct val="150000"/>
              </a:lnSpc>
            </a:pPr>
            <a:r>
              <a:rPr lang="zh-CN" altLang="en-US" sz="2000" b="0" i="0" dirty="0">
                <a:latin typeface="微软雅黑" panose="020B0503020204020204" charset="-122"/>
                <a:ea typeface="微软雅黑" panose="020B0503020204020204" charset="-122"/>
              </a:rPr>
              <a:t>专业服务机构，是通过互联网平台为平台内的其他经营者和从业人员从事网络交易活动，提供策划、运营、经纪、培训以及其他服务的平台内经营者。比如，在互联网平台内与网络主播，或者短视频、图文作者进行签约，为其从事网络表演、游戏展示、视听信息服务等活动提供相关服务的</a:t>
            </a:r>
            <a:r>
              <a:rPr lang="en-US" altLang="zh-CN" sz="2000" b="0" i="0" dirty="0">
                <a:latin typeface="微软雅黑" panose="020B0503020204020204" charset="-122"/>
                <a:ea typeface="微软雅黑" panose="020B0503020204020204" charset="-122"/>
              </a:rPr>
              <a:t>MCN</a:t>
            </a:r>
            <a:r>
              <a:rPr lang="zh-CN" altLang="en-US" sz="2000" b="0" i="0" dirty="0">
                <a:latin typeface="微软雅黑" panose="020B0503020204020204" charset="-122"/>
                <a:ea typeface="微软雅黑" panose="020B0503020204020204" charset="-122"/>
              </a:rPr>
              <a:t>机构、公会机构等。</a:t>
            </a:r>
            <a:endParaRPr lang="zh-CN" altLang="en-US" sz="2000" b="0" i="0" dirty="0">
              <a:latin typeface="微软雅黑" panose="020B0503020204020204"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 name="Shape 0"/>
          <p:cNvSpPr/>
          <p:nvPr/>
        </p:nvSpPr>
        <p:spPr>
          <a:xfrm>
            <a:off x="0" y="6471920"/>
            <a:ext cx="12191365" cy="38608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3055" y="235585"/>
            <a:ext cx="979995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怎么报</a:t>
            </a:r>
            <a:endParaRPr lang="zh-CN" altLang="en-US" sz="3200" b="1" dirty="0">
              <a:solidFill>
                <a:srgbClr val="018EF4"/>
              </a:solidFill>
              <a:latin typeface="MiSans" pitchFamily="34" charset="-122"/>
              <a:ea typeface="MiSans" pitchFamily="34" charset="-122"/>
              <a:cs typeface="MiSans" pitchFamily="34" charset="-120"/>
            </a:endParaRPr>
          </a:p>
        </p:txBody>
      </p:sp>
      <p:pic>
        <p:nvPicPr>
          <p:cNvPr id="6" name="图片 5"/>
          <p:cNvPicPr>
            <a:picLocks noChangeAspect="1"/>
          </p:cNvPicPr>
          <p:nvPr/>
        </p:nvPicPr>
        <p:blipFill>
          <a:blip r:embed="rId1"/>
          <a:stretch>
            <a:fillRect/>
          </a:stretch>
        </p:blipFill>
        <p:spPr>
          <a:xfrm>
            <a:off x="462915" y="900430"/>
            <a:ext cx="10965180" cy="3093720"/>
          </a:xfrm>
          <a:prstGeom prst="rect">
            <a:avLst/>
          </a:prstGeom>
        </p:spPr>
      </p:pic>
      <p:pic>
        <p:nvPicPr>
          <p:cNvPr id="8" name="图片 7"/>
          <p:cNvPicPr>
            <a:picLocks noChangeAspect="1"/>
          </p:cNvPicPr>
          <p:nvPr/>
        </p:nvPicPr>
        <p:blipFill>
          <a:blip r:embed="rId2"/>
          <a:stretch>
            <a:fillRect/>
          </a:stretch>
        </p:blipFill>
        <p:spPr>
          <a:xfrm>
            <a:off x="1838325" y="4076700"/>
            <a:ext cx="8516620" cy="26835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graphicFrame>
        <p:nvGraphicFramePr>
          <p:cNvPr id="29" name="表格 28"/>
          <p:cNvGraphicFramePr/>
          <p:nvPr>
            <p:custDataLst>
              <p:tags r:id="rId1"/>
            </p:custDataLst>
          </p:nvPr>
        </p:nvGraphicFramePr>
        <p:xfrm>
          <a:off x="921385" y="1592580"/>
          <a:ext cx="10349865" cy="3862070"/>
        </p:xfrm>
        <a:graphic>
          <a:graphicData uri="http://schemas.openxmlformats.org/drawingml/2006/table">
            <a:tbl>
              <a:tblPr/>
              <a:tblGrid>
                <a:gridCol w="6757035"/>
                <a:gridCol w="3592830"/>
              </a:tblGrid>
              <a:tr h="710565">
                <a:tc>
                  <a:txBody>
                    <a:bodyPr/>
                    <a:p>
                      <a:pPr marR="9525" algn="ctr" fontAlgn="ctr">
                        <a:lnSpc>
                          <a:spcPct val="150000"/>
                        </a:lnSpc>
                        <a:spcBef>
                          <a:spcPts val="2000"/>
                        </a:spcBef>
                        <a:buClrTx/>
                        <a:buSzTx/>
                        <a:buFontTx/>
                      </a:pPr>
                      <a:r>
                        <a:rPr lang="zh-CN" altLang="en-US" sz="1800" b="1" i="0" spc="130" dirty="0">
                          <a:solidFill>
                            <a:srgbClr val="FFFFFF"/>
                          </a:solidFill>
                          <a:latin typeface="微软雅黑" panose="020B0503020204020204" charset="-122"/>
                          <a:ea typeface="微软雅黑" panose="020B0503020204020204" charset="-122"/>
                          <a:cs typeface="微软雅黑" panose="020B0503020204020204" charset="-122"/>
                        </a:rPr>
                        <a:t>政策</a:t>
                      </a:r>
                      <a:endParaRPr lang="zh-CN" altLang="en-US" sz="1800" b="1" i="0" spc="130" dirty="0">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solidFill>
                      <a:schemeClr val="accent5"/>
                    </a:solidFill>
                  </a:tcPr>
                </a:tc>
                <a:tc>
                  <a:txBody>
                    <a:bodyPr/>
                    <a:p>
                      <a:pPr marR="9525" algn="ctr" fontAlgn="ctr">
                        <a:lnSpc>
                          <a:spcPct val="150000"/>
                        </a:lnSpc>
                        <a:spcBef>
                          <a:spcPts val="2000"/>
                        </a:spcBef>
                        <a:buClrTx/>
                        <a:buSzTx/>
                        <a:buFontTx/>
                      </a:pPr>
                      <a:r>
                        <a:rPr lang="zh-CN" altLang="en-US" sz="1800" b="1" i="0" spc="130" dirty="0">
                          <a:solidFill>
                            <a:srgbClr val="FFFFFF"/>
                          </a:solidFill>
                          <a:latin typeface="微软雅黑" panose="020B0503020204020204" charset="-122"/>
                          <a:ea typeface="微软雅黑" panose="020B0503020204020204" charset="-122"/>
                          <a:cs typeface="微软雅黑" panose="020B0503020204020204" charset="-122"/>
                        </a:rPr>
                        <a:t>实施时间</a:t>
                      </a:r>
                      <a:endParaRPr lang="zh-CN" altLang="en-US" sz="1800" b="1" i="0" spc="130" dirty="0">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solidFill>
                      <a:schemeClr val="accent5"/>
                    </a:solidFill>
                  </a:tcPr>
                </a:tc>
              </a:tr>
              <a:tr h="899795">
                <a:tc>
                  <a:txBody>
                    <a:bodyPr/>
                    <a:p>
                      <a:pPr algn="just" fontAlgn="auto">
                        <a:lnSpc>
                          <a:spcPct val="150000"/>
                        </a:lnSpc>
                        <a:buClrTx/>
                        <a:buSzTx/>
                        <a:buFontTx/>
                      </a:pPr>
                      <a:r>
                        <a:rPr lang="en-US" altLang="zh-CN" sz="1800">
                          <a:solidFill>
                            <a:srgbClr val="333333"/>
                          </a:solidFill>
                          <a:latin typeface="微软雅黑" panose="020B0503020204020204" charset="-122"/>
                          <a:ea typeface="微软雅黑" panose="020B0503020204020204" charset="-122"/>
                          <a:sym typeface="+mn-ea"/>
                        </a:rPr>
                        <a:t>《互联网平台企业涉税信息报送规定》（中华人民共和国国务院令第810号）</a:t>
                      </a:r>
                      <a:endParaRPr lang="en-US" alt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a:txBody>
                    <a:bodyPr/>
                    <a:p>
                      <a:pPr algn="just" fontAlgn="auto">
                        <a:lnSpc>
                          <a:spcPct val="150000"/>
                        </a:lnSpc>
                        <a:buClrTx/>
                        <a:buSzTx/>
                        <a:buFontTx/>
                      </a:pPr>
                      <a:r>
                        <a:rPr lang="en-US" altLang="zh-CN" sz="1800">
                          <a:solidFill>
                            <a:srgbClr val="333333"/>
                          </a:solidFill>
                          <a:latin typeface="微软雅黑" panose="020B0503020204020204" charset="-122"/>
                          <a:ea typeface="微软雅黑" panose="020B0503020204020204" charset="-122"/>
                          <a:sym typeface="+mn-ea"/>
                        </a:rPr>
                        <a:t>2025年6月20日自发布之日起施行</a:t>
                      </a:r>
                      <a:endParaRPr lang="en-US" alt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r>
              <a:tr h="901065">
                <a:tc>
                  <a:txBody>
                    <a:bodyPr/>
                    <a:p>
                      <a:pPr algn="just" fontAlgn="auto">
                        <a:lnSpc>
                          <a:spcPct val="150000"/>
                        </a:lnSpc>
                        <a:buClrTx/>
                        <a:buSzTx/>
                        <a:buFontTx/>
                      </a:pPr>
                      <a:r>
                        <a:rPr lang="en-US" altLang="zh-CN" sz="1800">
                          <a:solidFill>
                            <a:srgbClr val="333333"/>
                          </a:solidFill>
                          <a:latin typeface="微软雅黑" panose="020B0503020204020204" charset="-122"/>
                          <a:ea typeface="微软雅黑" panose="020B0503020204020204" charset="-122"/>
                          <a:sym typeface="+mn-ea"/>
                        </a:rPr>
                        <a:t>国家税务总局关于互联网平台企业报送涉税信息有关事项的公告（</a:t>
                      </a:r>
                      <a:r>
                        <a:rPr lang="en-US" altLang="zh-CN" sz="1800">
                          <a:solidFill>
                            <a:srgbClr val="333333"/>
                          </a:solidFill>
                          <a:latin typeface="微软雅黑" panose="020B0503020204020204" charset="-122"/>
                          <a:ea typeface="微软雅黑" panose="020B0503020204020204" charset="-122"/>
                          <a:sym typeface="+mn-ea"/>
                        </a:rPr>
                        <a:t>国家税务总局公告2025年第15号</a:t>
                      </a:r>
                      <a:r>
                        <a:rPr lang="en-US" altLang="zh-CN" sz="1800">
                          <a:solidFill>
                            <a:srgbClr val="333333"/>
                          </a:solidFill>
                          <a:latin typeface="微软雅黑" panose="020B0503020204020204" charset="-122"/>
                          <a:ea typeface="微软雅黑" panose="020B0503020204020204" charset="-122"/>
                          <a:sym typeface="+mn-ea"/>
                        </a:rPr>
                        <a:t>）</a:t>
                      </a:r>
                      <a:endParaRPr lang="en-US" alt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a:txBody>
                    <a:bodyPr/>
                    <a:p>
                      <a:pPr algn="just" fontAlgn="auto">
                        <a:lnSpc>
                          <a:spcPct val="150000"/>
                        </a:lnSpc>
                        <a:buClrTx/>
                        <a:buSzTx/>
                        <a:buFontTx/>
                      </a:pPr>
                      <a:r>
                        <a:rPr lang="en-US" altLang="zh-CN" sz="1800">
                          <a:solidFill>
                            <a:srgbClr val="333333"/>
                          </a:solidFill>
                          <a:latin typeface="微软雅黑" panose="020B0503020204020204" charset="-122"/>
                          <a:ea typeface="微软雅黑" panose="020B0503020204020204" charset="-122"/>
                          <a:sym typeface="+mn-ea"/>
                        </a:rPr>
                        <a:t>2025年6月26日自发布之日起施行</a:t>
                      </a:r>
                      <a:endParaRPr lang="en-US" alt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r>
              <a:tr h="1350645">
                <a:tc>
                  <a:txBody>
                    <a:bodyPr/>
                    <a:p>
                      <a:pPr algn="just" fontAlgn="auto">
                        <a:lnSpc>
                          <a:spcPct val="150000"/>
                        </a:lnSpc>
                        <a:buClrTx/>
                        <a:buSzTx/>
                        <a:buFontTx/>
                        <a:buNone/>
                      </a:pPr>
                      <a:r>
                        <a:rPr lang="en-US" altLang="zh-CN" sz="1800">
                          <a:solidFill>
                            <a:srgbClr val="333333"/>
                          </a:solidFill>
                          <a:latin typeface="微软雅黑" panose="020B0503020204020204" charset="-122"/>
                          <a:ea typeface="微软雅黑" panose="020B0503020204020204" charset="-122"/>
                          <a:sym typeface="+mn-ea"/>
                        </a:rPr>
                        <a:t>国家税务总局关于互联网平台企业为平台内从业人员办理扣缴申报、代办申报若干事项的公告（</a:t>
                      </a:r>
                      <a:r>
                        <a:rPr lang="en-US" altLang="zh-CN" sz="1800">
                          <a:solidFill>
                            <a:srgbClr val="333333"/>
                          </a:solidFill>
                          <a:latin typeface="微软雅黑" panose="020B0503020204020204" charset="-122"/>
                          <a:ea typeface="微软雅黑" panose="020B0503020204020204" charset="-122"/>
                          <a:sym typeface="+mn-ea"/>
                        </a:rPr>
                        <a:t>国家税务总局公告2025年第16号</a:t>
                      </a:r>
                      <a:r>
                        <a:rPr lang="en-US" altLang="zh-CN" sz="1800">
                          <a:solidFill>
                            <a:srgbClr val="333333"/>
                          </a:solidFill>
                          <a:latin typeface="微软雅黑" panose="020B0503020204020204" charset="-122"/>
                          <a:ea typeface="微软雅黑" panose="020B0503020204020204" charset="-122"/>
                          <a:sym typeface="+mn-ea"/>
                        </a:rPr>
                        <a:t>）</a:t>
                      </a:r>
                      <a:endParaRPr lang="en-US" alt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c>
                  <a:txBody>
                    <a:bodyPr/>
                    <a:p>
                      <a:pPr algn="just" fontAlgn="auto">
                        <a:lnSpc>
                          <a:spcPct val="150000"/>
                        </a:lnSpc>
                        <a:buClrTx/>
                        <a:buSzTx/>
                        <a:buFontTx/>
                        <a:buNone/>
                      </a:pPr>
                      <a:r>
                        <a:rPr lang="en-US" altLang="zh-CN" sz="1800" i="0">
                          <a:solidFill>
                            <a:srgbClr val="333333"/>
                          </a:solidFill>
                          <a:latin typeface="微软雅黑" panose="020B0503020204020204" charset="-122"/>
                          <a:ea typeface="微软雅黑" panose="020B0503020204020204" charset="-122"/>
                        </a:rPr>
                        <a:t>2025年10月1日起施行</a:t>
                      </a:r>
                      <a:endParaRPr lang="en-US" altLang="zh-CN" sz="1800" i="0">
                        <a:solidFill>
                          <a:srgbClr val="333333"/>
                        </a:solidFill>
                        <a:latin typeface="微软雅黑" panose="020B0503020204020204" charset="-122"/>
                        <a:ea typeface="微软雅黑" panose="020B0503020204020204" charset="-122"/>
                      </a:endParaRPr>
                    </a:p>
                  </a:txBody>
                  <a:tcPr marL="68580" marR="68580" marT="0" marB="0" anchor="ctr" anchorCtr="0">
                    <a:lnL w="3175" cap="flat" cmpd="sng">
                      <a:solidFill>
                        <a:schemeClr val="bg1">
                          <a:lumMod val="85000"/>
                        </a:schemeClr>
                      </a:solidFill>
                      <a:prstDash val="solid"/>
                      <a:headEnd type="none" w="med" len="med"/>
                      <a:tailEnd type="none" w="med" len="med"/>
                    </a:lnL>
                    <a:lnR w="3175" cap="flat" cmpd="sng">
                      <a:solidFill>
                        <a:schemeClr val="bg1">
                          <a:lumMod val="85000"/>
                        </a:schemeClr>
                      </a:solidFill>
                      <a:prstDash val="solid"/>
                      <a:headEnd type="none" w="med" len="med"/>
                      <a:tailEnd type="none" w="med" len="med"/>
                    </a:lnR>
                    <a:lnT w="3175" cap="flat" cmpd="sng">
                      <a:solidFill>
                        <a:schemeClr val="bg1">
                          <a:lumMod val="85000"/>
                        </a:schemeClr>
                      </a:solidFill>
                      <a:prstDash val="solid"/>
                      <a:headEnd type="none" w="med" len="med"/>
                      <a:tailEnd type="none" w="med" len="med"/>
                    </a:lnT>
                    <a:lnB w="3175" cap="flat" cmpd="sng">
                      <a:solidFill>
                        <a:schemeClr val="bg1">
                          <a:lumMod val="85000"/>
                        </a:schemeClr>
                      </a:solidFill>
                      <a:prstDash val="solid"/>
                      <a:headEnd type="none" w="med" len="med"/>
                      <a:tailEnd type="none" w="med" len="med"/>
                    </a:lnB>
                    <a:noFill/>
                  </a:tcPr>
                </a:tc>
              </a:tr>
            </a:tbl>
          </a:graphicData>
        </a:graphic>
      </p:graphicFrame>
      <p:sp>
        <p:nvSpPr>
          <p:cNvPr id="22" name="Text 0"/>
          <p:cNvSpPr/>
          <p:nvPr/>
        </p:nvSpPr>
        <p:spPr>
          <a:xfrm>
            <a:off x="831850" y="419735"/>
            <a:ext cx="186118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相关政策</a:t>
            </a:r>
            <a:endParaRPr lang="zh-CN" altLang="en-US" sz="3200" b="1" dirty="0">
              <a:solidFill>
                <a:srgbClr val="018EF4"/>
              </a:solidFill>
              <a:latin typeface="MiSans" pitchFamily="34" charset="-122"/>
              <a:ea typeface="MiSans" pitchFamily="34" charset="-122"/>
              <a:cs typeface="MiSans"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1"/>
          <p:cNvSpPr/>
          <p:nvPr/>
        </p:nvSpPr>
        <p:spPr>
          <a:xfrm>
            <a:off x="10795" y="6372860"/>
            <a:ext cx="12191365" cy="493395"/>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5476240"/>
            <a:ext cx="12191365" cy="57150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5" name="Shape 3"/>
          <p:cNvSpPr/>
          <p:nvPr/>
        </p:nvSpPr>
        <p:spPr>
          <a:xfrm>
            <a:off x="-15240" y="6384925"/>
            <a:ext cx="12207240" cy="480695"/>
          </a:xfrm>
          <a:prstGeom prst="roundRect">
            <a:avLst>
              <a:gd name="adj" fmla="val 0"/>
            </a:avLst>
          </a:prstGeom>
          <a:gradFill flip="none" rotWithShape="1">
            <a:gsLst>
              <a:gs pos="0">
                <a:srgbClr val="49B2FE"/>
              </a:gs>
              <a:gs pos="100000">
                <a:srgbClr val="1552E8"/>
              </a:gs>
            </a:gsLst>
            <a:lin ang="18900000" scaled="1"/>
          </a:gradFill>
        </p:spPr>
      </p:sp>
      <p:sp>
        <p:nvSpPr>
          <p:cNvPr id="7" name="Shape 5"/>
          <p:cNvSpPr/>
          <p:nvPr>
            <p:custDataLst>
              <p:tags r:id="rId1"/>
            </p:custDataLst>
          </p:nvPr>
        </p:nvSpPr>
        <p:spPr>
          <a:xfrm flipH="1">
            <a:off x="632460" y="922020"/>
            <a:ext cx="2560955" cy="3901440"/>
          </a:xfrm>
          <a:custGeom>
            <a:avLst/>
            <a:gdLst/>
            <a:ahLst/>
            <a:cxnLst/>
            <a:rect l="l" t="t" r="r" b="b"/>
            <a:pathLst>
              <a:path w="2560955" h="3901440">
                <a:moveTo>
                  <a:pt x="0" y="124460"/>
                </a:moveTo>
                <a:cubicBezTo>
                  <a:pt x="169545" y="28575"/>
                  <a:pt x="423862" y="-3175"/>
                  <a:pt x="528197" y="0"/>
                </a:cubicBezTo>
                <a:cubicBezTo>
                  <a:pt x="776586" y="-8255"/>
                  <a:pt x="1119232" y="84455"/>
                  <a:pt x="1300633" y="129540"/>
                </a:cubicBezTo>
                <a:cubicBezTo>
                  <a:pt x="1535387" y="195580"/>
                  <a:pt x="1863806" y="257175"/>
                  <a:pt x="2032758" y="248920"/>
                </a:cubicBezTo>
                <a:cubicBezTo>
                  <a:pt x="2201710" y="258445"/>
                  <a:pt x="2456620" y="184785"/>
                  <a:pt x="2560955" y="124460"/>
                </a:cubicBezTo>
                <a:lnTo>
                  <a:pt x="2560955" y="3444240"/>
                </a:lnTo>
                <a:cubicBezTo>
                  <a:pt x="2568069" y="3700780"/>
                  <a:pt x="2348728" y="3907790"/>
                  <a:pt x="2134129" y="3901440"/>
                </a:cubicBezTo>
                <a:lnTo>
                  <a:pt x="426826" y="3901440"/>
                </a:lnTo>
                <a:cubicBezTo>
                  <a:pt x="187329" y="3909695"/>
                  <a:pt x="-5928" y="3674745"/>
                  <a:pt x="0" y="3444240"/>
                </a:cubicBezTo>
                <a:lnTo>
                  <a:pt x="0" y="124460"/>
                </a:lnTo>
                <a:close/>
              </a:path>
            </a:pathLst>
          </a:custGeom>
          <a:solidFill>
            <a:srgbClr val="000000">
              <a:alpha val="0"/>
            </a:srgbClr>
          </a:solidFill>
          <a:ln w="19050">
            <a:gradFill flip="none" rotWithShape="1">
              <a:gsLst>
                <a:gs pos="0">
                  <a:srgbClr val="92D1FE"/>
                </a:gs>
                <a:gs pos="84000">
                  <a:srgbClr val="49B2FE"/>
                </a:gs>
                <a:gs pos="100000">
                  <a:srgbClr val="49B2FE"/>
                </a:gs>
              </a:gsLst>
              <a:lin ang="16200000" scaled="1"/>
            </a:gradFill>
            <a:prstDash val="solid"/>
          </a:ln>
        </p:spPr>
      </p:sp>
      <p:sp>
        <p:nvSpPr>
          <p:cNvPr id="8" name="Text 6"/>
          <p:cNvSpPr/>
          <p:nvPr/>
        </p:nvSpPr>
        <p:spPr>
          <a:xfrm>
            <a:off x="632460" y="922020"/>
            <a:ext cx="2560955" cy="390144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9" name="Shape 7"/>
          <p:cNvSpPr/>
          <p:nvPr>
            <p:custDataLst>
              <p:tags r:id="rId2"/>
            </p:custDataLst>
          </p:nvPr>
        </p:nvSpPr>
        <p:spPr>
          <a:xfrm>
            <a:off x="632460" y="916940"/>
            <a:ext cx="2560955" cy="3901440"/>
          </a:xfrm>
          <a:custGeom>
            <a:avLst/>
            <a:gdLst/>
            <a:ahLst/>
            <a:cxnLst/>
            <a:rect l="l" t="t" r="r" b="b"/>
            <a:pathLst>
              <a:path w="2560955" h="3901440">
                <a:moveTo>
                  <a:pt x="0" y="124460"/>
                </a:moveTo>
                <a:cubicBezTo>
                  <a:pt x="169545" y="28575"/>
                  <a:pt x="423862" y="-3175"/>
                  <a:pt x="528197" y="0"/>
                </a:cubicBezTo>
                <a:cubicBezTo>
                  <a:pt x="776586" y="-8255"/>
                  <a:pt x="1119232" y="84455"/>
                  <a:pt x="1300633" y="129540"/>
                </a:cubicBezTo>
                <a:cubicBezTo>
                  <a:pt x="1535387" y="195580"/>
                  <a:pt x="1863806" y="257175"/>
                  <a:pt x="2032758" y="248920"/>
                </a:cubicBezTo>
                <a:cubicBezTo>
                  <a:pt x="2201710" y="258445"/>
                  <a:pt x="2456620" y="184785"/>
                  <a:pt x="2560955" y="124460"/>
                </a:cubicBezTo>
                <a:lnTo>
                  <a:pt x="2560955" y="3444240"/>
                </a:lnTo>
                <a:cubicBezTo>
                  <a:pt x="2568069" y="3700780"/>
                  <a:pt x="2348728" y="3907790"/>
                  <a:pt x="2134129" y="3901440"/>
                </a:cubicBezTo>
                <a:lnTo>
                  <a:pt x="426826" y="3901440"/>
                </a:lnTo>
                <a:cubicBezTo>
                  <a:pt x="187329" y="3909695"/>
                  <a:pt x="-5928" y="3674745"/>
                  <a:pt x="0" y="3444240"/>
                </a:cubicBezTo>
                <a:lnTo>
                  <a:pt x="0" y="124460"/>
                </a:lnTo>
                <a:close/>
              </a:path>
            </a:pathLst>
          </a:custGeom>
          <a:gradFill flip="none" rotWithShape="1">
            <a:gsLst>
              <a:gs pos="0">
                <a:srgbClr val="49B2FE"/>
              </a:gs>
              <a:gs pos="100000">
                <a:srgbClr val="1552E8"/>
              </a:gs>
            </a:gsLst>
            <a:lin ang="18900000" scaled="1"/>
          </a:gradFill>
        </p:spPr>
      </p:sp>
      <p:sp>
        <p:nvSpPr>
          <p:cNvPr id="10" name="Text 8"/>
          <p:cNvSpPr/>
          <p:nvPr/>
        </p:nvSpPr>
        <p:spPr>
          <a:xfrm>
            <a:off x="632460" y="916940"/>
            <a:ext cx="2560955" cy="390144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11" name="Shape 9"/>
          <p:cNvSpPr/>
          <p:nvPr>
            <p:custDataLst>
              <p:tags r:id="rId3"/>
            </p:custDataLst>
          </p:nvPr>
        </p:nvSpPr>
        <p:spPr>
          <a:xfrm>
            <a:off x="632460" y="1348740"/>
            <a:ext cx="2560955" cy="3749040"/>
          </a:xfrm>
          <a:custGeom>
            <a:avLst/>
            <a:gdLst/>
            <a:ahLst/>
            <a:cxnLst/>
            <a:rect l="l" t="t" r="r" b="b"/>
            <a:pathLst>
              <a:path w="2560955" h="3749040">
                <a:moveTo>
                  <a:pt x="0" y="119598"/>
                </a:moveTo>
                <a:cubicBezTo>
                  <a:pt x="169545" y="27459"/>
                  <a:pt x="423862" y="-3051"/>
                  <a:pt x="528197" y="0"/>
                </a:cubicBezTo>
                <a:cubicBezTo>
                  <a:pt x="776586" y="-7933"/>
                  <a:pt x="1119232" y="81156"/>
                  <a:pt x="1300633" y="124480"/>
                </a:cubicBezTo>
                <a:cubicBezTo>
                  <a:pt x="1535387" y="187940"/>
                  <a:pt x="1863806" y="247129"/>
                  <a:pt x="2032758" y="239197"/>
                </a:cubicBezTo>
                <a:cubicBezTo>
                  <a:pt x="2201710" y="248349"/>
                  <a:pt x="2456620" y="177567"/>
                  <a:pt x="2560955" y="119598"/>
                </a:cubicBezTo>
                <a:lnTo>
                  <a:pt x="2560955" y="3309699"/>
                </a:lnTo>
                <a:cubicBezTo>
                  <a:pt x="2568069" y="3556218"/>
                  <a:pt x="2348728" y="3755142"/>
                  <a:pt x="2134129" y="3749040"/>
                </a:cubicBezTo>
                <a:lnTo>
                  <a:pt x="426826" y="3749040"/>
                </a:lnTo>
                <a:cubicBezTo>
                  <a:pt x="187329" y="3756973"/>
                  <a:pt x="-5928" y="3531200"/>
                  <a:pt x="0" y="3309699"/>
                </a:cubicBezTo>
                <a:lnTo>
                  <a:pt x="0" y="119598"/>
                </a:lnTo>
                <a:close/>
              </a:path>
            </a:pathLst>
          </a:custGeom>
          <a:solidFill>
            <a:srgbClr val="FFFFFF"/>
          </a:solidFill>
          <a:ln w="19050">
            <a:gradFill flip="none" rotWithShape="1">
              <a:gsLst>
                <a:gs pos="0">
                  <a:srgbClr val="FFFFFF"/>
                </a:gs>
                <a:gs pos="44000">
                  <a:srgbClr val="92D1FE"/>
                </a:gs>
                <a:gs pos="84000">
                  <a:srgbClr val="49B2FE"/>
                </a:gs>
                <a:gs pos="100000">
                  <a:srgbClr val="49B2FE"/>
                </a:gs>
              </a:gsLst>
              <a:lin ang="5400000" scaled="1"/>
            </a:gradFill>
            <a:prstDash val="solid"/>
          </a:ln>
        </p:spPr>
      </p:sp>
      <p:sp>
        <p:nvSpPr>
          <p:cNvPr id="12" name="Text 10"/>
          <p:cNvSpPr/>
          <p:nvPr/>
        </p:nvSpPr>
        <p:spPr>
          <a:xfrm>
            <a:off x="632460" y="1348740"/>
            <a:ext cx="2560955" cy="374904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13" name="Text 11"/>
          <p:cNvSpPr/>
          <p:nvPr>
            <p:custDataLst>
              <p:tags r:id="rId4"/>
            </p:custDataLst>
          </p:nvPr>
        </p:nvSpPr>
        <p:spPr>
          <a:xfrm>
            <a:off x="704215" y="1659255"/>
            <a:ext cx="2138680" cy="368300"/>
          </a:xfrm>
          <a:prstGeom prst="rect">
            <a:avLst/>
          </a:prstGeom>
          <a:noFill/>
        </p:spPr>
        <p:txBody>
          <a:bodyPr wrap="square" lIns="91440" tIns="45720" rIns="91440" bIns="45720" rtlCol="0" anchor="t">
            <a:spAutoFit/>
          </a:bodyPr>
          <a:lstStyle/>
          <a:p>
            <a:pPr marL="0" indent="0" algn="just">
              <a:lnSpc>
                <a:spcPct val="100000"/>
              </a:lnSpc>
              <a:buNone/>
            </a:pPr>
            <a:r>
              <a:rPr lang="en-US" b="1" dirty="0">
                <a:solidFill>
                  <a:srgbClr val="000000"/>
                </a:solidFill>
                <a:latin typeface="微软雅黑" panose="020B0503020204020204" charset="-122"/>
                <a:ea typeface="微软雅黑" panose="020B0503020204020204" charset="-122"/>
                <a:cs typeface="MiSans" pitchFamily="34" charset="-120"/>
              </a:rPr>
              <a:t>收入总额计算</a:t>
            </a:r>
            <a:endParaRPr lang="en-US" b="1" dirty="0">
              <a:solidFill>
                <a:srgbClr val="000000"/>
              </a:solidFill>
              <a:latin typeface="微软雅黑" panose="020B0503020204020204" charset="-122"/>
              <a:ea typeface="微软雅黑" panose="020B0503020204020204" charset="-122"/>
              <a:cs typeface="MiSans" pitchFamily="34" charset="-120"/>
            </a:endParaRPr>
          </a:p>
        </p:txBody>
      </p:sp>
      <p:sp>
        <p:nvSpPr>
          <p:cNvPr id="14" name="Text 12"/>
          <p:cNvSpPr/>
          <p:nvPr>
            <p:custDataLst>
              <p:tags r:id="rId5"/>
            </p:custDataLst>
          </p:nvPr>
        </p:nvSpPr>
        <p:spPr>
          <a:xfrm>
            <a:off x="656590" y="2090420"/>
            <a:ext cx="2537460" cy="4446270"/>
          </a:xfrm>
          <a:prstGeom prst="rect">
            <a:avLst/>
          </a:prstGeom>
          <a:noFill/>
        </p:spPr>
        <p:txBody>
          <a:bodyPr wrap="square" lIns="91440" tIns="45720" rIns="91440" bIns="45720" rtlCol="0" anchor="t">
            <a:noAutofit/>
          </a:bodyPr>
          <a:lstStyle/>
          <a:p>
            <a:pPr marL="0" algn="just">
              <a:lnSpc>
                <a:spcPct val="120000"/>
              </a:lnSpc>
              <a:buClrTx/>
              <a:buSzTx/>
              <a:buFontTx/>
              <a:buNone/>
            </a:pPr>
            <a:r>
              <a:rPr lang="zh-CN" altLang="en-US" sz="1800" dirty="0">
                <a:latin typeface="微软雅黑" panose="020B0503020204020204" charset="-122"/>
                <a:ea typeface="微软雅黑" panose="020B0503020204020204" charset="-122"/>
              </a:rPr>
              <a:t>开展网络交易活动，在当期取得的与之相关的销售款项（全部价款和增值税税额的合计），包括货币和非货币形式的经济利益对应的销售款项，不扣除取得平台企业、政府机关、支付机构等实际补贴金额以及向平台企业支付的佣金、服务费等其他费用。</a:t>
            </a:r>
            <a:endParaRPr lang="zh-CN" altLang="en-US" sz="1800" dirty="0">
              <a:latin typeface="微软雅黑" panose="020B0503020204020204" charset="-122"/>
              <a:ea typeface="微软雅黑" panose="020B0503020204020204" charset="-122"/>
            </a:endParaRPr>
          </a:p>
        </p:txBody>
      </p:sp>
      <p:sp>
        <p:nvSpPr>
          <p:cNvPr id="15" name="Shape 13"/>
          <p:cNvSpPr/>
          <p:nvPr>
            <p:custDataLst>
              <p:tags r:id="rId6"/>
            </p:custDataLst>
          </p:nvPr>
        </p:nvSpPr>
        <p:spPr>
          <a:xfrm flipH="1">
            <a:off x="3360420" y="922020"/>
            <a:ext cx="2560955" cy="3901440"/>
          </a:xfrm>
          <a:custGeom>
            <a:avLst/>
            <a:gdLst/>
            <a:ahLst/>
            <a:cxnLst/>
            <a:rect l="l" t="t" r="r" b="b"/>
            <a:pathLst>
              <a:path w="2560955" h="3901440">
                <a:moveTo>
                  <a:pt x="0" y="124460"/>
                </a:moveTo>
                <a:cubicBezTo>
                  <a:pt x="169545" y="28575"/>
                  <a:pt x="423862" y="-3175"/>
                  <a:pt x="528197" y="0"/>
                </a:cubicBezTo>
                <a:cubicBezTo>
                  <a:pt x="776586" y="-8255"/>
                  <a:pt x="1119232" y="84455"/>
                  <a:pt x="1300633" y="129540"/>
                </a:cubicBezTo>
                <a:cubicBezTo>
                  <a:pt x="1535387" y="195580"/>
                  <a:pt x="1863806" y="257175"/>
                  <a:pt x="2032758" y="248920"/>
                </a:cubicBezTo>
                <a:cubicBezTo>
                  <a:pt x="2201710" y="258445"/>
                  <a:pt x="2456620" y="184785"/>
                  <a:pt x="2560955" y="124460"/>
                </a:cubicBezTo>
                <a:lnTo>
                  <a:pt x="2560955" y="3444240"/>
                </a:lnTo>
                <a:cubicBezTo>
                  <a:pt x="2568069" y="3700780"/>
                  <a:pt x="2348728" y="3907790"/>
                  <a:pt x="2134129" y="3901440"/>
                </a:cubicBezTo>
                <a:lnTo>
                  <a:pt x="426826" y="3901440"/>
                </a:lnTo>
                <a:cubicBezTo>
                  <a:pt x="187329" y="3909695"/>
                  <a:pt x="-5928" y="3674745"/>
                  <a:pt x="0" y="3444240"/>
                </a:cubicBezTo>
                <a:lnTo>
                  <a:pt x="0" y="124460"/>
                </a:lnTo>
                <a:close/>
              </a:path>
            </a:pathLst>
          </a:custGeom>
          <a:solidFill>
            <a:srgbClr val="000000">
              <a:alpha val="0"/>
            </a:srgbClr>
          </a:solidFill>
          <a:ln w="19050">
            <a:gradFill flip="none" rotWithShape="1">
              <a:gsLst>
                <a:gs pos="0">
                  <a:srgbClr val="92D1FE"/>
                </a:gs>
                <a:gs pos="84000">
                  <a:srgbClr val="49B2FE"/>
                </a:gs>
                <a:gs pos="100000">
                  <a:srgbClr val="49B2FE"/>
                </a:gs>
              </a:gsLst>
              <a:lin ang="16200000" scaled="1"/>
            </a:gradFill>
            <a:prstDash val="solid"/>
          </a:ln>
        </p:spPr>
      </p:sp>
      <p:sp>
        <p:nvSpPr>
          <p:cNvPr id="16" name="Text 14"/>
          <p:cNvSpPr/>
          <p:nvPr/>
        </p:nvSpPr>
        <p:spPr>
          <a:xfrm>
            <a:off x="3360420" y="922020"/>
            <a:ext cx="2560955" cy="390144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17" name="Shape 15"/>
          <p:cNvSpPr/>
          <p:nvPr>
            <p:custDataLst>
              <p:tags r:id="rId7"/>
            </p:custDataLst>
          </p:nvPr>
        </p:nvSpPr>
        <p:spPr>
          <a:xfrm>
            <a:off x="3360420" y="916940"/>
            <a:ext cx="2560955" cy="3901440"/>
          </a:xfrm>
          <a:custGeom>
            <a:avLst/>
            <a:gdLst/>
            <a:ahLst/>
            <a:cxnLst/>
            <a:rect l="l" t="t" r="r" b="b"/>
            <a:pathLst>
              <a:path w="2560955" h="3901440">
                <a:moveTo>
                  <a:pt x="0" y="124460"/>
                </a:moveTo>
                <a:cubicBezTo>
                  <a:pt x="169545" y="28575"/>
                  <a:pt x="423862" y="-3175"/>
                  <a:pt x="528197" y="0"/>
                </a:cubicBezTo>
                <a:cubicBezTo>
                  <a:pt x="776586" y="-8255"/>
                  <a:pt x="1119232" y="84455"/>
                  <a:pt x="1300633" y="129540"/>
                </a:cubicBezTo>
                <a:cubicBezTo>
                  <a:pt x="1535387" y="195580"/>
                  <a:pt x="1863806" y="257175"/>
                  <a:pt x="2032758" y="248920"/>
                </a:cubicBezTo>
                <a:cubicBezTo>
                  <a:pt x="2201710" y="258445"/>
                  <a:pt x="2456620" y="184785"/>
                  <a:pt x="2560955" y="124460"/>
                </a:cubicBezTo>
                <a:lnTo>
                  <a:pt x="2560955" y="3444240"/>
                </a:lnTo>
                <a:cubicBezTo>
                  <a:pt x="2568069" y="3700780"/>
                  <a:pt x="2348728" y="3907790"/>
                  <a:pt x="2134129" y="3901440"/>
                </a:cubicBezTo>
                <a:lnTo>
                  <a:pt x="426826" y="3901440"/>
                </a:lnTo>
                <a:cubicBezTo>
                  <a:pt x="187329" y="3909695"/>
                  <a:pt x="-5928" y="3674745"/>
                  <a:pt x="0" y="3444240"/>
                </a:cubicBezTo>
                <a:lnTo>
                  <a:pt x="0" y="124460"/>
                </a:lnTo>
                <a:close/>
              </a:path>
            </a:pathLst>
          </a:custGeom>
          <a:gradFill flip="none" rotWithShape="1">
            <a:gsLst>
              <a:gs pos="0">
                <a:srgbClr val="49B2FE"/>
              </a:gs>
              <a:gs pos="100000">
                <a:srgbClr val="1552E8"/>
              </a:gs>
            </a:gsLst>
            <a:lin ang="18900000" scaled="1"/>
          </a:gradFill>
        </p:spPr>
      </p:sp>
      <p:sp>
        <p:nvSpPr>
          <p:cNvPr id="18" name="Text 16"/>
          <p:cNvSpPr/>
          <p:nvPr/>
        </p:nvSpPr>
        <p:spPr>
          <a:xfrm>
            <a:off x="3360420" y="916940"/>
            <a:ext cx="2560955" cy="390144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19" name="Shape 17"/>
          <p:cNvSpPr/>
          <p:nvPr>
            <p:custDataLst>
              <p:tags r:id="rId8"/>
            </p:custDataLst>
          </p:nvPr>
        </p:nvSpPr>
        <p:spPr>
          <a:xfrm>
            <a:off x="3360420" y="1348740"/>
            <a:ext cx="2560955" cy="4106545"/>
          </a:xfrm>
          <a:custGeom>
            <a:avLst/>
            <a:gdLst/>
            <a:ahLst/>
            <a:cxnLst/>
            <a:rect l="l" t="t" r="r" b="b"/>
            <a:pathLst>
              <a:path w="2560955" h="3749040">
                <a:moveTo>
                  <a:pt x="0" y="119598"/>
                </a:moveTo>
                <a:cubicBezTo>
                  <a:pt x="169545" y="27459"/>
                  <a:pt x="423862" y="-3051"/>
                  <a:pt x="528197" y="0"/>
                </a:cubicBezTo>
                <a:cubicBezTo>
                  <a:pt x="776586" y="-7933"/>
                  <a:pt x="1119232" y="81156"/>
                  <a:pt x="1300633" y="124480"/>
                </a:cubicBezTo>
                <a:cubicBezTo>
                  <a:pt x="1535387" y="187940"/>
                  <a:pt x="1863806" y="247129"/>
                  <a:pt x="2032758" y="239197"/>
                </a:cubicBezTo>
                <a:cubicBezTo>
                  <a:pt x="2201710" y="248349"/>
                  <a:pt x="2456620" y="177567"/>
                  <a:pt x="2560955" y="119598"/>
                </a:cubicBezTo>
                <a:lnTo>
                  <a:pt x="2560955" y="3309699"/>
                </a:lnTo>
                <a:cubicBezTo>
                  <a:pt x="2568069" y="3556218"/>
                  <a:pt x="2348728" y="3755142"/>
                  <a:pt x="2134129" y="3749040"/>
                </a:cubicBezTo>
                <a:lnTo>
                  <a:pt x="426826" y="3749040"/>
                </a:lnTo>
                <a:cubicBezTo>
                  <a:pt x="187329" y="3756973"/>
                  <a:pt x="-5928" y="3531200"/>
                  <a:pt x="0" y="3309699"/>
                </a:cubicBezTo>
                <a:lnTo>
                  <a:pt x="0" y="119598"/>
                </a:lnTo>
                <a:close/>
              </a:path>
            </a:pathLst>
          </a:custGeom>
          <a:solidFill>
            <a:srgbClr val="FFFFFF"/>
          </a:solidFill>
          <a:ln w="19050">
            <a:gradFill flip="none" rotWithShape="1">
              <a:gsLst>
                <a:gs pos="0">
                  <a:srgbClr val="FFFFFF"/>
                </a:gs>
                <a:gs pos="44000">
                  <a:srgbClr val="92D1FE"/>
                </a:gs>
                <a:gs pos="84000">
                  <a:srgbClr val="49B2FE"/>
                </a:gs>
                <a:gs pos="100000">
                  <a:srgbClr val="49B2FE"/>
                </a:gs>
              </a:gsLst>
              <a:lin ang="5400000" scaled="1"/>
            </a:gradFill>
            <a:prstDash val="solid"/>
          </a:ln>
        </p:spPr>
      </p:sp>
      <p:sp>
        <p:nvSpPr>
          <p:cNvPr id="20" name="Text 18"/>
          <p:cNvSpPr/>
          <p:nvPr/>
        </p:nvSpPr>
        <p:spPr>
          <a:xfrm>
            <a:off x="3360420" y="1348740"/>
            <a:ext cx="2560955" cy="413639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21" name="Text 19"/>
          <p:cNvSpPr/>
          <p:nvPr>
            <p:custDataLst>
              <p:tags r:id="rId9"/>
            </p:custDataLst>
          </p:nvPr>
        </p:nvSpPr>
        <p:spPr>
          <a:xfrm>
            <a:off x="3571875" y="1659255"/>
            <a:ext cx="2138680" cy="368300"/>
          </a:xfrm>
          <a:prstGeom prst="rect">
            <a:avLst/>
          </a:prstGeom>
          <a:noFill/>
        </p:spPr>
        <p:txBody>
          <a:bodyPr wrap="square" lIns="91440" tIns="45720" rIns="91440" bIns="45720" rtlCol="0" anchor="t">
            <a:spAutoFit/>
          </a:bodyPr>
          <a:lstStyle/>
          <a:p>
            <a:pPr marL="0" indent="0" algn="just">
              <a:lnSpc>
                <a:spcPct val="100000"/>
              </a:lnSpc>
              <a:buNone/>
            </a:pPr>
            <a:r>
              <a:rPr lang="en-US" b="1" dirty="0">
                <a:solidFill>
                  <a:srgbClr val="000000"/>
                </a:solidFill>
                <a:latin typeface="微软雅黑" panose="020B0503020204020204" charset="-122"/>
                <a:ea typeface="微软雅黑" panose="020B0503020204020204" charset="-122"/>
                <a:cs typeface="MiSans" pitchFamily="34" charset="-120"/>
              </a:rPr>
              <a:t>退款金额处理</a:t>
            </a:r>
            <a:endParaRPr lang="en-US" b="1" dirty="0">
              <a:solidFill>
                <a:srgbClr val="000000"/>
              </a:solidFill>
              <a:latin typeface="微软雅黑" panose="020B0503020204020204" charset="-122"/>
              <a:ea typeface="微软雅黑" panose="020B0503020204020204" charset="-122"/>
              <a:cs typeface="MiSans" pitchFamily="34" charset="-120"/>
            </a:endParaRPr>
          </a:p>
        </p:txBody>
      </p:sp>
      <p:sp>
        <p:nvSpPr>
          <p:cNvPr id="22" name="Text 20"/>
          <p:cNvSpPr/>
          <p:nvPr>
            <p:custDataLst>
              <p:tags r:id="rId10"/>
            </p:custDataLst>
          </p:nvPr>
        </p:nvSpPr>
        <p:spPr>
          <a:xfrm>
            <a:off x="3552825" y="2106295"/>
            <a:ext cx="2176145" cy="1419860"/>
          </a:xfrm>
          <a:prstGeom prst="rect">
            <a:avLst/>
          </a:prstGeom>
          <a:noFill/>
        </p:spPr>
        <p:txBody>
          <a:bodyPr wrap="square" lIns="91440" tIns="45720" rIns="91440" bIns="45720" rtlCol="0" anchor="t">
            <a:spAutoFit/>
          </a:bodyPr>
          <a:lstStyle/>
          <a:p>
            <a:pPr marL="0" indent="0" algn="just">
              <a:lnSpc>
                <a:spcPct val="120000"/>
              </a:lnSpc>
              <a:buNone/>
            </a:pPr>
            <a:r>
              <a:rPr lang="zh-CN" altLang="en-US" dirty="0">
                <a:solidFill>
                  <a:srgbClr val="000000"/>
                </a:solidFill>
                <a:latin typeface="微软雅黑" panose="020B0503020204020204" charset="-122"/>
                <a:ea typeface="微软雅黑" panose="020B0503020204020204" charset="-122"/>
                <a:cs typeface="MiSans" pitchFamily="34" charset="-120"/>
              </a:rPr>
              <a:t>是指当期发生的退货退款、不退货仅退款、服务退款的金额。</a:t>
            </a:r>
            <a:endParaRPr lang="zh-CN" altLang="en-US" dirty="0">
              <a:solidFill>
                <a:srgbClr val="000000"/>
              </a:solidFill>
              <a:latin typeface="微软雅黑" panose="020B0503020204020204" charset="-122"/>
              <a:ea typeface="微软雅黑" panose="020B0503020204020204" charset="-122"/>
              <a:cs typeface="MiSans" pitchFamily="34" charset="-120"/>
            </a:endParaRPr>
          </a:p>
        </p:txBody>
      </p:sp>
      <p:sp>
        <p:nvSpPr>
          <p:cNvPr id="23" name="Shape 21"/>
          <p:cNvSpPr/>
          <p:nvPr>
            <p:custDataLst>
              <p:tags r:id="rId11"/>
            </p:custDataLst>
          </p:nvPr>
        </p:nvSpPr>
        <p:spPr>
          <a:xfrm flipH="1">
            <a:off x="6088380" y="922020"/>
            <a:ext cx="2560955" cy="3901440"/>
          </a:xfrm>
          <a:custGeom>
            <a:avLst/>
            <a:gdLst/>
            <a:ahLst/>
            <a:cxnLst/>
            <a:rect l="l" t="t" r="r" b="b"/>
            <a:pathLst>
              <a:path w="2560955" h="3901440">
                <a:moveTo>
                  <a:pt x="0" y="124460"/>
                </a:moveTo>
                <a:cubicBezTo>
                  <a:pt x="169545" y="28575"/>
                  <a:pt x="423862" y="-3175"/>
                  <a:pt x="528197" y="0"/>
                </a:cubicBezTo>
                <a:cubicBezTo>
                  <a:pt x="776586" y="-8255"/>
                  <a:pt x="1119232" y="84455"/>
                  <a:pt x="1300633" y="129540"/>
                </a:cubicBezTo>
                <a:cubicBezTo>
                  <a:pt x="1535387" y="195580"/>
                  <a:pt x="1863806" y="257175"/>
                  <a:pt x="2032758" y="248920"/>
                </a:cubicBezTo>
                <a:cubicBezTo>
                  <a:pt x="2201710" y="258445"/>
                  <a:pt x="2456620" y="184785"/>
                  <a:pt x="2560955" y="124460"/>
                </a:cubicBezTo>
                <a:lnTo>
                  <a:pt x="2560955" y="3444240"/>
                </a:lnTo>
                <a:cubicBezTo>
                  <a:pt x="2568069" y="3700780"/>
                  <a:pt x="2348728" y="3907790"/>
                  <a:pt x="2134129" y="3901440"/>
                </a:cubicBezTo>
                <a:lnTo>
                  <a:pt x="426826" y="3901440"/>
                </a:lnTo>
                <a:cubicBezTo>
                  <a:pt x="187329" y="3909695"/>
                  <a:pt x="-5928" y="3674745"/>
                  <a:pt x="0" y="3444240"/>
                </a:cubicBezTo>
                <a:lnTo>
                  <a:pt x="0" y="124460"/>
                </a:lnTo>
                <a:close/>
              </a:path>
            </a:pathLst>
          </a:custGeom>
          <a:solidFill>
            <a:srgbClr val="000000">
              <a:alpha val="0"/>
            </a:srgbClr>
          </a:solidFill>
          <a:ln w="19050">
            <a:gradFill flip="none" rotWithShape="1">
              <a:gsLst>
                <a:gs pos="0">
                  <a:srgbClr val="92D1FE"/>
                </a:gs>
                <a:gs pos="84000">
                  <a:srgbClr val="49B2FE"/>
                </a:gs>
                <a:gs pos="100000">
                  <a:srgbClr val="49B2FE"/>
                </a:gs>
              </a:gsLst>
              <a:lin ang="16200000" scaled="1"/>
            </a:gradFill>
            <a:prstDash val="solid"/>
          </a:ln>
        </p:spPr>
      </p:sp>
      <p:sp>
        <p:nvSpPr>
          <p:cNvPr id="24" name="Text 22"/>
          <p:cNvSpPr/>
          <p:nvPr/>
        </p:nvSpPr>
        <p:spPr>
          <a:xfrm>
            <a:off x="6088380" y="922020"/>
            <a:ext cx="2560955" cy="390144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25" name="Shape 23"/>
          <p:cNvSpPr/>
          <p:nvPr>
            <p:custDataLst>
              <p:tags r:id="rId12"/>
            </p:custDataLst>
          </p:nvPr>
        </p:nvSpPr>
        <p:spPr>
          <a:xfrm>
            <a:off x="6088380" y="916940"/>
            <a:ext cx="2560955" cy="3901440"/>
          </a:xfrm>
          <a:custGeom>
            <a:avLst/>
            <a:gdLst/>
            <a:ahLst/>
            <a:cxnLst/>
            <a:rect l="l" t="t" r="r" b="b"/>
            <a:pathLst>
              <a:path w="2560955" h="3901440">
                <a:moveTo>
                  <a:pt x="0" y="124460"/>
                </a:moveTo>
                <a:cubicBezTo>
                  <a:pt x="169545" y="28575"/>
                  <a:pt x="423862" y="-3175"/>
                  <a:pt x="528197" y="0"/>
                </a:cubicBezTo>
                <a:cubicBezTo>
                  <a:pt x="776586" y="-8255"/>
                  <a:pt x="1119232" y="84455"/>
                  <a:pt x="1300633" y="129540"/>
                </a:cubicBezTo>
                <a:cubicBezTo>
                  <a:pt x="1535387" y="195580"/>
                  <a:pt x="1863806" y="257175"/>
                  <a:pt x="2032758" y="248920"/>
                </a:cubicBezTo>
                <a:cubicBezTo>
                  <a:pt x="2201710" y="258445"/>
                  <a:pt x="2456620" y="184785"/>
                  <a:pt x="2560955" y="124460"/>
                </a:cubicBezTo>
                <a:lnTo>
                  <a:pt x="2560955" y="3444240"/>
                </a:lnTo>
                <a:cubicBezTo>
                  <a:pt x="2568069" y="3700780"/>
                  <a:pt x="2348728" y="3907790"/>
                  <a:pt x="2134129" y="3901440"/>
                </a:cubicBezTo>
                <a:lnTo>
                  <a:pt x="426826" y="3901440"/>
                </a:lnTo>
                <a:cubicBezTo>
                  <a:pt x="187329" y="3909695"/>
                  <a:pt x="-5928" y="3674745"/>
                  <a:pt x="0" y="3444240"/>
                </a:cubicBezTo>
                <a:lnTo>
                  <a:pt x="0" y="124460"/>
                </a:lnTo>
                <a:close/>
              </a:path>
            </a:pathLst>
          </a:custGeom>
          <a:gradFill flip="none" rotWithShape="1">
            <a:gsLst>
              <a:gs pos="0">
                <a:srgbClr val="49B2FE"/>
              </a:gs>
              <a:gs pos="100000">
                <a:srgbClr val="1552E8"/>
              </a:gs>
            </a:gsLst>
            <a:lin ang="18900000" scaled="1"/>
          </a:gradFill>
        </p:spPr>
      </p:sp>
      <p:sp>
        <p:nvSpPr>
          <p:cNvPr id="26" name="Text 24"/>
          <p:cNvSpPr/>
          <p:nvPr/>
        </p:nvSpPr>
        <p:spPr>
          <a:xfrm>
            <a:off x="6088380" y="916940"/>
            <a:ext cx="2560955" cy="390144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27" name="Shape 25"/>
          <p:cNvSpPr/>
          <p:nvPr>
            <p:custDataLst>
              <p:tags r:id="rId13"/>
            </p:custDataLst>
          </p:nvPr>
        </p:nvSpPr>
        <p:spPr>
          <a:xfrm>
            <a:off x="6088380" y="1348740"/>
            <a:ext cx="2560955" cy="4086860"/>
          </a:xfrm>
          <a:custGeom>
            <a:avLst/>
            <a:gdLst/>
            <a:ahLst/>
            <a:cxnLst/>
            <a:rect l="l" t="t" r="r" b="b"/>
            <a:pathLst>
              <a:path w="2560955" h="3749040">
                <a:moveTo>
                  <a:pt x="0" y="119598"/>
                </a:moveTo>
                <a:cubicBezTo>
                  <a:pt x="169545" y="27459"/>
                  <a:pt x="423862" y="-3051"/>
                  <a:pt x="528197" y="0"/>
                </a:cubicBezTo>
                <a:cubicBezTo>
                  <a:pt x="776586" y="-7933"/>
                  <a:pt x="1119232" y="81156"/>
                  <a:pt x="1300633" y="124480"/>
                </a:cubicBezTo>
                <a:cubicBezTo>
                  <a:pt x="1535387" y="187940"/>
                  <a:pt x="1863806" y="247129"/>
                  <a:pt x="2032758" y="239197"/>
                </a:cubicBezTo>
                <a:cubicBezTo>
                  <a:pt x="2201710" y="248349"/>
                  <a:pt x="2456620" y="177567"/>
                  <a:pt x="2560955" y="119598"/>
                </a:cubicBezTo>
                <a:lnTo>
                  <a:pt x="2560955" y="3309699"/>
                </a:lnTo>
                <a:cubicBezTo>
                  <a:pt x="2568069" y="3556218"/>
                  <a:pt x="2348728" y="3755142"/>
                  <a:pt x="2134129" y="3749040"/>
                </a:cubicBezTo>
                <a:lnTo>
                  <a:pt x="426826" y="3749040"/>
                </a:lnTo>
                <a:cubicBezTo>
                  <a:pt x="187329" y="3756973"/>
                  <a:pt x="-5928" y="3531200"/>
                  <a:pt x="0" y="3309699"/>
                </a:cubicBezTo>
                <a:lnTo>
                  <a:pt x="0" y="119598"/>
                </a:lnTo>
                <a:close/>
              </a:path>
            </a:pathLst>
          </a:custGeom>
          <a:solidFill>
            <a:srgbClr val="FFFFFF"/>
          </a:solidFill>
          <a:ln w="19050">
            <a:gradFill flip="none" rotWithShape="1">
              <a:gsLst>
                <a:gs pos="0">
                  <a:srgbClr val="FFFFFF"/>
                </a:gs>
                <a:gs pos="44000">
                  <a:srgbClr val="92D1FE"/>
                </a:gs>
                <a:gs pos="84000">
                  <a:srgbClr val="49B2FE"/>
                </a:gs>
                <a:gs pos="100000">
                  <a:srgbClr val="49B2FE"/>
                </a:gs>
              </a:gsLst>
              <a:lin ang="5400000" scaled="1"/>
            </a:gradFill>
            <a:prstDash val="solid"/>
          </a:ln>
        </p:spPr>
      </p:sp>
      <p:sp>
        <p:nvSpPr>
          <p:cNvPr id="28" name="Text 26"/>
          <p:cNvSpPr/>
          <p:nvPr/>
        </p:nvSpPr>
        <p:spPr>
          <a:xfrm>
            <a:off x="6088380" y="1348740"/>
            <a:ext cx="2560955" cy="3377565"/>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29" name="Text 27"/>
          <p:cNvSpPr/>
          <p:nvPr>
            <p:custDataLst>
              <p:tags r:id="rId14"/>
            </p:custDataLst>
          </p:nvPr>
        </p:nvSpPr>
        <p:spPr>
          <a:xfrm>
            <a:off x="3590290" y="3756025"/>
            <a:ext cx="2138680" cy="368300"/>
          </a:xfrm>
          <a:prstGeom prst="rect">
            <a:avLst/>
          </a:prstGeom>
          <a:noFill/>
        </p:spPr>
        <p:txBody>
          <a:bodyPr wrap="square" lIns="91440" tIns="45720" rIns="91440" bIns="45720" rtlCol="0" anchor="t">
            <a:spAutoFit/>
          </a:bodyPr>
          <a:lstStyle/>
          <a:p>
            <a:pPr marL="0" indent="0" algn="just">
              <a:lnSpc>
                <a:spcPct val="100000"/>
              </a:lnSpc>
              <a:buNone/>
            </a:pPr>
            <a:r>
              <a:rPr lang="en-US" b="1" dirty="0">
                <a:solidFill>
                  <a:srgbClr val="000000"/>
                </a:solidFill>
                <a:latin typeface="微软雅黑" panose="020B0503020204020204" charset="-122"/>
                <a:ea typeface="微软雅黑" panose="020B0503020204020204" charset="-122"/>
                <a:cs typeface="MiSans" pitchFamily="34" charset="-120"/>
              </a:rPr>
              <a:t>收入净额确定</a:t>
            </a:r>
            <a:endParaRPr lang="en-US" b="1" dirty="0">
              <a:solidFill>
                <a:srgbClr val="000000"/>
              </a:solidFill>
              <a:latin typeface="微软雅黑" panose="020B0503020204020204" charset="-122"/>
              <a:ea typeface="微软雅黑" panose="020B0503020204020204" charset="-122"/>
              <a:cs typeface="MiSans" pitchFamily="34" charset="-120"/>
            </a:endParaRPr>
          </a:p>
        </p:txBody>
      </p:sp>
      <p:sp>
        <p:nvSpPr>
          <p:cNvPr id="30" name="Text 28"/>
          <p:cNvSpPr/>
          <p:nvPr>
            <p:custDataLst>
              <p:tags r:id="rId15"/>
            </p:custDataLst>
          </p:nvPr>
        </p:nvSpPr>
        <p:spPr>
          <a:xfrm>
            <a:off x="3578225" y="4201160"/>
            <a:ext cx="2176145" cy="1087755"/>
          </a:xfrm>
          <a:prstGeom prst="rect">
            <a:avLst/>
          </a:prstGeom>
          <a:noFill/>
        </p:spPr>
        <p:txBody>
          <a:bodyPr wrap="square" lIns="91440" tIns="45720" rIns="91440" bIns="45720" rtlCol="0" anchor="t">
            <a:spAutoFit/>
          </a:bodyPr>
          <a:lstStyle/>
          <a:p>
            <a:pPr marL="0" indent="0" algn="just">
              <a:lnSpc>
                <a:spcPct val="120000"/>
              </a:lnSpc>
              <a:buNone/>
            </a:pPr>
            <a:r>
              <a:rPr lang="zh-CN" altLang="en-US" dirty="0">
                <a:solidFill>
                  <a:srgbClr val="000000"/>
                </a:solidFill>
                <a:latin typeface="微软雅黑" panose="020B0503020204020204" charset="-122"/>
                <a:ea typeface="微软雅黑" panose="020B0503020204020204" charset="-122"/>
                <a:cs typeface="MiSans" pitchFamily="34" charset="-120"/>
              </a:rPr>
              <a:t>收入净额是指当期收入总额减去退款金额后的净额</a:t>
            </a:r>
            <a:r>
              <a:rPr lang="en-US" dirty="0">
                <a:solidFill>
                  <a:srgbClr val="000000"/>
                </a:solidFill>
                <a:latin typeface="微软雅黑" panose="020B0503020204020204" charset="-122"/>
                <a:ea typeface="微软雅黑" panose="020B0503020204020204" charset="-122"/>
                <a:cs typeface="MiSans" pitchFamily="34" charset="-120"/>
              </a:rPr>
              <a:t>。</a:t>
            </a:r>
            <a:endParaRPr lang="en-US" dirty="0">
              <a:latin typeface="微软雅黑" panose="020B0503020204020204" charset="-122"/>
              <a:ea typeface="微软雅黑" panose="020B0503020204020204" charset="-122"/>
            </a:endParaRPr>
          </a:p>
        </p:txBody>
      </p:sp>
      <p:sp>
        <p:nvSpPr>
          <p:cNvPr id="31" name="Shape 29"/>
          <p:cNvSpPr/>
          <p:nvPr/>
        </p:nvSpPr>
        <p:spPr>
          <a:xfrm flipH="1">
            <a:off x="8816340" y="922020"/>
            <a:ext cx="2560955" cy="3901440"/>
          </a:xfrm>
          <a:custGeom>
            <a:avLst/>
            <a:gdLst/>
            <a:ahLst/>
            <a:cxnLst/>
            <a:rect l="l" t="t" r="r" b="b"/>
            <a:pathLst>
              <a:path w="2560955" h="3901440">
                <a:moveTo>
                  <a:pt x="0" y="124460"/>
                </a:moveTo>
                <a:cubicBezTo>
                  <a:pt x="169545" y="28575"/>
                  <a:pt x="423862" y="-3175"/>
                  <a:pt x="528197" y="0"/>
                </a:cubicBezTo>
                <a:cubicBezTo>
                  <a:pt x="776586" y="-8255"/>
                  <a:pt x="1119232" y="84455"/>
                  <a:pt x="1300633" y="129540"/>
                </a:cubicBezTo>
                <a:cubicBezTo>
                  <a:pt x="1535387" y="195580"/>
                  <a:pt x="1863806" y="257175"/>
                  <a:pt x="2032758" y="248920"/>
                </a:cubicBezTo>
                <a:cubicBezTo>
                  <a:pt x="2201710" y="258445"/>
                  <a:pt x="2456620" y="184785"/>
                  <a:pt x="2560955" y="124460"/>
                </a:cubicBezTo>
                <a:lnTo>
                  <a:pt x="2560955" y="3444240"/>
                </a:lnTo>
                <a:cubicBezTo>
                  <a:pt x="2568069" y="3700780"/>
                  <a:pt x="2348728" y="3907790"/>
                  <a:pt x="2134129" y="3901440"/>
                </a:cubicBezTo>
                <a:lnTo>
                  <a:pt x="426826" y="3901440"/>
                </a:lnTo>
                <a:cubicBezTo>
                  <a:pt x="187329" y="3909695"/>
                  <a:pt x="-5928" y="3674745"/>
                  <a:pt x="0" y="3444240"/>
                </a:cubicBezTo>
                <a:lnTo>
                  <a:pt x="0" y="124460"/>
                </a:lnTo>
                <a:close/>
              </a:path>
            </a:pathLst>
          </a:custGeom>
          <a:solidFill>
            <a:srgbClr val="000000">
              <a:alpha val="0"/>
            </a:srgbClr>
          </a:solidFill>
          <a:ln w="19050">
            <a:gradFill flip="none" rotWithShape="1">
              <a:gsLst>
                <a:gs pos="0">
                  <a:srgbClr val="92D1FE"/>
                </a:gs>
                <a:gs pos="84000">
                  <a:srgbClr val="49B2FE"/>
                </a:gs>
                <a:gs pos="100000">
                  <a:srgbClr val="49B2FE"/>
                </a:gs>
              </a:gsLst>
              <a:lin ang="16200000" scaled="1"/>
            </a:gradFill>
            <a:prstDash val="solid"/>
          </a:ln>
        </p:spPr>
      </p:sp>
      <p:sp>
        <p:nvSpPr>
          <p:cNvPr id="32" name="Text 30"/>
          <p:cNvSpPr/>
          <p:nvPr/>
        </p:nvSpPr>
        <p:spPr>
          <a:xfrm>
            <a:off x="8816340" y="922020"/>
            <a:ext cx="2560955" cy="390144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33" name="Shape 31"/>
          <p:cNvSpPr/>
          <p:nvPr/>
        </p:nvSpPr>
        <p:spPr>
          <a:xfrm>
            <a:off x="8816340" y="916940"/>
            <a:ext cx="2560955" cy="3901440"/>
          </a:xfrm>
          <a:custGeom>
            <a:avLst/>
            <a:gdLst/>
            <a:ahLst/>
            <a:cxnLst/>
            <a:rect l="l" t="t" r="r" b="b"/>
            <a:pathLst>
              <a:path w="2560955" h="3901440">
                <a:moveTo>
                  <a:pt x="0" y="124460"/>
                </a:moveTo>
                <a:cubicBezTo>
                  <a:pt x="169545" y="28575"/>
                  <a:pt x="423862" y="-3175"/>
                  <a:pt x="528197" y="0"/>
                </a:cubicBezTo>
                <a:cubicBezTo>
                  <a:pt x="776586" y="-8255"/>
                  <a:pt x="1119232" y="84455"/>
                  <a:pt x="1300633" y="129540"/>
                </a:cubicBezTo>
                <a:cubicBezTo>
                  <a:pt x="1535387" y="195580"/>
                  <a:pt x="1863806" y="257175"/>
                  <a:pt x="2032758" y="248920"/>
                </a:cubicBezTo>
                <a:cubicBezTo>
                  <a:pt x="2201710" y="258445"/>
                  <a:pt x="2456620" y="184785"/>
                  <a:pt x="2560955" y="124460"/>
                </a:cubicBezTo>
                <a:lnTo>
                  <a:pt x="2560955" y="3444240"/>
                </a:lnTo>
                <a:cubicBezTo>
                  <a:pt x="2568069" y="3700780"/>
                  <a:pt x="2348728" y="3907790"/>
                  <a:pt x="2134129" y="3901440"/>
                </a:cubicBezTo>
                <a:lnTo>
                  <a:pt x="426826" y="3901440"/>
                </a:lnTo>
                <a:cubicBezTo>
                  <a:pt x="187329" y="3909695"/>
                  <a:pt x="-5928" y="3674745"/>
                  <a:pt x="0" y="3444240"/>
                </a:cubicBezTo>
                <a:lnTo>
                  <a:pt x="0" y="124460"/>
                </a:lnTo>
                <a:close/>
              </a:path>
            </a:pathLst>
          </a:custGeom>
          <a:gradFill flip="none" rotWithShape="1">
            <a:gsLst>
              <a:gs pos="0">
                <a:srgbClr val="49B2FE"/>
              </a:gs>
              <a:gs pos="100000">
                <a:srgbClr val="1552E8"/>
              </a:gs>
            </a:gsLst>
            <a:lin ang="18900000" scaled="1"/>
          </a:gradFill>
        </p:spPr>
      </p:sp>
      <p:sp>
        <p:nvSpPr>
          <p:cNvPr id="34" name="Text 32"/>
          <p:cNvSpPr/>
          <p:nvPr/>
        </p:nvSpPr>
        <p:spPr>
          <a:xfrm>
            <a:off x="8816340" y="916940"/>
            <a:ext cx="2560955" cy="390144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35" name="Shape 33"/>
          <p:cNvSpPr/>
          <p:nvPr/>
        </p:nvSpPr>
        <p:spPr>
          <a:xfrm>
            <a:off x="8816340" y="1348740"/>
            <a:ext cx="2560955" cy="4102100"/>
          </a:xfrm>
          <a:custGeom>
            <a:avLst/>
            <a:gdLst/>
            <a:ahLst/>
            <a:cxnLst/>
            <a:rect l="l" t="t" r="r" b="b"/>
            <a:pathLst>
              <a:path w="2560955" h="3749040">
                <a:moveTo>
                  <a:pt x="0" y="119598"/>
                </a:moveTo>
                <a:cubicBezTo>
                  <a:pt x="169545" y="27459"/>
                  <a:pt x="423862" y="-3051"/>
                  <a:pt x="528197" y="0"/>
                </a:cubicBezTo>
                <a:cubicBezTo>
                  <a:pt x="776586" y="-7933"/>
                  <a:pt x="1119232" y="81156"/>
                  <a:pt x="1300633" y="124480"/>
                </a:cubicBezTo>
                <a:cubicBezTo>
                  <a:pt x="1535387" y="187940"/>
                  <a:pt x="1863806" y="247129"/>
                  <a:pt x="2032758" y="239197"/>
                </a:cubicBezTo>
                <a:cubicBezTo>
                  <a:pt x="2201710" y="248349"/>
                  <a:pt x="2456620" y="177567"/>
                  <a:pt x="2560955" y="119598"/>
                </a:cubicBezTo>
                <a:lnTo>
                  <a:pt x="2560955" y="3309699"/>
                </a:lnTo>
                <a:cubicBezTo>
                  <a:pt x="2568069" y="3556218"/>
                  <a:pt x="2348728" y="3755142"/>
                  <a:pt x="2134129" y="3749040"/>
                </a:cubicBezTo>
                <a:lnTo>
                  <a:pt x="426826" y="3749040"/>
                </a:lnTo>
                <a:cubicBezTo>
                  <a:pt x="187329" y="3756973"/>
                  <a:pt x="-5928" y="3531200"/>
                  <a:pt x="0" y="3309699"/>
                </a:cubicBezTo>
                <a:lnTo>
                  <a:pt x="0" y="119598"/>
                </a:lnTo>
                <a:close/>
              </a:path>
            </a:pathLst>
          </a:custGeom>
          <a:solidFill>
            <a:srgbClr val="FFFFFF"/>
          </a:solidFill>
          <a:ln w="19050">
            <a:gradFill flip="none" rotWithShape="1">
              <a:gsLst>
                <a:gs pos="0">
                  <a:srgbClr val="FFFFFF"/>
                </a:gs>
                <a:gs pos="44000">
                  <a:srgbClr val="92D1FE"/>
                </a:gs>
                <a:gs pos="84000">
                  <a:srgbClr val="49B2FE"/>
                </a:gs>
                <a:gs pos="100000">
                  <a:srgbClr val="49B2FE"/>
                </a:gs>
              </a:gsLst>
              <a:lin ang="5400000" scaled="1"/>
            </a:gradFill>
            <a:prstDash val="solid"/>
          </a:ln>
        </p:spPr>
      </p:sp>
      <p:sp>
        <p:nvSpPr>
          <p:cNvPr id="36" name="Text 34"/>
          <p:cNvSpPr/>
          <p:nvPr/>
        </p:nvSpPr>
        <p:spPr>
          <a:xfrm>
            <a:off x="8816340" y="1348740"/>
            <a:ext cx="2560955" cy="3749040"/>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37" name="Text 35"/>
          <p:cNvSpPr/>
          <p:nvPr/>
        </p:nvSpPr>
        <p:spPr>
          <a:xfrm>
            <a:off x="6257290" y="1776730"/>
            <a:ext cx="2268220" cy="368300"/>
          </a:xfrm>
          <a:prstGeom prst="rect">
            <a:avLst/>
          </a:prstGeom>
          <a:noFill/>
        </p:spPr>
        <p:txBody>
          <a:bodyPr wrap="square" lIns="91440" tIns="45720" rIns="91440" bIns="45720" rtlCol="0" anchor="t">
            <a:spAutoFit/>
          </a:bodyPr>
          <a:lstStyle/>
          <a:p>
            <a:pPr marL="0" indent="0" algn="just">
              <a:lnSpc>
                <a:spcPct val="100000"/>
              </a:lnSpc>
              <a:buNone/>
            </a:pPr>
            <a:r>
              <a:rPr lang="en-US" b="1" dirty="0">
                <a:solidFill>
                  <a:srgbClr val="000000"/>
                </a:solidFill>
                <a:latin typeface="微软雅黑" panose="020B0503020204020204" charset="-122"/>
                <a:ea typeface="微软雅黑" panose="020B0503020204020204" charset="-122"/>
                <a:cs typeface="MiSans" pitchFamily="34" charset="-120"/>
              </a:rPr>
              <a:t>非货币形式收入折算</a:t>
            </a:r>
            <a:endParaRPr lang="en-US" b="1" dirty="0">
              <a:solidFill>
                <a:srgbClr val="000000"/>
              </a:solidFill>
              <a:latin typeface="微软雅黑" panose="020B0503020204020204" charset="-122"/>
              <a:ea typeface="微软雅黑" panose="020B0503020204020204" charset="-122"/>
              <a:cs typeface="MiSans" pitchFamily="34" charset="-120"/>
            </a:endParaRPr>
          </a:p>
        </p:txBody>
      </p:sp>
      <p:sp>
        <p:nvSpPr>
          <p:cNvPr id="38" name="Text 36"/>
          <p:cNvSpPr/>
          <p:nvPr/>
        </p:nvSpPr>
        <p:spPr>
          <a:xfrm>
            <a:off x="6280150" y="2356485"/>
            <a:ext cx="2176145" cy="2880995"/>
          </a:xfrm>
          <a:prstGeom prst="rect">
            <a:avLst/>
          </a:prstGeom>
          <a:noFill/>
        </p:spPr>
        <p:txBody>
          <a:bodyPr wrap="square" lIns="91440" tIns="45720" rIns="91440" bIns="45720" rtlCol="0" anchor="t">
            <a:noAutofit/>
          </a:bodyPr>
          <a:lstStyle/>
          <a:p>
            <a:pPr marL="0" indent="0" algn="just">
              <a:lnSpc>
                <a:spcPct val="120000"/>
              </a:lnSpc>
              <a:buNone/>
            </a:pPr>
            <a:r>
              <a:rPr lang="zh-CN" altLang="en-US" dirty="0">
                <a:latin typeface="微软雅黑" panose="020B0503020204020204" charset="-122"/>
                <a:ea typeface="微软雅黑" panose="020B0503020204020204" charset="-122"/>
              </a:rPr>
              <a:t>取得互联网平台合法虚拟货币等非货币形式经济利益的，按照实际取得非货币形式经济利益之日平台的折算规则，折算为人民币金额计算收入。</a:t>
            </a:r>
            <a:endParaRPr lang="zh-CN" altLang="en-US" dirty="0">
              <a:latin typeface="微软雅黑" panose="020B0503020204020204" charset="-122"/>
              <a:ea typeface="微软雅黑" panose="020B0503020204020204" charset="-122"/>
            </a:endParaRPr>
          </a:p>
        </p:txBody>
      </p:sp>
      <p:sp>
        <p:nvSpPr>
          <p:cNvPr id="39" name="Text 35"/>
          <p:cNvSpPr/>
          <p:nvPr/>
        </p:nvSpPr>
        <p:spPr>
          <a:xfrm>
            <a:off x="9102090" y="1776730"/>
            <a:ext cx="2138680" cy="368300"/>
          </a:xfrm>
          <a:prstGeom prst="rect">
            <a:avLst/>
          </a:prstGeom>
          <a:noFill/>
        </p:spPr>
        <p:txBody>
          <a:bodyPr wrap="square" lIns="91440" tIns="45720" rIns="91440" bIns="45720" rtlCol="0" anchor="t">
            <a:spAutoFit/>
          </a:bodyPr>
          <a:p>
            <a:pPr marL="0" indent="0" algn="just">
              <a:lnSpc>
                <a:spcPct val="100000"/>
              </a:lnSpc>
              <a:buNone/>
            </a:pPr>
            <a:r>
              <a:rPr lang="en-US" b="1" dirty="0">
                <a:solidFill>
                  <a:srgbClr val="000000"/>
                </a:solidFill>
                <a:latin typeface="微软雅黑" panose="020B0503020204020204" charset="-122"/>
                <a:ea typeface="微软雅黑" panose="020B0503020204020204" charset="-122"/>
                <a:cs typeface="MiSans" pitchFamily="34" charset="-120"/>
              </a:rPr>
              <a:t>收入的确认时间</a:t>
            </a:r>
            <a:endParaRPr lang="zh-CN" altLang="en-US" dirty="0">
              <a:latin typeface="微软雅黑" panose="020B0503020204020204" charset="-122"/>
              <a:ea typeface="微软雅黑" panose="020B0503020204020204" charset="-122"/>
            </a:endParaRPr>
          </a:p>
        </p:txBody>
      </p:sp>
      <p:sp>
        <p:nvSpPr>
          <p:cNvPr id="40" name="Text 36"/>
          <p:cNvSpPr/>
          <p:nvPr/>
        </p:nvSpPr>
        <p:spPr>
          <a:xfrm>
            <a:off x="8911590" y="2383790"/>
            <a:ext cx="2291715" cy="1969135"/>
          </a:xfrm>
          <a:prstGeom prst="rect">
            <a:avLst/>
          </a:prstGeom>
          <a:noFill/>
        </p:spPr>
        <p:txBody>
          <a:bodyPr wrap="square" lIns="91440" tIns="45720" rIns="91440" bIns="45720" rtlCol="0" anchor="t">
            <a:noAutofit/>
          </a:bodyPr>
          <a:p>
            <a:pPr marL="0" indent="0" algn="just">
              <a:lnSpc>
                <a:spcPct val="120000"/>
              </a:lnSpc>
              <a:buNone/>
            </a:pPr>
            <a:r>
              <a:rPr lang="zh-CN" altLang="en-US" dirty="0">
                <a:latin typeface="微软雅黑" panose="020B0503020204020204" charset="-122"/>
                <a:ea typeface="微软雅黑" panose="020B0503020204020204" charset="-122"/>
              </a:rPr>
              <a:t>平台内的经营者和从业人员收入的确认时间为收讫销售款项或者取得销售款项索取凭据的当日。</a:t>
            </a:r>
            <a:endParaRPr lang="zh-CN" altLang="en-US" dirty="0">
              <a:latin typeface="微软雅黑" panose="020B0503020204020204" charset="-122"/>
              <a:ea typeface="微软雅黑" panose="020B0503020204020204" charset="-122"/>
            </a:endParaRPr>
          </a:p>
        </p:txBody>
      </p:sp>
      <p:sp>
        <p:nvSpPr>
          <p:cNvPr id="41" name="Text 2"/>
          <p:cNvSpPr/>
          <p:nvPr/>
        </p:nvSpPr>
        <p:spPr>
          <a:xfrm>
            <a:off x="515620" y="248285"/>
            <a:ext cx="979995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怎么报</a:t>
            </a:r>
            <a:endParaRPr lang="zh-CN" altLang="en-US" sz="3200" b="1" dirty="0">
              <a:solidFill>
                <a:srgbClr val="018EF4"/>
              </a:solidFill>
              <a:latin typeface="MiSans" pitchFamily="34" charset="-122"/>
              <a:ea typeface="MiSans" pitchFamily="34" charset="-122"/>
              <a:cs typeface="MiSans" pitchFamily="34"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Shape 5"/>
          <p:cNvSpPr/>
          <p:nvPr>
            <p:custDataLst>
              <p:tags r:id="rId1"/>
            </p:custDataLst>
          </p:nvPr>
        </p:nvSpPr>
        <p:spPr>
          <a:xfrm>
            <a:off x="1042035" y="1906270"/>
            <a:ext cx="10109200" cy="302641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11" name="Text 8"/>
          <p:cNvSpPr/>
          <p:nvPr>
            <p:custDataLst>
              <p:tags r:id="rId2"/>
            </p:custDataLst>
          </p:nvPr>
        </p:nvSpPr>
        <p:spPr>
          <a:xfrm>
            <a:off x="1567815" y="2223770"/>
            <a:ext cx="9254490" cy="2711450"/>
          </a:xfrm>
          <a:prstGeom prst="rect">
            <a:avLst/>
          </a:prstGeom>
          <a:noFill/>
        </p:spPr>
        <p:txBody>
          <a:bodyPr wrap="square" lIns="91440" tIns="45720" rIns="91440" bIns="45720" rtlCol="0" anchor="t">
            <a:noAutofit/>
          </a:bodyPr>
          <a:lstStyle/>
          <a:p>
            <a:pPr indent="0" algn="just" fontAlgn="auto">
              <a:lnSpc>
                <a:spcPct val="150000"/>
              </a:lnSpc>
              <a:buClrTx/>
              <a:buSzTx/>
              <a:buNone/>
            </a:pPr>
            <a:r>
              <a:rPr lang="zh-CN" altLang="en-US" sz="2000" dirty="0">
                <a:latin typeface="微软雅黑" panose="020B0503020204020204" charset="-122"/>
                <a:ea typeface="微软雅黑" panose="020B0503020204020204" charset="-122"/>
              </a:rPr>
              <a:t>例</a:t>
            </a:r>
            <a:r>
              <a:rPr lang="en-US" altLang="zh-CN" sz="2000" dirty="0">
                <a:latin typeface="微软雅黑" panose="020B0503020204020204" charset="-122"/>
                <a:ea typeface="微软雅黑" panose="020B0503020204020204" charset="-122"/>
              </a:rPr>
              <a:t>2</a:t>
            </a:r>
            <a:r>
              <a:rPr lang="zh-CN" altLang="en-US" sz="2000" dirty="0">
                <a:latin typeface="微软雅黑" panose="020B0503020204020204" charset="-122"/>
                <a:ea typeface="微软雅黑" panose="020B0503020204020204" charset="-122"/>
              </a:rPr>
              <a:t>：某用户于</a:t>
            </a:r>
            <a:r>
              <a:rPr lang="en-US" altLang="zh-CN" sz="2000" dirty="0">
                <a:latin typeface="微软雅黑" panose="020B0503020204020204" charset="-122"/>
                <a:ea typeface="微软雅黑" panose="020B0503020204020204" charset="-122"/>
              </a:rPr>
              <a:t>9</a:t>
            </a:r>
            <a:r>
              <a:rPr lang="zh-CN" altLang="en-US" sz="2000" dirty="0">
                <a:latin typeface="微软雅黑" panose="020B0503020204020204" charset="-122"/>
                <a:ea typeface="微软雅黑" panose="020B0503020204020204" charset="-122"/>
              </a:rPr>
              <a:t>月</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日在</a:t>
            </a:r>
            <a:r>
              <a:rPr lang="en-US" altLang="zh-CN" sz="2000" dirty="0">
                <a:latin typeface="微软雅黑" panose="020B0503020204020204" charset="-122"/>
                <a:ea typeface="微软雅黑" panose="020B0503020204020204" charset="-122"/>
              </a:rPr>
              <a:t>A</a:t>
            </a:r>
            <a:r>
              <a:rPr lang="zh-CN" altLang="en-US" sz="2000" dirty="0">
                <a:latin typeface="微软雅黑" panose="020B0503020204020204" charset="-122"/>
                <a:ea typeface="微软雅黑" panose="020B0503020204020204" charset="-122"/>
              </a:rPr>
              <a:t>企业运营的甲平台充值</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万元，全部用于购买鲜花、嘉年华对网络主播李某进行打赏，网络主播李某</a:t>
            </a:r>
            <a:r>
              <a:rPr lang="en-US" altLang="zh-CN" sz="2000" dirty="0">
                <a:latin typeface="微软雅黑" panose="020B0503020204020204" charset="-122"/>
                <a:ea typeface="微软雅黑" panose="020B0503020204020204" charset="-122"/>
              </a:rPr>
              <a:t>9</a:t>
            </a:r>
            <a:r>
              <a:rPr lang="zh-CN" altLang="en-US" sz="2000" dirty="0">
                <a:latin typeface="微软雅黑" panose="020B0503020204020204" charset="-122"/>
                <a:ea typeface="微软雅黑" panose="020B0503020204020204" charset="-122"/>
              </a:rPr>
              <a:t>月</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日获得</a:t>
            </a:r>
            <a:r>
              <a:rPr lang="en-US" altLang="zh-CN" sz="2000" dirty="0">
                <a:latin typeface="微软雅黑" panose="020B0503020204020204" charset="-122"/>
                <a:ea typeface="微软雅黑" panose="020B0503020204020204" charset="-122"/>
              </a:rPr>
              <a:t>10</a:t>
            </a:r>
            <a:r>
              <a:rPr lang="zh-CN" altLang="en-US" sz="2000" dirty="0">
                <a:latin typeface="微软雅黑" panose="020B0503020204020204" charset="-122"/>
                <a:ea typeface="微软雅黑" panose="020B0503020204020204" charset="-122"/>
              </a:rPr>
              <a:t>万个某币，到达其在甲平台的虚拟账户。按照甲平台的折算规则，李某可提现</a:t>
            </a:r>
            <a:r>
              <a:rPr lang="en-US" altLang="zh-CN" sz="2000" dirty="0">
                <a:latin typeface="微软雅黑" panose="020B0503020204020204" charset="-122"/>
                <a:ea typeface="微软雅黑" panose="020B0503020204020204" charset="-122"/>
              </a:rPr>
              <a:t>5000</a:t>
            </a:r>
            <a:r>
              <a:rPr lang="zh-CN" altLang="en-US" sz="2000" dirty="0">
                <a:latin typeface="微软雅黑" panose="020B0503020204020204" charset="-122"/>
                <a:ea typeface="微软雅黑" panose="020B0503020204020204" charset="-122"/>
              </a:rPr>
              <a:t>元。李某于</a:t>
            </a:r>
            <a:r>
              <a:rPr lang="en-US" altLang="zh-CN" sz="2000" dirty="0">
                <a:latin typeface="微软雅黑" panose="020B0503020204020204" charset="-122"/>
                <a:ea typeface="微软雅黑" panose="020B0503020204020204" charset="-122"/>
              </a:rPr>
              <a:t>12</a:t>
            </a:r>
            <a:r>
              <a:rPr lang="zh-CN" altLang="en-US" sz="2000" dirty="0">
                <a:latin typeface="微软雅黑" panose="020B0503020204020204" charset="-122"/>
                <a:ea typeface="微软雅黑" panose="020B0503020204020204" charset="-122"/>
              </a:rPr>
              <a:t>月</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日提现</a:t>
            </a:r>
            <a:r>
              <a:rPr lang="en-US" altLang="zh-CN" sz="2000" dirty="0">
                <a:latin typeface="微软雅黑" panose="020B0503020204020204" charset="-122"/>
                <a:ea typeface="微软雅黑" panose="020B0503020204020204" charset="-122"/>
              </a:rPr>
              <a:t>3000</a:t>
            </a:r>
            <a:r>
              <a:rPr lang="zh-CN" altLang="en-US" sz="2000" dirty="0">
                <a:latin typeface="微软雅黑" panose="020B0503020204020204" charset="-122"/>
                <a:ea typeface="微软雅黑" panose="020B0503020204020204" charset="-122"/>
              </a:rPr>
              <a:t>元。本例中，李某于</a:t>
            </a:r>
            <a:r>
              <a:rPr lang="en-US" altLang="zh-CN" sz="2000" dirty="0">
                <a:latin typeface="微软雅黑" panose="020B0503020204020204" charset="-122"/>
                <a:ea typeface="微软雅黑" panose="020B0503020204020204" charset="-122"/>
              </a:rPr>
              <a:t>9</a:t>
            </a:r>
            <a:r>
              <a:rPr lang="zh-CN" altLang="en-US" sz="2000" dirty="0">
                <a:latin typeface="微软雅黑" panose="020B0503020204020204" charset="-122"/>
                <a:ea typeface="微软雅黑" panose="020B0503020204020204" charset="-122"/>
              </a:rPr>
              <a:t>月</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日实际取得了非货币性经济利益，</a:t>
            </a:r>
            <a:r>
              <a:rPr lang="en-US" altLang="zh-CN" sz="2000" dirty="0">
                <a:latin typeface="微软雅黑" panose="020B0503020204020204" charset="-122"/>
                <a:ea typeface="微软雅黑" panose="020B0503020204020204" charset="-122"/>
              </a:rPr>
              <a:t>A</a:t>
            </a:r>
            <a:r>
              <a:rPr lang="zh-CN" altLang="en-US" sz="2000" dirty="0">
                <a:latin typeface="微软雅黑" panose="020B0503020204020204" charset="-122"/>
                <a:ea typeface="微软雅黑" panose="020B0503020204020204" charset="-122"/>
              </a:rPr>
              <a:t>企业应当于</a:t>
            </a:r>
            <a:r>
              <a:rPr lang="en-US" altLang="zh-CN" sz="2000" dirty="0">
                <a:latin typeface="微软雅黑" panose="020B0503020204020204" charset="-122"/>
                <a:ea typeface="微软雅黑" panose="020B0503020204020204" charset="-122"/>
              </a:rPr>
              <a:t>10</a:t>
            </a:r>
            <a:r>
              <a:rPr lang="zh-CN" altLang="en-US" sz="2000" dirty="0">
                <a:latin typeface="微软雅黑" panose="020B0503020204020204" charset="-122"/>
                <a:ea typeface="微软雅黑" panose="020B0503020204020204" charset="-122"/>
              </a:rPr>
              <a:t>月报送期内填报李某的</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收入总额</a:t>
            </a:r>
            <a:r>
              <a:rPr lang="en-US" altLang="zh-CN" sz="2000" dirty="0">
                <a:latin typeface="微软雅黑" panose="020B0503020204020204" charset="-122"/>
                <a:ea typeface="微软雅黑" panose="020B0503020204020204" charset="-122"/>
              </a:rPr>
              <a:t>”5000</a:t>
            </a:r>
            <a:r>
              <a:rPr lang="zh-CN" altLang="en-US" sz="2000" dirty="0">
                <a:latin typeface="微软雅黑" panose="020B0503020204020204" charset="-122"/>
                <a:ea typeface="微软雅黑" panose="020B0503020204020204" charset="-122"/>
              </a:rPr>
              <a:t>元。</a:t>
            </a:r>
            <a:endParaRPr lang="zh-CN" altLang="en-US" sz="2000" dirty="0">
              <a:latin typeface="微软雅黑" panose="020B0503020204020204" charset="-122"/>
              <a:ea typeface="微软雅黑" panose="020B0503020204020204" charset="-122"/>
            </a:endParaRPr>
          </a:p>
        </p:txBody>
      </p:sp>
      <p:sp>
        <p:nvSpPr>
          <p:cNvPr id="2" name="Shape 0"/>
          <p:cNvSpPr/>
          <p:nvPr/>
        </p:nvSpPr>
        <p:spPr>
          <a:xfrm>
            <a:off x="0" y="6471920"/>
            <a:ext cx="12191365" cy="38608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3055" y="235585"/>
            <a:ext cx="979995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怎么报</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3" name="文本框 2"/>
          <p:cNvSpPr txBox="1"/>
          <p:nvPr/>
        </p:nvSpPr>
        <p:spPr>
          <a:xfrm>
            <a:off x="1560195" y="1235075"/>
            <a:ext cx="9262110" cy="350520"/>
          </a:xfrm>
          <a:prstGeom prst="rect">
            <a:avLst/>
          </a:prstGeom>
        </p:spPr>
        <p:txBody>
          <a:bodyPr wrap="square">
            <a:spAutoFit/>
          </a:bodyPr>
          <a:p>
            <a:pPr marL="0" indent="406400" algn="ctr">
              <a:lnSpc>
                <a:spcPts val="2025"/>
              </a:lnSpc>
            </a:pPr>
            <a:r>
              <a:rPr lang="en-US" sz="2800" b="1" dirty="0">
                <a:solidFill>
                  <a:srgbClr val="000000"/>
                </a:solidFill>
                <a:latin typeface="微软雅黑" panose="020B0503020204020204" charset="-122"/>
                <a:ea typeface="微软雅黑" panose="020B0503020204020204" charset="-122"/>
                <a:cs typeface="MiSans" pitchFamily="34" charset="-120"/>
                <a:sym typeface="+mn-ea"/>
              </a:rPr>
              <a:t>非货币形式收入折算</a:t>
            </a:r>
            <a:endParaRPr lang="en-US" altLang="en-US" sz="2800" b="1" i="0" dirty="0">
              <a:solidFill>
                <a:srgbClr val="000000"/>
              </a:solidFill>
              <a:latin typeface="微软雅黑" panose="020B0503020204020204" charset="-122"/>
              <a:ea typeface="微软雅黑" panose="020B0503020204020204" charset="-122"/>
              <a:cs typeface="MiSans" pitchFamily="34" charset="-12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85800" y="332105"/>
            <a:ext cx="979995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sym typeface="+mn-ea"/>
              </a:rPr>
              <a:t>怎么报</a:t>
            </a:r>
            <a:endParaRPr lang="en-US" sz="1600" dirty="0"/>
          </a:p>
        </p:txBody>
      </p:sp>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5080" y="6287135"/>
            <a:ext cx="12207240" cy="570865"/>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nvSpPr>
        <p:spPr>
          <a:xfrm>
            <a:off x="632460" y="1732280"/>
            <a:ext cx="2560955" cy="39014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Text 8"/>
          <p:cNvSpPr/>
          <p:nvPr/>
        </p:nvSpPr>
        <p:spPr>
          <a:xfrm>
            <a:off x="632460" y="1727200"/>
            <a:ext cx="2560955" cy="39014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41" name="Shape 5"/>
          <p:cNvSpPr/>
          <p:nvPr>
            <p:custDataLst>
              <p:tags r:id="rId1"/>
            </p:custDataLst>
          </p:nvPr>
        </p:nvSpPr>
        <p:spPr>
          <a:xfrm>
            <a:off x="1042035" y="2378710"/>
            <a:ext cx="10109200" cy="3259455"/>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42" name="Text 8"/>
          <p:cNvSpPr/>
          <p:nvPr>
            <p:custDataLst>
              <p:tags r:id="rId2"/>
            </p:custDataLst>
          </p:nvPr>
        </p:nvSpPr>
        <p:spPr>
          <a:xfrm>
            <a:off x="1483995" y="2496820"/>
            <a:ext cx="9254490" cy="2711450"/>
          </a:xfrm>
          <a:prstGeom prst="rect">
            <a:avLst/>
          </a:prstGeom>
          <a:noFill/>
        </p:spPr>
        <p:txBody>
          <a:bodyPr wrap="square" lIns="91440" tIns="45720" rIns="91440" bIns="45720" rtlCol="0" anchor="t">
            <a:noAutofit/>
          </a:bodyPr>
          <a:p>
            <a:pPr indent="0" algn="just" fontAlgn="auto">
              <a:lnSpc>
                <a:spcPct val="150000"/>
              </a:lnSpc>
              <a:buClrTx/>
              <a:buSzTx/>
              <a:buNone/>
            </a:pPr>
            <a:r>
              <a:rPr lang="en-US" altLang="zh-CN" sz="200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向平台企业支付的佣金、服务费等其他费用，一般包括参与互联网平台运营的企业，为平台内的经营者和从业人员提供基础技术支持、广告推广、交易撮合等服务，从平台内的经营者和从业人员取得的与其线上销售相关的软件服务费、信息技术服务费、广告服务费、交易佣金等。</a:t>
            </a:r>
            <a:endParaRPr lang="zh-CN" altLang="en-US" sz="2000" dirty="0">
              <a:latin typeface="微软雅黑" panose="020B0503020204020204" charset="-122"/>
              <a:ea typeface="微软雅黑" panose="020B0503020204020204" charset="-122"/>
            </a:endParaRPr>
          </a:p>
          <a:p>
            <a:pPr indent="0" algn="just" fontAlgn="auto">
              <a:lnSpc>
                <a:spcPct val="150000"/>
              </a:lnSpc>
              <a:buClrTx/>
              <a:buSzTx/>
              <a:buNone/>
            </a:pPr>
            <a:r>
              <a:rPr lang="en-US" altLang="zh-CN" sz="200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互联网平台的不同运营主体分别收取的佣金、服务费等其他费用，由涉税信息的报送主体合并计算填报。</a:t>
            </a:r>
            <a:endParaRPr lang="zh-CN" altLang="en-US" sz="2000" dirty="0">
              <a:latin typeface="微软雅黑" panose="020B0503020204020204" charset="-122"/>
              <a:ea typeface="微软雅黑" panose="020B0503020204020204" charset="-122"/>
            </a:endParaRPr>
          </a:p>
        </p:txBody>
      </p:sp>
      <p:sp>
        <p:nvSpPr>
          <p:cNvPr id="9" name="文本框 8"/>
          <p:cNvSpPr txBox="1"/>
          <p:nvPr/>
        </p:nvSpPr>
        <p:spPr>
          <a:xfrm>
            <a:off x="1200150" y="1018540"/>
            <a:ext cx="10127615" cy="1198880"/>
          </a:xfrm>
          <a:prstGeom prst="rect">
            <a:avLst/>
          </a:prstGeom>
          <a:noFill/>
        </p:spPr>
        <p:txBody>
          <a:bodyPr wrap="square" rtlCol="0" anchor="t">
            <a:spAutoFit/>
          </a:bodyPr>
          <a:p>
            <a:pPr indent="0" fontAlgn="auto">
              <a:lnSpc>
                <a:spcPct val="150000"/>
              </a:lnSpc>
            </a:pPr>
            <a:r>
              <a:rPr lang="en-US" altLang="zh-CN" sz="2400" dirty="0">
                <a:solidFill>
                  <a:srgbClr val="000000"/>
                </a:solidFill>
                <a:latin typeface="微软雅黑" panose="020B0503020204020204" charset="-122"/>
                <a:ea typeface="微软雅黑" panose="020B0503020204020204" charset="-122"/>
                <a:cs typeface="MiSans" pitchFamily="34" charset="-120"/>
                <a:sym typeface="+mn-ea"/>
              </a:rPr>
              <a:t>“</a:t>
            </a:r>
            <a:r>
              <a:rPr lang="zh-CN" altLang="en-US" sz="2400" dirty="0">
                <a:solidFill>
                  <a:srgbClr val="000000"/>
                </a:solidFill>
                <a:latin typeface="微软雅黑" panose="020B0503020204020204" charset="-122"/>
                <a:ea typeface="微软雅黑" panose="020B0503020204020204" charset="-122"/>
                <a:cs typeface="MiSans" pitchFamily="34" charset="-120"/>
                <a:sym typeface="+mn-ea"/>
              </a:rPr>
              <a:t>向平台企业支付的佣金、服务费等其他费用</a:t>
            </a:r>
            <a:r>
              <a:rPr lang="en-US" altLang="zh-CN" sz="2400" dirty="0">
                <a:solidFill>
                  <a:srgbClr val="000000"/>
                </a:solidFill>
                <a:latin typeface="微软雅黑" panose="020B0503020204020204" charset="-122"/>
                <a:ea typeface="微软雅黑" panose="020B0503020204020204" charset="-122"/>
                <a:cs typeface="MiSans" pitchFamily="34" charset="-120"/>
                <a:sym typeface="+mn-ea"/>
              </a:rPr>
              <a:t>”</a:t>
            </a:r>
            <a:r>
              <a:rPr lang="zh-CN" altLang="en-US" sz="2400" dirty="0">
                <a:solidFill>
                  <a:srgbClr val="000000"/>
                </a:solidFill>
                <a:latin typeface="微软雅黑" panose="020B0503020204020204" charset="-122"/>
                <a:ea typeface="微软雅黑" panose="020B0503020204020204" charset="-122"/>
                <a:cs typeface="MiSans" pitchFamily="34" charset="-120"/>
                <a:sym typeface="+mn-ea"/>
              </a:rPr>
              <a:t>包括哪些？互联网平台企业应当如何报送？</a:t>
            </a:r>
            <a:endParaRPr lang="zh-CN" altLang="en-US" sz="2400" dirty="0">
              <a:solidFill>
                <a:srgbClr val="000000"/>
              </a:solidFill>
              <a:latin typeface="微软雅黑" panose="020B0503020204020204" charset="-122"/>
              <a:ea typeface="微软雅黑" panose="020B0503020204020204" charset="-122"/>
              <a:cs typeface="MiSans" pitchFamily="34" charset="-12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783590" y="401320"/>
            <a:ext cx="9799955" cy="82994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sym typeface="+mn-ea"/>
              </a:rPr>
              <a:t>怎么报</a:t>
            </a:r>
            <a:endParaRPr lang="zh-CN" altLang="en-US" sz="3200" b="1" dirty="0">
              <a:solidFill>
                <a:srgbClr val="018EF4"/>
              </a:solidFill>
              <a:latin typeface="MiSans" pitchFamily="34" charset="-122"/>
              <a:ea typeface="MiSans" pitchFamily="34" charset="-122"/>
              <a:cs typeface="MiSans" pitchFamily="34" charset="-120"/>
            </a:endParaRPr>
          </a:p>
          <a:p>
            <a:pPr marL="0" indent="0" algn="l">
              <a:lnSpc>
                <a:spcPct val="100000"/>
              </a:lnSpc>
              <a:buNone/>
            </a:pPr>
            <a:endParaRPr lang="en-US" sz="1600" dirty="0"/>
          </a:p>
        </p:txBody>
      </p:sp>
      <p:sp>
        <p:nvSpPr>
          <p:cNvPr id="3" name="Shape 1"/>
          <p:cNvSpPr/>
          <p:nvPr>
            <p:custDataLst>
              <p:tags r:id="rId1"/>
            </p:custDataLst>
          </p:nvPr>
        </p:nvSpPr>
        <p:spPr>
          <a:xfrm>
            <a:off x="635" y="2037715"/>
            <a:ext cx="12191365" cy="1376045"/>
          </a:xfrm>
          <a:prstGeom prst="rect">
            <a:avLst/>
          </a:prstGeom>
          <a:gradFill flip="none" rotWithShape="1">
            <a:gsLst>
              <a:gs pos="0">
                <a:srgbClr val="49B2FE"/>
              </a:gs>
              <a:gs pos="100000">
                <a:srgbClr val="1552E8"/>
              </a:gs>
            </a:gsLst>
            <a:lin ang="18900000" scaled="1"/>
          </a:gradFill>
        </p:spPr>
      </p:sp>
      <p:sp>
        <p:nvSpPr>
          <p:cNvPr id="4" name="Text 2"/>
          <p:cNvSpPr/>
          <p:nvPr/>
        </p:nvSpPr>
        <p:spPr>
          <a:xfrm>
            <a:off x="635" y="2037715"/>
            <a:ext cx="12191365" cy="13760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custDataLst>
              <p:tags r:id="rId2"/>
            </p:custDataLst>
          </p:nvPr>
        </p:nvSpPr>
        <p:spPr>
          <a:xfrm>
            <a:off x="592455" y="1327785"/>
            <a:ext cx="5320665" cy="5146675"/>
          </a:xfrm>
          <a:prstGeom prst="roundRect">
            <a:avLst>
              <a:gd name="adj" fmla="val 3066"/>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6" name="Text 4"/>
          <p:cNvSpPr/>
          <p:nvPr/>
        </p:nvSpPr>
        <p:spPr>
          <a:xfrm>
            <a:off x="957580" y="1327150"/>
            <a:ext cx="4955540" cy="511302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custDataLst>
              <p:tags r:id="rId3"/>
            </p:custDataLst>
          </p:nvPr>
        </p:nvSpPr>
        <p:spPr>
          <a:xfrm>
            <a:off x="915670" y="1512570"/>
            <a:ext cx="4745990" cy="4451985"/>
          </a:xfrm>
          <a:prstGeom prst="rect">
            <a:avLst/>
          </a:prstGeom>
          <a:noFill/>
        </p:spPr>
        <p:txBody>
          <a:bodyPr wrap="square" lIns="91440" tIns="45720" rIns="91440" bIns="45720" rtlCol="0" anchor="t">
            <a:noAutofit/>
          </a:bodyPr>
          <a:lstStyle/>
          <a:p>
            <a:pPr marL="0" indent="0" algn="just">
              <a:lnSpc>
                <a:spcPct val="140000"/>
              </a:lnSpc>
              <a:buNone/>
            </a:pPr>
            <a:r>
              <a:rPr lang="zh-CN" altLang="en-US" sz="1600" dirty="0">
                <a:latin typeface="微软雅黑" panose="020B0503020204020204" charset="-122"/>
                <a:ea typeface="微软雅黑" panose="020B0503020204020204" charset="-122"/>
                <a:cs typeface="微软雅黑" panose="020B0503020204020204" charset="-122"/>
              </a:rPr>
              <a:t>甲平台由</a:t>
            </a:r>
            <a:r>
              <a:rPr lang="en-US" altLang="zh-CN" sz="1600" dirty="0">
                <a:latin typeface="微软雅黑" panose="020B0503020204020204" charset="-122"/>
                <a:ea typeface="微软雅黑" panose="020B0503020204020204" charset="-122"/>
                <a:cs typeface="微软雅黑" panose="020B0503020204020204" charset="-122"/>
              </a:rPr>
              <a:t>A</a:t>
            </a:r>
            <a:r>
              <a:rPr lang="zh-CN" altLang="en-US"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ea typeface="微软雅黑" panose="020B0503020204020204" charset="-122"/>
                <a:cs typeface="微软雅黑" panose="020B0503020204020204" charset="-122"/>
              </a:rPr>
              <a:t>B</a:t>
            </a:r>
            <a:r>
              <a:rPr lang="zh-CN" altLang="en-US"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ea typeface="微软雅黑" panose="020B0503020204020204" charset="-122"/>
                <a:cs typeface="微软雅黑" panose="020B0503020204020204" charset="-122"/>
              </a:rPr>
              <a:t>C</a:t>
            </a:r>
            <a:r>
              <a:rPr lang="zh-CN" altLang="en-US"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ea typeface="微软雅黑" panose="020B0503020204020204" charset="-122"/>
                <a:cs typeface="微软雅黑" panose="020B0503020204020204" charset="-122"/>
              </a:rPr>
              <a:t>D</a:t>
            </a:r>
            <a:r>
              <a:rPr lang="zh-CN" altLang="en-US" sz="1600" dirty="0">
                <a:latin typeface="微软雅黑" panose="020B0503020204020204" charset="-122"/>
                <a:ea typeface="微软雅黑" panose="020B0503020204020204" charset="-122"/>
                <a:cs typeface="微软雅黑" panose="020B0503020204020204" charset="-122"/>
              </a:rPr>
              <a:t>企业共同运营，其中持有增值电信业务经营许可证的为</a:t>
            </a:r>
            <a:r>
              <a:rPr lang="en-US" altLang="zh-CN" sz="1600" dirty="0">
                <a:latin typeface="微软雅黑" panose="020B0503020204020204" charset="-122"/>
                <a:ea typeface="微软雅黑" panose="020B0503020204020204" charset="-122"/>
                <a:cs typeface="微软雅黑" panose="020B0503020204020204" charset="-122"/>
              </a:rPr>
              <a:t>A</a:t>
            </a:r>
            <a:r>
              <a:rPr lang="zh-CN" altLang="en-US" sz="1600" dirty="0">
                <a:latin typeface="微软雅黑" panose="020B0503020204020204" charset="-122"/>
                <a:ea typeface="微软雅黑" panose="020B0503020204020204" charset="-122"/>
                <a:cs typeface="微软雅黑" panose="020B0503020204020204" charset="-122"/>
              </a:rPr>
              <a:t>企业。李某在甲平台注册店铺，店铺</a:t>
            </a:r>
            <a:r>
              <a:rPr lang="en-US" altLang="zh-CN" sz="1600" dirty="0">
                <a:latin typeface="微软雅黑" panose="020B0503020204020204" charset="-122"/>
                <a:ea typeface="微软雅黑" panose="020B0503020204020204" charset="-122"/>
                <a:cs typeface="微软雅黑" panose="020B0503020204020204" charset="-122"/>
              </a:rPr>
              <a:t>7</a:t>
            </a:r>
            <a:r>
              <a:rPr lang="zh-CN" altLang="en-US" sz="1600" dirty="0">
                <a:latin typeface="微软雅黑" panose="020B0503020204020204" charset="-122"/>
                <a:ea typeface="微软雅黑" panose="020B0503020204020204" charset="-122"/>
                <a:cs typeface="微软雅黑" panose="020B0503020204020204" charset="-122"/>
              </a:rPr>
              <a:t>月至</a:t>
            </a:r>
            <a:r>
              <a:rPr lang="en-US" altLang="zh-CN" sz="1600" dirty="0">
                <a:latin typeface="微软雅黑" panose="020B0503020204020204" charset="-122"/>
                <a:ea typeface="微软雅黑" panose="020B0503020204020204" charset="-122"/>
                <a:cs typeface="微软雅黑" panose="020B0503020204020204" charset="-122"/>
              </a:rPr>
              <a:t>9</a:t>
            </a:r>
            <a:r>
              <a:rPr lang="zh-CN" altLang="en-US" sz="1600" dirty="0">
                <a:latin typeface="微软雅黑" panose="020B0503020204020204" charset="-122"/>
                <a:ea typeface="微软雅黑" panose="020B0503020204020204" charset="-122"/>
                <a:cs typeface="微软雅黑" panose="020B0503020204020204" charset="-122"/>
              </a:rPr>
              <a:t>月的成交总额为</a:t>
            </a:r>
            <a:r>
              <a:rPr lang="en-US" altLang="zh-CN" sz="1600" dirty="0">
                <a:latin typeface="微软雅黑" panose="020B0503020204020204" charset="-122"/>
                <a:ea typeface="微软雅黑" panose="020B0503020204020204" charset="-122"/>
                <a:cs typeface="微软雅黑" panose="020B0503020204020204" charset="-122"/>
              </a:rPr>
              <a:t>20</a:t>
            </a:r>
            <a:r>
              <a:rPr lang="zh-CN" altLang="en-US" sz="1600" dirty="0">
                <a:latin typeface="微软雅黑" panose="020B0503020204020204" charset="-122"/>
                <a:ea typeface="微软雅黑" panose="020B0503020204020204" charset="-122"/>
                <a:cs typeface="微软雅黑" panose="020B0503020204020204" charset="-122"/>
              </a:rPr>
              <a:t>万元，甲平台于</a:t>
            </a:r>
            <a:r>
              <a:rPr lang="en-US" altLang="zh-CN" sz="1600" dirty="0">
                <a:latin typeface="微软雅黑" panose="020B0503020204020204" charset="-122"/>
                <a:ea typeface="微软雅黑" panose="020B0503020204020204" charset="-122"/>
                <a:cs typeface="微软雅黑" panose="020B0503020204020204" charset="-122"/>
              </a:rPr>
              <a:t>9</a:t>
            </a:r>
            <a:r>
              <a:rPr lang="zh-CN" altLang="en-US" sz="1600" dirty="0">
                <a:latin typeface="微软雅黑" panose="020B0503020204020204" charset="-122"/>
                <a:ea typeface="微软雅黑" panose="020B0503020204020204" charset="-122"/>
                <a:cs typeface="微软雅黑" panose="020B0503020204020204" charset="-122"/>
              </a:rPr>
              <a:t>月</a:t>
            </a:r>
            <a:r>
              <a:rPr lang="en-US" altLang="zh-CN" sz="1600" dirty="0">
                <a:latin typeface="微软雅黑" panose="020B0503020204020204" charset="-122"/>
                <a:ea typeface="微软雅黑" panose="020B0503020204020204" charset="-122"/>
                <a:cs typeface="微软雅黑" panose="020B0503020204020204" charset="-122"/>
              </a:rPr>
              <a:t>30</a:t>
            </a:r>
            <a:r>
              <a:rPr lang="zh-CN" altLang="en-US" sz="1600" dirty="0">
                <a:latin typeface="微软雅黑" panose="020B0503020204020204" charset="-122"/>
                <a:ea typeface="微软雅黑" panose="020B0503020204020204" charset="-122"/>
                <a:cs typeface="微软雅黑" panose="020B0503020204020204" charset="-122"/>
              </a:rPr>
              <a:t>日与李某结算，由</a:t>
            </a:r>
            <a:r>
              <a:rPr lang="en-US" altLang="zh-CN" sz="1600" dirty="0">
                <a:latin typeface="微软雅黑" panose="020B0503020204020204" charset="-122"/>
                <a:ea typeface="微软雅黑" panose="020B0503020204020204" charset="-122"/>
                <a:cs typeface="微软雅黑" panose="020B0503020204020204" charset="-122"/>
              </a:rPr>
              <a:t>B</a:t>
            </a:r>
            <a:r>
              <a:rPr lang="zh-CN" altLang="en-US" sz="1600" dirty="0">
                <a:latin typeface="微软雅黑" panose="020B0503020204020204" charset="-122"/>
                <a:ea typeface="微软雅黑" panose="020B0503020204020204" charset="-122"/>
                <a:cs typeface="微软雅黑" panose="020B0503020204020204" charset="-122"/>
              </a:rPr>
              <a:t>企业按照店铺成交额的一定比例收取基础软件服务费，</a:t>
            </a:r>
            <a:r>
              <a:rPr lang="en-US" altLang="zh-CN" sz="1600" dirty="0">
                <a:latin typeface="微软雅黑" panose="020B0503020204020204" charset="-122"/>
                <a:ea typeface="微软雅黑" panose="020B0503020204020204" charset="-122"/>
                <a:cs typeface="微软雅黑" panose="020B0503020204020204" charset="-122"/>
              </a:rPr>
              <a:t>C</a:t>
            </a:r>
            <a:r>
              <a:rPr lang="zh-CN" altLang="en-US" sz="1600" dirty="0">
                <a:latin typeface="微软雅黑" panose="020B0503020204020204" charset="-122"/>
                <a:ea typeface="微软雅黑" panose="020B0503020204020204" charset="-122"/>
                <a:cs typeface="微软雅黑" panose="020B0503020204020204" charset="-122"/>
              </a:rPr>
              <a:t>企业根据店铺曝光点击率收取广告、推广服务费，</a:t>
            </a:r>
            <a:r>
              <a:rPr lang="en-US" altLang="zh-CN" sz="1600" dirty="0">
                <a:latin typeface="微软雅黑" panose="020B0503020204020204" charset="-122"/>
                <a:ea typeface="微软雅黑" panose="020B0503020204020204" charset="-122"/>
                <a:cs typeface="微软雅黑" panose="020B0503020204020204" charset="-122"/>
              </a:rPr>
              <a:t>D</a:t>
            </a:r>
            <a:r>
              <a:rPr lang="zh-CN" altLang="en-US" sz="1600" dirty="0">
                <a:latin typeface="微软雅黑" panose="020B0503020204020204" charset="-122"/>
                <a:ea typeface="微软雅黑" panose="020B0503020204020204" charset="-122"/>
                <a:cs typeface="微软雅黑" panose="020B0503020204020204" charset="-122"/>
              </a:rPr>
              <a:t>企业收取店铺参与促销活动的报名费，甲平台按照协议约定将店铺成交总额进行分配，向</a:t>
            </a:r>
            <a:r>
              <a:rPr lang="en-US" altLang="zh-CN" sz="1600" dirty="0">
                <a:latin typeface="微软雅黑" panose="020B0503020204020204" charset="-122"/>
                <a:ea typeface="微软雅黑" panose="020B0503020204020204" charset="-122"/>
                <a:cs typeface="微软雅黑" panose="020B0503020204020204" charset="-122"/>
              </a:rPr>
              <a:t>B</a:t>
            </a:r>
            <a:r>
              <a:rPr lang="zh-CN" altLang="en-US" sz="1600" dirty="0">
                <a:latin typeface="微软雅黑" panose="020B0503020204020204" charset="-122"/>
                <a:ea typeface="微软雅黑" panose="020B0503020204020204" charset="-122"/>
                <a:cs typeface="微软雅黑" panose="020B0503020204020204" charset="-122"/>
              </a:rPr>
              <a:t>企业支付</a:t>
            </a:r>
            <a:r>
              <a:rPr lang="en-US" altLang="zh-CN" sz="1600" dirty="0">
                <a:latin typeface="微软雅黑" panose="020B0503020204020204" charset="-122"/>
                <a:ea typeface="微软雅黑" panose="020B0503020204020204" charset="-122"/>
                <a:cs typeface="微软雅黑" panose="020B0503020204020204" charset="-122"/>
              </a:rPr>
              <a:t>5000</a:t>
            </a:r>
            <a:r>
              <a:rPr lang="zh-CN" altLang="en-US" sz="1600" dirty="0">
                <a:latin typeface="微软雅黑" panose="020B0503020204020204" charset="-122"/>
                <a:ea typeface="微软雅黑" panose="020B0503020204020204" charset="-122"/>
                <a:cs typeface="微软雅黑" panose="020B0503020204020204" charset="-122"/>
              </a:rPr>
              <a:t>元，向</a:t>
            </a:r>
            <a:r>
              <a:rPr lang="en-US" altLang="zh-CN" sz="1600" dirty="0">
                <a:latin typeface="微软雅黑" panose="020B0503020204020204" charset="-122"/>
                <a:ea typeface="微软雅黑" panose="020B0503020204020204" charset="-122"/>
                <a:cs typeface="微软雅黑" panose="020B0503020204020204" charset="-122"/>
              </a:rPr>
              <a:t>C</a:t>
            </a:r>
            <a:r>
              <a:rPr lang="zh-CN" altLang="en-US" sz="1600" dirty="0">
                <a:latin typeface="微软雅黑" panose="020B0503020204020204" charset="-122"/>
                <a:ea typeface="微软雅黑" panose="020B0503020204020204" charset="-122"/>
                <a:cs typeface="微软雅黑" panose="020B0503020204020204" charset="-122"/>
              </a:rPr>
              <a:t>企业支付</a:t>
            </a:r>
            <a:r>
              <a:rPr lang="en-US" altLang="zh-CN" sz="1600" dirty="0">
                <a:latin typeface="微软雅黑" panose="020B0503020204020204" charset="-122"/>
                <a:ea typeface="微软雅黑" panose="020B0503020204020204" charset="-122"/>
                <a:cs typeface="微软雅黑" panose="020B0503020204020204" charset="-122"/>
              </a:rPr>
              <a:t>4000</a:t>
            </a:r>
            <a:r>
              <a:rPr lang="zh-CN" altLang="en-US" sz="1600" dirty="0">
                <a:latin typeface="微软雅黑" panose="020B0503020204020204" charset="-122"/>
                <a:ea typeface="微软雅黑" panose="020B0503020204020204" charset="-122"/>
                <a:cs typeface="微软雅黑" panose="020B0503020204020204" charset="-122"/>
              </a:rPr>
              <a:t>元，向</a:t>
            </a:r>
            <a:r>
              <a:rPr lang="en-US" altLang="zh-CN" sz="1600" dirty="0">
                <a:latin typeface="微软雅黑" panose="020B0503020204020204" charset="-122"/>
                <a:ea typeface="微软雅黑" panose="020B0503020204020204" charset="-122"/>
                <a:cs typeface="微软雅黑" panose="020B0503020204020204" charset="-122"/>
              </a:rPr>
              <a:t>D</a:t>
            </a:r>
            <a:r>
              <a:rPr lang="zh-CN" altLang="en-US" sz="1600" dirty="0">
                <a:latin typeface="微软雅黑" panose="020B0503020204020204" charset="-122"/>
                <a:ea typeface="微软雅黑" panose="020B0503020204020204" charset="-122"/>
                <a:cs typeface="微软雅黑" panose="020B0503020204020204" charset="-122"/>
              </a:rPr>
              <a:t>企业支付</a:t>
            </a:r>
            <a:r>
              <a:rPr lang="en-US" altLang="zh-CN" sz="1600" dirty="0">
                <a:latin typeface="微软雅黑" panose="020B0503020204020204" charset="-122"/>
                <a:ea typeface="微软雅黑" panose="020B0503020204020204" charset="-122"/>
                <a:cs typeface="微软雅黑" panose="020B0503020204020204" charset="-122"/>
              </a:rPr>
              <a:t>1000</a:t>
            </a:r>
            <a:r>
              <a:rPr lang="zh-CN" altLang="en-US" sz="1600" dirty="0">
                <a:latin typeface="微软雅黑" panose="020B0503020204020204" charset="-122"/>
                <a:ea typeface="微软雅黑" panose="020B0503020204020204" charset="-122"/>
                <a:cs typeface="微软雅黑" panose="020B0503020204020204" charset="-122"/>
              </a:rPr>
              <a:t>元，向李某支付</a:t>
            </a:r>
            <a:r>
              <a:rPr lang="en-US" altLang="zh-CN" sz="1600" dirty="0">
                <a:latin typeface="微软雅黑" panose="020B0503020204020204" charset="-122"/>
                <a:ea typeface="微软雅黑" panose="020B0503020204020204" charset="-122"/>
                <a:cs typeface="微软雅黑" panose="020B0503020204020204" charset="-122"/>
              </a:rPr>
              <a:t>19</a:t>
            </a:r>
            <a:r>
              <a:rPr lang="zh-CN" altLang="en-US" sz="1600" dirty="0">
                <a:latin typeface="微软雅黑" panose="020B0503020204020204" charset="-122"/>
                <a:ea typeface="微软雅黑" panose="020B0503020204020204" charset="-122"/>
                <a:cs typeface="微软雅黑" panose="020B0503020204020204" charset="-122"/>
              </a:rPr>
              <a:t>万元。</a:t>
            </a:r>
            <a:r>
              <a:rPr lang="en-US" altLang="zh-CN" sz="1600" dirty="0">
                <a:latin typeface="微软雅黑" panose="020B0503020204020204" charset="-122"/>
                <a:ea typeface="微软雅黑" panose="020B0503020204020204" charset="-122"/>
                <a:cs typeface="微软雅黑" panose="020B0503020204020204" charset="-122"/>
              </a:rPr>
              <a:t>A</a:t>
            </a:r>
            <a:r>
              <a:rPr lang="zh-CN" altLang="en-US" sz="1600" dirty="0">
                <a:latin typeface="微软雅黑" panose="020B0503020204020204" charset="-122"/>
                <a:ea typeface="微软雅黑" panose="020B0503020204020204" charset="-122"/>
                <a:cs typeface="微软雅黑" panose="020B0503020204020204" charset="-122"/>
              </a:rPr>
              <a:t>企业应当在</a:t>
            </a:r>
            <a:r>
              <a:rPr lang="en-US" altLang="zh-CN" sz="1600" dirty="0">
                <a:latin typeface="微软雅黑" panose="020B0503020204020204" charset="-122"/>
                <a:ea typeface="微软雅黑" panose="020B0503020204020204" charset="-122"/>
                <a:cs typeface="微软雅黑" panose="020B0503020204020204" charset="-122"/>
              </a:rPr>
              <a:t>10</a:t>
            </a:r>
            <a:r>
              <a:rPr lang="zh-CN" altLang="en-US" sz="1600" dirty="0">
                <a:latin typeface="微软雅黑" panose="020B0503020204020204" charset="-122"/>
                <a:ea typeface="微软雅黑" panose="020B0503020204020204" charset="-122"/>
                <a:cs typeface="微软雅黑" panose="020B0503020204020204" charset="-122"/>
              </a:rPr>
              <a:t>月报送期内报送李某店铺</a:t>
            </a:r>
            <a:r>
              <a:rPr lang="en-US" altLang="zh-CN" sz="1600" dirty="0">
                <a:latin typeface="微软雅黑" panose="020B0503020204020204" charset="-122"/>
                <a:ea typeface="微软雅黑" panose="020B0503020204020204" charset="-122"/>
                <a:cs typeface="微软雅黑" panose="020B0503020204020204" charset="-122"/>
              </a:rPr>
              <a:t>7</a:t>
            </a:r>
            <a:r>
              <a:rPr lang="zh-CN" altLang="en-US" sz="1600" dirty="0">
                <a:latin typeface="微软雅黑" panose="020B0503020204020204" charset="-122"/>
                <a:ea typeface="微软雅黑" panose="020B0503020204020204" charset="-122"/>
                <a:cs typeface="微软雅黑" panose="020B0503020204020204" charset="-122"/>
              </a:rPr>
              <a:t>月至</a:t>
            </a:r>
            <a:r>
              <a:rPr lang="en-US" altLang="zh-CN" sz="1600" dirty="0">
                <a:latin typeface="微软雅黑" panose="020B0503020204020204" charset="-122"/>
                <a:ea typeface="微软雅黑" panose="020B0503020204020204" charset="-122"/>
                <a:cs typeface="微软雅黑" panose="020B0503020204020204" charset="-122"/>
              </a:rPr>
              <a:t>9</a:t>
            </a:r>
            <a:r>
              <a:rPr lang="zh-CN" altLang="en-US" sz="1600" dirty="0">
                <a:latin typeface="微软雅黑" panose="020B0503020204020204" charset="-122"/>
                <a:ea typeface="微软雅黑" panose="020B0503020204020204" charset="-122"/>
                <a:cs typeface="微软雅黑" panose="020B0503020204020204" charset="-122"/>
              </a:rPr>
              <a:t>月的</a:t>
            </a:r>
            <a:r>
              <a:rPr lang="en-US"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收入总额</a:t>
            </a:r>
            <a:r>
              <a:rPr lang="en-US" altLang="zh-CN" sz="1600" dirty="0">
                <a:latin typeface="微软雅黑" panose="020B0503020204020204" charset="-122"/>
                <a:ea typeface="微软雅黑" panose="020B0503020204020204" charset="-122"/>
                <a:cs typeface="微软雅黑" panose="020B0503020204020204" charset="-122"/>
              </a:rPr>
              <a:t>”20</a:t>
            </a:r>
            <a:r>
              <a:rPr lang="zh-CN" altLang="en-US" sz="1600" dirty="0">
                <a:latin typeface="微软雅黑" panose="020B0503020204020204" charset="-122"/>
                <a:ea typeface="微软雅黑" panose="020B0503020204020204" charset="-122"/>
                <a:cs typeface="微软雅黑" panose="020B0503020204020204" charset="-122"/>
              </a:rPr>
              <a:t>万元；</a:t>
            </a:r>
            <a:r>
              <a:rPr lang="en-US"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支付给平台的佣金、服务费合计金额</a:t>
            </a:r>
            <a:r>
              <a:rPr lang="en-US" altLang="zh-CN" sz="1600" dirty="0">
                <a:latin typeface="微软雅黑" panose="020B0503020204020204" charset="-122"/>
                <a:ea typeface="微软雅黑" panose="020B0503020204020204" charset="-122"/>
                <a:cs typeface="微软雅黑" panose="020B0503020204020204" charset="-122"/>
              </a:rPr>
              <a:t>”1</a:t>
            </a:r>
            <a:r>
              <a:rPr lang="zh-CN" altLang="en-US" sz="1600" dirty="0">
                <a:latin typeface="微软雅黑" panose="020B0503020204020204" charset="-122"/>
                <a:ea typeface="微软雅黑" panose="020B0503020204020204" charset="-122"/>
                <a:cs typeface="微软雅黑" panose="020B0503020204020204" charset="-122"/>
              </a:rPr>
              <a:t>万元。</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1" name="Text 9"/>
          <p:cNvSpPr/>
          <p:nvPr/>
        </p:nvSpPr>
        <p:spPr>
          <a:xfrm>
            <a:off x="6374130" y="1925320"/>
            <a:ext cx="4359910" cy="402336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5" name="Shape 3"/>
          <p:cNvSpPr/>
          <p:nvPr>
            <p:custDataLst>
              <p:tags r:id="rId4"/>
            </p:custDataLst>
          </p:nvPr>
        </p:nvSpPr>
        <p:spPr>
          <a:xfrm>
            <a:off x="6231890" y="1359535"/>
            <a:ext cx="5320665" cy="5146675"/>
          </a:xfrm>
          <a:prstGeom prst="roundRect">
            <a:avLst>
              <a:gd name="adj" fmla="val 3066"/>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16" name="Text 4"/>
          <p:cNvSpPr/>
          <p:nvPr/>
        </p:nvSpPr>
        <p:spPr>
          <a:xfrm>
            <a:off x="6597015" y="1358900"/>
            <a:ext cx="4955540" cy="5113020"/>
          </a:xfrm>
          <a:prstGeom prst="rect">
            <a:avLst/>
          </a:prstGeom>
          <a:noFill/>
        </p:spPr>
        <p:txBody>
          <a:bodyPr wrap="square" lIns="45720" tIns="91440" rIns="91440" bIns="45720" rtlCol="0" anchor="ctr"/>
          <a:p>
            <a:pPr marL="0" indent="0">
              <a:lnSpc>
                <a:spcPct val="100000"/>
              </a:lnSpc>
              <a:buNone/>
            </a:pPr>
            <a:endParaRPr lang="en-US" sz="1600" dirty="0"/>
          </a:p>
        </p:txBody>
      </p:sp>
      <p:sp>
        <p:nvSpPr>
          <p:cNvPr id="17" name="Text 6"/>
          <p:cNvSpPr/>
          <p:nvPr>
            <p:custDataLst>
              <p:tags r:id="rId5"/>
            </p:custDataLst>
          </p:nvPr>
        </p:nvSpPr>
        <p:spPr>
          <a:xfrm>
            <a:off x="6520815" y="1532890"/>
            <a:ext cx="4745990" cy="4451985"/>
          </a:xfrm>
          <a:prstGeom prst="rect">
            <a:avLst/>
          </a:prstGeom>
          <a:noFill/>
        </p:spPr>
        <p:txBody>
          <a:bodyPr wrap="square" lIns="91440" tIns="45720" rIns="91440" bIns="45720" rtlCol="0" anchor="t">
            <a:noAutofit/>
          </a:bodyPr>
          <a:p>
            <a:pPr marL="0" indent="0" algn="just">
              <a:lnSpc>
                <a:spcPct val="140000"/>
              </a:lnSpc>
              <a:buNone/>
            </a:pPr>
            <a:r>
              <a:rPr lang="zh-CN" altLang="en-US" sz="1600" dirty="0">
                <a:latin typeface="微软雅黑" panose="020B0503020204020204" charset="-122"/>
                <a:ea typeface="微软雅黑" panose="020B0503020204020204" charset="-122"/>
                <a:cs typeface="微软雅黑" panose="020B0503020204020204" charset="-122"/>
              </a:rPr>
              <a:t>某用户于</a:t>
            </a:r>
            <a:r>
              <a:rPr lang="en-US" altLang="zh-CN" sz="1600" dirty="0">
                <a:latin typeface="微软雅黑" panose="020B0503020204020204" charset="-122"/>
                <a:ea typeface="微软雅黑" panose="020B0503020204020204" charset="-122"/>
                <a:cs typeface="微软雅黑" panose="020B0503020204020204" charset="-122"/>
              </a:rPr>
              <a:t>9</a:t>
            </a:r>
            <a:r>
              <a:rPr lang="zh-CN" altLang="en-US" sz="1600" dirty="0">
                <a:latin typeface="微软雅黑" panose="020B0503020204020204" charset="-122"/>
                <a:ea typeface="微软雅黑" panose="020B0503020204020204" charset="-122"/>
                <a:cs typeface="微软雅黑" panose="020B0503020204020204" charset="-122"/>
              </a:rPr>
              <a:t>月</a:t>
            </a:r>
            <a:r>
              <a:rPr lang="en-US" altLang="zh-CN" sz="1600" dirty="0">
                <a:latin typeface="微软雅黑" panose="020B0503020204020204" charset="-122"/>
                <a:ea typeface="微软雅黑" panose="020B0503020204020204" charset="-122"/>
                <a:cs typeface="微软雅黑" panose="020B0503020204020204" charset="-122"/>
              </a:rPr>
              <a:t>1</a:t>
            </a:r>
            <a:r>
              <a:rPr lang="zh-CN" altLang="en-US" sz="1600" dirty="0">
                <a:latin typeface="微软雅黑" panose="020B0503020204020204" charset="-122"/>
                <a:ea typeface="微软雅黑" panose="020B0503020204020204" charset="-122"/>
                <a:cs typeface="微软雅黑" panose="020B0503020204020204" charset="-122"/>
              </a:rPr>
              <a:t>日在</a:t>
            </a:r>
            <a:r>
              <a:rPr lang="en-US" altLang="zh-CN" sz="1600" dirty="0">
                <a:latin typeface="微软雅黑" panose="020B0503020204020204" charset="-122"/>
                <a:ea typeface="微软雅黑" panose="020B0503020204020204" charset="-122"/>
                <a:cs typeface="微软雅黑" panose="020B0503020204020204" charset="-122"/>
              </a:rPr>
              <a:t>A</a:t>
            </a:r>
            <a:r>
              <a:rPr lang="zh-CN" altLang="en-US" sz="1600" dirty="0">
                <a:latin typeface="微软雅黑" panose="020B0503020204020204" charset="-122"/>
                <a:ea typeface="微软雅黑" panose="020B0503020204020204" charset="-122"/>
                <a:cs typeface="微软雅黑" panose="020B0503020204020204" charset="-122"/>
              </a:rPr>
              <a:t>企业运营的甲平台充值</a:t>
            </a:r>
            <a:r>
              <a:rPr lang="en-US" altLang="zh-CN" sz="1600" dirty="0">
                <a:latin typeface="微软雅黑" panose="020B0503020204020204" charset="-122"/>
                <a:ea typeface="微软雅黑" panose="020B0503020204020204" charset="-122"/>
                <a:cs typeface="微软雅黑" panose="020B0503020204020204" charset="-122"/>
              </a:rPr>
              <a:t>1</a:t>
            </a:r>
            <a:r>
              <a:rPr lang="zh-CN" altLang="en-US" sz="1600" dirty="0">
                <a:latin typeface="微软雅黑" panose="020B0503020204020204" charset="-122"/>
                <a:ea typeface="微软雅黑" panose="020B0503020204020204" charset="-122"/>
                <a:cs typeface="微软雅黑" panose="020B0503020204020204" charset="-122"/>
              </a:rPr>
              <a:t>万元，全部用于购买鲜花、嘉年华对网络主播王某进行打赏。</a:t>
            </a:r>
            <a:r>
              <a:rPr lang="en-US" altLang="zh-CN" sz="1600" dirty="0">
                <a:latin typeface="微软雅黑" panose="020B0503020204020204" charset="-122"/>
                <a:ea typeface="微软雅黑" panose="020B0503020204020204" charset="-122"/>
                <a:cs typeface="微软雅黑" panose="020B0503020204020204" charset="-122"/>
              </a:rPr>
              <a:t>A</a:t>
            </a:r>
            <a:r>
              <a:rPr lang="zh-CN" altLang="en-US" sz="1600" dirty="0">
                <a:latin typeface="微软雅黑" panose="020B0503020204020204" charset="-122"/>
                <a:ea typeface="微软雅黑" panose="020B0503020204020204" charset="-122"/>
                <a:cs typeface="微软雅黑" panose="020B0503020204020204" charset="-122"/>
              </a:rPr>
              <a:t>企业将向用户销售虚拟道具取得的</a:t>
            </a:r>
            <a:r>
              <a:rPr lang="en-US" altLang="zh-CN" sz="1600" dirty="0">
                <a:latin typeface="微软雅黑" panose="020B0503020204020204" charset="-122"/>
                <a:ea typeface="微软雅黑" panose="020B0503020204020204" charset="-122"/>
                <a:cs typeface="微软雅黑" panose="020B0503020204020204" charset="-122"/>
              </a:rPr>
              <a:t>1</a:t>
            </a:r>
            <a:r>
              <a:rPr lang="zh-CN" altLang="en-US" sz="1600" dirty="0">
                <a:latin typeface="微软雅黑" panose="020B0503020204020204" charset="-122"/>
                <a:ea typeface="微软雅黑" panose="020B0503020204020204" charset="-122"/>
                <a:cs typeface="微软雅黑" panose="020B0503020204020204" charset="-122"/>
              </a:rPr>
              <a:t>万元全额确认收入，并于当日在网络主播王某的平台账户余额中计入</a:t>
            </a:r>
            <a:r>
              <a:rPr lang="en-US" altLang="zh-CN" sz="1600" dirty="0">
                <a:latin typeface="微软雅黑" panose="020B0503020204020204" charset="-122"/>
                <a:ea typeface="微软雅黑" panose="020B0503020204020204" charset="-122"/>
                <a:cs typeface="微软雅黑" panose="020B0503020204020204" charset="-122"/>
              </a:rPr>
              <a:t>10</a:t>
            </a:r>
            <a:r>
              <a:rPr lang="zh-CN" altLang="en-US" sz="1600" dirty="0">
                <a:latin typeface="微软雅黑" panose="020B0503020204020204" charset="-122"/>
                <a:ea typeface="微软雅黑" panose="020B0503020204020204" charset="-122"/>
                <a:cs typeface="微软雅黑" panose="020B0503020204020204" charset="-122"/>
              </a:rPr>
              <a:t>万个某币（按平台折现规则价值</a:t>
            </a:r>
            <a:r>
              <a:rPr lang="en-US" altLang="zh-CN" sz="1600" dirty="0">
                <a:latin typeface="微软雅黑" panose="020B0503020204020204" charset="-122"/>
                <a:ea typeface="微软雅黑" panose="020B0503020204020204" charset="-122"/>
                <a:cs typeface="微软雅黑" panose="020B0503020204020204" charset="-122"/>
              </a:rPr>
              <a:t>5000</a:t>
            </a:r>
            <a:r>
              <a:rPr lang="zh-CN" altLang="en-US" sz="1600" dirty="0">
                <a:latin typeface="微软雅黑" panose="020B0503020204020204" charset="-122"/>
                <a:ea typeface="微软雅黑" panose="020B0503020204020204" charset="-122"/>
                <a:cs typeface="微软雅黑" panose="020B0503020204020204" charset="-122"/>
              </a:rPr>
              <a:t>元）。本例中，</a:t>
            </a:r>
            <a:r>
              <a:rPr lang="en-US" altLang="zh-CN" sz="1600" dirty="0">
                <a:latin typeface="微软雅黑" panose="020B0503020204020204" charset="-122"/>
                <a:ea typeface="微软雅黑" panose="020B0503020204020204" charset="-122"/>
                <a:cs typeface="微软雅黑" panose="020B0503020204020204" charset="-122"/>
              </a:rPr>
              <a:t>A</a:t>
            </a:r>
            <a:r>
              <a:rPr lang="zh-CN" altLang="en-US" sz="1600" dirty="0">
                <a:latin typeface="微软雅黑" panose="020B0503020204020204" charset="-122"/>
                <a:ea typeface="微软雅黑" panose="020B0503020204020204" charset="-122"/>
                <a:cs typeface="微软雅黑" panose="020B0503020204020204" charset="-122"/>
              </a:rPr>
              <a:t>企业应当于</a:t>
            </a:r>
            <a:r>
              <a:rPr lang="en-US" altLang="zh-CN" sz="1600" dirty="0">
                <a:latin typeface="微软雅黑" panose="020B0503020204020204" charset="-122"/>
                <a:ea typeface="微软雅黑" panose="020B0503020204020204" charset="-122"/>
                <a:cs typeface="微软雅黑" panose="020B0503020204020204" charset="-122"/>
              </a:rPr>
              <a:t>10</a:t>
            </a:r>
            <a:r>
              <a:rPr lang="zh-CN" altLang="en-US" sz="1600" dirty="0">
                <a:latin typeface="微软雅黑" panose="020B0503020204020204" charset="-122"/>
                <a:ea typeface="微软雅黑" panose="020B0503020204020204" charset="-122"/>
                <a:cs typeface="微软雅黑" panose="020B0503020204020204" charset="-122"/>
              </a:rPr>
              <a:t>月报送期内填报王某第三季度的</a:t>
            </a:r>
            <a:r>
              <a:rPr lang="en-US"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收入总额</a:t>
            </a:r>
            <a:r>
              <a:rPr lang="en-US" altLang="zh-CN" sz="1600" dirty="0">
                <a:latin typeface="微软雅黑" panose="020B0503020204020204" charset="-122"/>
                <a:ea typeface="微软雅黑" panose="020B0503020204020204" charset="-122"/>
                <a:cs typeface="微软雅黑" panose="020B0503020204020204" charset="-122"/>
              </a:rPr>
              <a:t>”5000</a:t>
            </a:r>
            <a:r>
              <a:rPr lang="zh-CN" altLang="en-US" sz="1600" dirty="0">
                <a:latin typeface="微软雅黑" panose="020B0503020204020204" charset="-122"/>
                <a:ea typeface="微软雅黑" panose="020B0503020204020204" charset="-122"/>
                <a:cs typeface="微软雅黑" panose="020B0503020204020204" charset="-122"/>
              </a:rPr>
              <a:t>元，</a:t>
            </a:r>
            <a:r>
              <a:rPr lang="en-US"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支付给平台的佣金、服务费合计金额</a:t>
            </a:r>
            <a:r>
              <a:rPr lang="en-US" altLang="zh-CN" sz="1600" dirty="0">
                <a:latin typeface="微软雅黑" panose="020B0503020204020204" charset="-122"/>
                <a:ea typeface="微软雅黑" panose="020B0503020204020204" charset="-122"/>
                <a:cs typeface="微软雅黑" panose="020B0503020204020204" charset="-122"/>
              </a:rPr>
              <a:t>”0</a:t>
            </a:r>
            <a:r>
              <a:rPr lang="zh-CN" altLang="en-US" sz="1600" dirty="0">
                <a:latin typeface="微软雅黑" panose="020B0503020204020204" charset="-122"/>
                <a:ea typeface="微软雅黑" panose="020B0503020204020204" charset="-122"/>
                <a:cs typeface="微软雅黑" panose="020B0503020204020204" charset="-122"/>
              </a:rPr>
              <a:t>元。</a:t>
            </a:r>
            <a:endParaRPr lang="zh-CN" altLang="en-US" sz="16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94335" y="332105"/>
            <a:ext cx="11752580" cy="107632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rPr>
              <a:t>网络主播通过直播的方式为网络商品销售平台内经营者带货，互联网平台企业应当如何报送涉税信息？</a:t>
            </a:r>
            <a:endParaRPr 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5080" y="6287135"/>
            <a:ext cx="12207240" cy="570865"/>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nvSpPr>
        <p:spPr>
          <a:xfrm>
            <a:off x="632460" y="1732280"/>
            <a:ext cx="2560955" cy="39014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文本框 13"/>
          <p:cNvSpPr txBox="1"/>
          <p:nvPr/>
        </p:nvSpPr>
        <p:spPr>
          <a:xfrm>
            <a:off x="1294130" y="1955165"/>
            <a:ext cx="9545320" cy="3280410"/>
          </a:xfrm>
          <a:prstGeom prst="rect">
            <a:avLst/>
          </a:prstGeom>
        </p:spPr>
        <p:txBody>
          <a:bodyPr>
            <a:noAutofit/>
          </a:bodyPr>
          <a:p>
            <a:pPr indent="406400" algn="just" fontAlgn="t">
              <a:lnSpc>
                <a:spcPct val="150000"/>
              </a:lnSpc>
              <a:spcBef>
                <a:spcPct val="0"/>
              </a:spcBef>
              <a:spcAft>
                <a:spcPct val="0"/>
              </a:spcAft>
            </a:pPr>
            <a:r>
              <a:rPr lang="en-US" altLang="zh-CN" sz="2000" b="0" i="0">
                <a:solidFill>
                  <a:srgbClr val="333333"/>
                </a:solidFill>
                <a:latin typeface="微软雅黑" panose="020B0503020204020204" charset="-122"/>
                <a:ea typeface="微软雅黑" panose="020B0503020204020204" charset="-122"/>
                <a:cs typeface="微软雅黑" panose="020B0503020204020204" charset="-122"/>
              </a:rPr>
              <a:t> </a:t>
            </a:r>
            <a:r>
              <a:rPr lang="zh-CN" altLang="en-US"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rPr>
              <a:t>网络商品销售平台</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内</a:t>
            </a:r>
            <a:r>
              <a:rPr lang="zh-CN" altLang="en-US"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rPr>
              <a:t>经营者</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与</a:t>
            </a:r>
            <a:r>
              <a:rPr lang="zh-CN" altLang="en-US"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rPr>
              <a:t>网络主播</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a:t>
            </a:r>
            <a:r>
              <a:rPr lang="zh-CN" altLang="en-US"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rPr>
              <a:t>网络主播的合作方</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开展商业合作销售商品的，互联网平台企业应当按规定报送平台内的经营者和从业人员涉税信息，包括网店经营者、网络主播以及网络主播的合作方的涉税信息。</a:t>
            </a:r>
            <a:endParaRPr lang="zh-CN" altLang="en-US" sz="2000" b="0" i="0">
              <a:solidFill>
                <a:srgbClr val="333333"/>
              </a:solidFill>
              <a:latin typeface="微软雅黑" panose="020B0503020204020204" charset="-122"/>
              <a:ea typeface="微软雅黑" panose="020B0503020204020204" charset="-122"/>
              <a:cs typeface="微软雅黑" panose="020B0503020204020204" charset="-122"/>
            </a:endParaRPr>
          </a:p>
          <a:p>
            <a:pPr indent="406400" algn="just" fontAlgn="t">
              <a:lnSpc>
                <a:spcPct val="150000"/>
              </a:lnSpc>
              <a:spcBef>
                <a:spcPct val="0"/>
              </a:spcBef>
              <a:spcAft>
                <a:spcPct val="0"/>
              </a:spcAft>
            </a:pPr>
            <a:r>
              <a:rPr lang="en-US" altLang="zh-CN" sz="2000" b="0" i="0">
                <a:solidFill>
                  <a:srgbClr val="333333"/>
                </a:solidFill>
                <a:latin typeface="微软雅黑" panose="020B0503020204020204" charset="-122"/>
                <a:ea typeface="微软雅黑" panose="020B0503020204020204" charset="-122"/>
                <a:cs typeface="微软雅黑" panose="020B0503020204020204" charset="-122"/>
              </a:rPr>
              <a:t>  </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例：</a:t>
            </a:r>
            <a:r>
              <a:rPr lang="zh-CN" altLang="en-US"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rPr>
              <a:t>网络主播</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王某在</a:t>
            </a:r>
            <a:r>
              <a:rPr lang="en-US" altLang="zh-CN" sz="2000" b="0" i="0">
                <a:solidFill>
                  <a:srgbClr val="333333"/>
                </a:solidFill>
                <a:latin typeface="微软雅黑" panose="020B0503020204020204" charset="-122"/>
                <a:ea typeface="微软雅黑" panose="020B0503020204020204" charset="-122"/>
                <a:cs typeface="微软雅黑" panose="020B0503020204020204" charset="-122"/>
              </a:rPr>
              <a:t>A</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企业运营的</a:t>
            </a:r>
            <a:r>
              <a:rPr lang="zh-CN" altLang="en-US" sz="2000" b="0" i="0">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甲平台</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上为平台内</a:t>
            </a:r>
            <a:r>
              <a:rPr lang="zh-CN" altLang="en-US"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rPr>
              <a:t>经营者</a:t>
            </a:r>
            <a:r>
              <a:rPr lang="en-US" altLang="zh-CN"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rPr>
              <a:t>B</a:t>
            </a:r>
            <a:r>
              <a:rPr lang="zh-CN" altLang="en-US"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rPr>
              <a:t>企业</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带货，</a:t>
            </a:r>
            <a:r>
              <a:rPr lang="en-US" altLang="zh-CN" sz="2000" b="0" i="0">
                <a:solidFill>
                  <a:srgbClr val="333333"/>
                </a:solidFill>
                <a:latin typeface="微软雅黑" panose="020B0503020204020204" charset="-122"/>
                <a:ea typeface="微软雅黑" panose="020B0503020204020204" charset="-122"/>
                <a:cs typeface="微软雅黑" panose="020B0503020204020204" charset="-122"/>
              </a:rPr>
              <a:t>B</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企业网店通过该场直播达成成交额</a:t>
            </a:r>
            <a:r>
              <a:rPr lang="en-US" altLang="zh-CN" sz="2000" b="0" i="0">
                <a:solidFill>
                  <a:srgbClr val="333333"/>
                </a:solidFill>
                <a:latin typeface="微软雅黑" panose="020B0503020204020204" charset="-122"/>
                <a:ea typeface="微软雅黑" panose="020B0503020204020204" charset="-122"/>
                <a:cs typeface="微软雅黑" panose="020B0503020204020204" charset="-122"/>
              </a:rPr>
              <a:t>10</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万元，按照协议约定，</a:t>
            </a:r>
            <a:r>
              <a:rPr lang="en-US" altLang="zh-CN" sz="2000" b="0" i="0">
                <a:solidFill>
                  <a:srgbClr val="333333"/>
                </a:solidFill>
                <a:latin typeface="微软雅黑" panose="020B0503020204020204" charset="-122"/>
                <a:ea typeface="微软雅黑" panose="020B0503020204020204" charset="-122"/>
                <a:cs typeface="微软雅黑" panose="020B0503020204020204" charset="-122"/>
              </a:rPr>
              <a:t>B</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企业就该场直播向甲平台支付服务费，向网络主播王某（或</a:t>
            </a:r>
            <a:r>
              <a:rPr lang="zh-CN" altLang="en-US"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rPr>
              <a:t>其合作方</a:t>
            </a:r>
            <a:r>
              <a:rPr lang="zh-CN" altLang="en-US" sz="2000" b="0" i="0">
                <a:solidFill>
                  <a:srgbClr val="333333"/>
                </a:solidFill>
                <a:latin typeface="微软雅黑" panose="020B0503020204020204" charset="-122"/>
                <a:ea typeface="微软雅黑" panose="020B0503020204020204" charset="-122"/>
                <a:cs typeface="微软雅黑" panose="020B0503020204020204" charset="-122"/>
              </a:rPr>
              <a:t>）支付带货的服务收入，</a:t>
            </a:r>
            <a:r>
              <a:rPr lang="zh-CN" altLang="en-US"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rPr>
              <a:t>甲平台按照协议约定分配直播相关收入。</a:t>
            </a:r>
            <a:endParaRPr lang="zh-CN" altLang="en-US" sz="2000" b="0" i="0">
              <a:solidFill>
                <a:srgbClr val="333333"/>
              </a:solidFill>
              <a:highlight>
                <a:srgbClr val="FFFF00"/>
              </a:highligh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94335" y="332105"/>
            <a:ext cx="11752580" cy="107632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rPr>
              <a:t>网络主播通过直播的方式为网络商品销售平台内经营者带货，互联网平台企业应当如何报送涉税信息？</a:t>
            </a:r>
            <a:endParaRPr 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5080" y="6287135"/>
            <a:ext cx="12207240" cy="570865"/>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nvSpPr>
        <p:spPr>
          <a:xfrm>
            <a:off x="632460" y="1732280"/>
            <a:ext cx="2560955" cy="39014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Text 8"/>
          <p:cNvSpPr/>
          <p:nvPr/>
        </p:nvSpPr>
        <p:spPr>
          <a:xfrm>
            <a:off x="632460" y="2205990"/>
            <a:ext cx="2560955" cy="492760"/>
          </a:xfrm>
          <a:prstGeom prst="rect">
            <a:avLst/>
          </a:prstGeom>
          <a:noFill/>
        </p:spPr>
        <p:txBody>
          <a:bodyPr wrap="square" lIns="45720" tIns="91440" rIns="91440" bIns="45720" rtlCol="0" anchor="ctr"/>
          <a:lstStyle/>
          <a:p>
            <a:pPr marL="0" indent="0">
              <a:lnSpc>
                <a:spcPct val="100000"/>
              </a:lnSpc>
              <a:buNone/>
            </a:pPr>
            <a:r>
              <a:rPr lang="en-US" altLang="zh-CN" sz="1800" kern="100">
                <a:latin typeface="微软雅黑" panose="020B0503020204020204" charset="-122"/>
                <a:ea typeface="微软雅黑" panose="020B0503020204020204" charset="-122"/>
                <a:cs typeface="微软雅黑" panose="020B0503020204020204" charset="-122"/>
              </a:rPr>
              <a:t>情形一</a:t>
            </a:r>
            <a:r>
              <a:rPr lang="zh-CN" altLang="en-US" sz="1800" kern="100">
                <a:latin typeface="微软雅黑" panose="020B0503020204020204" charset="-122"/>
                <a:ea typeface="微软雅黑" panose="020B0503020204020204" charset="-122"/>
                <a:cs typeface="微软雅黑" panose="020B0503020204020204" charset="-122"/>
              </a:rPr>
              <a:t>：</a:t>
            </a:r>
            <a:endParaRPr lang="zh-CN" altLang="en-US" sz="1800" kern="100">
              <a:latin typeface="微软雅黑" panose="020B0503020204020204" charset="-122"/>
              <a:ea typeface="微软雅黑" panose="020B0503020204020204" charset="-122"/>
              <a:cs typeface="微软雅黑" panose="020B0503020204020204" charset="-122"/>
            </a:endParaRPr>
          </a:p>
        </p:txBody>
      </p:sp>
      <p:sp>
        <p:nvSpPr>
          <p:cNvPr id="7" name="文本框 4"/>
          <p:cNvSpPr/>
          <p:nvPr/>
        </p:nvSpPr>
        <p:spPr>
          <a:xfrm>
            <a:off x="2151380" y="2827655"/>
            <a:ext cx="2229485" cy="82931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王某自己的直播间</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9" name="文本框 5"/>
          <p:cNvSpPr/>
          <p:nvPr/>
        </p:nvSpPr>
        <p:spPr>
          <a:xfrm>
            <a:off x="2163445" y="4018915"/>
            <a:ext cx="2217420" cy="89535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 为B企业带货</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1" name="下箭头 6"/>
          <p:cNvSpPr/>
          <p:nvPr/>
        </p:nvSpPr>
        <p:spPr>
          <a:xfrm>
            <a:off x="3266123" y="3723640"/>
            <a:ext cx="76200" cy="238125"/>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
        <p:nvSpPr>
          <p:cNvPr id="12" name="文本框 7"/>
          <p:cNvSpPr/>
          <p:nvPr/>
        </p:nvSpPr>
        <p:spPr>
          <a:xfrm>
            <a:off x="5598160" y="3449320"/>
            <a:ext cx="1626235" cy="81978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直播平台</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3" name="文本框 10"/>
          <p:cNvSpPr/>
          <p:nvPr/>
        </p:nvSpPr>
        <p:spPr>
          <a:xfrm>
            <a:off x="7675880" y="3437890"/>
            <a:ext cx="2739390" cy="81915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网络主播王某和B企业的身份信息、收入信息</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1" name="下箭头 21"/>
          <p:cNvSpPr/>
          <p:nvPr/>
        </p:nvSpPr>
        <p:spPr>
          <a:xfrm rot="6720000">
            <a:off x="4879023" y="3232785"/>
            <a:ext cx="114300" cy="238125"/>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
        <p:nvSpPr>
          <p:cNvPr id="22" name="下箭头 22"/>
          <p:cNvSpPr/>
          <p:nvPr/>
        </p:nvSpPr>
        <p:spPr>
          <a:xfrm rot="3240000">
            <a:off x="4892993" y="4166235"/>
            <a:ext cx="114300" cy="238125"/>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
        <p:nvSpPr>
          <p:cNvPr id="14" name="文本框 13"/>
          <p:cNvSpPr txBox="1"/>
          <p:nvPr/>
        </p:nvSpPr>
        <p:spPr>
          <a:xfrm>
            <a:off x="6155690" y="5305425"/>
            <a:ext cx="4064000" cy="368300"/>
          </a:xfrm>
          <a:prstGeom prst="rect">
            <a:avLst/>
          </a:prstGeom>
          <a:noFill/>
        </p:spPr>
        <p:txBody>
          <a:bodyPr wrap="square" rtlCol="0">
            <a:spAutoFit/>
          </a:bodyPr>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94335" y="332105"/>
            <a:ext cx="11752580" cy="107632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rPr>
              <a:t>网络主播通过直播的方式为网络商品销售平台内经营者带货，互联网平台企业应当如何报送涉税信息？</a:t>
            </a:r>
            <a:endParaRPr 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5080" y="6287135"/>
            <a:ext cx="12207240" cy="570865"/>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nvSpPr>
        <p:spPr>
          <a:xfrm>
            <a:off x="632460" y="1732280"/>
            <a:ext cx="2560955" cy="39014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Text 8"/>
          <p:cNvSpPr/>
          <p:nvPr/>
        </p:nvSpPr>
        <p:spPr>
          <a:xfrm>
            <a:off x="632460" y="1727200"/>
            <a:ext cx="2560955" cy="492760"/>
          </a:xfrm>
          <a:prstGeom prst="rect">
            <a:avLst/>
          </a:prstGeom>
          <a:noFill/>
        </p:spPr>
        <p:txBody>
          <a:bodyPr wrap="square" lIns="45720" tIns="91440" rIns="91440" bIns="45720" rtlCol="0" anchor="ctr"/>
          <a:lstStyle/>
          <a:p>
            <a:pPr marL="0" indent="0">
              <a:lnSpc>
                <a:spcPct val="100000"/>
              </a:lnSpc>
              <a:buNone/>
            </a:pPr>
            <a:r>
              <a:rPr lang="en-US" altLang="zh-CN" sz="1800" kern="100">
                <a:latin typeface="微软雅黑" panose="020B0503020204020204" charset="-122"/>
                <a:ea typeface="微软雅黑" panose="020B0503020204020204" charset="-122"/>
                <a:cs typeface="微软雅黑" panose="020B0503020204020204" charset="-122"/>
              </a:rPr>
              <a:t>情形</a:t>
            </a:r>
            <a:r>
              <a:rPr lang="zh-CN" altLang="en-US" sz="1800" kern="100">
                <a:latin typeface="微软雅黑" panose="020B0503020204020204" charset="-122"/>
                <a:ea typeface="微软雅黑" panose="020B0503020204020204" charset="-122"/>
                <a:cs typeface="微软雅黑" panose="020B0503020204020204" charset="-122"/>
              </a:rPr>
              <a:t>二</a:t>
            </a:r>
            <a:r>
              <a:rPr lang="zh-CN" altLang="en-US" sz="1800" kern="100">
                <a:latin typeface="微软雅黑" panose="020B0503020204020204" charset="-122"/>
                <a:ea typeface="微软雅黑" panose="020B0503020204020204" charset="-122"/>
                <a:cs typeface="微软雅黑" panose="020B0503020204020204" charset="-122"/>
              </a:rPr>
              <a:t>：</a:t>
            </a:r>
            <a:endParaRPr lang="zh-CN" altLang="en-US" sz="1800" kern="100">
              <a:latin typeface="微软雅黑" panose="020B0503020204020204" charset="-122"/>
              <a:ea typeface="微软雅黑" panose="020B0503020204020204" charset="-122"/>
              <a:cs typeface="微软雅黑" panose="020B0503020204020204" charset="-122"/>
            </a:endParaRPr>
          </a:p>
        </p:txBody>
      </p:sp>
      <p:sp>
        <p:nvSpPr>
          <p:cNvPr id="14" name="文本框 11"/>
          <p:cNvSpPr/>
          <p:nvPr/>
        </p:nvSpPr>
        <p:spPr>
          <a:xfrm>
            <a:off x="2439670" y="2385695"/>
            <a:ext cx="2209165" cy="82931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kern="100">
                <a:latin typeface="微软雅黑" panose="020B0503020204020204" charset="-122"/>
                <a:ea typeface="微软雅黑" panose="020B0503020204020204" charset="-122"/>
                <a:cs typeface="微软雅黑" panose="020B0503020204020204" charset="-122"/>
                <a:sym typeface="Times New Roman" panose="02020603050405020304"/>
              </a:rPr>
              <a:t>王某出镜在</a:t>
            </a: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MCN机构</a:t>
            </a: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C机构</a:t>
            </a: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的直播间 </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p:nvPr/>
        </p:nvSpPr>
        <p:spPr>
          <a:xfrm>
            <a:off x="2474595" y="3576955"/>
            <a:ext cx="2174240" cy="89535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 为B企业带货</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6" name="下箭头 14"/>
          <p:cNvSpPr/>
          <p:nvPr/>
        </p:nvSpPr>
        <p:spPr>
          <a:xfrm>
            <a:off x="3534093" y="3281680"/>
            <a:ext cx="76200" cy="238125"/>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
        <p:nvSpPr>
          <p:cNvPr id="17" name="文本框 13"/>
          <p:cNvSpPr/>
          <p:nvPr/>
        </p:nvSpPr>
        <p:spPr>
          <a:xfrm>
            <a:off x="5699125" y="3001645"/>
            <a:ext cx="2215515" cy="81978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直播平台</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8" name="文本框 12"/>
          <p:cNvSpPr/>
          <p:nvPr/>
        </p:nvSpPr>
        <p:spPr>
          <a:xfrm>
            <a:off x="8566150" y="3026410"/>
            <a:ext cx="2387600" cy="81915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报送C机构和B企业的身份信息、收入信息 </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5" name="下箭头 25"/>
          <p:cNvSpPr/>
          <p:nvPr/>
        </p:nvSpPr>
        <p:spPr>
          <a:xfrm rot="6720000">
            <a:off x="5200333" y="2815590"/>
            <a:ext cx="114300" cy="238125"/>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
        <p:nvSpPr>
          <p:cNvPr id="26" name="下箭头 26"/>
          <p:cNvSpPr/>
          <p:nvPr/>
        </p:nvSpPr>
        <p:spPr>
          <a:xfrm rot="3240000">
            <a:off x="5198428" y="3849370"/>
            <a:ext cx="114300" cy="238125"/>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94335" y="332105"/>
            <a:ext cx="11752580" cy="107632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rPr>
              <a:t>网络主播通过直播的方式为网络商品销售平台内经营者带货，互联网平台企业应当如何报送涉税信息？</a:t>
            </a:r>
            <a:endParaRPr 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5080" y="6287135"/>
            <a:ext cx="12207240" cy="570865"/>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nvSpPr>
        <p:spPr>
          <a:xfrm>
            <a:off x="632460" y="1732280"/>
            <a:ext cx="2560955" cy="39014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0" name="Text 8"/>
          <p:cNvSpPr/>
          <p:nvPr/>
        </p:nvSpPr>
        <p:spPr>
          <a:xfrm>
            <a:off x="632460" y="1727200"/>
            <a:ext cx="2560955" cy="492760"/>
          </a:xfrm>
          <a:prstGeom prst="rect">
            <a:avLst/>
          </a:prstGeom>
          <a:noFill/>
        </p:spPr>
        <p:txBody>
          <a:bodyPr wrap="square" lIns="45720" tIns="91440" rIns="91440" bIns="45720" rtlCol="0" anchor="ctr"/>
          <a:lstStyle/>
          <a:p>
            <a:pPr marL="0" indent="0">
              <a:lnSpc>
                <a:spcPct val="100000"/>
              </a:lnSpc>
              <a:buNone/>
            </a:pPr>
            <a:r>
              <a:rPr lang="en-US" altLang="zh-CN" sz="1800" kern="100">
                <a:latin typeface="微软雅黑" panose="020B0503020204020204" charset="-122"/>
                <a:ea typeface="微软雅黑" panose="020B0503020204020204" charset="-122"/>
                <a:cs typeface="微软雅黑" panose="020B0503020204020204" charset="-122"/>
              </a:rPr>
              <a:t>情形</a:t>
            </a:r>
            <a:r>
              <a:rPr lang="zh-CN" altLang="en-US" sz="1800" kern="100">
                <a:latin typeface="微软雅黑" panose="020B0503020204020204" charset="-122"/>
                <a:ea typeface="微软雅黑" panose="020B0503020204020204" charset="-122"/>
                <a:cs typeface="微软雅黑" panose="020B0503020204020204" charset="-122"/>
              </a:rPr>
              <a:t>三：</a:t>
            </a:r>
            <a:endParaRPr lang="zh-CN" altLang="en-US" sz="1800" kern="100">
              <a:latin typeface="微软雅黑" panose="020B0503020204020204" charset="-122"/>
              <a:ea typeface="微软雅黑" panose="020B0503020204020204" charset="-122"/>
              <a:cs typeface="微软雅黑" panose="020B0503020204020204" charset="-122"/>
            </a:endParaRPr>
          </a:p>
        </p:txBody>
      </p:sp>
      <p:sp>
        <p:nvSpPr>
          <p:cNvPr id="16" name="文本框 16"/>
          <p:cNvSpPr/>
          <p:nvPr/>
        </p:nvSpPr>
        <p:spPr>
          <a:xfrm>
            <a:off x="2266950" y="3033395"/>
            <a:ext cx="2386330" cy="59118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王某自己的直播间 </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0" name="文本框 20"/>
          <p:cNvSpPr/>
          <p:nvPr/>
        </p:nvSpPr>
        <p:spPr>
          <a:xfrm>
            <a:off x="2258695" y="4034155"/>
            <a:ext cx="2423160" cy="67627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 为B企业带货</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9" name="下箭头 19"/>
          <p:cNvSpPr/>
          <p:nvPr/>
        </p:nvSpPr>
        <p:spPr>
          <a:xfrm>
            <a:off x="3400425" y="3761740"/>
            <a:ext cx="85725" cy="171450"/>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
        <p:nvSpPr>
          <p:cNvPr id="18" name="文本框 18"/>
          <p:cNvSpPr/>
          <p:nvPr/>
        </p:nvSpPr>
        <p:spPr>
          <a:xfrm>
            <a:off x="5642610" y="3021330"/>
            <a:ext cx="1829435" cy="81978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 直播平台</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7" name="文本框 17"/>
          <p:cNvSpPr/>
          <p:nvPr/>
        </p:nvSpPr>
        <p:spPr>
          <a:xfrm>
            <a:off x="8461375" y="3007360"/>
            <a:ext cx="3119755" cy="81915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网络主播王某、B企业和C机构的身份信息、收入信息。</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3" name="下箭头 23"/>
          <p:cNvSpPr/>
          <p:nvPr/>
        </p:nvSpPr>
        <p:spPr>
          <a:xfrm rot="5400000">
            <a:off x="4946650" y="3228975"/>
            <a:ext cx="114300" cy="238125"/>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
        <p:nvSpPr>
          <p:cNvPr id="24" name="下箭头 24"/>
          <p:cNvSpPr/>
          <p:nvPr/>
        </p:nvSpPr>
        <p:spPr>
          <a:xfrm rot="3240000">
            <a:off x="4979670" y="4194810"/>
            <a:ext cx="114300" cy="238125"/>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
        <p:nvSpPr>
          <p:cNvPr id="27" name="文本框 27"/>
          <p:cNvSpPr/>
          <p:nvPr/>
        </p:nvSpPr>
        <p:spPr>
          <a:xfrm>
            <a:off x="2265680" y="2147570"/>
            <a:ext cx="2387600" cy="59118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网络主播王某合</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作的C机构</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8" name="下箭头 28"/>
          <p:cNvSpPr/>
          <p:nvPr/>
        </p:nvSpPr>
        <p:spPr>
          <a:xfrm rot="6720000">
            <a:off x="4989195" y="2489835"/>
            <a:ext cx="114300" cy="238125"/>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94335" y="332105"/>
            <a:ext cx="11535410" cy="107632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网络直播平台企业通过其他互联网平台企业向网络主播</a:t>
            </a:r>
            <a:r>
              <a:rPr lang="zh-CN" altLang="en-US" sz="3200" b="1" dirty="0">
                <a:solidFill>
                  <a:srgbClr val="018EF4"/>
                </a:solidFill>
                <a:highlight>
                  <a:srgbClr val="FFFF00"/>
                </a:highlight>
                <a:latin typeface="MiSans" pitchFamily="34" charset="-122"/>
                <a:ea typeface="MiSans" pitchFamily="34" charset="-122"/>
                <a:cs typeface="MiSans" pitchFamily="34" charset="-120"/>
              </a:rPr>
              <a:t>支付</a:t>
            </a:r>
            <a:r>
              <a:rPr lang="zh-CN" altLang="en-US" sz="3200" b="1" dirty="0">
                <a:solidFill>
                  <a:srgbClr val="018EF4"/>
                </a:solidFill>
                <a:latin typeface="MiSans" pitchFamily="34" charset="-122"/>
                <a:ea typeface="MiSans" pitchFamily="34" charset="-122"/>
                <a:cs typeface="MiSans" pitchFamily="34" charset="-120"/>
              </a:rPr>
              <a:t>相关收入款项的，互联网平台企业应当如何报送涉税信息？</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5080" y="6287135"/>
            <a:ext cx="12207240" cy="570865"/>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nvSpPr>
        <p:spPr>
          <a:xfrm>
            <a:off x="632460" y="1732280"/>
            <a:ext cx="2560955" cy="39014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0" name="文本框 30"/>
          <p:cNvSpPr/>
          <p:nvPr/>
        </p:nvSpPr>
        <p:spPr>
          <a:xfrm>
            <a:off x="5474970" y="2546350"/>
            <a:ext cx="1986915" cy="72961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其他合作互联网平台企业</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1" name="文本框 31"/>
          <p:cNvSpPr/>
          <p:nvPr/>
        </p:nvSpPr>
        <p:spPr>
          <a:xfrm>
            <a:off x="8426450" y="2613025"/>
            <a:ext cx="2584450" cy="75628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 网络直播人员</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2" name="文本框 32"/>
          <p:cNvSpPr/>
          <p:nvPr/>
        </p:nvSpPr>
        <p:spPr>
          <a:xfrm>
            <a:off x="2540635" y="3688715"/>
            <a:ext cx="2102485" cy="100965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应当报送网络主播的身份信息</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29" name="文本框 29"/>
          <p:cNvSpPr/>
          <p:nvPr/>
        </p:nvSpPr>
        <p:spPr>
          <a:xfrm>
            <a:off x="2547620" y="2533650"/>
            <a:ext cx="2096135" cy="71564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网络直播平台企业</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3" name="文本框 33"/>
          <p:cNvSpPr/>
          <p:nvPr/>
        </p:nvSpPr>
        <p:spPr>
          <a:xfrm>
            <a:off x="5483860" y="3691255"/>
            <a:ext cx="2240280" cy="101536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应当报送网络主播的身份信息、收入信息。</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4" name="右箭头 34"/>
          <p:cNvSpPr/>
          <p:nvPr/>
        </p:nvSpPr>
        <p:spPr>
          <a:xfrm>
            <a:off x="4920933" y="2803843"/>
            <a:ext cx="361950" cy="104140"/>
          </a:xfrm>
          <a:prstGeom prst="right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sp>
      <p:sp>
        <p:nvSpPr>
          <p:cNvPr id="35" name="右箭头 35"/>
          <p:cNvSpPr/>
          <p:nvPr/>
        </p:nvSpPr>
        <p:spPr>
          <a:xfrm>
            <a:off x="7724458" y="2859723"/>
            <a:ext cx="361950" cy="104140"/>
          </a:xfrm>
          <a:prstGeom prst="right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sp>
      <p:sp>
        <p:nvSpPr>
          <p:cNvPr id="36" name="下箭头 36"/>
          <p:cNvSpPr/>
          <p:nvPr/>
        </p:nvSpPr>
        <p:spPr>
          <a:xfrm>
            <a:off x="3581718" y="3362008"/>
            <a:ext cx="75565" cy="190500"/>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
        <p:nvSpPr>
          <p:cNvPr id="37" name="下箭头 37"/>
          <p:cNvSpPr/>
          <p:nvPr/>
        </p:nvSpPr>
        <p:spPr>
          <a:xfrm>
            <a:off x="6418263" y="3360103"/>
            <a:ext cx="75565" cy="190500"/>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5080" y="6290310"/>
            <a:ext cx="12207240" cy="567690"/>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Text 0"/>
          <p:cNvSpPr/>
          <p:nvPr/>
        </p:nvSpPr>
        <p:spPr>
          <a:xfrm>
            <a:off x="394335" y="347980"/>
            <a:ext cx="11400155" cy="953135"/>
          </a:xfrm>
          <a:prstGeom prst="rect">
            <a:avLst/>
          </a:prstGeom>
          <a:noFill/>
        </p:spPr>
        <p:txBody>
          <a:bodyPr wrap="square" lIns="91440" tIns="45720" rIns="91440" bIns="45720" rtlCol="0" anchor="t">
            <a:spAutoFit/>
          </a:bodyPr>
          <a:p>
            <a:pPr marL="0" indent="0" algn="l">
              <a:lnSpc>
                <a:spcPct val="100000"/>
              </a:lnSpc>
              <a:buNone/>
            </a:pPr>
            <a:r>
              <a:rPr lang="zh-CN" altLang="en-US" sz="2800" b="1" dirty="0">
                <a:solidFill>
                  <a:srgbClr val="018EF4"/>
                </a:solidFill>
                <a:latin typeface="MiSans" pitchFamily="34" charset="-122"/>
                <a:ea typeface="MiSans" pitchFamily="34" charset="-122"/>
                <a:cs typeface="MiSans" pitchFamily="34" charset="-120"/>
              </a:rPr>
              <a:t>网络主播与</a:t>
            </a:r>
            <a:r>
              <a:rPr lang="en-US" altLang="zh-CN" sz="2800" b="1" dirty="0">
                <a:solidFill>
                  <a:srgbClr val="018EF4"/>
                </a:solidFill>
                <a:latin typeface="MiSans" pitchFamily="34" charset="-122"/>
                <a:ea typeface="MiSans" pitchFamily="34" charset="-122"/>
                <a:cs typeface="MiSans" pitchFamily="34" charset="-120"/>
              </a:rPr>
              <a:t>MCN</a:t>
            </a:r>
            <a:r>
              <a:rPr lang="zh-CN" altLang="en-US" sz="2800" b="1" dirty="0">
                <a:solidFill>
                  <a:srgbClr val="018EF4"/>
                </a:solidFill>
                <a:latin typeface="MiSans" pitchFamily="34" charset="-122"/>
                <a:ea typeface="MiSans" pitchFamily="34" charset="-122"/>
                <a:cs typeface="MiSans" pitchFamily="34" charset="-120"/>
              </a:rPr>
              <a:t>机构合作开展网络直播活动取得打赏收入，互联网平台企业、</a:t>
            </a:r>
            <a:r>
              <a:rPr lang="en-US" altLang="zh-CN" sz="2800" b="1" dirty="0">
                <a:solidFill>
                  <a:srgbClr val="018EF4"/>
                </a:solidFill>
                <a:latin typeface="MiSans" pitchFamily="34" charset="-122"/>
                <a:ea typeface="MiSans" pitchFamily="34" charset="-122"/>
                <a:cs typeface="MiSans" pitchFamily="34" charset="-120"/>
              </a:rPr>
              <a:t>MCN</a:t>
            </a:r>
            <a:r>
              <a:rPr lang="zh-CN" altLang="en-US" sz="2800" b="1" dirty="0">
                <a:solidFill>
                  <a:srgbClr val="018EF4"/>
                </a:solidFill>
                <a:latin typeface="MiSans" pitchFamily="34" charset="-122"/>
                <a:ea typeface="MiSans" pitchFamily="34" charset="-122"/>
                <a:cs typeface="MiSans" pitchFamily="34" charset="-120"/>
              </a:rPr>
              <a:t>机构应当如何报送涉税信息？</a:t>
            </a:r>
            <a:endParaRPr lang="zh-CN" altLang="en-US" sz="2800" b="1" dirty="0">
              <a:solidFill>
                <a:srgbClr val="018EF4"/>
              </a:solidFill>
              <a:latin typeface="MiSans" pitchFamily="34" charset="-122"/>
              <a:ea typeface="MiSans" pitchFamily="34" charset="-122"/>
              <a:cs typeface="MiSans" pitchFamily="34" charset="-120"/>
            </a:endParaRPr>
          </a:p>
        </p:txBody>
      </p:sp>
      <p:sp>
        <p:nvSpPr>
          <p:cNvPr id="10" name="文本框 9"/>
          <p:cNvSpPr txBox="1"/>
          <p:nvPr/>
        </p:nvSpPr>
        <p:spPr>
          <a:xfrm>
            <a:off x="401955" y="1532890"/>
            <a:ext cx="11362055" cy="1245235"/>
          </a:xfrm>
          <a:prstGeom prst="rect">
            <a:avLst/>
          </a:prstGeom>
        </p:spPr>
        <p:txBody>
          <a:bodyPr wrap="square">
            <a:spAutoFit/>
          </a:bodyPr>
          <a:p>
            <a:pPr marL="0" indent="406400" algn="just" defTabSz="266700">
              <a:lnSpc>
                <a:spcPts val="3000"/>
              </a:lnSpc>
              <a:spcBef>
                <a:spcPct val="0"/>
              </a:spcBef>
              <a:spcAft>
                <a:spcPct val="0"/>
              </a:spcAft>
            </a:pPr>
            <a:r>
              <a:rPr lang="zh-CN" altLang="en-US" sz="1800" i="0" kern="100">
                <a:latin typeface="微软雅黑" panose="020B0503020204020204" charset="-122"/>
                <a:ea typeface="微软雅黑" panose="020B0503020204020204" charset="-122"/>
                <a:cs typeface="微软雅黑" panose="020B0503020204020204" charset="-122"/>
              </a:rPr>
              <a:t>互联网平台企业应当按照规定报送</a:t>
            </a:r>
            <a:r>
              <a:rPr lang="zh-CN" altLang="en-US" i="0" kern="100">
                <a:latin typeface="微软雅黑" panose="020B0503020204020204" charset="-122"/>
                <a:ea typeface="微软雅黑" panose="020B0503020204020204" charset="-122"/>
                <a:cs typeface="微软雅黑" panose="020B0503020204020204" charset="-122"/>
              </a:rPr>
              <a:t>MCN机构、网络主播的身份信息、收入信息。MCN机构通过互联网平台取得直播相关收入，并向网络主播及合作方支付直播相关收入款项的，应当填报《网络直播涉税信息报送表》按规定报送网络主播及合作方的涉税信息。</a:t>
            </a:r>
            <a:endParaRPr lang="zh-CN" altLang="en-US" i="0" kern="100">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1"/>
          <a:stretch>
            <a:fillRect/>
          </a:stretch>
        </p:blipFill>
        <p:spPr>
          <a:xfrm>
            <a:off x="434975" y="3009900"/>
            <a:ext cx="11329035" cy="31476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Image 0" descr="https://kimi-img.moonshot.cn/pub/slides/slides_tmpl/image/25-09-05-16:49:50-d2ta8blnfo2stf9djeg0.png"/>
          <p:cNvPicPr>
            <a:picLocks noChangeAspect="1"/>
          </p:cNvPicPr>
          <p:nvPr/>
        </p:nvPicPr>
        <p:blipFill>
          <a:blip r:embed="rId1"/>
          <a:srcRect l="3301" t="2679" r="3223" b="7638"/>
          <a:stretch>
            <a:fillRect/>
          </a:stretch>
        </p:blipFill>
        <p:spPr>
          <a:xfrm>
            <a:off x="0" y="13335"/>
            <a:ext cx="12192635" cy="6844665"/>
          </a:xfrm>
          <a:prstGeom prst="rect">
            <a:avLst/>
          </a:prstGeom>
        </p:spPr>
      </p:pic>
      <p:sp>
        <p:nvSpPr>
          <p:cNvPr id="12" name="Text 0"/>
          <p:cNvSpPr/>
          <p:nvPr/>
        </p:nvSpPr>
        <p:spPr>
          <a:xfrm>
            <a:off x="611505" y="730250"/>
            <a:ext cx="2235200" cy="829945"/>
          </a:xfrm>
          <a:prstGeom prst="rect">
            <a:avLst/>
          </a:prstGeom>
          <a:noFill/>
        </p:spPr>
        <p:txBody>
          <a:bodyPr wrap="square" lIns="91440" tIns="45720" rIns="91440" bIns="45720" rtlCol="0" anchor="t">
            <a:spAutoFit/>
          </a:bodyPr>
          <a:p>
            <a:pPr marL="0" indent="0" algn="l">
              <a:lnSpc>
                <a:spcPct val="100000"/>
              </a:lnSpc>
              <a:buNone/>
            </a:pPr>
            <a:r>
              <a:rPr lang="en-US" sz="4800" b="1" dirty="0">
                <a:solidFill>
                  <a:schemeClr val="accent5"/>
                </a:solidFill>
                <a:latin typeface="微软雅黑" panose="020B0503020204020204" charset="-122"/>
                <a:ea typeface="微软雅黑" panose="020B0503020204020204" charset="-122"/>
                <a:cs typeface="MiSans" pitchFamily="34" charset="-120"/>
              </a:rPr>
              <a:t>目录</a:t>
            </a:r>
            <a:endParaRPr lang="en-US" sz="4800" b="1" dirty="0">
              <a:solidFill>
                <a:schemeClr val="accent5"/>
              </a:solidFill>
              <a:latin typeface="微软雅黑" panose="020B0503020204020204" charset="-122"/>
              <a:ea typeface="微软雅黑" panose="020B0503020204020204" charset="-122"/>
              <a:cs typeface="MiSans" pitchFamily="34" charset="-120"/>
            </a:endParaRPr>
          </a:p>
        </p:txBody>
      </p:sp>
      <p:sp>
        <p:nvSpPr>
          <p:cNvPr id="13" name="Text 1"/>
          <p:cNvSpPr/>
          <p:nvPr/>
        </p:nvSpPr>
        <p:spPr>
          <a:xfrm>
            <a:off x="776605" y="1368425"/>
            <a:ext cx="4629150" cy="689610"/>
          </a:xfrm>
          <a:prstGeom prst="rect">
            <a:avLst/>
          </a:prstGeom>
          <a:noFill/>
        </p:spPr>
        <p:txBody>
          <a:bodyPr wrap="square" lIns="0" tIns="0" rIns="0" bIns="0" rtlCol="0" anchor="ctr"/>
          <a:p>
            <a:pPr marL="0" indent="0" algn="l">
              <a:lnSpc>
                <a:spcPct val="100000"/>
              </a:lnSpc>
              <a:buNone/>
            </a:pPr>
            <a:r>
              <a:rPr lang="en-US" sz="2400" dirty="0">
                <a:solidFill>
                  <a:schemeClr val="accent5"/>
                </a:solidFill>
                <a:latin typeface="微软雅黑" panose="020B0503020204020204" charset="-122"/>
                <a:ea typeface="微软雅黑" panose="020B0503020204020204" charset="-122"/>
                <a:cs typeface="MiSans" pitchFamily="34" charset="-120"/>
              </a:rPr>
              <a:t>CONTENTS</a:t>
            </a:r>
            <a:endParaRPr lang="en-US" sz="2400" dirty="0">
              <a:solidFill>
                <a:schemeClr val="accent5"/>
              </a:solidFill>
              <a:latin typeface="微软雅黑" panose="020B0503020204020204" charset="-122"/>
              <a:ea typeface="微软雅黑" panose="020B0503020204020204" charset="-122"/>
              <a:cs typeface="MiSans" pitchFamily="34" charset="-120"/>
            </a:endParaRPr>
          </a:p>
        </p:txBody>
      </p:sp>
      <p:sp>
        <p:nvSpPr>
          <p:cNvPr id="14" name="Shape 2"/>
          <p:cNvSpPr/>
          <p:nvPr>
            <p:custDataLst>
              <p:tags r:id="rId2"/>
            </p:custDataLst>
          </p:nvPr>
        </p:nvSpPr>
        <p:spPr>
          <a:xfrm flipH="1">
            <a:off x="1504315" y="2314575"/>
            <a:ext cx="12700" cy="467995"/>
          </a:xfrm>
          <a:prstGeom prst="line">
            <a:avLst/>
          </a:prstGeom>
          <a:noFill/>
          <a:ln w="19050">
            <a:solidFill>
              <a:srgbClr val="FFFFFF"/>
            </a:solidFill>
            <a:prstDash val="solid"/>
            <a:headEnd type="none"/>
            <a:tailEnd type="none"/>
          </a:ln>
        </p:spPr>
      </p:sp>
      <p:sp>
        <p:nvSpPr>
          <p:cNvPr id="15" name="Text 3"/>
          <p:cNvSpPr/>
          <p:nvPr>
            <p:custDataLst>
              <p:tags r:id="rId3"/>
            </p:custDataLst>
          </p:nvPr>
        </p:nvSpPr>
        <p:spPr>
          <a:xfrm>
            <a:off x="506095" y="2287905"/>
            <a:ext cx="1041400" cy="521970"/>
          </a:xfrm>
          <a:prstGeom prst="rect">
            <a:avLst/>
          </a:prstGeom>
          <a:noFill/>
        </p:spPr>
        <p:txBody>
          <a:bodyPr wrap="square" lIns="91440" tIns="45720" rIns="91440" bIns="45720" rtlCol="0" anchor="t">
            <a:spAutoFit/>
          </a:bodyPr>
          <a:p>
            <a:pPr marL="0" indent="0" algn="ctr">
              <a:lnSpc>
                <a:spcPct val="100000"/>
              </a:lnSpc>
              <a:buNone/>
            </a:pPr>
            <a:r>
              <a:rPr lang="en-US" sz="2800" b="1" dirty="0">
                <a:solidFill>
                  <a:schemeClr val="accent5"/>
                </a:solidFill>
                <a:latin typeface="微软雅黑" panose="020B0503020204020204" charset="-122"/>
                <a:ea typeface="微软雅黑" panose="020B0503020204020204" charset="-122"/>
                <a:cs typeface="MiSans" pitchFamily="34" charset="-120"/>
              </a:rPr>
              <a:t>01</a:t>
            </a:r>
            <a:endParaRPr lang="en-US" sz="2800" b="1" dirty="0">
              <a:solidFill>
                <a:schemeClr val="accent5"/>
              </a:solidFill>
              <a:latin typeface="微软雅黑" panose="020B0503020204020204" charset="-122"/>
              <a:ea typeface="微软雅黑" panose="020B0503020204020204" charset="-122"/>
              <a:cs typeface="MiSans" pitchFamily="34" charset="-120"/>
            </a:endParaRPr>
          </a:p>
        </p:txBody>
      </p:sp>
      <p:sp>
        <p:nvSpPr>
          <p:cNvPr id="16" name="Text 4"/>
          <p:cNvSpPr/>
          <p:nvPr>
            <p:custDataLst>
              <p:tags r:id="rId4"/>
            </p:custDataLst>
          </p:nvPr>
        </p:nvSpPr>
        <p:spPr>
          <a:xfrm>
            <a:off x="1664335" y="2312670"/>
            <a:ext cx="5547360" cy="521970"/>
          </a:xfrm>
          <a:prstGeom prst="rect">
            <a:avLst/>
          </a:prstGeom>
          <a:noFill/>
        </p:spPr>
        <p:txBody>
          <a:bodyPr wrap="square" lIns="91440" tIns="45720" rIns="91440" bIns="45720" rtlCol="0" anchor="t">
            <a:spAutoFit/>
          </a:bodyPr>
          <a:p>
            <a:pPr marL="0" indent="0" algn="l">
              <a:lnSpc>
                <a:spcPct val="100000"/>
              </a:lnSpc>
              <a:buNone/>
            </a:pPr>
            <a:r>
              <a:rPr lang="en-US" sz="2800" dirty="0">
                <a:solidFill>
                  <a:schemeClr val="accent5"/>
                </a:solidFill>
                <a:latin typeface="微软雅黑" panose="020B0503020204020204" charset="-122"/>
                <a:ea typeface="微软雅黑" panose="020B0503020204020204" charset="-122"/>
                <a:cs typeface="MiSans" pitchFamily="34" charset="-120"/>
              </a:rPr>
              <a:t>涉税信息报送</a:t>
            </a:r>
            <a:endParaRPr lang="en-US" sz="2800" b="1" dirty="0">
              <a:solidFill>
                <a:schemeClr val="accent5"/>
              </a:solidFill>
              <a:latin typeface="微软雅黑" panose="020B0503020204020204" charset="-122"/>
              <a:ea typeface="微软雅黑" panose="020B0503020204020204" charset="-122"/>
              <a:cs typeface="MiSans" pitchFamily="34" charset="-120"/>
            </a:endParaRPr>
          </a:p>
        </p:txBody>
      </p:sp>
      <p:sp>
        <p:nvSpPr>
          <p:cNvPr id="17" name="Shape 5"/>
          <p:cNvSpPr/>
          <p:nvPr>
            <p:custDataLst>
              <p:tags r:id="rId5"/>
            </p:custDataLst>
          </p:nvPr>
        </p:nvSpPr>
        <p:spPr>
          <a:xfrm flipH="1">
            <a:off x="1504315" y="3042920"/>
            <a:ext cx="12700" cy="467995"/>
          </a:xfrm>
          <a:prstGeom prst="line">
            <a:avLst/>
          </a:prstGeom>
          <a:noFill/>
          <a:ln w="19050">
            <a:solidFill>
              <a:srgbClr val="FFFFFF"/>
            </a:solidFill>
            <a:prstDash val="solid"/>
            <a:headEnd type="none"/>
            <a:tailEnd type="none"/>
          </a:ln>
        </p:spPr>
      </p:sp>
      <p:sp>
        <p:nvSpPr>
          <p:cNvPr id="18" name="Text 6"/>
          <p:cNvSpPr/>
          <p:nvPr>
            <p:custDataLst>
              <p:tags r:id="rId6"/>
            </p:custDataLst>
          </p:nvPr>
        </p:nvSpPr>
        <p:spPr>
          <a:xfrm>
            <a:off x="506095" y="3031490"/>
            <a:ext cx="1041400" cy="521970"/>
          </a:xfrm>
          <a:prstGeom prst="rect">
            <a:avLst/>
          </a:prstGeom>
          <a:noFill/>
        </p:spPr>
        <p:txBody>
          <a:bodyPr wrap="square" lIns="91440" tIns="45720" rIns="91440" bIns="45720" rtlCol="0" anchor="t">
            <a:spAutoFit/>
          </a:bodyPr>
          <a:p>
            <a:pPr marL="0" indent="0" algn="ctr">
              <a:lnSpc>
                <a:spcPct val="100000"/>
              </a:lnSpc>
              <a:buNone/>
            </a:pPr>
            <a:r>
              <a:rPr lang="en-US" sz="2800" b="1" dirty="0">
                <a:solidFill>
                  <a:schemeClr val="accent5"/>
                </a:solidFill>
                <a:latin typeface="微软雅黑" panose="020B0503020204020204" charset="-122"/>
                <a:ea typeface="微软雅黑" panose="020B0503020204020204" charset="-122"/>
                <a:cs typeface="MiSans" pitchFamily="34" charset="-120"/>
              </a:rPr>
              <a:t>02</a:t>
            </a:r>
            <a:endParaRPr lang="en-US" sz="2800" b="1" dirty="0">
              <a:solidFill>
                <a:schemeClr val="accent5"/>
              </a:solidFill>
              <a:latin typeface="微软雅黑" panose="020B0503020204020204" charset="-122"/>
              <a:ea typeface="微软雅黑" panose="020B0503020204020204" charset="-122"/>
              <a:cs typeface="MiSans" pitchFamily="34" charset="-120"/>
            </a:endParaRPr>
          </a:p>
        </p:txBody>
      </p:sp>
      <p:sp>
        <p:nvSpPr>
          <p:cNvPr id="19" name="Text 7"/>
          <p:cNvSpPr/>
          <p:nvPr>
            <p:custDataLst>
              <p:tags r:id="rId7"/>
            </p:custDataLst>
          </p:nvPr>
        </p:nvSpPr>
        <p:spPr>
          <a:xfrm>
            <a:off x="1649095" y="3041015"/>
            <a:ext cx="7164070" cy="953135"/>
          </a:xfrm>
          <a:prstGeom prst="rect">
            <a:avLst/>
          </a:prstGeom>
          <a:noFill/>
        </p:spPr>
        <p:txBody>
          <a:bodyPr wrap="square" lIns="91440" tIns="45720" rIns="91440" bIns="45720" rtlCol="0" anchor="t">
            <a:spAutoFit/>
          </a:bodyPr>
          <a:p>
            <a:pPr marL="0" indent="0" algn="l">
              <a:lnSpc>
                <a:spcPct val="100000"/>
              </a:lnSpc>
              <a:buNone/>
            </a:pPr>
            <a:r>
              <a:rPr lang="en-US" sz="2800" dirty="0">
                <a:solidFill>
                  <a:schemeClr val="accent5"/>
                </a:solidFill>
                <a:latin typeface="微软雅黑" panose="020B0503020204020204" charset="-122"/>
                <a:ea typeface="微软雅黑" panose="020B0503020204020204" charset="-122"/>
                <a:cs typeface="MiSans" pitchFamily="34" charset="-120"/>
                <a:sym typeface="+mn-ea"/>
              </a:rPr>
              <a:t>为平台内从业人员办理扣缴申报、代办申报</a:t>
            </a:r>
            <a:endParaRPr lang="en-US" sz="2800" dirty="0">
              <a:solidFill>
                <a:schemeClr val="accent5"/>
              </a:solidFill>
              <a:latin typeface="微软雅黑" panose="020B0503020204020204" charset="-122"/>
              <a:ea typeface="微软雅黑" panose="020B0503020204020204" charset="-122"/>
              <a:cs typeface="MiSans" pitchFamily="34" charset="-120"/>
            </a:endParaRPr>
          </a:p>
          <a:p>
            <a:pPr marL="0" indent="0" algn="l">
              <a:lnSpc>
                <a:spcPct val="100000"/>
              </a:lnSpc>
              <a:buNone/>
            </a:pPr>
            <a:endParaRPr lang="en-US" sz="2800" dirty="0">
              <a:solidFill>
                <a:schemeClr val="accent5"/>
              </a:solidFill>
              <a:latin typeface="微软雅黑" panose="020B0503020204020204" charset="-122"/>
              <a:ea typeface="微软雅黑" panose="020B0503020204020204" charset="-122"/>
              <a:cs typeface="MiSans" pitchFamily="34" charset="-12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94335" y="210185"/>
            <a:ext cx="11400155" cy="706755"/>
          </a:xfrm>
          <a:prstGeom prst="rect">
            <a:avLst/>
          </a:prstGeom>
          <a:noFill/>
        </p:spPr>
        <p:txBody>
          <a:bodyPr wrap="square" lIns="91440" tIns="45720" rIns="91440" bIns="45720" rtlCol="0" anchor="t">
            <a:spAutoFit/>
          </a:bodyPr>
          <a:lstStyle/>
          <a:p>
            <a:pPr marL="0" indent="0" algn="l">
              <a:lnSpc>
                <a:spcPct val="100000"/>
              </a:lnSpc>
              <a:buNone/>
            </a:pPr>
            <a:r>
              <a:rPr lang="zh-CN" altLang="en-US" sz="2000" b="1" dirty="0">
                <a:solidFill>
                  <a:srgbClr val="018EF4"/>
                </a:solidFill>
                <a:latin typeface="MiSans" pitchFamily="34" charset="-122"/>
                <a:ea typeface="MiSans" pitchFamily="34" charset="-122"/>
                <a:cs typeface="MiSans" pitchFamily="34" charset="-120"/>
              </a:rPr>
              <a:t>网络主播与</a:t>
            </a:r>
            <a:r>
              <a:rPr lang="en-US" altLang="zh-CN" sz="2000" b="1" dirty="0">
                <a:solidFill>
                  <a:srgbClr val="018EF4"/>
                </a:solidFill>
                <a:latin typeface="MiSans" pitchFamily="34" charset="-122"/>
                <a:ea typeface="MiSans" pitchFamily="34" charset="-122"/>
                <a:cs typeface="MiSans" pitchFamily="34" charset="-120"/>
              </a:rPr>
              <a:t>MCN</a:t>
            </a:r>
            <a:r>
              <a:rPr lang="zh-CN" altLang="en-US" sz="2000" b="1" dirty="0">
                <a:solidFill>
                  <a:srgbClr val="018EF4"/>
                </a:solidFill>
                <a:latin typeface="MiSans" pitchFamily="34" charset="-122"/>
                <a:ea typeface="MiSans" pitchFamily="34" charset="-122"/>
                <a:cs typeface="MiSans" pitchFamily="34" charset="-120"/>
              </a:rPr>
              <a:t>机构合作开展网络直播活动取得打赏收入，互联网平台企业、</a:t>
            </a:r>
            <a:r>
              <a:rPr lang="en-US" altLang="zh-CN" sz="2000" b="1" dirty="0">
                <a:solidFill>
                  <a:srgbClr val="018EF4"/>
                </a:solidFill>
                <a:latin typeface="MiSans" pitchFamily="34" charset="-122"/>
                <a:ea typeface="MiSans" pitchFamily="34" charset="-122"/>
                <a:cs typeface="MiSans" pitchFamily="34" charset="-120"/>
              </a:rPr>
              <a:t>MCN</a:t>
            </a:r>
            <a:r>
              <a:rPr lang="zh-CN" altLang="en-US" sz="2000" b="1" dirty="0">
                <a:solidFill>
                  <a:srgbClr val="018EF4"/>
                </a:solidFill>
                <a:latin typeface="MiSans" pitchFamily="34" charset="-122"/>
                <a:ea typeface="MiSans" pitchFamily="34" charset="-122"/>
                <a:cs typeface="MiSans" pitchFamily="34" charset="-120"/>
              </a:rPr>
              <a:t>机构应当如何报送涉税信息？</a:t>
            </a:r>
            <a:endParaRPr lang="zh-CN" altLang="en-US" sz="20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515100"/>
            <a:ext cx="12191365" cy="571500"/>
          </a:xfrm>
          <a:prstGeom prst="rect">
            <a:avLst/>
          </a:prstGeom>
          <a:gradFill flip="none" rotWithShape="1">
            <a:gsLst>
              <a:gs pos="0">
                <a:srgbClr val="018EF4"/>
              </a:gs>
              <a:gs pos="91000">
                <a:srgbClr val="49B2FE"/>
              </a:gs>
              <a:gs pos="100000">
                <a:srgbClr val="49B2FE"/>
              </a:gs>
            </a:gsLst>
            <a:lin ang="13500000" scaled="1"/>
          </a:gradFill>
        </p:spPr>
        <p:txBody>
          <a:bodyPr/>
          <a:p>
            <a:endParaRPr lang="zh-CN" altLang="en-US"/>
          </a:p>
        </p:txBody>
      </p:sp>
      <p:sp>
        <p:nvSpPr>
          <p:cNvPr id="4" name="Text 2"/>
          <p:cNvSpPr/>
          <p:nvPr/>
        </p:nvSpPr>
        <p:spPr>
          <a:xfrm>
            <a:off x="318" y="65151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20320" y="6530975"/>
            <a:ext cx="12207240" cy="570865"/>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7" name="文本框 6"/>
          <p:cNvSpPr txBox="1"/>
          <p:nvPr/>
        </p:nvSpPr>
        <p:spPr>
          <a:xfrm>
            <a:off x="537845" y="947420"/>
            <a:ext cx="11277600" cy="1630045"/>
          </a:xfrm>
          <a:prstGeom prst="rect">
            <a:avLst/>
          </a:prstGeom>
        </p:spPr>
        <p:txBody>
          <a:bodyPr wrap="square">
            <a:spAutoFit/>
          </a:bodyPr>
          <a:p>
            <a:pPr marL="0" indent="406400" algn="just" defTabSz="266700">
              <a:lnSpc>
                <a:spcPts val="3000"/>
              </a:lnSpc>
              <a:spcBef>
                <a:spcPct val="0"/>
              </a:spcBef>
              <a:spcAft>
                <a:spcPct val="0"/>
              </a:spcAft>
            </a:pPr>
            <a:r>
              <a:rPr lang="zh-CN" altLang="en-US" sz="1600" i="0" kern="100">
                <a:latin typeface="微软雅黑" panose="020B0503020204020204" charset="-122"/>
                <a:ea typeface="微软雅黑" panose="020B0503020204020204" charset="-122"/>
                <a:cs typeface="微软雅黑" panose="020B0503020204020204" charset="-122"/>
              </a:rPr>
              <a:t>互联网平台企业应当按照规定报送</a:t>
            </a:r>
            <a:r>
              <a:rPr lang="zh-CN" altLang="en-US" sz="1600" i="0" kern="100">
                <a:latin typeface="微软雅黑" panose="020B0503020204020204" charset="-122"/>
                <a:ea typeface="微软雅黑" panose="020B0503020204020204" charset="-122"/>
                <a:cs typeface="微软雅黑" panose="020B0503020204020204" charset="-122"/>
              </a:rPr>
              <a:t>MCN机构、网络主播的身份信息、收入信息。MCN机构通过互联网平台取得直播相关收入，并向网络主播及合作方支付直播相关收入款项的，应当按规定报送网络主播及合作方的涉税信息。</a:t>
            </a:r>
            <a:endParaRPr lang="zh-CN" altLang="en-US" sz="1600" i="0" kern="100">
              <a:latin typeface="微软雅黑" panose="020B0503020204020204" charset="-122"/>
              <a:ea typeface="微软雅黑" panose="020B0503020204020204" charset="-122"/>
              <a:cs typeface="微软雅黑" panose="020B0503020204020204" charset="-122"/>
            </a:endParaRPr>
          </a:p>
          <a:p>
            <a:pPr marL="0" indent="406400" algn="just" defTabSz="266700">
              <a:lnSpc>
                <a:spcPts val="3000"/>
              </a:lnSpc>
              <a:spcBef>
                <a:spcPct val="0"/>
              </a:spcBef>
              <a:spcAft>
                <a:spcPct val="0"/>
              </a:spcAft>
            </a:pPr>
            <a:r>
              <a:rPr lang="zh-CN" altLang="en-US" sz="1600" b="1" i="0" kern="100">
                <a:latin typeface="微软雅黑" panose="020B0503020204020204" charset="-122"/>
                <a:ea typeface="微软雅黑" panose="020B0503020204020204" charset="-122"/>
                <a:cs typeface="微软雅黑" panose="020B0503020204020204" charset="-122"/>
              </a:rPr>
              <a:t>例：网络主播刘某与</a:t>
            </a:r>
            <a:r>
              <a:rPr lang="en-US" altLang="zh-CN" sz="1600" b="1" i="0" kern="100">
                <a:latin typeface="微软雅黑" panose="020B0503020204020204" charset="-122"/>
                <a:ea typeface="微软雅黑" panose="020B0503020204020204" charset="-122"/>
                <a:cs typeface="微软雅黑" panose="020B0503020204020204" charset="-122"/>
              </a:rPr>
              <a:t>B</a:t>
            </a:r>
            <a:r>
              <a:rPr lang="zh-CN" altLang="en-US" sz="1600" b="1" i="0" kern="100">
                <a:latin typeface="微软雅黑" panose="020B0503020204020204" charset="-122"/>
                <a:ea typeface="微软雅黑" panose="020B0503020204020204" charset="-122"/>
                <a:cs typeface="微软雅黑" panose="020B0503020204020204" charset="-122"/>
              </a:rPr>
              <a:t>机构（</a:t>
            </a:r>
            <a:r>
              <a:rPr lang="en-US" altLang="zh-CN" sz="1600" b="1" i="0" kern="100">
                <a:latin typeface="微软雅黑" panose="020B0503020204020204" charset="-122"/>
                <a:ea typeface="微软雅黑" panose="020B0503020204020204" charset="-122"/>
                <a:cs typeface="微软雅黑" panose="020B0503020204020204" charset="-122"/>
              </a:rPr>
              <a:t>MCN</a:t>
            </a:r>
            <a:r>
              <a:rPr lang="zh-CN" altLang="en-US" sz="1600" b="1" i="0" kern="100">
                <a:latin typeface="微软雅黑" panose="020B0503020204020204" charset="-122"/>
                <a:ea typeface="微软雅黑" panose="020B0503020204020204" charset="-122"/>
                <a:cs typeface="微软雅黑" panose="020B0503020204020204" charset="-122"/>
              </a:rPr>
              <a:t>机构）</a:t>
            </a:r>
            <a:r>
              <a:rPr lang="en-US" altLang="zh-CN" sz="1600" b="1" i="0" kern="100">
                <a:latin typeface="微软雅黑" panose="020B0503020204020204" charset="-122"/>
                <a:ea typeface="微软雅黑" panose="020B0503020204020204" charset="-122"/>
                <a:cs typeface="微软雅黑" panose="020B0503020204020204" charset="-122"/>
              </a:rPr>
              <a:t>,</a:t>
            </a:r>
            <a:r>
              <a:rPr lang="zh-CN" altLang="en-US" sz="1600" b="1" i="0" kern="100">
                <a:latin typeface="微软雅黑" panose="020B0503020204020204" charset="-122"/>
                <a:ea typeface="微软雅黑" panose="020B0503020204020204" charset="-122"/>
                <a:cs typeface="微软雅黑" panose="020B0503020204020204" charset="-122"/>
              </a:rPr>
              <a:t>在</a:t>
            </a:r>
            <a:r>
              <a:rPr lang="en-US" altLang="zh-CN" sz="1600" b="1" i="0" kern="100">
                <a:latin typeface="微软雅黑" panose="020B0503020204020204" charset="-122"/>
                <a:ea typeface="微软雅黑" panose="020B0503020204020204" charset="-122"/>
                <a:cs typeface="微软雅黑" panose="020B0503020204020204" charset="-122"/>
              </a:rPr>
              <a:t>A</a:t>
            </a:r>
            <a:r>
              <a:rPr lang="zh-CN" altLang="en-US" sz="1600" b="1" i="0" kern="100">
                <a:latin typeface="微软雅黑" panose="020B0503020204020204" charset="-122"/>
                <a:ea typeface="微软雅黑" panose="020B0503020204020204" charset="-122"/>
                <a:cs typeface="微软雅黑" panose="020B0503020204020204" charset="-122"/>
              </a:rPr>
              <a:t>企业运营的甲平台内合作开展网络直播活动，使用刘某个人注册的用户开设直播间，第三季度该直播间共取得直播打赏收入</a:t>
            </a:r>
            <a:r>
              <a:rPr lang="en-US" altLang="zh-CN" sz="1600" b="1" i="0" kern="100">
                <a:latin typeface="微软雅黑" panose="020B0503020204020204" charset="-122"/>
                <a:ea typeface="微软雅黑" panose="020B0503020204020204" charset="-122"/>
                <a:cs typeface="微软雅黑" panose="020B0503020204020204" charset="-122"/>
              </a:rPr>
              <a:t>200</a:t>
            </a:r>
            <a:r>
              <a:rPr lang="zh-CN" altLang="en-US" sz="1600" b="1" i="0" kern="100">
                <a:latin typeface="微软雅黑" panose="020B0503020204020204" charset="-122"/>
                <a:ea typeface="微软雅黑" panose="020B0503020204020204" charset="-122"/>
                <a:cs typeface="微软雅黑" panose="020B0503020204020204" charset="-122"/>
              </a:rPr>
              <a:t>万元。</a:t>
            </a:r>
            <a:endParaRPr lang="zh-CN" altLang="en-US" sz="1600" b="1" i="0" kern="100">
              <a:latin typeface="微软雅黑" panose="020B0503020204020204" charset="-122"/>
              <a:ea typeface="微软雅黑" panose="020B0503020204020204" charset="-122"/>
              <a:cs typeface="微软雅黑" panose="020B0503020204020204" charset="-122"/>
            </a:endParaRPr>
          </a:p>
        </p:txBody>
      </p:sp>
      <p:sp>
        <p:nvSpPr>
          <p:cNvPr id="38" name="文本框 38"/>
          <p:cNvSpPr/>
          <p:nvPr/>
        </p:nvSpPr>
        <p:spPr>
          <a:xfrm>
            <a:off x="4945380" y="3479165"/>
            <a:ext cx="1582420" cy="54165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t"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B机构</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9" name="文本框 39"/>
          <p:cNvSpPr/>
          <p:nvPr/>
        </p:nvSpPr>
        <p:spPr>
          <a:xfrm>
            <a:off x="7793355" y="3448050"/>
            <a:ext cx="2338070" cy="54800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t"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 网络直播人员</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5" name="文本框 45"/>
          <p:cNvSpPr/>
          <p:nvPr/>
        </p:nvSpPr>
        <p:spPr>
          <a:xfrm>
            <a:off x="538480" y="4431030"/>
            <a:ext cx="3846195" cy="193421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t" anchorCtr="0" forceAA="0" compatLnSpc="1">
            <a:noAutofit/>
          </a:bodyPr>
          <a:lstStyle/>
          <a:p>
            <a:pPr lvl="0" indent="0" algn="l" fontAlgn="auto">
              <a:lnSpc>
                <a:spcPts val="256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网络主播刘某的身份信息</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indent="0" algn="l" fontAlgn="auto">
              <a:lnSpc>
                <a:spcPts val="256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B机构的身份信息和收入信息，并将B机构标识为“专业服务机构”。</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indent="0" algn="l" fontAlgn="auto">
              <a:lnSpc>
                <a:spcPts val="256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填报《平台内的直播人员服务机构与网络主播关联关系表》。</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0" name="文本框 40"/>
          <p:cNvSpPr/>
          <p:nvPr/>
        </p:nvSpPr>
        <p:spPr>
          <a:xfrm>
            <a:off x="1384935" y="3493135"/>
            <a:ext cx="2410460" cy="53340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t"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甲平台</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2" name="右箭头 42"/>
          <p:cNvSpPr/>
          <p:nvPr/>
        </p:nvSpPr>
        <p:spPr>
          <a:xfrm>
            <a:off x="4211003" y="3699193"/>
            <a:ext cx="361950" cy="104140"/>
          </a:xfrm>
          <a:prstGeom prst="right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sp>
      <p:sp>
        <p:nvSpPr>
          <p:cNvPr id="41" name="右箭头 41"/>
          <p:cNvSpPr/>
          <p:nvPr/>
        </p:nvSpPr>
        <p:spPr>
          <a:xfrm>
            <a:off x="6899593" y="3699193"/>
            <a:ext cx="361950" cy="104140"/>
          </a:xfrm>
          <a:prstGeom prst="right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sp>
      <p:sp>
        <p:nvSpPr>
          <p:cNvPr id="44" name="下箭头 44"/>
          <p:cNvSpPr/>
          <p:nvPr/>
        </p:nvSpPr>
        <p:spPr>
          <a:xfrm>
            <a:off x="2553018" y="4132898"/>
            <a:ext cx="75565" cy="190500"/>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
        <p:nvSpPr>
          <p:cNvPr id="47" name="文本框 47"/>
          <p:cNvSpPr/>
          <p:nvPr/>
        </p:nvSpPr>
        <p:spPr>
          <a:xfrm>
            <a:off x="4573270" y="4460875"/>
            <a:ext cx="3268345" cy="191770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t" anchorCtr="0" forceAA="0" compatLnSpc="1">
            <a:noAutofit/>
          </a:bodyPr>
          <a:lstStyle/>
          <a:p>
            <a:pPr lvl="0" algn="l">
              <a:lnSpc>
                <a:spcPts val="2560"/>
              </a:lnSpc>
              <a:buClrTx/>
              <a:buSzTx/>
              <a:buFontTx/>
              <a:buNone/>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网络主播刘某的涉税信息</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algn="l">
              <a:lnSpc>
                <a:spcPts val="2560"/>
              </a:lnSpc>
              <a:buClrTx/>
              <a:buSzTx/>
              <a:buFontTx/>
              <a:buNone/>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填报《网络直播涉税信息报送表》“劳务报酬”栏次填写支付给网络主播刘某的收入</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9" name="Text 8"/>
          <p:cNvSpPr/>
          <p:nvPr/>
        </p:nvSpPr>
        <p:spPr>
          <a:xfrm>
            <a:off x="538480" y="2837815"/>
            <a:ext cx="11023600" cy="492760"/>
          </a:xfrm>
          <a:prstGeom prst="rect">
            <a:avLst/>
          </a:prstGeom>
          <a:noFill/>
        </p:spPr>
        <p:txBody>
          <a:bodyPr wrap="square" lIns="45720" tIns="91440" rIns="91440" bIns="45720" rtlCol="0" anchor="ctr"/>
          <a:p>
            <a:pPr marL="0" indent="0">
              <a:lnSpc>
                <a:spcPct val="100000"/>
              </a:lnSpc>
              <a:buNone/>
            </a:pPr>
            <a:r>
              <a:rPr lang="en-US" altLang="zh-CN" sz="1800" kern="100">
                <a:latin typeface="微软雅黑" panose="020B0503020204020204" charset="-122"/>
                <a:ea typeface="微软雅黑" panose="020B0503020204020204" charset="-122"/>
                <a:cs typeface="微软雅黑" panose="020B0503020204020204" charset="-122"/>
              </a:rPr>
              <a:t>情形一</a:t>
            </a:r>
            <a:r>
              <a:rPr lang="zh-CN" altLang="en-US" sz="1800" kern="100">
                <a:latin typeface="微软雅黑" panose="020B0503020204020204" charset="-122"/>
                <a:ea typeface="微软雅黑" panose="020B0503020204020204" charset="-122"/>
                <a:cs typeface="微软雅黑" panose="020B0503020204020204" charset="-122"/>
              </a:rPr>
              <a:t>：根据协议约定，甲平台将直播打赏收入全部支付给</a:t>
            </a:r>
            <a:r>
              <a:rPr lang="en-US" altLang="zh-CN" sz="1800" kern="100">
                <a:latin typeface="微软雅黑" panose="020B0503020204020204" charset="-122"/>
                <a:ea typeface="微软雅黑" panose="020B0503020204020204" charset="-122"/>
                <a:cs typeface="微软雅黑" panose="020B0503020204020204" charset="-122"/>
              </a:rPr>
              <a:t>B</a:t>
            </a:r>
            <a:r>
              <a:rPr lang="zh-CN" altLang="en-US" sz="1800" kern="100">
                <a:latin typeface="微软雅黑" panose="020B0503020204020204" charset="-122"/>
                <a:ea typeface="微软雅黑" panose="020B0503020204020204" charset="-122"/>
                <a:cs typeface="微软雅黑" panose="020B0503020204020204" charset="-122"/>
              </a:rPr>
              <a:t>机构，</a:t>
            </a:r>
            <a:r>
              <a:rPr lang="en-US" altLang="zh-CN" sz="1800" kern="100">
                <a:latin typeface="微软雅黑" panose="020B0503020204020204" charset="-122"/>
                <a:ea typeface="微软雅黑" panose="020B0503020204020204" charset="-122"/>
                <a:cs typeface="微软雅黑" panose="020B0503020204020204" charset="-122"/>
              </a:rPr>
              <a:t>B</a:t>
            </a:r>
            <a:r>
              <a:rPr lang="zh-CN" altLang="en-US" sz="1800" kern="100">
                <a:latin typeface="微软雅黑" panose="020B0503020204020204" charset="-122"/>
                <a:ea typeface="微软雅黑" panose="020B0503020204020204" charset="-122"/>
                <a:cs typeface="微软雅黑" panose="020B0503020204020204" charset="-122"/>
              </a:rPr>
              <a:t>机构向网络主播刘某支付直播打赏收入</a:t>
            </a:r>
            <a:r>
              <a:rPr lang="en-US" altLang="zh-CN" sz="1800" kern="100">
                <a:latin typeface="微软雅黑" panose="020B0503020204020204" charset="-122"/>
                <a:ea typeface="微软雅黑" panose="020B0503020204020204" charset="-122"/>
                <a:cs typeface="微软雅黑" panose="020B0503020204020204" charset="-122"/>
              </a:rPr>
              <a:t>100</a:t>
            </a:r>
            <a:r>
              <a:rPr lang="zh-CN" altLang="en-US" sz="1800" kern="100">
                <a:latin typeface="微软雅黑" panose="020B0503020204020204" charset="-122"/>
                <a:ea typeface="微软雅黑" panose="020B0503020204020204" charset="-122"/>
                <a:cs typeface="微软雅黑" panose="020B0503020204020204" charset="-122"/>
              </a:rPr>
              <a:t>万元。</a:t>
            </a:r>
            <a:endParaRPr lang="zh-CN" altLang="en-US" sz="1800" kern="100">
              <a:latin typeface="微软雅黑" panose="020B0503020204020204" charset="-122"/>
              <a:ea typeface="微软雅黑" panose="020B0503020204020204" charset="-122"/>
              <a:cs typeface="微软雅黑" panose="020B0503020204020204" charset="-122"/>
            </a:endParaRPr>
          </a:p>
        </p:txBody>
      </p:sp>
      <p:sp>
        <p:nvSpPr>
          <p:cNvPr id="8" name="下箭头 44"/>
          <p:cNvSpPr/>
          <p:nvPr/>
        </p:nvSpPr>
        <p:spPr>
          <a:xfrm>
            <a:off x="5801043" y="4148773"/>
            <a:ext cx="75565" cy="190500"/>
          </a:xfrm>
          <a:prstGeom prst="downArrow">
            <a:avLst/>
          </a:prstGeom>
        </p:spPr>
        <p:style>
          <a:lnRef idx="2">
            <a:schemeClr val="accent1">
              <a:lumMod val="75000"/>
            </a:schemeClr>
          </a:lnRef>
          <a:fillRef idx="1">
            <a:schemeClr val="accent1"/>
          </a:fillRef>
          <a:effectRef idx="0">
            <a:srgbClr val="FFFFFF"/>
          </a:effectRef>
          <a:fontRef idx="minor">
            <a:schemeClr val="lt1"/>
          </a:fontRef>
        </p:style>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09575" y="255905"/>
            <a:ext cx="11400155" cy="953135"/>
          </a:xfrm>
          <a:prstGeom prst="rect">
            <a:avLst/>
          </a:prstGeom>
          <a:noFill/>
        </p:spPr>
        <p:txBody>
          <a:bodyPr wrap="square" lIns="91440" tIns="45720" rIns="91440" bIns="45720" rtlCol="0" anchor="t">
            <a:spAutoFit/>
          </a:bodyPr>
          <a:lstStyle/>
          <a:p>
            <a:pPr marL="0" indent="0" algn="l">
              <a:lnSpc>
                <a:spcPct val="100000"/>
              </a:lnSpc>
              <a:buNone/>
            </a:pPr>
            <a:r>
              <a:rPr lang="zh-CN" altLang="en-US" sz="2800" b="1" dirty="0">
                <a:solidFill>
                  <a:srgbClr val="018EF4"/>
                </a:solidFill>
                <a:latin typeface="MiSans" pitchFamily="34" charset="-122"/>
                <a:ea typeface="MiSans" pitchFamily="34" charset="-122"/>
                <a:cs typeface="MiSans" pitchFamily="34" charset="-120"/>
              </a:rPr>
              <a:t>网络主播与</a:t>
            </a:r>
            <a:r>
              <a:rPr lang="en-US" altLang="zh-CN" sz="2800" b="1" dirty="0">
                <a:solidFill>
                  <a:srgbClr val="018EF4"/>
                </a:solidFill>
                <a:latin typeface="MiSans" pitchFamily="34" charset="-122"/>
                <a:ea typeface="MiSans" pitchFamily="34" charset="-122"/>
                <a:cs typeface="MiSans" pitchFamily="34" charset="-120"/>
              </a:rPr>
              <a:t>MCN</a:t>
            </a:r>
            <a:r>
              <a:rPr lang="zh-CN" altLang="en-US" sz="2800" b="1" dirty="0">
                <a:solidFill>
                  <a:srgbClr val="018EF4"/>
                </a:solidFill>
                <a:latin typeface="MiSans" pitchFamily="34" charset="-122"/>
                <a:ea typeface="MiSans" pitchFamily="34" charset="-122"/>
                <a:cs typeface="MiSans" pitchFamily="34" charset="-120"/>
              </a:rPr>
              <a:t>机构合作开展网络直播活动取得打赏收入，互联网平台企业、</a:t>
            </a:r>
            <a:r>
              <a:rPr lang="en-US" altLang="zh-CN" sz="2800" b="1" dirty="0">
                <a:solidFill>
                  <a:srgbClr val="018EF4"/>
                </a:solidFill>
                <a:latin typeface="MiSans" pitchFamily="34" charset="-122"/>
                <a:ea typeface="MiSans" pitchFamily="34" charset="-122"/>
                <a:cs typeface="MiSans" pitchFamily="34" charset="-120"/>
              </a:rPr>
              <a:t>MCN</a:t>
            </a:r>
            <a:r>
              <a:rPr lang="zh-CN" altLang="en-US" sz="2800" b="1" dirty="0">
                <a:solidFill>
                  <a:srgbClr val="018EF4"/>
                </a:solidFill>
                <a:latin typeface="MiSans" pitchFamily="34" charset="-122"/>
                <a:ea typeface="MiSans" pitchFamily="34" charset="-122"/>
                <a:cs typeface="MiSans" pitchFamily="34" charset="-120"/>
              </a:rPr>
              <a:t>机构应当如何报送涉税信息？</a:t>
            </a:r>
            <a:endParaRPr lang="zh-CN" altLang="en-US" sz="28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515100"/>
            <a:ext cx="12191365" cy="571500"/>
          </a:xfrm>
          <a:prstGeom prst="rect">
            <a:avLst/>
          </a:prstGeom>
          <a:gradFill flip="none" rotWithShape="1">
            <a:gsLst>
              <a:gs pos="0">
                <a:srgbClr val="018EF4"/>
              </a:gs>
              <a:gs pos="91000">
                <a:srgbClr val="49B2FE"/>
              </a:gs>
              <a:gs pos="100000">
                <a:srgbClr val="49B2FE"/>
              </a:gs>
            </a:gsLst>
            <a:lin ang="13500000" scaled="1"/>
          </a:gradFill>
        </p:spPr>
        <p:txBody>
          <a:bodyPr/>
          <a:p>
            <a:endParaRPr lang="zh-CN" altLang="en-US"/>
          </a:p>
        </p:txBody>
      </p:sp>
      <p:sp>
        <p:nvSpPr>
          <p:cNvPr id="4" name="Text 2"/>
          <p:cNvSpPr/>
          <p:nvPr/>
        </p:nvSpPr>
        <p:spPr>
          <a:xfrm>
            <a:off x="318" y="65151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20320" y="6530975"/>
            <a:ext cx="12207240" cy="570865"/>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Text 8"/>
          <p:cNvSpPr/>
          <p:nvPr/>
        </p:nvSpPr>
        <p:spPr>
          <a:xfrm>
            <a:off x="521335" y="1403350"/>
            <a:ext cx="11024235" cy="492760"/>
          </a:xfrm>
          <a:prstGeom prst="rect">
            <a:avLst/>
          </a:prstGeom>
          <a:noFill/>
        </p:spPr>
        <p:txBody>
          <a:bodyPr wrap="square" lIns="45720" tIns="91440" rIns="91440" bIns="45720" rtlCol="0" anchor="ctr"/>
          <a:p>
            <a:pPr indent="0" fontAlgn="auto">
              <a:lnSpc>
                <a:spcPct val="150000"/>
              </a:lnSpc>
              <a:buNone/>
            </a:pPr>
            <a:r>
              <a:rPr lang="en-US" altLang="zh-CN" sz="1800" kern="100">
                <a:latin typeface="微软雅黑" panose="020B0503020204020204" charset="-122"/>
                <a:ea typeface="微软雅黑" panose="020B0503020204020204" charset="-122"/>
                <a:cs typeface="微软雅黑" panose="020B0503020204020204" charset="-122"/>
              </a:rPr>
              <a:t>情形</a:t>
            </a:r>
            <a:r>
              <a:rPr lang="zh-CN" altLang="zh-CN" sz="1800" kern="100">
                <a:latin typeface="微软雅黑" panose="020B0503020204020204" charset="-122"/>
                <a:ea typeface="微软雅黑" panose="020B0503020204020204" charset="-122"/>
                <a:cs typeface="微软雅黑" panose="020B0503020204020204" charset="-122"/>
              </a:rPr>
              <a:t>二</a:t>
            </a:r>
            <a:r>
              <a:rPr lang="en-US" altLang="zh-CN" sz="1800" kern="100">
                <a:latin typeface="微软雅黑" panose="020B0503020204020204" charset="-122"/>
                <a:ea typeface="微软雅黑" panose="020B0503020204020204" charset="-122"/>
                <a:cs typeface="微软雅黑" panose="020B0503020204020204" charset="-122"/>
              </a:rPr>
              <a:t> </a:t>
            </a:r>
            <a:r>
              <a:rPr lang="zh-CN" altLang="en-US" sz="1800" kern="100">
                <a:latin typeface="微软雅黑" panose="020B0503020204020204" charset="-122"/>
                <a:ea typeface="微软雅黑" panose="020B0503020204020204" charset="-122"/>
                <a:cs typeface="微软雅黑" panose="020B0503020204020204" charset="-122"/>
              </a:rPr>
              <a:t>：根据协议约定，甲平台将直播打赏收入全部支付给</a:t>
            </a:r>
            <a:r>
              <a:rPr lang="en-US" altLang="zh-CN" sz="1800" kern="100">
                <a:latin typeface="微软雅黑" panose="020B0503020204020204" charset="-122"/>
                <a:ea typeface="微软雅黑" panose="020B0503020204020204" charset="-122"/>
                <a:cs typeface="微软雅黑" panose="020B0503020204020204" charset="-122"/>
              </a:rPr>
              <a:t>B</a:t>
            </a:r>
            <a:r>
              <a:rPr lang="zh-CN" altLang="en-US" sz="1800" kern="100">
                <a:latin typeface="微软雅黑" panose="020B0503020204020204" charset="-122"/>
                <a:ea typeface="微软雅黑" panose="020B0503020204020204" charset="-122"/>
                <a:cs typeface="微软雅黑" panose="020B0503020204020204" charset="-122"/>
              </a:rPr>
              <a:t>机构，</a:t>
            </a:r>
            <a:r>
              <a:rPr lang="en-US" altLang="zh-CN" sz="1800" kern="100">
                <a:latin typeface="微软雅黑" panose="020B0503020204020204" charset="-122"/>
                <a:ea typeface="微软雅黑" panose="020B0503020204020204" charset="-122"/>
                <a:cs typeface="微软雅黑" panose="020B0503020204020204" charset="-122"/>
              </a:rPr>
              <a:t>B</a:t>
            </a:r>
            <a:r>
              <a:rPr lang="zh-CN" altLang="en-US" sz="1800" kern="100">
                <a:latin typeface="微软雅黑" panose="020B0503020204020204" charset="-122"/>
                <a:ea typeface="微软雅黑" panose="020B0503020204020204" charset="-122"/>
                <a:cs typeface="微软雅黑" panose="020B0503020204020204" charset="-122"/>
              </a:rPr>
              <a:t>机构向网络主播刘某的合作方</a:t>
            </a:r>
            <a:r>
              <a:rPr lang="en-US" altLang="zh-CN" sz="1800" kern="100">
                <a:latin typeface="微软雅黑" panose="020B0503020204020204" charset="-122"/>
                <a:ea typeface="微软雅黑" panose="020B0503020204020204" charset="-122"/>
                <a:cs typeface="微软雅黑" panose="020B0503020204020204" charset="-122"/>
              </a:rPr>
              <a:t>C</a:t>
            </a:r>
            <a:r>
              <a:rPr lang="zh-CN" altLang="en-US" sz="1800" kern="100">
                <a:latin typeface="微软雅黑" panose="020B0503020204020204" charset="-122"/>
                <a:ea typeface="微软雅黑" panose="020B0503020204020204" charset="-122"/>
                <a:cs typeface="微软雅黑" panose="020B0503020204020204" charset="-122"/>
              </a:rPr>
              <a:t>企业支付直播打赏收入</a:t>
            </a:r>
            <a:r>
              <a:rPr lang="en-US" altLang="zh-CN" sz="1800" kern="100">
                <a:latin typeface="微软雅黑" panose="020B0503020204020204" charset="-122"/>
                <a:ea typeface="微软雅黑" panose="020B0503020204020204" charset="-122"/>
                <a:cs typeface="微软雅黑" panose="020B0503020204020204" charset="-122"/>
              </a:rPr>
              <a:t>100</a:t>
            </a:r>
            <a:r>
              <a:rPr lang="zh-CN" altLang="en-US" sz="1800" kern="100">
                <a:latin typeface="微软雅黑" panose="020B0503020204020204" charset="-122"/>
                <a:ea typeface="微软雅黑" panose="020B0503020204020204" charset="-122"/>
                <a:cs typeface="微软雅黑" panose="020B0503020204020204" charset="-122"/>
              </a:rPr>
              <a:t>万元。</a:t>
            </a:r>
            <a:endParaRPr lang="zh-CN" altLang="en-US" sz="1800" kern="100">
              <a:latin typeface="微软雅黑" panose="020B0503020204020204" charset="-122"/>
              <a:ea typeface="微软雅黑" panose="020B0503020204020204" charset="-122"/>
              <a:cs typeface="微软雅黑" panose="020B0503020204020204" charset="-122"/>
            </a:endParaRPr>
          </a:p>
        </p:txBody>
      </p:sp>
      <p:sp>
        <p:nvSpPr>
          <p:cNvPr id="50" name="文本框 50"/>
          <p:cNvSpPr/>
          <p:nvPr/>
        </p:nvSpPr>
        <p:spPr>
          <a:xfrm>
            <a:off x="4371340" y="2584450"/>
            <a:ext cx="2262505" cy="59118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B机构</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8" name="文本框 48"/>
          <p:cNvSpPr/>
          <p:nvPr/>
        </p:nvSpPr>
        <p:spPr>
          <a:xfrm>
            <a:off x="7693660" y="2569845"/>
            <a:ext cx="2329180" cy="61976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网络直播人员的合作机构</a:t>
            </a:r>
            <a:r>
              <a:rPr lang="en-US" altLang="zh-CN" kern="100">
                <a:latin typeface="微软雅黑" panose="020B0503020204020204" charset="-122"/>
                <a:ea typeface="微软雅黑" panose="020B0503020204020204" charset="-122"/>
                <a:cs typeface="微软雅黑" panose="020B0503020204020204" charset="-122"/>
                <a:sym typeface="+mn-ea"/>
              </a:rPr>
              <a:t>C</a:t>
            </a:r>
            <a:r>
              <a:rPr lang="zh-CN" altLang="en-US" kern="100">
                <a:latin typeface="微软雅黑" panose="020B0503020204020204" charset="-122"/>
                <a:ea typeface="微软雅黑" panose="020B0503020204020204" charset="-122"/>
                <a:cs typeface="微软雅黑" panose="020B0503020204020204" charset="-122"/>
                <a:sym typeface="+mn-ea"/>
              </a:rPr>
              <a:t>企业</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4" name="文本框 54"/>
          <p:cNvSpPr/>
          <p:nvPr/>
        </p:nvSpPr>
        <p:spPr>
          <a:xfrm>
            <a:off x="1389380" y="3522980"/>
            <a:ext cx="2164715" cy="76517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zh-CN" kern="100">
                <a:latin typeface="微软雅黑" panose="020B0503020204020204" charset="-122"/>
                <a:ea typeface="微软雅黑" panose="020B0503020204020204" charset="-122"/>
                <a:cs typeface="微软雅黑" panose="020B0503020204020204" charset="-122"/>
                <a:sym typeface="Times New Roman" panose="02020603050405020304"/>
              </a:rPr>
              <a:t>报送同上</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49" name="文本框 49"/>
          <p:cNvSpPr/>
          <p:nvPr/>
        </p:nvSpPr>
        <p:spPr>
          <a:xfrm>
            <a:off x="1358900" y="2569210"/>
            <a:ext cx="2195195" cy="59118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甲平台</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1" name="右箭头 51"/>
          <p:cNvSpPr/>
          <p:nvPr/>
        </p:nvSpPr>
        <p:spPr>
          <a:xfrm>
            <a:off x="3862070" y="2839720"/>
            <a:ext cx="361950" cy="104140"/>
          </a:xfrm>
          <a:prstGeom prst="right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sp>
      <p:sp>
        <p:nvSpPr>
          <p:cNvPr id="52" name="右箭头 52"/>
          <p:cNvSpPr/>
          <p:nvPr/>
        </p:nvSpPr>
        <p:spPr>
          <a:xfrm>
            <a:off x="7012940" y="2839720"/>
            <a:ext cx="361950" cy="104140"/>
          </a:xfrm>
          <a:prstGeom prst="right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sp>
      <p:sp>
        <p:nvSpPr>
          <p:cNvPr id="53" name="文本框 53"/>
          <p:cNvSpPr/>
          <p:nvPr/>
        </p:nvSpPr>
        <p:spPr>
          <a:xfrm>
            <a:off x="3991610" y="3541395"/>
            <a:ext cx="6023610" cy="261366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t" anchorCtr="0" forceAA="0" compatLnSpc="1">
            <a:noAutofit/>
          </a:bodyPr>
          <a:lstStyle/>
          <a:p>
            <a:pPr lvl="0" indent="0" algn="l" fontAlgn="auto">
              <a:lnSpc>
                <a:spcPts val="266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报送C企业的涉税信息</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indent="0" algn="l" fontAlgn="auto">
              <a:lnSpc>
                <a:spcPts val="266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填报《网络直播涉税信息报送表》</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indent="0" algn="l" fontAlgn="auto">
              <a:lnSpc>
                <a:spcPts val="266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在“已取得登记证照的其他单位、个体工商户”栏次填写C企业的身份信息，在“收入来源的店铺（用户）名称”栏次填写网络主播刘某在甲平台上的用户名称，在“已取得登记证照的其他单位、个体工商户”项下“收入总额”栏次填写支付给C企业的收入。</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7" name="下箭头 6"/>
          <p:cNvSpPr/>
          <p:nvPr/>
        </p:nvSpPr>
        <p:spPr>
          <a:xfrm>
            <a:off x="2430780" y="3189605"/>
            <a:ext cx="101600" cy="30416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下箭头 7"/>
          <p:cNvSpPr/>
          <p:nvPr/>
        </p:nvSpPr>
        <p:spPr>
          <a:xfrm>
            <a:off x="5241290" y="3233420"/>
            <a:ext cx="101600" cy="30416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272415" y="225425"/>
            <a:ext cx="11400155" cy="953135"/>
          </a:xfrm>
          <a:prstGeom prst="rect">
            <a:avLst/>
          </a:prstGeom>
          <a:noFill/>
        </p:spPr>
        <p:txBody>
          <a:bodyPr wrap="square" lIns="91440" tIns="45720" rIns="91440" bIns="45720" rtlCol="0" anchor="t">
            <a:spAutoFit/>
          </a:bodyPr>
          <a:lstStyle/>
          <a:p>
            <a:pPr marL="0" indent="0" algn="l">
              <a:lnSpc>
                <a:spcPct val="100000"/>
              </a:lnSpc>
              <a:buNone/>
            </a:pPr>
            <a:r>
              <a:rPr lang="zh-CN" altLang="en-US" sz="2800" b="1" dirty="0">
                <a:solidFill>
                  <a:srgbClr val="018EF4"/>
                </a:solidFill>
                <a:latin typeface="MiSans" pitchFamily="34" charset="-122"/>
                <a:ea typeface="MiSans" pitchFamily="34" charset="-122"/>
                <a:cs typeface="MiSans" pitchFamily="34" charset="-120"/>
              </a:rPr>
              <a:t>网络主播与</a:t>
            </a:r>
            <a:r>
              <a:rPr lang="en-US" altLang="zh-CN" sz="2800" b="1" dirty="0">
                <a:solidFill>
                  <a:srgbClr val="018EF4"/>
                </a:solidFill>
                <a:latin typeface="MiSans" pitchFamily="34" charset="-122"/>
                <a:ea typeface="MiSans" pitchFamily="34" charset="-122"/>
                <a:cs typeface="MiSans" pitchFamily="34" charset="-120"/>
              </a:rPr>
              <a:t>MCN</a:t>
            </a:r>
            <a:r>
              <a:rPr lang="zh-CN" altLang="en-US" sz="2800" b="1" dirty="0">
                <a:solidFill>
                  <a:srgbClr val="018EF4"/>
                </a:solidFill>
                <a:latin typeface="MiSans" pitchFamily="34" charset="-122"/>
                <a:ea typeface="MiSans" pitchFamily="34" charset="-122"/>
                <a:cs typeface="MiSans" pitchFamily="34" charset="-120"/>
              </a:rPr>
              <a:t>机构合作开展网络直播活动取得打赏收入，互联网平台企业、</a:t>
            </a:r>
            <a:r>
              <a:rPr lang="en-US" altLang="zh-CN" sz="2800" b="1" dirty="0">
                <a:solidFill>
                  <a:srgbClr val="018EF4"/>
                </a:solidFill>
                <a:latin typeface="MiSans" pitchFamily="34" charset="-122"/>
                <a:ea typeface="MiSans" pitchFamily="34" charset="-122"/>
                <a:cs typeface="MiSans" pitchFamily="34" charset="-120"/>
              </a:rPr>
              <a:t>MCN</a:t>
            </a:r>
            <a:r>
              <a:rPr lang="zh-CN" altLang="en-US" sz="2800" b="1" dirty="0">
                <a:solidFill>
                  <a:srgbClr val="018EF4"/>
                </a:solidFill>
                <a:latin typeface="MiSans" pitchFamily="34" charset="-122"/>
                <a:ea typeface="MiSans" pitchFamily="34" charset="-122"/>
                <a:cs typeface="MiSans" pitchFamily="34" charset="-120"/>
              </a:rPr>
              <a:t>机构应当如何报送涉税信息？</a:t>
            </a:r>
            <a:endParaRPr lang="zh-CN" altLang="en-US" sz="28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515100"/>
            <a:ext cx="12191365" cy="571500"/>
          </a:xfrm>
          <a:prstGeom prst="rect">
            <a:avLst/>
          </a:prstGeom>
          <a:gradFill flip="none" rotWithShape="1">
            <a:gsLst>
              <a:gs pos="0">
                <a:srgbClr val="018EF4"/>
              </a:gs>
              <a:gs pos="91000">
                <a:srgbClr val="49B2FE"/>
              </a:gs>
              <a:gs pos="100000">
                <a:srgbClr val="49B2FE"/>
              </a:gs>
            </a:gsLst>
            <a:lin ang="13500000" scaled="1"/>
          </a:gradFill>
        </p:spPr>
        <p:txBody>
          <a:bodyPr/>
          <a:p>
            <a:endParaRPr lang="zh-CN" altLang="en-US"/>
          </a:p>
        </p:txBody>
      </p:sp>
      <p:sp>
        <p:nvSpPr>
          <p:cNvPr id="4" name="Text 2"/>
          <p:cNvSpPr/>
          <p:nvPr/>
        </p:nvSpPr>
        <p:spPr>
          <a:xfrm>
            <a:off x="318" y="65151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20320" y="6530975"/>
            <a:ext cx="12207240" cy="570865"/>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Text 8"/>
          <p:cNvSpPr/>
          <p:nvPr/>
        </p:nvSpPr>
        <p:spPr>
          <a:xfrm>
            <a:off x="272415" y="1296035"/>
            <a:ext cx="11008995" cy="492760"/>
          </a:xfrm>
          <a:prstGeom prst="rect">
            <a:avLst/>
          </a:prstGeom>
          <a:noFill/>
        </p:spPr>
        <p:txBody>
          <a:bodyPr wrap="square" lIns="45720" tIns="91440" rIns="91440" bIns="45720" rtlCol="0" anchor="ctr"/>
          <a:p>
            <a:pPr marL="0" algn="l">
              <a:lnSpc>
                <a:spcPct val="150000"/>
              </a:lnSpc>
              <a:buClrTx/>
              <a:buSzTx/>
              <a:buFontTx/>
              <a:buNone/>
            </a:pPr>
            <a:r>
              <a:rPr lang="zh-CN" altLang="en-US" sz="1800" kern="100">
                <a:latin typeface="微软雅黑" panose="020B0503020204020204" charset="-122"/>
                <a:ea typeface="微软雅黑" panose="020B0503020204020204" charset="-122"/>
                <a:cs typeface="微软雅黑" panose="020B0503020204020204" charset="-122"/>
              </a:rPr>
              <a:t>情形三 ：根据协议约定，甲平台将直播打赏收入全部支付给B机构，B机构向网络主播刘某的合作方C企业支付直播打赏收入100万元，并向网络主播刘某支付直播相关收入</a:t>
            </a:r>
            <a:r>
              <a:rPr lang="zh-CN" altLang="en-US" sz="1800" kern="100">
                <a:latin typeface="微软雅黑" panose="020B0503020204020204" charset="-122"/>
                <a:ea typeface="微软雅黑" panose="020B0503020204020204" charset="-122"/>
                <a:cs typeface="微软雅黑" panose="020B0503020204020204" charset="-122"/>
              </a:rPr>
              <a:t>80万元。</a:t>
            </a:r>
            <a:endParaRPr lang="zh-CN" altLang="en-US" sz="1800" kern="100">
              <a:latin typeface="微软雅黑" panose="020B0503020204020204" charset="-122"/>
              <a:ea typeface="微软雅黑" panose="020B0503020204020204" charset="-122"/>
              <a:cs typeface="微软雅黑" panose="020B0503020204020204" charset="-122"/>
            </a:endParaRPr>
          </a:p>
        </p:txBody>
      </p:sp>
      <p:sp>
        <p:nvSpPr>
          <p:cNvPr id="57" name="文本框 57"/>
          <p:cNvSpPr/>
          <p:nvPr/>
        </p:nvSpPr>
        <p:spPr>
          <a:xfrm>
            <a:off x="4257675" y="2326640"/>
            <a:ext cx="1435735" cy="66421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B机构</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5" name="文本框 55"/>
          <p:cNvSpPr/>
          <p:nvPr/>
        </p:nvSpPr>
        <p:spPr>
          <a:xfrm>
            <a:off x="6597650" y="2105025"/>
            <a:ext cx="3972560" cy="111442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indent="0" algn="ctr" fontAlgn="auto">
              <a:lnSpc>
                <a:spcPct val="15000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网络直播人员</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indent="0" algn="ctr" fontAlgn="auto">
              <a:lnSpc>
                <a:spcPct val="15000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网络直播人员的合作机构C</a:t>
            </a: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企业  </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61" name="文本框 61"/>
          <p:cNvSpPr/>
          <p:nvPr/>
        </p:nvSpPr>
        <p:spPr>
          <a:xfrm>
            <a:off x="1435735" y="3461385"/>
            <a:ext cx="1786890" cy="44450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同上</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6" name="文本框 56"/>
          <p:cNvSpPr/>
          <p:nvPr/>
        </p:nvSpPr>
        <p:spPr>
          <a:xfrm>
            <a:off x="1435735" y="2307590"/>
            <a:ext cx="1738630" cy="69850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甲平台</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58" name="右箭头 58"/>
          <p:cNvSpPr/>
          <p:nvPr/>
        </p:nvSpPr>
        <p:spPr>
          <a:xfrm>
            <a:off x="3535045" y="2560955"/>
            <a:ext cx="361950" cy="104140"/>
          </a:xfrm>
          <a:prstGeom prst="right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sp>
      <p:sp>
        <p:nvSpPr>
          <p:cNvPr id="59" name="右箭头 59"/>
          <p:cNvSpPr/>
          <p:nvPr/>
        </p:nvSpPr>
        <p:spPr>
          <a:xfrm>
            <a:off x="5878195" y="2685415"/>
            <a:ext cx="361950" cy="104140"/>
          </a:xfrm>
          <a:prstGeom prst="right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sp>
      <p:sp>
        <p:nvSpPr>
          <p:cNvPr id="60" name="文本框 60"/>
          <p:cNvSpPr/>
          <p:nvPr/>
        </p:nvSpPr>
        <p:spPr>
          <a:xfrm>
            <a:off x="3317875" y="3404870"/>
            <a:ext cx="8335010" cy="319913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indent="0" algn="l" fontAlgn="auto">
              <a:lnSpc>
                <a:spcPts val="246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应报送C企业的涉税信息，填报《网络直播涉税信息报送表》</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indent="0" algn="l" fontAlgn="auto">
              <a:lnSpc>
                <a:spcPts val="246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在“已取得登记证照的其他单位、个体工商户”栏次填写C企业的身份信息，在“收入来源的店铺（用户）名称”栏次填写网络主播刘某在甲平台上的用户名称，在“已取得登记证照的其他单位、个体工商户”项下“收入总额”栏次填写支付给C企业的收入。</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indent="0" algn="l" fontAlgn="auto">
              <a:lnSpc>
                <a:spcPts val="246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报送网络主播刘某的涉税信息，填报《网络直播涉税信息报送表》，在“未取得登记证照的网络主播、其他自然人”栏次填写网络主播刘某的身份信息,在“收入来源的店铺（用户）名称”栏次填写网络主播刘某在甲平台上的用户名称，在“未取得登记证照的网络主播、其他自然人”项下“劳务报酬”栏次填写支付给网络主播刘某的收入80万元。</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7" name="下箭头 6"/>
          <p:cNvSpPr/>
          <p:nvPr/>
        </p:nvSpPr>
        <p:spPr>
          <a:xfrm>
            <a:off x="2284730" y="3071495"/>
            <a:ext cx="115570" cy="33337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下箭头 7"/>
          <p:cNvSpPr/>
          <p:nvPr/>
        </p:nvSpPr>
        <p:spPr>
          <a:xfrm>
            <a:off x="4895215" y="3097530"/>
            <a:ext cx="115570" cy="33337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94335" y="332105"/>
            <a:ext cx="11400155" cy="953135"/>
          </a:xfrm>
          <a:prstGeom prst="rect">
            <a:avLst/>
          </a:prstGeom>
          <a:noFill/>
        </p:spPr>
        <p:txBody>
          <a:bodyPr wrap="square" lIns="91440" tIns="45720" rIns="91440" bIns="45720" rtlCol="0" anchor="t">
            <a:spAutoFit/>
          </a:bodyPr>
          <a:lstStyle/>
          <a:p>
            <a:pPr marL="0" algn="l">
              <a:lnSpc>
                <a:spcPct val="100000"/>
              </a:lnSpc>
              <a:buClrTx/>
              <a:buSzTx/>
              <a:buFontTx/>
              <a:buNone/>
            </a:pPr>
            <a:r>
              <a:rPr lang="zh-CN" altLang="en-US" sz="2800" b="1" dirty="0">
                <a:solidFill>
                  <a:srgbClr val="018EF4"/>
                </a:solidFill>
                <a:latin typeface="MiSans" pitchFamily="34" charset="-122"/>
                <a:ea typeface="MiSans" pitchFamily="34" charset="-122"/>
                <a:cs typeface="MiSans" pitchFamily="34" charset="-120"/>
              </a:rPr>
              <a:t>网络主播与MCN机构合作开展网络直播活动取得打赏收入，互联网平台企业、MCN机构应当如何报送涉税信息？</a:t>
            </a:r>
            <a:endParaRPr lang="zh-CN" altLang="en-US" sz="28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515100"/>
            <a:ext cx="12191365" cy="571500"/>
          </a:xfrm>
          <a:prstGeom prst="rect">
            <a:avLst/>
          </a:prstGeom>
          <a:gradFill flip="none" rotWithShape="1">
            <a:gsLst>
              <a:gs pos="0">
                <a:srgbClr val="018EF4"/>
              </a:gs>
              <a:gs pos="91000">
                <a:srgbClr val="49B2FE"/>
              </a:gs>
              <a:gs pos="100000">
                <a:srgbClr val="49B2FE"/>
              </a:gs>
            </a:gsLst>
            <a:lin ang="13500000" scaled="1"/>
          </a:gradFill>
        </p:spPr>
        <p:txBody>
          <a:bodyPr/>
          <a:p>
            <a:endParaRPr lang="zh-CN" altLang="en-US"/>
          </a:p>
        </p:txBody>
      </p:sp>
      <p:sp>
        <p:nvSpPr>
          <p:cNvPr id="4" name="Text 2"/>
          <p:cNvSpPr/>
          <p:nvPr/>
        </p:nvSpPr>
        <p:spPr>
          <a:xfrm>
            <a:off x="318" y="65151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20320" y="6530975"/>
            <a:ext cx="12207240" cy="570865"/>
          </a:xfrm>
          <a:prstGeom prst="roundRect">
            <a:avLst>
              <a:gd name="adj" fmla="val 0"/>
            </a:avLst>
          </a:prstGeom>
          <a:gradFill flip="none" rotWithShape="1">
            <a:gsLst>
              <a:gs pos="0">
                <a:srgbClr val="49B2FE"/>
              </a:gs>
              <a:gs pos="100000">
                <a:srgbClr val="1552E8"/>
              </a:gs>
            </a:gsLst>
            <a:lin ang="18900000" scaled="1"/>
          </a:gradFill>
        </p:spPr>
      </p:sp>
      <p:sp>
        <p:nvSpPr>
          <p:cNvPr id="6" name="Text 4"/>
          <p:cNvSpPr/>
          <p:nvPr/>
        </p:nvSpPr>
        <p:spPr>
          <a:xfrm>
            <a:off x="-5080" y="5532755"/>
            <a:ext cx="12207240" cy="132524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Text 8"/>
          <p:cNvSpPr/>
          <p:nvPr/>
        </p:nvSpPr>
        <p:spPr>
          <a:xfrm>
            <a:off x="494665" y="1403350"/>
            <a:ext cx="11402060" cy="492760"/>
          </a:xfrm>
          <a:prstGeom prst="rect">
            <a:avLst/>
          </a:prstGeom>
          <a:noFill/>
        </p:spPr>
        <p:txBody>
          <a:bodyPr wrap="square" lIns="45720" tIns="91440" rIns="91440" bIns="45720" rtlCol="0" anchor="ctr"/>
          <a:p>
            <a:pPr marL="0" algn="l">
              <a:lnSpc>
                <a:spcPct val="150000"/>
              </a:lnSpc>
              <a:buClrTx/>
              <a:buSzTx/>
              <a:buFontTx/>
              <a:buNone/>
            </a:pPr>
            <a:r>
              <a:rPr lang="zh-CN" altLang="en-US" sz="1800" kern="100">
                <a:latin typeface="微软雅黑" panose="020B0503020204020204" charset="-122"/>
                <a:ea typeface="微软雅黑" panose="020B0503020204020204" charset="-122"/>
                <a:cs typeface="微软雅黑" panose="020B0503020204020204" charset="-122"/>
              </a:rPr>
              <a:t>情形四 ：根据协议约定，甲平台将直播打赏收入分别支付给B机构140万元，支付给刘某60万元。B机构根据约定，向网络主播刘某支付直播相关收入</a:t>
            </a:r>
            <a:r>
              <a:rPr lang="zh-CN" altLang="en-US" sz="1800" kern="100">
                <a:latin typeface="微软雅黑" panose="020B0503020204020204" charset="-122"/>
                <a:ea typeface="微软雅黑" panose="020B0503020204020204" charset="-122"/>
                <a:cs typeface="微软雅黑" panose="020B0503020204020204" charset="-122"/>
              </a:rPr>
              <a:t>10万元。</a:t>
            </a:r>
            <a:endParaRPr lang="zh-CN" altLang="en-US" sz="1800" kern="100">
              <a:latin typeface="微软雅黑" panose="020B0503020204020204" charset="-122"/>
              <a:ea typeface="微软雅黑" panose="020B0503020204020204" charset="-122"/>
              <a:cs typeface="微软雅黑" panose="020B0503020204020204" charset="-122"/>
            </a:endParaRPr>
          </a:p>
        </p:txBody>
      </p:sp>
      <p:sp>
        <p:nvSpPr>
          <p:cNvPr id="64" name="文本框 64"/>
          <p:cNvSpPr/>
          <p:nvPr/>
        </p:nvSpPr>
        <p:spPr>
          <a:xfrm>
            <a:off x="5003800" y="2119630"/>
            <a:ext cx="2778760" cy="66548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网络直播人员刘某60万</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68" name="文本框 68"/>
          <p:cNvSpPr/>
          <p:nvPr/>
        </p:nvSpPr>
        <p:spPr>
          <a:xfrm>
            <a:off x="1294765" y="3771265"/>
            <a:ext cx="3399790" cy="123380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报送网络主播刘某的身份信息、</a:t>
            </a: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收入信息</a:t>
            </a: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algn="l">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B机构的身份信息和收入信息，</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63" name="文本框 63"/>
          <p:cNvSpPr/>
          <p:nvPr/>
        </p:nvSpPr>
        <p:spPr>
          <a:xfrm>
            <a:off x="2389505" y="2538095"/>
            <a:ext cx="1390650" cy="59118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甲平台</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65" name="右箭头 65"/>
          <p:cNvSpPr/>
          <p:nvPr/>
        </p:nvSpPr>
        <p:spPr>
          <a:xfrm>
            <a:off x="4379595" y="2799715"/>
            <a:ext cx="361950" cy="104140"/>
          </a:xfrm>
          <a:prstGeom prst="right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sp>
      <p:sp>
        <p:nvSpPr>
          <p:cNvPr id="67" name="文本框 67"/>
          <p:cNvSpPr/>
          <p:nvPr/>
        </p:nvSpPr>
        <p:spPr>
          <a:xfrm>
            <a:off x="5003800" y="3809365"/>
            <a:ext cx="4948555" cy="174625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indent="0" algn="l" fontAlgn="auto">
              <a:lnSpc>
                <a:spcPts val="2460"/>
              </a:lnSpc>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报送网络主播刘某的涉税信息，填报《网络直播涉税信息报送表》，其中在“未取得登记证照的网络主播、其他自然人”项下“劳务报酬”栏次填写支付给网络主播刘某的收入10万元。</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 </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69" name="文本框 69"/>
          <p:cNvSpPr/>
          <p:nvPr/>
        </p:nvSpPr>
        <p:spPr>
          <a:xfrm>
            <a:off x="5005705" y="2903855"/>
            <a:ext cx="2783205" cy="50546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B机构</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70" name="右箭头 70"/>
          <p:cNvSpPr/>
          <p:nvPr/>
        </p:nvSpPr>
        <p:spPr>
          <a:xfrm>
            <a:off x="8242300" y="3025140"/>
            <a:ext cx="361950" cy="104140"/>
          </a:xfrm>
          <a:prstGeom prst="rightArrow">
            <a:avLst>
              <a:gd name="adj1" fmla="val 0"/>
              <a:gd name="adj2" fmla="val 50000"/>
            </a:avLst>
          </a:prstGeom>
        </p:spPr>
        <p:style>
          <a:lnRef idx="2">
            <a:schemeClr val="accent1">
              <a:lumMod val="75000"/>
            </a:schemeClr>
          </a:lnRef>
          <a:fillRef idx="1">
            <a:schemeClr val="accent1"/>
          </a:fillRef>
          <a:effectRef idx="0">
            <a:srgbClr val="FFFFFF"/>
          </a:effectRef>
          <a:fontRef idx="minor">
            <a:schemeClr val="lt1"/>
          </a:fontRef>
        </p:style>
      </p:sp>
      <p:sp>
        <p:nvSpPr>
          <p:cNvPr id="71" name="文本框 71"/>
          <p:cNvSpPr/>
          <p:nvPr/>
        </p:nvSpPr>
        <p:spPr>
          <a:xfrm>
            <a:off x="8856345" y="2814955"/>
            <a:ext cx="2614295" cy="61785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rPr>
              <a:t>网络直播人员刘某10万</a:t>
            </a:r>
            <a:endParaRPr lang="en-US" altLang="zh-CN"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7" name="下箭头 6"/>
          <p:cNvSpPr/>
          <p:nvPr/>
        </p:nvSpPr>
        <p:spPr>
          <a:xfrm>
            <a:off x="3025140" y="3326765"/>
            <a:ext cx="101600" cy="30416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下箭头 7"/>
          <p:cNvSpPr/>
          <p:nvPr/>
        </p:nvSpPr>
        <p:spPr>
          <a:xfrm>
            <a:off x="6342380" y="3449955"/>
            <a:ext cx="101600" cy="304165"/>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57580" y="268605"/>
            <a:ext cx="979995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什么时候报</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6" name="Text 4"/>
          <p:cNvSpPr/>
          <p:nvPr/>
        </p:nvSpPr>
        <p:spPr>
          <a:xfrm>
            <a:off x="1016000" y="1305560"/>
            <a:ext cx="334361" cy="3352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nvSpPr>
        <p:spPr>
          <a:xfrm>
            <a:off x="885474" y="1016000"/>
            <a:ext cx="334361" cy="3352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1" name="Shape 9"/>
          <p:cNvSpPr/>
          <p:nvPr>
            <p:custDataLst>
              <p:tags r:id="rId1"/>
            </p:custDataLst>
          </p:nvPr>
        </p:nvSpPr>
        <p:spPr>
          <a:xfrm>
            <a:off x="1115060" y="975360"/>
            <a:ext cx="4571365" cy="2860040"/>
          </a:xfrm>
          <a:prstGeom prst="roundRect">
            <a:avLst>
              <a:gd name="adj" fmla="val 7677"/>
            </a:avLst>
          </a:prstGeom>
          <a:solidFill>
            <a:srgbClr val="FFFFFF"/>
          </a:solidFill>
          <a:ln w="19050">
            <a:gradFill flip="none" rotWithShape="1">
              <a:gsLst>
                <a:gs pos="0">
                  <a:srgbClr val="92D1FE"/>
                </a:gs>
                <a:gs pos="100000">
                  <a:srgbClr val="49B2FE"/>
                </a:gs>
              </a:gsLst>
              <a:lin ang="2700000" scaled="1"/>
            </a:gradFill>
            <a:prstDash val="solid"/>
          </a:ln>
        </p:spPr>
      </p:sp>
      <p:sp>
        <p:nvSpPr>
          <p:cNvPr id="13" name="Shape 11"/>
          <p:cNvSpPr/>
          <p:nvPr>
            <p:custDataLst>
              <p:tags r:id="rId2"/>
            </p:custDataLst>
          </p:nvPr>
        </p:nvSpPr>
        <p:spPr>
          <a:xfrm>
            <a:off x="1107440" y="960120"/>
            <a:ext cx="4586605" cy="640080"/>
          </a:xfrm>
          <a:prstGeom prst="round2SameRect">
            <a:avLst/>
          </a:prstGeom>
          <a:gradFill flip="none" rotWithShape="1">
            <a:gsLst>
              <a:gs pos="0">
                <a:srgbClr val="49B2FE"/>
              </a:gs>
              <a:gs pos="100000">
                <a:srgbClr val="1552E8"/>
              </a:gs>
            </a:gsLst>
            <a:lin ang="18900000" scaled="1"/>
          </a:gradFill>
        </p:spPr>
      </p:sp>
      <p:sp>
        <p:nvSpPr>
          <p:cNvPr id="14" name="Text 12"/>
          <p:cNvSpPr/>
          <p:nvPr/>
        </p:nvSpPr>
        <p:spPr>
          <a:xfrm>
            <a:off x="1107440" y="960120"/>
            <a:ext cx="4586605" cy="64008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5" name="Text 13"/>
          <p:cNvSpPr/>
          <p:nvPr>
            <p:custDataLst>
              <p:tags r:id="rId3"/>
            </p:custDataLst>
          </p:nvPr>
        </p:nvSpPr>
        <p:spPr>
          <a:xfrm>
            <a:off x="1299845" y="1080770"/>
            <a:ext cx="4202430" cy="337185"/>
          </a:xfrm>
          <a:prstGeom prst="rect">
            <a:avLst/>
          </a:prstGeom>
          <a:noFill/>
        </p:spPr>
        <p:txBody>
          <a:bodyPr wrap="square" lIns="91440" tIns="45720" rIns="91440" bIns="45720" rtlCol="0" anchor="t">
            <a:spAutoFit/>
          </a:bodyPr>
          <a:lstStyle/>
          <a:p>
            <a:pPr marL="0" indent="0" algn="ctr">
              <a:lnSpc>
                <a:spcPct val="100000"/>
              </a:lnSpc>
              <a:buNone/>
            </a:pPr>
            <a:r>
              <a:rPr lang="zh-CN" altLang="en-US" sz="1600" dirty="0">
                <a:solidFill>
                  <a:schemeClr val="bg1"/>
                </a:solidFill>
                <a:latin typeface="微软雅黑" panose="020B0503020204020204" charset="-122"/>
                <a:ea typeface="微软雅黑" panose="020B0503020204020204" charset="-122"/>
              </a:rPr>
              <a:t>互联网平台企业的基本信息</a:t>
            </a:r>
            <a:endParaRPr lang="zh-CN" altLang="en-US" sz="1600" dirty="0">
              <a:solidFill>
                <a:schemeClr val="bg1"/>
              </a:solidFill>
              <a:latin typeface="微软雅黑" panose="020B0503020204020204" charset="-122"/>
              <a:ea typeface="微软雅黑" panose="020B0503020204020204" charset="-122"/>
            </a:endParaRPr>
          </a:p>
        </p:txBody>
      </p:sp>
      <p:sp>
        <p:nvSpPr>
          <p:cNvPr id="16" name="Text 14"/>
          <p:cNvSpPr/>
          <p:nvPr>
            <p:custDataLst>
              <p:tags r:id="rId4"/>
            </p:custDataLst>
          </p:nvPr>
        </p:nvSpPr>
        <p:spPr>
          <a:xfrm>
            <a:off x="1308100" y="1645920"/>
            <a:ext cx="4185920" cy="2155825"/>
          </a:xfrm>
          <a:prstGeom prst="rect">
            <a:avLst/>
          </a:prstGeom>
          <a:noFill/>
        </p:spPr>
        <p:txBody>
          <a:bodyPr wrap="square" lIns="91440" tIns="45720" rIns="91440" bIns="45720" rtlCol="0" anchor="t">
            <a:spAutoFit/>
          </a:bodyPr>
          <a:lstStyle/>
          <a:p>
            <a:pPr marL="0" indent="0" algn="just">
              <a:lnSpc>
                <a:spcPct val="120000"/>
              </a:lnSpc>
              <a:buNone/>
            </a:pPr>
            <a:r>
              <a:rPr lang="zh-CN" altLang="en-US" sz="1600" dirty="0">
                <a:latin typeface="微软雅黑" panose="020B0503020204020204" charset="-122"/>
                <a:ea typeface="微软雅黑" panose="020B0503020204020204" charset="-122"/>
                <a:cs typeface="微软雅黑" panose="020B0503020204020204" charset="-122"/>
              </a:rPr>
              <a:t>首次：</a:t>
            </a:r>
            <a:r>
              <a:rPr lang="en-US" altLang="zh-CN" sz="1600" dirty="0">
                <a:latin typeface="微软雅黑" panose="020B0503020204020204" charset="-122"/>
                <a:ea typeface="微软雅黑" panose="020B0503020204020204" charset="-122"/>
                <a:cs typeface="微软雅黑" panose="020B0503020204020204" charset="-122"/>
              </a:rPr>
              <a:t>2025</a:t>
            </a:r>
            <a:r>
              <a:rPr lang="zh-CN" altLang="en-US" sz="1600" dirty="0">
                <a:latin typeface="微软雅黑" panose="020B0503020204020204" charset="-122"/>
                <a:ea typeface="微软雅黑" panose="020B0503020204020204" charset="-122"/>
                <a:cs typeface="微软雅黑" panose="020B0503020204020204" charset="-122"/>
              </a:rPr>
              <a:t>年</a:t>
            </a:r>
            <a:r>
              <a:rPr lang="en-US" altLang="zh-CN" sz="1600" dirty="0">
                <a:latin typeface="微软雅黑" panose="020B0503020204020204" charset="-122"/>
                <a:ea typeface="微软雅黑" panose="020B0503020204020204" charset="-122"/>
                <a:cs typeface="微软雅黑" panose="020B0503020204020204" charset="-122"/>
              </a:rPr>
              <a:t>7</a:t>
            </a:r>
            <a:r>
              <a:rPr lang="zh-CN" altLang="en-US" sz="1600" dirty="0">
                <a:latin typeface="微软雅黑" panose="020B0503020204020204" charset="-122"/>
                <a:ea typeface="微软雅黑" panose="020B0503020204020204" charset="-122"/>
                <a:cs typeface="微软雅黑" panose="020B0503020204020204" charset="-122"/>
              </a:rPr>
              <a:t>月</a:t>
            </a:r>
            <a:r>
              <a:rPr lang="en-US" altLang="zh-CN" sz="1600" dirty="0">
                <a:latin typeface="微软雅黑" panose="020B0503020204020204" charset="-122"/>
                <a:ea typeface="微软雅黑" panose="020B0503020204020204" charset="-122"/>
                <a:cs typeface="微软雅黑" panose="020B0503020204020204" charset="-122"/>
              </a:rPr>
              <a:t>1</a:t>
            </a:r>
            <a:r>
              <a:rPr lang="zh-CN" altLang="en-US" sz="1600" dirty="0">
                <a:latin typeface="微软雅黑" panose="020B0503020204020204" charset="-122"/>
                <a:ea typeface="微软雅黑" panose="020B0503020204020204" charset="-122"/>
                <a:cs typeface="微软雅黑" panose="020B0503020204020204" charset="-122"/>
              </a:rPr>
              <a:t>日至</a:t>
            </a:r>
            <a:r>
              <a:rPr lang="en-US" altLang="zh-CN" sz="1600" dirty="0">
                <a:latin typeface="微软雅黑" panose="020B0503020204020204" charset="-122"/>
                <a:ea typeface="微软雅黑" panose="020B0503020204020204" charset="-122"/>
                <a:cs typeface="微软雅黑" panose="020B0503020204020204" charset="-122"/>
              </a:rPr>
              <a:t>30</a:t>
            </a:r>
            <a:r>
              <a:rPr lang="zh-CN" altLang="en-US" sz="1600" dirty="0">
                <a:latin typeface="微软雅黑" panose="020B0503020204020204" charset="-122"/>
                <a:ea typeface="微软雅黑" panose="020B0503020204020204" charset="-122"/>
                <a:cs typeface="微软雅黑" panose="020B0503020204020204" charset="-122"/>
              </a:rPr>
              <a:t>日期间</a:t>
            </a: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20000"/>
              </a:lnSpc>
              <a:buNone/>
            </a:pP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20000"/>
              </a:lnSpc>
              <a:buNone/>
            </a:pPr>
            <a:r>
              <a:rPr lang="zh-CN" altLang="en-US" sz="1600" dirty="0">
                <a:latin typeface="微软雅黑" panose="020B0503020204020204" charset="-122"/>
                <a:ea typeface="微软雅黑" panose="020B0503020204020204" charset="-122"/>
                <a:cs typeface="微软雅黑" panose="020B0503020204020204" charset="-122"/>
              </a:rPr>
              <a:t>互联网平台企业应当自本规定施行之日起</a:t>
            </a:r>
            <a:r>
              <a:rPr lang="en-US" altLang="zh-CN" sz="1600" dirty="0">
                <a:latin typeface="微软雅黑" panose="020B0503020204020204" charset="-122"/>
                <a:ea typeface="微软雅黑" panose="020B0503020204020204" charset="-122"/>
                <a:cs typeface="微软雅黑" panose="020B0503020204020204" charset="-122"/>
              </a:rPr>
              <a:t>30</a:t>
            </a:r>
            <a:r>
              <a:rPr lang="zh-CN" altLang="en-US" sz="1600" dirty="0">
                <a:latin typeface="微软雅黑" panose="020B0503020204020204" charset="-122"/>
                <a:ea typeface="微软雅黑" panose="020B0503020204020204" charset="-122"/>
                <a:cs typeface="微软雅黑" panose="020B0503020204020204" charset="-122"/>
              </a:rPr>
              <a:t>日内或者自从事互联网经营业务之日起</a:t>
            </a:r>
            <a:r>
              <a:rPr lang="en-US" altLang="zh-CN" sz="1600" dirty="0">
                <a:latin typeface="微软雅黑" panose="020B0503020204020204" charset="-122"/>
                <a:ea typeface="微软雅黑" panose="020B0503020204020204" charset="-122"/>
                <a:cs typeface="微软雅黑" panose="020B0503020204020204" charset="-122"/>
              </a:rPr>
              <a:t>30</a:t>
            </a:r>
            <a:r>
              <a:rPr lang="zh-CN" altLang="en-US" sz="1600" dirty="0">
                <a:latin typeface="微软雅黑" panose="020B0503020204020204" charset="-122"/>
                <a:ea typeface="微软雅黑" panose="020B0503020204020204" charset="-122"/>
                <a:cs typeface="微软雅黑" panose="020B0503020204020204" charset="-122"/>
              </a:rPr>
              <a:t>日内向其主管税务机关报送平台域名、业务类型、相关运营主体的统一社会信用代码以及名称等信息。</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7" name="Shape 15"/>
          <p:cNvSpPr/>
          <p:nvPr>
            <p:custDataLst>
              <p:tags r:id="rId5"/>
            </p:custDataLst>
          </p:nvPr>
        </p:nvSpPr>
        <p:spPr>
          <a:xfrm>
            <a:off x="6211570" y="975360"/>
            <a:ext cx="4570095" cy="2860040"/>
          </a:xfrm>
          <a:prstGeom prst="roundRect">
            <a:avLst>
              <a:gd name="adj" fmla="val 7677"/>
            </a:avLst>
          </a:prstGeom>
          <a:solidFill>
            <a:srgbClr val="FFFFFF"/>
          </a:solidFill>
          <a:ln w="19050">
            <a:gradFill flip="none" rotWithShape="1">
              <a:gsLst>
                <a:gs pos="0">
                  <a:srgbClr val="92D1FE"/>
                </a:gs>
                <a:gs pos="100000">
                  <a:srgbClr val="49B2FE"/>
                </a:gs>
              </a:gsLst>
              <a:lin ang="2700000" scaled="1"/>
            </a:gradFill>
            <a:prstDash val="solid"/>
          </a:ln>
        </p:spPr>
      </p:sp>
      <p:sp>
        <p:nvSpPr>
          <p:cNvPr id="18" name="Text 16"/>
          <p:cNvSpPr/>
          <p:nvPr/>
        </p:nvSpPr>
        <p:spPr>
          <a:xfrm>
            <a:off x="6210300" y="975360"/>
            <a:ext cx="4571365" cy="271272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9" name="Shape 17"/>
          <p:cNvSpPr/>
          <p:nvPr>
            <p:custDataLst>
              <p:tags r:id="rId6"/>
            </p:custDataLst>
          </p:nvPr>
        </p:nvSpPr>
        <p:spPr>
          <a:xfrm>
            <a:off x="6202680" y="960120"/>
            <a:ext cx="4586605" cy="640080"/>
          </a:xfrm>
          <a:prstGeom prst="round2SameRect">
            <a:avLst/>
          </a:prstGeom>
          <a:gradFill flip="none" rotWithShape="1">
            <a:gsLst>
              <a:gs pos="0">
                <a:srgbClr val="49B2FE"/>
              </a:gs>
              <a:gs pos="100000">
                <a:srgbClr val="1552E8"/>
              </a:gs>
            </a:gsLst>
            <a:lin ang="18900000" scaled="1"/>
          </a:gradFill>
        </p:spPr>
      </p:sp>
      <p:sp>
        <p:nvSpPr>
          <p:cNvPr id="20" name="Text 18"/>
          <p:cNvSpPr/>
          <p:nvPr/>
        </p:nvSpPr>
        <p:spPr>
          <a:xfrm>
            <a:off x="6202680" y="960120"/>
            <a:ext cx="4586605" cy="64008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21" name="Text 19"/>
          <p:cNvSpPr/>
          <p:nvPr>
            <p:custDataLst>
              <p:tags r:id="rId7"/>
            </p:custDataLst>
          </p:nvPr>
        </p:nvSpPr>
        <p:spPr>
          <a:xfrm>
            <a:off x="6092190" y="1080770"/>
            <a:ext cx="4834255" cy="337185"/>
          </a:xfrm>
          <a:prstGeom prst="rect">
            <a:avLst/>
          </a:prstGeom>
          <a:noFill/>
        </p:spPr>
        <p:txBody>
          <a:bodyPr wrap="square" lIns="91440" tIns="45720" rIns="91440" bIns="45720" rtlCol="0" anchor="t">
            <a:spAutoFit/>
          </a:bodyPr>
          <a:lstStyle/>
          <a:p>
            <a:pPr marL="0" indent="0" algn="ctr">
              <a:lnSpc>
                <a:spcPct val="100000"/>
              </a:lnSpc>
              <a:buNone/>
            </a:pPr>
            <a:r>
              <a:rPr lang="zh-CN" altLang="en-US" sz="1600" dirty="0">
                <a:solidFill>
                  <a:schemeClr val="bg1"/>
                </a:solidFill>
                <a:latin typeface="微软雅黑" panose="020B0503020204020204" charset="-122"/>
                <a:ea typeface="微软雅黑" panose="020B0503020204020204" charset="-122"/>
              </a:rPr>
              <a:t>平台内的经营者和从业人员的身份信息、收入信息</a:t>
            </a:r>
            <a:endParaRPr lang="zh-CN" altLang="en-US" sz="1600" dirty="0">
              <a:solidFill>
                <a:schemeClr val="bg1"/>
              </a:solidFill>
              <a:latin typeface="微软雅黑" panose="020B0503020204020204" charset="-122"/>
              <a:ea typeface="微软雅黑" panose="020B0503020204020204" charset="-122"/>
            </a:endParaRPr>
          </a:p>
        </p:txBody>
      </p:sp>
      <p:sp>
        <p:nvSpPr>
          <p:cNvPr id="22" name="Text 20"/>
          <p:cNvSpPr/>
          <p:nvPr>
            <p:custDataLst>
              <p:tags r:id="rId8"/>
            </p:custDataLst>
          </p:nvPr>
        </p:nvSpPr>
        <p:spPr>
          <a:xfrm>
            <a:off x="6224270" y="1639570"/>
            <a:ext cx="4549775" cy="1786890"/>
          </a:xfrm>
          <a:prstGeom prst="rect">
            <a:avLst/>
          </a:prstGeom>
          <a:noFill/>
        </p:spPr>
        <p:txBody>
          <a:bodyPr wrap="square" lIns="91440" tIns="45720" rIns="91440" bIns="45720" rtlCol="0" anchor="t">
            <a:noAutofit/>
          </a:bodyPr>
          <a:lstStyle/>
          <a:p>
            <a:pPr marL="0" indent="0" algn="just">
              <a:lnSpc>
                <a:spcPct val="120000"/>
              </a:lnSpc>
              <a:buNone/>
            </a:pPr>
            <a:r>
              <a:rPr lang="zh-CN" altLang="en-US" sz="1600" dirty="0">
                <a:latin typeface="微软雅黑" panose="020B0503020204020204" charset="-122"/>
                <a:ea typeface="微软雅黑" panose="020B0503020204020204" charset="-122"/>
                <a:cs typeface="微软雅黑" panose="020B0503020204020204" charset="-122"/>
              </a:rPr>
              <a:t>首次：应当于</a:t>
            </a:r>
            <a:r>
              <a:rPr lang="en-US" altLang="zh-CN" sz="1600" dirty="0">
                <a:latin typeface="微软雅黑" panose="020B0503020204020204" charset="-122"/>
                <a:ea typeface="微软雅黑" panose="020B0503020204020204" charset="-122"/>
                <a:cs typeface="微软雅黑" panose="020B0503020204020204" charset="-122"/>
              </a:rPr>
              <a:t>2025</a:t>
            </a:r>
            <a:r>
              <a:rPr lang="zh-CN" altLang="en-US" sz="1600" dirty="0">
                <a:latin typeface="微软雅黑" panose="020B0503020204020204" charset="-122"/>
                <a:ea typeface="微软雅黑" panose="020B0503020204020204" charset="-122"/>
                <a:cs typeface="微软雅黑" panose="020B0503020204020204" charset="-122"/>
              </a:rPr>
              <a:t>年</a:t>
            </a:r>
            <a:r>
              <a:rPr lang="en-US" altLang="zh-CN" sz="1600" dirty="0">
                <a:latin typeface="微软雅黑" panose="020B0503020204020204" charset="-122"/>
                <a:ea typeface="微软雅黑" panose="020B0503020204020204" charset="-122"/>
                <a:cs typeface="微软雅黑" panose="020B0503020204020204" charset="-122"/>
              </a:rPr>
              <a:t>10</a:t>
            </a:r>
            <a:r>
              <a:rPr lang="zh-CN" altLang="en-US" sz="1600" dirty="0">
                <a:latin typeface="微软雅黑" panose="020B0503020204020204" charset="-122"/>
                <a:ea typeface="微软雅黑" panose="020B0503020204020204" charset="-122"/>
                <a:cs typeface="微软雅黑" panose="020B0503020204020204" charset="-122"/>
              </a:rPr>
              <a:t>月</a:t>
            </a:r>
            <a:r>
              <a:rPr lang="en-US" altLang="zh-CN" sz="1600" dirty="0">
                <a:latin typeface="微软雅黑" panose="020B0503020204020204" charset="-122"/>
                <a:ea typeface="微软雅黑" panose="020B0503020204020204" charset="-122"/>
                <a:cs typeface="微软雅黑" panose="020B0503020204020204" charset="-122"/>
              </a:rPr>
              <a:t>1</a:t>
            </a:r>
            <a:r>
              <a:rPr lang="zh-CN" altLang="en-US" sz="1600" dirty="0">
                <a:latin typeface="微软雅黑" panose="020B0503020204020204" charset="-122"/>
                <a:ea typeface="微软雅黑" panose="020B0503020204020204" charset="-122"/>
                <a:cs typeface="微软雅黑" panose="020B0503020204020204" charset="-122"/>
              </a:rPr>
              <a:t>日至</a:t>
            </a:r>
            <a:r>
              <a:rPr lang="en-US" altLang="zh-CN" sz="1600" dirty="0">
                <a:latin typeface="微软雅黑" panose="020B0503020204020204" charset="-122"/>
                <a:ea typeface="微软雅黑" panose="020B0503020204020204" charset="-122"/>
                <a:cs typeface="微软雅黑" panose="020B0503020204020204" charset="-122"/>
              </a:rPr>
              <a:t>31</a:t>
            </a:r>
            <a:r>
              <a:rPr lang="zh-CN" altLang="en-US" sz="1600" dirty="0">
                <a:latin typeface="微软雅黑" panose="020B0503020204020204" charset="-122"/>
                <a:ea typeface="微软雅黑" panose="020B0503020204020204" charset="-122"/>
                <a:cs typeface="微软雅黑" panose="020B0503020204020204" charset="-122"/>
              </a:rPr>
              <a:t>日期间</a:t>
            </a: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20000"/>
              </a:lnSpc>
              <a:buNone/>
            </a:pPr>
            <a:endParaRPr lang="zh-CN" altLang="en-US" sz="1600" dirty="0">
              <a:latin typeface="微软雅黑" panose="020B0503020204020204" charset="-122"/>
              <a:ea typeface="微软雅黑" panose="020B0503020204020204" charset="-122"/>
              <a:cs typeface="微软雅黑" panose="020B0503020204020204" charset="-122"/>
            </a:endParaRPr>
          </a:p>
          <a:p>
            <a:pPr marL="0" indent="0" algn="just">
              <a:lnSpc>
                <a:spcPct val="120000"/>
              </a:lnSpc>
              <a:buNone/>
            </a:pPr>
            <a:r>
              <a:rPr lang="zh-CN" altLang="en-US" sz="1600" dirty="0">
                <a:latin typeface="微软雅黑" panose="020B0503020204020204" charset="-122"/>
                <a:ea typeface="微软雅黑" panose="020B0503020204020204" charset="-122"/>
                <a:cs typeface="微软雅黑" panose="020B0503020204020204" charset="-122"/>
              </a:rPr>
              <a:t>互联网平台企业应当于季度终了的次月内，按照国务院税务主管部门规定的身份信息、收入信息的具体类别和内容，向其主管税务机关报送平台内经营者和从业人员的身份信息以及上季度收入信息。</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23" name="Text 21"/>
          <p:cNvSpPr/>
          <p:nvPr/>
        </p:nvSpPr>
        <p:spPr>
          <a:xfrm>
            <a:off x="1814195" y="9144000"/>
            <a:ext cx="4064000" cy="276225"/>
          </a:xfrm>
          <a:prstGeom prst="rect">
            <a:avLst/>
          </a:prstGeom>
          <a:noFill/>
        </p:spPr>
        <p:txBody>
          <a:bodyPr wrap="square" lIns="91440" tIns="45720" rIns="91440" bIns="45720" rtlCol="0" anchor="t">
            <a:spAutoFit/>
          </a:bodyPr>
          <a:lstStyle/>
          <a:p>
            <a:pPr marL="0" indent="0" algn="l">
              <a:lnSpc>
                <a:spcPct val="100000"/>
              </a:lnSpc>
              <a:buNone/>
            </a:pPr>
            <a:r>
              <a:rPr lang="en-US" sz="1800" dirty="0">
                <a:solidFill>
                  <a:srgbClr val="333333"/>
                </a:solidFill>
                <a:latin typeface="MiSans" pitchFamily="34" charset="-122"/>
                <a:ea typeface="MiSans" pitchFamily="34" charset="-122"/>
                <a:cs typeface="MiSans" pitchFamily="34" charset="-120"/>
              </a:rPr>
              <a:t> </a:t>
            </a:r>
            <a:endParaRPr lang="en-US" sz="1600" dirty="0"/>
          </a:p>
        </p:txBody>
      </p:sp>
      <p:sp>
        <p:nvSpPr>
          <p:cNvPr id="5" name="文本框 4"/>
          <p:cNvSpPr txBox="1"/>
          <p:nvPr/>
        </p:nvSpPr>
        <p:spPr>
          <a:xfrm>
            <a:off x="763270" y="4112895"/>
            <a:ext cx="9750425" cy="2014855"/>
          </a:xfrm>
          <a:prstGeom prst="rect">
            <a:avLst/>
          </a:prstGeom>
        </p:spPr>
        <p:txBody>
          <a:bodyPr wrap="square">
            <a:spAutoFit/>
          </a:bodyPr>
          <a:p>
            <a:pPr marL="0" indent="304800" algn="just">
              <a:lnSpc>
                <a:spcPts val="3000"/>
              </a:lnSpc>
              <a:spcBef>
                <a:spcPct val="0"/>
              </a:spcBef>
              <a:spcAft>
                <a:spcPct val="0"/>
              </a:spcAft>
            </a:pPr>
            <a:r>
              <a:rPr lang="zh-CN" altLang="en-US" sz="3200" b="1" i="0" dirty="0">
                <a:solidFill>
                  <a:srgbClr val="018EF4"/>
                </a:solidFill>
                <a:latin typeface="MiSans" pitchFamily="34" charset="-122"/>
                <a:ea typeface="MiSans" pitchFamily="34" charset="-122"/>
                <a:cs typeface="MiSans" pitchFamily="34" charset="-120"/>
              </a:rPr>
              <a:t>报送渠道</a:t>
            </a:r>
            <a:endParaRPr lang="zh-CN" altLang="en-US" sz="3200" b="1" i="0" dirty="0">
              <a:solidFill>
                <a:srgbClr val="018EF4"/>
              </a:solidFill>
              <a:latin typeface="MiSans" pitchFamily="34" charset="-122"/>
              <a:ea typeface="MiSans" pitchFamily="34" charset="-122"/>
              <a:cs typeface="MiSans" pitchFamily="34" charset="-120"/>
            </a:endParaRPr>
          </a:p>
          <a:p>
            <a:pPr marL="0" indent="304800" algn="just">
              <a:lnSpc>
                <a:spcPts val="3000"/>
              </a:lnSpc>
              <a:spcBef>
                <a:spcPct val="0"/>
              </a:spcBef>
              <a:spcAft>
                <a:spcPct val="0"/>
              </a:spcAft>
            </a:pPr>
            <a:r>
              <a:rPr lang="zh-CN" altLang="en-US" sz="1600" b="0" i="0">
                <a:solidFill>
                  <a:srgbClr val="333333"/>
                </a:solidFill>
                <a:latin typeface="微软雅黑" panose="020B0503020204020204" charset="-122"/>
                <a:ea typeface="微软雅黑" panose="020B0503020204020204" charset="-122"/>
              </a:rPr>
              <a:t>互联网平台企业可以通过下列渠道，向主管税务机关报送涉税信息：</a:t>
            </a:r>
            <a:endParaRPr lang="zh-CN" altLang="en-US" sz="1600" b="0" i="0">
              <a:solidFill>
                <a:srgbClr val="333333"/>
              </a:solidFill>
              <a:latin typeface="微软雅黑" panose="020B0503020204020204" charset="-122"/>
              <a:ea typeface="微软雅黑" panose="020B0503020204020204" charset="-122"/>
            </a:endParaRPr>
          </a:p>
          <a:p>
            <a:pPr marL="0" indent="304800" algn="just">
              <a:lnSpc>
                <a:spcPts val="3000"/>
              </a:lnSpc>
              <a:spcBef>
                <a:spcPct val="0"/>
              </a:spcBef>
              <a:spcAft>
                <a:spcPct val="0"/>
              </a:spcAft>
            </a:pPr>
            <a:r>
              <a:rPr lang="en-US" altLang="zh-CN" sz="1600" b="0" i="0">
                <a:solidFill>
                  <a:srgbClr val="333333"/>
                </a:solidFill>
                <a:latin typeface="微软雅黑" panose="020B0503020204020204" charset="-122"/>
                <a:ea typeface="微软雅黑" panose="020B0503020204020204" charset="-122"/>
              </a:rPr>
              <a:t>1.</a:t>
            </a:r>
            <a:r>
              <a:rPr lang="zh-CN" altLang="en-US" sz="1600" b="0" i="0">
                <a:solidFill>
                  <a:srgbClr val="333333"/>
                </a:solidFill>
                <a:latin typeface="微软雅黑" panose="020B0503020204020204" charset="-122"/>
                <a:ea typeface="微软雅黑" panose="020B0503020204020204" charset="-122"/>
              </a:rPr>
              <a:t>电子税务局；</a:t>
            </a:r>
            <a:endParaRPr lang="zh-CN" altLang="en-US" sz="1600" b="0" i="0">
              <a:solidFill>
                <a:srgbClr val="333333"/>
              </a:solidFill>
              <a:latin typeface="微软雅黑" panose="020B0503020204020204" charset="-122"/>
              <a:ea typeface="微软雅黑" panose="020B0503020204020204" charset="-122"/>
            </a:endParaRPr>
          </a:p>
          <a:p>
            <a:pPr marL="0" indent="304800" algn="just">
              <a:lnSpc>
                <a:spcPts val="3000"/>
              </a:lnSpc>
              <a:spcBef>
                <a:spcPct val="0"/>
              </a:spcBef>
              <a:spcAft>
                <a:spcPct val="0"/>
              </a:spcAft>
            </a:pPr>
            <a:r>
              <a:rPr lang="en-US" altLang="zh-CN" sz="1600" b="0" i="0">
                <a:solidFill>
                  <a:srgbClr val="333333"/>
                </a:solidFill>
                <a:latin typeface="微软雅黑" panose="020B0503020204020204" charset="-122"/>
                <a:ea typeface="微软雅黑" panose="020B0503020204020204" charset="-122"/>
              </a:rPr>
              <a:t>2.</a:t>
            </a:r>
            <a:r>
              <a:rPr lang="zh-CN" altLang="en-US" sz="1600" b="0" i="0">
                <a:solidFill>
                  <a:srgbClr val="333333"/>
                </a:solidFill>
                <a:latin typeface="微软雅黑" panose="020B0503020204020204" charset="-122"/>
                <a:ea typeface="微软雅黑" panose="020B0503020204020204" charset="-122"/>
              </a:rPr>
              <a:t>数据接口直连；</a:t>
            </a:r>
            <a:endParaRPr lang="zh-CN" altLang="en-US" sz="1600" b="0" i="0">
              <a:solidFill>
                <a:srgbClr val="333333"/>
              </a:solidFill>
              <a:latin typeface="微软雅黑" panose="020B0503020204020204" charset="-122"/>
              <a:ea typeface="微软雅黑" panose="020B0503020204020204" charset="-122"/>
            </a:endParaRPr>
          </a:p>
          <a:p>
            <a:pPr marL="0" indent="304800" algn="just">
              <a:lnSpc>
                <a:spcPts val="3000"/>
              </a:lnSpc>
              <a:spcBef>
                <a:spcPct val="0"/>
              </a:spcBef>
              <a:spcAft>
                <a:spcPct val="0"/>
              </a:spcAft>
            </a:pPr>
            <a:r>
              <a:rPr lang="en-US" altLang="zh-CN" sz="1600" b="0" i="0">
                <a:solidFill>
                  <a:srgbClr val="333333"/>
                </a:solidFill>
                <a:latin typeface="微软雅黑" panose="020B0503020204020204" charset="-122"/>
                <a:ea typeface="微软雅黑" panose="020B0503020204020204" charset="-122"/>
              </a:rPr>
              <a:t>3.</a:t>
            </a:r>
            <a:r>
              <a:rPr lang="zh-CN" altLang="en-US" sz="1600" b="0" i="0">
                <a:solidFill>
                  <a:srgbClr val="333333"/>
                </a:solidFill>
                <a:latin typeface="微软雅黑" panose="020B0503020204020204" charset="-122"/>
                <a:ea typeface="微软雅黑" panose="020B0503020204020204" charset="-122"/>
              </a:rPr>
              <a:t>税务机关提供的其他渠道。</a:t>
            </a:r>
            <a:endParaRPr lang="zh-CN" altLang="en-US" sz="1600" b="0" i="0">
              <a:solidFill>
                <a:srgbClr val="333333"/>
              </a:solidFill>
              <a:latin typeface="微软雅黑" panose="020B0503020204020204" charset="-122"/>
              <a:ea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66115" y="318135"/>
            <a:ext cx="9799955" cy="583565"/>
          </a:xfrm>
          <a:prstGeom prst="rect">
            <a:avLst/>
          </a:prstGeom>
          <a:noFill/>
        </p:spPr>
        <p:txBody>
          <a:bodyPr wrap="square" lIns="91440" tIns="45720" rIns="91440" bIns="45720" rtlCol="0" anchor="t">
            <a:spAutoFit/>
          </a:bodyPr>
          <a:lstStyle/>
          <a:p>
            <a:pPr marL="0" indent="0" algn="just" defTabSz="266700">
              <a:spcBef>
                <a:spcPct val="0"/>
              </a:spcBef>
              <a:spcAft>
                <a:spcPct val="0"/>
              </a:spcAft>
            </a:pPr>
            <a:r>
              <a:rPr lang="zh-CN" altLang="en-US" sz="3200" b="1" dirty="0">
                <a:solidFill>
                  <a:srgbClr val="018EF4"/>
                </a:solidFill>
                <a:latin typeface="MiSans" pitchFamily="34" charset="-122"/>
                <a:ea typeface="MiSans" pitchFamily="34" charset="-122"/>
                <a:cs typeface="MiSans" pitchFamily="34" charset="-120"/>
              </a:rPr>
              <a:t>延期、更正和终止报送</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6" name="Text 4"/>
          <p:cNvSpPr/>
          <p:nvPr/>
        </p:nvSpPr>
        <p:spPr>
          <a:xfrm>
            <a:off x="1016000" y="1473200"/>
            <a:ext cx="334361" cy="3352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nvSpPr>
        <p:spPr>
          <a:xfrm>
            <a:off x="1342674" y="1473200"/>
            <a:ext cx="334361" cy="3352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3" name="Text 21"/>
          <p:cNvSpPr/>
          <p:nvPr/>
        </p:nvSpPr>
        <p:spPr>
          <a:xfrm>
            <a:off x="1814195" y="9144000"/>
            <a:ext cx="4064000" cy="276225"/>
          </a:xfrm>
          <a:prstGeom prst="rect">
            <a:avLst/>
          </a:prstGeom>
          <a:noFill/>
        </p:spPr>
        <p:txBody>
          <a:bodyPr wrap="square" lIns="91440" tIns="45720" rIns="91440" bIns="45720" rtlCol="0" anchor="t">
            <a:spAutoFit/>
          </a:bodyPr>
          <a:lstStyle/>
          <a:p>
            <a:pPr marL="0" indent="0" algn="l">
              <a:lnSpc>
                <a:spcPct val="100000"/>
              </a:lnSpc>
              <a:buNone/>
            </a:pPr>
            <a:r>
              <a:rPr lang="en-US" sz="1800" dirty="0">
                <a:solidFill>
                  <a:srgbClr val="333333"/>
                </a:solidFill>
                <a:latin typeface="MiSans" pitchFamily="34" charset="-122"/>
                <a:ea typeface="MiSans" pitchFamily="34" charset="-122"/>
                <a:cs typeface="MiSans" pitchFamily="34" charset="-120"/>
              </a:rPr>
              <a:t> </a:t>
            </a:r>
            <a:endParaRPr lang="en-US" sz="1600" dirty="0"/>
          </a:p>
        </p:txBody>
      </p:sp>
      <p:sp>
        <p:nvSpPr>
          <p:cNvPr id="9" name="文本框 8"/>
          <p:cNvSpPr txBox="1"/>
          <p:nvPr/>
        </p:nvSpPr>
        <p:spPr>
          <a:xfrm>
            <a:off x="666115" y="1473200"/>
            <a:ext cx="10495915" cy="3938270"/>
          </a:xfrm>
          <a:prstGeom prst="rect">
            <a:avLst/>
          </a:prstGeom>
        </p:spPr>
        <p:txBody>
          <a:bodyPr wrap="square">
            <a:spAutoFit/>
          </a:bodyPr>
          <a:p>
            <a:pPr marL="0" indent="304800" algn="just" defTabSz="914400">
              <a:lnSpc>
                <a:spcPts val="3000"/>
              </a:lnSpc>
              <a:buClrTx/>
              <a:buSzTx/>
              <a:buNone/>
            </a:pPr>
            <a:r>
              <a:rPr lang="zh-CN" altLang="en-US" i="0">
                <a:solidFill>
                  <a:srgbClr val="333333"/>
                </a:solidFill>
                <a:latin typeface="微软雅黑" panose="020B0503020204020204" charset="-122"/>
                <a:ea typeface="微软雅黑" panose="020B0503020204020204" charset="-122"/>
              </a:rPr>
              <a:t>1.互联网平台企业因不可抗力不能按期报送涉税信息的，应当填报《延期报送涉税信息申请表》（附件8），经主管税务机关确认并出具《延期报送涉税信息通知书》（附件9）的，可以延期报送；对于不符合条件的，主管税务机关应当出具《不予延期报送涉税信息通知书》（附件10）。</a:t>
            </a:r>
            <a:endParaRPr lang="zh-CN" altLang="en-US" i="0">
              <a:solidFill>
                <a:srgbClr val="333333"/>
              </a:solidFill>
              <a:latin typeface="微软雅黑" panose="020B0503020204020204" charset="-122"/>
              <a:ea typeface="微软雅黑" panose="020B0503020204020204" charset="-122"/>
            </a:endParaRPr>
          </a:p>
          <a:p>
            <a:pPr marL="0" indent="304800" algn="just" defTabSz="914400">
              <a:lnSpc>
                <a:spcPts val="3000"/>
              </a:lnSpc>
              <a:buClrTx/>
              <a:buSzTx/>
              <a:buNone/>
            </a:pPr>
            <a:endParaRPr lang="zh-CN" altLang="en-US" i="0">
              <a:solidFill>
                <a:srgbClr val="333333"/>
              </a:solidFill>
              <a:latin typeface="微软雅黑" panose="020B0503020204020204" charset="-122"/>
              <a:ea typeface="微软雅黑" panose="020B0503020204020204" charset="-122"/>
            </a:endParaRPr>
          </a:p>
          <a:p>
            <a:pPr marL="0" indent="304800" algn="just" defTabSz="914400">
              <a:lnSpc>
                <a:spcPts val="3000"/>
              </a:lnSpc>
              <a:buClrTx/>
              <a:buSzTx/>
              <a:buNone/>
            </a:pPr>
            <a:r>
              <a:rPr lang="zh-CN" altLang="en-US" i="0">
                <a:solidFill>
                  <a:srgbClr val="333333"/>
                </a:solidFill>
                <a:latin typeface="微软雅黑" panose="020B0503020204020204" charset="-122"/>
                <a:ea typeface="微软雅黑" panose="020B0503020204020204" charset="-122"/>
              </a:rPr>
              <a:t>2.互联网平台企业发现报送涉税信息有误的，应当自发现之日起30日内，向主管税务机关办理更正报送。</a:t>
            </a:r>
            <a:endParaRPr lang="zh-CN" altLang="en-US" i="0">
              <a:solidFill>
                <a:srgbClr val="333333"/>
              </a:solidFill>
              <a:latin typeface="微软雅黑" panose="020B0503020204020204" charset="-122"/>
              <a:ea typeface="微软雅黑" panose="020B0503020204020204" charset="-122"/>
            </a:endParaRPr>
          </a:p>
          <a:p>
            <a:pPr marL="0" indent="304800" algn="just" defTabSz="914400">
              <a:lnSpc>
                <a:spcPts val="3000"/>
              </a:lnSpc>
              <a:buClrTx/>
              <a:buSzTx/>
              <a:buNone/>
            </a:pPr>
            <a:endParaRPr lang="zh-CN" altLang="en-US" i="0">
              <a:solidFill>
                <a:srgbClr val="333333"/>
              </a:solidFill>
              <a:latin typeface="微软雅黑" panose="020B0503020204020204" charset="-122"/>
              <a:ea typeface="微软雅黑" panose="020B0503020204020204" charset="-122"/>
            </a:endParaRPr>
          </a:p>
          <a:p>
            <a:pPr marL="0" indent="304800" algn="just" defTabSz="914400">
              <a:lnSpc>
                <a:spcPts val="3000"/>
              </a:lnSpc>
              <a:buClrTx/>
              <a:buSzTx/>
              <a:buNone/>
            </a:pPr>
            <a:r>
              <a:rPr lang="zh-CN" altLang="en-US" i="0">
                <a:solidFill>
                  <a:srgbClr val="333333"/>
                </a:solidFill>
                <a:latin typeface="微软雅黑" panose="020B0503020204020204" charset="-122"/>
                <a:ea typeface="微软雅黑" panose="020B0503020204020204" charset="-122"/>
              </a:rPr>
              <a:t>3.互联网平台企业终止互联网经营业务的，应当自经营业务终止之日起30日内，向主管税务机关报送《互联网平台企业基本信息报送表》，填报“运营结束时间”，同时报送平台内的经营者和从业人员的当期涉税信息。</a:t>
            </a:r>
            <a:endParaRPr lang="zh-CN" altLang="en-US" i="0">
              <a:solidFill>
                <a:srgbClr val="333333"/>
              </a:solidFill>
              <a:latin typeface="微软雅黑" panose="020B0503020204020204" charset="-122"/>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66115" y="113665"/>
            <a:ext cx="9799955" cy="583565"/>
          </a:xfrm>
          <a:prstGeom prst="rect">
            <a:avLst/>
          </a:prstGeom>
          <a:noFill/>
        </p:spPr>
        <p:txBody>
          <a:bodyPr wrap="square" lIns="91440" tIns="45720" rIns="91440" bIns="45720" rtlCol="0" anchor="t">
            <a:spAutoFit/>
          </a:bodyPr>
          <a:lstStyle/>
          <a:p>
            <a:pPr marL="0" indent="0" algn="just" defTabSz="266700">
              <a:spcBef>
                <a:spcPct val="0"/>
              </a:spcBef>
              <a:spcAft>
                <a:spcPct val="0"/>
              </a:spcAft>
            </a:pPr>
            <a:r>
              <a:rPr lang="zh-CN" altLang="en-US" sz="3200" b="1" dirty="0">
                <a:solidFill>
                  <a:srgbClr val="018EF4"/>
                </a:solidFill>
                <a:latin typeface="MiSans" pitchFamily="34" charset="-122"/>
                <a:ea typeface="MiSans" pitchFamily="34" charset="-122"/>
                <a:cs typeface="MiSans" pitchFamily="34" charset="-120"/>
              </a:rPr>
              <a:t>不报怎么办</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6" name="Text 4"/>
          <p:cNvSpPr/>
          <p:nvPr/>
        </p:nvSpPr>
        <p:spPr>
          <a:xfrm>
            <a:off x="1016000" y="1473200"/>
            <a:ext cx="334361" cy="3352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nvSpPr>
        <p:spPr>
          <a:xfrm>
            <a:off x="1342674" y="1473200"/>
            <a:ext cx="334361" cy="3352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3" name="Text 21"/>
          <p:cNvSpPr/>
          <p:nvPr/>
        </p:nvSpPr>
        <p:spPr>
          <a:xfrm>
            <a:off x="1814195" y="9144000"/>
            <a:ext cx="4064000" cy="276225"/>
          </a:xfrm>
          <a:prstGeom prst="rect">
            <a:avLst/>
          </a:prstGeom>
          <a:noFill/>
        </p:spPr>
        <p:txBody>
          <a:bodyPr wrap="square" lIns="91440" tIns="45720" rIns="91440" bIns="45720" rtlCol="0" anchor="t">
            <a:spAutoFit/>
          </a:bodyPr>
          <a:lstStyle/>
          <a:p>
            <a:pPr marL="0" indent="0" algn="l">
              <a:lnSpc>
                <a:spcPct val="100000"/>
              </a:lnSpc>
              <a:buNone/>
            </a:pPr>
            <a:r>
              <a:rPr lang="en-US" sz="1800" dirty="0">
                <a:solidFill>
                  <a:srgbClr val="333333"/>
                </a:solidFill>
                <a:latin typeface="MiSans" pitchFamily="34" charset="-122"/>
                <a:ea typeface="MiSans" pitchFamily="34" charset="-122"/>
                <a:cs typeface="MiSans" pitchFamily="34" charset="-120"/>
              </a:rPr>
              <a:t> </a:t>
            </a:r>
            <a:endParaRPr lang="en-US" sz="1600" dirty="0"/>
          </a:p>
        </p:txBody>
      </p:sp>
      <p:sp>
        <p:nvSpPr>
          <p:cNvPr id="7" name="文本框 6"/>
          <p:cNvSpPr txBox="1"/>
          <p:nvPr/>
        </p:nvSpPr>
        <p:spPr>
          <a:xfrm>
            <a:off x="803910" y="869950"/>
            <a:ext cx="10502265" cy="2485390"/>
          </a:xfrm>
          <a:prstGeom prst="rect">
            <a:avLst/>
          </a:prstGeom>
        </p:spPr>
        <p:txBody>
          <a:bodyPr wrap="square">
            <a:noAutofit/>
          </a:bodyPr>
          <a:p>
            <a:pPr marL="0" indent="0" algn="just" defTabSz="266700">
              <a:spcBef>
                <a:spcPct val="0"/>
              </a:spcBef>
              <a:spcAft>
                <a:spcPct val="0"/>
              </a:spcAft>
            </a:pPr>
            <a:r>
              <a:rPr lang="zh-CN" altLang="en-US" sz="1600" b="1" i="0">
                <a:solidFill>
                  <a:srgbClr val="333333"/>
                </a:solidFill>
                <a:latin typeface="微软雅黑" panose="020B0503020204020204" charset="-122"/>
                <a:ea typeface="微软雅黑" panose="020B0503020204020204" charset="-122"/>
              </a:rPr>
              <a:t>互联网平台企业处罚</a:t>
            </a:r>
            <a:endParaRPr lang="zh-CN" altLang="en-US" sz="1600" b="1" i="0">
              <a:solidFill>
                <a:srgbClr val="333333"/>
              </a:solidFill>
              <a:latin typeface="微软雅黑" panose="020B0503020204020204" charset="-122"/>
              <a:ea typeface="微软雅黑" panose="020B0503020204020204" charset="-122"/>
            </a:endParaRPr>
          </a:p>
          <a:p>
            <a:pPr marL="0" indent="266700" algn="just" defTabSz="266700">
              <a:lnSpc>
                <a:spcPts val="3000"/>
              </a:lnSpc>
              <a:buClrTx/>
              <a:buSzTx/>
              <a:buNone/>
            </a:pPr>
            <a:r>
              <a:rPr lang="en-US" altLang="zh-CN" sz="1600" i="0">
                <a:solidFill>
                  <a:srgbClr val="333333"/>
                </a:solidFill>
                <a:latin typeface="微软雅黑" panose="020B0503020204020204" charset="-122"/>
                <a:ea typeface="微软雅黑" panose="020B0503020204020204" charset="-122"/>
              </a:rPr>
              <a:t>  </a:t>
            </a:r>
            <a:r>
              <a:rPr lang="zh-CN" altLang="en-US" sz="1600" b="1" i="0">
                <a:solidFill>
                  <a:srgbClr val="333333"/>
                </a:solidFill>
                <a:latin typeface="微软雅黑" panose="020B0503020204020204" charset="-122"/>
                <a:ea typeface="微软雅黑" panose="020B0503020204020204" charset="-122"/>
              </a:rPr>
              <a:t>互联网平台企业</a:t>
            </a:r>
            <a:r>
              <a:rPr lang="zh-CN" altLang="en-US" sz="1600" i="0">
                <a:solidFill>
                  <a:srgbClr val="333333"/>
                </a:solidFill>
                <a:latin typeface="微软雅黑" panose="020B0503020204020204" charset="-122"/>
                <a:ea typeface="微软雅黑" panose="020B0503020204020204" charset="-122"/>
              </a:rPr>
              <a:t>未按照规定报送、提供涉税信息的，税务机关依据《规定》第十条进行处理，并将相关情形按规定纳入纳税缴费信用评价管理；一个年度内2次以上未按照规定报送或者提供涉税信息的，税务机关可以向社会公示。</a:t>
            </a:r>
            <a:endParaRPr lang="zh-CN" altLang="en-US" sz="1600" i="0">
              <a:solidFill>
                <a:srgbClr val="333333"/>
              </a:solidFill>
              <a:latin typeface="微软雅黑" panose="020B0503020204020204" charset="-122"/>
              <a:ea typeface="微软雅黑" panose="020B0503020204020204" charset="-122"/>
            </a:endParaRPr>
          </a:p>
          <a:p>
            <a:pPr marL="0" indent="266700" algn="just" defTabSz="266700">
              <a:lnSpc>
                <a:spcPts val="3000"/>
              </a:lnSpc>
              <a:buClrTx/>
              <a:buSzTx/>
              <a:buNone/>
            </a:pPr>
            <a:r>
              <a:rPr lang="en-US" altLang="zh-CN" sz="1600" i="0">
                <a:solidFill>
                  <a:srgbClr val="333333"/>
                </a:solidFill>
                <a:latin typeface="微软雅黑" panose="020B0503020204020204" charset="-122"/>
                <a:ea typeface="微软雅黑" panose="020B0503020204020204" charset="-122"/>
              </a:rPr>
              <a:t>   </a:t>
            </a:r>
            <a:r>
              <a:rPr lang="zh-CN" altLang="en-US" sz="1600" i="0">
                <a:solidFill>
                  <a:srgbClr val="333333"/>
                </a:solidFill>
                <a:latin typeface="微软雅黑" panose="020B0503020204020204" charset="-122"/>
                <a:ea typeface="微软雅黑" panose="020B0503020204020204" charset="-122"/>
              </a:rPr>
              <a:t>通过互联网平台取得直播相关收入的</a:t>
            </a:r>
            <a:r>
              <a:rPr lang="zh-CN" altLang="en-US" sz="1600" b="1" i="0">
                <a:solidFill>
                  <a:srgbClr val="333333"/>
                </a:solidFill>
                <a:latin typeface="微软雅黑" panose="020B0503020204020204" charset="-122"/>
                <a:ea typeface="微软雅黑" panose="020B0503020204020204" charset="-122"/>
              </a:rPr>
              <a:t>平台内经营者</a:t>
            </a:r>
            <a:r>
              <a:rPr lang="zh-CN" altLang="en-US" sz="1600" i="0">
                <a:solidFill>
                  <a:srgbClr val="333333"/>
                </a:solidFill>
                <a:latin typeface="微软雅黑" panose="020B0503020204020204" charset="-122"/>
                <a:ea typeface="微软雅黑" panose="020B0503020204020204" charset="-122"/>
              </a:rPr>
              <a:t>未按照本公告规定报送涉税信息的，税务机关依照《中华人民共和国税收征收管理法》有关规定处理。</a:t>
            </a:r>
            <a:endParaRPr lang="zh-CN" altLang="en-US" sz="1600" i="0">
              <a:solidFill>
                <a:srgbClr val="333333"/>
              </a:solidFill>
              <a:latin typeface="微软雅黑" panose="020B0503020204020204" charset="-122"/>
              <a:ea typeface="微软雅黑" panose="020B0503020204020204" charset="-122"/>
            </a:endParaRPr>
          </a:p>
        </p:txBody>
      </p:sp>
      <p:sp>
        <p:nvSpPr>
          <p:cNvPr id="9" name="文本框 8"/>
          <p:cNvSpPr txBox="1"/>
          <p:nvPr/>
        </p:nvSpPr>
        <p:spPr>
          <a:xfrm>
            <a:off x="853440" y="3348355"/>
            <a:ext cx="10495915" cy="2261235"/>
          </a:xfrm>
          <a:prstGeom prst="rect">
            <a:avLst/>
          </a:prstGeom>
        </p:spPr>
        <p:txBody>
          <a:bodyPr wrap="square">
            <a:spAutoFit/>
          </a:bodyPr>
          <a:p>
            <a:pPr marL="0" indent="0" algn="ctr" defTabSz="266700">
              <a:spcBef>
                <a:spcPct val="0"/>
              </a:spcBef>
              <a:spcAft>
                <a:spcPct val="0"/>
              </a:spcAft>
            </a:pPr>
            <a:r>
              <a:rPr lang="en-US" altLang="zh-CN" sz="1600" b="1" i="0">
                <a:solidFill>
                  <a:srgbClr val="333333"/>
                </a:solidFill>
                <a:latin typeface="微软雅黑" panose="020B0503020204020204" charset="-122"/>
                <a:ea typeface="微软雅黑" panose="020B0503020204020204" charset="-122"/>
              </a:rPr>
              <a:t>《</a:t>
            </a:r>
            <a:r>
              <a:rPr lang="zh-CN" altLang="en-US" sz="1600" b="1" i="0">
                <a:solidFill>
                  <a:srgbClr val="333333"/>
                </a:solidFill>
                <a:latin typeface="微软雅黑" panose="020B0503020204020204" charset="-122"/>
                <a:ea typeface="微软雅黑" panose="020B0503020204020204" charset="-122"/>
              </a:rPr>
              <a:t>互联网平台企业涉税信息报送规定</a:t>
            </a:r>
            <a:r>
              <a:rPr lang="en-US" altLang="zh-CN" sz="1600" b="1" i="0">
                <a:solidFill>
                  <a:srgbClr val="333333"/>
                </a:solidFill>
                <a:latin typeface="微软雅黑" panose="020B0503020204020204" charset="-122"/>
                <a:ea typeface="微软雅黑" panose="020B0503020204020204" charset="-122"/>
              </a:rPr>
              <a:t>》</a:t>
            </a:r>
            <a:endParaRPr lang="en-US" altLang="zh-CN" sz="1600" b="1" i="0">
              <a:solidFill>
                <a:srgbClr val="333333"/>
              </a:solidFill>
              <a:latin typeface="微软雅黑" panose="020B0503020204020204" charset="-122"/>
              <a:ea typeface="微软雅黑" panose="020B0503020204020204" charset="-122"/>
            </a:endParaRPr>
          </a:p>
          <a:p>
            <a:pPr marL="0" indent="266700" algn="just" defTabSz="266700">
              <a:lnSpc>
                <a:spcPts val="3000"/>
              </a:lnSpc>
              <a:spcBef>
                <a:spcPct val="0"/>
              </a:spcBef>
              <a:spcAft>
                <a:spcPct val="0"/>
              </a:spcAft>
            </a:pPr>
            <a:r>
              <a:rPr lang="zh-CN" altLang="en-US" sz="1600" b="1" i="0">
                <a:solidFill>
                  <a:srgbClr val="333333"/>
                </a:solidFill>
                <a:latin typeface="微软雅黑" panose="020B0503020204020204" charset="-122"/>
                <a:ea typeface="微软雅黑" panose="020B0503020204020204" charset="-122"/>
              </a:rPr>
              <a:t>第十条</a:t>
            </a:r>
            <a:r>
              <a:rPr lang="zh-CN" altLang="en-US" sz="1600" i="0">
                <a:solidFill>
                  <a:srgbClr val="333333"/>
                </a:solidFill>
                <a:latin typeface="微软雅黑" panose="020B0503020204020204" charset="-122"/>
                <a:ea typeface="微软雅黑" panose="020B0503020204020204" charset="-122"/>
              </a:rPr>
              <a:t>　互联网平台企业有下列行为之一的，由税务机关责令限期改正；逾期不改正的，处</a:t>
            </a:r>
            <a:r>
              <a:rPr lang="en-US" altLang="zh-CN" sz="1600" i="0">
                <a:solidFill>
                  <a:srgbClr val="333333"/>
                </a:solidFill>
                <a:latin typeface="微软雅黑" panose="020B0503020204020204" charset="-122"/>
                <a:ea typeface="微软雅黑" panose="020B0503020204020204" charset="-122"/>
              </a:rPr>
              <a:t>2</a:t>
            </a:r>
            <a:r>
              <a:rPr lang="zh-CN" altLang="en-US" sz="1600" i="0">
                <a:solidFill>
                  <a:srgbClr val="333333"/>
                </a:solidFill>
                <a:latin typeface="微软雅黑" panose="020B0503020204020204" charset="-122"/>
                <a:ea typeface="微软雅黑" panose="020B0503020204020204" charset="-122"/>
              </a:rPr>
              <a:t>万元以上</a:t>
            </a:r>
            <a:r>
              <a:rPr lang="en-US" altLang="zh-CN" sz="1600" i="0">
                <a:solidFill>
                  <a:srgbClr val="333333"/>
                </a:solidFill>
                <a:latin typeface="微软雅黑" panose="020B0503020204020204" charset="-122"/>
                <a:ea typeface="微软雅黑" panose="020B0503020204020204" charset="-122"/>
              </a:rPr>
              <a:t>10</a:t>
            </a:r>
            <a:r>
              <a:rPr lang="zh-CN" altLang="en-US" sz="1600" i="0">
                <a:solidFill>
                  <a:srgbClr val="333333"/>
                </a:solidFill>
                <a:latin typeface="微软雅黑" panose="020B0503020204020204" charset="-122"/>
                <a:ea typeface="微软雅黑" panose="020B0503020204020204" charset="-122"/>
              </a:rPr>
              <a:t>万元以下的罚款；情节严重的，责令停业整顿，并处</a:t>
            </a:r>
            <a:r>
              <a:rPr lang="en-US" altLang="zh-CN" sz="1600" i="0">
                <a:solidFill>
                  <a:srgbClr val="333333"/>
                </a:solidFill>
                <a:latin typeface="微软雅黑" panose="020B0503020204020204" charset="-122"/>
                <a:ea typeface="微软雅黑" panose="020B0503020204020204" charset="-122"/>
              </a:rPr>
              <a:t>10</a:t>
            </a:r>
            <a:r>
              <a:rPr lang="zh-CN" altLang="en-US" sz="1600" i="0">
                <a:solidFill>
                  <a:srgbClr val="333333"/>
                </a:solidFill>
                <a:latin typeface="微软雅黑" panose="020B0503020204020204" charset="-122"/>
                <a:ea typeface="微软雅黑" panose="020B0503020204020204" charset="-122"/>
              </a:rPr>
              <a:t>万元以上</a:t>
            </a:r>
            <a:r>
              <a:rPr lang="en-US" altLang="zh-CN" sz="1600" i="0">
                <a:solidFill>
                  <a:srgbClr val="333333"/>
                </a:solidFill>
                <a:latin typeface="微软雅黑" panose="020B0503020204020204" charset="-122"/>
                <a:ea typeface="微软雅黑" panose="020B0503020204020204" charset="-122"/>
              </a:rPr>
              <a:t>50</a:t>
            </a:r>
            <a:r>
              <a:rPr lang="zh-CN" altLang="en-US" sz="1600" i="0">
                <a:solidFill>
                  <a:srgbClr val="333333"/>
                </a:solidFill>
                <a:latin typeface="微软雅黑" panose="020B0503020204020204" charset="-122"/>
                <a:ea typeface="微软雅黑" panose="020B0503020204020204" charset="-122"/>
              </a:rPr>
              <a:t>万元以下的罚款：</a:t>
            </a:r>
            <a:endParaRPr lang="zh-CN" altLang="en-US" sz="1600" i="0">
              <a:solidFill>
                <a:srgbClr val="333333"/>
              </a:solidFill>
              <a:latin typeface="微软雅黑" panose="020B0503020204020204" charset="-122"/>
              <a:ea typeface="微软雅黑" panose="020B0503020204020204" charset="-122"/>
            </a:endParaRPr>
          </a:p>
          <a:p>
            <a:pPr marL="0" indent="266700" algn="just" defTabSz="266700">
              <a:lnSpc>
                <a:spcPts val="3000"/>
              </a:lnSpc>
              <a:spcBef>
                <a:spcPct val="0"/>
              </a:spcBef>
              <a:spcAft>
                <a:spcPct val="0"/>
              </a:spcAft>
            </a:pPr>
            <a:r>
              <a:rPr lang="zh-CN" altLang="en-US" sz="1600" i="0">
                <a:solidFill>
                  <a:srgbClr val="333333"/>
                </a:solidFill>
                <a:latin typeface="微软雅黑" panose="020B0503020204020204" charset="-122"/>
                <a:ea typeface="微软雅黑" panose="020B0503020204020204" charset="-122"/>
              </a:rPr>
              <a:t>（一）未按照规定的期限报送、提供涉税信息；</a:t>
            </a:r>
            <a:endParaRPr lang="zh-CN" altLang="en-US" sz="1600" i="0">
              <a:solidFill>
                <a:srgbClr val="333333"/>
              </a:solidFill>
              <a:latin typeface="微软雅黑" panose="020B0503020204020204" charset="-122"/>
              <a:ea typeface="微软雅黑" panose="020B0503020204020204" charset="-122"/>
            </a:endParaRPr>
          </a:p>
          <a:p>
            <a:pPr marL="0" indent="266700" algn="just" defTabSz="266700">
              <a:lnSpc>
                <a:spcPts val="3000"/>
              </a:lnSpc>
              <a:spcBef>
                <a:spcPct val="0"/>
              </a:spcBef>
              <a:spcAft>
                <a:spcPct val="0"/>
              </a:spcAft>
            </a:pPr>
            <a:r>
              <a:rPr lang="zh-CN" altLang="en-US" sz="1600" i="0">
                <a:solidFill>
                  <a:srgbClr val="333333"/>
                </a:solidFill>
                <a:latin typeface="微软雅黑" panose="020B0503020204020204" charset="-122"/>
                <a:ea typeface="微软雅黑" panose="020B0503020204020204" charset="-122"/>
              </a:rPr>
              <a:t>（二）瞒报、谎报、漏报涉税信息，或者因互联网平台企业原因导致涉税信息不真实、不准确、不完整；</a:t>
            </a:r>
            <a:endParaRPr lang="zh-CN" altLang="en-US" sz="1600" i="0">
              <a:solidFill>
                <a:srgbClr val="333333"/>
              </a:solidFill>
              <a:latin typeface="微软雅黑" panose="020B0503020204020204" charset="-122"/>
              <a:ea typeface="微软雅黑" panose="020B0503020204020204" charset="-122"/>
            </a:endParaRPr>
          </a:p>
          <a:p>
            <a:pPr marL="0" indent="266700" algn="just" defTabSz="266700">
              <a:lnSpc>
                <a:spcPts val="3000"/>
              </a:lnSpc>
              <a:spcBef>
                <a:spcPct val="0"/>
              </a:spcBef>
              <a:spcAft>
                <a:spcPct val="0"/>
              </a:spcAft>
            </a:pPr>
            <a:r>
              <a:rPr lang="zh-CN" altLang="en-US" sz="1600" i="0">
                <a:solidFill>
                  <a:srgbClr val="333333"/>
                </a:solidFill>
                <a:latin typeface="微软雅黑" panose="020B0503020204020204" charset="-122"/>
                <a:ea typeface="微软雅黑" panose="020B0503020204020204" charset="-122"/>
              </a:rPr>
              <a:t>（三）拒绝报送、提供涉税信息。</a:t>
            </a:r>
            <a:endParaRPr lang="zh-CN" altLang="en-US" sz="1600" i="0">
              <a:solidFill>
                <a:srgbClr val="333333"/>
              </a:solidFill>
              <a:latin typeface="微软雅黑" panose="020B0503020204020204" charset="-122"/>
              <a:ea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98475" y="239395"/>
            <a:ext cx="9799955" cy="583565"/>
          </a:xfrm>
          <a:prstGeom prst="rect">
            <a:avLst/>
          </a:prstGeom>
          <a:noFill/>
        </p:spPr>
        <p:txBody>
          <a:bodyPr wrap="square" lIns="91440" tIns="45720" rIns="91440" bIns="45720" rtlCol="0" anchor="t">
            <a:spAutoFit/>
          </a:bodyPr>
          <a:lstStyle/>
          <a:p>
            <a:pPr marL="0" indent="0" algn="just" defTabSz="266700">
              <a:spcBef>
                <a:spcPct val="0"/>
              </a:spcBef>
              <a:spcAft>
                <a:spcPct val="0"/>
              </a:spcAft>
            </a:pPr>
            <a:r>
              <a:rPr lang="zh-CN" altLang="en-US" sz="3200" b="1" dirty="0">
                <a:solidFill>
                  <a:srgbClr val="018EF4"/>
                </a:solidFill>
                <a:latin typeface="MiSans" pitchFamily="34" charset="-122"/>
                <a:ea typeface="MiSans" pitchFamily="34" charset="-122"/>
                <a:cs typeface="MiSans" pitchFamily="34" charset="-120"/>
                <a:sym typeface="+mn-ea"/>
              </a:rPr>
              <a:t>对互联网平台企业的要求</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6" name="Text 4"/>
          <p:cNvSpPr/>
          <p:nvPr/>
        </p:nvSpPr>
        <p:spPr>
          <a:xfrm>
            <a:off x="1016000" y="1473200"/>
            <a:ext cx="334361" cy="3352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Text 6"/>
          <p:cNvSpPr/>
          <p:nvPr/>
        </p:nvSpPr>
        <p:spPr>
          <a:xfrm>
            <a:off x="1342674" y="1473200"/>
            <a:ext cx="334361" cy="33528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3" name="Text 21"/>
          <p:cNvSpPr/>
          <p:nvPr/>
        </p:nvSpPr>
        <p:spPr>
          <a:xfrm>
            <a:off x="1814195" y="9144000"/>
            <a:ext cx="4064000" cy="276225"/>
          </a:xfrm>
          <a:prstGeom prst="rect">
            <a:avLst/>
          </a:prstGeom>
          <a:noFill/>
        </p:spPr>
        <p:txBody>
          <a:bodyPr wrap="square" lIns="91440" tIns="45720" rIns="91440" bIns="45720" rtlCol="0" anchor="t">
            <a:spAutoFit/>
          </a:bodyPr>
          <a:lstStyle/>
          <a:p>
            <a:pPr marL="0" indent="0" algn="l">
              <a:lnSpc>
                <a:spcPct val="100000"/>
              </a:lnSpc>
              <a:buNone/>
            </a:pPr>
            <a:r>
              <a:rPr lang="en-US" sz="1800" dirty="0">
                <a:solidFill>
                  <a:srgbClr val="333333"/>
                </a:solidFill>
                <a:latin typeface="MiSans" pitchFamily="34" charset="-122"/>
                <a:ea typeface="MiSans" pitchFamily="34" charset="-122"/>
                <a:cs typeface="MiSans" pitchFamily="34" charset="-120"/>
              </a:rPr>
              <a:t> </a:t>
            </a:r>
            <a:endParaRPr lang="en-US" sz="1600" dirty="0"/>
          </a:p>
        </p:txBody>
      </p:sp>
      <p:sp>
        <p:nvSpPr>
          <p:cNvPr id="5" name="矩形 4"/>
          <p:cNvSpPr/>
          <p:nvPr/>
        </p:nvSpPr>
        <p:spPr>
          <a:xfrm>
            <a:off x="498475" y="1226185"/>
            <a:ext cx="11303635" cy="4201160"/>
          </a:xfrm>
          <a:prstGeom prst="rect">
            <a:avLst/>
          </a:prstGeom>
          <a:solidFill>
            <a:srgbClr val="FFFFFF"/>
          </a:solidFill>
          <a:ln w="12700" cmpd="sng">
            <a:solidFill>
              <a:schemeClr val="accent1">
                <a:shade val="50000"/>
              </a:schemeClr>
            </a:solidFill>
            <a:prstDash val="sysDot"/>
          </a:ln>
        </p:spPr>
        <p:txBody>
          <a:bodyPr>
            <a:noAutofit/>
          </a:bodyPr>
          <a:p>
            <a:pPr indent="0" algn="just" defTabSz="266700" fontAlgn="auto">
              <a:lnSpc>
                <a:spcPct val="150000"/>
              </a:lnSpc>
              <a:spcBef>
                <a:spcPct val="0"/>
              </a:spcBef>
              <a:spcAft>
                <a:spcPct val="0"/>
              </a:spcAft>
            </a:pPr>
            <a:r>
              <a:rPr lang="en-US" altLang="zh-CN" i="0">
                <a:solidFill>
                  <a:srgbClr val="333333"/>
                </a:solidFill>
                <a:latin typeface="微软雅黑" panose="020B0503020204020204" charset="-122"/>
                <a:ea typeface="微软雅黑" panose="020B0503020204020204" charset="-122"/>
              </a:rPr>
              <a:t>1</a:t>
            </a:r>
            <a:r>
              <a:rPr lang="zh-CN" altLang="en-US" i="0">
                <a:solidFill>
                  <a:srgbClr val="333333"/>
                </a:solidFill>
                <a:latin typeface="微软雅黑" panose="020B0503020204020204" charset="-122"/>
                <a:ea typeface="微软雅黑" panose="020B0503020204020204" charset="-122"/>
              </a:rPr>
              <a:t>、</a:t>
            </a:r>
            <a:r>
              <a:rPr lang="zh-CN" altLang="en-US" i="0">
                <a:solidFill>
                  <a:srgbClr val="333333"/>
                </a:solidFill>
                <a:latin typeface="微软雅黑" panose="020B0503020204020204" charset="-122"/>
                <a:ea typeface="微软雅黑" panose="020B0503020204020204" charset="-122"/>
              </a:rPr>
              <a:t>互联网平台企业应当核验平台内经营者和从业人员涉税信息，对其真实性、准确性、完整性负责。税务机关可以根据税收监管需要，对互联网平台企业报送的涉税信息进行核查。互联网平台企业已对其报送的涉税信息尽到核验义务，因平台内经营者或者从业人员过错导致涉税信息不真实、不准确或者不完整的，不追究互联网平台企业责任。</a:t>
            </a:r>
            <a:endParaRPr lang="zh-CN" altLang="en-US" i="0">
              <a:solidFill>
                <a:srgbClr val="333333"/>
              </a:solidFill>
              <a:latin typeface="微软雅黑" panose="020B0503020204020204" charset="-122"/>
              <a:ea typeface="微软雅黑" panose="020B0503020204020204" charset="-122"/>
            </a:endParaRPr>
          </a:p>
          <a:p>
            <a:pPr indent="0" algn="just" defTabSz="266700" fontAlgn="auto">
              <a:lnSpc>
                <a:spcPct val="150000"/>
              </a:lnSpc>
              <a:spcBef>
                <a:spcPct val="0"/>
              </a:spcBef>
              <a:spcAft>
                <a:spcPct val="0"/>
              </a:spcAft>
            </a:pPr>
            <a:endParaRPr lang="en-US" altLang="zh-CN" i="0">
              <a:solidFill>
                <a:srgbClr val="333333"/>
              </a:solidFill>
              <a:latin typeface="微软雅黑" panose="020B0503020204020204" charset="-122"/>
              <a:ea typeface="微软雅黑" panose="020B0503020204020204" charset="-122"/>
            </a:endParaRPr>
          </a:p>
          <a:p>
            <a:pPr indent="0" algn="just" defTabSz="266700" fontAlgn="auto">
              <a:lnSpc>
                <a:spcPct val="150000"/>
              </a:lnSpc>
              <a:spcBef>
                <a:spcPct val="0"/>
              </a:spcBef>
              <a:spcAft>
                <a:spcPct val="0"/>
              </a:spcAft>
            </a:pPr>
            <a:r>
              <a:rPr lang="en-US" altLang="zh-CN" i="0">
                <a:solidFill>
                  <a:srgbClr val="333333"/>
                </a:solidFill>
                <a:latin typeface="微软雅黑" panose="020B0503020204020204" charset="-122"/>
                <a:ea typeface="微软雅黑" panose="020B0503020204020204" charset="-122"/>
              </a:rPr>
              <a:t>2</a:t>
            </a:r>
            <a:r>
              <a:rPr lang="zh-CN" altLang="en-US" i="0">
                <a:solidFill>
                  <a:srgbClr val="333333"/>
                </a:solidFill>
                <a:latin typeface="微软雅黑" panose="020B0503020204020204" charset="-122"/>
                <a:ea typeface="微软雅黑" panose="020B0503020204020204" charset="-122"/>
              </a:rPr>
              <a:t>、税务机关依法开展税务检查或者发现涉税风险时，可以要求互联网平台企业和相关方提供涉嫌违法的平台内经营者和从业人员的合同订单、交易明细、资金账户、物流等涉税信息，互联网平台企业和相关方应当按照税务机关要求的期限、方式和内容如实提供。</a:t>
            </a:r>
            <a:endParaRPr lang="zh-CN" altLang="en-US" i="0">
              <a:solidFill>
                <a:srgbClr val="333333"/>
              </a:solidFill>
              <a:latin typeface="微软雅黑" panose="020B0503020204020204" charset="-122"/>
              <a:ea typeface="微软雅黑" panose="020B0503020204020204" charset="-122"/>
            </a:endParaRPr>
          </a:p>
          <a:p>
            <a:pPr indent="0" algn="just" defTabSz="266700" fontAlgn="auto">
              <a:lnSpc>
                <a:spcPct val="150000"/>
              </a:lnSpc>
              <a:spcBef>
                <a:spcPct val="0"/>
              </a:spcBef>
              <a:spcAft>
                <a:spcPct val="0"/>
              </a:spcAft>
            </a:pPr>
            <a:endParaRPr lang="zh-CN" altLang="en-US" i="0">
              <a:solidFill>
                <a:srgbClr val="333333"/>
              </a:solidFill>
              <a:latin typeface="微软雅黑" panose="020B0503020204020204" charset="-122"/>
              <a:ea typeface="微软雅黑" panose="020B0503020204020204" charset="-122"/>
            </a:endParaRPr>
          </a:p>
          <a:p>
            <a:pPr indent="0" algn="just" defTabSz="266700" fontAlgn="auto">
              <a:lnSpc>
                <a:spcPct val="150000"/>
              </a:lnSpc>
              <a:spcBef>
                <a:spcPct val="0"/>
              </a:spcBef>
              <a:spcAft>
                <a:spcPct val="0"/>
              </a:spcAft>
            </a:pPr>
            <a:r>
              <a:rPr lang="en-US" altLang="zh-CN" i="0">
                <a:solidFill>
                  <a:srgbClr val="333333"/>
                </a:solidFill>
                <a:latin typeface="微软雅黑" panose="020B0503020204020204" charset="-122"/>
                <a:ea typeface="微软雅黑" panose="020B0503020204020204" charset="-122"/>
              </a:rPr>
              <a:t>3</a:t>
            </a:r>
            <a:r>
              <a:rPr lang="zh-CN" altLang="en-US" i="0">
                <a:solidFill>
                  <a:srgbClr val="333333"/>
                </a:solidFill>
                <a:latin typeface="微软雅黑" panose="020B0503020204020204" charset="-122"/>
                <a:ea typeface="微软雅黑" panose="020B0503020204020204" charset="-122"/>
              </a:rPr>
              <a:t>、互联网平台企业应当依照法律、行政法规和国家有关规定，规范保存平台内经营者和从业人员涉税信息。</a:t>
            </a:r>
            <a:endParaRPr lang="zh-CN" altLang="en-US" i="0">
              <a:solidFill>
                <a:srgbClr val="333333"/>
              </a:solidFill>
              <a:latin typeface="微软雅黑" panose="020B0503020204020204" charset="-122"/>
              <a:ea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Image 0" descr="https://kimi-img.moonshot.cn/pub/slides/slides_tmpl/image/25-09-05-16:49:50-d2ta8blnfo2stf9djeg0.png"/>
          <p:cNvPicPr>
            <a:picLocks noChangeAspect="1"/>
          </p:cNvPicPr>
          <p:nvPr/>
        </p:nvPicPr>
        <p:blipFill>
          <a:blip r:embed="rId1"/>
          <a:srcRect l="3301" t="2679" r="3223" b="7638"/>
          <a:stretch>
            <a:fillRect/>
          </a:stretch>
        </p:blipFill>
        <p:spPr>
          <a:xfrm>
            <a:off x="0" y="0"/>
            <a:ext cx="12192635" cy="6844665"/>
          </a:xfrm>
          <a:prstGeom prst="rect">
            <a:avLst/>
          </a:prstGeom>
        </p:spPr>
      </p:pic>
      <p:sp>
        <p:nvSpPr>
          <p:cNvPr id="5" name="Text 0"/>
          <p:cNvSpPr/>
          <p:nvPr/>
        </p:nvSpPr>
        <p:spPr>
          <a:xfrm>
            <a:off x="1271270" y="1066165"/>
            <a:ext cx="2071370" cy="1861185"/>
          </a:xfrm>
          <a:prstGeom prst="rect">
            <a:avLst/>
          </a:prstGeom>
          <a:noFill/>
        </p:spPr>
        <p:txBody>
          <a:bodyPr wrap="square" lIns="91440" tIns="45720" rIns="91440" bIns="45720" rtlCol="0" anchor="t">
            <a:spAutoFit/>
          </a:bodyPr>
          <a:p>
            <a:pPr marL="0" indent="0" algn="l">
              <a:lnSpc>
                <a:spcPct val="100000"/>
              </a:lnSpc>
              <a:buNone/>
            </a:pPr>
            <a:r>
              <a:rPr lang="en-US" sz="11500" b="1" dirty="0">
                <a:solidFill>
                  <a:schemeClr val="accent5"/>
                </a:solidFill>
                <a:latin typeface="MiSans" pitchFamily="34" charset="-122"/>
                <a:ea typeface="MiSans" pitchFamily="34" charset="-122"/>
                <a:cs typeface="MiSans" pitchFamily="34" charset="-120"/>
              </a:rPr>
              <a:t>02</a:t>
            </a:r>
            <a:endParaRPr lang="en-US" sz="11500" b="1" dirty="0">
              <a:solidFill>
                <a:schemeClr val="accent5"/>
              </a:solidFill>
              <a:latin typeface="MiSans" pitchFamily="34" charset="-122"/>
              <a:ea typeface="MiSans" pitchFamily="34" charset="-122"/>
              <a:cs typeface="MiSans" pitchFamily="34" charset="-120"/>
            </a:endParaRPr>
          </a:p>
        </p:txBody>
      </p:sp>
      <p:sp>
        <p:nvSpPr>
          <p:cNvPr id="6" name="Text 1"/>
          <p:cNvSpPr/>
          <p:nvPr/>
        </p:nvSpPr>
        <p:spPr>
          <a:xfrm>
            <a:off x="1271270" y="2915285"/>
            <a:ext cx="9283700" cy="1568450"/>
          </a:xfrm>
          <a:prstGeom prst="rect">
            <a:avLst/>
          </a:prstGeom>
          <a:noFill/>
        </p:spPr>
        <p:txBody>
          <a:bodyPr wrap="square" lIns="91440" tIns="45720" rIns="91440" bIns="45720" rtlCol="0" anchor="t">
            <a:spAutoFit/>
          </a:bodyPr>
          <a:p>
            <a:pPr marL="0" indent="0" algn="l">
              <a:lnSpc>
                <a:spcPct val="100000"/>
              </a:lnSpc>
              <a:buNone/>
            </a:pPr>
            <a:r>
              <a:rPr lang="en-US" sz="4800" dirty="0">
                <a:solidFill>
                  <a:schemeClr val="accent5"/>
                </a:solidFill>
                <a:latin typeface="微软雅黑" panose="020B0503020204020204" charset="-122"/>
                <a:ea typeface="微软雅黑" panose="020B0503020204020204" charset="-122"/>
                <a:cs typeface="MiSans" pitchFamily="34" charset="-120"/>
              </a:rPr>
              <a:t>互联网平台企业为平台内从业人员办理扣缴申报、代办申报</a:t>
            </a:r>
            <a:endParaRPr lang="en-US" sz="4800" dirty="0">
              <a:solidFill>
                <a:schemeClr val="accent5"/>
              </a:solidFill>
              <a:latin typeface="微软雅黑" panose="020B0503020204020204" charset="-122"/>
              <a:ea typeface="微软雅黑" panose="020B0503020204020204" charset="-122"/>
              <a:cs typeface="MiSans" pitchFamily="34"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57580" y="423545"/>
            <a:ext cx="9799955" cy="58356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rPr>
              <a:t>互联网平台</a:t>
            </a:r>
            <a:r>
              <a:rPr lang="zh-CN" altLang="en-US" sz="3200" b="1" dirty="0">
                <a:solidFill>
                  <a:srgbClr val="018EF4"/>
                </a:solidFill>
                <a:latin typeface="MiSans" pitchFamily="34" charset="-122"/>
                <a:ea typeface="MiSans" pitchFamily="34" charset="-122"/>
                <a:cs typeface="MiSans" pitchFamily="34" charset="-120"/>
              </a:rPr>
              <a:t>扣缴代办申报</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635" y="6470015"/>
            <a:ext cx="12191365" cy="387985"/>
          </a:xfrm>
          <a:prstGeom prst="rect">
            <a:avLst/>
          </a:prstGeom>
          <a:gradFill flip="none" rotWithShape="1">
            <a:gsLst>
              <a:gs pos="0">
                <a:srgbClr val="49B2FE"/>
              </a:gs>
              <a:gs pos="100000">
                <a:srgbClr val="1552E8"/>
              </a:gs>
            </a:gsLst>
            <a:lin ang="18900000" scaled="1"/>
          </a:gradFill>
        </p:spPr>
      </p:sp>
      <p:sp>
        <p:nvSpPr>
          <p:cNvPr id="4" name="Text 2"/>
          <p:cNvSpPr/>
          <p:nvPr/>
        </p:nvSpPr>
        <p:spPr>
          <a:xfrm>
            <a:off x="635" y="5362575"/>
            <a:ext cx="12191365" cy="149542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custDataLst>
              <p:tags r:id="rId1"/>
            </p:custDataLst>
          </p:nvPr>
        </p:nvSpPr>
        <p:spPr>
          <a:xfrm>
            <a:off x="5813425" y="3395980"/>
            <a:ext cx="5360035" cy="2709545"/>
          </a:xfrm>
          <a:custGeom>
            <a:avLst/>
            <a:gdLst/>
            <a:ahLst/>
            <a:cxnLst/>
            <a:rect l="l" t="t" r="r" b="b"/>
            <a:pathLst>
              <a:path w="5360035" h="2709545">
                <a:moveTo>
                  <a:pt x="4633675" y="2709545"/>
                </a:moveTo>
                <a:lnTo>
                  <a:pt x="0" y="2709545"/>
                </a:lnTo>
                <a:lnTo>
                  <a:pt x="726360" y="0"/>
                </a:lnTo>
                <a:lnTo>
                  <a:pt x="5360035" y="0"/>
                </a:lnTo>
                <a:close/>
              </a:path>
            </a:pathLst>
          </a:custGeom>
          <a:gradFill flip="none" rotWithShape="1">
            <a:gsLst>
              <a:gs pos="0">
                <a:srgbClr val="BCD0F7">
                  <a:alpha val="0"/>
                </a:srgbClr>
              </a:gs>
              <a:gs pos="20000">
                <a:srgbClr val="BCD0F7">
                  <a:alpha val="0"/>
                </a:srgbClr>
              </a:gs>
              <a:gs pos="100000">
                <a:srgbClr val="BCD0F7">
                  <a:alpha val="40000"/>
                </a:srgbClr>
              </a:gs>
            </a:gsLst>
            <a:lin ang="10800000" scaled="1"/>
          </a:gradFill>
        </p:spPr>
      </p:sp>
      <p:sp>
        <p:nvSpPr>
          <p:cNvPr id="6" name="Text 4"/>
          <p:cNvSpPr/>
          <p:nvPr/>
        </p:nvSpPr>
        <p:spPr>
          <a:xfrm>
            <a:off x="5813425" y="3395980"/>
            <a:ext cx="5360035" cy="2709545"/>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7" name="Shape 5"/>
          <p:cNvSpPr/>
          <p:nvPr>
            <p:custDataLst>
              <p:tags r:id="rId2"/>
            </p:custDataLst>
          </p:nvPr>
        </p:nvSpPr>
        <p:spPr>
          <a:xfrm>
            <a:off x="5921375" y="3526790"/>
            <a:ext cx="5360035" cy="2709545"/>
          </a:xfrm>
          <a:custGeom>
            <a:avLst/>
            <a:gdLst/>
            <a:ahLst/>
            <a:cxnLst/>
            <a:rect l="l" t="t" r="r" b="b"/>
            <a:pathLst>
              <a:path w="5360035" h="2709545">
                <a:moveTo>
                  <a:pt x="4633675" y="2709545"/>
                </a:moveTo>
                <a:lnTo>
                  <a:pt x="0" y="2709545"/>
                </a:lnTo>
                <a:lnTo>
                  <a:pt x="726360" y="0"/>
                </a:lnTo>
                <a:lnTo>
                  <a:pt x="5360035" y="0"/>
                </a:lnTo>
                <a:close/>
              </a:path>
            </a:pathLst>
          </a:custGeom>
          <a:solidFill>
            <a:srgbClr val="FFFFFF"/>
          </a:solidFill>
          <a:ln w="28575">
            <a:gradFill flip="none" rotWithShape="1">
              <a:gsLst>
                <a:gs pos="0">
                  <a:srgbClr val="BCD0F7">
                    <a:alpha val="0"/>
                  </a:srgbClr>
                </a:gs>
                <a:gs pos="30000">
                  <a:srgbClr val="BCD0F7">
                    <a:alpha val="0"/>
                  </a:srgbClr>
                </a:gs>
                <a:gs pos="100000">
                  <a:srgbClr val="91B1F1"/>
                </a:gs>
              </a:gsLst>
              <a:lin ang="10800000" scaled="1"/>
            </a:gradFill>
            <a:prstDash val="solid"/>
          </a:ln>
        </p:spPr>
      </p:sp>
      <p:sp>
        <p:nvSpPr>
          <p:cNvPr id="8" name="Text 6"/>
          <p:cNvSpPr/>
          <p:nvPr/>
        </p:nvSpPr>
        <p:spPr>
          <a:xfrm>
            <a:off x="5921375" y="3526790"/>
            <a:ext cx="5360035" cy="2709545"/>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9" name="Shape 7"/>
          <p:cNvSpPr/>
          <p:nvPr>
            <p:custDataLst>
              <p:tags r:id="rId3"/>
            </p:custDataLst>
          </p:nvPr>
        </p:nvSpPr>
        <p:spPr>
          <a:xfrm>
            <a:off x="6471285" y="5898925"/>
            <a:ext cx="1457325" cy="504006"/>
          </a:xfrm>
          <a:prstGeom prst="parallelogram">
            <a:avLst>
              <a:gd name="adj" fmla="val 20892"/>
            </a:avLst>
          </a:prstGeom>
          <a:solidFill>
            <a:srgbClr val="2A76EA"/>
          </a:solidFill>
        </p:spPr>
      </p:sp>
      <p:sp>
        <p:nvSpPr>
          <p:cNvPr id="10" name="Text 8"/>
          <p:cNvSpPr/>
          <p:nvPr>
            <p:custDataLst>
              <p:tags r:id="rId4"/>
            </p:custDataLst>
          </p:nvPr>
        </p:nvSpPr>
        <p:spPr>
          <a:xfrm>
            <a:off x="6471285" y="5898925"/>
            <a:ext cx="1457325" cy="504006"/>
          </a:xfrm>
          <a:prstGeom prst="rect">
            <a:avLst/>
          </a:prstGeom>
          <a:noFill/>
        </p:spPr>
        <p:txBody>
          <a:bodyPr wrap="square" lIns="45720" tIns="91440" rIns="91440" bIns="45720" rtlCol="0" anchor="ctr"/>
          <a:lstStyle/>
          <a:p>
            <a:pPr marL="0" indent="0" algn="ctr">
              <a:lnSpc>
                <a:spcPct val="100000"/>
              </a:lnSpc>
              <a:buNone/>
            </a:pPr>
            <a:r>
              <a:rPr lang="en-US" sz="1900" b="1" dirty="0">
                <a:solidFill>
                  <a:srgbClr val="FFFFFF"/>
                </a:solidFill>
                <a:latin typeface="MiSans" pitchFamily="34" charset="-122"/>
                <a:ea typeface="MiSans" pitchFamily="34" charset="-122"/>
                <a:cs typeface="MiSans" pitchFamily="34" charset="-120"/>
              </a:rPr>
              <a:t>02</a:t>
            </a:r>
            <a:endParaRPr lang="en-US" sz="1600" dirty="0"/>
          </a:p>
        </p:txBody>
      </p:sp>
      <p:sp>
        <p:nvSpPr>
          <p:cNvPr id="11" name="Shape 9"/>
          <p:cNvSpPr/>
          <p:nvPr>
            <p:custDataLst>
              <p:tags r:id="rId5"/>
            </p:custDataLst>
          </p:nvPr>
        </p:nvSpPr>
        <p:spPr>
          <a:xfrm>
            <a:off x="915670" y="2967355"/>
            <a:ext cx="5360035" cy="2709545"/>
          </a:xfrm>
          <a:custGeom>
            <a:avLst/>
            <a:gdLst/>
            <a:ahLst/>
            <a:cxnLst/>
            <a:rect l="l" t="t" r="r" b="b"/>
            <a:pathLst>
              <a:path w="5360035" h="2709545">
                <a:moveTo>
                  <a:pt x="4633675" y="2709545"/>
                </a:moveTo>
                <a:lnTo>
                  <a:pt x="0" y="2709545"/>
                </a:lnTo>
                <a:lnTo>
                  <a:pt x="726360" y="0"/>
                </a:lnTo>
                <a:lnTo>
                  <a:pt x="5360035" y="0"/>
                </a:lnTo>
                <a:close/>
              </a:path>
            </a:pathLst>
          </a:custGeom>
          <a:gradFill flip="none" rotWithShape="1">
            <a:gsLst>
              <a:gs pos="0">
                <a:srgbClr val="92D1FE">
                  <a:alpha val="0"/>
                </a:srgbClr>
              </a:gs>
              <a:gs pos="20000">
                <a:srgbClr val="92D1FE">
                  <a:alpha val="0"/>
                </a:srgbClr>
              </a:gs>
              <a:gs pos="100000">
                <a:srgbClr val="92D1FE">
                  <a:alpha val="40000"/>
                </a:srgbClr>
              </a:gs>
            </a:gsLst>
            <a:lin ang="0" scaled="1"/>
          </a:gradFill>
        </p:spPr>
      </p:sp>
      <p:sp>
        <p:nvSpPr>
          <p:cNvPr id="12" name="Text 10"/>
          <p:cNvSpPr/>
          <p:nvPr/>
        </p:nvSpPr>
        <p:spPr>
          <a:xfrm>
            <a:off x="915670" y="2967355"/>
            <a:ext cx="5360035" cy="2709545"/>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3" name="Shape 11"/>
          <p:cNvSpPr/>
          <p:nvPr>
            <p:custDataLst>
              <p:tags r:id="rId6"/>
            </p:custDataLst>
          </p:nvPr>
        </p:nvSpPr>
        <p:spPr>
          <a:xfrm>
            <a:off x="819785" y="2841625"/>
            <a:ext cx="5360035" cy="2709545"/>
          </a:xfrm>
          <a:custGeom>
            <a:avLst/>
            <a:gdLst/>
            <a:ahLst/>
            <a:cxnLst/>
            <a:rect l="l" t="t" r="r" b="b"/>
            <a:pathLst>
              <a:path w="5360035" h="2709545">
                <a:moveTo>
                  <a:pt x="4633675" y="2709545"/>
                </a:moveTo>
                <a:lnTo>
                  <a:pt x="0" y="2709545"/>
                </a:lnTo>
                <a:lnTo>
                  <a:pt x="726360" y="0"/>
                </a:lnTo>
                <a:lnTo>
                  <a:pt x="5360035" y="0"/>
                </a:lnTo>
                <a:close/>
              </a:path>
            </a:pathLst>
          </a:custGeom>
          <a:solidFill>
            <a:srgbClr val="FFFFFF"/>
          </a:solidFill>
          <a:ln w="19050">
            <a:gradFill flip="none" rotWithShape="1">
              <a:gsLst>
                <a:gs pos="0">
                  <a:srgbClr val="92D1FE">
                    <a:alpha val="0"/>
                  </a:srgbClr>
                </a:gs>
                <a:gs pos="30000">
                  <a:srgbClr val="92D1FE">
                    <a:alpha val="0"/>
                  </a:srgbClr>
                </a:gs>
                <a:gs pos="100000">
                  <a:srgbClr val="49B2FE"/>
                </a:gs>
              </a:gsLst>
              <a:lin ang="0" scaled="1"/>
            </a:gradFill>
            <a:prstDash val="solid"/>
          </a:ln>
        </p:spPr>
      </p:sp>
      <p:sp>
        <p:nvSpPr>
          <p:cNvPr id="14" name="Text 12"/>
          <p:cNvSpPr/>
          <p:nvPr/>
        </p:nvSpPr>
        <p:spPr>
          <a:xfrm>
            <a:off x="819785" y="2841625"/>
            <a:ext cx="5360035" cy="2709545"/>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5" name="Shape 13"/>
          <p:cNvSpPr/>
          <p:nvPr>
            <p:custDataLst>
              <p:tags r:id="rId7"/>
            </p:custDataLst>
          </p:nvPr>
        </p:nvSpPr>
        <p:spPr>
          <a:xfrm>
            <a:off x="4199255" y="2624230"/>
            <a:ext cx="1457325" cy="504006"/>
          </a:xfrm>
          <a:prstGeom prst="parallelogram">
            <a:avLst>
              <a:gd name="adj" fmla="val 20892"/>
            </a:avLst>
          </a:prstGeom>
          <a:solidFill>
            <a:srgbClr val="49B2FE"/>
          </a:solidFill>
        </p:spPr>
      </p:sp>
      <p:sp>
        <p:nvSpPr>
          <p:cNvPr id="16" name="Text 14"/>
          <p:cNvSpPr/>
          <p:nvPr>
            <p:custDataLst>
              <p:tags r:id="rId8"/>
            </p:custDataLst>
          </p:nvPr>
        </p:nvSpPr>
        <p:spPr>
          <a:xfrm>
            <a:off x="4199255" y="2624230"/>
            <a:ext cx="1457325" cy="504006"/>
          </a:xfrm>
          <a:prstGeom prst="rect">
            <a:avLst/>
          </a:prstGeom>
          <a:noFill/>
        </p:spPr>
        <p:txBody>
          <a:bodyPr wrap="square" lIns="45720" tIns="91440" rIns="91440" bIns="45720" rtlCol="0" anchor="ctr"/>
          <a:lstStyle/>
          <a:p>
            <a:pPr marL="0" indent="0" algn="ctr">
              <a:lnSpc>
                <a:spcPct val="100000"/>
              </a:lnSpc>
              <a:buNone/>
            </a:pPr>
            <a:r>
              <a:rPr lang="en-US" sz="1900" b="1" dirty="0">
                <a:solidFill>
                  <a:srgbClr val="FFFFFF"/>
                </a:solidFill>
                <a:latin typeface="微软雅黑" panose="020B0503020204020204" charset="-122"/>
                <a:ea typeface="微软雅黑" panose="020B0503020204020204" charset="-122"/>
                <a:cs typeface="MiSans" pitchFamily="34" charset="-120"/>
              </a:rPr>
              <a:t>01</a:t>
            </a:r>
            <a:endParaRPr lang="en-US" sz="1900" b="1" dirty="0">
              <a:solidFill>
                <a:srgbClr val="FFFFFF"/>
              </a:solidFill>
              <a:latin typeface="微软雅黑" panose="020B0503020204020204" charset="-122"/>
              <a:ea typeface="微软雅黑" panose="020B0503020204020204" charset="-122"/>
              <a:cs typeface="MiSans" pitchFamily="34" charset="-120"/>
            </a:endParaRPr>
          </a:p>
        </p:txBody>
      </p:sp>
      <p:sp>
        <p:nvSpPr>
          <p:cNvPr id="17" name="Text 15"/>
          <p:cNvSpPr/>
          <p:nvPr>
            <p:custDataLst>
              <p:tags r:id="rId9"/>
            </p:custDataLst>
          </p:nvPr>
        </p:nvSpPr>
        <p:spPr>
          <a:xfrm>
            <a:off x="1254760" y="3377565"/>
            <a:ext cx="3806190" cy="369570"/>
          </a:xfrm>
          <a:prstGeom prst="rect">
            <a:avLst/>
          </a:prstGeom>
          <a:noFill/>
        </p:spPr>
        <p:txBody>
          <a:bodyPr wrap="square" lIns="0" tIns="0" rIns="0" bIns="0" rtlCol="0" anchor="t"/>
          <a:lstStyle/>
          <a:p>
            <a:pPr marL="0" indent="0" algn="r">
              <a:lnSpc>
                <a:spcPct val="100000"/>
              </a:lnSpc>
              <a:buNone/>
            </a:pPr>
            <a:r>
              <a:rPr lang="en-US" sz="1800" b="1" dirty="0">
                <a:solidFill>
                  <a:srgbClr val="000000"/>
                </a:solidFill>
                <a:latin typeface="微软雅黑" panose="020B0503020204020204" charset="-122"/>
                <a:ea typeface="微软雅黑" panose="020B0503020204020204" charset="-122"/>
                <a:cs typeface="MiSans" pitchFamily="34" charset="-120"/>
              </a:rPr>
              <a:t>个人所得税政策适用及扣缴申报办理</a:t>
            </a:r>
            <a:endParaRPr lang="en-US" sz="1800" b="1" dirty="0">
              <a:solidFill>
                <a:srgbClr val="000000"/>
              </a:solidFill>
              <a:latin typeface="微软雅黑" panose="020B0503020204020204" charset="-122"/>
              <a:ea typeface="微软雅黑" panose="020B0503020204020204" charset="-122"/>
              <a:cs typeface="MiSans" pitchFamily="34" charset="-120"/>
            </a:endParaRPr>
          </a:p>
        </p:txBody>
      </p:sp>
      <p:sp>
        <p:nvSpPr>
          <p:cNvPr id="18" name="Text 16"/>
          <p:cNvSpPr/>
          <p:nvPr>
            <p:custDataLst>
              <p:tags r:id="rId10"/>
            </p:custDataLst>
          </p:nvPr>
        </p:nvSpPr>
        <p:spPr>
          <a:xfrm>
            <a:off x="827405" y="3799840"/>
            <a:ext cx="4493895" cy="1751330"/>
          </a:xfrm>
          <a:prstGeom prst="rect">
            <a:avLst/>
          </a:prstGeom>
          <a:noFill/>
        </p:spPr>
        <p:txBody>
          <a:bodyPr wrap="square" lIns="0" tIns="0" rIns="0" bIns="0" rtlCol="0" anchor="t"/>
          <a:lstStyle/>
          <a:p>
            <a:pPr marL="0" indent="0" algn="r">
              <a:lnSpc>
                <a:spcPct val="130000"/>
              </a:lnSpc>
              <a:buNone/>
            </a:pPr>
            <a:r>
              <a:rPr lang="zh-CN" altLang="en-US" sz="1600" dirty="0">
                <a:latin typeface="微软雅黑" panose="020B0503020204020204" charset="-122"/>
                <a:ea typeface="微软雅黑" panose="020B0503020204020204" charset="-122"/>
                <a:cs typeface="微软雅黑" panose="020B0503020204020204" charset="-122"/>
              </a:rPr>
              <a:t>从业人员自互联网平台企业取得劳务报酬所得，互联网平台企业按照（</a:t>
            </a:r>
            <a:r>
              <a:rPr lang="en-US" altLang="zh-CN" sz="1600" dirty="0">
                <a:latin typeface="微软雅黑" panose="020B0503020204020204" charset="-122"/>
                <a:ea typeface="微软雅黑" panose="020B0503020204020204" charset="-122"/>
                <a:cs typeface="微软雅黑" panose="020B0503020204020204" charset="-122"/>
              </a:rPr>
              <a:t>2018</a:t>
            </a:r>
            <a:r>
              <a:rPr lang="zh-CN" altLang="en-US" sz="1600" dirty="0">
                <a:latin typeface="微软雅黑" panose="020B0503020204020204" charset="-122"/>
                <a:ea typeface="微软雅黑" panose="020B0503020204020204" charset="-122"/>
                <a:cs typeface="微软雅黑" panose="020B0503020204020204" charset="-122"/>
              </a:rPr>
              <a:t>年第</a:t>
            </a:r>
            <a:r>
              <a:rPr lang="en-US" altLang="zh-CN" sz="1600" dirty="0">
                <a:latin typeface="微软雅黑" panose="020B0503020204020204" charset="-122"/>
                <a:ea typeface="微软雅黑" panose="020B0503020204020204" charset="-122"/>
                <a:cs typeface="微软雅黑" panose="020B0503020204020204" charset="-122"/>
              </a:rPr>
              <a:t>61</a:t>
            </a:r>
            <a:r>
              <a:rPr lang="zh-CN" altLang="en-US" sz="1600" dirty="0">
                <a:latin typeface="微软雅黑" panose="020B0503020204020204" charset="-122"/>
                <a:ea typeface="微软雅黑" panose="020B0503020204020204" charset="-122"/>
                <a:cs typeface="微软雅黑" panose="020B0503020204020204" charset="-122"/>
              </a:rPr>
              <a:t>号）规定的累计预扣法计算并预扣预缴税款。</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9" name="Text 17"/>
          <p:cNvSpPr/>
          <p:nvPr>
            <p:custDataLst>
              <p:tags r:id="rId11"/>
            </p:custDataLst>
          </p:nvPr>
        </p:nvSpPr>
        <p:spPr>
          <a:xfrm>
            <a:off x="6994525" y="3880485"/>
            <a:ext cx="3806825" cy="369570"/>
          </a:xfrm>
          <a:prstGeom prst="rect">
            <a:avLst/>
          </a:prstGeom>
          <a:noFill/>
        </p:spPr>
        <p:txBody>
          <a:bodyPr wrap="square" lIns="0" tIns="0" rIns="0" bIns="0" rtlCol="0" anchor="t"/>
          <a:lstStyle/>
          <a:p>
            <a:pPr marL="0" indent="0" algn="l">
              <a:lnSpc>
                <a:spcPct val="100000"/>
              </a:lnSpc>
              <a:buNone/>
            </a:pPr>
            <a:r>
              <a:rPr lang="en-US" sz="1800" b="1" dirty="0">
                <a:solidFill>
                  <a:srgbClr val="000000"/>
                </a:solidFill>
                <a:latin typeface="微软雅黑" panose="020B0503020204020204" charset="-122"/>
                <a:ea typeface="微软雅黑" panose="020B0503020204020204" charset="-122"/>
                <a:cs typeface="MiSans" pitchFamily="34" charset="-120"/>
              </a:rPr>
              <a:t>增值税政策适用及代办申报办理</a:t>
            </a:r>
            <a:endParaRPr lang="en-US" altLang="en-US" sz="1800" b="1" dirty="0">
              <a:solidFill>
                <a:srgbClr val="000000"/>
              </a:solidFill>
              <a:latin typeface="微软雅黑" panose="020B0503020204020204" charset="-122"/>
              <a:ea typeface="微软雅黑" panose="020B0503020204020204" charset="-122"/>
              <a:cs typeface="MiSans" pitchFamily="34" charset="-120"/>
            </a:endParaRPr>
          </a:p>
        </p:txBody>
      </p:sp>
      <p:sp>
        <p:nvSpPr>
          <p:cNvPr id="20" name="Text 18"/>
          <p:cNvSpPr/>
          <p:nvPr>
            <p:custDataLst>
              <p:tags r:id="rId12"/>
            </p:custDataLst>
          </p:nvPr>
        </p:nvSpPr>
        <p:spPr>
          <a:xfrm>
            <a:off x="6806565" y="4302760"/>
            <a:ext cx="4422140" cy="959485"/>
          </a:xfrm>
          <a:prstGeom prst="rect">
            <a:avLst/>
          </a:prstGeom>
          <a:noFill/>
        </p:spPr>
        <p:txBody>
          <a:bodyPr wrap="square" lIns="0" tIns="0" rIns="0" bIns="0" rtlCol="0" anchor="t">
            <a:spAutoFit/>
          </a:bodyPr>
          <a:lstStyle/>
          <a:p>
            <a:pPr marL="0" indent="0" algn="just">
              <a:lnSpc>
                <a:spcPct val="130000"/>
              </a:lnSpc>
              <a:buNone/>
            </a:pPr>
            <a:r>
              <a:rPr lang="zh-CN" altLang="en-US" sz="1600" dirty="0">
                <a:latin typeface="微软雅黑" panose="020B0503020204020204" charset="-122"/>
                <a:ea typeface="微软雅黑" panose="020B0503020204020204" charset="-122"/>
              </a:rPr>
              <a:t>从业人员自互联网平台企业取得服务收入，并由互联网平台企业按照本公告规定办理增值税及附加税费代办申报。</a:t>
            </a:r>
            <a:endParaRPr lang="zh-CN" altLang="en-US" sz="1600" dirty="0">
              <a:latin typeface="微软雅黑" panose="020B0503020204020204" charset="-122"/>
              <a:ea typeface="微软雅黑" panose="020B0503020204020204" charset="-122"/>
            </a:endParaRPr>
          </a:p>
        </p:txBody>
      </p:sp>
      <p:sp>
        <p:nvSpPr>
          <p:cNvPr id="21" name="文本框 20"/>
          <p:cNvSpPr txBox="1"/>
          <p:nvPr/>
        </p:nvSpPr>
        <p:spPr>
          <a:xfrm>
            <a:off x="564515" y="1031875"/>
            <a:ext cx="10995025" cy="1476375"/>
          </a:xfrm>
          <a:prstGeom prst="rect">
            <a:avLst/>
          </a:prstGeom>
        </p:spPr>
        <p:txBody>
          <a:bodyPr wrap="square">
            <a:spAutoFit/>
          </a:bodyPr>
          <a:p>
            <a:pPr indent="406400" algn="just" defTabSz="266700" fontAlgn="auto">
              <a:lnSpc>
                <a:spcPct val="150000"/>
              </a:lnSpc>
              <a:spcBef>
                <a:spcPct val="0"/>
              </a:spcBef>
              <a:spcAft>
                <a:spcPct val="0"/>
              </a:spcAft>
            </a:pPr>
            <a:r>
              <a:rPr lang="zh-CN" altLang="en-US" sz="2000" i="0">
                <a:solidFill>
                  <a:srgbClr val="333333"/>
                </a:solidFill>
                <a:latin typeface="微软雅黑" panose="020B0503020204020204" charset="-122"/>
                <a:ea typeface="微软雅黑" panose="020B0503020204020204" charset="-122"/>
                <a:cs typeface="微软雅黑" panose="020B0503020204020204" charset="-122"/>
              </a:rPr>
              <a:t>按照</a:t>
            </a:r>
            <a:r>
              <a:rPr lang="en-US" altLang="zh-CN" sz="2000" i="0">
                <a:solidFill>
                  <a:srgbClr val="333333"/>
                </a:solidFill>
                <a:latin typeface="微软雅黑" panose="020B0503020204020204" charset="-122"/>
                <a:ea typeface="微软雅黑" panose="020B0503020204020204" charset="-122"/>
                <a:cs typeface="微软雅黑" panose="020B0503020204020204" charset="-122"/>
              </a:rPr>
              <a:t>《</a:t>
            </a:r>
            <a:r>
              <a:rPr lang="zh-CN" altLang="en-US" sz="2000" i="0">
                <a:solidFill>
                  <a:srgbClr val="333333"/>
                </a:solidFill>
                <a:latin typeface="微软雅黑" panose="020B0503020204020204" charset="-122"/>
                <a:ea typeface="微软雅黑" panose="020B0503020204020204" charset="-122"/>
                <a:cs typeface="微软雅黑" panose="020B0503020204020204" charset="-122"/>
              </a:rPr>
              <a:t>国家税务总局关于互联网平台企业报送涉税信息有关事项的公告</a:t>
            </a:r>
            <a:r>
              <a:rPr lang="en-US" altLang="zh-CN" sz="2000" i="0">
                <a:solidFill>
                  <a:srgbClr val="333333"/>
                </a:solidFill>
                <a:latin typeface="微软雅黑" panose="020B0503020204020204" charset="-122"/>
                <a:ea typeface="微软雅黑" panose="020B0503020204020204" charset="-122"/>
                <a:cs typeface="微软雅黑" panose="020B0503020204020204" charset="-122"/>
              </a:rPr>
              <a:t>》</a:t>
            </a:r>
            <a:r>
              <a:rPr lang="zh-CN" altLang="en-US" sz="2000" i="0">
                <a:solidFill>
                  <a:srgbClr val="333333"/>
                </a:solidFill>
                <a:latin typeface="微软雅黑" panose="020B0503020204020204" charset="-122"/>
                <a:ea typeface="微软雅黑" panose="020B0503020204020204" charset="-122"/>
                <a:cs typeface="微软雅黑" panose="020B0503020204020204" charset="-122"/>
              </a:rPr>
              <a:t>（</a:t>
            </a:r>
            <a:r>
              <a:rPr lang="en-US" altLang="zh-CN" sz="2000" i="0">
                <a:solidFill>
                  <a:srgbClr val="333333"/>
                </a:solidFill>
                <a:latin typeface="微软雅黑" panose="020B0503020204020204" charset="-122"/>
                <a:ea typeface="微软雅黑" panose="020B0503020204020204" charset="-122"/>
                <a:cs typeface="微软雅黑" panose="020B0503020204020204" charset="-122"/>
              </a:rPr>
              <a:t>2025</a:t>
            </a:r>
            <a:r>
              <a:rPr lang="zh-CN" altLang="en-US" sz="2000" i="0">
                <a:solidFill>
                  <a:srgbClr val="333333"/>
                </a:solidFill>
                <a:latin typeface="微软雅黑" panose="020B0503020204020204" charset="-122"/>
                <a:ea typeface="微软雅黑" panose="020B0503020204020204" charset="-122"/>
                <a:cs typeface="微软雅黑" panose="020B0503020204020204" charset="-122"/>
              </a:rPr>
              <a:t>年第</a:t>
            </a:r>
            <a:r>
              <a:rPr lang="en-US" altLang="zh-CN" sz="2000" i="0">
                <a:solidFill>
                  <a:srgbClr val="333333"/>
                </a:solidFill>
                <a:latin typeface="微软雅黑" panose="020B0503020204020204" charset="-122"/>
                <a:ea typeface="微软雅黑" panose="020B0503020204020204" charset="-122"/>
                <a:cs typeface="微软雅黑" panose="020B0503020204020204" charset="-122"/>
              </a:rPr>
              <a:t>15</a:t>
            </a:r>
            <a:r>
              <a:rPr lang="zh-CN" altLang="en-US" sz="2000" i="0">
                <a:solidFill>
                  <a:srgbClr val="333333"/>
                </a:solidFill>
                <a:latin typeface="微软雅黑" panose="020B0503020204020204" charset="-122"/>
                <a:ea typeface="微软雅黑" panose="020B0503020204020204" charset="-122"/>
                <a:cs typeface="微软雅黑" panose="020B0503020204020204" charset="-122"/>
              </a:rPr>
              <a:t>号）报送</a:t>
            </a:r>
            <a:r>
              <a:rPr lang="en-US" altLang="zh-CN" sz="2000" i="0">
                <a:solidFill>
                  <a:srgbClr val="333333"/>
                </a:solidFill>
                <a:latin typeface="微软雅黑" panose="020B0503020204020204" charset="-122"/>
                <a:ea typeface="微软雅黑" panose="020B0503020204020204" charset="-122"/>
                <a:cs typeface="微软雅黑" panose="020B0503020204020204" charset="-122"/>
              </a:rPr>
              <a:t>《</a:t>
            </a:r>
            <a:r>
              <a:rPr lang="zh-CN" altLang="en-US" sz="2000" i="0">
                <a:solidFill>
                  <a:srgbClr val="333333"/>
                </a:solidFill>
                <a:latin typeface="微软雅黑" panose="020B0503020204020204" charset="-122"/>
                <a:ea typeface="微软雅黑" panose="020B0503020204020204" charset="-122"/>
                <a:cs typeface="微软雅黑" panose="020B0503020204020204" charset="-122"/>
              </a:rPr>
              <a:t>互联网平台企业基本信息报送表</a:t>
            </a:r>
            <a:r>
              <a:rPr lang="en-US" altLang="zh-CN" sz="2000" i="0">
                <a:solidFill>
                  <a:srgbClr val="333333"/>
                </a:solidFill>
                <a:latin typeface="微软雅黑" panose="020B0503020204020204" charset="-122"/>
                <a:ea typeface="微软雅黑" panose="020B0503020204020204" charset="-122"/>
                <a:cs typeface="微软雅黑" panose="020B0503020204020204" charset="-122"/>
              </a:rPr>
              <a:t>》</a:t>
            </a:r>
            <a:r>
              <a:rPr lang="zh-CN" altLang="en-US" sz="2000" i="0">
                <a:solidFill>
                  <a:srgbClr val="333333"/>
                </a:solidFill>
                <a:latin typeface="微软雅黑" panose="020B0503020204020204" charset="-122"/>
                <a:ea typeface="微软雅黑" panose="020B0503020204020204" charset="-122"/>
                <a:cs typeface="微软雅黑" panose="020B0503020204020204" charset="-122"/>
              </a:rPr>
              <a:t>的互联网平台企业，或其负责与从业人员进行款项结算的相关运营主体，可以适用本公告办理扣缴申报、代办申报。</a:t>
            </a:r>
            <a:endParaRPr lang="zh-CN" altLang="en-US" sz="2000" i="0">
              <a:solidFill>
                <a:srgbClr val="333333"/>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Image 0" descr="https://kimi-img.moonshot.cn/pub/slides/slides_tmpl/image/25-09-05-16:49:50-d2ta8blnfo2stf9djeg0.png"/>
          <p:cNvPicPr>
            <a:picLocks noChangeAspect="1"/>
          </p:cNvPicPr>
          <p:nvPr/>
        </p:nvPicPr>
        <p:blipFill>
          <a:blip r:embed="rId1"/>
          <a:srcRect l="3301" t="2679" r="3223" b="7638"/>
          <a:stretch>
            <a:fillRect/>
          </a:stretch>
        </p:blipFill>
        <p:spPr>
          <a:xfrm>
            <a:off x="0" y="0"/>
            <a:ext cx="12192635" cy="6844665"/>
          </a:xfrm>
          <a:prstGeom prst="rect">
            <a:avLst/>
          </a:prstGeom>
        </p:spPr>
      </p:pic>
      <p:sp>
        <p:nvSpPr>
          <p:cNvPr id="5" name="Text 0"/>
          <p:cNvSpPr/>
          <p:nvPr/>
        </p:nvSpPr>
        <p:spPr>
          <a:xfrm>
            <a:off x="731520" y="1030605"/>
            <a:ext cx="2071370" cy="1861185"/>
          </a:xfrm>
          <a:prstGeom prst="rect">
            <a:avLst/>
          </a:prstGeom>
          <a:noFill/>
        </p:spPr>
        <p:txBody>
          <a:bodyPr wrap="square" lIns="91440" tIns="45720" rIns="91440" bIns="45720" rtlCol="0" anchor="t">
            <a:spAutoFit/>
          </a:bodyPr>
          <a:p>
            <a:pPr marL="0" indent="0" algn="l">
              <a:lnSpc>
                <a:spcPct val="100000"/>
              </a:lnSpc>
              <a:buNone/>
            </a:pPr>
            <a:r>
              <a:rPr lang="en-US" sz="11500" b="1" dirty="0">
                <a:solidFill>
                  <a:schemeClr val="accent5"/>
                </a:solidFill>
                <a:latin typeface="MiSans" pitchFamily="34" charset="-122"/>
                <a:ea typeface="MiSans" pitchFamily="34" charset="-122"/>
                <a:cs typeface="MiSans" pitchFamily="34" charset="-120"/>
              </a:rPr>
              <a:t>01</a:t>
            </a:r>
            <a:endParaRPr lang="en-US" sz="11500" b="1" dirty="0">
              <a:solidFill>
                <a:schemeClr val="accent5"/>
              </a:solidFill>
              <a:latin typeface="MiSans" pitchFamily="34" charset="-122"/>
              <a:ea typeface="MiSans" pitchFamily="34" charset="-122"/>
              <a:cs typeface="MiSans" pitchFamily="34" charset="-120"/>
            </a:endParaRPr>
          </a:p>
        </p:txBody>
      </p:sp>
      <p:sp>
        <p:nvSpPr>
          <p:cNvPr id="6" name="Text 1"/>
          <p:cNvSpPr/>
          <p:nvPr/>
        </p:nvSpPr>
        <p:spPr>
          <a:xfrm>
            <a:off x="731520" y="3013710"/>
            <a:ext cx="6174740" cy="1568450"/>
          </a:xfrm>
          <a:prstGeom prst="rect">
            <a:avLst/>
          </a:prstGeom>
          <a:noFill/>
        </p:spPr>
        <p:txBody>
          <a:bodyPr wrap="square" lIns="91440" tIns="45720" rIns="91440" bIns="45720" rtlCol="0" anchor="t">
            <a:spAutoFit/>
          </a:bodyPr>
          <a:p>
            <a:pPr marL="0" indent="0" algn="l">
              <a:lnSpc>
                <a:spcPct val="100000"/>
              </a:lnSpc>
              <a:buNone/>
            </a:pPr>
            <a:r>
              <a:rPr lang="en-US" sz="4800" b="1" dirty="0">
                <a:solidFill>
                  <a:schemeClr val="accent5"/>
                </a:solidFill>
                <a:latin typeface="MiSans" pitchFamily="34" charset="-122"/>
                <a:ea typeface="MiSans" pitchFamily="34" charset="-122"/>
                <a:cs typeface="MiSans" pitchFamily="34" charset="-120"/>
                <a:sym typeface="+mn-ea"/>
              </a:rPr>
              <a:t>互联网平台企业涉税信息报送</a:t>
            </a:r>
            <a:endParaRPr lang="en-US" sz="4800" b="1" dirty="0">
              <a:solidFill>
                <a:schemeClr val="accent5"/>
              </a:solidFill>
              <a:latin typeface="MiSans" pitchFamily="34" charset="-122"/>
              <a:ea typeface="MiSans" pitchFamily="34" charset="-122"/>
              <a:cs typeface="MiSans" pitchFamily="34" charset="-120"/>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53415" y="426085"/>
            <a:ext cx="9799955" cy="627380"/>
          </a:xfrm>
          <a:prstGeom prst="rect">
            <a:avLst/>
          </a:prstGeom>
          <a:noFill/>
        </p:spPr>
        <p:txBody>
          <a:bodyPr wrap="square" lIns="91440" tIns="45720" rIns="91440" bIns="45720" rtlCol="0" anchor="t">
            <a:no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sym typeface="+mn-ea"/>
              </a:rPr>
              <a:t>从业人员自互联网平台企业取得的劳务报酬所得</a:t>
            </a:r>
            <a:endParaRPr lang="en-US" sz="3200" b="1" dirty="0">
              <a:solidFill>
                <a:srgbClr val="018EF4"/>
              </a:solidFill>
              <a:latin typeface="MiSans" pitchFamily="34" charset="-122"/>
              <a:ea typeface="MiSans" pitchFamily="34" charset="-122"/>
              <a:cs typeface="MiSans" pitchFamily="34" charset="-120"/>
            </a:endParaRPr>
          </a:p>
          <a:p>
            <a:pPr marL="0" indent="0" algn="l">
              <a:lnSpc>
                <a:spcPct val="100000"/>
              </a:lnSpc>
              <a:buNone/>
            </a:pPr>
            <a:endParaRPr lang="en-US" sz="1600" dirty="0"/>
          </a:p>
        </p:txBody>
      </p:sp>
      <p:sp>
        <p:nvSpPr>
          <p:cNvPr id="3" name="Shape 1"/>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1692275" y="1971040"/>
            <a:ext cx="9264015" cy="3397885"/>
          </a:xfrm>
          <a:prstGeom prst="roundRect">
            <a:avLst>
              <a:gd name="adj" fmla="val 10344"/>
            </a:avLst>
          </a:prstGeom>
          <a:solidFill>
            <a:srgbClr val="FFFFFF"/>
          </a:solidFill>
          <a:ln w="19050">
            <a:gradFill flip="none" rotWithShape="1">
              <a:gsLst>
                <a:gs pos="0">
                  <a:srgbClr val="DAF0FF"/>
                </a:gs>
                <a:gs pos="100000">
                  <a:srgbClr val="49B2FE"/>
                </a:gs>
              </a:gsLst>
              <a:lin ang="2700000" scaled="1"/>
            </a:gradFill>
            <a:prstDash val="solid"/>
          </a:ln>
        </p:spPr>
      </p:sp>
      <p:sp>
        <p:nvSpPr>
          <p:cNvPr id="6" name="Text 4"/>
          <p:cNvSpPr/>
          <p:nvPr/>
        </p:nvSpPr>
        <p:spPr>
          <a:xfrm>
            <a:off x="1692275" y="1971040"/>
            <a:ext cx="9264015" cy="33978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7" name="Shape 5"/>
          <p:cNvSpPr/>
          <p:nvPr/>
        </p:nvSpPr>
        <p:spPr>
          <a:xfrm>
            <a:off x="1000760" y="1432560"/>
            <a:ext cx="1983740" cy="1880870"/>
          </a:xfrm>
          <a:prstGeom prst="ellipse">
            <a:avLst/>
          </a:prstGeom>
          <a:gradFill flip="none" rotWithShape="1">
            <a:gsLst>
              <a:gs pos="0">
                <a:srgbClr val="49B2FE"/>
              </a:gs>
              <a:gs pos="100000">
                <a:srgbClr val="1552E8"/>
              </a:gs>
            </a:gsLst>
            <a:lin ang="18900000" scaled="1"/>
          </a:gradFill>
        </p:spPr>
      </p:sp>
      <p:sp>
        <p:nvSpPr>
          <p:cNvPr id="8" name="Text 6"/>
          <p:cNvSpPr/>
          <p:nvPr/>
        </p:nvSpPr>
        <p:spPr>
          <a:xfrm>
            <a:off x="1000760" y="1432560"/>
            <a:ext cx="4312285" cy="431228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9" name="Text 7"/>
          <p:cNvSpPr/>
          <p:nvPr/>
        </p:nvSpPr>
        <p:spPr>
          <a:xfrm>
            <a:off x="1140460" y="1800225"/>
            <a:ext cx="1732280" cy="810260"/>
          </a:xfrm>
          <a:prstGeom prst="rect">
            <a:avLst/>
          </a:prstGeom>
          <a:noFill/>
        </p:spPr>
        <p:txBody>
          <a:bodyPr wrap="square" lIns="91440" tIns="45720" rIns="91440" bIns="45720" rtlCol="0" anchor="t">
            <a:noAutofit/>
          </a:bodyPr>
          <a:lstStyle/>
          <a:p>
            <a:pPr indent="0" algn="ctr" fontAlgn="auto">
              <a:lnSpc>
                <a:spcPct val="150000"/>
              </a:lnSpc>
              <a:buNone/>
            </a:pPr>
            <a:r>
              <a:rPr lang="zh-CN" altLang="en-US" sz="2400" b="1" dirty="0">
                <a:solidFill>
                  <a:schemeClr val="bg1"/>
                </a:solidFill>
                <a:latin typeface="微软雅黑" panose="020B0503020204020204" charset="-122"/>
                <a:ea typeface="微软雅黑" panose="020B0503020204020204" charset="-122"/>
              </a:rPr>
              <a:t>劳务报酬</a:t>
            </a:r>
            <a:endParaRPr lang="zh-CN" altLang="en-US" sz="2400" b="1" dirty="0">
              <a:solidFill>
                <a:schemeClr val="bg1"/>
              </a:solidFill>
              <a:latin typeface="微软雅黑" panose="020B0503020204020204" charset="-122"/>
              <a:ea typeface="微软雅黑" panose="020B0503020204020204" charset="-122"/>
            </a:endParaRPr>
          </a:p>
          <a:p>
            <a:pPr indent="0" algn="ctr" fontAlgn="auto">
              <a:lnSpc>
                <a:spcPct val="150000"/>
              </a:lnSpc>
              <a:buNone/>
            </a:pPr>
            <a:r>
              <a:rPr lang="zh-CN" altLang="en-US" sz="2400" b="1" dirty="0">
                <a:solidFill>
                  <a:schemeClr val="bg1"/>
                </a:solidFill>
                <a:latin typeface="微软雅黑" panose="020B0503020204020204" charset="-122"/>
                <a:ea typeface="微软雅黑" panose="020B0503020204020204" charset="-122"/>
              </a:rPr>
              <a:t>所得</a:t>
            </a:r>
            <a:endParaRPr lang="zh-CN" altLang="en-US" sz="2400" b="1" dirty="0">
              <a:solidFill>
                <a:schemeClr val="bg1"/>
              </a:solidFill>
              <a:latin typeface="微软雅黑" panose="020B0503020204020204" charset="-122"/>
              <a:ea typeface="微软雅黑" panose="020B0503020204020204" charset="-122"/>
            </a:endParaRPr>
          </a:p>
        </p:txBody>
      </p:sp>
      <p:sp>
        <p:nvSpPr>
          <p:cNvPr id="12" name="Text 10"/>
          <p:cNvSpPr/>
          <p:nvPr/>
        </p:nvSpPr>
        <p:spPr>
          <a:xfrm>
            <a:off x="2933065" y="2552065"/>
            <a:ext cx="7811770" cy="2052955"/>
          </a:xfrm>
          <a:prstGeom prst="rect">
            <a:avLst/>
          </a:prstGeom>
          <a:noFill/>
        </p:spPr>
        <p:txBody>
          <a:bodyPr wrap="square" lIns="91440" tIns="45720" rIns="91440" bIns="45720" rtlCol="0" anchor="t">
            <a:noAutofit/>
          </a:bodyPr>
          <a:lstStyle/>
          <a:p>
            <a:pPr indent="0" algn="just" fontAlgn="auto">
              <a:lnSpc>
                <a:spcPct val="150000"/>
              </a:lnSpc>
              <a:buNone/>
            </a:pPr>
            <a:r>
              <a:rPr lang="en-US" altLang="zh-CN" dirty="0">
                <a:latin typeface="微软雅黑" panose="020B0503020204020204" charset="-122"/>
                <a:ea typeface="微软雅黑" panose="020B0503020204020204" charset="-122"/>
              </a:rPr>
              <a:t>       </a:t>
            </a:r>
            <a:r>
              <a:rPr lang="zh-CN" altLang="en-US" dirty="0">
                <a:latin typeface="微软雅黑" panose="020B0503020204020204" charset="-122"/>
                <a:ea typeface="微软雅黑" panose="020B0503020204020204" charset="-122"/>
              </a:rPr>
              <a:t>从业人员自互联网平台企业取得的劳务报酬所得一般包括：通过互联网平台提供直播、教育、医疗、配送、家政、家教、旅行、咨询、培训、经纪、设计、演出、广告、翻译、代理、推广、技术服务等营利性服务取得的所得。</a:t>
            </a:r>
            <a:endParaRPr lang="zh-CN" altLang="en-US" dirty="0">
              <a:latin typeface="微软雅黑" panose="020B0503020204020204" charset="-122"/>
              <a:ea typeface="微软雅黑" panose="020B0503020204020204" charset="-122"/>
            </a:endParaRPr>
          </a:p>
          <a:p>
            <a:pPr indent="0" algn="just" fontAlgn="auto">
              <a:lnSpc>
                <a:spcPct val="150000"/>
              </a:lnSpc>
              <a:buNone/>
            </a:pPr>
            <a:r>
              <a:rPr lang="en-US" altLang="zh-CN" dirty="0">
                <a:latin typeface="微软雅黑" panose="020B0503020204020204" charset="-122"/>
                <a:ea typeface="微软雅黑" panose="020B0503020204020204" charset="-122"/>
              </a:rPr>
              <a:t>       </a:t>
            </a:r>
            <a:r>
              <a:rPr lang="zh-CN" altLang="en-US" dirty="0">
                <a:latin typeface="微软雅黑" panose="020B0503020204020204" charset="-122"/>
                <a:ea typeface="微软雅黑" panose="020B0503020204020204" charset="-122"/>
              </a:rPr>
              <a:t>未取得市场主体登记证照的平台内的经营者和从业人员通过互联网平台销售货物、提供运输服务取得的所得，属于经营所得。</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 2"/>
          <p:cNvSpPr/>
          <p:nvPr/>
        </p:nvSpPr>
        <p:spPr>
          <a:xfrm>
            <a:off x="957580" y="603885"/>
            <a:ext cx="9799955" cy="58356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sym typeface="+mn-ea"/>
              </a:rPr>
              <a:t>个人所得税政策适用及扣缴申报办理</a:t>
            </a:r>
            <a:endParaRPr lang="en-US" sz="3200" b="1" dirty="0">
              <a:solidFill>
                <a:srgbClr val="018EF4"/>
              </a:solidFill>
              <a:latin typeface="MiSans" pitchFamily="34" charset="-122"/>
              <a:ea typeface="MiSans" pitchFamily="34" charset="-122"/>
              <a:cs typeface="MiSans" pitchFamily="34" charset="-120"/>
            </a:endParaRPr>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Shape 5"/>
          <p:cNvSpPr/>
          <p:nvPr>
            <p:custDataLst>
              <p:tags r:id="rId1"/>
            </p:custDataLst>
          </p:nvPr>
        </p:nvSpPr>
        <p:spPr>
          <a:xfrm>
            <a:off x="957580" y="1574800"/>
            <a:ext cx="10538460" cy="2445385"/>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9" name="Text 6"/>
          <p:cNvSpPr/>
          <p:nvPr/>
        </p:nvSpPr>
        <p:spPr>
          <a:xfrm>
            <a:off x="957580" y="1574800"/>
            <a:ext cx="10507980" cy="2235835"/>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1" name="Text 8"/>
          <p:cNvSpPr/>
          <p:nvPr>
            <p:custDataLst>
              <p:tags r:id="rId2"/>
            </p:custDataLst>
          </p:nvPr>
        </p:nvSpPr>
        <p:spPr>
          <a:xfrm>
            <a:off x="2780030" y="1781175"/>
            <a:ext cx="8707120" cy="2010410"/>
          </a:xfrm>
          <a:prstGeom prst="rect">
            <a:avLst/>
          </a:prstGeom>
          <a:noFill/>
        </p:spPr>
        <p:txBody>
          <a:bodyPr wrap="square" lIns="91440" tIns="45720" rIns="91440" bIns="45720" rtlCol="0" anchor="t">
            <a:noAutofit/>
          </a:bodyPr>
          <a:lstStyle/>
          <a:p>
            <a:pPr indent="0" algn="just" fontAlgn="auto">
              <a:lnSpc>
                <a:spcPts val="2960"/>
              </a:lnSpc>
              <a:buNone/>
            </a:pPr>
            <a:r>
              <a:rPr lang="zh-CN" altLang="en-US" dirty="0">
                <a:latin typeface="微软雅黑" panose="020B0503020204020204" charset="-122"/>
                <a:ea typeface="微软雅黑" panose="020B0503020204020204" charset="-122"/>
                <a:cs typeface="微软雅黑" panose="020B0503020204020204" charset="-122"/>
              </a:rPr>
              <a:t>从业人员自互联网平台企业取得劳务报酬所得，具体计算公式如下：</a:t>
            </a:r>
            <a:endParaRPr lang="zh-CN" altLang="en-US" dirty="0">
              <a:latin typeface="微软雅黑" panose="020B0503020204020204" charset="-122"/>
              <a:ea typeface="微软雅黑" panose="020B0503020204020204" charset="-122"/>
              <a:cs typeface="微软雅黑" panose="020B0503020204020204" charset="-122"/>
            </a:endParaRPr>
          </a:p>
          <a:p>
            <a:pPr indent="0" algn="just" fontAlgn="auto">
              <a:lnSpc>
                <a:spcPts val="2960"/>
              </a:lnSpc>
              <a:buNone/>
            </a:pPr>
            <a:r>
              <a:rPr lang="zh-CN" altLang="en-US" dirty="0">
                <a:latin typeface="微软雅黑" panose="020B0503020204020204" charset="-122"/>
                <a:ea typeface="微软雅黑" panose="020B0503020204020204" charset="-122"/>
                <a:cs typeface="微软雅黑" panose="020B0503020204020204" charset="-122"/>
              </a:rPr>
              <a:t>本期应预扣预缴税额</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a:t>
            </a:r>
            <a:r>
              <a:rPr lang="zh-CN" altLang="en-US" dirty="0">
                <a:highlight>
                  <a:srgbClr val="FFFF00"/>
                </a:highlight>
                <a:latin typeface="微软雅黑" panose="020B0503020204020204" charset="-122"/>
                <a:ea typeface="微软雅黑" panose="020B0503020204020204" charset="-122"/>
                <a:cs typeface="微软雅黑" panose="020B0503020204020204" charset="-122"/>
              </a:rPr>
              <a:t>累计收入</a:t>
            </a:r>
            <a:r>
              <a:rPr lang="en-US" altLang="zh-CN" dirty="0">
                <a:highlight>
                  <a:srgbClr val="FFFF00"/>
                </a:highlight>
                <a:latin typeface="微软雅黑" panose="020B0503020204020204" charset="-122"/>
                <a:ea typeface="微软雅黑" panose="020B0503020204020204" charset="-122"/>
                <a:cs typeface="微软雅黑" panose="020B0503020204020204" charset="-122"/>
              </a:rPr>
              <a:t>-</a:t>
            </a:r>
            <a:r>
              <a:rPr lang="zh-CN" altLang="en-US" dirty="0">
                <a:highlight>
                  <a:srgbClr val="FFFF00"/>
                </a:highlight>
                <a:latin typeface="微软雅黑" panose="020B0503020204020204" charset="-122"/>
                <a:ea typeface="微软雅黑" panose="020B0503020204020204" charset="-122"/>
                <a:cs typeface="微软雅黑" panose="020B0503020204020204" charset="-122"/>
              </a:rPr>
              <a:t>累计费用</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累计免税收入</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累计减除费用</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累计依法确定的其他扣除</a:t>
            </a:r>
            <a:r>
              <a:rPr lang="en-US" altLang="zh-CN" dirty="0">
                <a:latin typeface="微软雅黑" panose="020B0503020204020204" charset="-122"/>
                <a:ea typeface="微软雅黑" panose="020B0503020204020204" charset="-122"/>
                <a:cs typeface="微软雅黑" panose="020B0503020204020204" charset="-122"/>
              </a:rPr>
              <a:t>)</a:t>
            </a:r>
            <a:r>
              <a:rPr lang="en-US" altLang="en-US"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预扣率</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速算扣除数</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累计减免税额</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累计已预扣预缴税额</a:t>
            </a:r>
            <a:endParaRPr lang="zh-CN" altLang="en-US" dirty="0">
              <a:latin typeface="微软雅黑" panose="020B0503020204020204" charset="-122"/>
              <a:ea typeface="微软雅黑" panose="020B0503020204020204" charset="-122"/>
              <a:cs typeface="微软雅黑" panose="020B0503020204020204" charset="-122"/>
            </a:endParaRPr>
          </a:p>
          <a:p>
            <a:pPr indent="0" algn="just" fontAlgn="auto">
              <a:lnSpc>
                <a:spcPts val="2960"/>
              </a:lnSpc>
              <a:buNone/>
            </a:pPr>
            <a:r>
              <a:rPr lang="zh-CN" altLang="en-US" dirty="0">
                <a:latin typeface="微软雅黑" panose="020B0503020204020204" charset="-122"/>
                <a:ea typeface="微软雅黑" panose="020B0503020204020204" charset="-122"/>
                <a:cs typeface="微软雅黑" panose="020B0503020204020204" charset="-122"/>
              </a:rPr>
              <a:t>其中：累计费用，按累计收入乘以</a:t>
            </a:r>
            <a:r>
              <a:rPr lang="en-US" altLang="zh-CN" dirty="0">
                <a:latin typeface="微软雅黑" panose="020B0503020204020204" charset="-122"/>
                <a:ea typeface="微软雅黑" panose="020B0503020204020204" charset="-122"/>
                <a:cs typeface="微软雅黑" panose="020B0503020204020204" charset="-122"/>
              </a:rPr>
              <a:t>20%</a:t>
            </a:r>
            <a:r>
              <a:rPr lang="zh-CN" altLang="en-US" dirty="0">
                <a:latin typeface="微软雅黑" panose="020B0503020204020204" charset="-122"/>
                <a:ea typeface="微软雅黑" panose="020B0503020204020204" charset="-122"/>
                <a:cs typeface="微软雅黑" panose="020B0503020204020204" charset="-122"/>
              </a:rPr>
              <a:t>计算；累计减除费用，按照</a:t>
            </a:r>
            <a:r>
              <a:rPr lang="en-US" altLang="zh-CN" dirty="0">
                <a:latin typeface="微软雅黑" panose="020B0503020204020204" charset="-122"/>
                <a:ea typeface="微软雅黑" panose="020B0503020204020204" charset="-122"/>
                <a:cs typeface="微软雅黑" panose="020B0503020204020204" charset="-122"/>
              </a:rPr>
              <a:t>5000</a:t>
            </a:r>
            <a:r>
              <a:rPr lang="zh-CN" altLang="en-US" dirty="0">
                <a:latin typeface="微软雅黑" panose="020B0503020204020204" charset="-122"/>
                <a:ea typeface="微软雅黑" panose="020B0503020204020204" charset="-122"/>
                <a:cs typeface="微软雅黑" panose="020B0503020204020204" charset="-122"/>
              </a:rPr>
              <a:t>元</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月乘以纳税人当年截至本月在本互联网平台企业</a:t>
            </a:r>
            <a:r>
              <a:rPr lang="zh-CN" altLang="en-US" dirty="0">
                <a:highlight>
                  <a:srgbClr val="FFFF00"/>
                </a:highlight>
                <a:latin typeface="微软雅黑" panose="020B0503020204020204" charset="-122"/>
                <a:ea typeface="微软雅黑" panose="020B0503020204020204" charset="-122"/>
                <a:cs typeface="微软雅黑" panose="020B0503020204020204" charset="-122"/>
              </a:rPr>
              <a:t>连续</a:t>
            </a:r>
            <a:r>
              <a:rPr lang="zh-CN" altLang="en-US" dirty="0">
                <a:latin typeface="微软雅黑" panose="020B0503020204020204" charset="-122"/>
                <a:ea typeface="微软雅黑" panose="020B0503020204020204" charset="-122"/>
                <a:cs typeface="微软雅黑" panose="020B0503020204020204" charset="-122"/>
              </a:rPr>
              <a:t>取得劳务报酬的月份数计算。</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2" name="Shape 9"/>
          <p:cNvSpPr/>
          <p:nvPr>
            <p:custDataLst>
              <p:tags r:id="rId3"/>
            </p:custDataLst>
          </p:nvPr>
        </p:nvSpPr>
        <p:spPr>
          <a:xfrm>
            <a:off x="1195705" y="1795780"/>
            <a:ext cx="1325880" cy="1325880"/>
          </a:xfrm>
          <a:prstGeom prst="roundRect">
            <a:avLst/>
          </a:prstGeom>
          <a:gradFill flip="none" rotWithShape="1">
            <a:gsLst>
              <a:gs pos="0">
                <a:srgbClr val="49B2FE"/>
              </a:gs>
              <a:gs pos="100000">
                <a:srgbClr val="1552E8"/>
              </a:gs>
            </a:gsLst>
            <a:lin ang="18900000" scaled="1"/>
          </a:gradFill>
        </p:spPr>
      </p:sp>
      <p:sp>
        <p:nvSpPr>
          <p:cNvPr id="13" name="Text 10"/>
          <p:cNvSpPr/>
          <p:nvPr/>
        </p:nvSpPr>
        <p:spPr>
          <a:xfrm>
            <a:off x="1195705" y="1795780"/>
            <a:ext cx="1325880" cy="132588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4" name="Text 11"/>
          <p:cNvSpPr/>
          <p:nvPr>
            <p:custDataLst>
              <p:tags r:id="rId4"/>
            </p:custDataLst>
          </p:nvPr>
        </p:nvSpPr>
        <p:spPr>
          <a:xfrm>
            <a:off x="1195705" y="1795780"/>
            <a:ext cx="1325880" cy="1584325"/>
          </a:xfrm>
          <a:prstGeom prst="rect">
            <a:avLst/>
          </a:prstGeom>
          <a:noFill/>
        </p:spPr>
        <p:txBody>
          <a:bodyPr wrap="square" lIns="91440" tIns="45720" rIns="91440" bIns="45720" rtlCol="0" anchor="t">
            <a:noAutofit/>
          </a:bodyPr>
          <a:lstStyle/>
          <a:p>
            <a:pPr indent="0" algn="ctr" fontAlgn="auto">
              <a:lnSpc>
                <a:spcPct val="150000"/>
              </a:lnSpc>
              <a:buNone/>
            </a:pPr>
            <a:r>
              <a:rPr lang="zh-CN" altLang="en-US" sz="1600" b="1" dirty="0">
                <a:solidFill>
                  <a:schemeClr val="bg1"/>
                </a:solidFill>
                <a:latin typeface="微软雅黑" panose="020B0503020204020204" charset="-122"/>
                <a:ea typeface="微软雅黑" panose="020B0503020204020204" charset="-122"/>
                <a:sym typeface="+mn-ea"/>
              </a:rPr>
              <a:t>互联网劳务报酬所得预扣预缴</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17" name="Shape 14"/>
          <p:cNvSpPr/>
          <p:nvPr>
            <p:custDataLst>
              <p:tags r:id="rId5"/>
            </p:custDataLst>
          </p:nvPr>
        </p:nvSpPr>
        <p:spPr>
          <a:xfrm>
            <a:off x="957580" y="4268470"/>
            <a:ext cx="10538460" cy="176784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18" name="Text 15"/>
          <p:cNvSpPr/>
          <p:nvPr/>
        </p:nvSpPr>
        <p:spPr>
          <a:xfrm>
            <a:off x="957580" y="4268470"/>
            <a:ext cx="10538460" cy="176784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20" name="Text 17"/>
          <p:cNvSpPr/>
          <p:nvPr>
            <p:custDataLst>
              <p:tags r:id="rId6"/>
            </p:custDataLst>
          </p:nvPr>
        </p:nvSpPr>
        <p:spPr>
          <a:xfrm>
            <a:off x="2780030" y="4556760"/>
            <a:ext cx="8511540" cy="1229995"/>
          </a:xfrm>
          <a:prstGeom prst="rect">
            <a:avLst/>
          </a:prstGeom>
          <a:noFill/>
        </p:spPr>
        <p:txBody>
          <a:bodyPr wrap="square" lIns="91440" tIns="45720" rIns="91440" bIns="45720" rtlCol="0" anchor="t">
            <a:spAutoFit/>
          </a:bodyPr>
          <a:lstStyle/>
          <a:p>
            <a:pPr marL="0" algn="just">
              <a:lnSpc>
                <a:spcPts val="2960"/>
              </a:lnSpc>
              <a:buClrTx/>
              <a:buSzTx/>
              <a:buNone/>
            </a:pPr>
            <a:r>
              <a:rPr lang="zh-CN" altLang="en-US" sz="1800" dirty="0">
                <a:latin typeface="微软雅黑" panose="020B0503020204020204" charset="-122"/>
                <a:ea typeface="微软雅黑" panose="020B0503020204020204" charset="-122"/>
                <a:cs typeface="微软雅黑" panose="020B0503020204020204" charset="-122"/>
              </a:rPr>
              <a:t>　支付工资、薪金所得时，本期应预扣预缴税额=（累计收入-累计免税收入-累计减除费用-累计专项扣除-累计专项附加扣除-累计依法确定的其他扣除）×预扣率-速算扣除数-累计减免税额-累计已预扣预缴税额</a:t>
            </a:r>
            <a:endParaRPr lang="zh-CN" altLang="en-US" sz="1800" dirty="0">
              <a:latin typeface="微软雅黑" panose="020B0503020204020204" charset="-122"/>
              <a:ea typeface="微软雅黑" panose="020B0503020204020204" charset="-122"/>
              <a:cs typeface="微软雅黑" panose="020B0503020204020204" charset="-122"/>
            </a:endParaRPr>
          </a:p>
        </p:txBody>
      </p:sp>
      <p:sp>
        <p:nvSpPr>
          <p:cNvPr id="21" name="Shape 18"/>
          <p:cNvSpPr/>
          <p:nvPr>
            <p:custDataLst>
              <p:tags r:id="rId7"/>
            </p:custDataLst>
          </p:nvPr>
        </p:nvSpPr>
        <p:spPr>
          <a:xfrm>
            <a:off x="1195705" y="4489450"/>
            <a:ext cx="1325880" cy="1325880"/>
          </a:xfrm>
          <a:prstGeom prst="roundRect">
            <a:avLst/>
          </a:prstGeom>
          <a:gradFill flip="none" rotWithShape="1">
            <a:gsLst>
              <a:gs pos="0">
                <a:srgbClr val="49B2FE"/>
              </a:gs>
              <a:gs pos="100000">
                <a:srgbClr val="1552E8"/>
              </a:gs>
            </a:gsLst>
            <a:lin ang="18900000" scaled="1"/>
          </a:gradFill>
        </p:spPr>
      </p:sp>
      <p:sp>
        <p:nvSpPr>
          <p:cNvPr id="22" name="Text 19"/>
          <p:cNvSpPr/>
          <p:nvPr/>
        </p:nvSpPr>
        <p:spPr>
          <a:xfrm>
            <a:off x="1195705" y="4489450"/>
            <a:ext cx="1325880" cy="132588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24" name="Text 11"/>
          <p:cNvSpPr/>
          <p:nvPr>
            <p:custDataLst>
              <p:tags r:id="rId8"/>
            </p:custDataLst>
          </p:nvPr>
        </p:nvSpPr>
        <p:spPr>
          <a:xfrm>
            <a:off x="1341755" y="4542790"/>
            <a:ext cx="1019175" cy="915035"/>
          </a:xfrm>
          <a:prstGeom prst="rect">
            <a:avLst/>
          </a:prstGeom>
          <a:noFill/>
        </p:spPr>
        <p:txBody>
          <a:bodyPr wrap="square" lIns="91440" tIns="45720" rIns="91440" bIns="45720" rtlCol="0" anchor="t">
            <a:noAutofit/>
          </a:bodyPr>
          <a:p>
            <a:pPr marL="0" algn="ctr">
              <a:lnSpc>
                <a:spcPct val="150000"/>
              </a:lnSpc>
              <a:buClrTx/>
              <a:buSzTx/>
              <a:buFontTx/>
              <a:buNone/>
            </a:pPr>
            <a:r>
              <a:rPr lang="zh-CN" altLang="en-US" sz="1600" b="1" dirty="0">
                <a:solidFill>
                  <a:schemeClr val="bg1"/>
                </a:solidFill>
                <a:latin typeface="微软雅黑" panose="020B0503020204020204" charset="-122"/>
                <a:ea typeface="微软雅黑" panose="020B0503020204020204" charset="-122"/>
                <a:sym typeface="+mn-ea"/>
              </a:rPr>
              <a:t>工资薪金所得预扣预缴</a:t>
            </a:r>
            <a:endParaRPr lang="zh-CN" altLang="en-US" sz="1600"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rot="21000000">
            <a:off x="1763395" y="1683385"/>
            <a:ext cx="2458085" cy="389572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Text 2"/>
          <p:cNvSpPr/>
          <p:nvPr/>
        </p:nvSpPr>
        <p:spPr>
          <a:xfrm>
            <a:off x="681990" y="392430"/>
            <a:ext cx="9770110" cy="58356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sym typeface="+mn-ea"/>
              </a:rPr>
              <a:t>个人所得税政策适用及扣缴申报办理</a:t>
            </a:r>
            <a:endParaRPr lang="en-US" sz="3200" b="1" dirty="0">
              <a:solidFill>
                <a:srgbClr val="018EF4"/>
              </a:solidFill>
              <a:latin typeface="MiSans" pitchFamily="34" charset="-122"/>
              <a:ea typeface="MiSans" pitchFamily="34" charset="-122"/>
              <a:cs typeface="MiSans" pitchFamily="34" charset="-120"/>
            </a:endParaRPr>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Shape 5"/>
          <p:cNvSpPr/>
          <p:nvPr>
            <p:custDataLst>
              <p:tags r:id="rId1"/>
            </p:custDataLst>
          </p:nvPr>
        </p:nvSpPr>
        <p:spPr>
          <a:xfrm>
            <a:off x="1645285" y="2258060"/>
            <a:ext cx="3837940" cy="312166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11" name="Text 8"/>
          <p:cNvSpPr/>
          <p:nvPr>
            <p:custDataLst>
              <p:tags r:id="rId2"/>
            </p:custDataLst>
          </p:nvPr>
        </p:nvSpPr>
        <p:spPr>
          <a:xfrm>
            <a:off x="1817370" y="2714625"/>
            <a:ext cx="3402965" cy="2120900"/>
          </a:xfrm>
          <a:prstGeom prst="rect">
            <a:avLst/>
          </a:prstGeom>
          <a:noFill/>
        </p:spPr>
        <p:txBody>
          <a:bodyPr wrap="square" lIns="91440" tIns="45720" rIns="91440" bIns="45720" rtlCol="0" anchor="t">
            <a:noAutofit/>
          </a:bodyPr>
          <a:lstStyle/>
          <a:p>
            <a:pPr marL="0" indent="0" algn="just">
              <a:lnSpc>
                <a:spcPct val="120000"/>
              </a:lnSpc>
              <a:buNone/>
            </a:pPr>
            <a:r>
              <a:rPr lang="zh-CN" altLang="en-US" sz="2000" dirty="0">
                <a:latin typeface="微软雅黑" panose="020B0503020204020204" charset="-122"/>
                <a:ea typeface="微软雅黑" panose="020B0503020204020204" charset="-122"/>
              </a:rPr>
              <a:t>纳税人取得劳务报酬所得，按照</a:t>
            </a:r>
            <a:r>
              <a:rPr lang="en-US" altLang="zh-CN" sz="2000" dirty="0">
                <a:latin typeface="微软雅黑" panose="020B0503020204020204" charset="-122"/>
                <a:ea typeface="微软雅黑" panose="020B0503020204020204" charset="-122"/>
              </a:rPr>
              <a:t>20%-40%</a:t>
            </a:r>
            <a:r>
              <a:rPr lang="zh-CN" altLang="en-US" sz="2000" dirty="0">
                <a:latin typeface="微软雅黑" panose="020B0503020204020204" charset="-122"/>
                <a:ea typeface="微软雅黑" panose="020B0503020204020204" charset="-122"/>
              </a:rPr>
              <a:t>的三级累进预扣率预扣预缴个人所得税，每次收入超过</a:t>
            </a:r>
            <a:r>
              <a:rPr lang="en-US" altLang="zh-CN" sz="2000" dirty="0">
                <a:latin typeface="微软雅黑" panose="020B0503020204020204" charset="-122"/>
                <a:ea typeface="微软雅黑" panose="020B0503020204020204" charset="-122"/>
              </a:rPr>
              <a:t>800</a:t>
            </a:r>
            <a:r>
              <a:rPr lang="zh-CN" altLang="en-US" sz="2000" dirty="0">
                <a:latin typeface="微软雅黑" panose="020B0503020204020204" charset="-122"/>
                <a:ea typeface="微软雅黑" panose="020B0503020204020204" charset="-122"/>
              </a:rPr>
              <a:t>元需要预缴税款。</a:t>
            </a:r>
            <a:endParaRPr lang="zh-CN" altLang="en-US" sz="2000" dirty="0">
              <a:latin typeface="微软雅黑" panose="020B0503020204020204" charset="-122"/>
              <a:ea typeface="微软雅黑" panose="020B0503020204020204" charset="-122"/>
            </a:endParaRPr>
          </a:p>
        </p:txBody>
      </p:sp>
      <p:sp>
        <p:nvSpPr>
          <p:cNvPr id="12" name="Shape 9"/>
          <p:cNvSpPr/>
          <p:nvPr>
            <p:custDataLst>
              <p:tags r:id="rId3"/>
            </p:custDataLst>
          </p:nvPr>
        </p:nvSpPr>
        <p:spPr>
          <a:xfrm>
            <a:off x="2964815" y="1703705"/>
            <a:ext cx="1166495" cy="739775"/>
          </a:xfrm>
          <a:prstGeom prst="roundRect">
            <a:avLst/>
          </a:prstGeom>
          <a:gradFill flip="none" rotWithShape="1">
            <a:gsLst>
              <a:gs pos="0">
                <a:srgbClr val="49B2FE"/>
              </a:gs>
              <a:gs pos="100000">
                <a:srgbClr val="1552E8"/>
              </a:gs>
            </a:gsLst>
            <a:lin ang="18900000" scaled="1"/>
          </a:gradFill>
        </p:spPr>
      </p:sp>
      <p:sp>
        <p:nvSpPr>
          <p:cNvPr id="14" name="Text 11"/>
          <p:cNvSpPr/>
          <p:nvPr>
            <p:custDataLst>
              <p:tags r:id="rId4"/>
            </p:custDataLst>
          </p:nvPr>
        </p:nvSpPr>
        <p:spPr>
          <a:xfrm>
            <a:off x="2988945" y="1859280"/>
            <a:ext cx="1111885" cy="398780"/>
          </a:xfrm>
          <a:prstGeom prst="rect">
            <a:avLst/>
          </a:prstGeom>
          <a:noFill/>
        </p:spPr>
        <p:txBody>
          <a:bodyPr wrap="square" lIns="91440" tIns="45720" rIns="91440" bIns="45720" rtlCol="0" anchor="t">
            <a:spAutoFit/>
          </a:bodyPr>
          <a:lstStyle/>
          <a:p>
            <a:pPr marL="0" indent="0" algn="ctr">
              <a:lnSpc>
                <a:spcPct val="100000"/>
              </a:lnSpc>
              <a:buNone/>
            </a:pPr>
            <a:r>
              <a:rPr lang="zh-CN" altLang="en-US" sz="2000" b="1" dirty="0">
                <a:solidFill>
                  <a:srgbClr val="FFFFFF"/>
                </a:solidFill>
                <a:latin typeface="微软雅黑" panose="020B0503020204020204" charset="-122"/>
                <a:ea typeface="微软雅黑" panose="020B0503020204020204" charset="-122"/>
                <a:cs typeface="MiSans" pitchFamily="34" charset="-120"/>
              </a:rPr>
              <a:t>调整前</a:t>
            </a:r>
            <a:endParaRPr lang="zh-CN" altLang="en-US" sz="2000" b="1" dirty="0">
              <a:solidFill>
                <a:srgbClr val="FFFFFF"/>
              </a:solidFill>
              <a:latin typeface="微软雅黑" panose="020B0503020204020204" charset="-122"/>
              <a:ea typeface="微软雅黑" panose="020B0503020204020204" charset="-122"/>
              <a:cs typeface="MiSans" pitchFamily="34" charset="-120"/>
            </a:endParaRPr>
          </a:p>
        </p:txBody>
      </p:sp>
      <p:sp>
        <p:nvSpPr>
          <p:cNvPr id="18" name="Text 15"/>
          <p:cNvSpPr/>
          <p:nvPr/>
        </p:nvSpPr>
        <p:spPr>
          <a:xfrm>
            <a:off x="5645785" y="2431415"/>
            <a:ext cx="6724015" cy="29489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1" name="Shape 5"/>
          <p:cNvSpPr/>
          <p:nvPr>
            <p:custDataLst>
              <p:tags r:id="rId5"/>
            </p:custDataLst>
          </p:nvPr>
        </p:nvSpPr>
        <p:spPr>
          <a:xfrm>
            <a:off x="6071870" y="2258060"/>
            <a:ext cx="3837940" cy="312166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22" name="Text 8"/>
          <p:cNvSpPr/>
          <p:nvPr>
            <p:custDataLst>
              <p:tags r:id="rId6"/>
            </p:custDataLst>
          </p:nvPr>
        </p:nvSpPr>
        <p:spPr>
          <a:xfrm>
            <a:off x="6325235" y="2656840"/>
            <a:ext cx="3357880" cy="2367915"/>
          </a:xfrm>
          <a:prstGeom prst="rect">
            <a:avLst/>
          </a:prstGeom>
          <a:noFill/>
        </p:spPr>
        <p:txBody>
          <a:bodyPr wrap="square" lIns="91440" tIns="45720" rIns="91440" bIns="45720" rtlCol="0" anchor="t">
            <a:noAutofit/>
          </a:bodyPr>
          <a:p>
            <a:pPr marL="0" algn="just">
              <a:lnSpc>
                <a:spcPct val="120000"/>
              </a:lnSpc>
              <a:buClrTx/>
              <a:buSzTx/>
              <a:buFontTx/>
              <a:buNone/>
            </a:pPr>
            <a:r>
              <a:rPr lang="zh-CN" altLang="en-US" sz="2000" dirty="0">
                <a:latin typeface="微软雅黑" panose="020B0503020204020204" charset="-122"/>
                <a:ea typeface="微软雅黑" panose="020B0503020204020204" charset="-122"/>
              </a:rPr>
              <a:t>允许按照累计预扣法预扣预缴税款，既可以扣除每月5000元的减除费用，还可以按照3%-45%的七级累进预扣率计算税款。</a:t>
            </a:r>
            <a:endParaRPr lang="zh-CN" altLang="en-US" sz="2000" dirty="0">
              <a:latin typeface="微软雅黑" panose="020B0503020204020204" charset="-122"/>
              <a:ea typeface="微软雅黑" panose="020B0503020204020204" charset="-122"/>
            </a:endParaRPr>
          </a:p>
        </p:txBody>
      </p:sp>
      <p:sp>
        <p:nvSpPr>
          <p:cNvPr id="23" name="Shape 9"/>
          <p:cNvSpPr/>
          <p:nvPr>
            <p:custDataLst>
              <p:tags r:id="rId7"/>
            </p:custDataLst>
          </p:nvPr>
        </p:nvSpPr>
        <p:spPr>
          <a:xfrm>
            <a:off x="7391400" y="1703705"/>
            <a:ext cx="1166495" cy="739775"/>
          </a:xfrm>
          <a:prstGeom prst="roundRect">
            <a:avLst/>
          </a:prstGeom>
          <a:gradFill flip="none" rotWithShape="1">
            <a:gsLst>
              <a:gs pos="0">
                <a:srgbClr val="49B2FE"/>
              </a:gs>
              <a:gs pos="100000">
                <a:srgbClr val="1552E8"/>
              </a:gs>
            </a:gsLst>
            <a:lin ang="18900000" scaled="1"/>
          </a:gradFill>
        </p:spPr>
      </p:sp>
      <p:sp>
        <p:nvSpPr>
          <p:cNvPr id="24" name="Text 11"/>
          <p:cNvSpPr/>
          <p:nvPr>
            <p:custDataLst>
              <p:tags r:id="rId8"/>
            </p:custDataLst>
          </p:nvPr>
        </p:nvSpPr>
        <p:spPr>
          <a:xfrm>
            <a:off x="7415530" y="1859280"/>
            <a:ext cx="1111885" cy="398780"/>
          </a:xfrm>
          <a:prstGeom prst="rect">
            <a:avLst/>
          </a:prstGeom>
          <a:noFill/>
        </p:spPr>
        <p:txBody>
          <a:bodyPr wrap="square" lIns="91440" tIns="45720" rIns="91440" bIns="45720" rtlCol="0" anchor="t">
            <a:spAutoFit/>
          </a:bodyPr>
          <a:p>
            <a:pPr marL="0" indent="0" algn="ctr">
              <a:lnSpc>
                <a:spcPct val="100000"/>
              </a:lnSpc>
              <a:buNone/>
            </a:pPr>
            <a:r>
              <a:rPr lang="zh-CN" altLang="en-US" sz="2000" b="1" dirty="0">
                <a:solidFill>
                  <a:srgbClr val="FFFFFF"/>
                </a:solidFill>
                <a:latin typeface="微软雅黑" panose="020B0503020204020204" charset="-122"/>
                <a:ea typeface="微软雅黑" panose="020B0503020204020204" charset="-122"/>
                <a:cs typeface="MiSans" pitchFamily="34" charset="-120"/>
              </a:rPr>
              <a:t>调整后</a:t>
            </a:r>
            <a:endParaRPr lang="zh-CN" altLang="en-US" sz="2000" b="1" dirty="0">
              <a:solidFill>
                <a:srgbClr val="FFFFFF"/>
              </a:solidFill>
              <a:latin typeface="微软雅黑" panose="020B0503020204020204" charset="-122"/>
              <a:ea typeface="微软雅黑" panose="020B0503020204020204" charset="-122"/>
              <a:cs typeface="MiSans" pitchFamily="34"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21000000">
            <a:off x="1001395" y="1683385"/>
            <a:ext cx="2458085" cy="3895725"/>
          </a:xfrm>
          <a:prstGeom prst="roundRect">
            <a:avLst/>
          </a:prstGeom>
          <a:gradFill flip="none" rotWithShape="1">
            <a:gsLst>
              <a:gs pos="0">
                <a:srgbClr val="49B2FE"/>
              </a:gs>
              <a:gs pos="100000">
                <a:srgbClr val="1552E8"/>
              </a:gs>
            </a:gsLst>
            <a:lin ang="18900000" scaled="1"/>
          </a:gradFill>
        </p:spPr>
      </p:sp>
      <p:sp>
        <p:nvSpPr>
          <p:cNvPr id="3" name="Text 1"/>
          <p:cNvSpPr/>
          <p:nvPr/>
        </p:nvSpPr>
        <p:spPr>
          <a:xfrm rot="21000000">
            <a:off x="1001395" y="1683385"/>
            <a:ext cx="2458085" cy="3895725"/>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4" name="Image 0" descr="https://test-kimi-img.moonshot.cn/pub/slides/slides_tmpl/image/25-05-30-11:02:41-d0shvkc75iks832jecag.png"/>
          <p:cNvPicPr>
            <a:picLocks noChangeAspect="1"/>
          </p:cNvPicPr>
          <p:nvPr/>
        </p:nvPicPr>
        <p:blipFill>
          <a:blip r:embed="rId1"/>
          <a:stretch>
            <a:fillRect/>
          </a:stretch>
        </p:blipFill>
        <p:spPr>
          <a:xfrm>
            <a:off x="1113790" y="1884045"/>
            <a:ext cx="2682240" cy="3907790"/>
          </a:xfrm>
          <a:prstGeom prst="rect">
            <a:avLst/>
          </a:prstGeom>
        </p:spPr>
      </p:pic>
      <p:sp>
        <p:nvSpPr>
          <p:cNvPr id="5" name="Text 2"/>
          <p:cNvSpPr/>
          <p:nvPr/>
        </p:nvSpPr>
        <p:spPr>
          <a:xfrm>
            <a:off x="850265" y="392430"/>
            <a:ext cx="9799955" cy="58356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sym typeface="+mn-ea"/>
              </a:rPr>
              <a:t>增值税政策适用及代办申报办理</a:t>
            </a:r>
            <a:endParaRPr lang="en-US" sz="3200" b="1" dirty="0">
              <a:solidFill>
                <a:srgbClr val="018EF4"/>
              </a:solidFill>
              <a:latin typeface="MiSans" pitchFamily="34" charset="-122"/>
              <a:ea typeface="MiSans" pitchFamily="34" charset="-122"/>
              <a:cs typeface="MiSans" pitchFamily="34" charset="-120"/>
            </a:endParaRPr>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Shape 5"/>
          <p:cNvSpPr/>
          <p:nvPr>
            <p:custDataLst>
              <p:tags r:id="rId2"/>
            </p:custDataLst>
          </p:nvPr>
        </p:nvSpPr>
        <p:spPr>
          <a:xfrm>
            <a:off x="4084955" y="1223645"/>
            <a:ext cx="7435850" cy="1593215"/>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11" name="Text 8"/>
          <p:cNvSpPr/>
          <p:nvPr>
            <p:custDataLst>
              <p:tags r:id="rId3"/>
            </p:custDataLst>
          </p:nvPr>
        </p:nvSpPr>
        <p:spPr>
          <a:xfrm>
            <a:off x="5471795" y="1320800"/>
            <a:ext cx="6047740" cy="1429385"/>
          </a:xfrm>
          <a:prstGeom prst="rect">
            <a:avLst/>
          </a:prstGeom>
          <a:noFill/>
        </p:spPr>
        <p:txBody>
          <a:bodyPr wrap="square" lIns="91440" tIns="45720" rIns="91440" bIns="45720" rtlCol="0" anchor="t">
            <a:noAutofit/>
          </a:bodyPr>
          <a:lstStyle/>
          <a:p>
            <a:pPr marL="0" algn="just">
              <a:lnSpc>
                <a:spcPts val="2520"/>
              </a:lnSpc>
              <a:buClrTx/>
              <a:buSzTx/>
              <a:buNone/>
            </a:pPr>
            <a:r>
              <a:rPr lang="zh-CN" altLang="en-US" sz="1600" b="1" dirty="0">
                <a:latin typeface="微软雅黑" panose="020B0503020204020204" charset="-122"/>
                <a:ea typeface="微软雅黑" panose="020B0503020204020204" charset="-122"/>
              </a:rPr>
              <a:t>核验从业人员身份、取得从业人员授权</a:t>
            </a:r>
            <a:endParaRPr lang="zh-CN" altLang="en-US" sz="1600" b="1" dirty="0">
              <a:latin typeface="微软雅黑" panose="020B0503020204020204" charset="-122"/>
              <a:ea typeface="微软雅黑" panose="020B0503020204020204" charset="-122"/>
            </a:endParaRPr>
          </a:p>
          <a:p>
            <a:pPr marL="0" algn="just">
              <a:lnSpc>
                <a:spcPts val="2520"/>
              </a:lnSpc>
              <a:buClrTx/>
              <a:buSzTx/>
              <a:buNone/>
            </a:pPr>
            <a:r>
              <a:rPr lang="zh-CN" altLang="en-US" sz="1600" dirty="0">
                <a:latin typeface="微软雅黑" panose="020B0503020204020204" charset="-122"/>
                <a:ea typeface="微软雅黑" panose="020B0503020204020204" charset="-122"/>
              </a:rPr>
              <a:t>互联网平台企业应当按规定对从业人员的身份信息进行实名核验；在为从业人员办理增值税及附加税费代办申报前，取得从业人员的书面同意并留存备查。</a:t>
            </a:r>
            <a:endParaRPr lang="zh-CN" altLang="en-US" sz="1600" dirty="0">
              <a:latin typeface="微软雅黑" panose="020B0503020204020204" charset="-122"/>
              <a:ea typeface="微软雅黑" panose="020B0503020204020204" charset="-122"/>
            </a:endParaRPr>
          </a:p>
        </p:txBody>
      </p:sp>
      <p:sp>
        <p:nvSpPr>
          <p:cNvPr id="12" name="Shape 9"/>
          <p:cNvSpPr/>
          <p:nvPr>
            <p:custDataLst>
              <p:tags r:id="rId4"/>
            </p:custDataLst>
          </p:nvPr>
        </p:nvSpPr>
        <p:spPr>
          <a:xfrm>
            <a:off x="4323080" y="1612900"/>
            <a:ext cx="882015" cy="739775"/>
          </a:xfrm>
          <a:prstGeom prst="roundRect">
            <a:avLst/>
          </a:prstGeom>
          <a:gradFill flip="none" rotWithShape="1">
            <a:gsLst>
              <a:gs pos="0">
                <a:srgbClr val="49B2FE"/>
              </a:gs>
              <a:gs pos="100000">
                <a:srgbClr val="1552E8"/>
              </a:gs>
            </a:gsLst>
            <a:lin ang="18900000" scaled="1"/>
          </a:gradFill>
        </p:spPr>
      </p:sp>
      <p:sp>
        <p:nvSpPr>
          <p:cNvPr id="13" name="Text 10"/>
          <p:cNvSpPr/>
          <p:nvPr/>
        </p:nvSpPr>
        <p:spPr>
          <a:xfrm>
            <a:off x="4377055" y="1612900"/>
            <a:ext cx="802005" cy="83502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14" name="Text 11"/>
          <p:cNvSpPr/>
          <p:nvPr>
            <p:custDataLst>
              <p:tags r:id="rId5"/>
            </p:custDataLst>
          </p:nvPr>
        </p:nvSpPr>
        <p:spPr>
          <a:xfrm>
            <a:off x="4377690" y="1722755"/>
            <a:ext cx="756920" cy="521970"/>
          </a:xfrm>
          <a:prstGeom prst="rect">
            <a:avLst/>
          </a:prstGeom>
          <a:noFill/>
        </p:spPr>
        <p:txBody>
          <a:bodyPr wrap="square" lIns="91440" tIns="45720" rIns="91440" bIns="45720" rtlCol="0" anchor="t">
            <a:spAutoFit/>
          </a:bodyPr>
          <a:lstStyle/>
          <a:p>
            <a:pPr marL="0" indent="0" algn="ctr">
              <a:lnSpc>
                <a:spcPct val="100000"/>
              </a:lnSpc>
              <a:buNone/>
            </a:pPr>
            <a:r>
              <a:rPr lang="en-US" sz="2800" b="1" dirty="0">
                <a:solidFill>
                  <a:srgbClr val="FFFFFF"/>
                </a:solidFill>
                <a:latin typeface="MiSans" pitchFamily="34" charset="-122"/>
                <a:ea typeface="MiSans" pitchFamily="34" charset="-122"/>
                <a:cs typeface="MiSans" pitchFamily="34" charset="-120"/>
              </a:rPr>
              <a:t>01</a:t>
            </a:r>
            <a:endParaRPr lang="en-US" sz="2800" b="1" dirty="0">
              <a:solidFill>
                <a:srgbClr val="FFFFFF"/>
              </a:solidFill>
              <a:latin typeface="MiSans" pitchFamily="34" charset="-122"/>
              <a:ea typeface="MiSans" pitchFamily="34" charset="-122"/>
              <a:cs typeface="MiSans" pitchFamily="34" charset="-120"/>
            </a:endParaRPr>
          </a:p>
        </p:txBody>
      </p:sp>
      <p:sp>
        <p:nvSpPr>
          <p:cNvPr id="16" name="Text 13"/>
          <p:cNvSpPr/>
          <p:nvPr/>
        </p:nvSpPr>
        <p:spPr>
          <a:xfrm>
            <a:off x="1381125" y="2534920"/>
            <a:ext cx="2176145" cy="2844165"/>
          </a:xfrm>
          <a:prstGeom prst="rect">
            <a:avLst/>
          </a:prstGeom>
          <a:noFill/>
        </p:spPr>
        <p:txBody>
          <a:bodyPr wrap="square" lIns="91440" tIns="45720" rIns="91440" bIns="45720" rtlCol="0" anchor="t">
            <a:noAutofit/>
          </a:bodyPr>
          <a:lstStyle/>
          <a:p>
            <a:pPr marL="0" indent="0" algn="just">
              <a:lnSpc>
                <a:spcPct val="120000"/>
              </a:lnSpc>
              <a:buNone/>
            </a:pPr>
            <a:r>
              <a:rPr lang="zh-CN" altLang="en-US" sz="1600" dirty="0">
                <a:latin typeface="微软雅黑" panose="020B0503020204020204" charset="-122"/>
                <a:ea typeface="微软雅黑" panose="020B0503020204020204" charset="-122"/>
                <a:cs typeface="微软雅黑" panose="020B0503020204020204" charset="-122"/>
              </a:rPr>
              <a:t>从业人员自互联网平台企业取得的</a:t>
            </a:r>
            <a:r>
              <a:rPr lang="zh-CN" altLang="en-US" sz="1600" dirty="0">
                <a:highlight>
                  <a:srgbClr val="FFFF00"/>
                </a:highlight>
                <a:latin typeface="微软雅黑" panose="020B0503020204020204" charset="-122"/>
                <a:ea typeface="微软雅黑" panose="020B0503020204020204" charset="-122"/>
                <a:cs typeface="微软雅黑" panose="020B0503020204020204" charset="-122"/>
              </a:rPr>
              <a:t>服务收入</a:t>
            </a:r>
            <a:r>
              <a:rPr lang="zh-CN" altLang="en-US" sz="1600" dirty="0">
                <a:latin typeface="微软雅黑" panose="020B0503020204020204" charset="-122"/>
                <a:ea typeface="微软雅黑" panose="020B0503020204020204" charset="-122"/>
                <a:cs typeface="微软雅黑" panose="020B0503020204020204" charset="-122"/>
              </a:rPr>
              <a:t>可按规定享受增值税小规模纳税人月销售额</a:t>
            </a:r>
            <a:r>
              <a:rPr lang="en-US" altLang="zh-CN" sz="1600" dirty="0">
                <a:latin typeface="微软雅黑" panose="020B0503020204020204" charset="-122"/>
                <a:ea typeface="微软雅黑" panose="020B0503020204020204" charset="-122"/>
                <a:cs typeface="微软雅黑" panose="020B0503020204020204" charset="-122"/>
              </a:rPr>
              <a:t>10</a:t>
            </a:r>
            <a:r>
              <a:rPr lang="zh-CN" altLang="en-US" sz="1600" dirty="0">
                <a:latin typeface="微软雅黑" panose="020B0503020204020204" charset="-122"/>
                <a:ea typeface="微软雅黑" panose="020B0503020204020204" charset="-122"/>
                <a:cs typeface="微软雅黑" panose="020B0503020204020204" charset="-122"/>
              </a:rPr>
              <a:t>万元以下免征增值税、</a:t>
            </a:r>
            <a:r>
              <a:rPr lang="en-US" altLang="zh-CN" sz="1600" dirty="0">
                <a:latin typeface="微软雅黑" panose="020B0503020204020204" charset="-122"/>
                <a:ea typeface="微软雅黑" panose="020B0503020204020204" charset="-122"/>
                <a:cs typeface="微软雅黑" panose="020B0503020204020204" charset="-122"/>
              </a:rPr>
              <a:t>3%</a:t>
            </a:r>
            <a:r>
              <a:rPr lang="zh-CN" altLang="en-US" sz="1600" dirty="0">
                <a:latin typeface="微软雅黑" panose="020B0503020204020204" charset="-122"/>
                <a:ea typeface="微软雅黑" panose="020B0503020204020204" charset="-122"/>
                <a:cs typeface="微软雅黑" panose="020B0503020204020204" charset="-122"/>
              </a:rPr>
              <a:t>征收率减按</a:t>
            </a:r>
            <a:r>
              <a:rPr lang="en-US" altLang="zh-CN" sz="1600" dirty="0">
                <a:latin typeface="微软雅黑" panose="020B0503020204020204" charset="-122"/>
                <a:ea typeface="微软雅黑" panose="020B0503020204020204" charset="-122"/>
                <a:cs typeface="微软雅黑" panose="020B0503020204020204" charset="-122"/>
              </a:rPr>
              <a:t>1%</a:t>
            </a:r>
            <a:r>
              <a:rPr lang="zh-CN" altLang="en-US" sz="1600" dirty="0">
                <a:latin typeface="微软雅黑" panose="020B0503020204020204" charset="-122"/>
                <a:ea typeface="微软雅黑" panose="020B0503020204020204" charset="-122"/>
                <a:cs typeface="微软雅黑" panose="020B0503020204020204" charset="-122"/>
              </a:rPr>
              <a:t>计算缴纳增值税等税费优惠政策。</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7" name="Shape 14"/>
          <p:cNvSpPr/>
          <p:nvPr>
            <p:custDataLst>
              <p:tags r:id="rId6"/>
            </p:custDataLst>
          </p:nvPr>
        </p:nvSpPr>
        <p:spPr>
          <a:xfrm>
            <a:off x="4084955" y="3038475"/>
            <a:ext cx="7435850" cy="282575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18" name="Text 15"/>
          <p:cNvSpPr/>
          <p:nvPr/>
        </p:nvSpPr>
        <p:spPr>
          <a:xfrm>
            <a:off x="4084955" y="3062605"/>
            <a:ext cx="7435850" cy="294894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0" name="Text 17"/>
          <p:cNvSpPr/>
          <p:nvPr>
            <p:custDataLst>
              <p:tags r:id="rId7"/>
            </p:custDataLst>
          </p:nvPr>
        </p:nvSpPr>
        <p:spPr>
          <a:xfrm>
            <a:off x="5471795" y="3130550"/>
            <a:ext cx="5868670" cy="2593340"/>
          </a:xfrm>
          <a:prstGeom prst="rect">
            <a:avLst/>
          </a:prstGeom>
          <a:noFill/>
        </p:spPr>
        <p:txBody>
          <a:bodyPr wrap="square" lIns="91440" tIns="45720" rIns="91440" bIns="45720" rtlCol="0" anchor="t">
            <a:noAutofit/>
          </a:bodyPr>
          <a:lstStyle/>
          <a:p>
            <a:pPr indent="0" algn="just" fontAlgn="auto">
              <a:lnSpc>
                <a:spcPts val="2520"/>
              </a:lnSpc>
              <a:buClrTx/>
              <a:buSzTx/>
              <a:buFontTx/>
              <a:buNone/>
            </a:pPr>
            <a:r>
              <a:rPr lang="en-US" altLang="zh-CN" sz="1600" dirty="0"/>
              <a:t>1</a:t>
            </a:r>
            <a:r>
              <a:rPr lang="zh-CN" altLang="en-US" sz="1600" dirty="0">
                <a:latin typeface="微软雅黑" panose="020B0503020204020204" charset="-122"/>
                <a:ea typeface="微软雅黑" panose="020B0503020204020204" charset="-122"/>
              </a:rPr>
              <a:t>、互联网平台企业应当于次月15日内填报《互联网平台企业代办申报表（为从业人员代办适用）》。代办申报税费。</a:t>
            </a:r>
            <a:endParaRPr lang="zh-CN" altLang="en-US" sz="1600" dirty="0">
              <a:latin typeface="微软雅黑" panose="020B0503020204020204" charset="-122"/>
              <a:ea typeface="微软雅黑" panose="020B0503020204020204" charset="-122"/>
            </a:endParaRPr>
          </a:p>
          <a:p>
            <a:pPr indent="0" algn="just" fontAlgn="auto">
              <a:lnSpc>
                <a:spcPts val="2520"/>
              </a:lnSpc>
              <a:buClrTx/>
              <a:buSzTx/>
              <a:buFontTx/>
              <a:buNone/>
            </a:pPr>
            <a:r>
              <a:rPr lang="zh-CN" altLang="en-US" sz="1600" dirty="0">
                <a:latin typeface="微软雅黑" panose="020B0503020204020204" charset="-122"/>
                <a:ea typeface="微软雅黑" panose="020B0503020204020204" charset="-122"/>
              </a:rPr>
              <a:t>2、从业人员一个月度内自两个以上互联网平台企业取得服务收入，且合计超过小规模纳税人增值税免税标准，互联网平台企业应当根据当期各自代办申报的销售额，于前述条款代办申报的次月15日内填报《互联网平台企业代办汇总申报表（为从业人员代办适用）》，分别为从业人员代办申报，并按规定缴纳代办税费。</a:t>
            </a:r>
            <a:endParaRPr lang="zh-CN" altLang="en-US" sz="1600" dirty="0">
              <a:latin typeface="微软雅黑" panose="020B0503020204020204" charset="-122"/>
              <a:ea typeface="微软雅黑" panose="020B0503020204020204" charset="-122"/>
            </a:endParaRPr>
          </a:p>
          <a:p>
            <a:pPr marL="0" indent="0" algn="just">
              <a:lnSpc>
                <a:spcPct val="120000"/>
              </a:lnSpc>
              <a:buNone/>
            </a:pPr>
            <a:endParaRPr lang="zh-CN" altLang="en-US" sz="1600" dirty="0"/>
          </a:p>
        </p:txBody>
      </p:sp>
      <p:sp>
        <p:nvSpPr>
          <p:cNvPr id="10" name="Shape 9"/>
          <p:cNvSpPr/>
          <p:nvPr>
            <p:custDataLst>
              <p:tags r:id="rId8"/>
            </p:custDataLst>
          </p:nvPr>
        </p:nvSpPr>
        <p:spPr>
          <a:xfrm>
            <a:off x="4298950" y="3246755"/>
            <a:ext cx="882015" cy="739775"/>
          </a:xfrm>
          <a:prstGeom prst="roundRect">
            <a:avLst/>
          </a:prstGeom>
          <a:gradFill flip="none" rotWithShape="1">
            <a:gsLst>
              <a:gs pos="0">
                <a:srgbClr val="49B2FE"/>
              </a:gs>
              <a:gs pos="100000">
                <a:srgbClr val="1552E8"/>
              </a:gs>
            </a:gsLst>
            <a:lin ang="18900000" scaled="1"/>
          </a:gradFill>
        </p:spPr>
      </p:sp>
      <p:sp>
        <p:nvSpPr>
          <p:cNvPr id="15" name="Text 10"/>
          <p:cNvSpPr/>
          <p:nvPr/>
        </p:nvSpPr>
        <p:spPr>
          <a:xfrm>
            <a:off x="4352925" y="3246755"/>
            <a:ext cx="802005" cy="835025"/>
          </a:xfrm>
          <a:prstGeom prst="rect">
            <a:avLst/>
          </a:prstGeom>
          <a:noFill/>
        </p:spPr>
        <p:txBody>
          <a:bodyPr wrap="square" lIns="45720" tIns="91440" rIns="91440" bIns="45720" rtlCol="0" anchor="ctr"/>
          <a:p>
            <a:pPr marL="0" indent="0">
              <a:lnSpc>
                <a:spcPct val="100000"/>
              </a:lnSpc>
              <a:buNone/>
            </a:pPr>
            <a:endParaRPr lang="en-US" sz="1600" dirty="0"/>
          </a:p>
        </p:txBody>
      </p:sp>
      <p:sp>
        <p:nvSpPr>
          <p:cNvPr id="19" name="Text 11"/>
          <p:cNvSpPr/>
          <p:nvPr>
            <p:custDataLst>
              <p:tags r:id="rId9"/>
            </p:custDataLst>
          </p:nvPr>
        </p:nvSpPr>
        <p:spPr>
          <a:xfrm>
            <a:off x="4353560" y="3356610"/>
            <a:ext cx="756920" cy="521970"/>
          </a:xfrm>
          <a:prstGeom prst="rect">
            <a:avLst/>
          </a:prstGeom>
          <a:noFill/>
        </p:spPr>
        <p:txBody>
          <a:bodyPr wrap="square" lIns="91440" tIns="45720" rIns="91440" bIns="45720" rtlCol="0" anchor="t">
            <a:spAutoFit/>
          </a:bodyPr>
          <a:p>
            <a:pPr marL="0" indent="0" algn="ctr">
              <a:lnSpc>
                <a:spcPct val="100000"/>
              </a:lnSpc>
              <a:buNone/>
            </a:pPr>
            <a:r>
              <a:rPr lang="en-US" sz="2800" b="1" dirty="0">
                <a:solidFill>
                  <a:srgbClr val="FFFFFF"/>
                </a:solidFill>
                <a:latin typeface="MiSans" pitchFamily="34" charset="-122"/>
                <a:ea typeface="MiSans" pitchFamily="34" charset="-122"/>
                <a:cs typeface="MiSans" pitchFamily="34" charset="-120"/>
              </a:rPr>
              <a:t>02</a:t>
            </a:r>
            <a:endParaRPr lang="en-US" sz="2800" b="1" dirty="0">
              <a:solidFill>
                <a:srgbClr val="FFFFFF"/>
              </a:solidFill>
              <a:latin typeface="MiSans" pitchFamily="34" charset="-122"/>
              <a:ea typeface="MiSans" pitchFamily="34" charset="-122"/>
              <a:cs typeface="MiSans" pitchFamily="34" charset="-120"/>
            </a:endParaRPr>
          </a:p>
        </p:txBody>
      </p:sp>
      <p:sp>
        <p:nvSpPr>
          <p:cNvPr id="9" name="文本框 8"/>
          <p:cNvSpPr txBox="1"/>
          <p:nvPr/>
        </p:nvSpPr>
        <p:spPr>
          <a:xfrm>
            <a:off x="4380230" y="4095115"/>
            <a:ext cx="754380" cy="2028825"/>
          </a:xfrm>
          <a:prstGeom prst="rect">
            <a:avLst/>
          </a:prstGeom>
        </p:spPr>
        <p:txBody>
          <a:bodyPr>
            <a:noAutofit/>
          </a:bodyPr>
          <a:p>
            <a:pPr marL="0" indent="304800" algn="just"/>
            <a:r>
              <a:rPr lang="zh-CN" altLang="en-US" sz="1600" b="1" i="0">
                <a:solidFill>
                  <a:srgbClr val="333333"/>
                </a:solidFill>
                <a:latin typeface="微软雅黑" panose="020B0503020204020204" charset="-122"/>
                <a:ea typeface="微软雅黑" panose="020B0503020204020204" charset="-122"/>
              </a:rPr>
              <a:t>代办申报增值税及附加税费</a:t>
            </a:r>
            <a:endParaRPr lang="zh-CN" altLang="en-US" sz="1600" b="1" i="0">
              <a:solidFill>
                <a:srgbClr val="333333"/>
              </a:solidFill>
              <a:latin typeface="微软雅黑" panose="020B0503020204020204" charset="-122"/>
              <a:ea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 2"/>
          <p:cNvSpPr/>
          <p:nvPr/>
        </p:nvSpPr>
        <p:spPr>
          <a:xfrm>
            <a:off x="268605" y="299720"/>
            <a:ext cx="979995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互联网平台企业代办申报表填写</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10" name="图片 9"/>
          <p:cNvPicPr>
            <a:picLocks noChangeAspect="1"/>
          </p:cNvPicPr>
          <p:nvPr/>
        </p:nvPicPr>
        <p:blipFill>
          <a:blip r:embed="rId1"/>
          <a:stretch>
            <a:fillRect/>
          </a:stretch>
        </p:blipFill>
        <p:spPr>
          <a:xfrm>
            <a:off x="202565" y="1401445"/>
            <a:ext cx="11816080" cy="417131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 2"/>
          <p:cNvSpPr/>
          <p:nvPr/>
        </p:nvSpPr>
        <p:spPr>
          <a:xfrm>
            <a:off x="268605" y="187960"/>
            <a:ext cx="979995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互联网平台企业代办申报表填写</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 name="文本框 1"/>
          <p:cNvSpPr txBox="1"/>
          <p:nvPr/>
        </p:nvSpPr>
        <p:spPr>
          <a:xfrm>
            <a:off x="803910" y="1714500"/>
            <a:ext cx="6546850" cy="39878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cs typeface="微软雅黑" panose="020B0503020204020204" charset="-122"/>
              </a:rPr>
              <a:t>情形一</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若从业人员从</a:t>
            </a:r>
            <a:r>
              <a:rPr lang="en-US" altLang="zh-CN" sz="2000">
                <a:latin typeface="微软雅黑" panose="020B0503020204020204" charset="-122"/>
                <a:ea typeface="微软雅黑" panose="020B0503020204020204" charset="-122"/>
                <a:cs typeface="微软雅黑" panose="020B0503020204020204" charset="-122"/>
              </a:rPr>
              <a:t>A</a:t>
            </a:r>
            <a:r>
              <a:rPr lang="zh-CN" altLang="en-US" sz="2000">
                <a:latin typeface="微软雅黑" panose="020B0503020204020204" charset="-122"/>
                <a:ea typeface="微软雅黑" panose="020B0503020204020204" charset="-122"/>
                <a:cs typeface="微软雅黑" panose="020B0503020204020204" charset="-122"/>
              </a:rPr>
              <a:t>企业运营的甲平台取得收入</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419566" y="3156584"/>
            <a:ext cx="5080000" cy="829945"/>
          </a:xfrm>
          <a:prstGeom prst="rect">
            <a:avLst/>
          </a:prstGeom>
        </p:spPr>
        <p:txBody>
          <a:bodyPr>
            <a:spAutoFit/>
          </a:bodyPr>
          <a:p>
            <a:pPr defTabSz="266700"/>
            <a:r>
              <a:rPr lang="en-US" altLang="zh-CN" sz="1600" b="1" i="0">
                <a:solidFill>
                  <a:srgbClr val="333333"/>
                </a:solidFill>
                <a:latin typeface="微软雅黑" panose="020B0503020204020204" charset="-122"/>
                <a:ea typeface="微软雅黑" panose="020B0503020204020204" charset="-122"/>
              </a:rPr>
              <a:t> </a:t>
            </a:r>
            <a:endParaRPr lang="en-US" altLang="zh-CN" sz="1600" b="1" i="0">
              <a:solidFill>
                <a:srgbClr val="333333"/>
              </a:solidFill>
              <a:latin typeface="微软雅黑" panose="020B0503020204020204" charset="-122"/>
              <a:ea typeface="微软雅黑" panose="020B0503020204020204" charset="-122"/>
            </a:endParaRPr>
          </a:p>
          <a:p>
            <a:pPr defTabSz="266700"/>
            <a:r>
              <a:rPr lang="en-US" altLang="zh-CN" sz="1600" b="1" i="0">
                <a:solidFill>
                  <a:srgbClr val="333333"/>
                </a:solidFill>
                <a:latin typeface="微软雅黑" panose="020B0503020204020204" charset="-122"/>
                <a:ea typeface="微软雅黑" panose="020B0503020204020204" charset="-122"/>
              </a:rPr>
              <a:t> </a:t>
            </a:r>
            <a:endParaRPr lang="en-US" altLang="zh-CN" sz="1600" b="1" i="0">
              <a:solidFill>
                <a:srgbClr val="333333"/>
              </a:solidFill>
              <a:latin typeface="微软雅黑" panose="020B0503020204020204" charset="-122"/>
              <a:ea typeface="微软雅黑" panose="020B0503020204020204" charset="-122"/>
            </a:endParaRPr>
          </a:p>
          <a:p>
            <a:pPr defTabSz="266700"/>
            <a:r>
              <a:rPr lang="en-US" altLang="zh-CN" sz="1600" b="1" i="0">
                <a:solidFill>
                  <a:srgbClr val="333333"/>
                </a:solidFill>
                <a:latin typeface="微软雅黑" panose="020B0503020204020204" charset="-122"/>
                <a:ea typeface="微软雅黑" panose="020B0503020204020204" charset="-122"/>
              </a:rPr>
              <a:t> </a:t>
            </a:r>
            <a:endParaRPr lang="en-US" altLang="zh-CN" sz="1600" b="1" i="0">
              <a:solidFill>
                <a:srgbClr val="333333"/>
              </a:solidFill>
              <a:latin typeface="微软雅黑" panose="020B0503020204020204" charset="-122"/>
              <a:ea typeface="微软雅黑" panose="020B0503020204020204" charset="-122"/>
            </a:endParaRPr>
          </a:p>
        </p:txBody>
      </p:sp>
      <p:graphicFrame>
        <p:nvGraphicFramePr>
          <p:cNvPr id="9" name="表格 8"/>
          <p:cNvGraphicFramePr/>
          <p:nvPr>
            <p:custDataLst>
              <p:tags r:id="rId1"/>
            </p:custDataLst>
          </p:nvPr>
        </p:nvGraphicFramePr>
        <p:xfrm>
          <a:off x="1407795" y="3789045"/>
          <a:ext cx="8908415" cy="1955800"/>
        </p:xfrm>
        <a:graphic>
          <a:graphicData uri="http://schemas.openxmlformats.org/drawingml/2006/table">
            <a:tbl>
              <a:tblPr/>
              <a:tblGrid>
                <a:gridCol w="2692400"/>
                <a:gridCol w="2882900"/>
                <a:gridCol w="3333115"/>
              </a:tblGrid>
              <a:tr h="1109980">
                <a:tc>
                  <a:txBody>
                    <a:bodyPr/>
                    <a:p>
                      <a:pPr marL="59055" indent="0" algn="ctr" fontAlgn="ctr">
                        <a:spcBef>
                          <a:spcPct val="0"/>
                        </a:spcBef>
                        <a:spcAft>
                          <a:spcPct val="0"/>
                        </a:spcAft>
                      </a:pPr>
                      <a:r>
                        <a:rPr lang="zh-CN" sz="2000" i="0">
                          <a:solidFill>
                            <a:srgbClr val="000000"/>
                          </a:solidFill>
                          <a:latin typeface="微软雅黑" panose="020B0503020204020204" charset="-122"/>
                          <a:ea typeface="微软雅黑" panose="020B0503020204020204" charset="-122"/>
                        </a:rPr>
                        <a:t>收入来源的互联网平台名称</a:t>
                      </a:r>
                      <a:endParaRPr lang="zh-CN" sz="20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9055" indent="0" algn="ctr" fontAlgn="ctr">
                        <a:spcBef>
                          <a:spcPct val="0"/>
                        </a:spcBef>
                        <a:spcAft>
                          <a:spcPct val="0"/>
                        </a:spcAft>
                      </a:pPr>
                      <a:r>
                        <a:rPr lang="zh-CN" sz="2000" i="0">
                          <a:solidFill>
                            <a:srgbClr val="000000"/>
                          </a:solidFill>
                          <a:latin typeface="微软雅黑" panose="020B0503020204020204" charset="-122"/>
                          <a:ea typeface="微软雅黑" panose="020B0503020204020204" charset="-122"/>
                        </a:rPr>
                        <a:t>收入来源的用户名称</a:t>
                      </a:r>
                      <a:endParaRPr lang="zh-CN" sz="20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9055" indent="0" algn="ctr" fontAlgn="ctr">
                        <a:spcBef>
                          <a:spcPct val="0"/>
                        </a:spcBef>
                        <a:spcAft>
                          <a:spcPct val="0"/>
                        </a:spcAft>
                      </a:pPr>
                      <a:r>
                        <a:rPr lang="zh-CN" sz="2000" i="0">
                          <a:solidFill>
                            <a:srgbClr val="000000"/>
                          </a:solidFill>
                          <a:latin typeface="微软雅黑" panose="020B0503020204020204" charset="-122"/>
                          <a:ea typeface="微软雅黑" panose="020B0503020204020204" charset="-122"/>
                        </a:rPr>
                        <a:t>收入来源的用户唯一标识码</a:t>
                      </a:r>
                      <a:endParaRPr lang="zh-CN" sz="20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99415">
                <a:tc>
                  <a:txBody>
                    <a:bodyPr/>
                    <a:p>
                      <a:pPr marL="59055" indent="0" algn="ctr" fontAlgn="ctr">
                        <a:spcBef>
                          <a:spcPct val="0"/>
                        </a:spcBef>
                        <a:spcAft>
                          <a:spcPct val="0"/>
                        </a:spcAft>
                      </a:pPr>
                      <a:r>
                        <a:rPr lang="en-US" altLang="zh-CN" sz="2000" i="0">
                          <a:solidFill>
                            <a:srgbClr val="000000"/>
                          </a:solidFill>
                          <a:latin typeface="微软雅黑" panose="020B0503020204020204" charset="-122"/>
                          <a:ea typeface="微软雅黑" panose="020B0503020204020204" charset="-122"/>
                        </a:rPr>
                        <a:t>9</a:t>
                      </a:r>
                      <a:endParaRPr lang="en-US" altLang="zh-CN" sz="20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9055" indent="0" algn="ctr" fontAlgn="ctr">
                        <a:spcBef>
                          <a:spcPct val="0"/>
                        </a:spcBef>
                        <a:spcAft>
                          <a:spcPct val="0"/>
                        </a:spcAft>
                      </a:pPr>
                      <a:r>
                        <a:rPr lang="en-US" altLang="zh-CN" sz="2000" i="0">
                          <a:solidFill>
                            <a:srgbClr val="000000"/>
                          </a:solidFill>
                          <a:latin typeface="微软雅黑" panose="020B0503020204020204" charset="-122"/>
                          <a:ea typeface="微软雅黑" panose="020B0503020204020204" charset="-122"/>
                        </a:rPr>
                        <a:t>10</a:t>
                      </a:r>
                      <a:endParaRPr lang="en-US" altLang="zh-CN" sz="20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9055" indent="0" algn="ctr" fontAlgn="ctr">
                        <a:spcBef>
                          <a:spcPct val="0"/>
                        </a:spcBef>
                        <a:spcAft>
                          <a:spcPct val="0"/>
                        </a:spcAft>
                      </a:pPr>
                      <a:r>
                        <a:rPr lang="en-US" altLang="zh-CN" sz="2000" i="0">
                          <a:solidFill>
                            <a:srgbClr val="000000"/>
                          </a:solidFill>
                          <a:latin typeface="微软雅黑" panose="020B0503020204020204" charset="-122"/>
                          <a:ea typeface="微软雅黑" panose="020B0503020204020204" charset="-122"/>
                        </a:rPr>
                        <a:t>11</a:t>
                      </a:r>
                      <a:endParaRPr lang="en-US" altLang="zh-CN" sz="20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46405">
                <a:tc>
                  <a:txBody>
                    <a:bodyPr/>
                    <a:p>
                      <a:pPr marL="59055" indent="0" algn="just">
                        <a:spcBef>
                          <a:spcPct val="0"/>
                        </a:spcBef>
                        <a:spcAft>
                          <a:spcPct val="0"/>
                        </a:spcAft>
                      </a:pPr>
                      <a:r>
                        <a:rPr lang="zh-CN" sz="2000" i="0">
                          <a:solidFill>
                            <a:srgbClr val="333333"/>
                          </a:solidFill>
                          <a:latin typeface="微软雅黑" panose="020B0503020204020204" charset="-122"/>
                          <a:ea typeface="微软雅黑" panose="020B0503020204020204" charset="-122"/>
                        </a:rPr>
                        <a:t>甲平台</a:t>
                      </a:r>
                      <a:endParaRPr lang="zh-CN" sz="2000" i="0">
                        <a:solidFill>
                          <a:srgbClr val="333333"/>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9055" indent="0" algn="just">
                        <a:spcBef>
                          <a:spcPct val="0"/>
                        </a:spcBef>
                        <a:spcAft>
                          <a:spcPct val="0"/>
                        </a:spcAft>
                      </a:pPr>
                      <a:r>
                        <a:rPr lang="zh-CN" sz="2000" i="0">
                          <a:solidFill>
                            <a:srgbClr val="333333"/>
                          </a:solidFill>
                          <a:latin typeface="微软雅黑" panose="020B0503020204020204" charset="-122"/>
                          <a:ea typeface="微软雅黑" panose="020B0503020204020204" charset="-122"/>
                        </a:rPr>
                        <a:t>张某某</a:t>
                      </a:r>
                      <a:endParaRPr lang="zh-CN" sz="2000" i="0">
                        <a:solidFill>
                          <a:srgbClr val="333333"/>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59055" indent="0" algn="just">
                        <a:spcBef>
                          <a:spcPct val="0"/>
                        </a:spcBef>
                        <a:spcAft>
                          <a:spcPct val="0"/>
                        </a:spcAft>
                      </a:pPr>
                      <a:r>
                        <a:rPr lang="en-US" altLang="zh-CN" sz="2000" i="0">
                          <a:solidFill>
                            <a:srgbClr val="333333"/>
                          </a:solidFill>
                          <a:latin typeface="微软雅黑" panose="020B0503020204020204" charset="-122"/>
                          <a:ea typeface="微软雅黑" panose="020B0503020204020204" charset="-122"/>
                        </a:rPr>
                        <a:t>zhangsan123</a:t>
                      </a:r>
                      <a:endParaRPr lang="en-US" altLang="zh-CN" sz="2000" i="0">
                        <a:solidFill>
                          <a:srgbClr val="333333"/>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
        <p:nvSpPr>
          <p:cNvPr id="11" name="文本框 10"/>
          <p:cNvSpPr txBox="1"/>
          <p:nvPr/>
        </p:nvSpPr>
        <p:spPr>
          <a:xfrm>
            <a:off x="5419566" y="4859655"/>
            <a:ext cx="5080000" cy="614045"/>
          </a:xfrm>
          <a:prstGeom prst="rect">
            <a:avLst/>
          </a:prstGeom>
        </p:spPr>
        <p:txBody>
          <a:bodyPr>
            <a:spAutoFit/>
          </a:bodyPr>
          <a:p>
            <a:endParaRPr lang="en-US" altLang="zh-CN">
              <a:latin typeface="微软雅黑" panose="020B0503020204020204" charset="-122"/>
              <a:ea typeface="微软雅黑" panose="020B0503020204020204" charset="-122"/>
            </a:endParaRPr>
          </a:p>
          <a:p>
            <a:pPr defTabSz="266700"/>
            <a:r>
              <a:rPr lang="en-US" altLang="zh-CN" sz="1600" b="1" i="0">
                <a:solidFill>
                  <a:srgbClr val="333333"/>
                </a:solidFill>
                <a:latin typeface="微软雅黑" panose="020B0503020204020204" charset="-122"/>
                <a:ea typeface="微软雅黑" panose="020B0503020204020204" charset="-122"/>
              </a:rPr>
              <a:t> </a:t>
            </a:r>
            <a:endParaRPr lang="en-US" altLang="zh-CN" sz="1600" b="1" i="0">
              <a:solidFill>
                <a:srgbClr val="333333"/>
              </a:solidFill>
              <a:latin typeface="微软雅黑" panose="020B0503020204020204" charset="-122"/>
              <a:ea typeface="微软雅黑" panose="020B0503020204020204" charset="-122"/>
            </a:endParaRPr>
          </a:p>
        </p:txBody>
      </p:sp>
      <p:sp>
        <p:nvSpPr>
          <p:cNvPr id="12" name="文本框 1"/>
          <p:cNvSpPr/>
          <p:nvPr/>
        </p:nvSpPr>
        <p:spPr>
          <a:xfrm>
            <a:off x="1401445" y="2355215"/>
            <a:ext cx="8423910" cy="113284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ct val="150000"/>
              </a:lnSpc>
            </a:pPr>
            <a:r>
              <a:rPr lang="en-US" altLang="zh-CN" sz="2000" kern="100">
                <a:latin typeface="微软雅黑" panose="020B0503020204020204" charset="-122"/>
                <a:ea typeface="微软雅黑" panose="020B0503020204020204" charset="-122"/>
                <a:cs typeface="微软雅黑" panose="020B0503020204020204" charset="-122"/>
                <a:sym typeface="Times New Roman" panose="02020603050405020304"/>
              </a:rPr>
              <a:t>张某在甲平台注册用户账号,</a:t>
            </a:r>
            <a:r>
              <a:rPr lang="zh-CN" altLang="zh-CN" sz="2000" kern="100">
                <a:latin typeface="微软雅黑" panose="020B0503020204020204" charset="-122"/>
                <a:ea typeface="微软雅黑" panose="020B0503020204020204" charset="-122"/>
                <a:cs typeface="微软雅黑" panose="020B0503020204020204" charset="-122"/>
                <a:sym typeface="Times New Roman" panose="02020603050405020304"/>
              </a:rPr>
              <a:t>在</a:t>
            </a:r>
            <a:r>
              <a:rPr lang="en-US" altLang="zh-CN" sz="2000" kern="100">
                <a:latin typeface="微软雅黑" panose="020B0503020204020204" charset="-122"/>
                <a:ea typeface="微软雅黑" panose="020B0503020204020204" charset="-122"/>
                <a:cs typeface="微软雅黑" panose="020B0503020204020204" charset="-122"/>
                <a:sym typeface="Times New Roman" panose="02020603050405020304"/>
              </a:rPr>
              <a:t>甲平台上销售服务</a:t>
            </a:r>
            <a:r>
              <a:rPr lang="zh-CN" altLang="en-US" sz="2000" kern="100">
                <a:latin typeface="微软雅黑" panose="020B0503020204020204" charset="-122"/>
                <a:ea typeface="微软雅黑" panose="020B0503020204020204" charset="-122"/>
                <a:cs typeface="微软雅黑" panose="020B0503020204020204" charset="-122"/>
                <a:sym typeface="Times New Roman" panose="02020603050405020304"/>
              </a:rPr>
              <a:t>取得收入</a:t>
            </a:r>
            <a:endParaRPr lang="en-US" altLang="zh-CN" sz="2000" kern="100">
              <a:latin typeface="微软雅黑" panose="020B0503020204020204" charset="-122"/>
              <a:ea typeface="微软雅黑" panose="020B0503020204020204" charset="-122"/>
              <a:cs typeface="微软雅黑" panose="020B0503020204020204" charset="-122"/>
              <a:sym typeface="Times New Roman" panose="02020603050405020304"/>
            </a:endParaRPr>
          </a:p>
          <a:p>
            <a:pPr indent="0" algn="just" fontAlgn="auto">
              <a:lnSpc>
                <a:spcPct val="150000"/>
              </a:lnSpc>
            </a:pPr>
            <a:r>
              <a:rPr lang="en-US" altLang="zh-CN" sz="2000" kern="100">
                <a:latin typeface="微软雅黑" panose="020B0503020204020204" charset="-122"/>
                <a:ea typeface="微软雅黑" panose="020B0503020204020204" charset="-122"/>
                <a:cs typeface="微软雅黑" panose="020B0503020204020204" charset="-122"/>
                <a:sym typeface="Times New Roman" panose="02020603050405020304"/>
              </a:rPr>
              <a:t>用户名为“张某某”，用户唯一标识码为“zhangsan123”</a:t>
            </a:r>
            <a:endParaRPr lang="en-US" altLang="zh-CN" sz="2000" kern="100">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 name="文本框 2"/>
          <p:cNvSpPr txBox="1"/>
          <p:nvPr/>
        </p:nvSpPr>
        <p:spPr>
          <a:xfrm>
            <a:off x="769620" y="791845"/>
            <a:ext cx="10756265" cy="829945"/>
          </a:xfrm>
          <a:prstGeom prst="rect">
            <a:avLst/>
          </a:prstGeom>
        </p:spPr>
        <p:txBody>
          <a:bodyPr wrap="square">
            <a:spAutoFit/>
          </a:bodyPr>
          <a:p>
            <a:pPr indent="325120" algn="just" fontAlgn="auto">
              <a:lnSpc>
                <a:spcPct val="150000"/>
              </a:lnSpc>
            </a:pPr>
            <a:r>
              <a:rPr lang="zh-CN" altLang="en-US" sz="1600" b="0" i="0">
                <a:solidFill>
                  <a:srgbClr val="333333"/>
                </a:solidFill>
                <a:latin typeface="微软雅黑" panose="020B0503020204020204" charset="-122"/>
                <a:ea typeface="微软雅黑" panose="020B0503020204020204" charset="-122"/>
              </a:rPr>
              <a:t>互联网平台企业在填报</a:t>
            </a:r>
            <a:r>
              <a:rPr lang="en-US" altLang="zh-CN" sz="1600" b="0" i="0">
                <a:solidFill>
                  <a:srgbClr val="333333"/>
                </a:solidFill>
                <a:latin typeface="微软雅黑" panose="020B0503020204020204" charset="-122"/>
                <a:ea typeface="微软雅黑" panose="020B0503020204020204" charset="-122"/>
              </a:rPr>
              <a:t>《</a:t>
            </a:r>
            <a:r>
              <a:rPr lang="zh-CN" altLang="en-US" sz="1600" b="0" i="0">
                <a:solidFill>
                  <a:srgbClr val="333333"/>
                </a:solidFill>
                <a:latin typeface="微软雅黑" panose="020B0503020204020204" charset="-122"/>
                <a:ea typeface="微软雅黑" panose="020B0503020204020204" charset="-122"/>
              </a:rPr>
              <a:t>互联网平台企业代办申报表</a:t>
            </a:r>
            <a:r>
              <a:rPr lang="en-US" altLang="zh-CN" sz="1600" b="0" i="0">
                <a:solidFill>
                  <a:srgbClr val="333333"/>
                </a:solidFill>
                <a:latin typeface="微软雅黑" panose="020B0503020204020204" charset="-122"/>
                <a:ea typeface="微软雅黑" panose="020B0503020204020204" charset="-122"/>
              </a:rPr>
              <a:t>》</a:t>
            </a:r>
            <a:r>
              <a:rPr lang="zh-CN" altLang="en-US" sz="1600" b="0" i="0">
                <a:solidFill>
                  <a:srgbClr val="333333"/>
                </a:solidFill>
                <a:latin typeface="微软雅黑" panose="020B0503020204020204" charset="-122"/>
                <a:ea typeface="微软雅黑" panose="020B0503020204020204" charset="-122"/>
              </a:rPr>
              <a:t>时，在“用户名称”栏次填写该从业人员在平台内展示的用户名称，在“用户唯一标识码”栏次填写该从业人员在平台内具有唯一性、长期性、可追溯性的身份标识证明。</a:t>
            </a:r>
            <a:endParaRPr lang="zh-CN" altLang="en-US" sz="1600" b="0" i="0">
              <a:solidFill>
                <a:srgbClr val="333333"/>
              </a:solidFill>
              <a:latin typeface="微软雅黑" panose="020B0503020204020204" charset="-122"/>
              <a:ea typeface="微软雅黑" panose="020B050302020402020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 2"/>
          <p:cNvSpPr/>
          <p:nvPr/>
        </p:nvSpPr>
        <p:spPr>
          <a:xfrm>
            <a:off x="715645" y="220980"/>
            <a:ext cx="979995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互联网平台企业代办申报表填写</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 name="文本框 1"/>
          <p:cNvSpPr txBox="1"/>
          <p:nvPr/>
        </p:nvSpPr>
        <p:spPr>
          <a:xfrm>
            <a:off x="946785" y="797560"/>
            <a:ext cx="10405745" cy="922020"/>
          </a:xfrm>
          <a:prstGeom prst="rect">
            <a:avLst/>
          </a:prstGeom>
          <a:noFill/>
        </p:spPr>
        <p:txBody>
          <a:bodyPr wrap="square" rtlCol="0">
            <a:spAutoFit/>
          </a:bodyPr>
          <a:p>
            <a:pPr indent="0" fontAlgn="auto">
              <a:lnSpc>
                <a:spcPct val="150000"/>
              </a:lnSpc>
            </a:pPr>
            <a:r>
              <a:rPr lang="zh-CN" altLang="en-US">
                <a:latin typeface="微软雅黑" panose="020B0503020204020204" charset="-122"/>
                <a:ea typeface="微软雅黑" panose="020B0503020204020204" charset="-122"/>
                <a:cs typeface="微软雅黑" panose="020B0503020204020204" charset="-122"/>
              </a:rPr>
              <a:t>情形二</a:t>
            </a: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：若从业人员取得收入实际来源于其他互联网平台的，李某实际是在</a:t>
            </a:r>
            <a:r>
              <a:rPr lang="en-US" altLang="zh-CN">
                <a:latin typeface="微软雅黑" panose="020B0503020204020204" charset="-122"/>
                <a:ea typeface="微软雅黑" panose="020B0503020204020204" charset="-122"/>
                <a:cs typeface="微软雅黑" panose="020B0503020204020204" charset="-122"/>
              </a:rPr>
              <a:t>A</a:t>
            </a:r>
            <a:r>
              <a:rPr lang="zh-CN" altLang="en-US">
                <a:latin typeface="微软雅黑" panose="020B0503020204020204" charset="-122"/>
                <a:ea typeface="微软雅黑" panose="020B0503020204020204" charset="-122"/>
                <a:cs typeface="微软雅黑" panose="020B0503020204020204" charset="-122"/>
              </a:rPr>
              <a:t>企业运营的甲平台上注册用户账号并销售服务，但李某在甲平台销售服务对应的服务收入通过</a:t>
            </a:r>
            <a:r>
              <a:rPr lang="en-US" altLang="zh-CN">
                <a:latin typeface="微软雅黑" panose="020B0503020204020204" charset="-122"/>
                <a:ea typeface="微软雅黑" panose="020B0503020204020204" charset="-122"/>
                <a:cs typeface="微软雅黑" panose="020B0503020204020204" charset="-122"/>
              </a:rPr>
              <a:t>B</a:t>
            </a:r>
            <a:r>
              <a:rPr lang="zh-CN" altLang="en-US">
                <a:latin typeface="微软雅黑" panose="020B0503020204020204" charset="-122"/>
                <a:ea typeface="微软雅黑" panose="020B0503020204020204" charset="-122"/>
                <a:cs typeface="微软雅黑" panose="020B0503020204020204" charset="-122"/>
              </a:rPr>
              <a:t>企业运营的乙平台实际支付</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4"/>
          <p:cNvSpPr/>
          <p:nvPr/>
        </p:nvSpPr>
        <p:spPr>
          <a:xfrm>
            <a:off x="1630680" y="1894205"/>
            <a:ext cx="3673475" cy="94424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just">
              <a:lnSpc>
                <a:spcPct val="100000"/>
              </a:lnSpc>
              <a:buClrTx/>
              <a:buSzTx/>
              <a:buFontTx/>
            </a:pPr>
            <a:r>
              <a:rPr lang="en-US" altLang="zh-CN" sz="1800"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李某A企业甲平台上注册用户账号并销售服务，用户名为“李某某”，用户唯一标识码为“lisi123”</a:t>
            </a:r>
            <a:endParaRPr lang="en-US" altLang="zh-CN" sz="1800"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3" name="文本框 3"/>
          <p:cNvSpPr/>
          <p:nvPr/>
        </p:nvSpPr>
        <p:spPr>
          <a:xfrm>
            <a:off x="6861810" y="1986280"/>
            <a:ext cx="2536190" cy="71628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just">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A企业运营的甲平台上销售服务</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8" name="文本框 5"/>
          <p:cNvSpPr/>
          <p:nvPr/>
        </p:nvSpPr>
        <p:spPr>
          <a:xfrm>
            <a:off x="1630680" y="3012440"/>
            <a:ext cx="3673475" cy="102679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just">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李某在B企业的乙平台注册用户账号，用户名为“李某四”，用户唯一标识码为“lisiABC”</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9" name="文本框 6"/>
          <p:cNvSpPr/>
          <p:nvPr/>
        </p:nvSpPr>
        <p:spPr>
          <a:xfrm>
            <a:off x="6856730" y="3146425"/>
            <a:ext cx="2527300" cy="63246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just">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B企业的乙平台支付收入</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0" name="右箭头 7"/>
          <p:cNvSpPr/>
          <p:nvPr/>
        </p:nvSpPr>
        <p:spPr>
          <a:xfrm>
            <a:off x="5761355" y="2281873"/>
            <a:ext cx="561975" cy="75565"/>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11" name="右箭头 8"/>
          <p:cNvSpPr/>
          <p:nvPr/>
        </p:nvSpPr>
        <p:spPr>
          <a:xfrm rot="10800000">
            <a:off x="5799455" y="3415348"/>
            <a:ext cx="561975" cy="75565"/>
          </a:xfrm>
          <a:prstGeom prst="rightArrow">
            <a:avLst/>
          </a:prstGeom>
        </p:spPr>
        <p:style>
          <a:lnRef idx="2">
            <a:schemeClr val="accent1">
              <a:lumMod val="75000"/>
            </a:schemeClr>
          </a:lnRef>
          <a:fillRef idx="1">
            <a:schemeClr val="accent1"/>
          </a:fillRef>
          <a:effectRef idx="0">
            <a:srgbClr val="FFFFFF"/>
          </a:effectRef>
          <a:fontRef idx="minor">
            <a:schemeClr val="lt1"/>
          </a:fontRef>
        </p:style>
      </p:sp>
      <p:sp>
        <p:nvSpPr>
          <p:cNvPr id="12" name="文本框 9"/>
          <p:cNvSpPr/>
          <p:nvPr/>
        </p:nvSpPr>
        <p:spPr>
          <a:xfrm>
            <a:off x="5502910" y="4128770"/>
            <a:ext cx="5847715" cy="34988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just">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《互联网平台企业代办申报表（为从业人员代办适用）》</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3" name="下箭头 10"/>
          <p:cNvSpPr/>
          <p:nvPr/>
        </p:nvSpPr>
        <p:spPr>
          <a:xfrm>
            <a:off x="8056245" y="3876358"/>
            <a:ext cx="76200" cy="152400"/>
          </a:xfrm>
          <a:prstGeom prst="downArrow">
            <a:avLst/>
          </a:prstGeom>
        </p:spPr>
        <p:style>
          <a:lnRef idx="2">
            <a:schemeClr val="accent1">
              <a:lumMod val="75000"/>
            </a:schemeClr>
          </a:lnRef>
          <a:fillRef idx="1">
            <a:schemeClr val="accent1"/>
          </a:fillRef>
          <a:effectRef idx="0">
            <a:srgbClr val="FFFFFF"/>
          </a:effectRef>
          <a:fontRef idx="minor">
            <a:schemeClr val="lt1"/>
          </a:fontRef>
        </p:style>
      </p:sp>
      <p:graphicFrame>
        <p:nvGraphicFramePr>
          <p:cNvPr id="14" name="表格 13"/>
          <p:cNvGraphicFramePr/>
          <p:nvPr>
            <p:custDataLst>
              <p:tags r:id="rId1"/>
            </p:custDataLst>
          </p:nvPr>
        </p:nvGraphicFramePr>
        <p:xfrm>
          <a:off x="1000125" y="4874260"/>
          <a:ext cx="9895205" cy="1290955"/>
        </p:xfrm>
        <a:graphic>
          <a:graphicData uri="http://schemas.openxmlformats.org/drawingml/2006/table">
            <a:tbl>
              <a:tblPr/>
              <a:tblGrid>
                <a:gridCol w="1299845"/>
                <a:gridCol w="1695450"/>
                <a:gridCol w="2414905"/>
                <a:gridCol w="1943735"/>
                <a:gridCol w="2541270"/>
              </a:tblGrid>
              <a:tr h="380365">
                <a:tc>
                  <a:txBody>
                    <a:bodyPr/>
                    <a:p>
                      <a:pPr marL="85725" indent="0" algn="ctr" fontAlgn="ctr">
                        <a:spcBef>
                          <a:spcPct val="0"/>
                        </a:spcBef>
                        <a:spcAft>
                          <a:spcPct val="0"/>
                        </a:spcAft>
                      </a:pPr>
                      <a:r>
                        <a:rPr lang="zh-CN" sz="1800" i="0">
                          <a:solidFill>
                            <a:srgbClr val="000000"/>
                          </a:solidFill>
                          <a:latin typeface="微软雅黑" panose="020B0503020204020204" charset="-122"/>
                          <a:ea typeface="微软雅黑" panose="020B0503020204020204" charset="-122"/>
                        </a:rPr>
                        <a:t>用户名称</a:t>
                      </a:r>
                      <a:endParaRPr 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ctr" fontAlgn="ctr">
                        <a:spcBef>
                          <a:spcPct val="0"/>
                        </a:spcBef>
                        <a:spcAft>
                          <a:spcPct val="0"/>
                        </a:spcAft>
                      </a:pPr>
                      <a:r>
                        <a:rPr lang="zh-CN" sz="1800" i="0">
                          <a:solidFill>
                            <a:srgbClr val="000000"/>
                          </a:solidFill>
                          <a:latin typeface="微软雅黑" panose="020B0503020204020204" charset="-122"/>
                          <a:ea typeface="微软雅黑" panose="020B0503020204020204" charset="-122"/>
                        </a:rPr>
                        <a:t>用户唯一标识码</a:t>
                      </a:r>
                      <a:endParaRPr 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ctr" fontAlgn="ctr">
                        <a:spcBef>
                          <a:spcPct val="0"/>
                        </a:spcBef>
                        <a:spcAft>
                          <a:spcPct val="0"/>
                        </a:spcAft>
                      </a:pPr>
                      <a:r>
                        <a:rPr lang="zh-CN" sz="1800" i="0">
                          <a:solidFill>
                            <a:srgbClr val="000000"/>
                          </a:solidFill>
                          <a:latin typeface="微软雅黑" panose="020B0503020204020204" charset="-122"/>
                          <a:ea typeface="微软雅黑" panose="020B0503020204020204" charset="-122"/>
                        </a:rPr>
                        <a:t>收入来源的互联网平台名称</a:t>
                      </a:r>
                      <a:endParaRPr 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ctr" fontAlgn="ctr">
                        <a:spcBef>
                          <a:spcPct val="0"/>
                        </a:spcBef>
                        <a:spcAft>
                          <a:spcPct val="0"/>
                        </a:spcAft>
                      </a:pPr>
                      <a:r>
                        <a:rPr lang="zh-CN" sz="1800" i="0">
                          <a:solidFill>
                            <a:srgbClr val="000000"/>
                          </a:solidFill>
                          <a:latin typeface="微软雅黑" panose="020B0503020204020204" charset="-122"/>
                          <a:ea typeface="微软雅黑" panose="020B0503020204020204" charset="-122"/>
                        </a:rPr>
                        <a:t>收入来源的用户名称</a:t>
                      </a:r>
                      <a:endParaRPr 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ctr" fontAlgn="ctr">
                        <a:spcBef>
                          <a:spcPct val="0"/>
                        </a:spcBef>
                        <a:spcAft>
                          <a:spcPct val="0"/>
                        </a:spcAft>
                      </a:pPr>
                      <a:r>
                        <a:rPr lang="zh-CN" sz="1800" i="0">
                          <a:solidFill>
                            <a:srgbClr val="000000"/>
                          </a:solidFill>
                          <a:latin typeface="微软雅黑" panose="020B0503020204020204" charset="-122"/>
                          <a:ea typeface="微软雅黑" panose="020B0503020204020204" charset="-122"/>
                        </a:rPr>
                        <a:t>收入来源的用户唯一标识码</a:t>
                      </a:r>
                      <a:endParaRPr 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01625">
                <a:tc>
                  <a:txBody>
                    <a:bodyPr/>
                    <a:p>
                      <a:pPr marL="85725" indent="0" algn="ctr" fontAlgn="ctr">
                        <a:spcBef>
                          <a:spcPct val="0"/>
                        </a:spcBef>
                        <a:spcAft>
                          <a:spcPct val="0"/>
                        </a:spcAft>
                      </a:pPr>
                      <a:r>
                        <a:rPr lang="en-US" altLang="zh-CN" sz="1800" i="0">
                          <a:solidFill>
                            <a:srgbClr val="000000"/>
                          </a:solidFill>
                          <a:latin typeface="微软雅黑" panose="020B0503020204020204" charset="-122"/>
                          <a:ea typeface="微软雅黑" panose="020B0503020204020204" charset="-122"/>
                        </a:rPr>
                        <a:t>6</a:t>
                      </a:r>
                      <a:endParaRPr lang="en-US" alt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ctr" fontAlgn="ctr">
                        <a:spcBef>
                          <a:spcPct val="0"/>
                        </a:spcBef>
                        <a:spcAft>
                          <a:spcPct val="0"/>
                        </a:spcAft>
                      </a:pPr>
                      <a:r>
                        <a:rPr lang="en-US" altLang="zh-CN" sz="1800" i="0">
                          <a:solidFill>
                            <a:srgbClr val="000000"/>
                          </a:solidFill>
                          <a:latin typeface="微软雅黑" panose="020B0503020204020204" charset="-122"/>
                          <a:ea typeface="微软雅黑" panose="020B0503020204020204" charset="-122"/>
                        </a:rPr>
                        <a:t>7</a:t>
                      </a:r>
                      <a:endParaRPr lang="en-US" alt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ctr" fontAlgn="ctr">
                        <a:spcBef>
                          <a:spcPct val="0"/>
                        </a:spcBef>
                        <a:spcAft>
                          <a:spcPct val="0"/>
                        </a:spcAft>
                      </a:pPr>
                      <a:r>
                        <a:rPr lang="en-US" altLang="zh-CN" sz="1800" i="0">
                          <a:solidFill>
                            <a:srgbClr val="000000"/>
                          </a:solidFill>
                          <a:latin typeface="微软雅黑" panose="020B0503020204020204" charset="-122"/>
                          <a:ea typeface="微软雅黑" panose="020B0503020204020204" charset="-122"/>
                        </a:rPr>
                        <a:t>9</a:t>
                      </a:r>
                      <a:endParaRPr lang="en-US" alt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ctr" fontAlgn="ctr">
                        <a:spcBef>
                          <a:spcPct val="0"/>
                        </a:spcBef>
                        <a:spcAft>
                          <a:spcPct val="0"/>
                        </a:spcAft>
                      </a:pPr>
                      <a:r>
                        <a:rPr lang="en-US" altLang="zh-CN" sz="1800" i="0">
                          <a:solidFill>
                            <a:srgbClr val="000000"/>
                          </a:solidFill>
                          <a:latin typeface="微软雅黑" panose="020B0503020204020204" charset="-122"/>
                          <a:ea typeface="微软雅黑" panose="020B0503020204020204" charset="-122"/>
                        </a:rPr>
                        <a:t>10</a:t>
                      </a:r>
                      <a:endParaRPr lang="en-US" alt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ctr" fontAlgn="ctr">
                        <a:spcBef>
                          <a:spcPct val="0"/>
                        </a:spcBef>
                        <a:spcAft>
                          <a:spcPct val="0"/>
                        </a:spcAft>
                      </a:pPr>
                      <a:r>
                        <a:rPr lang="en-US" altLang="zh-CN" sz="1800" i="0">
                          <a:solidFill>
                            <a:srgbClr val="000000"/>
                          </a:solidFill>
                          <a:latin typeface="微软雅黑" panose="020B0503020204020204" charset="-122"/>
                          <a:ea typeface="微软雅黑" panose="020B0503020204020204" charset="-122"/>
                        </a:rPr>
                        <a:t>11</a:t>
                      </a:r>
                      <a:endParaRPr lang="en-US" alt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03200">
                <a:tc>
                  <a:txBody>
                    <a:bodyPr/>
                    <a:p>
                      <a:pPr marL="85725" indent="0" algn="just">
                        <a:spcBef>
                          <a:spcPct val="0"/>
                        </a:spcBef>
                        <a:spcAft>
                          <a:spcPct val="0"/>
                        </a:spcAft>
                      </a:pPr>
                      <a:r>
                        <a:rPr lang="zh-CN" sz="1800">
                          <a:latin typeface="微软雅黑" panose="020B0503020204020204" charset="-122"/>
                          <a:ea typeface="微软雅黑" panose="020B0503020204020204" charset="-122"/>
                        </a:rPr>
                        <a:t>李某四</a:t>
                      </a:r>
                      <a:endParaRPr 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just">
                        <a:spcBef>
                          <a:spcPct val="0"/>
                        </a:spcBef>
                        <a:spcAft>
                          <a:spcPct val="0"/>
                        </a:spcAft>
                      </a:pPr>
                      <a:r>
                        <a:rPr lang="en-US" altLang="zh-CN" sz="1800">
                          <a:latin typeface="微软雅黑" panose="020B0503020204020204" charset="-122"/>
                          <a:ea typeface="微软雅黑" panose="020B0503020204020204" charset="-122"/>
                        </a:rPr>
                        <a:t>lisiABC</a:t>
                      </a:r>
                      <a:endParaRPr lang="en-US" alt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just">
                        <a:spcBef>
                          <a:spcPct val="0"/>
                        </a:spcBef>
                        <a:spcAft>
                          <a:spcPct val="0"/>
                        </a:spcAft>
                      </a:pPr>
                      <a:r>
                        <a:rPr lang="zh-CN" sz="1800">
                          <a:latin typeface="微软雅黑" panose="020B0503020204020204" charset="-122"/>
                          <a:ea typeface="微软雅黑" panose="020B0503020204020204" charset="-122"/>
                        </a:rPr>
                        <a:t>甲平台</a:t>
                      </a:r>
                      <a:endParaRPr 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just">
                        <a:spcBef>
                          <a:spcPct val="0"/>
                        </a:spcBef>
                        <a:spcAft>
                          <a:spcPct val="0"/>
                        </a:spcAft>
                      </a:pPr>
                      <a:r>
                        <a:rPr lang="zh-CN" sz="1800">
                          <a:latin typeface="微软雅黑" panose="020B0503020204020204" charset="-122"/>
                          <a:ea typeface="微软雅黑" panose="020B0503020204020204" charset="-122"/>
                        </a:rPr>
                        <a:t>李某某</a:t>
                      </a:r>
                      <a:endParaRPr 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85725" indent="0" algn="just">
                        <a:spcBef>
                          <a:spcPct val="0"/>
                        </a:spcBef>
                        <a:spcAft>
                          <a:spcPct val="0"/>
                        </a:spcAft>
                      </a:pPr>
                      <a:r>
                        <a:rPr lang="en-US" altLang="zh-CN" sz="1800">
                          <a:latin typeface="微软雅黑" panose="020B0503020204020204" charset="-122"/>
                          <a:ea typeface="微软雅黑" panose="020B0503020204020204" charset="-122"/>
                        </a:rPr>
                        <a:t>lisi123</a:t>
                      </a:r>
                      <a:endParaRPr lang="en-US" altLang="zh-CN" sz="1800" i="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 2"/>
          <p:cNvSpPr/>
          <p:nvPr/>
        </p:nvSpPr>
        <p:spPr>
          <a:xfrm>
            <a:off x="268605" y="299720"/>
            <a:ext cx="979995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互联网平台企业代办申报</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2" name="文本框 1"/>
          <p:cNvSpPr txBox="1"/>
          <p:nvPr/>
        </p:nvSpPr>
        <p:spPr>
          <a:xfrm>
            <a:off x="767715" y="1047115"/>
            <a:ext cx="10669905" cy="960120"/>
          </a:xfrm>
          <a:prstGeom prst="rect">
            <a:avLst/>
          </a:prstGeom>
          <a:noFill/>
        </p:spPr>
        <p:txBody>
          <a:bodyPr wrap="square" rtlCol="0">
            <a:noAutofit/>
          </a:bodyPr>
          <a:p>
            <a:pPr indent="0" fontAlgn="auto">
              <a:lnSpc>
                <a:spcPct val="150000"/>
              </a:lnSpc>
            </a:pPr>
            <a:r>
              <a:rPr lang="zh-CN" altLang="en-US">
                <a:latin typeface="微软雅黑" panose="020B0503020204020204" charset="-122"/>
                <a:ea typeface="微软雅黑" panose="020B0503020204020204" charset="-122"/>
                <a:cs typeface="微软雅黑" panose="020B0503020204020204" charset="-122"/>
              </a:rPr>
              <a:t>例</a:t>
            </a:r>
            <a:r>
              <a:rPr lang="en-US" altLang="zh-CN">
                <a:latin typeface="微软雅黑" panose="020B0503020204020204" charset="-122"/>
                <a:ea typeface="微软雅黑" panose="020B0503020204020204" charset="-122"/>
                <a:cs typeface="微软雅黑" panose="020B0503020204020204" charset="-122"/>
              </a:rPr>
              <a:t>5</a:t>
            </a:r>
            <a:r>
              <a:rPr lang="zh-CN" altLang="en-US">
                <a:latin typeface="微软雅黑" panose="020B0503020204020204" charset="-122"/>
                <a:ea typeface="微软雅黑" panose="020B0503020204020204" charset="-122"/>
                <a:cs typeface="微软雅黑" panose="020B0503020204020204" charset="-122"/>
              </a:rPr>
              <a:t>：王某</a:t>
            </a:r>
            <a:r>
              <a:rPr lang="en-US" altLang="zh-CN">
                <a:latin typeface="微软雅黑" panose="020B0503020204020204" charset="-122"/>
                <a:ea typeface="微软雅黑" panose="020B0503020204020204" charset="-122"/>
                <a:cs typeface="微软雅黑" panose="020B0503020204020204" charset="-122"/>
              </a:rPr>
              <a:t>10</a:t>
            </a:r>
            <a:r>
              <a:rPr lang="zh-CN" altLang="en-US">
                <a:latin typeface="微软雅黑" panose="020B0503020204020204" charset="-122"/>
                <a:ea typeface="微软雅黑" panose="020B0503020204020204" charset="-122"/>
                <a:cs typeface="微软雅黑" panose="020B0503020204020204" charset="-122"/>
              </a:rPr>
              <a:t>月自</a:t>
            </a:r>
            <a:r>
              <a:rPr lang="en-US" altLang="zh-CN">
                <a:latin typeface="微软雅黑" panose="020B0503020204020204" charset="-122"/>
                <a:ea typeface="微软雅黑" panose="020B0503020204020204" charset="-122"/>
                <a:cs typeface="微软雅黑" panose="020B0503020204020204" charset="-122"/>
              </a:rPr>
              <a:t>A</a:t>
            </a:r>
            <a:r>
              <a:rPr lang="zh-CN" altLang="en-US">
                <a:latin typeface="微软雅黑" panose="020B0503020204020204" charset="-122"/>
                <a:ea typeface="微软雅黑" panose="020B0503020204020204" charset="-122"/>
                <a:cs typeface="微软雅黑" panose="020B0503020204020204" charset="-122"/>
              </a:rPr>
              <a:t>平台企业和</a:t>
            </a:r>
            <a:r>
              <a:rPr lang="en-US" altLang="zh-CN">
                <a:latin typeface="微软雅黑" panose="020B0503020204020204" charset="-122"/>
                <a:ea typeface="微软雅黑" panose="020B0503020204020204" charset="-122"/>
                <a:cs typeface="微软雅黑" panose="020B0503020204020204" charset="-122"/>
              </a:rPr>
              <a:t>B</a:t>
            </a:r>
            <a:r>
              <a:rPr lang="zh-CN" altLang="en-US">
                <a:latin typeface="微软雅黑" panose="020B0503020204020204" charset="-122"/>
                <a:ea typeface="微软雅黑" panose="020B0503020204020204" charset="-122"/>
                <a:cs typeface="微软雅黑" panose="020B0503020204020204" charset="-122"/>
              </a:rPr>
              <a:t>平台企业分别取得</a:t>
            </a:r>
            <a:r>
              <a:rPr lang="en-US" altLang="zh-CN">
                <a:latin typeface="微软雅黑" panose="020B0503020204020204" charset="-122"/>
                <a:ea typeface="微软雅黑" panose="020B0503020204020204" charset="-122"/>
                <a:cs typeface="微软雅黑" panose="020B0503020204020204" charset="-122"/>
              </a:rPr>
              <a:t>5</a:t>
            </a:r>
            <a:r>
              <a:rPr lang="zh-CN" altLang="en-US">
                <a:latin typeface="微软雅黑" panose="020B0503020204020204" charset="-122"/>
                <a:ea typeface="微软雅黑" panose="020B0503020204020204" charset="-122"/>
                <a:cs typeface="微软雅黑" panose="020B0503020204020204" charset="-122"/>
              </a:rPr>
              <a:t>万元和</a:t>
            </a:r>
            <a:r>
              <a:rPr lang="en-US" altLang="zh-CN">
                <a:latin typeface="微软雅黑" panose="020B0503020204020204" charset="-122"/>
                <a:ea typeface="微软雅黑" panose="020B0503020204020204" charset="-122"/>
                <a:cs typeface="微软雅黑" panose="020B0503020204020204" charset="-122"/>
              </a:rPr>
              <a:t>13</a:t>
            </a:r>
            <a:r>
              <a:rPr lang="zh-CN" altLang="en-US">
                <a:latin typeface="微软雅黑" panose="020B0503020204020204" charset="-122"/>
                <a:ea typeface="微软雅黑" panose="020B0503020204020204" charset="-122"/>
                <a:cs typeface="微软雅黑" panose="020B0503020204020204" charset="-122"/>
              </a:rPr>
              <a:t>万元服务收入，</a:t>
            </a:r>
            <a:r>
              <a:rPr lang="en-US" altLang="zh-CN">
                <a:latin typeface="微软雅黑" panose="020B0503020204020204" charset="-122"/>
                <a:ea typeface="微软雅黑" panose="020B0503020204020204" charset="-122"/>
                <a:cs typeface="微软雅黑" panose="020B0503020204020204" charset="-122"/>
              </a:rPr>
              <a:t>A</a:t>
            </a:r>
            <a:r>
              <a:rPr lang="zh-CN" altLang="en-US">
                <a:latin typeface="微软雅黑" panose="020B0503020204020204" charset="-122"/>
                <a:ea typeface="微软雅黑" panose="020B0503020204020204" charset="-122"/>
                <a:cs typeface="微软雅黑" panose="020B0503020204020204" charset="-122"/>
              </a:rPr>
              <a:t>平台企业和</a:t>
            </a:r>
            <a:r>
              <a:rPr lang="en-US" altLang="zh-CN">
                <a:latin typeface="微软雅黑" panose="020B0503020204020204" charset="-122"/>
                <a:ea typeface="微软雅黑" panose="020B0503020204020204" charset="-122"/>
                <a:cs typeface="微软雅黑" panose="020B0503020204020204" charset="-122"/>
              </a:rPr>
              <a:t>B</a:t>
            </a:r>
            <a:r>
              <a:rPr lang="zh-CN" altLang="en-US">
                <a:latin typeface="微软雅黑" panose="020B0503020204020204" charset="-122"/>
                <a:ea typeface="微软雅黑" panose="020B0503020204020204" charset="-122"/>
                <a:cs typeface="微软雅黑" panose="020B0503020204020204" charset="-122"/>
              </a:rPr>
              <a:t>平台企业已于</a:t>
            </a:r>
            <a:r>
              <a:rPr lang="en-US" altLang="zh-CN">
                <a:latin typeface="微软雅黑" panose="020B0503020204020204" charset="-122"/>
                <a:ea typeface="微软雅黑" panose="020B0503020204020204" charset="-122"/>
                <a:cs typeface="微软雅黑" panose="020B0503020204020204" charset="-122"/>
              </a:rPr>
              <a:t>11</a:t>
            </a:r>
            <a:r>
              <a:rPr lang="zh-CN" altLang="en-US">
                <a:latin typeface="微软雅黑" panose="020B0503020204020204" charset="-122"/>
                <a:ea typeface="微软雅黑" panose="020B0503020204020204" charset="-122"/>
                <a:cs typeface="微软雅黑" panose="020B0503020204020204" charset="-122"/>
              </a:rPr>
              <a:t>月分别为王某办理代办申报。税务信息系统在</a:t>
            </a:r>
            <a:r>
              <a:rPr lang="en-US" altLang="zh-CN">
                <a:latin typeface="微软雅黑" panose="020B0503020204020204" charset="-122"/>
                <a:ea typeface="微软雅黑" panose="020B0503020204020204" charset="-122"/>
                <a:cs typeface="微软雅黑" panose="020B0503020204020204" charset="-122"/>
              </a:rPr>
              <a:t>11</a:t>
            </a:r>
            <a:r>
              <a:rPr lang="zh-CN" altLang="en-US">
                <a:latin typeface="微软雅黑" panose="020B0503020204020204" charset="-122"/>
                <a:ea typeface="微软雅黑" panose="020B0503020204020204" charset="-122"/>
                <a:cs typeface="微软雅黑" panose="020B0503020204020204" charset="-122"/>
              </a:rPr>
              <a:t>月底对王某的服务收入进行归集，计算王某</a:t>
            </a:r>
            <a:r>
              <a:rPr lang="en-US" altLang="zh-CN">
                <a:latin typeface="微软雅黑" panose="020B0503020204020204" charset="-122"/>
                <a:ea typeface="微软雅黑" panose="020B0503020204020204" charset="-122"/>
                <a:cs typeface="微软雅黑" panose="020B0503020204020204" charset="-122"/>
              </a:rPr>
              <a:t>10</a:t>
            </a:r>
            <a:r>
              <a:rPr lang="zh-CN" altLang="en-US">
                <a:latin typeface="微软雅黑" panose="020B0503020204020204" charset="-122"/>
                <a:ea typeface="微软雅黑" panose="020B0503020204020204" charset="-122"/>
                <a:cs typeface="微软雅黑" panose="020B0503020204020204" charset="-122"/>
              </a:rPr>
              <a:t>月取得服务收入合计</a:t>
            </a:r>
            <a:r>
              <a:rPr lang="en-US" altLang="zh-CN">
                <a:latin typeface="微软雅黑" panose="020B0503020204020204" charset="-122"/>
                <a:ea typeface="微软雅黑" panose="020B0503020204020204" charset="-122"/>
                <a:cs typeface="微软雅黑" panose="020B0503020204020204" charset="-122"/>
              </a:rPr>
              <a:t>18</a:t>
            </a:r>
            <a:r>
              <a:rPr lang="zh-CN" altLang="en-US">
                <a:latin typeface="微软雅黑" panose="020B0503020204020204" charset="-122"/>
                <a:ea typeface="微软雅黑" panose="020B0503020204020204" charset="-122"/>
                <a:cs typeface="微软雅黑" panose="020B0503020204020204" charset="-122"/>
              </a:rPr>
              <a:t>万元。因</a:t>
            </a:r>
            <a:r>
              <a:rPr lang="en-US" altLang="zh-CN">
                <a:latin typeface="微软雅黑" panose="020B0503020204020204" charset="-122"/>
                <a:ea typeface="微软雅黑" panose="020B0503020204020204" charset="-122"/>
                <a:cs typeface="微软雅黑" panose="020B0503020204020204" charset="-122"/>
              </a:rPr>
              <a:t>B</a:t>
            </a:r>
            <a:r>
              <a:rPr lang="zh-CN" altLang="en-US">
                <a:latin typeface="微软雅黑" panose="020B0503020204020204" charset="-122"/>
                <a:ea typeface="微软雅黑" panose="020B0503020204020204" charset="-122"/>
                <a:cs typeface="微软雅黑" panose="020B0503020204020204" charset="-122"/>
              </a:rPr>
              <a:t>平台企业已为其代办申报并缴纳增值税</a:t>
            </a:r>
            <a:r>
              <a:rPr lang="en-US" altLang="zh-CN">
                <a:latin typeface="微软雅黑" panose="020B0503020204020204" charset="-122"/>
                <a:ea typeface="微软雅黑" panose="020B0503020204020204" charset="-122"/>
                <a:cs typeface="微软雅黑" panose="020B0503020204020204" charset="-122"/>
              </a:rPr>
              <a:t>1300</a:t>
            </a:r>
            <a:r>
              <a:rPr lang="zh-CN" altLang="en-US">
                <a:latin typeface="微软雅黑" panose="020B0503020204020204" charset="-122"/>
                <a:ea typeface="微软雅黑" panose="020B0503020204020204" charset="-122"/>
                <a:cs typeface="微软雅黑" panose="020B0503020204020204" charset="-122"/>
              </a:rPr>
              <a:t>元，税务信息系统将于</a:t>
            </a:r>
            <a:r>
              <a:rPr lang="en-US" altLang="zh-CN">
                <a:latin typeface="微软雅黑" panose="020B0503020204020204" charset="-122"/>
                <a:ea typeface="微软雅黑" panose="020B0503020204020204" charset="-122"/>
                <a:cs typeface="微软雅黑" panose="020B0503020204020204" charset="-122"/>
              </a:rPr>
              <a:t>11</a:t>
            </a:r>
            <a:r>
              <a:rPr lang="zh-CN" altLang="en-US">
                <a:latin typeface="微软雅黑" panose="020B0503020204020204" charset="-122"/>
                <a:ea typeface="微软雅黑" panose="020B0503020204020204" charset="-122"/>
                <a:cs typeface="微软雅黑" panose="020B0503020204020204" charset="-122"/>
              </a:rPr>
              <a:t>月底将汇总信息推送至</a:t>
            </a:r>
            <a:r>
              <a:rPr lang="en-US" altLang="zh-CN">
                <a:latin typeface="微软雅黑" panose="020B0503020204020204" charset="-122"/>
                <a:ea typeface="微软雅黑" panose="020B0503020204020204" charset="-122"/>
                <a:cs typeface="微软雅黑" panose="020B0503020204020204" charset="-122"/>
              </a:rPr>
              <a:t>A</a:t>
            </a:r>
            <a:r>
              <a:rPr lang="zh-CN" altLang="en-US">
                <a:latin typeface="微软雅黑" panose="020B0503020204020204" charset="-122"/>
                <a:ea typeface="微软雅黑" panose="020B0503020204020204" charset="-122"/>
                <a:cs typeface="微软雅黑" panose="020B0503020204020204" charset="-122"/>
              </a:rPr>
              <a:t>平台企业，由</a:t>
            </a:r>
            <a:r>
              <a:rPr lang="en-US" altLang="zh-CN">
                <a:latin typeface="微软雅黑" panose="020B0503020204020204" charset="-122"/>
                <a:ea typeface="微软雅黑" panose="020B0503020204020204" charset="-122"/>
                <a:cs typeface="微软雅黑" panose="020B0503020204020204" charset="-122"/>
              </a:rPr>
              <a:t>A</a:t>
            </a:r>
            <a:r>
              <a:rPr lang="zh-CN" altLang="en-US">
                <a:latin typeface="微软雅黑" panose="020B0503020204020204" charset="-122"/>
                <a:ea typeface="微软雅黑" panose="020B0503020204020204" charset="-122"/>
                <a:cs typeface="微软雅黑" panose="020B0503020204020204" charset="-122"/>
              </a:rPr>
              <a:t>平台企业于</a:t>
            </a:r>
            <a:r>
              <a:rPr lang="en-US" altLang="zh-CN">
                <a:latin typeface="微软雅黑" panose="020B0503020204020204" charset="-122"/>
                <a:ea typeface="微软雅黑" panose="020B0503020204020204" charset="-122"/>
                <a:cs typeface="微软雅黑" panose="020B0503020204020204" charset="-122"/>
              </a:rPr>
              <a:t>12</a:t>
            </a:r>
            <a:r>
              <a:rPr lang="zh-CN" altLang="en-US">
                <a:latin typeface="微软雅黑" panose="020B0503020204020204" charset="-122"/>
                <a:ea typeface="微软雅黑" panose="020B0503020204020204" charset="-122"/>
                <a:cs typeface="微软雅黑" panose="020B0503020204020204" charset="-122"/>
              </a:rPr>
              <a:t>月</a:t>
            </a:r>
            <a:r>
              <a:rPr lang="en-US" altLang="zh-CN">
                <a:latin typeface="微软雅黑" panose="020B0503020204020204" charset="-122"/>
                <a:ea typeface="微软雅黑" panose="020B0503020204020204" charset="-122"/>
                <a:cs typeface="微软雅黑" panose="020B0503020204020204" charset="-122"/>
              </a:rPr>
              <a:t>15</a:t>
            </a:r>
            <a:r>
              <a:rPr lang="zh-CN" altLang="en-US">
                <a:latin typeface="微软雅黑" panose="020B0503020204020204" charset="-122"/>
                <a:ea typeface="微软雅黑" panose="020B0503020204020204" charset="-122"/>
                <a:cs typeface="微软雅黑" panose="020B0503020204020204" charset="-122"/>
              </a:rPr>
              <a:t>日前为王某代办汇总申报缴税。</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1" name="文本框 11"/>
          <p:cNvSpPr/>
          <p:nvPr>
            <p:custDataLst>
              <p:tags r:id="rId1"/>
            </p:custDataLst>
          </p:nvPr>
        </p:nvSpPr>
        <p:spPr>
          <a:xfrm>
            <a:off x="4779645" y="3119755"/>
            <a:ext cx="2416175" cy="77216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A平台企业</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a:p>
            <a:pPr lvl="0" algn="ctr">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5万元</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2" name="文本框 12"/>
          <p:cNvSpPr/>
          <p:nvPr>
            <p:custDataLst>
              <p:tags r:id="rId2"/>
            </p:custDataLst>
          </p:nvPr>
        </p:nvSpPr>
        <p:spPr>
          <a:xfrm>
            <a:off x="8514715" y="3119755"/>
            <a:ext cx="2079625" cy="77216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B</a:t>
            </a: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平台企业</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a:p>
            <a:pPr lvl="0" algn="ctr">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13万元</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3" name="文本框 13"/>
          <p:cNvSpPr/>
          <p:nvPr>
            <p:custDataLst>
              <p:tags r:id="rId3"/>
            </p:custDataLst>
          </p:nvPr>
        </p:nvSpPr>
        <p:spPr>
          <a:xfrm>
            <a:off x="4170045" y="4295140"/>
            <a:ext cx="3613150" cy="435610"/>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just">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《互联网平台企业代办申报表》</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4" name="文本框 14"/>
          <p:cNvSpPr/>
          <p:nvPr>
            <p:custDataLst>
              <p:tags r:id="rId4"/>
            </p:custDataLst>
          </p:nvPr>
        </p:nvSpPr>
        <p:spPr>
          <a:xfrm>
            <a:off x="8146415" y="4300855"/>
            <a:ext cx="3260725" cy="36512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just">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《互联网平台企业代办申报表》</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5" name="文本框 15"/>
          <p:cNvSpPr/>
          <p:nvPr/>
        </p:nvSpPr>
        <p:spPr>
          <a:xfrm>
            <a:off x="4169410" y="5065395"/>
            <a:ext cx="3613785" cy="52006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just">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《互联网平台企业代办汇总申报表</a:t>
            </a: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6" name="文本框 16"/>
          <p:cNvSpPr/>
          <p:nvPr/>
        </p:nvSpPr>
        <p:spPr>
          <a:xfrm>
            <a:off x="1000125" y="4197985"/>
            <a:ext cx="2896235" cy="46799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just">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11月15日之前</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
        <p:nvSpPr>
          <p:cNvPr id="17" name="文本框 17"/>
          <p:cNvSpPr/>
          <p:nvPr/>
        </p:nvSpPr>
        <p:spPr>
          <a:xfrm>
            <a:off x="972185" y="4943475"/>
            <a:ext cx="2915920" cy="747395"/>
          </a:xfrm>
          <a:prstGeom prst="rect">
            <a:avLst/>
          </a:prstGeom>
          <a:solidFill>
            <a:srgbClr val="FFFFFF"/>
          </a:solidFill>
          <a:ln w="19050">
            <a:gradFill flip="none" rotWithShape="1">
              <a:gsLst>
                <a:gs pos="0">
                  <a:srgbClr val="DAF0FF"/>
                </a:gs>
                <a:gs pos="100000">
                  <a:srgbClr val="49B2FE"/>
                </a:gs>
              </a:gsLst>
              <a:lin ang="2700000" scaled="1"/>
            </a:gradFill>
            <a:prstDash val="solid"/>
          </a:ln>
        </p:spPr>
        <p:txBody>
          <a:bodyPr rot="0" spcFirstLastPara="0" vertOverflow="overflow" horzOverflow="overflow" vert="horz" wrap="square" lIns="91440" tIns="45720" rIns="91440" bIns="45720" numCol="1" spcCol="0" rtlCol="0" fromWordArt="0" anchor="ctr" anchorCtr="0" forceAA="0" compatLnSpc="1">
            <a:noAutofit/>
          </a:bodyPr>
          <a:lstStyle/>
          <a:p>
            <a:pPr lvl="0" algn="just">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11月底推送汇总信息</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a:p>
            <a:pPr lvl="0" algn="just">
              <a:buClrTx/>
              <a:buSzTx/>
              <a:buFontTx/>
            </a:pPr>
            <a:r>
              <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rPr>
              <a:t>12月15日之前报送</a:t>
            </a:r>
            <a:endParaRPr lang="en-US" altLang="zh-CN" kern="100">
              <a:solidFill>
                <a:schemeClr val="dk1"/>
              </a:solidFill>
              <a:latin typeface="微软雅黑" panose="020B0503020204020204" charset="-122"/>
              <a:ea typeface="微软雅黑" panose="020B0503020204020204" charset="-122"/>
              <a:cs typeface="微软雅黑" panose="020B0503020204020204" charset="-122"/>
              <a:sym typeface="Times New Roman" panose="02020603050405020304"/>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 2"/>
          <p:cNvSpPr/>
          <p:nvPr/>
        </p:nvSpPr>
        <p:spPr>
          <a:xfrm>
            <a:off x="268605" y="299720"/>
            <a:ext cx="979995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互联网平台企业代办申报</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3" name="矩形 2"/>
          <p:cNvSpPr/>
          <p:nvPr/>
        </p:nvSpPr>
        <p:spPr>
          <a:xfrm>
            <a:off x="1859915" y="1680845"/>
            <a:ext cx="8785225" cy="3009900"/>
          </a:xfrm>
          <a:prstGeom prst="rect">
            <a:avLst/>
          </a:prstGeom>
          <a:solidFill>
            <a:srgbClr val="FFFFFF"/>
          </a:solidFill>
          <a:ln w="12700" cmpd="sng">
            <a:solidFill>
              <a:schemeClr val="accent1">
                <a:shade val="50000"/>
              </a:schemeClr>
            </a:solidFill>
            <a:prstDash val="sysDot"/>
          </a:ln>
        </p:spPr>
        <p:txBody>
          <a:bodyPr>
            <a:noAutofit/>
          </a:bodyPr>
          <a:p>
            <a:pPr lvl="0" algn="just" defTabSz="266700">
              <a:lnSpc>
                <a:spcPct val="150000"/>
              </a:lnSpc>
              <a:buClrTx/>
              <a:buSzTx/>
              <a:buFontTx/>
            </a:pPr>
            <a:r>
              <a:rPr lang="en-US" altLang="zh-CN" sz="2000" b="1">
                <a:solidFill>
                  <a:schemeClr val="accent5"/>
                </a:solidFill>
                <a:latin typeface="微软雅黑" panose="020B0503020204020204" charset="-122"/>
                <a:ea typeface="微软雅黑" panose="020B0503020204020204" charset="-122"/>
                <a:sym typeface="+mn-ea"/>
              </a:rPr>
              <a:t>互联网平台企业更正代办申报，需要退税的如何办理？</a:t>
            </a:r>
            <a:endParaRPr lang="en-US" altLang="zh-CN" sz="2000" b="1">
              <a:solidFill>
                <a:schemeClr val="accent5"/>
              </a:solidFill>
              <a:latin typeface="微软雅黑" panose="020B0503020204020204" charset="-122"/>
              <a:ea typeface="微软雅黑" panose="020B0503020204020204" charset="-122"/>
              <a:sym typeface="+mn-ea"/>
            </a:endParaRPr>
          </a:p>
          <a:p>
            <a:pPr lvl="0" algn="just" defTabSz="266700">
              <a:lnSpc>
                <a:spcPct val="150000"/>
              </a:lnSpc>
              <a:buClrTx/>
              <a:buSzTx/>
              <a:buFontTx/>
            </a:pPr>
            <a:r>
              <a:rPr lang="en-US" altLang="zh-CN" sz="2000">
                <a:solidFill>
                  <a:srgbClr val="333333"/>
                </a:solidFill>
                <a:latin typeface="微软雅黑" panose="020B0503020204020204" charset="-122"/>
                <a:ea typeface="微软雅黑" panose="020B0503020204020204" charset="-122"/>
                <a:sym typeface="+mn-ea"/>
              </a:rPr>
              <a:t>互联网平台企业</a:t>
            </a:r>
            <a:r>
              <a:rPr lang="en-US" altLang="zh-CN" sz="2000">
                <a:solidFill>
                  <a:srgbClr val="333333"/>
                </a:solidFill>
                <a:latin typeface="微软雅黑" panose="020B0503020204020204" charset="-122"/>
                <a:ea typeface="微软雅黑" panose="020B0503020204020204" charset="-122"/>
                <a:sym typeface="+mn-ea"/>
              </a:rPr>
              <a:t>当期代办申报有误</a:t>
            </a:r>
            <a:r>
              <a:rPr lang="en-US" altLang="zh-CN" sz="2000">
                <a:solidFill>
                  <a:srgbClr val="333333"/>
                </a:solidFill>
                <a:latin typeface="微软雅黑" panose="020B0503020204020204" charset="-122"/>
                <a:ea typeface="微软雅黑" panose="020B0503020204020204" charset="-122"/>
                <a:sym typeface="+mn-ea"/>
              </a:rPr>
              <a:t>，当月更正代办申报需要退税的，由互联网平台企业向税务机关申请退税；</a:t>
            </a:r>
            <a:endParaRPr lang="en-US" altLang="zh-CN" sz="2000">
              <a:solidFill>
                <a:srgbClr val="333333"/>
              </a:solidFill>
              <a:latin typeface="微软雅黑" panose="020B0503020204020204" charset="-122"/>
              <a:ea typeface="微软雅黑" panose="020B0503020204020204" charset="-122"/>
              <a:sym typeface="+mn-ea"/>
            </a:endParaRPr>
          </a:p>
          <a:p>
            <a:pPr lvl="0" algn="just" defTabSz="266700">
              <a:lnSpc>
                <a:spcPct val="150000"/>
              </a:lnSpc>
              <a:buClrTx/>
              <a:buSzTx/>
              <a:buFontTx/>
            </a:pPr>
            <a:endParaRPr lang="en-US" altLang="zh-CN" sz="2000">
              <a:solidFill>
                <a:srgbClr val="333333"/>
              </a:solidFill>
              <a:latin typeface="微软雅黑" panose="020B0503020204020204" charset="-122"/>
              <a:ea typeface="微软雅黑" panose="020B0503020204020204" charset="-122"/>
              <a:sym typeface="+mn-ea"/>
            </a:endParaRPr>
          </a:p>
          <a:p>
            <a:pPr lvl="0" algn="just" defTabSz="266700">
              <a:lnSpc>
                <a:spcPct val="150000"/>
              </a:lnSpc>
              <a:buClrTx/>
              <a:buSzTx/>
              <a:buFontTx/>
            </a:pPr>
            <a:r>
              <a:rPr lang="en-US" altLang="zh-CN" sz="2000">
                <a:solidFill>
                  <a:srgbClr val="333333"/>
                </a:solidFill>
                <a:latin typeface="微软雅黑" panose="020B0503020204020204" charset="-122"/>
                <a:ea typeface="微软雅黑" panose="020B0503020204020204" charset="-122"/>
                <a:sym typeface="+mn-ea"/>
              </a:rPr>
              <a:t>互联网平台企业</a:t>
            </a:r>
            <a:r>
              <a:rPr lang="en-US" altLang="zh-CN" sz="2000">
                <a:solidFill>
                  <a:srgbClr val="333333"/>
                </a:solidFill>
                <a:latin typeface="微软雅黑" panose="020B0503020204020204" charset="-122"/>
                <a:ea typeface="微软雅黑" panose="020B0503020204020204" charset="-122"/>
                <a:sym typeface="+mn-ea"/>
              </a:rPr>
              <a:t>往期代办申报有误</a:t>
            </a:r>
            <a:r>
              <a:rPr lang="en-US" altLang="zh-CN" sz="2000">
                <a:solidFill>
                  <a:srgbClr val="333333"/>
                </a:solidFill>
                <a:latin typeface="微软雅黑" panose="020B0503020204020204" charset="-122"/>
                <a:ea typeface="微软雅黑" panose="020B0503020204020204" charset="-122"/>
                <a:sym typeface="+mn-ea"/>
              </a:rPr>
              <a:t>，更正代办申报需要退税的，应当告知从业人员，由从业人员向税务机关申请退税。</a:t>
            </a:r>
            <a:endParaRPr lang="en-US" altLang="zh-CN" sz="2000">
              <a:solidFill>
                <a:srgbClr val="333333"/>
              </a:solidFill>
              <a:latin typeface="微软雅黑" panose="020B0503020204020204" charset="-122"/>
              <a:ea typeface="微软雅黑" panose="020B0503020204020204"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 2"/>
          <p:cNvSpPr/>
          <p:nvPr/>
        </p:nvSpPr>
        <p:spPr>
          <a:xfrm>
            <a:off x="268605" y="299720"/>
            <a:ext cx="979995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互联网平台企业代办申报</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2" name="IM 2"/>
          <p:cNvPicPr/>
          <p:nvPr/>
        </p:nvPicPr>
        <p:blipFill>
          <a:blip r:embed="rId1"/>
          <a:stretch>
            <a:fillRect/>
          </a:stretch>
        </p:blipFill>
        <p:spPr>
          <a:xfrm>
            <a:off x="1589405" y="1021080"/>
            <a:ext cx="9013190" cy="512699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404495" y="102870"/>
            <a:ext cx="186118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政策概述</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635" y="6538595"/>
            <a:ext cx="12191365" cy="319405"/>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pic>
        <p:nvPicPr>
          <p:cNvPr id="8" name="图片 7"/>
          <p:cNvPicPr>
            <a:picLocks noChangeAspect="1"/>
          </p:cNvPicPr>
          <p:nvPr/>
        </p:nvPicPr>
        <p:blipFill>
          <a:blip r:embed="rId1"/>
          <a:stretch>
            <a:fillRect/>
          </a:stretch>
        </p:blipFill>
        <p:spPr>
          <a:xfrm>
            <a:off x="1553210" y="827405"/>
            <a:ext cx="8839200" cy="2174240"/>
          </a:xfrm>
          <a:prstGeom prst="rect">
            <a:avLst/>
          </a:prstGeom>
          <a:ln>
            <a:solidFill>
              <a:schemeClr val="bg1">
                <a:lumMod val="75000"/>
              </a:schemeClr>
            </a:solidFill>
          </a:ln>
        </p:spPr>
      </p:pic>
      <p:pic>
        <p:nvPicPr>
          <p:cNvPr id="20" name="图片 19"/>
          <p:cNvPicPr>
            <a:picLocks noChangeAspect="1"/>
          </p:cNvPicPr>
          <p:nvPr/>
        </p:nvPicPr>
        <p:blipFill>
          <a:blip r:embed="rId2"/>
          <a:stretch>
            <a:fillRect/>
          </a:stretch>
        </p:blipFill>
        <p:spPr>
          <a:xfrm>
            <a:off x="1553210" y="3390265"/>
            <a:ext cx="8867775" cy="2896235"/>
          </a:xfrm>
          <a:prstGeom prst="rect">
            <a:avLst/>
          </a:prstGeom>
          <a:ln>
            <a:solidFill>
              <a:schemeClr val="bg1">
                <a:lumMod val="75000"/>
              </a:schemeClr>
            </a:solidFill>
          </a:ln>
        </p:spPr>
      </p:pic>
      <p:sp>
        <p:nvSpPr>
          <p:cNvPr id="21" name="文本框 20"/>
          <p:cNvSpPr txBox="1"/>
          <p:nvPr/>
        </p:nvSpPr>
        <p:spPr>
          <a:xfrm>
            <a:off x="2004060" y="4957445"/>
            <a:ext cx="7965440" cy="821690"/>
          </a:xfrm>
          <a:prstGeom prst="rect">
            <a:avLst/>
          </a:prstGeom>
          <a:solidFill>
            <a:schemeClr val="accent3"/>
          </a:solidFill>
        </p:spPr>
        <p:txBody>
          <a:bodyPr wrap="square">
            <a:noAutofit/>
          </a:bodyPr>
          <a:p>
            <a:pPr indent="342900" algn="just" fontAlgn="auto">
              <a:lnSpc>
                <a:spcPct val="150000"/>
              </a:lnSpc>
            </a:pPr>
            <a:r>
              <a:rPr lang="zh-CN" altLang="en-US" sz="1600" b="0" i="0">
                <a:solidFill>
                  <a:schemeClr val="tx1">
                    <a:lumMod val="65000"/>
                    <a:lumOff val="35000"/>
                  </a:schemeClr>
                </a:solidFill>
                <a:latin typeface="微软雅黑" panose="020B0503020204020204" charset="-122"/>
                <a:ea typeface="微软雅黑" panose="020B0503020204020204" charset="-122"/>
              </a:rPr>
              <a:t>互联网平台企业应当依照本规定向其主管税务机关报送平台内经营者和从业人员的身份信息、收入信息等涉税信息。</a:t>
            </a:r>
            <a:endParaRPr lang="zh-CN" altLang="en-US" sz="1600" b="0" i="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696595" y="603885"/>
            <a:ext cx="9799955" cy="583565"/>
          </a:xfrm>
          <a:prstGeom prst="rect">
            <a:avLst/>
          </a:prstGeom>
          <a:noFill/>
        </p:spPr>
        <p:txBody>
          <a:bodyPr wrap="square" lIns="91440" tIns="45720" rIns="91440" bIns="45720" rtlCol="0" anchor="t">
            <a:spAutoFit/>
          </a:bodyPr>
          <a:lstStyle/>
          <a:p>
            <a:pPr marL="0" indent="0" algn="l">
              <a:lnSpc>
                <a:spcPct val="100000"/>
              </a:lnSpc>
              <a:buNone/>
            </a:pPr>
            <a:r>
              <a:rPr lang="en-US" sz="3200" b="1" dirty="0">
                <a:solidFill>
                  <a:srgbClr val="018EF4"/>
                </a:solidFill>
                <a:latin typeface="MiSans" pitchFamily="34" charset="-122"/>
                <a:ea typeface="MiSans" pitchFamily="34" charset="-122"/>
                <a:cs typeface="MiSans" pitchFamily="34" charset="-120"/>
              </a:rPr>
              <a:t>企业所得税税前扣除</a:t>
            </a:r>
            <a:endParaRPr lang="en-US" sz="3200" b="1" dirty="0">
              <a:solidFill>
                <a:srgbClr val="018EF4"/>
              </a:solidFill>
              <a:latin typeface="MiSans" pitchFamily="34" charset="-122"/>
              <a:ea typeface="MiSans" pitchFamily="34" charset="-122"/>
              <a:cs typeface="MiSans" pitchFamily="34" charset="-120"/>
            </a:endParaRPr>
          </a:p>
        </p:txBody>
      </p:sp>
      <p:sp>
        <p:nvSpPr>
          <p:cNvPr id="3" name="Shape 1"/>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nvSpPr>
        <p:spPr>
          <a:xfrm>
            <a:off x="227965" y="1500505"/>
            <a:ext cx="11765280" cy="4257040"/>
          </a:xfrm>
          <a:prstGeom prst="roundRect">
            <a:avLst>
              <a:gd name="adj" fmla="val 8569"/>
            </a:avLst>
          </a:prstGeom>
          <a:solidFill>
            <a:srgbClr val="FFFFFF"/>
          </a:solidFill>
          <a:ln w="19050">
            <a:gradFill flip="none" rotWithShape="1">
              <a:gsLst>
                <a:gs pos="0">
                  <a:srgbClr val="018EF4"/>
                </a:gs>
                <a:gs pos="38000">
                  <a:srgbClr val="77B437">
                    <a:alpha val="0"/>
                  </a:srgbClr>
                </a:gs>
                <a:gs pos="66000">
                  <a:srgbClr val="80BD3F">
                    <a:alpha val="0"/>
                  </a:srgbClr>
                </a:gs>
                <a:gs pos="100000">
                  <a:srgbClr val="49B2FE"/>
                </a:gs>
              </a:gsLst>
              <a:lin ang="0" scaled="1"/>
            </a:gradFill>
            <a:prstDash val="solid"/>
          </a:ln>
        </p:spPr>
      </p:sp>
      <p:sp>
        <p:nvSpPr>
          <p:cNvPr id="6" name="Text 4"/>
          <p:cNvSpPr/>
          <p:nvPr/>
        </p:nvSpPr>
        <p:spPr>
          <a:xfrm>
            <a:off x="213360" y="1508125"/>
            <a:ext cx="11765280" cy="425704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7" name="Text 5"/>
          <p:cNvSpPr/>
          <p:nvPr/>
        </p:nvSpPr>
        <p:spPr>
          <a:xfrm>
            <a:off x="579755" y="2103120"/>
            <a:ext cx="3117850" cy="398780"/>
          </a:xfrm>
          <a:prstGeom prst="rect">
            <a:avLst/>
          </a:prstGeom>
          <a:noFill/>
        </p:spPr>
        <p:txBody>
          <a:bodyPr wrap="square" lIns="91440" tIns="45720" rIns="91440" bIns="45720" rtlCol="0" anchor="t">
            <a:spAutoFit/>
          </a:bodyPr>
          <a:lstStyle/>
          <a:p>
            <a:pPr marL="0" indent="0" algn="just">
              <a:lnSpc>
                <a:spcPct val="100000"/>
              </a:lnSpc>
              <a:buNone/>
            </a:pPr>
            <a:r>
              <a:rPr lang="zh-CN" altLang="en-US" sz="2000" b="1" dirty="0">
                <a:solidFill>
                  <a:srgbClr val="015FA3"/>
                </a:solidFill>
                <a:latin typeface="微软雅黑" panose="020B0503020204020204" charset="-122"/>
                <a:ea typeface="微软雅黑" panose="020B0503020204020204" charset="-122"/>
                <a:cs typeface="MiSans" pitchFamily="34" charset="-120"/>
              </a:rPr>
              <a:t>有效的税前扣除凭证</a:t>
            </a:r>
            <a:endParaRPr lang="zh-CN" altLang="en-US" sz="2000" b="1" dirty="0">
              <a:solidFill>
                <a:srgbClr val="015FA3"/>
              </a:solidFill>
              <a:latin typeface="微软雅黑" panose="020B0503020204020204" charset="-122"/>
              <a:ea typeface="微软雅黑" panose="020B0503020204020204" charset="-122"/>
              <a:cs typeface="MiSans" pitchFamily="34" charset="-120"/>
            </a:endParaRPr>
          </a:p>
        </p:txBody>
      </p:sp>
      <p:sp>
        <p:nvSpPr>
          <p:cNvPr id="8" name="Text 6"/>
          <p:cNvSpPr/>
          <p:nvPr/>
        </p:nvSpPr>
        <p:spPr>
          <a:xfrm>
            <a:off x="560705" y="2704465"/>
            <a:ext cx="3116580" cy="2011045"/>
          </a:xfrm>
          <a:prstGeom prst="rect">
            <a:avLst/>
          </a:prstGeom>
          <a:noFill/>
        </p:spPr>
        <p:txBody>
          <a:bodyPr wrap="square" lIns="91440" tIns="45720" rIns="91440" bIns="45720" rtlCol="0" anchor="t">
            <a:spAutoFit/>
          </a:bodyPr>
          <a:lstStyle/>
          <a:p>
            <a:pPr marL="0" indent="0" algn="just">
              <a:lnSpc>
                <a:spcPct val="130000"/>
              </a:lnSpc>
              <a:buNone/>
            </a:pPr>
            <a:r>
              <a:rPr lang="zh-CN" altLang="en-US" sz="1600" dirty="0">
                <a:latin typeface="微软雅黑" panose="020B0503020204020204" charset="-122"/>
                <a:ea typeface="微软雅黑" panose="020B0503020204020204" charset="-122"/>
              </a:rPr>
              <a:t>可凭个人所得税扣缴申报表、个人所得税完税凭证、互联网平台企业代办申报表、增值税及附加税费完税凭证作为扣除凭证，在企业所得税税前据实扣除向从业人员支付的劳务报酬。</a:t>
            </a:r>
            <a:endParaRPr lang="zh-CN" altLang="en-US" sz="1600" dirty="0">
              <a:latin typeface="微软雅黑" panose="020B0503020204020204" charset="-122"/>
              <a:ea typeface="微软雅黑" panose="020B0503020204020204" charset="-122"/>
            </a:endParaRPr>
          </a:p>
        </p:txBody>
      </p:sp>
      <p:sp>
        <p:nvSpPr>
          <p:cNvPr id="9" name="Shape 7"/>
          <p:cNvSpPr/>
          <p:nvPr/>
        </p:nvSpPr>
        <p:spPr>
          <a:xfrm flipH="1">
            <a:off x="4675505" y="2216150"/>
            <a:ext cx="2840990" cy="2840990"/>
          </a:xfrm>
          <a:prstGeom prst="ellipse">
            <a:avLst/>
          </a:prstGeom>
          <a:solidFill>
            <a:srgbClr val="95D7F9">
              <a:alpha val="32941"/>
            </a:srgbClr>
          </a:solidFill>
        </p:spPr>
      </p:sp>
      <p:sp>
        <p:nvSpPr>
          <p:cNvPr id="10" name="Text 8"/>
          <p:cNvSpPr/>
          <p:nvPr/>
        </p:nvSpPr>
        <p:spPr>
          <a:xfrm>
            <a:off x="4675505" y="2216150"/>
            <a:ext cx="2840990" cy="284099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1" name="Shape 9"/>
          <p:cNvSpPr/>
          <p:nvPr/>
        </p:nvSpPr>
        <p:spPr>
          <a:xfrm flipH="1">
            <a:off x="3959860" y="1500505"/>
            <a:ext cx="4272280" cy="4272280"/>
          </a:xfrm>
          <a:prstGeom prst="ellipse">
            <a:avLst/>
          </a:prstGeom>
          <a:solidFill>
            <a:srgbClr val="49B2FE">
              <a:alpha val="12941"/>
            </a:srgbClr>
          </a:solidFill>
        </p:spPr>
      </p:sp>
      <p:sp>
        <p:nvSpPr>
          <p:cNvPr id="12" name="Text 10"/>
          <p:cNvSpPr/>
          <p:nvPr/>
        </p:nvSpPr>
        <p:spPr>
          <a:xfrm>
            <a:off x="3959860" y="1500505"/>
            <a:ext cx="4272280" cy="427228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3" name="Shape 11"/>
          <p:cNvSpPr/>
          <p:nvPr/>
        </p:nvSpPr>
        <p:spPr>
          <a:xfrm flipH="1">
            <a:off x="4408805" y="1949450"/>
            <a:ext cx="3374390" cy="3374390"/>
          </a:xfrm>
          <a:prstGeom prst="ellipse">
            <a:avLst/>
          </a:prstGeom>
          <a:solidFill>
            <a:srgbClr val="000000">
              <a:alpha val="0"/>
            </a:srgbClr>
          </a:solidFill>
          <a:ln w="12700">
            <a:solidFill>
              <a:srgbClr val="49B2FE"/>
            </a:solidFill>
            <a:prstDash val="dash"/>
          </a:ln>
        </p:spPr>
      </p:sp>
      <p:sp>
        <p:nvSpPr>
          <p:cNvPr id="14" name="Text 12"/>
          <p:cNvSpPr/>
          <p:nvPr/>
        </p:nvSpPr>
        <p:spPr>
          <a:xfrm>
            <a:off x="4408805" y="1949450"/>
            <a:ext cx="3374390" cy="337439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5" name="Shape 13"/>
          <p:cNvSpPr/>
          <p:nvPr/>
        </p:nvSpPr>
        <p:spPr>
          <a:xfrm flipH="1">
            <a:off x="5010785" y="2551430"/>
            <a:ext cx="2171065" cy="2171065"/>
          </a:xfrm>
          <a:prstGeom prst="ellipse">
            <a:avLst/>
          </a:prstGeom>
          <a:gradFill flip="none" rotWithShape="1">
            <a:gsLst>
              <a:gs pos="0">
                <a:srgbClr val="49B2FE"/>
              </a:gs>
              <a:gs pos="100000">
                <a:srgbClr val="1552E8"/>
              </a:gs>
            </a:gsLst>
            <a:lin ang="18900000" scaled="1"/>
          </a:gradFill>
        </p:spPr>
      </p:sp>
      <p:sp>
        <p:nvSpPr>
          <p:cNvPr id="16" name="Text 14"/>
          <p:cNvSpPr/>
          <p:nvPr/>
        </p:nvSpPr>
        <p:spPr>
          <a:xfrm>
            <a:off x="5010785" y="2551430"/>
            <a:ext cx="2171065" cy="2171065"/>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7" name="Text 15"/>
          <p:cNvSpPr/>
          <p:nvPr/>
        </p:nvSpPr>
        <p:spPr>
          <a:xfrm>
            <a:off x="8693785" y="2103120"/>
            <a:ext cx="3117850" cy="398780"/>
          </a:xfrm>
          <a:prstGeom prst="rect">
            <a:avLst/>
          </a:prstGeom>
          <a:noFill/>
        </p:spPr>
        <p:txBody>
          <a:bodyPr wrap="square" lIns="91440" tIns="45720" rIns="91440" bIns="45720" rtlCol="0" anchor="t">
            <a:spAutoFit/>
          </a:bodyPr>
          <a:lstStyle/>
          <a:p>
            <a:pPr marL="0" algn="just">
              <a:lnSpc>
                <a:spcPct val="100000"/>
              </a:lnSpc>
              <a:buClrTx/>
              <a:buSzTx/>
              <a:buFontTx/>
              <a:buNone/>
            </a:pPr>
            <a:r>
              <a:rPr lang="zh-CN" altLang="en-US" sz="2000" b="1" dirty="0">
                <a:solidFill>
                  <a:srgbClr val="015FA3"/>
                </a:solidFill>
                <a:latin typeface="微软雅黑" panose="020B0503020204020204" charset="-122"/>
                <a:ea typeface="微软雅黑" panose="020B0503020204020204" charset="-122"/>
                <a:cs typeface="MiSans" pitchFamily="34" charset="-120"/>
                <a:sym typeface="+mn-ea"/>
              </a:rPr>
              <a:t>无效的税前扣除凭证</a:t>
            </a:r>
            <a:endParaRPr lang="zh-CN" altLang="en-US" sz="2000" b="1" dirty="0">
              <a:solidFill>
                <a:srgbClr val="015FA3"/>
              </a:solidFill>
              <a:latin typeface="微软雅黑" panose="020B0503020204020204" charset="-122"/>
              <a:ea typeface="微软雅黑" panose="020B0503020204020204" charset="-122"/>
              <a:cs typeface="MiSans" pitchFamily="34" charset="-120"/>
              <a:sym typeface="+mn-ea"/>
            </a:endParaRPr>
          </a:p>
        </p:txBody>
      </p:sp>
      <p:sp>
        <p:nvSpPr>
          <p:cNvPr id="18" name="Text 16"/>
          <p:cNvSpPr/>
          <p:nvPr/>
        </p:nvSpPr>
        <p:spPr>
          <a:xfrm>
            <a:off x="8543925" y="2704465"/>
            <a:ext cx="3116580" cy="2971165"/>
          </a:xfrm>
          <a:prstGeom prst="rect">
            <a:avLst/>
          </a:prstGeom>
          <a:noFill/>
        </p:spPr>
        <p:txBody>
          <a:bodyPr wrap="square" lIns="91440" tIns="45720" rIns="91440" bIns="45720" rtlCol="0" anchor="t">
            <a:spAutoFit/>
          </a:bodyPr>
          <a:lstStyle/>
          <a:p>
            <a:pPr marL="0" indent="0" algn="r">
              <a:lnSpc>
                <a:spcPct val="130000"/>
              </a:lnSpc>
              <a:buNone/>
            </a:pPr>
            <a:r>
              <a:rPr lang="zh-CN" altLang="en-US" sz="1600" dirty="0">
                <a:latin typeface="微软雅黑" panose="020B0503020204020204" charset="-122"/>
                <a:ea typeface="微软雅黑" panose="020B0503020204020204" charset="-122"/>
              </a:rPr>
              <a:t>互联网平台企业应当按照规定保存有关资料凭证，包括实名核验记录、业务交易明细、结算支付记录等能够证明业务真实性的材料，以备查验。未按规定保存能够证明业务真实性材料的，其办理扣缴申报、代办申报取得的相关凭证不得作为企业所得税税前扣除凭证。</a:t>
            </a:r>
            <a:endParaRPr lang="zh-CN" altLang="en-US" sz="1600" dirty="0">
              <a:latin typeface="微软雅黑" panose="020B0503020204020204" charset="-122"/>
              <a:ea typeface="微软雅黑" panose="020B0503020204020204" charset="-122"/>
            </a:endParaRPr>
          </a:p>
        </p:txBody>
      </p:sp>
      <p:pic>
        <p:nvPicPr>
          <p:cNvPr id="19" name="Image 0" descr="https://test-kimi-img.moonshot.cn/pub/slides/slides_tmpl/image/25-05-30-11:02:26-d0shvgk75iks832jec70.svg"/>
          <p:cNvPicPr>
            <a:picLocks noChangeAspect="1"/>
          </p:cNvPicPr>
          <p:nvPr/>
        </p:nvPicPr>
        <p:blipFill>
          <a:blip/>
          <a:stretch>
            <a:fillRect/>
          </a:stretch>
        </p:blipFill>
        <p:spPr>
          <a:xfrm>
            <a:off x="5515610" y="3046730"/>
            <a:ext cx="1189990" cy="118999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0" descr="https://test-kimi-img.moonshot.cn/pub/slides/slides_tmpl/image/25-05-30-11:02:45-d0shvlc75iks832jecb0.png"/>
          <p:cNvPicPr>
            <a:picLocks noChangeAspect="1"/>
          </p:cNvPicPr>
          <p:nvPr/>
        </p:nvPicPr>
        <p:blipFill>
          <a:blip r:embed="rId1"/>
          <a:srcRect l="3239" r="3239"/>
          <a:stretch>
            <a:fillRect/>
          </a:stretch>
        </p:blipFill>
        <p:spPr>
          <a:xfrm>
            <a:off x="0" y="0"/>
            <a:ext cx="12192000" cy="6861175"/>
          </a:xfrm>
          <a:prstGeom prst="rect">
            <a:avLst/>
          </a:prstGeom>
        </p:spPr>
      </p:pic>
      <p:sp>
        <p:nvSpPr>
          <p:cNvPr id="3" name="Text 0"/>
          <p:cNvSpPr/>
          <p:nvPr/>
        </p:nvSpPr>
        <p:spPr>
          <a:xfrm>
            <a:off x="717233" y="3309620"/>
            <a:ext cx="6761480" cy="1414780"/>
          </a:xfrm>
          <a:prstGeom prst="rect">
            <a:avLst/>
          </a:prstGeom>
          <a:noFill/>
        </p:spPr>
        <p:txBody>
          <a:bodyPr wrap="square" lIns="91440" tIns="45720" rIns="91440" bIns="45720" rtlCol="0" anchor="t"/>
          <a:lstStyle/>
          <a:p>
            <a:pPr marL="0" indent="0" algn="l">
              <a:lnSpc>
                <a:spcPct val="100000"/>
              </a:lnSpc>
              <a:buNone/>
            </a:pPr>
            <a:r>
              <a:rPr lang="en-US" sz="6000" b="1" dirty="0">
                <a:solidFill>
                  <a:srgbClr val="FFFFFF"/>
                </a:solidFill>
                <a:latin typeface="MiSans" pitchFamily="34" charset="-122"/>
                <a:ea typeface="MiSans" pitchFamily="34" charset="-122"/>
                <a:cs typeface="MiSans" pitchFamily="34" charset="-120"/>
              </a:rPr>
              <a:t>THANK YOU</a:t>
            </a:r>
            <a:endParaRPr lang="en-US" sz="1600" dirty="0"/>
          </a:p>
        </p:txBody>
      </p:sp>
      <p:sp>
        <p:nvSpPr>
          <p:cNvPr id="4" name="Text 1"/>
          <p:cNvSpPr/>
          <p:nvPr/>
        </p:nvSpPr>
        <p:spPr>
          <a:xfrm>
            <a:off x="717233" y="1978660"/>
            <a:ext cx="7736205" cy="1414780"/>
          </a:xfrm>
          <a:prstGeom prst="rect">
            <a:avLst/>
          </a:prstGeom>
          <a:noFill/>
        </p:spPr>
        <p:txBody>
          <a:bodyPr wrap="square" lIns="91440" tIns="45720" rIns="91440" bIns="45720" rtlCol="0" anchor="t"/>
          <a:lstStyle/>
          <a:p>
            <a:pPr marL="0" indent="0" algn="l">
              <a:lnSpc>
                <a:spcPct val="100000"/>
              </a:lnSpc>
              <a:buNone/>
            </a:pPr>
            <a:r>
              <a:rPr lang="en-US" sz="8000" b="1" dirty="0">
                <a:solidFill>
                  <a:srgbClr val="FFFFFF"/>
                </a:solidFill>
                <a:latin typeface="MiSans" pitchFamily="34" charset="-122"/>
                <a:ea typeface="MiSans" pitchFamily="34" charset="-122"/>
                <a:cs typeface="MiSans" pitchFamily="34" charset="-120"/>
              </a:rPr>
              <a:t>感谢您的观看</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635" y="-1905"/>
            <a:ext cx="4740275" cy="6859905"/>
          </a:xfrm>
          <a:prstGeom prst="rect">
            <a:avLst/>
          </a:prstGeom>
          <a:gradFill flip="none" rotWithShape="1">
            <a:gsLst>
              <a:gs pos="0">
                <a:srgbClr val="49B2FE"/>
              </a:gs>
              <a:gs pos="100000">
                <a:srgbClr val="1552E8"/>
              </a:gs>
            </a:gsLst>
            <a:lin ang="18900000" scaled="1"/>
          </a:gradFill>
        </p:spPr>
      </p:sp>
      <p:sp>
        <p:nvSpPr>
          <p:cNvPr id="3" name="Text 1"/>
          <p:cNvSpPr/>
          <p:nvPr/>
        </p:nvSpPr>
        <p:spPr>
          <a:xfrm>
            <a:off x="-635" y="-1905"/>
            <a:ext cx="4740275" cy="6859905"/>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pic>
        <p:nvPicPr>
          <p:cNvPr id="4" name="Image 0" descr="https://test-kimi-img.moonshot.cn/pub/slides/slides_tmpl/image/25-05-30-11:02:40-d0shvk475iks832jeca0.png"/>
          <p:cNvPicPr>
            <a:picLocks noChangeAspect="1"/>
          </p:cNvPicPr>
          <p:nvPr/>
        </p:nvPicPr>
        <p:blipFill>
          <a:blip r:embed="rId1"/>
          <a:srcRect l="44049" r="21872"/>
          <a:stretch>
            <a:fillRect/>
          </a:stretch>
        </p:blipFill>
        <p:spPr>
          <a:xfrm>
            <a:off x="0" y="0"/>
            <a:ext cx="4723765" cy="6860540"/>
          </a:xfrm>
          <a:prstGeom prst="rect">
            <a:avLst/>
          </a:prstGeom>
        </p:spPr>
      </p:pic>
      <p:sp>
        <p:nvSpPr>
          <p:cNvPr id="5" name="Shape 2"/>
          <p:cNvSpPr/>
          <p:nvPr/>
        </p:nvSpPr>
        <p:spPr>
          <a:xfrm>
            <a:off x="406400" y="1508760"/>
            <a:ext cx="3535680" cy="4556760"/>
          </a:xfrm>
          <a:prstGeom prst="roundRect">
            <a:avLst>
              <a:gd name="adj" fmla="val 6321"/>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6" name="Text 3"/>
          <p:cNvSpPr/>
          <p:nvPr/>
        </p:nvSpPr>
        <p:spPr>
          <a:xfrm>
            <a:off x="406400" y="1508760"/>
            <a:ext cx="3535680" cy="455676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7" name="Text 4"/>
          <p:cNvSpPr/>
          <p:nvPr/>
        </p:nvSpPr>
        <p:spPr>
          <a:xfrm>
            <a:off x="325120" y="319405"/>
            <a:ext cx="4144010" cy="521970"/>
          </a:xfrm>
          <a:prstGeom prst="rect">
            <a:avLst/>
          </a:prstGeom>
          <a:noFill/>
        </p:spPr>
        <p:txBody>
          <a:bodyPr wrap="square" lIns="91440" tIns="45720" rIns="91440" bIns="45720" rtlCol="0" anchor="t">
            <a:spAutoFit/>
          </a:bodyPr>
          <a:lstStyle/>
          <a:p>
            <a:pPr marL="0" indent="0" algn="l">
              <a:lnSpc>
                <a:spcPct val="100000"/>
              </a:lnSpc>
              <a:buNone/>
            </a:pPr>
            <a:r>
              <a:rPr lang="zh-CN" sz="2800" dirty="0">
                <a:solidFill>
                  <a:schemeClr val="bg1"/>
                </a:solidFill>
                <a:latin typeface="微软雅黑" panose="020B0503020204020204" charset="-122"/>
                <a:ea typeface="微软雅黑" panose="020B0503020204020204" charset="-122"/>
              </a:rPr>
              <a:t>谁</a:t>
            </a:r>
            <a:r>
              <a:rPr lang="en-US" sz="2800" b="1" dirty="0">
                <a:solidFill>
                  <a:schemeClr val="bg1"/>
                </a:solidFill>
                <a:latin typeface="微软雅黑" panose="020B0503020204020204" charset="-122"/>
                <a:ea typeface="微软雅黑" panose="020B0503020204020204" charset="-122"/>
                <a:cs typeface="MiSans" pitchFamily="34" charset="-120"/>
              </a:rPr>
              <a:t>来报</a:t>
            </a:r>
            <a:endParaRPr lang="en-US" sz="2800" b="1" dirty="0">
              <a:solidFill>
                <a:schemeClr val="bg1"/>
              </a:solidFill>
              <a:latin typeface="微软雅黑" panose="020B0503020204020204" charset="-122"/>
              <a:ea typeface="微软雅黑" panose="020B0503020204020204" charset="-122"/>
              <a:cs typeface="MiSans" pitchFamily="34" charset="-120"/>
            </a:endParaRPr>
          </a:p>
        </p:txBody>
      </p:sp>
      <p:sp>
        <p:nvSpPr>
          <p:cNvPr id="8" name="Text 5"/>
          <p:cNvSpPr/>
          <p:nvPr/>
        </p:nvSpPr>
        <p:spPr>
          <a:xfrm>
            <a:off x="568325" y="1746250"/>
            <a:ext cx="3178810" cy="368300"/>
          </a:xfrm>
          <a:prstGeom prst="rect">
            <a:avLst/>
          </a:prstGeom>
          <a:noFill/>
        </p:spPr>
        <p:txBody>
          <a:bodyPr wrap="square" lIns="91440" tIns="45720" rIns="91440" bIns="45720" rtlCol="0" anchor="t">
            <a:spAutoFit/>
          </a:bodyPr>
          <a:lstStyle/>
          <a:p>
            <a:pPr marL="0" indent="0" algn="just">
              <a:lnSpc>
                <a:spcPct val="100000"/>
              </a:lnSpc>
              <a:buNone/>
            </a:pPr>
            <a:r>
              <a:rPr lang="en-US" sz="1800" b="1" dirty="0">
                <a:solidFill>
                  <a:srgbClr val="000000"/>
                </a:solidFill>
                <a:latin typeface="微软雅黑" panose="020B0503020204020204" charset="-122"/>
                <a:ea typeface="微软雅黑" panose="020B0503020204020204" charset="-122"/>
                <a:cs typeface="MiSans" pitchFamily="34" charset="-120"/>
                <a:sym typeface="+mn-ea"/>
              </a:rPr>
              <a:t>互联网平台企业</a:t>
            </a:r>
            <a:endParaRPr lang="en-US" sz="1800" b="1" dirty="0">
              <a:solidFill>
                <a:srgbClr val="000000"/>
              </a:solidFill>
              <a:latin typeface="微软雅黑" panose="020B0503020204020204" charset="-122"/>
              <a:ea typeface="微软雅黑" panose="020B0503020204020204" charset="-122"/>
              <a:cs typeface="MiSans" pitchFamily="34" charset="-120"/>
              <a:sym typeface="+mn-ea"/>
            </a:endParaRPr>
          </a:p>
        </p:txBody>
      </p:sp>
      <p:sp>
        <p:nvSpPr>
          <p:cNvPr id="9" name="Text 6"/>
          <p:cNvSpPr/>
          <p:nvPr/>
        </p:nvSpPr>
        <p:spPr>
          <a:xfrm>
            <a:off x="568960" y="2661920"/>
            <a:ext cx="3182620" cy="2414905"/>
          </a:xfrm>
          <a:prstGeom prst="rect">
            <a:avLst/>
          </a:prstGeom>
          <a:noFill/>
        </p:spPr>
        <p:txBody>
          <a:bodyPr wrap="square" lIns="91440" tIns="45720" rIns="91440" bIns="45720" rtlCol="0" anchor="t">
            <a:spAutoFit/>
          </a:bodyPr>
          <a:lstStyle/>
          <a:p>
            <a:pPr marL="0" indent="0" algn="just">
              <a:lnSpc>
                <a:spcPct val="140000"/>
              </a:lnSpc>
              <a:buNone/>
            </a:pPr>
            <a:r>
              <a:rPr lang="en-US" dirty="0">
                <a:solidFill>
                  <a:srgbClr val="000000"/>
                </a:solidFill>
                <a:latin typeface="微软雅黑" panose="020B0503020204020204" charset="-122"/>
                <a:ea typeface="微软雅黑" panose="020B0503020204020204" charset="-122"/>
                <a:cs typeface="MiSans" pitchFamily="34" charset="-120"/>
              </a:rPr>
              <a:t>《中华人民共和国电子商务法》规定的</a:t>
            </a:r>
            <a:r>
              <a:rPr lang="en-US" dirty="0">
                <a:solidFill>
                  <a:srgbClr val="000000"/>
                </a:solidFill>
                <a:highlight>
                  <a:srgbClr val="FFFF00"/>
                </a:highlight>
                <a:latin typeface="微软雅黑" panose="020B0503020204020204" charset="-122"/>
                <a:ea typeface="微软雅黑" panose="020B0503020204020204" charset="-122"/>
                <a:cs typeface="MiSans" pitchFamily="34" charset="-120"/>
              </a:rPr>
              <a:t>电子商务平台经营者</a:t>
            </a:r>
            <a:r>
              <a:rPr lang="en-US" dirty="0">
                <a:solidFill>
                  <a:srgbClr val="000000"/>
                </a:solidFill>
                <a:latin typeface="微软雅黑" panose="020B0503020204020204" charset="-122"/>
                <a:ea typeface="微软雅黑" panose="020B0503020204020204" charset="-122"/>
                <a:cs typeface="MiSans" pitchFamily="34" charset="-120"/>
              </a:rPr>
              <a:t>以及其他为网络交易活动提供</a:t>
            </a:r>
            <a:r>
              <a:rPr lang="en-US" dirty="0">
                <a:solidFill>
                  <a:srgbClr val="000000"/>
                </a:solidFill>
                <a:highlight>
                  <a:srgbClr val="FFFF00"/>
                </a:highlight>
                <a:latin typeface="微软雅黑" panose="020B0503020204020204" charset="-122"/>
                <a:ea typeface="微软雅黑" panose="020B0503020204020204" charset="-122"/>
                <a:cs typeface="MiSans" pitchFamily="34" charset="-120"/>
              </a:rPr>
              <a:t>网络经营场所、交易撮合、信息发布</a:t>
            </a:r>
            <a:r>
              <a:rPr lang="en-US" dirty="0">
                <a:solidFill>
                  <a:srgbClr val="000000"/>
                </a:solidFill>
                <a:latin typeface="微软雅黑" panose="020B0503020204020204" charset="-122"/>
                <a:ea typeface="微软雅黑" panose="020B0503020204020204" charset="-122"/>
                <a:cs typeface="MiSans" pitchFamily="34" charset="-120"/>
              </a:rPr>
              <a:t>等营利性服务的法人或者非法人组织；</a:t>
            </a:r>
            <a:endParaRPr lang="en-US" dirty="0">
              <a:solidFill>
                <a:srgbClr val="000000"/>
              </a:solidFill>
              <a:latin typeface="微软雅黑" panose="020B0503020204020204" charset="-122"/>
              <a:ea typeface="微软雅黑" panose="020B0503020204020204" charset="-122"/>
              <a:cs typeface="MiSans" pitchFamily="34" charset="-120"/>
            </a:endParaRPr>
          </a:p>
        </p:txBody>
      </p:sp>
      <p:sp>
        <p:nvSpPr>
          <p:cNvPr id="10" name="Shape 7"/>
          <p:cNvSpPr/>
          <p:nvPr/>
        </p:nvSpPr>
        <p:spPr>
          <a:xfrm>
            <a:off x="568325" y="2587625"/>
            <a:ext cx="3178810" cy="0"/>
          </a:xfrm>
          <a:prstGeom prst="line">
            <a:avLst/>
          </a:prstGeom>
          <a:noFill/>
          <a:ln w="31750">
            <a:solidFill>
              <a:srgbClr val="49B2FE"/>
            </a:solidFill>
            <a:prstDash val="solid"/>
            <a:headEnd type="none"/>
            <a:tailEnd type="none"/>
          </a:ln>
        </p:spPr>
      </p:sp>
      <p:sp>
        <p:nvSpPr>
          <p:cNvPr id="11" name="Shape 8"/>
          <p:cNvSpPr/>
          <p:nvPr/>
        </p:nvSpPr>
        <p:spPr>
          <a:xfrm>
            <a:off x="568325" y="2498725"/>
            <a:ext cx="3178810" cy="0"/>
          </a:xfrm>
          <a:prstGeom prst="line">
            <a:avLst/>
          </a:prstGeom>
          <a:noFill/>
          <a:ln w="12700">
            <a:solidFill>
              <a:srgbClr val="49B2FE"/>
            </a:solidFill>
            <a:prstDash val="solid"/>
            <a:headEnd type="none"/>
            <a:tailEnd type="none"/>
          </a:ln>
        </p:spPr>
      </p:sp>
      <p:sp>
        <p:nvSpPr>
          <p:cNvPr id="12" name="Shape 9"/>
          <p:cNvSpPr/>
          <p:nvPr/>
        </p:nvSpPr>
        <p:spPr>
          <a:xfrm>
            <a:off x="5000625" y="680720"/>
            <a:ext cx="6316980" cy="5843905"/>
          </a:xfrm>
          <a:prstGeom prst="roundRect">
            <a:avLst>
              <a:gd name="adj" fmla="val 6321"/>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13" name="Text 10"/>
          <p:cNvSpPr/>
          <p:nvPr/>
        </p:nvSpPr>
        <p:spPr>
          <a:xfrm>
            <a:off x="5000625" y="911225"/>
            <a:ext cx="6316980" cy="2228215"/>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4" name="Shape 11"/>
          <p:cNvSpPr/>
          <p:nvPr/>
        </p:nvSpPr>
        <p:spPr>
          <a:xfrm rot="5400000">
            <a:off x="5269230" y="876935"/>
            <a:ext cx="271145" cy="252730"/>
          </a:xfrm>
          <a:prstGeom prst="triangle">
            <a:avLst/>
          </a:prstGeom>
          <a:solidFill>
            <a:srgbClr val="018EF4"/>
          </a:solidFill>
        </p:spPr>
      </p:sp>
      <p:sp>
        <p:nvSpPr>
          <p:cNvPr id="15" name="Text 12"/>
          <p:cNvSpPr/>
          <p:nvPr/>
        </p:nvSpPr>
        <p:spPr>
          <a:xfrm rot="5400000">
            <a:off x="5269230" y="1395095"/>
            <a:ext cx="271145" cy="252730"/>
          </a:xfrm>
          <a:prstGeom prst="rect">
            <a:avLst/>
          </a:prstGeom>
          <a:noFill/>
        </p:spPr>
        <p:txBody>
          <a:bodyPr wrap="square" lIns="45720" tIns="91440" rIns="91440" bIns="45720" rtlCol="0" anchor="ctr"/>
          <a:lstStyle/>
          <a:p>
            <a:pPr marL="0" indent="0">
              <a:lnSpc>
                <a:spcPct val="100000"/>
              </a:lnSpc>
              <a:buNone/>
            </a:pPr>
            <a:endParaRPr lang="en-US" sz="1600" dirty="0">
              <a:latin typeface="微软雅黑" panose="020B0503020204020204" charset="-122"/>
              <a:ea typeface="微软雅黑" panose="020B0503020204020204" charset="-122"/>
            </a:endParaRPr>
          </a:p>
        </p:txBody>
      </p:sp>
      <p:sp>
        <p:nvSpPr>
          <p:cNvPr id="16" name="Text 13"/>
          <p:cNvSpPr/>
          <p:nvPr/>
        </p:nvSpPr>
        <p:spPr>
          <a:xfrm>
            <a:off x="5586095" y="844550"/>
            <a:ext cx="5475605" cy="337185"/>
          </a:xfrm>
          <a:prstGeom prst="rect">
            <a:avLst/>
          </a:prstGeom>
          <a:noFill/>
        </p:spPr>
        <p:txBody>
          <a:bodyPr wrap="square" lIns="91440" tIns="45720" rIns="91440" bIns="45720" rtlCol="0" anchor="t">
            <a:spAutoFit/>
          </a:bodyPr>
          <a:lstStyle/>
          <a:p>
            <a:pPr marL="0" indent="0" algn="just">
              <a:lnSpc>
                <a:spcPct val="100000"/>
              </a:lnSpc>
              <a:buNone/>
            </a:pPr>
            <a:r>
              <a:rPr lang="zh-CN" altLang="en-US" sz="1600" b="1" dirty="0">
                <a:latin typeface="微软雅黑" panose="020B0503020204020204" charset="-122"/>
                <a:ea typeface="微软雅黑" panose="020B0503020204020204" charset="-122"/>
              </a:rPr>
              <a:t>运营以下互联网平台的企业</a:t>
            </a:r>
            <a:endParaRPr lang="zh-CN" altLang="en-US" sz="1600" b="1" dirty="0">
              <a:latin typeface="微软雅黑" panose="020B0503020204020204" charset="-122"/>
              <a:ea typeface="微软雅黑" panose="020B0503020204020204" charset="-122"/>
            </a:endParaRPr>
          </a:p>
        </p:txBody>
      </p:sp>
      <p:sp>
        <p:nvSpPr>
          <p:cNvPr id="17" name="Text 14"/>
          <p:cNvSpPr/>
          <p:nvPr/>
        </p:nvSpPr>
        <p:spPr>
          <a:xfrm>
            <a:off x="5163185" y="1263650"/>
            <a:ext cx="5905500" cy="5170805"/>
          </a:xfrm>
          <a:prstGeom prst="rect">
            <a:avLst/>
          </a:prstGeom>
          <a:noFill/>
        </p:spPr>
        <p:txBody>
          <a:bodyPr wrap="square" lIns="91440" tIns="45720" rIns="91440" bIns="45720" rtlCol="0" anchor="t">
            <a:noAutofit/>
          </a:bodyPr>
          <a:lstStyle/>
          <a:p>
            <a:pPr marL="0" indent="0" algn="just">
              <a:lnSpc>
                <a:spcPct val="140000"/>
              </a:lnSpc>
              <a:buNone/>
            </a:pPr>
            <a:r>
              <a:rPr lang="zh-CN" altLang="en-US" dirty="0">
                <a:latin typeface="微软雅黑" panose="020B0503020204020204" charset="-122"/>
                <a:ea typeface="微软雅黑" panose="020B0503020204020204" charset="-122"/>
              </a:rPr>
              <a:t>（一）网络商品销售平台；</a:t>
            </a:r>
            <a:endParaRPr lang="zh-CN" altLang="en-US" dirty="0">
              <a:latin typeface="微软雅黑" panose="020B0503020204020204" charset="-122"/>
              <a:ea typeface="微软雅黑" panose="020B0503020204020204" charset="-122"/>
            </a:endParaRPr>
          </a:p>
          <a:p>
            <a:pPr marL="0" indent="0" algn="just">
              <a:lnSpc>
                <a:spcPct val="140000"/>
              </a:lnSpc>
              <a:buNone/>
            </a:pPr>
            <a:r>
              <a:rPr lang="zh-CN" altLang="en-US" dirty="0">
                <a:latin typeface="微软雅黑" panose="020B0503020204020204" charset="-122"/>
                <a:ea typeface="微软雅黑" panose="020B0503020204020204" charset="-122"/>
              </a:rPr>
              <a:t>（二）网络直播平台；</a:t>
            </a:r>
            <a:endParaRPr lang="zh-CN" altLang="en-US" dirty="0">
              <a:latin typeface="微软雅黑" panose="020B0503020204020204" charset="-122"/>
              <a:ea typeface="微软雅黑" panose="020B0503020204020204" charset="-122"/>
            </a:endParaRPr>
          </a:p>
          <a:p>
            <a:pPr marL="0" indent="0" algn="just">
              <a:lnSpc>
                <a:spcPct val="140000"/>
              </a:lnSpc>
              <a:buNone/>
            </a:pPr>
            <a:r>
              <a:rPr lang="zh-CN" altLang="en-US" dirty="0">
                <a:latin typeface="微软雅黑" panose="020B0503020204020204" charset="-122"/>
                <a:ea typeface="微软雅黑" panose="020B0503020204020204" charset="-122"/>
              </a:rPr>
              <a:t>（三）网络货运平台；</a:t>
            </a:r>
            <a:endParaRPr lang="zh-CN" altLang="en-US" dirty="0">
              <a:latin typeface="微软雅黑" panose="020B0503020204020204" charset="-122"/>
              <a:ea typeface="微软雅黑" panose="020B0503020204020204" charset="-122"/>
            </a:endParaRPr>
          </a:p>
          <a:p>
            <a:pPr marL="0" indent="0" algn="just">
              <a:lnSpc>
                <a:spcPct val="140000"/>
              </a:lnSpc>
              <a:buNone/>
            </a:pPr>
            <a:r>
              <a:rPr lang="zh-CN" altLang="en-US" dirty="0">
                <a:latin typeface="微软雅黑" panose="020B0503020204020204" charset="-122"/>
                <a:ea typeface="微软雅黑" panose="020B0503020204020204" charset="-122"/>
              </a:rPr>
              <a:t>（四）灵活用工平台；</a:t>
            </a:r>
            <a:endParaRPr lang="zh-CN" altLang="en-US" dirty="0">
              <a:latin typeface="微软雅黑" panose="020B0503020204020204" charset="-122"/>
              <a:ea typeface="微软雅黑" panose="020B0503020204020204" charset="-122"/>
            </a:endParaRPr>
          </a:p>
          <a:p>
            <a:pPr marL="0" indent="0" algn="just">
              <a:lnSpc>
                <a:spcPct val="140000"/>
              </a:lnSpc>
              <a:buNone/>
            </a:pPr>
            <a:r>
              <a:rPr lang="zh-CN" altLang="en-US" dirty="0">
                <a:latin typeface="微软雅黑" panose="020B0503020204020204" charset="-122"/>
                <a:ea typeface="微软雅黑" panose="020B0503020204020204" charset="-122"/>
              </a:rPr>
              <a:t>（五）提供教育、医疗、旅行、咨询、培训、经纪、设计、演出、广告、翻译、代理、技术服务、视听资讯、游戏休闲、网络文学、视频图文生成、网络贷款等服务的平台；</a:t>
            </a:r>
            <a:endParaRPr lang="zh-CN" altLang="en-US" dirty="0">
              <a:latin typeface="微软雅黑" panose="020B0503020204020204" charset="-122"/>
              <a:ea typeface="微软雅黑" panose="020B0503020204020204" charset="-122"/>
            </a:endParaRPr>
          </a:p>
          <a:p>
            <a:pPr marL="0" indent="0" algn="just">
              <a:lnSpc>
                <a:spcPct val="140000"/>
              </a:lnSpc>
              <a:buNone/>
            </a:pPr>
            <a:r>
              <a:rPr lang="zh-CN" altLang="en-US" dirty="0">
                <a:latin typeface="微软雅黑" panose="020B0503020204020204" charset="-122"/>
                <a:ea typeface="微软雅黑" panose="020B0503020204020204" charset="-122"/>
              </a:rPr>
              <a:t>（六）为互联网平台提供聚合服务的平台；</a:t>
            </a:r>
            <a:endParaRPr lang="zh-CN" altLang="en-US" dirty="0">
              <a:latin typeface="微软雅黑" panose="020B0503020204020204" charset="-122"/>
              <a:ea typeface="微软雅黑" panose="020B0503020204020204" charset="-122"/>
            </a:endParaRPr>
          </a:p>
          <a:p>
            <a:pPr marL="0" indent="0" algn="just">
              <a:lnSpc>
                <a:spcPct val="140000"/>
              </a:lnSpc>
              <a:buNone/>
            </a:pPr>
            <a:r>
              <a:rPr lang="zh-CN" altLang="en-US" dirty="0">
                <a:latin typeface="微软雅黑" panose="020B0503020204020204" charset="-122"/>
                <a:ea typeface="微软雅黑" panose="020B0503020204020204" charset="-122"/>
              </a:rPr>
              <a:t>（七）为平台内的经营者和从业人员从事网络交易活动提供营利性服务的小程序、快应用等，以及为小程序、快应用等提供基础架构服务的平台；</a:t>
            </a:r>
            <a:endParaRPr lang="zh-CN" altLang="en-US" dirty="0">
              <a:latin typeface="微软雅黑" panose="020B0503020204020204" charset="-122"/>
              <a:ea typeface="微软雅黑" panose="020B0503020204020204" charset="-122"/>
            </a:endParaRPr>
          </a:p>
          <a:p>
            <a:pPr marL="0" indent="0" algn="just">
              <a:lnSpc>
                <a:spcPct val="140000"/>
              </a:lnSpc>
              <a:buNone/>
            </a:pPr>
            <a:r>
              <a:rPr lang="zh-CN" altLang="en-US" dirty="0">
                <a:latin typeface="微软雅黑" panose="020B0503020204020204" charset="-122"/>
                <a:ea typeface="微软雅黑" panose="020B0503020204020204" charset="-122"/>
              </a:rPr>
              <a:t>（八）其他为平台内的经营者和从业人员开展网络交易活动提供营利性服务的平台。</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957580" y="225425"/>
            <a:ext cx="979995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rPr>
              <a:t>谁来</a:t>
            </a:r>
            <a:r>
              <a:rPr lang="en-US" sz="3200" b="1" dirty="0">
                <a:solidFill>
                  <a:srgbClr val="018EF4"/>
                </a:solidFill>
                <a:latin typeface="MiSans" pitchFamily="34" charset="-122"/>
                <a:ea typeface="MiSans" pitchFamily="34" charset="-122"/>
                <a:cs typeface="MiSans" pitchFamily="34" charset="-120"/>
              </a:rPr>
              <a:t>报</a:t>
            </a:r>
            <a:endParaRPr lang="en-US" sz="1600" dirty="0"/>
          </a:p>
        </p:txBody>
      </p:sp>
      <p:sp>
        <p:nvSpPr>
          <p:cNvPr id="3" name="Shape 1"/>
          <p:cNvSpPr/>
          <p:nvPr/>
        </p:nvSpPr>
        <p:spPr>
          <a:xfrm>
            <a:off x="318" y="6286500"/>
            <a:ext cx="12191365" cy="571500"/>
          </a:xfrm>
          <a:prstGeom prst="rect">
            <a:avLst/>
          </a:prstGeom>
          <a:gradFill flip="none" rotWithShape="1">
            <a:gsLst>
              <a:gs pos="0">
                <a:srgbClr val="018EF4"/>
              </a:gs>
              <a:gs pos="91000">
                <a:srgbClr val="49B2FE"/>
              </a:gs>
              <a:gs pos="100000">
                <a:srgbClr val="49B2FE"/>
              </a:gs>
            </a:gsLst>
            <a:lin ang="13500000" scaled="1"/>
          </a:gradFill>
        </p:spPr>
      </p:sp>
      <p:sp>
        <p:nvSpPr>
          <p:cNvPr id="4" name="Text 2"/>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5" name="Shape 3"/>
          <p:cNvSpPr/>
          <p:nvPr>
            <p:custDataLst>
              <p:tags r:id="rId1"/>
            </p:custDataLst>
          </p:nvPr>
        </p:nvSpPr>
        <p:spPr>
          <a:xfrm>
            <a:off x="1487805" y="902335"/>
            <a:ext cx="9572625" cy="1000125"/>
          </a:xfrm>
          <a:prstGeom prst="roundRect">
            <a:avLst>
              <a:gd name="adj" fmla="val 6321"/>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6" name="Text 4"/>
          <p:cNvSpPr/>
          <p:nvPr/>
        </p:nvSpPr>
        <p:spPr>
          <a:xfrm>
            <a:off x="1487805" y="902335"/>
            <a:ext cx="8989695" cy="1905635"/>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7" name="Text 5"/>
          <p:cNvSpPr/>
          <p:nvPr>
            <p:custDataLst>
              <p:tags r:id="rId2"/>
            </p:custDataLst>
          </p:nvPr>
        </p:nvSpPr>
        <p:spPr>
          <a:xfrm>
            <a:off x="1737995" y="1031240"/>
            <a:ext cx="7792085" cy="368300"/>
          </a:xfrm>
          <a:prstGeom prst="rect">
            <a:avLst/>
          </a:prstGeom>
          <a:noFill/>
        </p:spPr>
        <p:txBody>
          <a:bodyPr wrap="square" lIns="91440" tIns="45720" rIns="91440" bIns="45720" rtlCol="0" anchor="t">
            <a:spAutoFit/>
          </a:bodyPr>
          <a:lstStyle/>
          <a:p>
            <a:pPr marL="0" indent="0" algn="just">
              <a:lnSpc>
                <a:spcPct val="100000"/>
              </a:lnSpc>
              <a:buNone/>
            </a:pPr>
            <a:r>
              <a:rPr lang="zh-CN" altLang="en-US" dirty="0">
                <a:latin typeface="微软雅黑" panose="020B0503020204020204" charset="-122"/>
                <a:ea typeface="微软雅黑" panose="020B0503020204020204" charset="-122"/>
              </a:rPr>
              <a:t>中华人民共和国境内互联网平台企业</a:t>
            </a:r>
            <a:endParaRPr lang="zh-CN" altLang="en-US" dirty="0">
              <a:latin typeface="微软雅黑" panose="020B0503020204020204" charset="-122"/>
              <a:ea typeface="微软雅黑" panose="020B0503020204020204" charset="-122"/>
            </a:endParaRPr>
          </a:p>
        </p:txBody>
      </p:sp>
      <p:sp>
        <p:nvSpPr>
          <p:cNvPr id="9" name="Shape 7"/>
          <p:cNvSpPr/>
          <p:nvPr/>
        </p:nvSpPr>
        <p:spPr>
          <a:xfrm>
            <a:off x="1487805" y="2086610"/>
            <a:ext cx="9571990" cy="1905635"/>
          </a:xfrm>
          <a:prstGeom prst="roundRect">
            <a:avLst>
              <a:gd name="adj" fmla="val 6321"/>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10" name="Text 8"/>
          <p:cNvSpPr/>
          <p:nvPr/>
        </p:nvSpPr>
        <p:spPr>
          <a:xfrm>
            <a:off x="1487805" y="2086610"/>
            <a:ext cx="8458200" cy="1905635"/>
          </a:xfrm>
          <a:prstGeom prst="rect">
            <a:avLst/>
          </a:prstGeom>
          <a:noFill/>
        </p:spPr>
        <p:txBody>
          <a:bodyPr wrap="square" lIns="45720" tIns="91440" rIns="91440" bIns="45720" rtlCol="0" anchor="ctr"/>
          <a:lstStyle/>
          <a:p>
            <a:pPr marL="0" indent="0">
              <a:lnSpc>
                <a:spcPct val="100000"/>
              </a:lnSpc>
              <a:buNone/>
            </a:pPr>
            <a:endParaRPr lang="en-US" dirty="0">
              <a:latin typeface="微软雅黑" panose="020B0503020204020204" charset="-122"/>
              <a:ea typeface="微软雅黑" panose="020B0503020204020204" charset="-122"/>
            </a:endParaRPr>
          </a:p>
        </p:txBody>
      </p:sp>
      <p:sp>
        <p:nvSpPr>
          <p:cNvPr id="11" name="Text 9"/>
          <p:cNvSpPr/>
          <p:nvPr>
            <p:custDataLst>
              <p:tags r:id="rId3"/>
            </p:custDataLst>
          </p:nvPr>
        </p:nvSpPr>
        <p:spPr>
          <a:xfrm>
            <a:off x="1737995" y="2215515"/>
            <a:ext cx="7792085" cy="368300"/>
          </a:xfrm>
          <a:prstGeom prst="rect">
            <a:avLst/>
          </a:prstGeom>
          <a:noFill/>
        </p:spPr>
        <p:txBody>
          <a:bodyPr wrap="square" lIns="91440" tIns="45720" rIns="91440" bIns="45720" rtlCol="0" anchor="t">
            <a:spAutoFit/>
          </a:bodyPr>
          <a:lstStyle/>
          <a:p>
            <a:pPr marL="0" indent="0" algn="just">
              <a:lnSpc>
                <a:spcPct val="100000"/>
              </a:lnSpc>
              <a:buNone/>
            </a:pPr>
            <a:r>
              <a:rPr lang="zh-CN" altLang="en-US" dirty="0">
                <a:latin typeface="微软雅黑" panose="020B0503020204020204" charset="-122"/>
                <a:ea typeface="微软雅黑" panose="020B0503020204020204" charset="-122"/>
              </a:rPr>
              <a:t>中华人民共和国境外互联网平台企业</a:t>
            </a:r>
            <a:endParaRPr lang="zh-CN" altLang="en-US" dirty="0">
              <a:latin typeface="微软雅黑" panose="020B0503020204020204" charset="-122"/>
              <a:ea typeface="微软雅黑" panose="020B0503020204020204" charset="-122"/>
            </a:endParaRPr>
          </a:p>
        </p:txBody>
      </p:sp>
      <p:sp>
        <p:nvSpPr>
          <p:cNvPr id="12" name="Text 10"/>
          <p:cNvSpPr/>
          <p:nvPr/>
        </p:nvSpPr>
        <p:spPr>
          <a:xfrm>
            <a:off x="1718945" y="2688590"/>
            <a:ext cx="9029700" cy="1170305"/>
          </a:xfrm>
          <a:prstGeom prst="rect">
            <a:avLst/>
          </a:prstGeom>
          <a:noFill/>
        </p:spPr>
        <p:txBody>
          <a:bodyPr wrap="square" lIns="91440" tIns="45720" rIns="91440" bIns="45720" rtlCol="0" anchor="t">
            <a:spAutoFit/>
          </a:bodyPr>
          <a:lstStyle/>
          <a:p>
            <a:pPr marL="0" indent="0" algn="just">
              <a:lnSpc>
                <a:spcPct val="130000"/>
              </a:lnSpc>
              <a:buNone/>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依照外国（地区）法律成立，通过域名在境外的互联网平台，为平台内境内的经营者和从业人员，或者境内的购买方开展网络交易活动提供网络经营场所、交易撮合、信息发布等营利性服务的法人或非法人组织。</a:t>
            </a:r>
            <a:endParaRPr lang="zh-CN" altLang="en-US" dirty="0">
              <a:latin typeface="微软雅黑" panose="020B0503020204020204" charset="-122"/>
              <a:ea typeface="微软雅黑" panose="020B0503020204020204" charset="-122"/>
              <a:cs typeface="微软雅黑" panose="020B0503020204020204" charset="-122"/>
            </a:endParaRPr>
          </a:p>
        </p:txBody>
      </p:sp>
      <p:pic>
        <p:nvPicPr>
          <p:cNvPr id="13" name="Image 0" descr="https://test-kimi-img.moonshot.cn/pub/slides/slides_tmpl/image/25-05-30-11:02:35-d0shvis75iks832jec8g.png"/>
          <p:cNvPicPr>
            <a:picLocks noChangeAspect="1"/>
          </p:cNvPicPr>
          <p:nvPr>
            <p:custDataLst>
              <p:tags r:id="rId4"/>
            </p:custDataLst>
          </p:nvPr>
        </p:nvPicPr>
        <p:blipFill>
          <a:blip r:embed="rId5"/>
          <a:stretch>
            <a:fillRect/>
          </a:stretch>
        </p:blipFill>
        <p:spPr>
          <a:xfrm>
            <a:off x="1801495" y="1283335"/>
            <a:ext cx="7369810" cy="298450"/>
          </a:xfrm>
          <a:prstGeom prst="rect">
            <a:avLst/>
          </a:prstGeom>
        </p:spPr>
      </p:pic>
      <p:pic>
        <p:nvPicPr>
          <p:cNvPr id="14" name="Image 1" descr="https://test-kimi-img.moonshot.cn/pub/slides/slides_tmpl/image/25-05-30-11:02:35-d0shvis75iks832jec8g.png"/>
          <p:cNvPicPr>
            <a:picLocks noChangeAspect="1"/>
          </p:cNvPicPr>
          <p:nvPr>
            <p:custDataLst>
              <p:tags r:id="rId6"/>
            </p:custDataLst>
          </p:nvPr>
        </p:nvPicPr>
        <p:blipFill>
          <a:blip r:embed="rId5"/>
          <a:stretch>
            <a:fillRect/>
          </a:stretch>
        </p:blipFill>
        <p:spPr>
          <a:xfrm>
            <a:off x="1801495" y="2436495"/>
            <a:ext cx="7369810" cy="298450"/>
          </a:xfrm>
          <a:prstGeom prst="rect">
            <a:avLst/>
          </a:prstGeom>
        </p:spPr>
      </p:pic>
      <p:sp>
        <p:nvSpPr>
          <p:cNvPr id="15" name="Shape 7"/>
          <p:cNvSpPr/>
          <p:nvPr/>
        </p:nvSpPr>
        <p:spPr>
          <a:xfrm>
            <a:off x="1487805" y="4183380"/>
            <a:ext cx="9571990" cy="1905635"/>
          </a:xfrm>
          <a:prstGeom prst="roundRect">
            <a:avLst>
              <a:gd name="adj" fmla="val 6321"/>
            </a:avLst>
          </a:prstGeom>
          <a:solidFill>
            <a:srgbClr val="FFFFFF"/>
          </a:solidFill>
          <a:ln w="19050">
            <a:gradFill flip="none" rotWithShape="1">
              <a:gsLst>
                <a:gs pos="0">
                  <a:srgbClr val="018EF4"/>
                </a:gs>
                <a:gs pos="30000">
                  <a:srgbClr val="018EF4"/>
                </a:gs>
                <a:gs pos="100000">
                  <a:srgbClr val="49B2FE"/>
                </a:gs>
              </a:gsLst>
              <a:lin ang="10800000" scaled="1"/>
            </a:gradFill>
            <a:prstDash val="solid"/>
          </a:ln>
        </p:spPr>
      </p:sp>
      <p:sp>
        <p:nvSpPr>
          <p:cNvPr id="16" name="Text 8"/>
          <p:cNvSpPr/>
          <p:nvPr/>
        </p:nvSpPr>
        <p:spPr>
          <a:xfrm>
            <a:off x="1487805" y="4183380"/>
            <a:ext cx="8674100" cy="1905635"/>
          </a:xfrm>
          <a:prstGeom prst="rect">
            <a:avLst/>
          </a:prstGeom>
          <a:noFill/>
        </p:spPr>
        <p:txBody>
          <a:bodyPr wrap="square" lIns="45720" tIns="91440" rIns="91440" bIns="45720" rtlCol="0" anchor="ctr"/>
          <a:p>
            <a:pPr marL="0" indent="0">
              <a:lnSpc>
                <a:spcPct val="100000"/>
              </a:lnSpc>
              <a:buNone/>
            </a:pPr>
            <a:endParaRPr lang="en-US" dirty="0">
              <a:latin typeface="微软雅黑" panose="020B0503020204020204" charset="-122"/>
              <a:ea typeface="微软雅黑" panose="020B0503020204020204" charset="-122"/>
            </a:endParaRPr>
          </a:p>
        </p:txBody>
      </p:sp>
      <p:sp>
        <p:nvSpPr>
          <p:cNvPr id="17" name="Text 9"/>
          <p:cNvSpPr/>
          <p:nvPr/>
        </p:nvSpPr>
        <p:spPr>
          <a:xfrm>
            <a:off x="1737995" y="4312285"/>
            <a:ext cx="7792085" cy="368300"/>
          </a:xfrm>
          <a:prstGeom prst="rect">
            <a:avLst/>
          </a:prstGeom>
          <a:noFill/>
        </p:spPr>
        <p:txBody>
          <a:bodyPr wrap="square" lIns="91440" tIns="45720" rIns="91440" bIns="45720" rtlCol="0" anchor="t">
            <a:spAutoFit/>
          </a:bodyPr>
          <a:p>
            <a:pPr marL="0" indent="0" algn="just">
              <a:lnSpc>
                <a:spcPct val="100000"/>
              </a:lnSpc>
              <a:buNone/>
            </a:pPr>
            <a:r>
              <a:rPr lang="zh-CN" altLang="en-US" dirty="0">
                <a:latin typeface="微软雅黑" panose="020B0503020204020204" charset="-122"/>
                <a:ea typeface="微软雅黑" panose="020B0503020204020204" charset="-122"/>
              </a:rPr>
              <a:t>通过互联网平台取得直播相关收入的平台内经营者（自然人除外）</a:t>
            </a:r>
            <a:endParaRPr lang="zh-CN" altLang="en-US" dirty="0">
              <a:latin typeface="微软雅黑" panose="020B0503020204020204" charset="-122"/>
              <a:ea typeface="微软雅黑" panose="020B0503020204020204" charset="-122"/>
            </a:endParaRPr>
          </a:p>
        </p:txBody>
      </p:sp>
      <p:sp>
        <p:nvSpPr>
          <p:cNvPr id="18" name="Text 10"/>
          <p:cNvSpPr/>
          <p:nvPr/>
        </p:nvSpPr>
        <p:spPr>
          <a:xfrm>
            <a:off x="1718945" y="4785360"/>
            <a:ext cx="9096375" cy="1170305"/>
          </a:xfrm>
          <a:prstGeom prst="rect">
            <a:avLst/>
          </a:prstGeom>
          <a:noFill/>
        </p:spPr>
        <p:txBody>
          <a:bodyPr wrap="square" lIns="91440" tIns="45720" rIns="91440" bIns="45720" rtlCol="0" anchor="t">
            <a:spAutoFit/>
          </a:bodyPr>
          <a:p>
            <a:pPr marL="0" indent="0" algn="just">
              <a:lnSpc>
                <a:spcPct val="130000"/>
              </a:lnSpc>
              <a:buNone/>
            </a:pP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向网络主播或者与网络主播合作的其他单位、个体工商户、自然人（以下简称合作方）支付直播相关收入款项的，应当填报《网络直播涉税信息报送表》（附件</a:t>
            </a:r>
            <a:r>
              <a:rPr lang="en-US" altLang="zh-CN" dirty="0">
                <a:latin typeface="微软雅黑" panose="020B0503020204020204" charset="-122"/>
                <a:ea typeface="微软雅黑" panose="020B0503020204020204" charset="-122"/>
                <a:cs typeface="微软雅黑" panose="020B0503020204020204" charset="-122"/>
              </a:rPr>
              <a:t>7</a:t>
            </a:r>
            <a:r>
              <a:rPr lang="zh-CN" altLang="en-US" dirty="0">
                <a:latin typeface="微软雅黑" panose="020B0503020204020204" charset="-122"/>
                <a:ea typeface="微软雅黑" panose="020B0503020204020204" charset="-122"/>
                <a:cs typeface="微软雅黑" panose="020B0503020204020204" charset="-122"/>
              </a:rPr>
              <a:t>），向主管税务机关报送网络主播以及合作方的身份信息、收入信息。</a:t>
            </a:r>
            <a:endParaRPr lang="zh-CN" altLang="en-US" dirty="0">
              <a:latin typeface="微软雅黑" panose="020B0503020204020204" charset="-122"/>
              <a:ea typeface="微软雅黑" panose="020B0503020204020204" charset="-122"/>
              <a:cs typeface="微软雅黑" panose="020B0503020204020204" charset="-122"/>
            </a:endParaRPr>
          </a:p>
        </p:txBody>
      </p:sp>
      <p:pic>
        <p:nvPicPr>
          <p:cNvPr id="19" name="Image 1" descr="https://test-kimi-img.moonshot.cn/pub/slides/slides_tmpl/image/25-05-30-11:02:35-d0shvis75iks832jec8g.png"/>
          <p:cNvPicPr>
            <a:picLocks noChangeAspect="1"/>
          </p:cNvPicPr>
          <p:nvPr/>
        </p:nvPicPr>
        <p:blipFill>
          <a:blip r:embed="rId5"/>
          <a:stretch>
            <a:fillRect/>
          </a:stretch>
        </p:blipFill>
        <p:spPr>
          <a:xfrm>
            <a:off x="1801495" y="4533265"/>
            <a:ext cx="7369810" cy="2984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21000000">
            <a:off x="1001395" y="1683385"/>
            <a:ext cx="2458085" cy="3895725"/>
          </a:xfrm>
          <a:prstGeom prst="roundRect">
            <a:avLst/>
          </a:prstGeom>
          <a:gradFill flip="none" rotWithShape="1">
            <a:gsLst>
              <a:gs pos="0">
                <a:srgbClr val="49B2FE"/>
              </a:gs>
              <a:gs pos="100000">
                <a:srgbClr val="1552E8"/>
              </a:gs>
            </a:gsLst>
            <a:lin ang="18900000" scaled="1"/>
          </a:gradFill>
        </p:spPr>
      </p:sp>
      <p:sp>
        <p:nvSpPr>
          <p:cNvPr id="3" name="Text 1"/>
          <p:cNvSpPr/>
          <p:nvPr/>
        </p:nvSpPr>
        <p:spPr>
          <a:xfrm rot="21000000">
            <a:off x="1001395" y="1683385"/>
            <a:ext cx="2458085" cy="3895725"/>
          </a:xfrm>
          <a:prstGeom prst="rect">
            <a:avLst/>
          </a:prstGeom>
          <a:noFill/>
        </p:spPr>
        <p:txBody>
          <a:bodyPr wrap="square" lIns="45720" tIns="91440" rIns="91440" bIns="45720" rtlCol="0" anchor="ctr"/>
          <a:lstStyle/>
          <a:p>
            <a:pPr marL="0" indent="0">
              <a:lnSpc>
                <a:spcPct val="100000"/>
              </a:lnSpc>
              <a:buNone/>
            </a:pPr>
            <a:endParaRPr lang="en-US" sz="2000" dirty="0">
              <a:latin typeface="微软雅黑" panose="020B0503020204020204" charset="-122"/>
              <a:ea typeface="微软雅黑" panose="020B0503020204020204" charset="-122"/>
            </a:endParaRPr>
          </a:p>
        </p:txBody>
      </p:sp>
      <p:pic>
        <p:nvPicPr>
          <p:cNvPr id="4" name="Image 0" descr="https://test-kimi-img.moonshot.cn/pub/slides/slides_tmpl/image/25-05-30-11:02:41-d0shvkc75iks832jecag.png"/>
          <p:cNvPicPr>
            <a:picLocks noChangeAspect="1"/>
          </p:cNvPicPr>
          <p:nvPr/>
        </p:nvPicPr>
        <p:blipFill>
          <a:blip r:embed="rId1"/>
          <a:stretch>
            <a:fillRect/>
          </a:stretch>
        </p:blipFill>
        <p:spPr>
          <a:xfrm>
            <a:off x="1113790" y="1884045"/>
            <a:ext cx="2682240" cy="3907790"/>
          </a:xfrm>
          <a:prstGeom prst="rect">
            <a:avLst/>
          </a:prstGeom>
        </p:spPr>
      </p:pic>
      <p:sp>
        <p:nvSpPr>
          <p:cNvPr id="5" name="Text 2"/>
          <p:cNvSpPr/>
          <p:nvPr/>
        </p:nvSpPr>
        <p:spPr>
          <a:xfrm>
            <a:off x="957580" y="603885"/>
            <a:ext cx="9799955" cy="583565"/>
          </a:xfrm>
          <a:prstGeom prst="rect">
            <a:avLst/>
          </a:prstGeom>
          <a:noFill/>
        </p:spPr>
        <p:txBody>
          <a:bodyPr wrap="square" lIns="91440" tIns="45720" rIns="91440" bIns="45720" rtlCol="0" anchor="t">
            <a:spAutoFit/>
          </a:bodyPr>
          <a:lstStyle/>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sym typeface="+mn-ea"/>
              </a:rPr>
              <a:t>谁来报</a:t>
            </a:r>
            <a:r>
              <a:rPr lang="en-US" altLang="zh-CN" sz="3200" b="1" dirty="0">
                <a:solidFill>
                  <a:srgbClr val="018EF4"/>
                </a:solidFill>
                <a:latin typeface="MiSans" pitchFamily="34" charset="-122"/>
                <a:ea typeface="MiSans" pitchFamily="34" charset="-122"/>
                <a:cs typeface="MiSans" pitchFamily="34" charset="-120"/>
                <a:sym typeface="+mn-ea"/>
              </a:rPr>
              <a:t>-</a:t>
            </a:r>
            <a:r>
              <a:rPr lang="zh-CN" altLang="en-US" sz="3200" b="1" dirty="0">
                <a:solidFill>
                  <a:srgbClr val="018EF4"/>
                </a:solidFill>
                <a:latin typeface="MiSans" pitchFamily="34" charset="-122"/>
                <a:ea typeface="MiSans" pitchFamily="34" charset="-122"/>
                <a:cs typeface="MiSans" pitchFamily="34" charset="-120"/>
                <a:sym typeface="+mn-ea"/>
              </a:rPr>
              <a:t>境内互联网平台企业</a:t>
            </a:r>
            <a:endParaRPr lang="zh-CN" altLang="en-US" sz="3200" b="1" dirty="0">
              <a:solidFill>
                <a:srgbClr val="018EF4"/>
              </a:solidFill>
              <a:latin typeface="MiSans" pitchFamily="34" charset="-122"/>
              <a:ea typeface="MiSans" pitchFamily="34" charset="-122"/>
              <a:cs typeface="MiSans" pitchFamily="34" charset="-120"/>
            </a:endParaRPr>
          </a:p>
        </p:txBody>
      </p:sp>
      <p:sp>
        <p:nvSpPr>
          <p:cNvPr id="6" name="Shape 3"/>
          <p:cNvSpPr/>
          <p:nvPr/>
        </p:nvSpPr>
        <p:spPr>
          <a:xfrm>
            <a:off x="318" y="6286500"/>
            <a:ext cx="12191365" cy="571500"/>
          </a:xfrm>
          <a:prstGeom prst="rect">
            <a:avLst/>
          </a:prstGeom>
          <a:gradFill flip="none" rotWithShape="1">
            <a:gsLst>
              <a:gs pos="0">
                <a:srgbClr val="49B2FE"/>
              </a:gs>
              <a:gs pos="100000">
                <a:srgbClr val="1552E8"/>
              </a:gs>
            </a:gsLst>
            <a:lin ang="18900000" scaled="1"/>
          </a:gradFill>
        </p:spPr>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Shape 5"/>
          <p:cNvSpPr/>
          <p:nvPr>
            <p:custDataLst>
              <p:tags r:id="rId2"/>
            </p:custDataLst>
          </p:nvPr>
        </p:nvSpPr>
        <p:spPr>
          <a:xfrm>
            <a:off x="4084955" y="1574800"/>
            <a:ext cx="7435850" cy="112014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9" name="Text 6"/>
          <p:cNvSpPr/>
          <p:nvPr/>
        </p:nvSpPr>
        <p:spPr>
          <a:xfrm>
            <a:off x="4084955" y="1574800"/>
            <a:ext cx="7435850" cy="1767840"/>
          </a:xfrm>
          <a:prstGeom prst="rect">
            <a:avLst/>
          </a:prstGeom>
          <a:noFill/>
        </p:spPr>
        <p:txBody>
          <a:bodyPr wrap="square" lIns="45720" tIns="91440" rIns="91440" bIns="45720" rtlCol="0" anchor="ctr"/>
          <a:lstStyle/>
          <a:p>
            <a:pPr marL="0" indent="0">
              <a:lnSpc>
                <a:spcPct val="100000"/>
              </a:lnSpc>
              <a:buNone/>
            </a:pPr>
            <a:endParaRPr lang="en-US" sz="2000" dirty="0">
              <a:latin typeface="微软雅黑" panose="020B0503020204020204" charset="-122"/>
              <a:ea typeface="微软雅黑" panose="020B0503020204020204" charset="-122"/>
            </a:endParaRPr>
          </a:p>
        </p:txBody>
      </p:sp>
      <p:sp>
        <p:nvSpPr>
          <p:cNvPr id="10" name="Text 7"/>
          <p:cNvSpPr/>
          <p:nvPr>
            <p:custDataLst>
              <p:tags r:id="rId3"/>
            </p:custDataLst>
          </p:nvPr>
        </p:nvSpPr>
        <p:spPr>
          <a:xfrm>
            <a:off x="5182870" y="1834515"/>
            <a:ext cx="6014085" cy="783590"/>
          </a:xfrm>
          <a:prstGeom prst="rect">
            <a:avLst/>
          </a:prstGeom>
          <a:noFill/>
        </p:spPr>
        <p:txBody>
          <a:bodyPr wrap="square" lIns="91440" tIns="45720" rIns="91440" bIns="45720" rtlCol="0" anchor="t">
            <a:spAutoFit/>
          </a:bodyPr>
          <a:lstStyle/>
          <a:p>
            <a:pPr indent="0" algn="just" fontAlgn="auto">
              <a:lnSpc>
                <a:spcPts val="2700"/>
              </a:lnSpc>
              <a:buNone/>
            </a:pPr>
            <a:r>
              <a:rPr lang="zh-CN" altLang="en-US" sz="2000" dirty="0">
                <a:latin typeface="微软雅黑" panose="020B0503020204020204" charset="-122"/>
                <a:ea typeface="微软雅黑" panose="020B0503020204020204" charset="-122"/>
              </a:rPr>
              <a:t>由依法取得增值电信业务经营许可证的企业报送涉税信息</a:t>
            </a:r>
            <a:endParaRPr lang="zh-CN" altLang="en-US" sz="2000" dirty="0">
              <a:latin typeface="微软雅黑" panose="020B0503020204020204" charset="-122"/>
              <a:ea typeface="微软雅黑" panose="020B0503020204020204" charset="-122"/>
            </a:endParaRPr>
          </a:p>
        </p:txBody>
      </p:sp>
      <p:sp>
        <p:nvSpPr>
          <p:cNvPr id="12" name="Shape 9"/>
          <p:cNvSpPr/>
          <p:nvPr>
            <p:custDataLst>
              <p:tags r:id="rId4"/>
            </p:custDataLst>
          </p:nvPr>
        </p:nvSpPr>
        <p:spPr>
          <a:xfrm>
            <a:off x="4323080" y="1795780"/>
            <a:ext cx="693420" cy="751205"/>
          </a:xfrm>
          <a:prstGeom prst="roundRect">
            <a:avLst/>
          </a:prstGeom>
          <a:gradFill flip="none" rotWithShape="1">
            <a:gsLst>
              <a:gs pos="0">
                <a:srgbClr val="49B2FE"/>
              </a:gs>
              <a:gs pos="100000">
                <a:srgbClr val="1552E8"/>
              </a:gs>
            </a:gsLst>
            <a:lin ang="18900000" scaled="1"/>
          </a:gradFill>
        </p:spPr>
      </p:sp>
      <p:sp>
        <p:nvSpPr>
          <p:cNvPr id="13" name="Text 10"/>
          <p:cNvSpPr/>
          <p:nvPr/>
        </p:nvSpPr>
        <p:spPr>
          <a:xfrm>
            <a:off x="4323080" y="1795780"/>
            <a:ext cx="689610" cy="898525"/>
          </a:xfrm>
          <a:prstGeom prst="rect">
            <a:avLst/>
          </a:prstGeom>
          <a:noFill/>
        </p:spPr>
        <p:txBody>
          <a:bodyPr wrap="square" lIns="45720" tIns="91440" rIns="91440" bIns="45720" rtlCol="0" anchor="ctr"/>
          <a:lstStyle/>
          <a:p>
            <a:pPr marL="0" indent="0">
              <a:lnSpc>
                <a:spcPct val="100000"/>
              </a:lnSpc>
              <a:buNone/>
            </a:pPr>
            <a:endParaRPr lang="en-US" sz="2000" dirty="0">
              <a:latin typeface="微软雅黑" panose="020B0503020204020204" charset="-122"/>
              <a:ea typeface="微软雅黑" panose="020B0503020204020204" charset="-122"/>
            </a:endParaRPr>
          </a:p>
        </p:txBody>
      </p:sp>
      <p:sp>
        <p:nvSpPr>
          <p:cNvPr id="14" name="Text 11"/>
          <p:cNvSpPr/>
          <p:nvPr>
            <p:custDataLst>
              <p:tags r:id="rId5"/>
            </p:custDataLst>
          </p:nvPr>
        </p:nvSpPr>
        <p:spPr>
          <a:xfrm>
            <a:off x="4206240" y="2002155"/>
            <a:ext cx="972185" cy="398780"/>
          </a:xfrm>
          <a:prstGeom prst="rect">
            <a:avLst/>
          </a:prstGeom>
          <a:noFill/>
        </p:spPr>
        <p:txBody>
          <a:bodyPr wrap="square" lIns="91440" tIns="45720" rIns="91440" bIns="45720" rtlCol="0" anchor="t">
            <a:spAutoFit/>
          </a:bodyPr>
          <a:lstStyle/>
          <a:p>
            <a:pPr marL="0" indent="0" algn="ctr">
              <a:lnSpc>
                <a:spcPct val="100000"/>
              </a:lnSpc>
              <a:buNone/>
            </a:pPr>
            <a:r>
              <a:rPr lang="en-US" sz="2000" b="1" dirty="0">
                <a:solidFill>
                  <a:srgbClr val="FFFFFF"/>
                </a:solidFill>
                <a:latin typeface="微软雅黑" panose="020B0503020204020204" charset="-122"/>
                <a:ea typeface="微软雅黑" panose="020B0503020204020204" charset="-122"/>
                <a:cs typeface="MiSans" pitchFamily="34" charset="-120"/>
              </a:rPr>
              <a:t>01</a:t>
            </a:r>
            <a:endParaRPr lang="en-US" sz="2000" b="1" dirty="0">
              <a:solidFill>
                <a:srgbClr val="FFFFFF"/>
              </a:solidFill>
              <a:latin typeface="微软雅黑" panose="020B0503020204020204" charset="-122"/>
              <a:ea typeface="微软雅黑" panose="020B0503020204020204" charset="-122"/>
              <a:cs typeface="MiSans" pitchFamily="34" charset="-120"/>
            </a:endParaRPr>
          </a:p>
        </p:txBody>
      </p:sp>
      <p:sp>
        <p:nvSpPr>
          <p:cNvPr id="16" name="Text 13"/>
          <p:cNvSpPr/>
          <p:nvPr/>
        </p:nvSpPr>
        <p:spPr>
          <a:xfrm>
            <a:off x="1381125" y="2927985"/>
            <a:ext cx="2176145" cy="1568450"/>
          </a:xfrm>
          <a:prstGeom prst="rect">
            <a:avLst/>
          </a:prstGeom>
          <a:noFill/>
        </p:spPr>
        <p:txBody>
          <a:bodyPr wrap="square" lIns="91440" tIns="45720" rIns="91440" bIns="45720" rtlCol="0" anchor="t">
            <a:spAutoFit/>
          </a:bodyPr>
          <a:lstStyle/>
          <a:p>
            <a:pPr marL="0" indent="0" algn="just">
              <a:lnSpc>
                <a:spcPct val="120000"/>
              </a:lnSpc>
              <a:buNone/>
            </a:pPr>
            <a:r>
              <a:rPr lang="zh-CN" altLang="en-US" sz="2000" dirty="0">
                <a:latin typeface="微软雅黑" panose="020B0503020204020204" charset="-122"/>
                <a:ea typeface="微软雅黑" panose="020B0503020204020204" charset="-122"/>
              </a:rPr>
              <a:t>中华人民共和国境内互联网平台有多个运营主体的</a:t>
            </a:r>
            <a:endParaRPr lang="zh-CN" altLang="en-US" sz="2000" dirty="0">
              <a:latin typeface="微软雅黑" panose="020B0503020204020204" charset="-122"/>
              <a:ea typeface="微软雅黑" panose="020B0503020204020204" charset="-122"/>
            </a:endParaRPr>
          </a:p>
        </p:txBody>
      </p:sp>
      <p:sp>
        <p:nvSpPr>
          <p:cNvPr id="24" name="Shape 5"/>
          <p:cNvSpPr/>
          <p:nvPr>
            <p:custDataLst>
              <p:tags r:id="rId6"/>
            </p:custDataLst>
          </p:nvPr>
        </p:nvSpPr>
        <p:spPr>
          <a:xfrm>
            <a:off x="4086225" y="3014980"/>
            <a:ext cx="7435850" cy="112014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25" name="Text 7"/>
          <p:cNvSpPr/>
          <p:nvPr>
            <p:custDataLst>
              <p:tags r:id="rId7"/>
            </p:custDataLst>
          </p:nvPr>
        </p:nvSpPr>
        <p:spPr>
          <a:xfrm>
            <a:off x="5183505" y="3289935"/>
            <a:ext cx="6014720" cy="437515"/>
          </a:xfrm>
          <a:prstGeom prst="rect">
            <a:avLst/>
          </a:prstGeom>
          <a:noFill/>
        </p:spPr>
        <p:txBody>
          <a:bodyPr wrap="square" lIns="91440" tIns="45720" rIns="91440" bIns="45720" rtlCol="0" anchor="t">
            <a:spAutoFit/>
          </a:bodyPr>
          <a:p>
            <a:pPr marL="0" algn="just">
              <a:lnSpc>
                <a:spcPts val="2700"/>
              </a:lnSpc>
              <a:buClrTx/>
              <a:buSzTx/>
              <a:buFontTx/>
              <a:buNone/>
            </a:pPr>
            <a:r>
              <a:rPr lang="zh-CN" altLang="en-US" sz="2000" dirty="0">
                <a:latin typeface="微软雅黑" panose="020B0503020204020204" charset="-122"/>
                <a:ea typeface="微软雅黑" panose="020B0503020204020204" charset="-122"/>
              </a:rPr>
              <a:t>由办理互联网信息服务备案的企业报送涉税信息；</a:t>
            </a:r>
            <a:endParaRPr lang="zh-CN" altLang="en-US" sz="2000" dirty="0">
              <a:latin typeface="微软雅黑" panose="020B0503020204020204" charset="-122"/>
              <a:ea typeface="微软雅黑" panose="020B0503020204020204" charset="-122"/>
            </a:endParaRPr>
          </a:p>
        </p:txBody>
      </p:sp>
      <p:sp>
        <p:nvSpPr>
          <p:cNvPr id="26" name="Shape 9"/>
          <p:cNvSpPr/>
          <p:nvPr>
            <p:custDataLst>
              <p:tags r:id="rId8"/>
            </p:custDataLst>
          </p:nvPr>
        </p:nvSpPr>
        <p:spPr>
          <a:xfrm>
            <a:off x="4324350" y="3235960"/>
            <a:ext cx="693420" cy="751205"/>
          </a:xfrm>
          <a:prstGeom prst="roundRect">
            <a:avLst/>
          </a:prstGeom>
          <a:gradFill flip="none" rotWithShape="1">
            <a:gsLst>
              <a:gs pos="0">
                <a:srgbClr val="49B2FE"/>
              </a:gs>
              <a:gs pos="100000">
                <a:srgbClr val="1552E8"/>
              </a:gs>
            </a:gsLst>
            <a:lin ang="18900000" scaled="1"/>
          </a:gradFill>
        </p:spPr>
      </p:sp>
      <p:sp>
        <p:nvSpPr>
          <p:cNvPr id="27" name="Text 10"/>
          <p:cNvSpPr/>
          <p:nvPr/>
        </p:nvSpPr>
        <p:spPr>
          <a:xfrm>
            <a:off x="4324350" y="3235960"/>
            <a:ext cx="689610" cy="898525"/>
          </a:xfrm>
          <a:prstGeom prst="rect">
            <a:avLst/>
          </a:prstGeom>
          <a:noFill/>
        </p:spPr>
        <p:txBody>
          <a:bodyPr wrap="square" lIns="45720" tIns="91440" rIns="91440" bIns="45720" rtlCol="0" anchor="ctr"/>
          <a:p>
            <a:pPr marL="0" indent="0">
              <a:lnSpc>
                <a:spcPct val="100000"/>
              </a:lnSpc>
              <a:buNone/>
            </a:pPr>
            <a:endParaRPr lang="en-US" sz="2000" dirty="0">
              <a:latin typeface="微软雅黑" panose="020B0503020204020204" charset="-122"/>
              <a:ea typeface="微软雅黑" panose="020B0503020204020204" charset="-122"/>
            </a:endParaRPr>
          </a:p>
        </p:txBody>
      </p:sp>
      <p:sp>
        <p:nvSpPr>
          <p:cNvPr id="28" name="Text 11"/>
          <p:cNvSpPr/>
          <p:nvPr>
            <p:custDataLst>
              <p:tags r:id="rId9"/>
            </p:custDataLst>
          </p:nvPr>
        </p:nvSpPr>
        <p:spPr>
          <a:xfrm>
            <a:off x="4207510" y="3442335"/>
            <a:ext cx="972185" cy="398780"/>
          </a:xfrm>
          <a:prstGeom prst="rect">
            <a:avLst/>
          </a:prstGeom>
          <a:noFill/>
        </p:spPr>
        <p:txBody>
          <a:bodyPr wrap="square" lIns="91440" tIns="45720" rIns="91440" bIns="45720" rtlCol="0" anchor="t">
            <a:spAutoFit/>
          </a:bodyPr>
          <a:p>
            <a:pPr marL="0" indent="0" algn="ctr">
              <a:lnSpc>
                <a:spcPct val="100000"/>
              </a:lnSpc>
              <a:buNone/>
            </a:pPr>
            <a:r>
              <a:rPr lang="en-US" sz="2000" b="1" dirty="0">
                <a:solidFill>
                  <a:srgbClr val="FFFFFF"/>
                </a:solidFill>
                <a:latin typeface="微软雅黑" panose="020B0503020204020204" charset="-122"/>
                <a:ea typeface="微软雅黑" panose="020B0503020204020204" charset="-122"/>
                <a:cs typeface="MiSans" pitchFamily="34" charset="-120"/>
              </a:rPr>
              <a:t>02</a:t>
            </a:r>
            <a:endParaRPr lang="en-US" sz="2000" b="1" dirty="0">
              <a:solidFill>
                <a:srgbClr val="FFFFFF"/>
              </a:solidFill>
              <a:latin typeface="微软雅黑" panose="020B0503020204020204" charset="-122"/>
              <a:ea typeface="微软雅黑" panose="020B0503020204020204" charset="-122"/>
              <a:cs typeface="MiSans" pitchFamily="34" charset="-120"/>
            </a:endParaRPr>
          </a:p>
        </p:txBody>
      </p:sp>
      <p:sp>
        <p:nvSpPr>
          <p:cNvPr id="29" name="Shape 5"/>
          <p:cNvSpPr/>
          <p:nvPr>
            <p:custDataLst>
              <p:tags r:id="rId10"/>
            </p:custDataLst>
          </p:nvPr>
        </p:nvSpPr>
        <p:spPr>
          <a:xfrm>
            <a:off x="4086225" y="4488815"/>
            <a:ext cx="7435850" cy="112014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30" name="Text 7"/>
          <p:cNvSpPr/>
          <p:nvPr>
            <p:custDataLst>
              <p:tags r:id="rId11"/>
            </p:custDataLst>
          </p:nvPr>
        </p:nvSpPr>
        <p:spPr>
          <a:xfrm>
            <a:off x="5170805" y="4657725"/>
            <a:ext cx="6072505" cy="783590"/>
          </a:xfrm>
          <a:prstGeom prst="rect">
            <a:avLst/>
          </a:prstGeom>
          <a:noFill/>
        </p:spPr>
        <p:txBody>
          <a:bodyPr wrap="square" lIns="91440" tIns="45720" rIns="91440" bIns="45720" rtlCol="0" anchor="t">
            <a:spAutoFit/>
          </a:bodyPr>
          <a:p>
            <a:pPr marL="0" algn="just">
              <a:lnSpc>
                <a:spcPts val="2700"/>
              </a:lnSpc>
              <a:buClrTx/>
              <a:buSzTx/>
              <a:buFontTx/>
              <a:buNone/>
            </a:pPr>
            <a:r>
              <a:rPr lang="zh-CN" altLang="en-US" sz="2000" dirty="0">
                <a:latin typeface="微软雅黑" panose="020B0503020204020204" charset="-122"/>
                <a:ea typeface="微软雅黑" panose="020B0503020204020204" charset="-122"/>
              </a:rPr>
              <a:t>为平台内的经营者和从业人员提供网络经营场所等营利性服务的企业报送涉税信息。</a:t>
            </a:r>
            <a:endParaRPr lang="zh-CN" altLang="en-US" sz="2000" dirty="0">
              <a:latin typeface="微软雅黑" panose="020B0503020204020204" charset="-122"/>
              <a:ea typeface="微软雅黑" panose="020B0503020204020204" charset="-122"/>
            </a:endParaRPr>
          </a:p>
        </p:txBody>
      </p:sp>
      <p:sp>
        <p:nvSpPr>
          <p:cNvPr id="31" name="Shape 9"/>
          <p:cNvSpPr/>
          <p:nvPr>
            <p:custDataLst>
              <p:tags r:id="rId12"/>
            </p:custDataLst>
          </p:nvPr>
        </p:nvSpPr>
        <p:spPr>
          <a:xfrm>
            <a:off x="4324350" y="4709795"/>
            <a:ext cx="693420" cy="751205"/>
          </a:xfrm>
          <a:prstGeom prst="roundRect">
            <a:avLst/>
          </a:prstGeom>
          <a:gradFill flip="none" rotWithShape="1">
            <a:gsLst>
              <a:gs pos="0">
                <a:srgbClr val="49B2FE"/>
              </a:gs>
              <a:gs pos="100000">
                <a:srgbClr val="1552E8"/>
              </a:gs>
            </a:gsLst>
            <a:lin ang="18900000" scaled="1"/>
          </a:gradFill>
        </p:spPr>
      </p:sp>
      <p:sp>
        <p:nvSpPr>
          <p:cNvPr id="32" name="Text 10"/>
          <p:cNvSpPr/>
          <p:nvPr/>
        </p:nvSpPr>
        <p:spPr>
          <a:xfrm>
            <a:off x="4324350" y="4709795"/>
            <a:ext cx="689610" cy="898525"/>
          </a:xfrm>
          <a:prstGeom prst="rect">
            <a:avLst/>
          </a:prstGeom>
          <a:noFill/>
        </p:spPr>
        <p:txBody>
          <a:bodyPr wrap="square" lIns="45720" tIns="91440" rIns="91440" bIns="45720" rtlCol="0" anchor="ctr"/>
          <a:p>
            <a:pPr marL="0" indent="0">
              <a:lnSpc>
                <a:spcPct val="100000"/>
              </a:lnSpc>
              <a:buNone/>
            </a:pPr>
            <a:endParaRPr lang="en-US" sz="2000" dirty="0">
              <a:latin typeface="微软雅黑" panose="020B0503020204020204" charset="-122"/>
              <a:ea typeface="微软雅黑" panose="020B0503020204020204" charset="-122"/>
            </a:endParaRPr>
          </a:p>
        </p:txBody>
      </p:sp>
      <p:sp>
        <p:nvSpPr>
          <p:cNvPr id="33" name="Text 11"/>
          <p:cNvSpPr/>
          <p:nvPr>
            <p:custDataLst>
              <p:tags r:id="rId13"/>
            </p:custDataLst>
          </p:nvPr>
        </p:nvSpPr>
        <p:spPr>
          <a:xfrm>
            <a:off x="4207510" y="4916170"/>
            <a:ext cx="972185" cy="398780"/>
          </a:xfrm>
          <a:prstGeom prst="rect">
            <a:avLst/>
          </a:prstGeom>
          <a:noFill/>
        </p:spPr>
        <p:txBody>
          <a:bodyPr wrap="square" lIns="91440" tIns="45720" rIns="91440" bIns="45720" rtlCol="0" anchor="t">
            <a:spAutoFit/>
          </a:bodyPr>
          <a:p>
            <a:pPr marL="0" indent="0" algn="ctr">
              <a:lnSpc>
                <a:spcPct val="100000"/>
              </a:lnSpc>
              <a:buNone/>
            </a:pPr>
            <a:r>
              <a:rPr lang="en-US" sz="2000" b="1" dirty="0">
                <a:solidFill>
                  <a:srgbClr val="FFFFFF"/>
                </a:solidFill>
                <a:latin typeface="微软雅黑" panose="020B0503020204020204" charset="-122"/>
                <a:ea typeface="微软雅黑" panose="020B0503020204020204" charset="-122"/>
                <a:cs typeface="MiSans" pitchFamily="34" charset="-120"/>
              </a:rPr>
              <a:t>03</a:t>
            </a:r>
            <a:endParaRPr lang="en-US" sz="2000" b="1" dirty="0">
              <a:solidFill>
                <a:srgbClr val="FFFFFF"/>
              </a:solidFill>
              <a:latin typeface="微软雅黑" panose="020B0503020204020204" charset="-122"/>
              <a:ea typeface="微软雅黑" panose="020B0503020204020204" charset="-122"/>
              <a:cs typeface="MiSans" pitchFamily="34"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rot="21000000">
            <a:off x="788035" y="1376045"/>
            <a:ext cx="2458085" cy="3895725"/>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7" name="Text 4"/>
          <p:cNvSpPr/>
          <p:nvPr/>
        </p:nvSpPr>
        <p:spPr>
          <a:xfrm>
            <a:off x="318" y="6286500"/>
            <a:ext cx="12191365" cy="571500"/>
          </a:xfrm>
          <a:prstGeom prst="rect">
            <a:avLst/>
          </a:prstGeom>
          <a:noFill/>
        </p:spPr>
        <p:txBody>
          <a:bodyPr wrap="square" lIns="45720" tIns="91440" rIns="91440" bIns="45720" rtlCol="0" anchor="ctr"/>
          <a:lstStyle/>
          <a:p>
            <a:pPr marL="0" indent="0">
              <a:lnSpc>
                <a:spcPct val="100000"/>
              </a:lnSpc>
              <a:buNone/>
            </a:pPr>
            <a:endParaRPr lang="en-US" sz="1600" dirty="0"/>
          </a:p>
        </p:txBody>
      </p:sp>
      <p:sp>
        <p:nvSpPr>
          <p:cNvPr id="8" name="Shape 5"/>
          <p:cNvSpPr/>
          <p:nvPr>
            <p:custDataLst>
              <p:tags r:id="rId1"/>
            </p:custDataLst>
          </p:nvPr>
        </p:nvSpPr>
        <p:spPr>
          <a:xfrm>
            <a:off x="467995" y="977900"/>
            <a:ext cx="11234420" cy="1932940"/>
          </a:xfrm>
          <a:prstGeom prst="roundRect">
            <a:avLst/>
          </a:prstGeom>
          <a:solidFill>
            <a:srgbClr val="FFFFFF"/>
          </a:solidFill>
          <a:ln w="19050">
            <a:gradFill flip="none" rotWithShape="1">
              <a:gsLst>
                <a:gs pos="0">
                  <a:srgbClr val="DAF0FF"/>
                </a:gs>
                <a:gs pos="100000">
                  <a:srgbClr val="49B2FE"/>
                </a:gs>
              </a:gsLst>
              <a:lin ang="2700000" scaled="1"/>
            </a:gradFill>
            <a:prstDash val="solid"/>
          </a:ln>
        </p:spPr>
      </p:sp>
      <p:sp>
        <p:nvSpPr>
          <p:cNvPr id="11" name="Text 8"/>
          <p:cNvSpPr/>
          <p:nvPr>
            <p:custDataLst>
              <p:tags r:id="rId2"/>
            </p:custDataLst>
          </p:nvPr>
        </p:nvSpPr>
        <p:spPr>
          <a:xfrm>
            <a:off x="661670" y="1101725"/>
            <a:ext cx="10789285" cy="1460500"/>
          </a:xfrm>
          <a:prstGeom prst="rect">
            <a:avLst/>
          </a:prstGeom>
          <a:noFill/>
        </p:spPr>
        <p:txBody>
          <a:bodyPr wrap="square" lIns="91440" tIns="45720" rIns="91440" bIns="45720" rtlCol="0" anchor="t">
            <a:noAutofit/>
          </a:bodyPr>
          <a:lstStyle/>
          <a:p>
            <a:pPr marL="0" algn="just">
              <a:lnSpc>
                <a:spcPct val="140000"/>
              </a:lnSpc>
              <a:buClrTx/>
              <a:buSzTx/>
              <a:buNone/>
            </a:pPr>
            <a:r>
              <a:rPr lang="zh-CN" altLang="en-US" dirty="0">
                <a:latin typeface="微软雅黑" panose="020B0503020204020204" charset="-122"/>
                <a:ea typeface="微软雅黑" panose="020B0503020204020204" charset="-122"/>
              </a:rPr>
              <a:t>甲平台由A、B、C、D企业共同运营，其中A企业持有该平台的增值电信业务经营许可证，B企业负责用户管理，C企业负责款项结算，D企业负责推广运营。本例中B、C、D企业为A企业的相关运营主体。报送主体A企业在填报《互联网平台企业基本信息报送表》时，应当将B、C、D企业的信息填报在“相关运营主体”栏次。</a:t>
            </a:r>
            <a:endParaRPr lang="zh-CN" altLang="en-US" dirty="0">
              <a:latin typeface="微软雅黑" panose="020B0503020204020204" charset="-122"/>
              <a:ea typeface="微软雅黑" panose="020B0503020204020204" charset="-122"/>
            </a:endParaRPr>
          </a:p>
        </p:txBody>
      </p:sp>
      <p:sp>
        <p:nvSpPr>
          <p:cNvPr id="24" name="文本框 23"/>
          <p:cNvSpPr txBox="1"/>
          <p:nvPr/>
        </p:nvSpPr>
        <p:spPr>
          <a:xfrm>
            <a:off x="579120" y="3027045"/>
            <a:ext cx="5080000" cy="337185"/>
          </a:xfrm>
          <a:prstGeom prst="rect">
            <a:avLst/>
          </a:prstGeom>
        </p:spPr>
        <p:txBody>
          <a:bodyPr>
            <a:spAutoFit/>
          </a:bodyPr>
          <a:p>
            <a:pPr defTabSz="266700"/>
            <a:r>
              <a:rPr lang="zh-CN" altLang="en-US" sz="1600" b="1" i="0">
                <a:solidFill>
                  <a:srgbClr val="404040"/>
                </a:solidFill>
                <a:latin typeface="Segoe UI" panose="020B0502040204020203"/>
                <a:ea typeface="Segoe UI" panose="020B0502040204020203"/>
              </a:rPr>
              <a:t>经营性</a:t>
            </a:r>
            <a:r>
              <a:rPr lang="en-US" altLang="zh-CN" sz="1600" b="1" i="0">
                <a:solidFill>
                  <a:srgbClr val="404040"/>
                </a:solidFill>
                <a:latin typeface="Segoe UI" panose="020B0502040204020203"/>
                <a:ea typeface="Segoe UI" panose="020B0502040204020203"/>
              </a:rPr>
              <a:t>ICP</a:t>
            </a:r>
            <a:r>
              <a:rPr lang="zh-CN" altLang="en-US" sz="1600" b="1" i="0">
                <a:solidFill>
                  <a:srgbClr val="404040"/>
                </a:solidFill>
                <a:latin typeface="Segoe UI" panose="020B0502040204020203"/>
                <a:ea typeface="Segoe UI" panose="020B0502040204020203"/>
              </a:rPr>
              <a:t>许可证</a:t>
            </a:r>
            <a:r>
              <a:rPr lang="zh-CN" altLang="en-US" sz="1600" i="0">
                <a:solidFill>
                  <a:srgbClr val="404040"/>
                </a:solidFill>
                <a:latin typeface="Segoe UI" panose="020B0502040204020203"/>
                <a:ea typeface="Segoe UI" panose="020B0502040204020203"/>
              </a:rPr>
              <a:t>（增值电信业务许可）</a:t>
            </a:r>
            <a:r>
              <a:rPr lang="en-US" altLang="zh-CN" sz="1600" i="0">
                <a:solidFill>
                  <a:srgbClr val="404040"/>
                </a:solidFill>
                <a:latin typeface="Segoe UI" panose="020B0502040204020203"/>
                <a:ea typeface="Segoe UI" panose="020B0502040204020203"/>
              </a:rPr>
              <a:t> </a:t>
            </a:r>
            <a:endParaRPr lang="en-US" altLang="zh-CN" sz="1600" i="0">
              <a:solidFill>
                <a:srgbClr val="404040"/>
              </a:solidFill>
              <a:latin typeface="Segoe UI" panose="020B0502040204020203"/>
              <a:ea typeface="Segoe UI" panose="020B0502040204020203"/>
            </a:endParaRPr>
          </a:p>
        </p:txBody>
      </p:sp>
      <p:sp>
        <p:nvSpPr>
          <p:cNvPr id="26" name="文本框 25"/>
          <p:cNvSpPr txBox="1"/>
          <p:nvPr/>
        </p:nvSpPr>
        <p:spPr>
          <a:xfrm>
            <a:off x="561340" y="4953635"/>
            <a:ext cx="5080000" cy="419100"/>
          </a:xfrm>
          <a:prstGeom prst="rect">
            <a:avLst/>
          </a:prstGeom>
        </p:spPr>
        <p:txBody>
          <a:bodyPr>
            <a:noAutofit/>
          </a:bodyPr>
          <a:p>
            <a:r>
              <a:rPr lang="en-US" altLang="zh-CN" sz="1900" i="0">
                <a:solidFill>
                  <a:srgbClr val="333333"/>
                </a:solidFill>
                <a:latin typeface="微软雅黑" panose="020B0503020204020204" charset="-122"/>
                <a:ea typeface="微软雅黑" panose="020B0503020204020204" charset="-122"/>
              </a:rPr>
              <a:t> </a:t>
            </a:r>
            <a:r>
              <a:rPr lang="zh-CN" altLang="en-US" sz="1600" b="1" i="0">
                <a:solidFill>
                  <a:srgbClr val="404040"/>
                </a:solidFill>
                <a:latin typeface="Segoe UI" panose="020B0502040204020203"/>
                <a:ea typeface="Segoe UI" panose="020B0502040204020203"/>
              </a:rPr>
              <a:t>非经营性</a:t>
            </a:r>
            <a:r>
              <a:rPr lang="en-US" altLang="zh-CN" sz="1600" b="1" i="0">
                <a:solidFill>
                  <a:srgbClr val="404040"/>
                </a:solidFill>
                <a:latin typeface="Segoe UI" panose="020B0502040204020203"/>
                <a:ea typeface="Segoe UI" panose="020B0502040204020203"/>
              </a:rPr>
              <a:t>ICP</a:t>
            </a:r>
            <a:r>
              <a:rPr lang="zh-CN" altLang="en-US" sz="1600" b="1" i="0">
                <a:solidFill>
                  <a:srgbClr val="404040"/>
                </a:solidFill>
                <a:latin typeface="Segoe UI" panose="020B0502040204020203"/>
                <a:ea typeface="Segoe UI" panose="020B0502040204020203"/>
              </a:rPr>
              <a:t>备案</a:t>
            </a:r>
            <a:r>
              <a:rPr lang="zh-CN" altLang="en-US" sz="1600" i="0">
                <a:solidFill>
                  <a:srgbClr val="404040"/>
                </a:solidFill>
                <a:latin typeface="Segoe UI" panose="020B0502040204020203"/>
                <a:ea typeface="Segoe UI" panose="020B0502040204020203"/>
              </a:rPr>
              <a:t>（普通备案）</a:t>
            </a:r>
            <a:endParaRPr lang="zh-CN" altLang="en-US" sz="1600" i="0">
              <a:solidFill>
                <a:srgbClr val="404040"/>
              </a:solidFill>
              <a:latin typeface="Segoe UI" panose="020B0502040204020203"/>
              <a:ea typeface="Segoe UI" panose="020B0502040204020203"/>
            </a:endParaRPr>
          </a:p>
        </p:txBody>
      </p:sp>
      <p:pic>
        <p:nvPicPr>
          <p:cNvPr id="29" name="图片 1"/>
          <p:cNvPicPr>
            <a:picLocks noChangeAspect="1"/>
          </p:cNvPicPr>
          <p:nvPr/>
        </p:nvPicPr>
        <p:blipFill>
          <a:blip r:embed="rId3"/>
          <a:stretch>
            <a:fillRect/>
          </a:stretch>
        </p:blipFill>
        <p:spPr>
          <a:xfrm>
            <a:off x="467995" y="3462020"/>
            <a:ext cx="11235055" cy="1445895"/>
          </a:xfrm>
          <a:prstGeom prst="rect">
            <a:avLst/>
          </a:prstGeom>
          <a:noFill/>
          <a:ln>
            <a:noFill/>
          </a:ln>
        </p:spPr>
      </p:pic>
      <p:pic>
        <p:nvPicPr>
          <p:cNvPr id="30" name="图片 2" descr="1754899651247"/>
          <p:cNvPicPr>
            <a:picLocks noChangeAspect="1"/>
          </p:cNvPicPr>
          <p:nvPr/>
        </p:nvPicPr>
        <p:blipFill>
          <a:blip r:embed="rId4"/>
          <a:stretch>
            <a:fillRect/>
          </a:stretch>
        </p:blipFill>
        <p:spPr>
          <a:xfrm>
            <a:off x="513715" y="5495925"/>
            <a:ext cx="11155045" cy="1127760"/>
          </a:xfrm>
          <a:prstGeom prst="rect">
            <a:avLst/>
          </a:prstGeom>
        </p:spPr>
      </p:pic>
      <p:sp>
        <p:nvSpPr>
          <p:cNvPr id="2" name="Text 2"/>
          <p:cNvSpPr/>
          <p:nvPr/>
        </p:nvSpPr>
        <p:spPr>
          <a:xfrm>
            <a:off x="513715" y="278130"/>
            <a:ext cx="9799955" cy="583565"/>
          </a:xfrm>
          <a:prstGeom prst="rect">
            <a:avLst/>
          </a:prstGeom>
          <a:noFill/>
        </p:spPr>
        <p:txBody>
          <a:bodyPr wrap="square" lIns="91440" tIns="45720" rIns="91440" bIns="45720" rtlCol="0" anchor="t">
            <a:spAutoFit/>
          </a:bodyPr>
          <a:p>
            <a:pPr marL="0" indent="0" algn="l">
              <a:lnSpc>
                <a:spcPct val="100000"/>
              </a:lnSpc>
              <a:buNone/>
            </a:pPr>
            <a:r>
              <a:rPr lang="zh-CN" altLang="en-US" sz="3200" b="1" dirty="0">
                <a:solidFill>
                  <a:srgbClr val="018EF4"/>
                </a:solidFill>
                <a:latin typeface="MiSans" pitchFamily="34" charset="-122"/>
                <a:ea typeface="MiSans" pitchFamily="34" charset="-122"/>
                <a:cs typeface="MiSans" pitchFamily="34" charset="-120"/>
                <a:sym typeface="+mn-ea"/>
              </a:rPr>
              <a:t>谁来报</a:t>
            </a:r>
            <a:r>
              <a:rPr lang="en-US" altLang="zh-CN" sz="3200" b="1" dirty="0">
                <a:solidFill>
                  <a:srgbClr val="018EF4"/>
                </a:solidFill>
                <a:latin typeface="MiSans" pitchFamily="34" charset="-122"/>
                <a:ea typeface="MiSans" pitchFamily="34" charset="-122"/>
                <a:cs typeface="MiSans" pitchFamily="34" charset="-120"/>
                <a:sym typeface="+mn-ea"/>
              </a:rPr>
              <a:t>-</a:t>
            </a:r>
            <a:r>
              <a:rPr lang="zh-CN" altLang="en-US" sz="3200" b="1" dirty="0">
                <a:solidFill>
                  <a:srgbClr val="018EF4"/>
                </a:solidFill>
                <a:latin typeface="MiSans" pitchFamily="34" charset="-122"/>
                <a:ea typeface="MiSans" pitchFamily="34" charset="-122"/>
                <a:cs typeface="MiSans" pitchFamily="34" charset="-120"/>
                <a:sym typeface="+mn-ea"/>
              </a:rPr>
              <a:t>境内互联网平台企业</a:t>
            </a:r>
            <a:endParaRPr lang="zh-CN" altLang="en-US" sz="3200" b="1" dirty="0">
              <a:solidFill>
                <a:srgbClr val="018EF4"/>
              </a:solidFill>
              <a:latin typeface="MiSans" pitchFamily="34" charset="-122"/>
              <a:ea typeface="MiSans" pitchFamily="34" charset="-122"/>
              <a:cs typeface="MiSans" pitchFamily="34" charset="-120"/>
            </a:endParaRPr>
          </a:p>
        </p:txBody>
      </p:sp>
    </p:spTree>
  </p:cSld>
  <p:clrMapOvr>
    <a:masterClrMapping/>
  </p:clrMapOvr>
</p:sld>
</file>

<file path=ppt/tags/tag1.xml><?xml version="1.0" encoding="utf-8"?>
<p:tagLst xmlns:p="http://schemas.openxmlformats.org/presentationml/2006/main">
  <p:tag name="TABLE_ENDDRAG_ORIGIN_RECT" val="814*304"/>
  <p:tag name="TABLE_ENDDRAG_RECT" val="87*115*814*304"/>
</p:tagLst>
</file>

<file path=ppt/tags/tag10.xml><?xml version="1.0" encoding="utf-8"?>
<p:tagLst xmlns:p="http://schemas.openxmlformats.org/presentationml/2006/main">
  <p:tag name="KSO_WM_DIAGRAM_VIRTUALLY_FRAME" val="{&quot;height&quot;:144.3,&quot;left&quot;:117.15,&quot;top&quot;:81.85,&quot;width&quot;:707.85}"/>
</p:tagLst>
</file>

<file path=ppt/tags/tag100.xml><?xml version="1.0" encoding="utf-8"?>
<p:tagLst xmlns:p="http://schemas.openxmlformats.org/presentationml/2006/main">
  <p:tag name="KSO_WM_DIAGRAM_VIRTUALLY_FRAME" val="{&quot;height&quot;:459.6677165354331,&quot;left&quot;:64.55,&quot;top&quot;:105.43228346456692,&quot;width&quot;:823.75}"/>
</p:tagLst>
</file>

<file path=ppt/tags/tag101.xml><?xml version="1.0" encoding="utf-8"?>
<p:tagLst xmlns:p="http://schemas.openxmlformats.org/presentationml/2006/main">
  <p:tag name="KSO_WM_DIAGRAM_VIRTUALLY_FRAME" val="{&quot;height&quot;:459.6677165354331,&quot;left&quot;:64.55,&quot;top&quot;:105.43228346456692,&quot;width&quot;:823.75}"/>
</p:tagLst>
</file>

<file path=ppt/tags/tag102.xml><?xml version="1.0" encoding="utf-8"?>
<p:tagLst xmlns:p="http://schemas.openxmlformats.org/presentationml/2006/main">
  <p:tag name="KSO_WM_DIAGRAM_VIRTUALLY_FRAME" val="{&quot;height&quot;:459.6677165354331,&quot;left&quot;:64.55,&quot;top&quot;:105.43228346456692,&quot;width&quot;:823.75}"/>
</p:tagLst>
</file>

<file path=ppt/tags/tag103.xml><?xml version="1.0" encoding="utf-8"?>
<p:tagLst xmlns:p="http://schemas.openxmlformats.org/presentationml/2006/main">
  <p:tag name="KSO_WM_DIAGRAM_VIRTUALLY_FRAME" val="{&quot;height&quot;:459.6677165354331,&quot;left&quot;:64.55,&quot;top&quot;:105.43228346456692,&quot;width&quot;:823.75}"/>
</p:tagLst>
</file>

<file path=ppt/tags/tag104.xml><?xml version="1.0" encoding="utf-8"?>
<p:tagLst xmlns:p="http://schemas.openxmlformats.org/presentationml/2006/main">
  <p:tag name="KSO_WM_DIAGRAM_VIRTUALLY_FRAME" val="{&quot;height&quot;:459.6677165354331,&quot;left&quot;:64.55,&quot;top&quot;:105.43228346456692,&quot;width&quot;:823.75}"/>
</p:tagLst>
</file>

<file path=ppt/tags/tag105.xml><?xml version="1.0" encoding="utf-8"?>
<p:tagLst xmlns:p="http://schemas.openxmlformats.org/presentationml/2006/main">
  <p:tag name="KSO_WM_DIAGRAM_VIRTUALLY_FRAME" val="{&quot;height&quot;:459.6677165354331,&quot;left&quot;:64.55,&quot;top&quot;:105.43228346456692,&quot;width&quot;:823.75}"/>
</p:tagLst>
</file>

<file path=ppt/tags/tag106.xml><?xml version="1.0" encoding="utf-8"?>
<p:tagLst xmlns:p="http://schemas.openxmlformats.org/presentationml/2006/main">
  <p:tag name="KSO_WM_DIAGRAM_VIRTUALLY_FRAME" val="{&quot;height&quot;:365.15,&quot;left&quot;:75.4,&quot;top&quot;:124,&quot;width&quot;:831.75}"/>
</p:tagLst>
</file>

<file path=ppt/tags/tag107.xml><?xml version="1.0" encoding="utf-8"?>
<p:tagLst xmlns:p="http://schemas.openxmlformats.org/presentationml/2006/main">
  <p:tag name="KSO_WM_DIAGRAM_VIRTUALLY_FRAME" val="{&quot;height&quot;:365.15,&quot;left&quot;:75.4,&quot;top&quot;:124,&quot;width&quot;:831.75}"/>
</p:tagLst>
</file>

<file path=ppt/tags/tag108.xml><?xml version="1.0" encoding="utf-8"?>
<p:tagLst xmlns:p="http://schemas.openxmlformats.org/presentationml/2006/main">
  <p:tag name="KSO_WM_DIAGRAM_VIRTUALLY_FRAME" val="{&quot;height&quot;:365.15,&quot;left&quot;:75.4,&quot;top&quot;:124,&quot;width&quot;:831.75}"/>
</p:tagLst>
</file>

<file path=ppt/tags/tag109.xml><?xml version="1.0" encoding="utf-8"?>
<p:tagLst xmlns:p="http://schemas.openxmlformats.org/presentationml/2006/main">
  <p:tag name="KSO_WM_DIAGRAM_VIRTUALLY_FRAME" val="{&quot;height&quot;:365.15,&quot;left&quot;:75.4,&quot;top&quot;:124,&quot;width&quot;:831.75}"/>
</p:tagLst>
</file>

<file path=ppt/tags/tag11.xml><?xml version="1.0" encoding="utf-8"?>
<p:tagLst xmlns:p="http://schemas.openxmlformats.org/presentationml/2006/main">
  <p:tag name="KSO_WM_DIAGRAM_VIRTUALLY_FRAME" val="{&quot;height&quot;:144.3,&quot;left&quot;:117.15,&quot;top&quot;:81.85,&quot;width&quot;:707.85}"/>
</p:tagLst>
</file>

<file path=ppt/tags/tag110.xml><?xml version="1.0" encoding="utf-8"?>
<p:tagLst xmlns:p="http://schemas.openxmlformats.org/presentationml/2006/main">
  <p:tag name="KSO_WM_DIAGRAM_VIRTUALLY_FRAME" val="{&quot;height&quot;:365.15,&quot;left&quot;:75.4,&quot;top&quot;:124,&quot;width&quot;:831.75}"/>
</p:tagLst>
</file>

<file path=ppt/tags/tag111.xml><?xml version="1.0" encoding="utf-8"?>
<p:tagLst xmlns:p="http://schemas.openxmlformats.org/presentationml/2006/main">
  <p:tag name="KSO_WM_DIAGRAM_VIRTUALLY_FRAME" val="{&quot;height&quot;:365.15,&quot;left&quot;:75.4,&quot;top&quot;:124,&quot;width&quot;:831.75}"/>
</p:tagLst>
</file>

<file path=ppt/tags/tag112.xml><?xml version="1.0" encoding="utf-8"?>
<p:tagLst xmlns:p="http://schemas.openxmlformats.org/presentationml/2006/main">
  <p:tag name="KSO_WM_DIAGRAM_VIRTUALLY_FRAME" val="{&quot;height&quot;:365.15,&quot;left&quot;:75.4,&quot;top&quot;:124,&quot;width&quot;:831.75}"/>
</p:tagLst>
</file>

<file path=ppt/tags/tag113.xml><?xml version="1.0" encoding="utf-8"?>
<p:tagLst xmlns:p="http://schemas.openxmlformats.org/presentationml/2006/main">
  <p:tag name="KSO_WM_DIAGRAM_VIRTUALLY_FRAME" val="{&quot;height&quot;:365.15,&quot;left&quot;:75.4,&quot;top&quot;:124,&quot;width&quot;:831.75}"/>
</p:tagLst>
</file>

<file path=ppt/tags/tag114.xml><?xml version="1.0" encoding="utf-8"?>
<p:tagLst xmlns:p="http://schemas.openxmlformats.org/presentationml/2006/main">
  <p:tag name="KSO_WM_DIAGRAM_VIRTUALLY_FRAME" val="{&quot;height&quot;:460.9,&quot;left&quot;:321.65,&quot;top&quot;:124,&quot;width&quot;:585.5}"/>
</p:tagLst>
</file>

<file path=ppt/tags/tag115.xml><?xml version="1.0" encoding="utf-8"?>
<p:tagLst xmlns:p="http://schemas.openxmlformats.org/presentationml/2006/main">
  <p:tag name="KSO_WM_DIAGRAM_VIRTUALLY_FRAME" val="{&quot;height&quot;:460.9,&quot;left&quot;:321.65,&quot;top&quot;:124,&quot;width&quot;:585.5}"/>
</p:tagLst>
</file>

<file path=ppt/tags/tag116.xml><?xml version="1.0" encoding="utf-8"?>
<p:tagLst xmlns:p="http://schemas.openxmlformats.org/presentationml/2006/main">
  <p:tag name="KSO_WM_DIAGRAM_VIRTUALLY_FRAME" val="{&quot;height&quot;:460.9,&quot;left&quot;:321.65,&quot;top&quot;:124,&quot;width&quot;:585.5}"/>
</p:tagLst>
</file>

<file path=ppt/tags/tag117.xml><?xml version="1.0" encoding="utf-8"?>
<p:tagLst xmlns:p="http://schemas.openxmlformats.org/presentationml/2006/main">
  <p:tag name="KSO_WM_DIAGRAM_VIRTUALLY_FRAME" val="{&quot;height&quot;:460.9,&quot;left&quot;:321.65,&quot;top&quot;:124,&quot;width&quot;:585.5}"/>
</p:tagLst>
</file>

<file path=ppt/tags/tag118.xml><?xml version="1.0" encoding="utf-8"?>
<p:tagLst xmlns:p="http://schemas.openxmlformats.org/presentationml/2006/main">
  <p:tag name="KSO_WM_DIAGRAM_VIRTUALLY_FRAME" val="{&quot;height&quot;:460.9,&quot;left&quot;:321.65,&quot;top&quot;:124,&quot;width&quot;:585.5}"/>
</p:tagLst>
</file>

<file path=ppt/tags/tag119.xml><?xml version="1.0" encoding="utf-8"?>
<p:tagLst xmlns:p="http://schemas.openxmlformats.org/presentationml/2006/main">
  <p:tag name="KSO_WM_DIAGRAM_VIRTUALLY_FRAME" val="{&quot;height&quot;:460.9,&quot;left&quot;:321.65,&quot;top&quot;:124,&quot;width&quot;:585.5}"/>
</p:tagLst>
</file>

<file path=ppt/tags/tag12.xml><?xml version="1.0" encoding="utf-8"?>
<p:tagLst xmlns:p="http://schemas.openxmlformats.org/presentationml/2006/main">
  <p:tag name="KSO_WM_DIAGRAM_VIRTUALLY_FRAME" val="{&quot;height&quot;:144.3,&quot;left&quot;:117.15,&quot;top&quot;:81.85,&quot;width&quot;:707.85}"/>
</p:tagLst>
</file>

<file path=ppt/tags/tag120.xml><?xml version="1.0" encoding="utf-8"?>
<p:tagLst xmlns:p="http://schemas.openxmlformats.org/presentationml/2006/main">
  <p:tag name="KSO_WM_DIAGRAM_VIRTUALLY_FRAME" val="{&quot;height&quot;:460.9,&quot;left&quot;:321.65,&quot;top&quot;:124,&quot;width&quot;:585.5}"/>
</p:tagLst>
</file>

<file path=ppt/tags/tag121.xml><?xml version="1.0" encoding="utf-8"?>
<p:tagLst xmlns:p="http://schemas.openxmlformats.org/presentationml/2006/main">
  <p:tag name="KSO_WM_DIAGRAM_VIRTUALLY_FRAME" val="{&quot;height&quot;:460.9,&quot;left&quot;:321.65,&quot;top&quot;:124,&quot;width&quot;:585.5}"/>
</p:tagLst>
</file>

<file path=ppt/tags/tag122.xml><?xml version="1.0" encoding="utf-8"?>
<p:tagLst xmlns:p="http://schemas.openxmlformats.org/presentationml/2006/main">
  <p:tag name="KSO_WM_DIAGRAM_VIRTUALLY_FRAME" val="{&quot;height&quot;:460.9,&quot;left&quot;:321.65,&quot;top&quot;:124,&quot;width&quot;:585.5}"/>
</p:tagLst>
</file>

<file path=ppt/tags/tag123.xml><?xml version="1.0" encoding="utf-8"?>
<p:tagLst xmlns:p="http://schemas.openxmlformats.org/presentationml/2006/main">
  <p:tag name="KSO_WM_DIAGRAM_VIRTUALLY_FRAME" val="{&quot;height&quot;:460.9,&quot;left&quot;:321.65,&quot;top&quot;:124,&quot;width&quot;:585.5}"/>
</p:tagLst>
</file>

<file path=ppt/tags/tag124.xml><?xml version="1.0" encoding="utf-8"?>
<p:tagLst xmlns:p="http://schemas.openxmlformats.org/presentationml/2006/main">
  <p:tag name="KSO_WM_DIAGRAM_VIRTUALLY_FRAME" val="{&quot;height&quot;:460.9,&quot;left&quot;:321.65,&quot;top&quot;:124,&quot;width&quot;:585.5}"/>
</p:tagLst>
</file>

<file path=ppt/tags/tag125.xml><?xml version="1.0" encoding="utf-8"?>
<p:tagLst xmlns:p="http://schemas.openxmlformats.org/presentationml/2006/main">
  <p:tag name="KSO_WM_DIAGRAM_VIRTUALLY_FRAME" val="{&quot;height&quot;:460.9,&quot;left&quot;:321.65,&quot;top&quot;:124,&quot;width&quot;:585.5}"/>
</p:tagLst>
</file>

<file path=ppt/tags/tag126.xml><?xml version="1.0" encoding="utf-8"?>
<p:tagLst xmlns:p="http://schemas.openxmlformats.org/presentationml/2006/main">
  <p:tag name="KSO_WM_DIAGRAM_VIRTUALLY_FRAME" val="{&quot;height&quot;:460.9,&quot;left&quot;:321.65,&quot;top&quot;:124,&quot;width&quot;:585.5}"/>
</p:tagLst>
</file>

<file path=ppt/tags/tag127.xml><?xml version="1.0" encoding="utf-8"?>
<p:tagLst xmlns:p="http://schemas.openxmlformats.org/presentationml/2006/main">
  <p:tag name="KSO_WM_DIAGRAM_VIRTUALLY_FRAME" val="{&quot;height&quot;:460.9,&quot;left&quot;:321.65,&quot;top&quot;:124,&quot;width&quot;:585.5}"/>
</p:tagLst>
</file>

<file path=ppt/tags/tag128.xml><?xml version="1.0" encoding="utf-8"?>
<p:tagLst xmlns:p="http://schemas.openxmlformats.org/presentationml/2006/main">
  <p:tag name="KSO_WM_DIAGRAM_VIRTUALLY_FRAME" val="{&quot;height&quot;:460.9,&quot;left&quot;:321.65,&quot;top&quot;:124,&quot;width&quot;:585.5}"/>
</p:tagLst>
</file>

<file path=ppt/tags/tag129.xml><?xml version="1.0" encoding="utf-8"?>
<p:tagLst xmlns:p="http://schemas.openxmlformats.org/presentationml/2006/main">
  <p:tag name="KSO_WM_DIAGRAM_VIRTUALLY_FRAME" val="{&quot;height&quot;:460.9,&quot;left&quot;:321.65,&quot;top&quot;:124,&quot;width&quot;:585.5}"/>
</p:tagLst>
</file>

<file path=ppt/tags/tag13.xml><?xml version="1.0" encoding="utf-8"?>
<p:tagLst xmlns:p="http://schemas.openxmlformats.org/presentationml/2006/main">
  <p:tag name="KSO_WM_DIAGRAM_VIRTUALLY_FRAME" val="{&quot;height&quot;:317.65,&quot;left&quot;:321.65,&quot;top&quot;:124,&quot;width&quot;:585.6}"/>
</p:tagLst>
</file>

<file path=ppt/tags/tag130.xml><?xml version="1.0" encoding="utf-8"?>
<p:tagLst xmlns:p="http://schemas.openxmlformats.org/presentationml/2006/main">
  <p:tag name="TABLE_ENDDRAG_ORIGIN_RECT" val="701*154"/>
  <p:tag name="TABLE_ENDDRAG_RECT" val="127*294*701*154"/>
</p:tagLst>
</file>

<file path=ppt/tags/tag131.xml><?xml version="1.0" encoding="utf-8"?>
<p:tagLst xmlns:p="http://schemas.openxmlformats.org/presentationml/2006/main">
  <p:tag name="TABLE_ENDDRAG_ORIGIN_RECT" val="779*121"/>
  <p:tag name="TABLE_ENDDRAG_RECT" val="114*374*779*121"/>
</p:tagLst>
</file>

<file path=ppt/tags/tag132.xml><?xml version="1.0" encoding="utf-8"?>
<p:tagLst xmlns:p="http://schemas.openxmlformats.org/presentationml/2006/main">
  <p:tag name="KSO_WM_DIAGRAM_VIRTUALLY_FRAME" val="{&quot;height&quot;:135.5,&quot;left&quot;:357.05,&quot;top&quot;:263.05,&quot;width&quot;:505.75}"/>
</p:tagLst>
</file>

<file path=ppt/tags/tag133.xml><?xml version="1.0" encoding="utf-8"?>
<p:tagLst xmlns:p="http://schemas.openxmlformats.org/presentationml/2006/main">
  <p:tag name="KSO_WM_DIAGRAM_VIRTUALLY_FRAME" val="{&quot;height&quot;:135.5,&quot;left&quot;:357.05,&quot;top&quot;:263.05,&quot;width&quot;:505.75}"/>
</p:tagLst>
</file>

<file path=ppt/tags/tag134.xml><?xml version="1.0" encoding="utf-8"?>
<p:tagLst xmlns:p="http://schemas.openxmlformats.org/presentationml/2006/main">
  <p:tag name="KSO_WM_DIAGRAM_VIRTUALLY_FRAME" val="{&quot;height&quot;:135.5,&quot;left&quot;:357.05,&quot;top&quot;:263.05,&quot;width&quot;:505.75}"/>
</p:tagLst>
</file>

<file path=ppt/tags/tag135.xml><?xml version="1.0" encoding="utf-8"?>
<p:tagLst xmlns:p="http://schemas.openxmlformats.org/presentationml/2006/main">
  <p:tag name="KSO_WM_DIAGRAM_VIRTUALLY_FRAME" val="{&quot;height&quot;:135.5,&quot;left&quot;:357.05,&quot;top&quot;:263.05,&quot;width&quot;:505.75}"/>
</p:tagLst>
</file>

<file path=ppt/tags/tag14.xml><?xml version="1.0" encoding="utf-8"?>
<p:tagLst xmlns:p="http://schemas.openxmlformats.org/presentationml/2006/main">
  <p:tag name="KSO_WM_DIAGRAM_VIRTUALLY_FRAME" val="{&quot;height&quot;:317.65,&quot;left&quot;:321.65,&quot;top&quot;:124,&quot;width&quot;:585.6}"/>
</p:tagLst>
</file>

<file path=ppt/tags/tag15.xml><?xml version="1.0" encoding="utf-8"?>
<p:tagLst xmlns:p="http://schemas.openxmlformats.org/presentationml/2006/main">
  <p:tag name="KSO_WM_DIAGRAM_VIRTUALLY_FRAME" val="{&quot;height&quot;:317.65,&quot;left&quot;:321.65,&quot;top&quot;:124,&quot;width&quot;:585.6}"/>
</p:tagLst>
</file>

<file path=ppt/tags/tag16.xml><?xml version="1.0" encoding="utf-8"?>
<p:tagLst xmlns:p="http://schemas.openxmlformats.org/presentationml/2006/main">
  <p:tag name="KSO_WM_DIAGRAM_VIRTUALLY_FRAME" val="{&quot;height&quot;:317.65,&quot;left&quot;:321.65,&quot;top&quot;:124,&quot;width&quot;:585.6}"/>
</p:tagLst>
</file>

<file path=ppt/tags/tag17.xml><?xml version="1.0" encoding="utf-8"?>
<p:tagLst xmlns:p="http://schemas.openxmlformats.org/presentationml/2006/main">
  <p:tag name="KSO_WM_DIAGRAM_VIRTUALLY_FRAME" val="{&quot;height&quot;:317.65,&quot;left&quot;:321.65,&quot;top&quot;:124,&quot;width&quot;:585.6}"/>
</p:tagLst>
</file>

<file path=ppt/tags/tag18.xml><?xml version="1.0" encoding="utf-8"?>
<p:tagLst xmlns:p="http://schemas.openxmlformats.org/presentationml/2006/main">
  <p:tag name="KSO_WM_DIAGRAM_VIRTUALLY_FRAME" val="{&quot;height&quot;:317.65,&quot;left&quot;:321.65,&quot;top&quot;:124,&quot;width&quot;:585.6}"/>
</p:tagLst>
</file>

<file path=ppt/tags/tag19.xml><?xml version="1.0" encoding="utf-8"?>
<p:tagLst xmlns:p="http://schemas.openxmlformats.org/presentationml/2006/main">
  <p:tag name="KSO_WM_DIAGRAM_VIRTUALLY_FRAME" val="{&quot;height&quot;:317.65,&quot;left&quot;:321.65,&quot;top&quot;:124,&quot;width&quot;:585.6}"/>
</p:tagLst>
</file>

<file path=ppt/tags/tag2.xml><?xml version="1.0" encoding="utf-8"?>
<p:tagLst xmlns:p="http://schemas.openxmlformats.org/presentationml/2006/main">
  <p:tag name="KSO_WM_DIAGRAM_VIRTUALLY_FRAME" val="{&quot;height&quot;:254.35,&quot;left&quot;:39.85,&quot;top&quot;:177.75,&quot;width&quot;:524.8}"/>
</p:tagLst>
</file>

<file path=ppt/tags/tag20.xml><?xml version="1.0" encoding="utf-8"?>
<p:tagLst xmlns:p="http://schemas.openxmlformats.org/presentationml/2006/main">
  <p:tag name="KSO_WM_DIAGRAM_VIRTUALLY_FRAME" val="{&quot;height&quot;:317.65,&quot;left&quot;:321.65,&quot;top&quot;:124,&quot;width&quot;:585.6}"/>
</p:tagLst>
</file>

<file path=ppt/tags/tag21.xml><?xml version="1.0" encoding="utf-8"?>
<p:tagLst xmlns:p="http://schemas.openxmlformats.org/presentationml/2006/main">
  <p:tag name="KSO_WM_DIAGRAM_VIRTUALLY_FRAME" val="{&quot;height&quot;:317.65,&quot;left&quot;:321.65,&quot;top&quot;:124,&quot;width&quot;:585.6}"/>
</p:tagLst>
</file>

<file path=ppt/tags/tag22.xml><?xml version="1.0" encoding="utf-8"?>
<p:tagLst xmlns:p="http://schemas.openxmlformats.org/presentationml/2006/main">
  <p:tag name="KSO_WM_DIAGRAM_VIRTUALLY_FRAME" val="{&quot;height&quot;:317.65,&quot;left&quot;:321.65,&quot;top&quot;:124,&quot;width&quot;:585.6}"/>
</p:tagLst>
</file>

<file path=ppt/tags/tag23.xml><?xml version="1.0" encoding="utf-8"?>
<p:tagLst xmlns:p="http://schemas.openxmlformats.org/presentationml/2006/main">
  <p:tag name="KSO_WM_DIAGRAM_VIRTUALLY_FRAME" val="{&quot;height&quot;:317.65,&quot;left&quot;:321.65,&quot;top&quot;:124,&quot;width&quot;:585.6}"/>
</p:tagLst>
</file>

<file path=ppt/tags/tag24.xml><?xml version="1.0" encoding="utf-8"?>
<p:tagLst xmlns:p="http://schemas.openxmlformats.org/presentationml/2006/main">
  <p:tag name="KSO_WM_DIAGRAM_VIRTUALLY_FRAME" val="{&quot;height&quot;:317.65,&quot;left&quot;:321.65,&quot;top&quot;:124,&quot;width&quot;:585.6}"/>
</p:tagLst>
</file>

<file path=ppt/tags/tag25.xml><?xml version="1.0" encoding="utf-8"?>
<p:tagLst xmlns:p="http://schemas.openxmlformats.org/presentationml/2006/main">
  <p:tag name="KSO_WM_DIAGRAM_VIRTUALLY_FRAME" val="{&quot;height&quot;:340.25,&quot;left&quot;:53.65,&quot;top&quot;:113,&quot;width&quot;:853.5}"/>
</p:tagLst>
</file>

<file path=ppt/tags/tag26.xml><?xml version="1.0" encoding="utf-8"?>
<p:tagLst xmlns:p="http://schemas.openxmlformats.org/presentationml/2006/main">
  <p:tag name="KSO_WM_DIAGRAM_VIRTUALLY_FRAME" val="{&quot;height&quot;:340.25,&quot;left&quot;:53.65,&quot;top&quot;:113,&quot;width&quot;:853.5}"/>
</p:tagLst>
</file>

<file path=ppt/tags/tag27.xml><?xml version="1.0" encoding="utf-8"?>
<p:tagLst xmlns:p="http://schemas.openxmlformats.org/presentationml/2006/main">
  <p:tag name="TABLE_ENDDRAG_ORIGIN_RECT" val="865*438"/>
  <p:tag name="TABLE_ENDDRAG_RECT" val="45*66*865*438"/>
</p:tagLst>
</file>

<file path=ppt/tags/tag28.xml><?xml version="1.0" encoding="utf-8"?>
<p:tagLst xmlns:p="http://schemas.openxmlformats.org/presentationml/2006/main">
  <p:tag name="KSO_WM_DIAGRAM_VIRTUALLY_FRAME" val="{&quot;height&quot;:291.6,&quot;left&quot;:81.2,&quot;top&quot;:169.2,&quot;width&quot;:762.35}"/>
</p:tagLst>
</file>

<file path=ppt/tags/tag29.xml><?xml version="1.0" encoding="utf-8"?>
<p:tagLst xmlns:p="http://schemas.openxmlformats.org/presentationml/2006/main">
  <p:tag name="KSO_WM_DIAGRAM_VIRTUALLY_FRAME" val="{&quot;height&quot;:291.6,&quot;left&quot;:81.2,&quot;top&quot;:169.2,&quot;width&quot;:762.35}"/>
</p:tagLst>
</file>

<file path=ppt/tags/tag3.xml><?xml version="1.0" encoding="utf-8"?>
<p:tagLst xmlns:p="http://schemas.openxmlformats.org/presentationml/2006/main">
  <p:tag name="KSO_WM_DIAGRAM_VIRTUALLY_FRAME" val="{&quot;height&quot;:254.35,&quot;left&quot;:39.85,&quot;top&quot;:177.75,&quot;width&quot;:524.8}"/>
</p:tagLst>
</file>

<file path=ppt/tags/tag30.xml><?xml version="1.0" encoding="utf-8"?>
<p:tagLst xmlns:p="http://schemas.openxmlformats.org/presentationml/2006/main">
  <p:tag name="KSO_WM_DIAGRAM_VIRTUALLY_FRAME" val="{&quot;height&quot;:291.6,&quot;left&quot;:81.2,&quot;top&quot;:169.2,&quot;width&quot;:762.35}"/>
</p:tagLst>
</file>

<file path=ppt/tags/tag31.xml><?xml version="1.0" encoding="utf-8"?>
<p:tagLst xmlns:p="http://schemas.openxmlformats.org/presentationml/2006/main">
  <p:tag name="KSO_WM_DIAGRAM_VIRTUALLY_FRAME" val="{&quot;height&quot;:291.6,&quot;left&quot;:81.2,&quot;top&quot;:169.2,&quot;width&quot;:762.35}"/>
</p:tagLst>
</file>

<file path=ppt/tags/tag32.xml><?xml version="1.0" encoding="utf-8"?>
<p:tagLst xmlns:p="http://schemas.openxmlformats.org/presentationml/2006/main">
  <p:tag name="KSO_WM_DIAGRAM_VIRTUALLY_FRAME" val="{&quot;height&quot;:291.6,&quot;left&quot;:81.2,&quot;top&quot;:169.2,&quot;width&quot;:762.35}"/>
</p:tagLst>
</file>

<file path=ppt/tags/tag33.xml><?xml version="1.0" encoding="utf-8"?>
<p:tagLst xmlns:p="http://schemas.openxmlformats.org/presentationml/2006/main">
  <p:tag name="KSO_WM_DIAGRAM_VIRTUALLY_FRAME" val="{&quot;height&quot;:291.6,&quot;left&quot;:81.2,&quot;top&quot;:169.2,&quot;width&quot;:762.35}"/>
</p:tagLst>
</file>

<file path=ppt/tags/tag34.xml><?xml version="1.0" encoding="utf-8"?>
<p:tagLst xmlns:p="http://schemas.openxmlformats.org/presentationml/2006/main">
  <p:tag name="KSO_WM_DIAGRAM_VIRTUALLY_FRAME" val="{&quot;height&quot;:291.6,&quot;left&quot;:81.2,&quot;top&quot;:169.2,&quot;width&quot;:762.35}"/>
</p:tagLst>
</file>

<file path=ppt/tags/tag35.xml><?xml version="1.0" encoding="utf-8"?>
<p:tagLst xmlns:p="http://schemas.openxmlformats.org/presentationml/2006/main">
  <p:tag name="KSO_WM_DIAGRAM_VIRTUALLY_FRAME" val="{&quot;height&quot;:291.6,&quot;left&quot;:81.2,&quot;top&quot;:169.2,&quot;width&quot;:762.35}"/>
</p:tagLst>
</file>

<file path=ppt/tags/tag36.xml><?xml version="1.0" encoding="utf-8"?>
<p:tagLst xmlns:p="http://schemas.openxmlformats.org/presentationml/2006/main">
  <p:tag name="KSO_WM_DIAGRAM_VIRTUALLY_FRAME" val="{&quot;height&quot;:340.25,&quot;left&quot;:53.65,&quot;top&quot;:113,&quot;width&quot;:853.5}"/>
</p:tagLst>
</file>

<file path=ppt/tags/tag37.xml><?xml version="1.0" encoding="utf-8"?>
<p:tagLst xmlns:p="http://schemas.openxmlformats.org/presentationml/2006/main">
  <p:tag name="KSO_WM_DIAGRAM_VIRTUALLY_FRAME" val="{&quot;height&quot;:340.25,&quot;left&quot;:53.65,&quot;top&quot;:113,&quot;width&quot;:853.5}"/>
</p:tagLst>
</file>

<file path=ppt/tags/tag38.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39.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4.xml><?xml version="1.0" encoding="utf-8"?>
<p:tagLst xmlns:p="http://schemas.openxmlformats.org/presentationml/2006/main">
  <p:tag name="KSO_WM_DIAGRAM_VIRTUALLY_FRAME" val="{&quot;height&quot;:254.35,&quot;left&quot;:39.85,&quot;top&quot;:177.75,&quot;width&quot;:524.8}"/>
</p:tagLst>
</file>

<file path=ppt/tags/tag40.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41.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42.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43.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44.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45.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46.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47.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48.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49.xml><?xml version="1.0" encoding="utf-8"?>
<p:tagLst xmlns:p="http://schemas.openxmlformats.org/presentationml/2006/main">
  <p:tag name="KSO_WM_DIAGRAM_VIRTUALLY_FRAME" val="{&quot;height&quot;:337.9746915119646,&quot;left&quot;:53.68694045257812,&quot;top&quot;:118.0753084880354,&quot;width&quot;:814.8130595474219}"/>
</p:tagLst>
</file>

<file path=ppt/tags/tag5.xml><?xml version="1.0" encoding="utf-8"?>
<p:tagLst xmlns:p="http://schemas.openxmlformats.org/presentationml/2006/main">
  <p:tag name="KSO_WM_DIAGRAM_VIRTUALLY_FRAME" val="{&quot;height&quot;:254.35,&quot;left&quot;:39.85,&quot;top&quot;:177.75,&quot;width&quot;:524.8}"/>
</p:tagLst>
</file>

<file path=ppt/tags/tag50.xml><?xml version="1.0" encoding="utf-8"?>
<p:tagLst xmlns:p="http://schemas.openxmlformats.org/presentationml/2006/main">
  <p:tag name="KSO_WM_DIAGRAM_VIRTUALLY_FRAME" val="{&quot;height&quot;:350.4,&quot;left&quot;:118.6,&quot;top&quot;:109.15,&quot;width&quot;:722.8}"/>
</p:tagLst>
</file>

<file path=ppt/tags/tag51.xml><?xml version="1.0" encoding="utf-8"?>
<p:tagLst xmlns:p="http://schemas.openxmlformats.org/presentationml/2006/main">
  <p:tag name="KSO_WM_DIAGRAM_VIRTUALLY_FRAME" val="{&quot;height&quot;:350.4,&quot;left&quot;:118.6,&quot;top&quot;:109.15,&quot;width&quot;:722.8}"/>
</p:tagLst>
</file>

<file path=ppt/tags/tag52.xml><?xml version="1.0" encoding="utf-8"?>
<p:tagLst xmlns:p="http://schemas.openxmlformats.org/presentationml/2006/main">
  <p:tag name="KSO_WM_DIAGRAM_VIRTUALLY_FRAME" val="{&quot;height&quot;:350.4,&quot;left&quot;:118.6,&quot;top&quot;:109.15,&quot;width&quot;:722.8}"/>
</p:tagLst>
</file>

<file path=ppt/tags/tag53.xml><?xml version="1.0" encoding="utf-8"?>
<p:tagLst xmlns:p="http://schemas.openxmlformats.org/presentationml/2006/main">
  <p:tag name="KSO_WM_DIAGRAM_VIRTUALLY_FRAME" val="{&quot;height&quot;:350.4,&quot;left&quot;:118.6,&quot;top&quot;:109.15,&quot;width&quot;:722.8}"/>
</p:tagLst>
</file>

<file path=ppt/tags/tag54.xml><?xml version="1.0" encoding="utf-8"?>
<p:tagLst xmlns:p="http://schemas.openxmlformats.org/presentationml/2006/main">
  <p:tag name="KSO_WM_DIAGRAM_VIRTUALLY_FRAME" val="{&quot;height&quot;:350.4,&quot;left&quot;:118.6,&quot;top&quot;:109.15,&quot;width&quot;:722.8}"/>
</p:tagLst>
</file>

<file path=ppt/tags/tag55.xml><?xml version="1.0" encoding="utf-8"?>
<p:tagLst xmlns:p="http://schemas.openxmlformats.org/presentationml/2006/main">
  <p:tag name="KSO_WM_DIAGRAM_VIRTUALLY_FRAME" val="{&quot;height&quot;:350.4,&quot;left&quot;:118.6,&quot;top&quot;:109.15,&quot;width&quot;:722.8}"/>
</p:tagLst>
</file>

<file path=ppt/tags/tag56.xml><?xml version="1.0" encoding="utf-8"?>
<p:tagLst xmlns:p="http://schemas.openxmlformats.org/presentationml/2006/main">
  <p:tag name="KSO_WM_DIAGRAM_VIRTUALLY_FRAME" val="{&quot;height&quot;:350.4,&quot;left&quot;:118.6,&quot;top&quot;:109.15,&quot;width&quot;:722.8}"/>
</p:tagLst>
</file>

<file path=ppt/tags/tag57.xml><?xml version="1.0" encoding="utf-8"?>
<p:tagLst xmlns:p="http://schemas.openxmlformats.org/presentationml/2006/main">
  <p:tag name="KSO_WM_DIAGRAM_VIRTUALLY_FRAME" val="{&quot;height&quot;:350.4,&quot;left&quot;:118.6,&quot;top&quot;:109.15,&quot;width&quot;:722.8}"/>
</p:tagLst>
</file>

<file path=ppt/tags/tag58.xml><?xml version="1.0" encoding="utf-8"?>
<p:tagLst xmlns:p="http://schemas.openxmlformats.org/presentationml/2006/main">
  <p:tag name="KSO_WM_DIAGRAM_VIRTUALLY_FRAME" val="{&quot;height&quot;:340.25,&quot;left&quot;:53.65,&quot;top&quot;:113,&quot;width&quot;:853.5}"/>
</p:tagLst>
</file>

<file path=ppt/tags/tag59.xml><?xml version="1.0" encoding="utf-8"?>
<p:tagLst xmlns:p="http://schemas.openxmlformats.org/presentationml/2006/main">
  <p:tag name="KSO_WM_DIAGRAM_VIRTUALLY_FRAME" val="{&quot;height&quot;:340.25,&quot;left&quot;:53.65,&quot;top&quot;:113,&quot;width&quot;:853.5}"/>
</p:tagLst>
</file>

<file path=ppt/tags/tag6.xml><?xml version="1.0" encoding="utf-8"?>
<p:tagLst xmlns:p="http://schemas.openxmlformats.org/presentationml/2006/main">
  <p:tag name="KSO_WM_DIAGRAM_VIRTUALLY_FRAME" val="{&quot;height&quot;:254.35,&quot;left&quot;:39.85,&quot;top&quot;:177.75,&quot;width&quot;:524.8}"/>
</p:tagLst>
</file>

<file path=ppt/tags/tag60.xml><?xml version="1.0" encoding="utf-8"?>
<p:tagLst xmlns:p="http://schemas.openxmlformats.org/presentationml/2006/main">
  <p:tag name="KSO_WM_DIAGRAM_VIRTUALLY_FRAME" val="{&quot;height&quot;:340.25,&quot;left&quot;:53.65,&quot;top&quot;:113,&quot;width&quot;:853.5}"/>
</p:tagLst>
</file>

<file path=ppt/tags/tag61.xml><?xml version="1.0" encoding="utf-8"?>
<p:tagLst xmlns:p="http://schemas.openxmlformats.org/presentationml/2006/main">
  <p:tag name="KSO_WM_DIAGRAM_VIRTUALLY_FRAME" val="{&quot;height&quot;:340.25,&quot;left&quot;:53.65,&quot;top&quot;:113,&quot;width&quot;:853.5}"/>
</p:tagLst>
</file>

<file path=ppt/tags/tag62.xml><?xml version="1.0" encoding="utf-8"?>
<p:tagLst xmlns:p="http://schemas.openxmlformats.org/presentationml/2006/main">
  <p:tag name="KSO_WM_DIAGRAM_VIRTUALLY_FRAME" val="{&quot;height&quot;:465.7,&quot;left&quot;:49.8,&quot;top&quot;:136,&quot;width&quot;:631.25}"/>
</p:tagLst>
</file>

<file path=ppt/tags/tag63.xml><?xml version="1.0" encoding="utf-8"?>
<p:tagLst xmlns:p="http://schemas.openxmlformats.org/presentationml/2006/main">
  <p:tag name="KSO_WM_DIAGRAM_VIRTUALLY_FRAME" val="{&quot;height&quot;:465.7,&quot;left&quot;:49.8,&quot;top&quot;:136,&quot;width&quot;:631.25}"/>
</p:tagLst>
</file>

<file path=ppt/tags/tag64.xml><?xml version="1.0" encoding="utf-8"?>
<p:tagLst xmlns:p="http://schemas.openxmlformats.org/presentationml/2006/main">
  <p:tag name="KSO_WM_DIAGRAM_VIRTUALLY_FRAME" val="{&quot;height&quot;:465.7,&quot;left&quot;:49.8,&quot;top&quot;:136,&quot;width&quot;:631.25}"/>
</p:tagLst>
</file>

<file path=ppt/tags/tag65.xml><?xml version="1.0" encoding="utf-8"?>
<p:tagLst xmlns:p="http://schemas.openxmlformats.org/presentationml/2006/main">
  <p:tag name="KSO_WM_DIAGRAM_VIRTUALLY_FRAME" val="{&quot;height&quot;:465.7,&quot;left&quot;:49.8,&quot;top&quot;:136,&quot;width&quot;:631.25}"/>
</p:tagLst>
</file>

<file path=ppt/tags/tag66.xml><?xml version="1.0" encoding="utf-8"?>
<p:tagLst xmlns:p="http://schemas.openxmlformats.org/presentationml/2006/main">
  <p:tag name="KSO_WM_DIAGRAM_VIRTUALLY_FRAME" val="{&quot;height&quot;:465.7,&quot;left&quot;:49.8,&quot;top&quot;:136,&quot;width&quot;:631.25}"/>
</p:tagLst>
</file>

<file path=ppt/tags/tag67.xml><?xml version="1.0" encoding="utf-8"?>
<p:tagLst xmlns:p="http://schemas.openxmlformats.org/presentationml/2006/main">
  <p:tag name="KSO_WM_DIAGRAM_VIRTUALLY_FRAME" val="{&quot;height&quot;:465.7,&quot;left&quot;:49.8,&quot;top&quot;:136,&quot;width&quot;:631.25}"/>
</p:tagLst>
</file>

<file path=ppt/tags/tag68.xml><?xml version="1.0" encoding="utf-8"?>
<p:tagLst xmlns:p="http://schemas.openxmlformats.org/presentationml/2006/main">
  <p:tag name="KSO_WM_DIAGRAM_VIRTUALLY_FRAME" val="{&quot;height&quot;:465.7,&quot;left&quot;:49.8,&quot;top&quot;:136,&quot;width&quot;:631.25}"/>
</p:tagLst>
</file>

<file path=ppt/tags/tag69.xml><?xml version="1.0" encoding="utf-8"?>
<p:tagLst xmlns:p="http://schemas.openxmlformats.org/presentationml/2006/main">
  <p:tag name="KSO_WM_DIAGRAM_VIRTUALLY_FRAME" val="{&quot;height&quot;:465.7,&quot;left&quot;:49.8,&quot;top&quot;:136,&quot;width&quot;:631.25}"/>
</p:tagLst>
</file>

<file path=ppt/tags/tag7.xml><?xml version="1.0" encoding="utf-8"?>
<p:tagLst xmlns:p="http://schemas.openxmlformats.org/presentationml/2006/main">
  <p:tag name="KSO_WM_DIAGRAM_VIRTUALLY_FRAME" val="{&quot;height&quot;:254.35,&quot;left&quot;:39.85,&quot;top&quot;:177.75,&quot;width&quot;:524.8}"/>
</p:tagLst>
</file>

<file path=ppt/tags/tag70.xml><?xml version="1.0" encoding="utf-8"?>
<p:tagLst xmlns:p="http://schemas.openxmlformats.org/presentationml/2006/main">
  <p:tag name="KSO_WM_DIAGRAM_VIRTUALLY_FRAME" val="{&quot;height&quot;:465.7,&quot;left&quot;:49.8,&quot;top&quot;:136,&quot;width&quot;:631.25}"/>
</p:tagLst>
</file>

<file path=ppt/tags/tag71.xml><?xml version="1.0" encoding="utf-8"?>
<p:tagLst xmlns:p="http://schemas.openxmlformats.org/presentationml/2006/main">
  <p:tag name="KSO_WM_DIAGRAM_VIRTUALLY_FRAME" val="{&quot;height&quot;:465.7,&quot;left&quot;:49.8,&quot;top&quot;:136,&quot;width&quot;:631.25}"/>
</p:tagLst>
</file>

<file path=ppt/tags/tag72.xml><?xml version="1.0" encoding="utf-8"?>
<p:tagLst xmlns:p="http://schemas.openxmlformats.org/presentationml/2006/main">
  <p:tag name="KSO_WM_DIAGRAM_VIRTUALLY_FRAME" val="{&quot;height&quot;:465.7,&quot;left&quot;:49.8,&quot;top&quot;:136,&quot;width&quot;:631.25}"/>
</p:tagLst>
</file>

<file path=ppt/tags/tag73.xml><?xml version="1.0" encoding="utf-8"?>
<p:tagLst xmlns:p="http://schemas.openxmlformats.org/presentationml/2006/main">
  <p:tag name="KSO_WM_DIAGRAM_VIRTUALLY_FRAME" val="{&quot;height&quot;:465.7,&quot;left&quot;:49.8,&quot;top&quot;:136,&quot;width&quot;:631.25}"/>
</p:tagLst>
</file>

<file path=ppt/tags/tag74.xml><?xml version="1.0" encoding="utf-8"?>
<p:tagLst xmlns:p="http://schemas.openxmlformats.org/presentationml/2006/main">
  <p:tag name="KSO_WM_DIAGRAM_VIRTUALLY_FRAME" val="{&quot;height&quot;:465.7,&quot;left&quot;:49.8,&quot;top&quot;:136,&quot;width&quot;:631.25}"/>
</p:tagLst>
</file>

<file path=ppt/tags/tag75.xml><?xml version="1.0" encoding="utf-8"?>
<p:tagLst xmlns:p="http://schemas.openxmlformats.org/presentationml/2006/main">
  <p:tag name="KSO_WM_DIAGRAM_VIRTUALLY_FRAME" val="{&quot;height&quot;:465.7,&quot;left&quot;:49.8,&quot;top&quot;:136,&quot;width&quot;:631.25}"/>
</p:tagLst>
</file>

<file path=ppt/tags/tag76.xml><?xml version="1.0" encoding="utf-8"?>
<p:tagLst xmlns:p="http://schemas.openxmlformats.org/presentationml/2006/main">
  <p:tag name="KSO_WM_DIAGRAM_VIRTUALLY_FRAME" val="{&quot;height&quot;:465.7,&quot;left&quot;:49.8,&quot;top&quot;:136,&quot;width&quot;:631.25}"/>
</p:tagLst>
</file>

<file path=ppt/tags/tag77.xml><?xml version="1.0" encoding="utf-8"?>
<p:tagLst xmlns:p="http://schemas.openxmlformats.org/presentationml/2006/main">
  <p:tag name="KSO_WM_DIAGRAM_VIRTUALLY_FRAME" val="{&quot;height&quot;:340.25,&quot;left&quot;:53.65,&quot;top&quot;:113,&quot;width&quot;:853.5}"/>
</p:tagLst>
</file>

<file path=ppt/tags/tag78.xml><?xml version="1.0" encoding="utf-8"?>
<p:tagLst xmlns:p="http://schemas.openxmlformats.org/presentationml/2006/main">
  <p:tag name="KSO_WM_DIAGRAM_VIRTUALLY_FRAME" val="{&quot;height&quot;:340.25,&quot;left&quot;:53.65,&quot;top&quot;:113,&quot;width&quot;:853.5}"/>
</p:tagLst>
</file>

<file path=ppt/tags/tag79.xml><?xml version="1.0" encoding="utf-8"?>
<p:tagLst xmlns:p="http://schemas.openxmlformats.org/presentationml/2006/main">
  <p:tag name="KSO_WM_DIAGRAM_VIRTUALLY_FRAME" val="{&quot;height&quot;:340.25,&quot;left&quot;:53.65,&quot;top&quot;:113,&quot;width&quot;:853.5}"/>
</p:tagLst>
</file>

<file path=ppt/tags/tag8.xml><?xml version="1.0" encoding="utf-8"?>
<p:tagLst xmlns:p="http://schemas.openxmlformats.org/presentationml/2006/main">
  <p:tag name="KSO_WM_DIAGRAM_VIRTUALLY_FRAME" val="{&quot;height&quot;:144.3,&quot;left&quot;:117.15,&quot;top&quot;:81.85,&quot;width&quot;:707.85}"/>
</p:tagLst>
</file>

<file path=ppt/tags/tag80.xml><?xml version="1.0" encoding="utf-8"?>
<p:tagLst xmlns:p="http://schemas.openxmlformats.org/presentationml/2006/main">
  <p:tag name="KSO_WM_DIAGRAM_VIRTUALLY_FRAME" val="{&quot;height&quot;:340.25,&quot;left&quot;:53.65,&quot;top&quot;:113,&quot;width&quot;:853.5}"/>
</p:tagLst>
</file>

<file path=ppt/tags/tag81.xml><?xml version="1.0" encoding="utf-8"?>
<p:tagLst xmlns:p="http://schemas.openxmlformats.org/presentationml/2006/main">
  <p:tag name="KSO_WM_DIAGRAM_VIRTUALLY_FRAME" val="{&quot;height&quot;:557.75,&quot;left&quot;:0.05,&quot;top&quot;:104.55,&quot;width&quot;:959.95}"/>
</p:tagLst>
</file>

<file path=ppt/tags/tag82.xml><?xml version="1.0" encoding="utf-8"?>
<p:tagLst xmlns:p="http://schemas.openxmlformats.org/presentationml/2006/main">
  <p:tag name="KSO_WM_DIAGRAM_VIRTUALLY_FRAME" val="{&quot;height&quot;:557.75,&quot;left&quot;:0.05,&quot;top&quot;:104.55,&quot;width&quot;:959.95}"/>
</p:tagLst>
</file>

<file path=ppt/tags/tag83.xml><?xml version="1.0" encoding="utf-8"?>
<p:tagLst xmlns:p="http://schemas.openxmlformats.org/presentationml/2006/main">
  <p:tag name="KSO_WM_DIAGRAM_VIRTUALLY_FRAME" val="{&quot;height&quot;:557.75,&quot;left&quot;:0.05,&quot;top&quot;:104.55,&quot;width&quot;:959.95}"/>
</p:tagLst>
</file>

<file path=ppt/tags/tag84.xml><?xml version="1.0" encoding="utf-8"?>
<p:tagLst xmlns:p="http://schemas.openxmlformats.org/presentationml/2006/main">
  <p:tag name="KSO_WM_DIAGRAM_VIRTUALLY_FRAME" val="{&quot;height&quot;:557.75,&quot;left&quot;:0.05,&quot;top&quot;:104.55,&quot;width&quot;:959.95}"/>
</p:tagLst>
</file>

<file path=ppt/tags/tag85.xml><?xml version="1.0" encoding="utf-8"?>
<p:tagLst xmlns:p="http://schemas.openxmlformats.org/presentationml/2006/main">
  <p:tag name="KSO_WM_DIAGRAM_VIRTUALLY_FRAME" val="{&quot;height&quot;:557.75,&quot;left&quot;:0.05,&quot;top&quot;:104.55,&quot;width&quot;:959.95}"/>
</p:tagLst>
</file>

<file path=ppt/tags/tag86.xml><?xml version="1.0" encoding="utf-8"?>
<p:tagLst xmlns:p="http://schemas.openxmlformats.org/presentationml/2006/main">
  <p:tag name="KSO_WM_DIAGRAM_VIRTUALLY_FRAME" val="{&quot;height&quot;:414.55,&quot;left&quot;:81.2,&quot;top&quot;:75.6,&quot;width&quot;:815.15}"/>
</p:tagLst>
</file>

<file path=ppt/tags/tag87.xml><?xml version="1.0" encoding="utf-8"?>
<p:tagLst xmlns:p="http://schemas.openxmlformats.org/presentationml/2006/main">
  <p:tag name="KSO_WM_DIAGRAM_VIRTUALLY_FRAME" val="{&quot;height&quot;:414.55,&quot;left&quot;:81.2,&quot;top&quot;:75.6,&quot;width&quot;:815.15}"/>
</p:tagLst>
</file>

<file path=ppt/tags/tag88.xml><?xml version="1.0" encoding="utf-8"?>
<p:tagLst xmlns:p="http://schemas.openxmlformats.org/presentationml/2006/main">
  <p:tag name="KSO_WM_DIAGRAM_VIRTUALLY_FRAME" val="{&quot;height&quot;:414.55,&quot;left&quot;:81.2,&quot;top&quot;:75.6,&quot;width&quot;:815.15}"/>
</p:tagLst>
</file>

<file path=ppt/tags/tag89.xml><?xml version="1.0" encoding="utf-8"?>
<p:tagLst xmlns:p="http://schemas.openxmlformats.org/presentationml/2006/main">
  <p:tag name="KSO_WM_DIAGRAM_VIRTUALLY_FRAME" val="{&quot;height&quot;:414.55,&quot;left&quot;:81.2,&quot;top&quot;:75.6,&quot;width&quot;:815.15}"/>
</p:tagLst>
</file>

<file path=ppt/tags/tag9.xml><?xml version="1.0" encoding="utf-8"?>
<p:tagLst xmlns:p="http://schemas.openxmlformats.org/presentationml/2006/main">
  <p:tag name="KSO_WM_DIAGRAM_VIRTUALLY_FRAME" val="{&quot;height&quot;:144.3,&quot;left&quot;:117.15,&quot;top&quot;:81.85,&quot;width&quot;:707.85}"/>
</p:tagLst>
</file>

<file path=ppt/tags/tag90.xml><?xml version="1.0" encoding="utf-8"?>
<p:tagLst xmlns:p="http://schemas.openxmlformats.org/presentationml/2006/main">
  <p:tag name="KSO_WM_DIAGRAM_VIRTUALLY_FRAME" val="{&quot;height&quot;:414.55,&quot;left&quot;:81.2,&quot;top&quot;:75.6,&quot;width&quot;:815.15}"/>
</p:tagLst>
</file>

<file path=ppt/tags/tag91.xml><?xml version="1.0" encoding="utf-8"?>
<p:tagLst xmlns:p="http://schemas.openxmlformats.org/presentationml/2006/main">
  <p:tag name="KSO_WM_DIAGRAM_VIRTUALLY_FRAME" val="{&quot;height&quot;:414.55,&quot;left&quot;:81.2,&quot;top&quot;:75.6,&quot;width&quot;:815.15}"/>
</p:tagLst>
</file>

<file path=ppt/tags/tag92.xml><?xml version="1.0" encoding="utf-8"?>
<p:tagLst xmlns:p="http://schemas.openxmlformats.org/presentationml/2006/main">
  <p:tag name="KSO_WM_DIAGRAM_VIRTUALLY_FRAME" val="{&quot;height&quot;:414.55,&quot;left&quot;:81.2,&quot;top&quot;:75.6,&quot;width&quot;:815.15}"/>
</p:tagLst>
</file>

<file path=ppt/tags/tag93.xml><?xml version="1.0" encoding="utf-8"?>
<p:tagLst xmlns:p="http://schemas.openxmlformats.org/presentationml/2006/main">
  <p:tag name="KSO_WM_DIAGRAM_VIRTUALLY_FRAME" val="{&quot;height&quot;:414.55,&quot;left&quot;:81.2,&quot;top&quot;:75.6,&quot;width&quot;:815.15}"/>
</p:tagLst>
</file>

<file path=ppt/tags/tag94.xml><?xml version="1.0" encoding="utf-8"?>
<p:tagLst xmlns:p="http://schemas.openxmlformats.org/presentationml/2006/main">
  <p:tag name="KSO_WM_DIAGRAM_VIRTUALLY_FRAME" val="{&quot;height&quot;:459.6677165354331,&quot;left&quot;:64.55,&quot;top&quot;:105.43228346456692,&quot;width&quot;:823.75}"/>
</p:tagLst>
</file>

<file path=ppt/tags/tag95.xml><?xml version="1.0" encoding="utf-8"?>
<p:tagLst xmlns:p="http://schemas.openxmlformats.org/presentationml/2006/main">
  <p:tag name="KSO_WM_DIAGRAM_VIRTUALLY_FRAME" val="{&quot;height&quot;:459.6677165354331,&quot;left&quot;:64.55,&quot;top&quot;:105.43228346456692,&quot;width&quot;:823.75}"/>
</p:tagLst>
</file>

<file path=ppt/tags/tag96.xml><?xml version="1.0" encoding="utf-8"?>
<p:tagLst xmlns:p="http://schemas.openxmlformats.org/presentationml/2006/main">
  <p:tag name="KSO_WM_DIAGRAM_VIRTUALLY_FRAME" val="{&quot;height&quot;:459.6677165354331,&quot;left&quot;:64.55,&quot;top&quot;:105.43228346456692,&quot;width&quot;:823.75}"/>
</p:tagLst>
</file>

<file path=ppt/tags/tag97.xml><?xml version="1.0" encoding="utf-8"?>
<p:tagLst xmlns:p="http://schemas.openxmlformats.org/presentationml/2006/main">
  <p:tag name="KSO_WM_DIAGRAM_VIRTUALLY_FRAME" val="{&quot;height&quot;:459.6677165354331,&quot;left&quot;:64.55,&quot;top&quot;:105.43228346456692,&quot;width&quot;:823.75}"/>
</p:tagLst>
</file>

<file path=ppt/tags/tag98.xml><?xml version="1.0" encoding="utf-8"?>
<p:tagLst xmlns:p="http://schemas.openxmlformats.org/presentationml/2006/main">
  <p:tag name="KSO_WM_DIAGRAM_VIRTUALLY_FRAME" val="{&quot;height&quot;:459.6677165354331,&quot;left&quot;:64.55,&quot;top&quot;:105.43228346456692,&quot;width&quot;:823.75}"/>
</p:tagLst>
</file>

<file path=ppt/tags/tag99.xml><?xml version="1.0" encoding="utf-8"?>
<p:tagLst xmlns:p="http://schemas.openxmlformats.org/presentationml/2006/main">
  <p:tag name="KSO_WM_DIAGRAM_VIRTUALLY_FRAME" val="{&quot;height&quot;:459.6677165354331,&quot;left&quot;:64.55,&quot;top&quot;:105.43228346456692,&quot;width&quot;:823.75}"/>
</p:tagLst>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1552E8"/>
      </a:accent1>
      <a:accent2>
        <a:srgbClr val="49B2FE"/>
      </a:accent2>
      <a:accent3>
        <a:srgbClr val="95D7F9"/>
      </a:accent3>
      <a:accent4>
        <a:srgbClr val="91B1F1"/>
      </a:accent4>
      <a:accent5>
        <a:srgbClr val="4882F4"/>
      </a:accent5>
      <a:accent6>
        <a:srgbClr val="DBD8F5"/>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Theme">
  <a:themeElements>
    <a:clrScheme name="Custom">
      <a:dk1>
        <a:srgbClr val="000000"/>
      </a:dk1>
      <a:lt1>
        <a:srgbClr val="FFFFFF"/>
      </a:lt1>
      <a:dk2>
        <a:srgbClr val="333333"/>
      </a:dk2>
      <a:lt2>
        <a:srgbClr val="EEEEEE"/>
      </a:lt2>
      <a:accent1>
        <a:srgbClr val="1552E8"/>
      </a:accent1>
      <a:accent2>
        <a:srgbClr val="49B2FE"/>
      </a:accent2>
      <a:accent3>
        <a:srgbClr val="95D7F9"/>
      </a:accent3>
      <a:accent4>
        <a:srgbClr val="91B1F1"/>
      </a:accent4>
      <a:accent5>
        <a:srgbClr val="4882F4"/>
      </a:accent5>
      <a:accent6>
        <a:srgbClr val="DBD8F5"/>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1552E8"/>
      </a:accent1>
      <a:accent2>
        <a:srgbClr val="49B2FE"/>
      </a:accent2>
      <a:accent3>
        <a:srgbClr val="95D7F9"/>
      </a:accent3>
      <a:accent4>
        <a:srgbClr val="91B1F1"/>
      </a:accent4>
      <a:accent5>
        <a:srgbClr val="4882F4"/>
      </a:accent5>
      <a:accent6>
        <a:srgbClr val="DBD8F5"/>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10192</Words>
  <Application>WPS 演示</Application>
  <PresentationFormat>On-screen Show (16:9)</PresentationFormat>
  <Paragraphs>631</Paragraphs>
  <Slides>51</Slides>
  <Notes>23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51</vt:i4>
      </vt:variant>
    </vt:vector>
  </HeadingPairs>
  <TitlesOfParts>
    <vt:vector size="64" baseType="lpstr">
      <vt:lpstr>Arial</vt:lpstr>
      <vt:lpstr>宋体</vt:lpstr>
      <vt:lpstr>Wingdings</vt:lpstr>
      <vt:lpstr>微软雅黑</vt:lpstr>
      <vt:lpstr>MiSans</vt:lpstr>
      <vt:lpstr>MiSans</vt:lpstr>
      <vt:lpstr>Segoe UI</vt:lpstr>
      <vt:lpstr>Arial Unicode MS</vt:lpstr>
      <vt:lpstr>Calibri</vt:lpstr>
      <vt:lpstr>等线</vt:lpstr>
      <vt:lpstr>Times New Roman</vt:lpstr>
      <vt:lpstr>Custom Theme</vt:lpstr>
      <vt:lpstr>1_Custom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朱壮玉</cp:lastModifiedBy>
  <cp:revision>138</cp:revision>
  <dcterms:created xsi:type="dcterms:W3CDTF">2025-08-13T02:52:00Z</dcterms:created>
  <dcterms:modified xsi:type="dcterms:W3CDTF">2025-09-25T15:27:37Z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7357A640851F4962A7B5F9F84988AE67_12</vt:lpwstr>
  </property>
  <property fmtid="{D5CDD505-2E9C-101B-9397-08002B2CF9AE}" pid="3" name="KSOProductBuildVer">
    <vt:lpwstr>2052-12.1.0.22529</vt:lpwstr>
  </property>
</Properties>
</file>