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36"/>
  </p:handoutMasterIdLst>
  <p:sldIdLst>
    <p:sldId id="260" r:id="rId3"/>
    <p:sldId id="274" r:id="rId5"/>
    <p:sldId id="267" r:id="rId6"/>
    <p:sldId id="297" r:id="rId7"/>
    <p:sldId id="284" r:id="rId8"/>
    <p:sldId id="307" r:id="rId9"/>
    <p:sldId id="305" r:id="rId10"/>
    <p:sldId id="311" r:id="rId11"/>
    <p:sldId id="312" r:id="rId12"/>
    <p:sldId id="287" r:id="rId13"/>
    <p:sldId id="306" r:id="rId14"/>
    <p:sldId id="286" r:id="rId15"/>
    <p:sldId id="308" r:id="rId16"/>
    <p:sldId id="302" r:id="rId17"/>
    <p:sldId id="303" r:id="rId18"/>
    <p:sldId id="304" r:id="rId19"/>
    <p:sldId id="313" r:id="rId20"/>
    <p:sldId id="277" r:id="rId21"/>
    <p:sldId id="298" r:id="rId22"/>
    <p:sldId id="299" r:id="rId23"/>
    <p:sldId id="300" r:id="rId24"/>
    <p:sldId id="301" r:id="rId25"/>
    <p:sldId id="315" r:id="rId26"/>
    <p:sldId id="288" r:id="rId27"/>
    <p:sldId id="289" r:id="rId28"/>
    <p:sldId id="316" r:id="rId29"/>
    <p:sldId id="317" r:id="rId30"/>
    <p:sldId id="322" r:id="rId31"/>
    <p:sldId id="309" r:id="rId32"/>
    <p:sldId id="323" r:id="rId33"/>
    <p:sldId id="310" r:id="rId34"/>
    <p:sldId id="314" r:id="rId3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0" userDrawn="1">
          <p15:clr>
            <a:srgbClr val="A4A3A4"/>
          </p15:clr>
        </p15:guide>
        <p15:guide id="2" pos="386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xf" initials="s" lastIdx="3" clrIdx="0"/>
  <p:cmAuthor id="1" name="lan lan" initials="ll" lastIdx="14" clrIdx="0"/>
  <p:cmAuthor id="2" name="Microsoft Office 用户" initials="Office" lastIdx="1" clrIdx="1"/>
  <p:cmAuthor id="3" name="jn" initials="j" lastIdx="1" clrIdx="2"/>
  <p:cmAuthor id="4" name="cxh" initials="c" lastIdx="1" clrIdx="3"/>
  <p:cmAuthor id="5" name="孙建宝" initials="孙" lastIdx="8" clrIdx="0"/>
  <p:cmAuthor id="75" name="作者" initials="A" lastIdx="0" clrIdx="24"/>
  <p:cmAuthor id="6" name="win8" initials="w" lastIdx="1" clrIdx="5"/>
  <p:cmAuthor id="7" name="姜伟光" initials="姜" lastIdx="1" clrIdx="0"/>
  <p:cmAuthor id="76" name="Anlj" initials="A" lastIdx="12" clrIdx="25"/>
  <p:cmAuthor id="8" name="宋洁然" initials="宋" lastIdx="2" clrIdx="1"/>
  <p:cmAuthor id="77" name="YY" initials="Y" lastIdx="4" clrIdx="26"/>
  <p:cmAuthor id="9" name="ming qiu" initials="m" lastIdx="17" clrIdx="1"/>
  <p:cmAuthor id="10" name="admin" initials="a" lastIdx="1" clrIdx="0"/>
  <p:cmAuthor id="12" name="lenovo" initials="l" lastIdx="1" clrIdx="11"/>
  <p:cmAuthor id="13" name="ZJM" initials="Z" lastIdx="1" clrIdx="12"/>
  <p:cmAuthor id="14" name="赵然" initials="赵" lastIdx="1" clrIdx="13"/>
  <p:cmAuthor id="15" name="广东地质六分公司" initials="广" lastIdx="1" clrIdx="14"/>
  <p:cmAuthor id="17" name="mi" initials="m" lastIdx="1" clrIdx="1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005DA2"/>
    <a:srgbClr val="FDCD35"/>
    <a:srgbClr val="FDD34D"/>
    <a:srgbClr val="308BC4"/>
    <a:srgbClr val="166FAA"/>
    <a:srgbClr val="17375E"/>
    <a:srgbClr val="0056C0"/>
    <a:srgbClr val="0070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838" autoAdjust="0"/>
    <p:restoredTop sz="94712" autoAdjust="0"/>
  </p:normalViewPr>
  <p:slideViewPr>
    <p:cSldViewPr snapToGrid="0" showGuides="1">
      <p:cViewPr varScale="1">
        <p:scale>
          <a:sx n="66" d="100"/>
          <a:sy n="66" d="100"/>
        </p:scale>
        <p:origin x="-1026" y="-114"/>
      </p:cViewPr>
      <p:guideLst>
        <p:guide orient="horz" pos="2260"/>
        <p:guide pos="386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0" Type="http://schemas.openxmlformats.org/officeDocument/2006/relationships/commentAuthors" Target="commentAuthors.xml"/><Relationship Id="rId4" Type="http://schemas.openxmlformats.org/officeDocument/2006/relationships/notesMaster" Target="notesMasters/notesMaster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handoutMaster" Target="handoutMasters/handoutMaster1.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B8BA23-BD00-4857-B603-DD487FFC39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B8BA23-BD00-4857-B603-DD487FFC39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B8BA23-BD00-4857-B603-DD487FFC39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B8BA23-BD00-4857-B603-DD487FFC39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B8BA23-BD00-4857-B603-DD487FFC39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B8BA23-BD00-4857-B603-DD487FFC39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cxnSp>
        <p:nvCxnSpPr>
          <p:cNvPr id="7" name="直接连接符 6"/>
          <p:cNvCxnSpPr/>
          <p:nvPr userDrawn="1"/>
        </p:nvCxnSpPr>
        <p:spPr bwMode="auto">
          <a:xfrm flipH="1">
            <a:off x="3360717" y="745490"/>
            <a:ext cx="8576649"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矩形 25"/>
          <p:cNvSpPr/>
          <p:nvPr userDrawn="1"/>
        </p:nvSpPr>
        <p:spPr>
          <a:xfrm>
            <a:off x="0" y="250825"/>
            <a:ext cx="213995" cy="48069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a:p>
        </p:txBody>
      </p:sp>
      <p:sp>
        <p:nvSpPr>
          <p:cNvPr id="27" name="矩形 26"/>
          <p:cNvSpPr/>
          <p:nvPr userDrawn="1"/>
        </p:nvSpPr>
        <p:spPr>
          <a:xfrm>
            <a:off x="247650" y="250825"/>
            <a:ext cx="85725" cy="480695"/>
          </a:xfrm>
          <a:prstGeom prst="rect">
            <a:avLst/>
          </a:prstGeom>
          <a:solidFill>
            <a:srgbClr val="FDC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a:p>
        </p:txBody>
      </p:sp>
      <p:sp>
        <p:nvSpPr>
          <p:cNvPr id="28" name="矩形 27"/>
          <p:cNvSpPr/>
          <p:nvPr userDrawn="1"/>
        </p:nvSpPr>
        <p:spPr>
          <a:xfrm>
            <a:off x="12105640" y="250825"/>
            <a:ext cx="85725" cy="480695"/>
          </a:xfrm>
          <a:prstGeom prst="rect">
            <a:avLst/>
          </a:prstGeom>
          <a:solidFill>
            <a:srgbClr val="FBC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endParaRPr lang="zh-CN" altLang="en-US" dirty="0"/>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fld>
            <a:endParaRPr lang="zh-CN" altLang="en-US"/>
          </a:p>
        </p:txBody>
      </p:sp>
      <p:sp>
        <p:nvSpPr>
          <p:cNvPr id="2" name="KSO_TEMPLATE" hidden="1"/>
          <p:cNvSpPr/>
          <p:nvPr userDrawn="1">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55.xml"/></Relationships>
</file>

<file path=ppt/slides/_rels/slide2.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7" Type="http://schemas.openxmlformats.org/officeDocument/2006/relationships/notesSlide" Target="../notesSlides/notesSlide2.xml"/><Relationship Id="rId16" Type="http://schemas.openxmlformats.org/officeDocument/2006/relationships/slideLayout" Target="../slideLayouts/slideLayout7.xml"/><Relationship Id="rId15" Type="http://schemas.openxmlformats.org/officeDocument/2006/relationships/tags" Target="../tags/tag20.xml"/><Relationship Id="rId14" Type="http://schemas.openxmlformats.org/officeDocument/2006/relationships/tags" Target="../tags/tag19.xml"/><Relationship Id="rId13" Type="http://schemas.openxmlformats.org/officeDocument/2006/relationships/tags" Target="../tags/tag18.xml"/><Relationship Id="rId12" Type="http://schemas.openxmlformats.org/officeDocument/2006/relationships/tags" Target="../tags/tag17.xml"/><Relationship Id="rId11" Type="http://schemas.openxmlformats.org/officeDocument/2006/relationships/tags" Target="../tags/tag16.xml"/><Relationship Id="rId10" Type="http://schemas.openxmlformats.org/officeDocument/2006/relationships/tags" Target="../tags/tag15.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5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5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8.xm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7.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7.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9.xml"/><Relationship Id="rId1" Type="http://schemas.openxmlformats.org/officeDocument/2006/relationships/tags" Target="../tags/tag6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0320" y="2118360"/>
            <a:ext cx="12212320" cy="2440305"/>
          </a:xfrm>
          <a:prstGeom prst="rect">
            <a:avLst/>
          </a:prstGeom>
          <a:solidFill>
            <a:srgbClr val="005DA2"/>
          </a:solidFill>
          <a:ln>
            <a:noFill/>
          </a:ln>
        </p:spPr>
        <p:txBody>
          <a:bodyPr lIns="121928" tIns="60964" rIns="121928" bIns="60964" rtlCol="0" anchor="ctr"/>
          <a:lstStyle/>
          <a:p>
            <a:pPr algn="ctr"/>
            <a:endParaRPr lang="zh-CN" altLang="en-US" sz="3600" b="1">
              <a:solidFill>
                <a:schemeClr val="bg1"/>
              </a:solidFill>
              <a:latin typeface="+mj-ea"/>
              <a:ea typeface="+mj-ea"/>
              <a:sym typeface="方正兰亭黑_GBK" panose="02000000000000000000" pitchFamily="2" charset="-122"/>
            </a:endParaRPr>
          </a:p>
        </p:txBody>
      </p:sp>
      <p:sp>
        <p:nvSpPr>
          <p:cNvPr id="20" name="MH_Entry_1"/>
          <p:cNvSpPr/>
          <p:nvPr>
            <p:custDataLst>
              <p:tags r:id="rId1"/>
            </p:custDataLst>
          </p:nvPr>
        </p:nvSpPr>
        <p:spPr>
          <a:xfrm>
            <a:off x="678180" y="2976245"/>
            <a:ext cx="10704195" cy="83312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defTabSz="638175" fontAlgn="base">
              <a:spcBef>
                <a:spcPct val="0"/>
              </a:spcBef>
              <a:spcAft>
                <a:spcPct val="0"/>
              </a:spcAft>
            </a:pPr>
            <a:r>
              <a:rPr lang="zh-CN" altLang="en-US" sz="542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残疾人就业保障金的计算与申报</a:t>
            </a:r>
            <a:endParaRPr lang="zh-CN" altLang="en-US" sz="5420"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2"/>
    </p:custDataLst>
  </p:cSld>
  <p:clrMapOvr>
    <a:masterClrMapping/>
  </p:clrMapOvr>
  <p:transition spd="slow" advTm="2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04315" y="1867535"/>
            <a:ext cx="9347835" cy="1679575"/>
          </a:xfrm>
          <a:prstGeom prst="rect">
            <a:avLst/>
          </a:prstGeom>
          <a:ln>
            <a:solidFill>
              <a:schemeClr val="bg1">
                <a:lumMod val="75000"/>
              </a:schemeClr>
            </a:solidFill>
            <a:prstDash val="dash"/>
          </a:ln>
        </p:spPr>
        <p:txBody>
          <a:bodyPr wrap="square">
            <a:noAutofit/>
          </a:bodyPr>
          <a:p>
            <a:pPr indent="0" fontAlgn="auto">
              <a:lnSpc>
                <a:spcPct val="150000"/>
              </a:lnSpc>
            </a:pPr>
            <a:r>
              <a:rPr lang="en-US" altLang="zh-CN" sz="2000" b="1" i="0" dirty="0" smtClean="0"/>
              <a:t>       </a:t>
            </a:r>
            <a:r>
              <a:rPr lang="zh-CN" altLang="en-US" sz="2000" b="1" i="0" dirty="0" smtClean="0"/>
              <a:t>上年用人单位在职职工年平均工资</a:t>
            </a:r>
            <a:r>
              <a:rPr lang="zh-CN" altLang="en-US" sz="2000" b="0" i="0" dirty="0" smtClean="0"/>
              <a:t>，按用人单位上年在职职工工资总额除以用人单位在职职工人数计算。计算公式如下：</a:t>
            </a:r>
            <a:endParaRPr lang="zh-CN" altLang="en-US" sz="2000" b="0" i="0" dirty="0" smtClean="0"/>
          </a:p>
          <a:p>
            <a:pPr indent="0" fontAlgn="auto">
              <a:lnSpc>
                <a:spcPct val="150000"/>
              </a:lnSpc>
            </a:pPr>
            <a:r>
              <a:rPr lang="zh-CN" altLang="en-US" sz="2000" b="0" i="0" dirty="0" smtClean="0"/>
              <a:t> </a:t>
            </a:r>
            <a:r>
              <a:rPr lang="en-US" altLang="zh-CN" sz="2000" b="0" i="0" dirty="0" smtClean="0"/>
              <a:t>      </a:t>
            </a:r>
            <a:r>
              <a:rPr lang="zh-CN" altLang="en-US" sz="2000" b="0" i="0" dirty="0" smtClean="0"/>
              <a:t>上年在职职工年平均工资</a:t>
            </a:r>
            <a:r>
              <a:rPr lang="en-US" altLang="zh-CN" sz="2000" b="0" i="0" dirty="0" smtClean="0"/>
              <a:t>=</a:t>
            </a:r>
            <a:r>
              <a:rPr lang="zh-CN" altLang="en-US" sz="2000" b="0" i="0" dirty="0" smtClean="0"/>
              <a:t>上年在职职工工资总额</a:t>
            </a:r>
            <a:r>
              <a:rPr lang="en-US" altLang="en-US" sz="2000" b="0" i="0" dirty="0" smtClean="0"/>
              <a:t>÷</a:t>
            </a:r>
            <a:r>
              <a:rPr lang="zh-CN" altLang="en-US" sz="2000" b="0" i="0" dirty="0" smtClean="0"/>
              <a:t>上年在职职工人数</a:t>
            </a:r>
            <a:endParaRPr lang="zh-CN" altLang="en-US" sz="2000" b="0" i="0" dirty="0" smtClean="0"/>
          </a:p>
          <a:p>
            <a:pPr indent="0" fontAlgn="auto">
              <a:lnSpc>
                <a:spcPct val="150000"/>
              </a:lnSpc>
            </a:pPr>
            <a:endParaRPr lang="zh-CN" altLang="en-US" sz="2000" b="0" i="0" dirty="0" smtClean="0"/>
          </a:p>
        </p:txBody>
      </p:sp>
      <p:sp>
        <p:nvSpPr>
          <p:cNvPr id="3" name="TextBox 3"/>
          <p:cNvSpPr txBox="1"/>
          <p:nvPr/>
        </p:nvSpPr>
        <p:spPr>
          <a:xfrm>
            <a:off x="477520" y="339090"/>
            <a:ext cx="3694430" cy="460375"/>
          </a:xfrm>
          <a:prstGeom prst="rect">
            <a:avLst/>
          </a:prstGeom>
          <a:noFill/>
        </p:spPr>
        <p:txBody>
          <a:bodyPr wrap="square" rtlCol="0">
            <a:spAutoFit/>
          </a:bodyPr>
          <a:p>
            <a:r>
              <a:rPr lang="zh-CN" altLang="zh-CN" sz="2400" dirty="0" smtClean="0">
                <a:sym typeface="+mn-ea"/>
              </a:rPr>
              <a:t>残疾人就业保障金</a:t>
            </a:r>
            <a:r>
              <a:rPr lang="zh-CN" altLang="en-US" sz="2400" dirty="0" smtClean="0">
                <a:solidFill>
                  <a:schemeClr val="tx1">
                    <a:lumMod val="75000"/>
                    <a:lumOff val="25000"/>
                  </a:schemeClr>
                </a:solidFill>
                <a:sym typeface="+mn-ea"/>
              </a:rPr>
              <a:t>计算</a:t>
            </a:r>
            <a:endParaRPr lang="zh-CN" altLang="en-US" sz="2400" dirty="0" smtClean="0">
              <a:solidFill>
                <a:schemeClr val="tx1">
                  <a:lumMod val="75000"/>
                  <a:lumOff val="25000"/>
                </a:schemeClr>
              </a:solidFill>
            </a:endParaRPr>
          </a:p>
        </p:txBody>
      </p:sp>
      <p:sp>
        <p:nvSpPr>
          <p:cNvPr id="4" name="流程图: 可选过程 3"/>
          <p:cNvSpPr/>
          <p:nvPr>
            <p:custDataLst>
              <p:tags r:id="rId1"/>
            </p:custDataLst>
          </p:nvPr>
        </p:nvSpPr>
        <p:spPr>
          <a:xfrm>
            <a:off x="1767840" y="1133475"/>
            <a:ext cx="9179560" cy="571500"/>
          </a:xfrm>
          <a:prstGeom prst="flowChartAlternateProcess">
            <a:avLst/>
          </a:prstGeom>
          <a:solidFill>
            <a:schemeClr val="bg1">
              <a:lumMod val="95000"/>
            </a:schemeClr>
          </a:solidFill>
          <a:ln w="12700" cap="flat" cmpd="sng" algn="ctr">
            <a:noFill/>
            <a:prstDash val="solid"/>
            <a:miter lim="800000"/>
          </a:ln>
          <a:effectLst>
            <a:outerShdw blurRad="50800" dist="38100" dir="2700000" algn="tl" rotWithShape="0">
              <a:srgbClr val="83B40D">
                <a:lumMod val="75000"/>
                <a:alpha val="40000"/>
              </a:srgbClr>
            </a:outerShdw>
          </a:effectLst>
        </p:spPr>
        <p:txBody>
          <a:bodyPr rot="0" spcFirstLastPara="0" vertOverflow="overflow" horzOverflow="overflow" vert="horz" wrap="square" lIns="527917" tIns="60949" rIns="121900" bIns="60949" numCol="1" spcCol="0" rtlCol="0" fromWordArt="0" anchor="ctr" anchorCtr="0" forceAA="0" compatLnSpc="1">
            <a:noAutofit/>
          </a:bodyPr>
          <a:p>
            <a:r>
              <a:rPr lang="zh-CN" altLang="zh-CN" sz="1865" dirty="0" smtClean="0">
                <a:sym typeface="+mn-ea"/>
              </a:rPr>
              <a:t>上年用人单位在职职工年平均工资怎么计算？</a:t>
            </a:r>
            <a:endParaRPr lang="zh-CN" altLang="zh-CN" sz="1865" dirty="0" smtClean="0"/>
          </a:p>
        </p:txBody>
      </p:sp>
      <p:sp>
        <p:nvSpPr>
          <p:cNvPr id="5" name="圆角矩形 4"/>
          <p:cNvSpPr/>
          <p:nvPr>
            <p:custDataLst>
              <p:tags r:id="rId2"/>
            </p:custDataLst>
          </p:nvPr>
        </p:nvSpPr>
        <p:spPr>
          <a:xfrm>
            <a:off x="1386807" y="1085835"/>
            <a:ext cx="762005" cy="714168"/>
          </a:xfrm>
          <a:prstGeom prst="roundRect">
            <a:avLst/>
          </a:prstGeom>
          <a:solidFill>
            <a:srgbClr val="359EFF"/>
          </a:solidFill>
          <a:ln w="12700" cap="flat" cmpd="sng" algn="ctr">
            <a:noFill/>
            <a:prstDash val="solid"/>
            <a:miter lim="800000"/>
          </a:ln>
          <a:effectLst>
            <a:outerShdw blurRad="50800" dist="38100" dir="5400000" algn="t" rotWithShape="0">
              <a:srgbClr val="FFFFFF">
                <a:lumMod val="75000"/>
                <a:alpha val="40000"/>
              </a:srgbClr>
            </a:outerShdw>
          </a:effectLst>
        </p:spPr>
        <p:txBody>
          <a:bodyPr rot="0" spcFirstLastPara="0" vertOverflow="overflow" horzOverflow="overflow" vert="horz" wrap="square" lIns="121900" tIns="60949" rIns="121900" bIns="60949" numCol="1" spcCol="0" rtlCol="0" fromWordArt="0" anchor="ctr" anchorCtr="0" forceAA="0" compatLnSpc="1">
            <a:normAutofit/>
          </a:bodyPr>
          <a:p>
            <a:pPr algn="ctr"/>
            <a:endParaRPr lang="zh-CN" altLang="en-US" sz="2400"/>
          </a:p>
        </p:txBody>
      </p:sp>
      <p:sp>
        <p:nvSpPr>
          <p:cNvPr id="7" name="圆角矩形 6"/>
          <p:cNvSpPr/>
          <p:nvPr>
            <p:custDataLst>
              <p:tags r:id="rId3"/>
            </p:custDataLst>
          </p:nvPr>
        </p:nvSpPr>
        <p:spPr>
          <a:xfrm>
            <a:off x="1451154" y="1145947"/>
            <a:ext cx="631012" cy="591367"/>
          </a:xfrm>
          <a:prstGeom prst="roundRect">
            <a:avLst/>
          </a:prstGeom>
          <a:noFill/>
          <a:ln w="12700" cap="flat" cmpd="sng" algn="ctr">
            <a:solidFill>
              <a:srgbClr val="FFFFFF"/>
            </a:solidFill>
            <a:prstDash val="dash"/>
            <a:miter lim="800000"/>
          </a:ln>
          <a:effectLst/>
        </p:spPr>
        <p:txBody>
          <a:bodyPr rot="0" spcFirstLastPara="0" vertOverflow="overflow" horzOverflow="overflow" vert="horz" wrap="square" lIns="0" tIns="0" rIns="0" bIns="0" numCol="1" spcCol="0" rtlCol="0" fromWordArt="0" anchor="ctr" anchorCtr="0" forceAA="0" compatLnSpc="1">
            <a:normAutofit/>
          </a:bodyPr>
          <a:p>
            <a:pPr algn="ctr"/>
            <a:r>
              <a:rPr lang="zh-CN" altLang="en-US" sz="2665" dirty="0" smtClean="0">
                <a:solidFill>
                  <a:srgbClr val="FFFFFF"/>
                </a:solidFill>
                <a:latin typeface="Arial" panose="020B0604020202020204" pitchFamily="34" charset="0"/>
                <a:ea typeface="+mn-ea"/>
                <a:cs typeface="+mn-ea"/>
              </a:rPr>
              <a:t>问</a:t>
            </a:r>
            <a:endParaRPr lang="en-US" altLang="zh-CN" sz="2665" dirty="0">
              <a:solidFill>
                <a:srgbClr val="FFFFFF"/>
              </a:solidFill>
              <a:latin typeface="Arial" panose="020B0604020202020204" pitchFamily="34" charset="0"/>
              <a:ea typeface="+mn-ea"/>
              <a:cs typeface="+mn-ea"/>
            </a:endParaRPr>
          </a:p>
        </p:txBody>
      </p:sp>
      <p:sp>
        <p:nvSpPr>
          <p:cNvPr id="8" name="文本框 7"/>
          <p:cNvSpPr txBox="1"/>
          <p:nvPr/>
        </p:nvSpPr>
        <p:spPr>
          <a:xfrm>
            <a:off x="1504950" y="3865245"/>
            <a:ext cx="9347200" cy="2353310"/>
          </a:xfrm>
          <a:prstGeom prst="rect">
            <a:avLst/>
          </a:prstGeom>
        </p:spPr>
        <p:txBody>
          <a:bodyPr wrap="square">
            <a:spAutoFit/>
          </a:bodyPr>
          <a:p>
            <a:pPr algn="l" fontAlgn="auto">
              <a:lnSpc>
                <a:spcPct val="150000"/>
              </a:lnSpc>
              <a:buClrTx/>
              <a:buSzTx/>
              <a:buNone/>
            </a:pPr>
            <a:r>
              <a:rPr lang="en-US" altLang="zh-CN" sz="2000" b="0" i="0" dirty="0" smtClean="0"/>
              <a:t>       </a:t>
            </a:r>
            <a:r>
              <a:rPr lang="zh-CN" altLang="en-US" sz="2000" b="0" i="0" dirty="0" smtClean="0"/>
              <a:t>自2018年4月1日起，将残疾人就业保障金征收标准上限, 由当地社会平均工资的3倍降低至2倍。其中，用人单位在职职工平均工资未超过当地社会平均工资2倍（含）的，按用人单位在职职工年平均工资计征残疾人就业保障金；超过当地社会平均工资2倍的，按当地社会平均工资2倍计征残疾人就业保障金。</a:t>
            </a:r>
            <a:endParaRPr lang="zh-CN" altLang="en-US" sz="2000" b="0" i="0" dirty="0" smtClean="0"/>
          </a:p>
          <a:p>
            <a:pPr algn="r" fontAlgn="auto">
              <a:lnSpc>
                <a:spcPct val="150000"/>
              </a:lnSpc>
              <a:buClrTx/>
              <a:buSzTx/>
              <a:buNone/>
            </a:pPr>
            <a:r>
              <a:rPr lang="en-US" altLang="zh-CN" b="0" i="0" dirty="0" smtClean="0"/>
              <a:t>——</a:t>
            </a:r>
            <a:r>
              <a:rPr lang="zh-CN" altLang="en-US" b="0" i="0" dirty="0" smtClean="0"/>
              <a:t>《财政部关于降低部分政府性基金征收标准的通知》（</a:t>
            </a:r>
            <a:r>
              <a:rPr lang="zh-CN" altLang="en-US" dirty="0" smtClean="0">
                <a:sym typeface="+mn-ea"/>
              </a:rPr>
              <a:t>财税〔</a:t>
            </a:r>
            <a:r>
              <a:rPr lang="en-US" altLang="zh-CN" dirty="0" smtClean="0">
                <a:sym typeface="+mn-ea"/>
              </a:rPr>
              <a:t>2018</a:t>
            </a:r>
            <a:r>
              <a:rPr lang="zh-CN" altLang="en-US" dirty="0" smtClean="0">
                <a:sym typeface="+mn-ea"/>
              </a:rPr>
              <a:t>〕</a:t>
            </a:r>
            <a:r>
              <a:rPr lang="en-US" altLang="zh-CN" dirty="0" smtClean="0">
                <a:sym typeface="+mn-ea"/>
              </a:rPr>
              <a:t>39</a:t>
            </a:r>
            <a:r>
              <a:rPr lang="zh-CN" altLang="en-US" dirty="0" smtClean="0">
                <a:sym typeface="+mn-ea"/>
              </a:rPr>
              <a:t>号</a:t>
            </a:r>
            <a:r>
              <a:rPr lang="zh-CN" altLang="en-US" b="0" i="0" dirty="0" smtClean="0"/>
              <a:t>）</a:t>
            </a:r>
            <a:endParaRPr lang="zh-CN" altLang="en-US" b="0" i="0" dirty="0" smtClean="0"/>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04315" y="2552065"/>
            <a:ext cx="9347835" cy="1679575"/>
          </a:xfrm>
          <a:prstGeom prst="rect">
            <a:avLst/>
          </a:prstGeom>
          <a:ln>
            <a:solidFill>
              <a:schemeClr val="bg1">
                <a:lumMod val="75000"/>
              </a:schemeClr>
            </a:solidFill>
            <a:prstDash val="dash"/>
          </a:ln>
        </p:spPr>
        <p:txBody>
          <a:bodyPr wrap="square">
            <a:noAutofit/>
          </a:bodyPr>
          <a:p>
            <a:pPr indent="0" fontAlgn="auto">
              <a:lnSpc>
                <a:spcPct val="150000"/>
              </a:lnSpc>
            </a:pPr>
            <a:r>
              <a:rPr lang="en-US" altLang="zh-CN" sz="2000" b="0" i="0" dirty="0" smtClean="0"/>
              <a:t>        </a:t>
            </a:r>
            <a:r>
              <a:rPr lang="zh-CN" altLang="en-US" sz="2000" b="0" i="0" dirty="0" smtClean="0"/>
              <a:t>残疾人，是指持有《中华人民共和国残疾人证》上注明属于视力残疾、听力残疾、言语残疾、肢体残疾、智力残疾、精神残疾和多重残疾的人员，或者持有《中华人民共和国残疾军人证》（</a:t>
            </a:r>
            <a:r>
              <a:rPr lang="en-US" altLang="zh-CN" sz="2000" b="0" i="0" dirty="0" smtClean="0"/>
              <a:t>1</a:t>
            </a:r>
            <a:r>
              <a:rPr lang="zh-CN" altLang="en-US" sz="2000" b="0" i="0" dirty="0" smtClean="0"/>
              <a:t>至</a:t>
            </a:r>
            <a:r>
              <a:rPr lang="en-US" altLang="zh-CN" sz="2000" b="0" i="0" dirty="0" smtClean="0"/>
              <a:t>8</a:t>
            </a:r>
            <a:r>
              <a:rPr lang="zh-CN" altLang="en-US" sz="2000" b="0" i="0" dirty="0" smtClean="0"/>
              <a:t>级）的人员。</a:t>
            </a:r>
            <a:r>
              <a:rPr lang="en-US" altLang="zh-CN" sz="2000" b="0" i="0" dirty="0" smtClean="0"/>
              <a:t> </a:t>
            </a:r>
            <a:endParaRPr lang="en-US" altLang="zh-CN" sz="2000" b="0" i="0" dirty="0" smtClean="0"/>
          </a:p>
        </p:txBody>
      </p:sp>
      <p:sp>
        <p:nvSpPr>
          <p:cNvPr id="3" name="TextBox 3"/>
          <p:cNvSpPr txBox="1"/>
          <p:nvPr/>
        </p:nvSpPr>
        <p:spPr>
          <a:xfrm>
            <a:off x="477520" y="339090"/>
            <a:ext cx="3694430" cy="460375"/>
          </a:xfrm>
          <a:prstGeom prst="rect">
            <a:avLst/>
          </a:prstGeom>
          <a:noFill/>
        </p:spPr>
        <p:txBody>
          <a:bodyPr wrap="square" rtlCol="0">
            <a:spAutoFit/>
          </a:bodyPr>
          <a:p>
            <a:r>
              <a:rPr lang="zh-CN" altLang="zh-CN" sz="2400" dirty="0" smtClean="0">
                <a:sym typeface="+mn-ea"/>
              </a:rPr>
              <a:t>残疾人就业保障金</a:t>
            </a:r>
            <a:r>
              <a:rPr lang="zh-CN" altLang="en-US" sz="2400" dirty="0" smtClean="0">
                <a:solidFill>
                  <a:schemeClr val="tx1">
                    <a:lumMod val="75000"/>
                    <a:lumOff val="25000"/>
                  </a:schemeClr>
                </a:solidFill>
                <a:sym typeface="+mn-ea"/>
              </a:rPr>
              <a:t>计算</a:t>
            </a:r>
            <a:endParaRPr lang="zh-CN" altLang="en-US" sz="2400" dirty="0" smtClean="0">
              <a:solidFill>
                <a:schemeClr val="tx1">
                  <a:lumMod val="75000"/>
                  <a:lumOff val="25000"/>
                </a:schemeClr>
              </a:solidFill>
            </a:endParaRPr>
          </a:p>
        </p:txBody>
      </p:sp>
      <p:sp>
        <p:nvSpPr>
          <p:cNvPr id="4" name="流程图: 可选过程 3"/>
          <p:cNvSpPr/>
          <p:nvPr>
            <p:custDataLst>
              <p:tags r:id="rId1"/>
            </p:custDataLst>
          </p:nvPr>
        </p:nvSpPr>
        <p:spPr>
          <a:xfrm>
            <a:off x="1767840" y="1818005"/>
            <a:ext cx="9179560" cy="571500"/>
          </a:xfrm>
          <a:prstGeom prst="flowChartAlternateProcess">
            <a:avLst/>
          </a:prstGeom>
          <a:solidFill>
            <a:schemeClr val="bg1">
              <a:lumMod val="95000"/>
            </a:schemeClr>
          </a:solidFill>
          <a:ln w="12700" cap="flat" cmpd="sng" algn="ctr">
            <a:noFill/>
            <a:prstDash val="solid"/>
            <a:miter lim="800000"/>
          </a:ln>
          <a:effectLst>
            <a:outerShdw blurRad="50800" dist="38100" dir="2700000" algn="tl" rotWithShape="0">
              <a:srgbClr val="83B40D">
                <a:lumMod val="75000"/>
                <a:alpha val="40000"/>
              </a:srgbClr>
            </a:outerShdw>
          </a:effectLst>
        </p:spPr>
        <p:txBody>
          <a:bodyPr rot="0" spcFirstLastPara="0" vertOverflow="overflow" horzOverflow="overflow" vert="horz" wrap="square" lIns="527917" tIns="60949" rIns="121900" bIns="60949" numCol="1" spcCol="0" rtlCol="0" fromWordArt="0" anchor="ctr" anchorCtr="0" forceAA="0" compatLnSpc="1">
            <a:noAutofit/>
          </a:bodyPr>
          <a:p>
            <a:r>
              <a:rPr lang="zh-CN" altLang="zh-CN" sz="1865" dirty="0" smtClean="0">
                <a:sym typeface="+mn-ea"/>
              </a:rPr>
              <a:t>残疾人如何界定？</a:t>
            </a:r>
            <a:endParaRPr lang="zh-CN" altLang="zh-CN" sz="1865" dirty="0" smtClean="0">
              <a:sym typeface="+mn-ea"/>
            </a:endParaRPr>
          </a:p>
        </p:txBody>
      </p:sp>
      <p:sp>
        <p:nvSpPr>
          <p:cNvPr id="5" name="圆角矩形 4"/>
          <p:cNvSpPr/>
          <p:nvPr>
            <p:custDataLst>
              <p:tags r:id="rId2"/>
            </p:custDataLst>
          </p:nvPr>
        </p:nvSpPr>
        <p:spPr>
          <a:xfrm>
            <a:off x="1386807" y="1770365"/>
            <a:ext cx="762005" cy="714168"/>
          </a:xfrm>
          <a:prstGeom prst="roundRect">
            <a:avLst/>
          </a:prstGeom>
          <a:solidFill>
            <a:srgbClr val="359EFF"/>
          </a:solidFill>
          <a:ln w="12700" cap="flat" cmpd="sng" algn="ctr">
            <a:noFill/>
            <a:prstDash val="solid"/>
            <a:miter lim="800000"/>
          </a:ln>
          <a:effectLst>
            <a:outerShdw blurRad="50800" dist="38100" dir="5400000" algn="t" rotWithShape="0">
              <a:srgbClr val="FFFFFF">
                <a:lumMod val="75000"/>
                <a:alpha val="40000"/>
              </a:srgbClr>
            </a:outerShdw>
          </a:effectLst>
        </p:spPr>
        <p:txBody>
          <a:bodyPr rot="0" spcFirstLastPara="0" vertOverflow="overflow" horzOverflow="overflow" vert="horz" wrap="square" lIns="121900" tIns="60949" rIns="121900" bIns="60949" numCol="1" spcCol="0" rtlCol="0" fromWordArt="0" anchor="ctr" anchorCtr="0" forceAA="0" compatLnSpc="1">
            <a:normAutofit/>
          </a:bodyPr>
          <a:p>
            <a:pPr algn="ctr"/>
            <a:endParaRPr lang="zh-CN" altLang="en-US" sz="2400"/>
          </a:p>
        </p:txBody>
      </p:sp>
      <p:sp>
        <p:nvSpPr>
          <p:cNvPr id="7" name="圆角矩形 6"/>
          <p:cNvSpPr/>
          <p:nvPr>
            <p:custDataLst>
              <p:tags r:id="rId3"/>
            </p:custDataLst>
          </p:nvPr>
        </p:nvSpPr>
        <p:spPr>
          <a:xfrm>
            <a:off x="1451154" y="1830477"/>
            <a:ext cx="631012" cy="591367"/>
          </a:xfrm>
          <a:prstGeom prst="roundRect">
            <a:avLst/>
          </a:prstGeom>
          <a:noFill/>
          <a:ln w="12700" cap="flat" cmpd="sng" algn="ctr">
            <a:solidFill>
              <a:srgbClr val="FFFFFF"/>
            </a:solidFill>
            <a:prstDash val="dash"/>
            <a:miter lim="800000"/>
          </a:ln>
          <a:effectLst/>
        </p:spPr>
        <p:txBody>
          <a:bodyPr rot="0" spcFirstLastPara="0" vertOverflow="overflow" horzOverflow="overflow" vert="horz" wrap="square" lIns="0" tIns="0" rIns="0" bIns="0" numCol="1" spcCol="0" rtlCol="0" fromWordArt="0" anchor="ctr" anchorCtr="0" forceAA="0" compatLnSpc="1">
            <a:normAutofit/>
          </a:bodyPr>
          <a:p>
            <a:pPr algn="ctr"/>
            <a:r>
              <a:rPr lang="zh-CN" altLang="en-US" sz="2665" dirty="0" smtClean="0">
                <a:solidFill>
                  <a:srgbClr val="FFFFFF"/>
                </a:solidFill>
                <a:latin typeface="Arial" panose="020B0604020202020204" pitchFamily="34" charset="0"/>
                <a:ea typeface="+mn-ea"/>
                <a:cs typeface="+mn-ea"/>
              </a:rPr>
              <a:t>问</a:t>
            </a:r>
            <a:endParaRPr lang="en-US" altLang="zh-CN" sz="2665" dirty="0">
              <a:solidFill>
                <a:srgbClr val="FFFFFF"/>
              </a:solidFill>
              <a:latin typeface="Arial" panose="020B0604020202020204" pitchFamily="34" charset="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316990" y="1630045"/>
            <a:ext cx="9810115" cy="5077460"/>
          </a:xfrm>
          <a:prstGeom prst="rect">
            <a:avLst/>
          </a:prstGeom>
          <a:ln>
            <a:solidFill>
              <a:schemeClr val="bg1">
                <a:lumMod val="75000"/>
              </a:schemeClr>
            </a:solidFill>
            <a:prstDash val="dash"/>
          </a:ln>
        </p:spPr>
        <p:txBody>
          <a:bodyPr wrap="square">
            <a:spAutoFit/>
          </a:bodyPr>
          <a:p>
            <a:pPr indent="0" fontAlgn="auto">
              <a:lnSpc>
                <a:spcPct val="150000"/>
              </a:lnSpc>
            </a:pPr>
            <a:r>
              <a:rPr lang="en-US" altLang="zh-CN" b="0" i="0" dirty="0" smtClean="0"/>
              <a:t>1</a:t>
            </a:r>
            <a:r>
              <a:rPr lang="zh-CN" altLang="en-US" b="0" i="0" dirty="0" smtClean="0"/>
              <a:t>、用人单位将残疾人录用为在编人员或依法与就业年龄段内的残疾人签订</a:t>
            </a:r>
            <a:r>
              <a:rPr lang="en-US" altLang="zh-CN" b="0" i="0" dirty="0" smtClean="0"/>
              <a:t>1</a:t>
            </a:r>
            <a:r>
              <a:rPr lang="zh-CN" altLang="en-US" b="0" i="0" dirty="0" smtClean="0"/>
              <a:t>年以上（含</a:t>
            </a:r>
            <a:r>
              <a:rPr lang="en-US" altLang="zh-CN" b="0" i="0" dirty="0" smtClean="0"/>
              <a:t>1</a:t>
            </a:r>
            <a:r>
              <a:rPr lang="zh-CN" altLang="en-US" b="0" i="0" dirty="0" smtClean="0"/>
              <a:t>年）劳动合同（服务协议），且实际支付的工资不低于当地最低工资标准，并足额缴纳社会保险费的，方可计入用人单位所安排的残疾人就业人数。</a:t>
            </a:r>
            <a:endParaRPr lang="zh-CN" altLang="en-US" b="0" i="0" dirty="0" smtClean="0"/>
          </a:p>
          <a:p>
            <a:pPr indent="0" fontAlgn="auto">
              <a:lnSpc>
                <a:spcPct val="150000"/>
              </a:lnSpc>
            </a:pPr>
            <a:endParaRPr lang="en-US" altLang="zh-CN" b="0" i="0" dirty="0" smtClean="0"/>
          </a:p>
          <a:p>
            <a:pPr indent="0" fontAlgn="auto">
              <a:lnSpc>
                <a:spcPct val="150000"/>
              </a:lnSpc>
            </a:pPr>
            <a:r>
              <a:rPr lang="en-US" altLang="zh-CN" b="0" i="0" dirty="0" smtClean="0"/>
              <a:t>2</a:t>
            </a:r>
            <a:r>
              <a:rPr lang="zh-CN" altLang="en-US" b="0" i="0" dirty="0" smtClean="0"/>
              <a:t>、用人单位安排</a:t>
            </a:r>
            <a:r>
              <a:rPr lang="en-US" altLang="zh-CN" b="0" i="0" dirty="0" smtClean="0"/>
              <a:t>1</a:t>
            </a:r>
            <a:r>
              <a:rPr lang="zh-CN" altLang="en-US" b="0" i="0" dirty="0" smtClean="0"/>
              <a:t>名持有《中华人民共和国残疾人证》（</a:t>
            </a:r>
            <a:r>
              <a:rPr lang="en-US" altLang="zh-CN" b="0" i="0" dirty="0" smtClean="0"/>
              <a:t>1</a:t>
            </a:r>
            <a:r>
              <a:rPr lang="zh-CN" altLang="en-US" b="0" i="0" dirty="0" smtClean="0"/>
              <a:t>至</a:t>
            </a:r>
            <a:r>
              <a:rPr lang="en-US" altLang="zh-CN" b="0" i="0" dirty="0" smtClean="0"/>
              <a:t>2</a:t>
            </a:r>
            <a:r>
              <a:rPr lang="zh-CN" altLang="en-US" b="0" i="0" dirty="0" smtClean="0"/>
              <a:t>级）或《中华人民共和国残疾军人证》（</a:t>
            </a:r>
            <a:r>
              <a:rPr lang="en-US" altLang="zh-CN" b="0" i="0" dirty="0" smtClean="0"/>
              <a:t>1</a:t>
            </a:r>
            <a:r>
              <a:rPr lang="zh-CN" altLang="en-US" b="0" i="0" dirty="0" smtClean="0"/>
              <a:t>至</a:t>
            </a:r>
            <a:r>
              <a:rPr lang="en-US" altLang="zh-CN" b="0" i="0" dirty="0" smtClean="0"/>
              <a:t>3</a:t>
            </a:r>
            <a:r>
              <a:rPr lang="zh-CN" altLang="en-US" b="0" i="0" dirty="0" smtClean="0"/>
              <a:t>级）的人员就业的，按照安排</a:t>
            </a:r>
            <a:r>
              <a:rPr lang="en-US" altLang="zh-CN" b="0" i="0" dirty="0" smtClean="0"/>
              <a:t>2</a:t>
            </a:r>
            <a:r>
              <a:rPr lang="zh-CN" altLang="en-US" b="0" i="0" dirty="0" smtClean="0"/>
              <a:t>名残疾人就业计算。</a:t>
            </a:r>
            <a:endParaRPr lang="zh-CN" altLang="en-US" b="0" i="0" dirty="0" smtClean="0"/>
          </a:p>
          <a:p>
            <a:pPr indent="0" fontAlgn="auto">
              <a:lnSpc>
                <a:spcPct val="150000"/>
              </a:lnSpc>
            </a:pPr>
            <a:endParaRPr lang="zh-CN" altLang="en-US" b="0" i="0" dirty="0" smtClean="0"/>
          </a:p>
          <a:p>
            <a:pPr indent="0" fontAlgn="auto">
              <a:lnSpc>
                <a:spcPct val="150000"/>
              </a:lnSpc>
            </a:pPr>
            <a:r>
              <a:rPr lang="en-US" altLang="zh-CN" b="0" i="0" dirty="0" smtClean="0"/>
              <a:t>3</a:t>
            </a:r>
            <a:r>
              <a:rPr lang="zh-CN" altLang="en-US" b="0" i="0" dirty="0" smtClean="0"/>
              <a:t>、用人单位跨地区招用残疾人的，应当计入所安排的残疾人就业人数。</a:t>
            </a:r>
            <a:endParaRPr lang="zh-CN" altLang="en-US" b="0" i="0" dirty="0" smtClean="0"/>
          </a:p>
          <a:p>
            <a:pPr indent="0" fontAlgn="auto">
              <a:lnSpc>
                <a:spcPct val="150000"/>
              </a:lnSpc>
            </a:pPr>
            <a:endParaRPr lang="zh-CN" altLang="en-US" b="0" i="0" dirty="0" smtClean="0"/>
          </a:p>
          <a:p>
            <a:pPr indent="0" fontAlgn="auto">
              <a:lnSpc>
                <a:spcPct val="150000"/>
              </a:lnSpc>
            </a:pPr>
            <a:r>
              <a:rPr lang="en-US" altLang="zh-CN" b="0" i="0" dirty="0" smtClean="0"/>
              <a:t>4</a:t>
            </a:r>
            <a:r>
              <a:rPr lang="zh-CN" altLang="en-US" b="0" i="0" dirty="0" smtClean="0"/>
              <a:t>、</a:t>
            </a:r>
            <a:r>
              <a:rPr lang="zh-CN" altLang="en-US" b="0" i="0" dirty="0" smtClean="0"/>
              <a:t>用人单位依法以劳务派遣方式接受残疾人在本单位就业的，由派遣单位和接受单位通过签订协议的方式协商一致后，将残疾人数计入其中一方的实际安排残疾人就业人数和在职职工人数，不得重复计算。</a:t>
            </a:r>
            <a:endParaRPr lang="zh-CN" altLang="en-US" b="0" i="0" dirty="0" smtClean="0"/>
          </a:p>
        </p:txBody>
      </p:sp>
      <p:sp>
        <p:nvSpPr>
          <p:cNvPr id="3" name="流程图: 可选过程 2"/>
          <p:cNvSpPr/>
          <p:nvPr>
            <p:custDataLst>
              <p:tags r:id="rId1"/>
            </p:custDataLst>
          </p:nvPr>
        </p:nvSpPr>
        <p:spPr>
          <a:xfrm>
            <a:off x="1809750" y="877570"/>
            <a:ext cx="9179560" cy="571500"/>
          </a:xfrm>
          <a:prstGeom prst="flowChartAlternateProcess">
            <a:avLst/>
          </a:prstGeom>
          <a:solidFill>
            <a:schemeClr val="bg1">
              <a:lumMod val="95000"/>
            </a:schemeClr>
          </a:solidFill>
          <a:ln w="12700" cap="flat" cmpd="sng" algn="ctr">
            <a:noFill/>
            <a:prstDash val="solid"/>
            <a:miter lim="800000"/>
          </a:ln>
          <a:effectLst>
            <a:outerShdw blurRad="50800" dist="38100" dir="2700000" algn="tl" rotWithShape="0">
              <a:srgbClr val="83B40D">
                <a:lumMod val="75000"/>
                <a:alpha val="40000"/>
              </a:srgbClr>
            </a:outerShdw>
          </a:effectLst>
        </p:spPr>
        <p:txBody>
          <a:bodyPr rot="0" spcFirstLastPara="0" vertOverflow="overflow" horzOverflow="overflow" vert="horz" wrap="square" lIns="527917" tIns="60949" rIns="121900" bIns="60949" numCol="1" spcCol="0" rtlCol="0" fromWordArt="0" anchor="ctr" anchorCtr="0" forceAA="0" compatLnSpc="1">
            <a:noAutofit/>
          </a:bodyPr>
          <a:p>
            <a:r>
              <a:rPr lang="zh-CN" altLang="en-US" sz="1865" dirty="0" smtClean="0"/>
              <a:t>残疾人就业人数</a:t>
            </a:r>
            <a:r>
              <a:rPr lang="zh-CN" altLang="zh-CN" sz="1865" dirty="0" smtClean="0"/>
              <a:t>如何确定？</a:t>
            </a:r>
            <a:endParaRPr lang="zh-CN" altLang="zh-CN" sz="1865" dirty="0" smtClean="0"/>
          </a:p>
        </p:txBody>
      </p:sp>
      <p:sp>
        <p:nvSpPr>
          <p:cNvPr id="5" name="圆角矩形 4"/>
          <p:cNvSpPr/>
          <p:nvPr>
            <p:custDataLst>
              <p:tags r:id="rId2"/>
            </p:custDataLst>
          </p:nvPr>
        </p:nvSpPr>
        <p:spPr>
          <a:xfrm>
            <a:off x="1428717" y="829930"/>
            <a:ext cx="762005" cy="714168"/>
          </a:xfrm>
          <a:prstGeom prst="roundRect">
            <a:avLst/>
          </a:prstGeom>
          <a:solidFill>
            <a:srgbClr val="359EFF"/>
          </a:solidFill>
          <a:ln w="12700" cap="flat" cmpd="sng" algn="ctr">
            <a:noFill/>
            <a:prstDash val="solid"/>
            <a:miter lim="800000"/>
          </a:ln>
          <a:effectLst>
            <a:outerShdw blurRad="50800" dist="38100" dir="5400000" algn="t" rotWithShape="0">
              <a:srgbClr val="FFFFFF">
                <a:lumMod val="75000"/>
                <a:alpha val="40000"/>
              </a:srgbClr>
            </a:outerShdw>
          </a:effectLst>
        </p:spPr>
        <p:txBody>
          <a:bodyPr rot="0" spcFirstLastPara="0" vertOverflow="overflow" horzOverflow="overflow" vert="horz" wrap="square" lIns="121900" tIns="60949" rIns="121900" bIns="60949" numCol="1" spcCol="0" rtlCol="0" fromWordArt="0" anchor="ctr" anchorCtr="0" forceAA="0" compatLnSpc="1">
            <a:normAutofit/>
          </a:bodyPr>
          <a:p>
            <a:pPr algn="ctr"/>
            <a:endParaRPr lang="zh-CN" altLang="en-US" sz="2400"/>
          </a:p>
        </p:txBody>
      </p:sp>
      <p:sp>
        <p:nvSpPr>
          <p:cNvPr id="7" name="圆角矩形 6"/>
          <p:cNvSpPr/>
          <p:nvPr>
            <p:custDataLst>
              <p:tags r:id="rId3"/>
            </p:custDataLst>
          </p:nvPr>
        </p:nvSpPr>
        <p:spPr>
          <a:xfrm>
            <a:off x="1493064" y="890042"/>
            <a:ext cx="631012" cy="591367"/>
          </a:xfrm>
          <a:prstGeom prst="roundRect">
            <a:avLst/>
          </a:prstGeom>
          <a:noFill/>
          <a:ln w="12700" cap="flat" cmpd="sng" algn="ctr">
            <a:solidFill>
              <a:srgbClr val="FFFFFF"/>
            </a:solidFill>
            <a:prstDash val="dash"/>
            <a:miter lim="800000"/>
          </a:ln>
          <a:effectLst/>
        </p:spPr>
        <p:txBody>
          <a:bodyPr rot="0" spcFirstLastPara="0" vertOverflow="overflow" horzOverflow="overflow" vert="horz" wrap="square" lIns="0" tIns="0" rIns="0" bIns="0" numCol="1" spcCol="0" rtlCol="0" fromWordArt="0" anchor="ctr" anchorCtr="0" forceAA="0" compatLnSpc="1">
            <a:normAutofit/>
          </a:bodyPr>
          <a:p>
            <a:pPr algn="ctr"/>
            <a:r>
              <a:rPr lang="zh-CN" altLang="en-US" sz="2665" dirty="0" smtClean="0">
                <a:solidFill>
                  <a:srgbClr val="FFFFFF"/>
                </a:solidFill>
                <a:latin typeface="Arial" panose="020B0604020202020204" pitchFamily="34" charset="0"/>
                <a:ea typeface="+mn-ea"/>
                <a:cs typeface="+mn-ea"/>
              </a:rPr>
              <a:t>问</a:t>
            </a:r>
            <a:endParaRPr lang="en-US" altLang="zh-CN" sz="2665" dirty="0">
              <a:solidFill>
                <a:srgbClr val="FFFFFF"/>
              </a:solidFill>
              <a:latin typeface="Arial" panose="020B0604020202020204" pitchFamily="34" charset="0"/>
              <a:ea typeface="+mn-ea"/>
              <a:cs typeface="+mn-ea"/>
            </a:endParaRPr>
          </a:p>
        </p:txBody>
      </p:sp>
      <p:sp>
        <p:nvSpPr>
          <p:cNvPr id="2" name="TextBox 3"/>
          <p:cNvSpPr txBox="1"/>
          <p:nvPr/>
        </p:nvSpPr>
        <p:spPr>
          <a:xfrm>
            <a:off x="477520" y="339090"/>
            <a:ext cx="3694430" cy="460375"/>
          </a:xfrm>
          <a:prstGeom prst="rect">
            <a:avLst/>
          </a:prstGeom>
          <a:noFill/>
        </p:spPr>
        <p:txBody>
          <a:bodyPr wrap="square" rtlCol="0">
            <a:spAutoFit/>
          </a:bodyPr>
          <a:p>
            <a:r>
              <a:rPr lang="zh-CN" altLang="zh-CN" sz="2400" dirty="0" smtClean="0">
                <a:sym typeface="+mn-ea"/>
              </a:rPr>
              <a:t>残疾人就业保障金</a:t>
            </a:r>
            <a:r>
              <a:rPr lang="zh-CN" altLang="en-US" sz="2400" dirty="0" smtClean="0">
                <a:solidFill>
                  <a:schemeClr val="tx1">
                    <a:lumMod val="75000"/>
                    <a:lumOff val="25000"/>
                  </a:schemeClr>
                </a:solidFill>
                <a:sym typeface="+mn-ea"/>
              </a:rPr>
              <a:t>计算</a:t>
            </a:r>
            <a:endParaRPr lang="zh-CN" altLang="en-US" sz="2400" dirty="0" smtClean="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477520" y="339090"/>
            <a:ext cx="3694430" cy="460375"/>
          </a:xfrm>
          <a:prstGeom prst="rect">
            <a:avLst/>
          </a:prstGeom>
          <a:noFill/>
        </p:spPr>
        <p:txBody>
          <a:bodyPr wrap="square" rtlCol="0">
            <a:spAutoFit/>
          </a:bodyPr>
          <a:p>
            <a:r>
              <a:rPr lang="zh-CN" altLang="zh-CN" sz="2400" dirty="0" smtClean="0">
                <a:sym typeface="+mn-ea"/>
              </a:rPr>
              <a:t>残疾人就业保障金</a:t>
            </a:r>
            <a:r>
              <a:rPr lang="zh-CN" altLang="en-US" sz="2400" dirty="0" smtClean="0">
                <a:solidFill>
                  <a:schemeClr val="tx1">
                    <a:lumMod val="75000"/>
                    <a:lumOff val="25000"/>
                  </a:schemeClr>
                </a:solidFill>
                <a:sym typeface="+mn-ea"/>
              </a:rPr>
              <a:t>计算</a:t>
            </a:r>
            <a:endParaRPr lang="zh-CN" altLang="en-US" sz="2400" dirty="0" smtClean="0">
              <a:solidFill>
                <a:schemeClr val="tx1">
                  <a:lumMod val="75000"/>
                  <a:lumOff val="25000"/>
                </a:schemeClr>
              </a:solidFill>
            </a:endParaRPr>
          </a:p>
        </p:txBody>
      </p:sp>
      <p:sp>
        <p:nvSpPr>
          <p:cNvPr id="8" name="文本框 7"/>
          <p:cNvSpPr txBox="1"/>
          <p:nvPr/>
        </p:nvSpPr>
        <p:spPr>
          <a:xfrm>
            <a:off x="1758315" y="1816735"/>
            <a:ext cx="8225790" cy="2999740"/>
          </a:xfrm>
          <a:prstGeom prst="rect">
            <a:avLst/>
          </a:prstGeom>
          <a:ln>
            <a:solidFill>
              <a:schemeClr val="bg1">
                <a:lumMod val="75000"/>
              </a:schemeClr>
            </a:solidFill>
            <a:prstDash val="dash"/>
          </a:ln>
        </p:spPr>
        <p:txBody>
          <a:bodyPr wrap="square">
            <a:spAutoFit/>
          </a:bodyPr>
          <a:p>
            <a:pPr lvl="0" algn="ctr">
              <a:lnSpc>
                <a:spcPct val="150000"/>
              </a:lnSpc>
              <a:buClrTx/>
              <a:buSzTx/>
              <a:buFontTx/>
            </a:pPr>
            <a:r>
              <a:rPr lang="zh-CN" altLang="en-US" b="1" dirty="0" smtClean="0">
                <a:sym typeface="+mn-ea"/>
              </a:rPr>
              <a:t>《残疾人就业保障金征收使用管理办法》</a:t>
            </a:r>
            <a:endParaRPr lang="zh-CN" altLang="en-US" b="1" dirty="0" smtClean="0">
              <a:sym typeface="+mn-ea"/>
            </a:endParaRPr>
          </a:p>
          <a:p>
            <a:pPr lvl="0" algn="l">
              <a:lnSpc>
                <a:spcPct val="150000"/>
              </a:lnSpc>
              <a:buClrTx/>
              <a:buSzTx/>
              <a:buFontTx/>
            </a:pPr>
            <a:endParaRPr lang="zh-CN" altLang="en-US" dirty="0" smtClean="0">
              <a:sym typeface="+mn-ea"/>
            </a:endParaRPr>
          </a:p>
          <a:p>
            <a:pPr lvl="0" algn="l">
              <a:lnSpc>
                <a:spcPct val="150000"/>
              </a:lnSpc>
              <a:buClrTx/>
              <a:buSzTx/>
              <a:buFontTx/>
            </a:pPr>
            <a:r>
              <a:rPr lang="zh-CN" altLang="en-US" dirty="0" smtClean="0">
                <a:sym typeface="+mn-ea"/>
              </a:rPr>
              <a:t>第十二条</a:t>
            </a:r>
            <a:r>
              <a:rPr lang="en-US" altLang="zh-CN" dirty="0" smtClean="0">
                <a:sym typeface="+mn-ea"/>
              </a:rPr>
              <a:t>  </a:t>
            </a:r>
            <a:r>
              <a:rPr lang="en-US" altLang="zh-CN" dirty="0" smtClean="0">
                <a:sym typeface="+mn-ea"/>
              </a:rPr>
              <a:t>残疾人就业服务机构应当配合保障金征收机关做好保障金征收工作。</a:t>
            </a:r>
            <a:endParaRPr lang="en-US" altLang="zh-CN" dirty="0" smtClean="0">
              <a:sym typeface="+mn-ea"/>
            </a:endParaRPr>
          </a:p>
          <a:p>
            <a:pPr lvl="0" algn="l">
              <a:lnSpc>
                <a:spcPct val="150000"/>
              </a:lnSpc>
              <a:buClrTx/>
              <a:buSzTx/>
              <a:buFontTx/>
            </a:pPr>
            <a:r>
              <a:rPr lang="en-US" altLang="zh-CN" dirty="0" smtClean="0">
                <a:sym typeface="+mn-ea"/>
              </a:rPr>
              <a:t>       </a:t>
            </a:r>
            <a:r>
              <a:rPr lang="en-US" altLang="zh-CN" dirty="0" smtClean="0">
                <a:sym typeface="+mn-ea"/>
              </a:rPr>
              <a:t>用人单位应按规定时限如实向残疾人就业服务机构申报上年本单位安排的残疾人就业人数。未在规定时限申报的，视为未安排残疾人就业。</a:t>
            </a:r>
            <a:endParaRPr lang="en-US" altLang="zh-CN" dirty="0" smtClean="0">
              <a:sym typeface="+mn-ea"/>
            </a:endParaRPr>
          </a:p>
          <a:p>
            <a:pPr lvl="0" algn="l">
              <a:lnSpc>
                <a:spcPct val="150000"/>
              </a:lnSpc>
              <a:buClrTx/>
              <a:buSzTx/>
              <a:buFontTx/>
            </a:pPr>
            <a:r>
              <a:rPr lang="en-US" altLang="zh-CN" dirty="0" smtClean="0">
                <a:sym typeface="+mn-ea"/>
              </a:rPr>
              <a:t>       </a:t>
            </a:r>
            <a:r>
              <a:rPr lang="en-US" altLang="zh-CN" dirty="0" smtClean="0">
                <a:sym typeface="+mn-ea"/>
              </a:rPr>
              <a:t>残疾人就业服务机构进行审核后，确定用人单位实际安排的残疾人就业人数，并及时提供给保障金征收机关。</a:t>
            </a:r>
            <a:endParaRPr lang="en-US" altLang="zh-CN" dirty="0" smtClean="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477520" y="339090"/>
            <a:ext cx="3694430" cy="460375"/>
          </a:xfrm>
          <a:prstGeom prst="rect">
            <a:avLst/>
          </a:prstGeom>
          <a:noFill/>
        </p:spPr>
        <p:txBody>
          <a:bodyPr wrap="square" rtlCol="0">
            <a:spAutoFit/>
          </a:bodyPr>
          <a:p>
            <a:r>
              <a:rPr lang="zh-CN" altLang="zh-CN" sz="2400" dirty="0" smtClean="0">
                <a:sym typeface="+mn-ea"/>
              </a:rPr>
              <a:t>残疾人就业保障金</a:t>
            </a:r>
            <a:r>
              <a:rPr lang="zh-CN" altLang="en-US" sz="2400" dirty="0" smtClean="0">
                <a:solidFill>
                  <a:schemeClr val="tx1">
                    <a:lumMod val="75000"/>
                    <a:lumOff val="25000"/>
                  </a:schemeClr>
                </a:solidFill>
                <a:sym typeface="+mn-ea"/>
              </a:rPr>
              <a:t>计算</a:t>
            </a:r>
            <a:endParaRPr lang="zh-CN" altLang="en-US" sz="2400" dirty="0" smtClean="0">
              <a:solidFill>
                <a:schemeClr val="tx1">
                  <a:lumMod val="75000"/>
                  <a:lumOff val="25000"/>
                </a:schemeClr>
              </a:solidFill>
            </a:endParaRPr>
          </a:p>
        </p:txBody>
      </p:sp>
      <p:pic>
        <p:nvPicPr>
          <p:cNvPr id="4" name="图片 3"/>
          <p:cNvPicPr>
            <a:picLocks noChangeAspect="1"/>
          </p:cNvPicPr>
          <p:nvPr/>
        </p:nvPicPr>
        <p:blipFill>
          <a:blip r:embed="rId1"/>
          <a:stretch>
            <a:fillRect/>
          </a:stretch>
        </p:blipFill>
        <p:spPr>
          <a:xfrm>
            <a:off x="1458595" y="925195"/>
            <a:ext cx="8910320" cy="50139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477520" y="339090"/>
            <a:ext cx="3694430" cy="460375"/>
          </a:xfrm>
          <a:prstGeom prst="rect">
            <a:avLst/>
          </a:prstGeom>
          <a:noFill/>
        </p:spPr>
        <p:txBody>
          <a:bodyPr wrap="square" rtlCol="0">
            <a:spAutoFit/>
          </a:bodyPr>
          <a:p>
            <a:r>
              <a:rPr lang="zh-CN" altLang="zh-CN" sz="2400" dirty="0" smtClean="0">
                <a:sym typeface="+mn-ea"/>
              </a:rPr>
              <a:t>残疾人就业保障金</a:t>
            </a:r>
            <a:r>
              <a:rPr lang="zh-CN" altLang="en-US" sz="2400" dirty="0" smtClean="0">
                <a:solidFill>
                  <a:schemeClr val="tx1">
                    <a:lumMod val="75000"/>
                    <a:lumOff val="25000"/>
                  </a:schemeClr>
                </a:solidFill>
                <a:sym typeface="+mn-ea"/>
              </a:rPr>
              <a:t>计算</a:t>
            </a:r>
            <a:endParaRPr lang="zh-CN" altLang="en-US" sz="2400" dirty="0" smtClean="0">
              <a:solidFill>
                <a:schemeClr val="tx1">
                  <a:lumMod val="75000"/>
                  <a:lumOff val="25000"/>
                </a:schemeClr>
              </a:solidFill>
            </a:endParaRPr>
          </a:p>
        </p:txBody>
      </p:sp>
      <p:pic>
        <p:nvPicPr>
          <p:cNvPr id="5" name="图片 4"/>
          <p:cNvPicPr>
            <a:picLocks noChangeAspect="1"/>
          </p:cNvPicPr>
          <p:nvPr/>
        </p:nvPicPr>
        <p:blipFill>
          <a:blip r:embed="rId1"/>
          <a:stretch>
            <a:fillRect/>
          </a:stretch>
        </p:blipFill>
        <p:spPr>
          <a:xfrm>
            <a:off x="1893570" y="910590"/>
            <a:ext cx="8171815" cy="56197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477520" y="339090"/>
            <a:ext cx="3694430" cy="460375"/>
          </a:xfrm>
          <a:prstGeom prst="rect">
            <a:avLst/>
          </a:prstGeom>
          <a:noFill/>
        </p:spPr>
        <p:txBody>
          <a:bodyPr wrap="square" rtlCol="0">
            <a:spAutoFit/>
          </a:bodyPr>
          <a:p>
            <a:r>
              <a:rPr lang="zh-CN" altLang="zh-CN" sz="2400" dirty="0" smtClean="0">
                <a:sym typeface="+mn-ea"/>
              </a:rPr>
              <a:t>残疾人就业保障金</a:t>
            </a:r>
            <a:r>
              <a:rPr lang="zh-CN" altLang="en-US" sz="2400" dirty="0" smtClean="0">
                <a:solidFill>
                  <a:schemeClr val="tx1">
                    <a:lumMod val="75000"/>
                    <a:lumOff val="25000"/>
                  </a:schemeClr>
                </a:solidFill>
                <a:sym typeface="+mn-ea"/>
              </a:rPr>
              <a:t>计算</a:t>
            </a:r>
            <a:endParaRPr lang="zh-CN" altLang="en-US" sz="2400" dirty="0" smtClean="0">
              <a:solidFill>
                <a:schemeClr val="tx1">
                  <a:lumMod val="75000"/>
                  <a:lumOff val="25000"/>
                </a:schemeClr>
              </a:solidFill>
            </a:endParaRPr>
          </a:p>
        </p:txBody>
      </p:sp>
      <p:graphicFrame>
        <p:nvGraphicFramePr>
          <p:cNvPr id="5" name="对象 4"/>
          <p:cNvGraphicFramePr/>
          <p:nvPr/>
        </p:nvGraphicFramePr>
        <p:xfrm>
          <a:off x="6033770" y="1957070"/>
          <a:ext cx="6158230" cy="3669665"/>
        </p:xfrm>
        <a:graphic>
          <a:graphicData uri="http://schemas.openxmlformats.org/presentationml/2006/ole">
            <mc:AlternateContent xmlns:mc="http://schemas.openxmlformats.org/markup-compatibility/2006">
              <mc:Choice xmlns:v="urn:schemas-microsoft-com:vml" Requires="v">
                <p:oleObj spid="_x0000_s6" name="" r:id="rId1" imgW="6153150" imgH="3667125" progId="Paint.Picture">
                  <p:embed/>
                </p:oleObj>
              </mc:Choice>
              <mc:Fallback>
                <p:oleObj name="" r:id="rId1" imgW="6153150" imgH="3667125" progId="Paint.Picture">
                  <p:embed/>
                  <p:pic>
                    <p:nvPicPr>
                      <p:cNvPr id="0" name="图片 5"/>
                      <p:cNvPicPr/>
                      <p:nvPr/>
                    </p:nvPicPr>
                    <p:blipFill>
                      <a:blip r:embed="rId2"/>
                      <a:stretch>
                        <a:fillRect/>
                      </a:stretch>
                    </p:blipFill>
                    <p:spPr>
                      <a:xfrm>
                        <a:off x="6033770" y="1957070"/>
                        <a:ext cx="6158230" cy="3669665"/>
                      </a:xfrm>
                      <a:prstGeom prst="rect">
                        <a:avLst/>
                      </a:prstGeom>
                    </p:spPr>
                  </p:pic>
                </p:oleObj>
              </mc:Fallback>
            </mc:AlternateContent>
          </a:graphicData>
        </a:graphic>
      </p:graphicFrame>
      <p:pic>
        <p:nvPicPr>
          <p:cNvPr id="7" name="图片 6"/>
          <p:cNvPicPr>
            <a:picLocks noChangeAspect="1"/>
          </p:cNvPicPr>
          <p:nvPr/>
        </p:nvPicPr>
        <p:blipFill>
          <a:blip r:embed="rId3"/>
          <a:stretch>
            <a:fillRect/>
          </a:stretch>
        </p:blipFill>
        <p:spPr>
          <a:xfrm>
            <a:off x="477520" y="1327150"/>
            <a:ext cx="5886450" cy="46672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0320" y="2118360"/>
            <a:ext cx="12212320" cy="2440305"/>
          </a:xfrm>
          <a:prstGeom prst="rect">
            <a:avLst/>
          </a:prstGeom>
          <a:solidFill>
            <a:srgbClr val="005DA2"/>
          </a:solidFill>
          <a:ln>
            <a:noFill/>
          </a:ln>
        </p:spPr>
        <p:txBody>
          <a:bodyPr lIns="121928" tIns="60964" rIns="121928" bIns="60964" rtlCol="0" anchor="ctr"/>
          <a:lstStyle/>
          <a:p>
            <a:pPr algn="ctr"/>
            <a:endParaRPr lang="zh-CN" altLang="en-US" sz="3600" b="1">
              <a:solidFill>
                <a:schemeClr val="bg1"/>
              </a:solidFill>
              <a:latin typeface="+mj-ea"/>
              <a:ea typeface="+mj-ea"/>
              <a:sym typeface="方正兰亭黑_GBK" panose="02000000000000000000" pitchFamily="2" charset="-122"/>
            </a:endParaRPr>
          </a:p>
        </p:txBody>
      </p:sp>
      <p:sp>
        <p:nvSpPr>
          <p:cNvPr id="16" name="MH_SubTitle_1"/>
          <p:cNvSpPr/>
          <p:nvPr>
            <p:custDataLst>
              <p:tags r:id="rId1"/>
            </p:custDataLst>
          </p:nvPr>
        </p:nvSpPr>
        <p:spPr>
          <a:xfrm>
            <a:off x="247113" y="2373708"/>
            <a:ext cx="2036647" cy="174926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638175" fontAlgn="base">
              <a:spcBef>
                <a:spcPct val="0"/>
              </a:spcBef>
              <a:spcAft>
                <a:spcPct val="0"/>
              </a:spcAft>
              <a:defRPr/>
            </a:pPr>
            <a:r>
              <a:rPr lang="en-US" altLang="zh-CN" sz="8940" dirty="0">
                <a:solidFill>
                  <a:srgbClr val="FFFFFF"/>
                </a:solidFill>
                <a:latin typeface="Arial" panose="020B0604020202020204" pitchFamily="34" charset="0"/>
                <a:ea typeface="微软雅黑" panose="020B0503020204020204" pitchFamily="34" charset="-122"/>
                <a:sym typeface="Arial" panose="020B0604020202020204" pitchFamily="34" charset="0"/>
              </a:rPr>
              <a:t>02</a:t>
            </a:r>
            <a:endParaRPr lang="zh-CN" altLang="en-US" sz="894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MH_Entry_1"/>
          <p:cNvSpPr/>
          <p:nvPr>
            <p:custDataLst>
              <p:tags r:id="rId2"/>
            </p:custDataLst>
          </p:nvPr>
        </p:nvSpPr>
        <p:spPr>
          <a:xfrm>
            <a:off x="2073275" y="2832418"/>
            <a:ext cx="9699625" cy="83312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defTabSz="638175" fontAlgn="base">
              <a:spcBef>
                <a:spcPct val="0"/>
              </a:spcBef>
              <a:spcAft>
                <a:spcPct val="0"/>
              </a:spcAft>
            </a:pPr>
            <a:r>
              <a:rPr lang="zh-CN" altLang="en-US" sz="542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残疾人就业保障金</a:t>
            </a:r>
            <a:r>
              <a:rPr lang="zh-CN" sz="5420" dirty="0">
                <a:solidFill>
                  <a:schemeClr val="bg1"/>
                </a:solidFill>
                <a:latin typeface="Arial" panose="020B0604020202020204" pitchFamily="34" charset="0"/>
                <a:ea typeface="微软雅黑" panose="020B0503020204020204" pitchFamily="34" charset="-122"/>
                <a:sym typeface="Arial" panose="020B0604020202020204" pitchFamily="34" charset="0"/>
              </a:rPr>
              <a:t>的优惠政策</a:t>
            </a:r>
            <a:endParaRPr lang="zh-CN" sz="542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3"/>
    </p:custDataLst>
  </p:cSld>
  <p:clrMapOvr>
    <a:masterClrMapping/>
  </p:clrMapOvr>
  <p:transition spd="slow" advTm="20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流程图: 可选过程 24"/>
          <p:cNvSpPr/>
          <p:nvPr>
            <p:custDataLst>
              <p:tags r:id="rId1"/>
            </p:custDataLst>
          </p:nvPr>
        </p:nvSpPr>
        <p:spPr>
          <a:xfrm>
            <a:off x="1809720" y="2236460"/>
            <a:ext cx="8382059" cy="571504"/>
          </a:xfrm>
          <a:prstGeom prst="flowChartAlternateProcess">
            <a:avLst/>
          </a:prstGeom>
          <a:solidFill>
            <a:schemeClr val="bg1">
              <a:lumMod val="95000"/>
            </a:schemeClr>
          </a:solidFill>
          <a:ln w="12700" cap="flat" cmpd="sng" algn="ctr">
            <a:noFill/>
            <a:prstDash val="solid"/>
            <a:miter lim="800000"/>
          </a:ln>
          <a:effectLst>
            <a:outerShdw blurRad="50800" dist="38100" dir="2700000" algn="tl" rotWithShape="0">
              <a:srgbClr val="83B40D">
                <a:lumMod val="75000"/>
                <a:alpha val="40000"/>
              </a:srgbClr>
            </a:outerShdw>
          </a:effectLst>
        </p:spPr>
        <p:txBody>
          <a:bodyPr rot="0" spcFirstLastPara="0" vertOverflow="overflow" horzOverflow="overflow" vert="horz" wrap="square" lIns="527917" tIns="60949" rIns="121900" bIns="60949" numCol="1" spcCol="0" rtlCol="0" fromWordArt="0" anchor="ctr" anchorCtr="0" forceAA="0" compatLnSpc="1">
            <a:noAutofit/>
          </a:bodyPr>
          <a:lstStyle/>
          <a:p>
            <a:r>
              <a:rPr lang="zh-CN" altLang="en-US" sz="1865" dirty="0" smtClean="0"/>
              <a:t>延续实施残疾人就业保障金分档减缴政策</a:t>
            </a:r>
            <a:endParaRPr lang="da-DK" altLang="zh-CN" sz="1865" dirty="0" smtClean="0"/>
          </a:p>
        </p:txBody>
      </p:sp>
      <p:sp>
        <p:nvSpPr>
          <p:cNvPr id="26" name="圆角矩形 25"/>
          <p:cNvSpPr/>
          <p:nvPr>
            <p:custDataLst>
              <p:tags r:id="rId2"/>
            </p:custDataLst>
          </p:nvPr>
        </p:nvSpPr>
        <p:spPr>
          <a:xfrm>
            <a:off x="1428717" y="2189048"/>
            <a:ext cx="762005" cy="714168"/>
          </a:xfrm>
          <a:prstGeom prst="roundRect">
            <a:avLst/>
          </a:prstGeom>
          <a:solidFill>
            <a:srgbClr val="359EFF"/>
          </a:solidFill>
          <a:ln w="12700" cap="flat" cmpd="sng" algn="ctr">
            <a:noFill/>
            <a:prstDash val="solid"/>
            <a:miter lim="800000"/>
          </a:ln>
          <a:effectLst>
            <a:outerShdw blurRad="50800" dist="38100" dir="5400000" algn="t" rotWithShape="0">
              <a:srgbClr val="FFFFFF">
                <a:lumMod val="75000"/>
                <a:alpha val="40000"/>
              </a:srgbClr>
            </a:outerShdw>
          </a:effectLst>
        </p:spPr>
        <p:txBody>
          <a:bodyPr rot="0" spcFirstLastPara="0" vertOverflow="overflow" horzOverflow="overflow" vert="horz" wrap="square" lIns="121900" tIns="60949" rIns="121900" bIns="60949" numCol="1" spcCol="0" rtlCol="0" fromWordArt="0" anchor="ctr" anchorCtr="0" forceAA="0" compatLnSpc="1">
            <a:normAutofit/>
          </a:bodyPr>
          <a:lstStyle/>
          <a:p>
            <a:pPr algn="ctr"/>
            <a:endParaRPr lang="zh-CN" altLang="en-US" sz="2400"/>
          </a:p>
        </p:txBody>
      </p:sp>
      <p:sp>
        <p:nvSpPr>
          <p:cNvPr id="27" name="圆角矩形 26"/>
          <p:cNvSpPr/>
          <p:nvPr>
            <p:custDataLst>
              <p:tags r:id="rId3"/>
            </p:custDataLst>
          </p:nvPr>
        </p:nvSpPr>
        <p:spPr>
          <a:xfrm>
            <a:off x="1493064" y="2249160"/>
            <a:ext cx="631012" cy="591367"/>
          </a:xfrm>
          <a:prstGeom prst="roundRect">
            <a:avLst/>
          </a:prstGeom>
          <a:noFill/>
          <a:ln w="12700" cap="flat" cmpd="sng" algn="ctr">
            <a:solidFill>
              <a:srgbClr val="FFFFFF"/>
            </a:solidFill>
            <a:prstDash val="dash"/>
            <a:miter lim="800000"/>
          </a:ln>
          <a:effectLst/>
        </p:spPr>
        <p:txBody>
          <a:bodyPr rot="0" spcFirstLastPara="0" vertOverflow="overflow" horzOverflow="overflow" vert="horz" wrap="square" lIns="0" tIns="0" rIns="0" bIns="0" numCol="1" spcCol="0" rtlCol="0" fromWordArt="0" anchor="ctr" anchorCtr="0" forceAA="0" compatLnSpc="1">
            <a:normAutofit/>
          </a:bodyPr>
          <a:lstStyle/>
          <a:p>
            <a:pPr algn="ctr"/>
            <a:r>
              <a:rPr lang="en-US" altLang="zh-CN" sz="2665" dirty="0">
                <a:solidFill>
                  <a:srgbClr val="FFFFFF"/>
                </a:solidFill>
                <a:latin typeface="Arial" panose="020B0604020202020204" pitchFamily="34" charset="0"/>
                <a:ea typeface="+mn-ea"/>
                <a:cs typeface="+mn-ea"/>
              </a:rPr>
              <a:t>01</a:t>
            </a:r>
            <a:endParaRPr lang="en-US" altLang="zh-CN" sz="2665" dirty="0">
              <a:solidFill>
                <a:srgbClr val="FFFFFF"/>
              </a:solidFill>
              <a:latin typeface="Arial" panose="020B0604020202020204" pitchFamily="34" charset="0"/>
              <a:ea typeface="+mn-ea"/>
              <a:cs typeface="+mn-ea"/>
            </a:endParaRPr>
          </a:p>
        </p:txBody>
      </p:sp>
      <p:sp>
        <p:nvSpPr>
          <p:cNvPr id="28" name="流程图: 可选过程 27"/>
          <p:cNvSpPr/>
          <p:nvPr>
            <p:custDataLst>
              <p:tags r:id="rId4"/>
            </p:custDataLst>
          </p:nvPr>
        </p:nvSpPr>
        <p:spPr>
          <a:xfrm>
            <a:off x="1815644" y="5379731"/>
            <a:ext cx="8376135" cy="602009"/>
          </a:xfrm>
          <a:prstGeom prst="flowChartAlternateProcess">
            <a:avLst/>
          </a:prstGeom>
          <a:solidFill>
            <a:schemeClr val="bg1">
              <a:lumMod val="95000"/>
            </a:schemeClr>
          </a:solidFill>
          <a:ln w="12700" cap="flat" cmpd="sng" algn="ctr">
            <a:noFill/>
            <a:prstDash val="solid"/>
            <a:miter lim="800000"/>
          </a:ln>
          <a:effectLst>
            <a:outerShdw blurRad="50800" dist="38100" dir="2700000" algn="tl" rotWithShape="0">
              <a:srgbClr val="83B40D">
                <a:lumMod val="75000"/>
                <a:alpha val="40000"/>
              </a:srgbClr>
            </a:outerShdw>
          </a:effectLst>
        </p:spPr>
        <p:txBody>
          <a:bodyPr rot="0" spcFirstLastPara="0" vertOverflow="overflow" horzOverflow="overflow" vert="horz" wrap="square" lIns="527917" tIns="60949" rIns="121900" bIns="60949" numCol="1" spcCol="0" rtlCol="0" fromWordArt="0" anchor="ctr" anchorCtr="0" forceAA="0" compatLnSpc="1">
            <a:normAutofit/>
          </a:bodyPr>
          <a:lstStyle/>
          <a:p>
            <a:r>
              <a:rPr lang="zh-CN" altLang="en-US" sz="1865" dirty="0" smtClean="0"/>
              <a:t>在职职工人数在</a:t>
            </a:r>
            <a:r>
              <a:rPr lang="en-US" sz="1865" dirty="0" smtClean="0"/>
              <a:t>30</a:t>
            </a:r>
            <a:r>
              <a:rPr lang="zh-CN" altLang="en-US" sz="1865" dirty="0" smtClean="0"/>
              <a:t>人（含）以下的</a:t>
            </a:r>
            <a:r>
              <a:rPr lang="zh-CN" altLang="en-US" sz="1865" b="1" dirty="0" smtClean="0">
                <a:solidFill>
                  <a:srgbClr val="C00000"/>
                </a:solidFill>
              </a:rPr>
              <a:t>企业</a:t>
            </a:r>
            <a:r>
              <a:rPr lang="zh-CN" altLang="en-US" sz="1865" dirty="0" smtClean="0"/>
              <a:t>，继续免征残疾人就业保障金</a:t>
            </a:r>
            <a:endParaRPr lang="da-DK" altLang="zh-CN" sz="1865" b="1" dirty="0">
              <a:solidFill>
                <a:schemeClr val="bg2">
                  <a:lumMod val="50000"/>
                </a:schemeClr>
              </a:solidFill>
            </a:endParaRPr>
          </a:p>
        </p:txBody>
      </p:sp>
      <p:sp>
        <p:nvSpPr>
          <p:cNvPr id="29" name="圆角矩形 28"/>
          <p:cNvSpPr/>
          <p:nvPr>
            <p:custDataLst>
              <p:tags r:id="rId5"/>
            </p:custDataLst>
          </p:nvPr>
        </p:nvSpPr>
        <p:spPr>
          <a:xfrm>
            <a:off x="1428717" y="5331472"/>
            <a:ext cx="762005" cy="745520"/>
          </a:xfrm>
          <a:prstGeom prst="roundRect">
            <a:avLst/>
          </a:prstGeom>
          <a:solidFill>
            <a:srgbClr val="0070C0"/>
          </a:solidFill>
          <a:ln w="12700" cap="flat" cmpd="sng" algn="ctr">
            <a:noFill/>
            <a:prstDash val="solid"/>
            <a:miter lim="800000"/>
          </a:ln>
          <a:effectLst>
            <a:outerShdw blurRad="50800" dist="38100" dir="5400000" algn="t" rotWithShape="0">
              <a:srgbClr val="FFFFFF">
                <a:lumMod val="75000"/>
                <a:alpha val="40000"/>
              </a:srgbClr>
            </a:outerShdw>
          </a:effectLst>
        </p:spPr>
        <p:txBody>
          <a:bodyPr rot="0" spcFirstLastPara="0" vertOverflow="overflow" horzOverflow="overflow" vert="horz" wrap="square" lIns="121900" tIns="60949" rIns="121900" bIns="60949" numCol="1" spcCol="0" rtlCol="0" fromWordArt="0" anchor="ctr" anchorCtr="0" forceAA="0" compatLnSpc="1">
            <a:normAutofit/>
          </a:bodyPr>
          <a:lstStyle/>
          <a:p>
            <a:pPr algn="ctr"/>
            <a:endParaRPr lang="zh-CN" altLang="en-US" sz="2400"/>
          </a:p>
        </p:txBody>
      </p:sp>
      <p:sp>
        <p:nvSpPr>
          <p:cNvPr id="30" name="圆角矩形 29"/>
          <p:cNvSpPr/>
          <p:nvPr>
            <p:custDataLst>
              <p:tags r:id="rId6"/>
            </p:custDataLst>
          </p:nvPr>
        </p:nvSpPr>
        <p:spPr>
          <a:xfrm>
            <a:off x="1479517" y="5379731"/>
            <a:ext cx="631012" cy="617328"/>
          </a:xfrm>
          <a:prstGeom prst="roundRect">
            <a:avLst/>
          </a:prstGeom>
          <a:noFill/>
          <a:ln w="12700" cap="flat" cmpd="sng" algn="ctr">
            <a:solidFill>
              <a:srgbClr val="FFFFFF"/>
            </a:solidFill>
            <a:prstDash val="dash"/>
            <a:miter lim="800000"/>
          </a:ln>
          <a:effectLst/>
        </p:spPr>
        <p:txBody>
          <a:bodyPr rot="0" spcFirstLastPara="0" vertOverflow="overflow" horzOverflow="overflow" vert="horz" wrap="square" lIns="0" tIns="0" rIns="0" bIns="0" numCol="1" spcCol="0" rtlCol="0" fromWordArt="0" anchor="ctr" anchorCtr="0" forceAA="0" compatLnSpc="1">
            <a:normAutofit/>
          </a:bodyPr>
          <a:lstStyle/>
          <a:p>
            <a:pPr algn="ctr"/>
            <a:r>
              <a:rPr lang="en-US" altLang="zh-CN" sz="2665" dirty="0">
                <a:solidFill>
                  <a:srgbClr val="FFFFFF"/>
                </a:solidFill>
                <a:latin typeface="Arial" panose="020B0604020202020204" pitchFamily="34" charset="0"/>
                <a:ea typeface="+mn-ea"/>
                <a:cs typeface="+mn-ea"/>
              </a:rPr>
              <a:t>02</a:t>
            </a:r>
            <a:endParaRPr lang="en-US" altLang="zh-CN" sz="2665" dirty="0">
              <a:solidFill>
                <a:srgbClr val="FFFFFF"/>
              </a:solidFill>
              <a:latin typeface="Arial" panose="020B0604020202020204" pitchFamily="34" charset="0"/>
              <a:ea typeface="+mn-ea"/>
              <a:cs typeface="+mn-ea"/>
            </a:endParaRPr>
          </a:p>
        </p:txBody>
      </p:sp>
      <p:graphicFrame>
        <p:nvGraphicFramePr>
          <p:cNvPr id="58" name="表格 57"/>
          <p:cNvGraphicFramePr>
            <a:graphicFrameLocks noGrp="1"/>
          </p:cNvGraphicFramePr>
          <p:nvPr/>
        </p:nvGraphicFramePr>
        <p:xfrm>
          <a:off x="2857477" y="3474719"/>
          <a:ext cx="5524500" cy="1333500"/>
        </p:xfrm>
        <a:graphic>
          <a:graphicData uri="http://schemas.openxmlformats.org/drawingml/2006/table">
            <a:tbl>
              <a:tblPr>
                <a:tableStyleId>{5C22544A-7EE6-4342-B048-85BDC9FD1C3A}</a:tableStyleId>
              </a:tblPr>
              <a:tblGrid>
                <a:gridCol w="3689985"/>
                <a:gridCol w="1834515"/>
              </a:tblGrid>
              <a:tr h="444500">
                <a:tc>
                  <a:txBody>
                    <a:bodyPr/>
                    <a:lstStyle/>
                    <a:p>
                      <a:pPr algn="ctr">
                        <a:spcAft>
                          <a:spcPts val="0"/>
                        </a:spcAft>
                      </a:pPr>
                      <a:r>
                        <a:rPr lang="zh-CN" sz="1535" b="1" kern="100" dirty="0"/>
                        <a:t>用人单位安排残疾人就业比例</a:t>
                      </a:r>
                      <a:endParaRPr lang="zh-CN" sz="1535" b="1" kern="100" dirty="0">
                        <a:latin typeface="Calibri" panose="020F0502020204030204"/>
                        <a:ea typeface="宋体" panose="02010600030101010101" pitchFamily="2" charset="-122"/>
                        <a:cs typeface="Times New Roman" panose="02020603050405020304"/>
                      </a:endParaRPr>
                    </a:p>
                  </a:txBody>
                  <a:tcPr marT="0" marB="0" anchor="ctr"/>
                </a:tc>
                <a:tc>
                  <a:txBody>
                    <a:bodyPr/>
                    <a:lstStyle/>
                    <a:p>
                      <a:pPr algn="ctr">
                        <a:spcAft>
                          <a:spcPts val="0"/>
                        </a:spcAft>
                      </a:pPr>
                      <a:r>
                        <a:rPr lang="zh-CN" sz="1535" b="1" kern="100" dirty="0"/>
                        <a:t>缴纳比例</a:t>
                      </a:r>
                      <a:endParaRPr lang="zh-CN" sz="1535" b="1" kern="100" dirty="0">
                        <a:latin typeface="Calibri" panose="020F0502020204030204"/>
                        <a:ea typeface="宋体" panose="02010600030101010101" pitchFamily="2" charset="-122"/>
                        <a:cs typeface="Times New Roman" panose="02020603050405020304"/>
                      </a:endParaRPr>
                    </a:p>
                  </a:txBody>
                  <a:tcPr marT="0" marB="0" anchor="ctr"/>
                </a:tc>
              </a:tr>
              <a:tr h="444500">
                <a:tc>
                  <a:txBody>
                    <a:bodyPr/>
                    <a:lstStyle/>
                    <a:p>
                      <a:pPr algn="ctr">
                        <a:spcAft>
                          <a:spcPts val="0"/>
                        </a:spcAft>
                      </a:pPr>
                      <a:r>
                        <a:rPr lang="zh-CN" sz="1535" kern="100" dirty="0"/>
                        <a:t>达到</a:t>
                      </a:r>
                      <a:r>
                        <a:rPr lang="en-US" sz="1535" kern="100" dirty="0"/>
                        <a:t>1%</a:t>
                      </a:r>
                      <a:r>
                        <a:rPr lang="zh-CN" sz="1535" kern="100" dirty="0"/>
                        <a:t>（含）以上小于</a:t>
                      </a:r>
                      <a:r>
                        <a:rPr lang="en-US" sz="1535" kern="100" dirty="0"/>
                        <a:t>1.5%</a:t>
                      </a:r>
                      <a:endParaRPr lang="zh-CN" sz="1400" b="1" kern="100" dirty="0">
                        <a:latin typeface="Calibri" panose="020F0502020204030204"/>
                        <a:ea typeface="宋体" panose="02010600030101010101" pitchFamily="2" charset="-122"/>
                        <a:cs typeface="Times New Roman" panose="02020603050405020304"/>
                      </a:endParaRPr>
                    </a:p>
                  </a:txBody>
                  <a:tcPr marT="0" marB="0" anchor="ctr"/>
                </a:tc>
                <a:tc>
                  <a:txBody>
                    <a:bodyPr/>
                    <a:lstStyle/>
                    <a:p>
                      <a:pPr algn="ctr">
                        <a:spcAft>
                          <a:spcPts val="0"/>
                        </a:spcAft>
                      </a:pPr>
                      <a:r>
                        <a:rPr lang="en-US" sz="1400" kern="100" dirty="0"/>
                        <a:t>50%</a:t>
                      </a:r>
                      <a:endParaRPr lang="zh-CN" sz="1400" b="1" kern="100" dirty="0">
                        <a:latin typeface="Calibri" panose="020F0502020204030204"/>
                        <a:ea typeface="宋体" panose="02010600030101010101" pitchFamily="2" charset="-122"/>
                        <a:cs typeface="Times New Roman" panose="02020603050405020304"/>
                      </a:endParaRPr>
                    </a:p>
                  </a:txBody>
                  <a:tcPr marT="0" marB="0" anchor="ctr"/>
                </a:tc>
              </a:tr>
              <a:tr h="444500">
                <a:tc>
                  <a:txBody>
                    <a:bodyPr/>
                    <a:lstStyle/>
                    <a:p>
                      <a:pPr algn="ctr">
                        <a:spcAft>
                          <a:spcPts val="0"/>
                        </a:spcAft>
                      </a:pPr>
                      <a:r>
                        <a:rPr lang="en-US" sz="1535" kern="100" dirty="0"/>
                        <a:t>1%</a:t>
                      </a:r>
                      <a:r>
                        <a:rPr lang="zh-CN" sz="1535" kern="100" dirty="0"/>
                        <a:t>以下</a:t>
                      </a:r>
                      <a:endParaRPr lang="zh-CN" sz="1400" b="1" kern="100" dirty="0">
                        <a:latin typeface="Calibri" panose="020F0502020204030204"/>
                        <a:ea typeface="宋体" panose="02010600030101010101" pitchFamily="2" charset="-122"/>
                        <a:cs typeface="Times New Roman" panose="02020603050405020304"/>
                      </a:endParaRPr>
                    </a:p>
                  </a:txBody>
                  <a:tcPr marT="0" marB="0" anchor="ctr"/>
                </a:tc>
                <a:tc>
                  <a:txBody>
                    <a:bodyPr/>
                    <a:lstStyle/>
                    <a:p>
                      <a:pPr algn="ctr">
                        <a:spcAft>
                          <a:spcPts val="0"/>
                        </a:spcAft>
                      </a:pPr>
                      <a:r>
                        <a:rPr lang="en-US" sz="1400" kern="100" dirty="0"/>
                        <a:t>90%</a:t>
                      </a:r>
                      <a:endParaRPr lang="zh-CN" sz="1400" b="1" kern="100" dirty="0">
                        <a:latin typeface="Calibri" panose="020F0502020204030204"/>
                        <a:ea typeface="宋体" panose="02010600030101010101" pitchFamily="2" charset="-122"/>
                        <a:cs typeface="Times New Roman" panose="02020603050405020304"/>
                      </a:endParaRPr>
                    </a:p>
                  </a:txBody>
                  <a:tcPr marT="0" marB="0" anchor="ctr"/>
                </a:tc>
              </a:tr>
            </a:tbl>
          </a:graphicData>
        </a:graphic>
      </p:graphicFrame>
      <p:sp>
        <p:nvSpPr>
          <p:cNvPr id="59" name="矩形 58"/>
          <p:cNvSpPr/>
          <p:nvPr/>
        </p:nvSpPr>
        <p:spPr>
          <a:xfrm>
            <a:off x="3227124" y="1109328"/>
            <a:ext cx="5737860" cy="460375"/>
          </a:xfrm>
          <a:prstGeom prst="rect">
            <a:avLst/>
          </a:prstGeom>
        </p:spPr>
        <p:txBody>
          <a:bodyPr wrap="none">
            <a:spAutoFit/>
          </a:bodyPr>
          <a:lstStyle/>
          <a:p>
            <a:pPr algn="l"/>
            <a:r>
              <a:rPr lang="zh-CN" altLang="zh-CN" sz="2400" dirty="0" smtClean="0">
                <a:sym typeface="+mn-ea"/>
              </a:rPr>
              <a:t>残疾人就业保障金</a:t>
            </a:r>
            <a:r>
              <a:rPr lang="zh-CN" altLang="en-US" sz="2400" dirty="0" smtClean="0"/>
              <a:t>优惠政策延续到</a:t>
            </a:r>
            <a:r>
              <a:rPr lang="en-US" sz="2400" dirty="0" smtClean="0"/>
              <a:t>2027</a:t>
            </a:r>
            <a:r>
              <a:rPr lang="zh-CN" altLang="en-US" sz="2400" dirty="0" smtClean="0"/>
              <a:t>年</a:t>
            </a:r>
            <a:endParaRPr lang="zh-CN" altLang="en-US" sz="2400" dirty="0"/>
          </a:p>
        </p:txBody>
      </p:sp>
      <p:sp>
        <p:nvSpPr>
          <p:cNvPr id="3" name="TextBox 3"/>
          <p:cNvSpPr txBox="1"/>
          <p:nvPr/>
        </p:nvSpPr>
        <p:spPr>
          <a:xfrm>
            <a:off x="477520" y="339090"/>
            <a:ext cx="4201160" cy="460375"/>
          </a:xfrm>
          <a:prstGeom prst="rect">
            <a:avLst/>
          </a:prstGeom>
          <a:noFill/>
        </p:spPr>
        <p:txBody>
          <a:bodyPr wrap="square" rtlCol="0">
            <a:spAutoFit/>
          </a:bodyPr>
          <a:p>
            <a:r>
              <a:rPr lang="zh-CN" altLang="zh-CN" sz="2400" dirty="0" smtClean="0">
                <a:sym typeface="+mn-ea"/>
              </a:rPr>
              <a:t>残疾人就业保障金</a:t>
            </a:r>
            <a:r>
              <a:rPr lang="zh-CN" altLang="en-US" sz="2400" dirty="0" smtClean="0">
                <a:solidFill>
                  <a:schemeClr val="tx1">
                    <a:lumMod val="75000"/>
                    <a:lumOff val="25000"/>
                  </a:schemeClr>
                </a:solidFill>
              </a:rPr>
              <a:t>优惠政策</a:t>
            </a:r>
            <a:endParaRPr lang="zh-CN" altLang="en-US" sz="2400" dirty="0" smtClean="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
          </p:nvPr>
        </p:nvSpPr>
        <p:spPr/>
        <p:txBody>
          <a:bodyPr/>
          <a:p>
            <a:endParaRPr lang="zh-CN" altLang="en-US"/>
          </a:p>
        </p:txBody>
      </p:sp>
      <p:sp>
        <p:nvSpPr>
          <p:cNvPr id="7" name="Title 1"/>
          <p:cNvSpPr txBox="1"/>
          <p:nvPr/>
        </p:nvSpPr>
        <p:spPr>
          <a:xfrm>
            <a:off x="699135" y="266700"/>
            <a:ext cx="1286510" cy="506095"/>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zh-CN" sz="2400" dirty="0" smtClean="0">
                <a:solidFill>
                  <a:schemeClr val="tx1"/>
                </a:solidFill>
                <a:latin typeface="+mn-lt"/>
                <a:ea typeface="+mn-ea"/>
                <a:cs typeface="+mn-cs"/>
                <a:sym typeface="+mn-lt"/>
              </a:rPr>
              <a:t>案例解析</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 name="TextBox 8"/>
          <p:cNvSpPr txBox="1"/>
          <p:nvPr/>
        </p:nvSpPr>
        <p:spPr>
          <a:xfrm>
            <a:off x="699135" y="1705610"/>
            <a:ext cx="10795000" cy="612775"/>
          </a:xfrm>
          <a:prstGeom prst="rect">
            <a:avLst/>
          </a:prstGeom>
          <a:noFill/>
          <a:ln>
            <a:solidFill>
              <a:schemeClr val="tx1">
                <a:lumMod val="50000"/>
                <a:lumOff val="50000"/>
              </a:schemeClr>
            </a:solidFill>
          </a:ln>
        </p:spPr>
        <p:txBody>
          <a:bodyPr wrap="square" rtlCol="0">
            <a:noAutofit/>
          </a:bodyPr>
          <a:lstStyle/>
          <a:p>
            <a:pPr indent="474980" fontAlgn="auto">
              <a:lnSpc>
                <a:spcPct val="150000"/>
              </a:lnSpc>
              <a:extLst>
                <a:ext uri="{35155182-B16C-46BC-9424-99874614C6A1}">
                  <wpsdc:indentchars xmlns:wpsdc="http://www.wps.cn/officeDocument/2017/drawingmlCustomData" val="200" checksum="3904854192"/>
                </a:ext>
              </a:extLst>
            </a:pPr>
            <a:r>
              <a:rPr lang="en-US" altLang="zh-CN" sz="1865" b="1" dirty="0" smtClean="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865" b="1" dirty="0" smtClean="0">
                <a:latin typeface="微软雅黑" panose="020B0503020204020204" pitchFamily="34" charset="-122"/>
                <a:ea typeface="微软雅黑" panose="020B0503020204020204" pitchFamily="34" charset="-122"/>
                <a:cs typeface="微软雅黑" panose="020B0503020204020204" pitchFamily="34" charset="-122"/>
              </a:rPr>
              <a:t>、甲企业人数为</a:t>
            </a:r>
            <a:r>
              <a:rPr lang="en-US" altLang="zh-CN" sz="1865" b="1" dirty="0" smtClean="0">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865" b="1" dirty="0" smtClean="0">
                <a:latin typeface="微软雅黑" panose="020B0503020204020204" pitchFamily="34" charset="-122"/>
                <a:ea typeface="微软雅黑" panose="020B0503020204020204" pitchFamily="34" charset="-122"/>
                <a:cs typeface="微软雅黑" panose="020B0503020204020204" pitchFamily="34" charset="-122"/>
              </a:rPr>
              <a:t>人，上年在职职工工资总额</a:t>
            </a:r>
            <a:r>
              <a:rPr lang="en-US" altLang="zh-CN" sz="1865" b="1" dirty="0" smtClean="0">
                <a:latin typeface="微软雅黑" panose="020B0503020204020204" pitchFamily="34" charset="-122"/>
                <a:ea typeface="微软雅黑" panose="020B0503020204020204" pitchFamily="34" charset="-122"/>
                <a:cs typeface="微软雅黑" panose="020B0503020204020204" pitchFamily="34" charset="-122"/>
              </a:rPr>
              <a:t>20</a:t>
            </a:r>
            <a:r>
              <a:rPr lang="zh-CN" altLang="en-US" sz="1865" b="1" dirty="0" smtClean="0">
                <a:latin typeface="微软雅黑" panose="020B0503020204020204" pitchFamily="34" charset="-122"/>
                <a:ea typeface="微软雅黑" panose="020B0503020204020204" pitchFamily="34" charset="-122"/>
                <a:cs typeface="微软雅黑" panose="020B0503020204020204" pitchFamily="34" charset="-122"/>
              </a:rPr>
              <a:t>万，</a:t>
            </a:r>
            <a:r>
              <a:rPr lang="zh-CN" sz="1865"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未安置</a:t>
            </a:r>
            <a:r>
              <a:rPr lang="zh-CN" altLang="en-US" sz="1865"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残疾人。</a:t>
            </a:r>
            <a:endParaRPr lang="zh-CN" altLang="en-US" sz="1865" b="1" dirty="0" smtClean="0">
              <a:latin typeface="微软雅黑" panose="020B0503020204020204" pitchFamily="34" charset="-122"/>
              <a:ea typeface="微软雅黑" panose="020B0503020204020204" pitchFamily="34" charset="-122"/>
              <a:cs typeface="微软雅黑" panose="020B0503020204020204" pitchFamily="34" charset="-122"/>
            </a:endParaRPr>
          </a:p>
          <a:p>
            <a:pPr indent="474980" fontAlgn="auto">
              <a:lnSpc>
                <a:spcPct val="150000"/>
              </a:lnSpc>
              <a:extLst>
                <a:ext uri="{35155182-B16C-46BC-9424-99874614C6A1}">
                  <wpsdc:indentchars xmlns:wpsdc="http://www.wps.cn/officeDocument/2017/drawingmlCustomData" val="200" checksum="3904854192"/>
                </a:ext>
              </a:extLst>
            </a:pPr>
            <a:endParaRPr lang="zh-CN" altLang="en-US" sz="1865" dirty="0" smtClean="0">
              <a:latin typeface="微软雅黑" panose="020B0503020204020204" pitchFamily="34" charset="-122"/>
              <a:ea typeface="微软雅黑" panose="020B0503020204020204" pitchFamily="34" charset="-122"/>
              <a:cs typeface="微软雅黑" panose="020B0503020204020204" pitchFamily="34" charset="-122"/>
            </a:endParaRPr>
          </a:p>
          <a:p>
            <a:pPr indent="474980" fontAlgn="auto">
              <a:lnSpc>
                <a:spcPct val="150000"/>
              </a:lnSpc>
              <a:extLst>
                <a:ext uri="{35155182-B16C-46BC-9424-99874614C6A1}">
                  <wpsdc:indentchars xmlns:wpsdc="http://www.wps.cn/officeDocument/2017/drawingmlCustomData" val="200" checksum="3904854192"/>
                </a:ext>
              </a:extLst>
            </a:pPr>
            <a:endParaRPr lang="zh-CN" altLang="en-US" sz="1865" dirty="0" smtClean="0">
              <a:latin typeface="微软雅黑" panose="020B0503020204020204" pitchFamily="34" charset="-122"/>
              <a:ea typeface="微软雅黑" panose="020B0503020204020204" pitchFamily="34" charset="-122"/>
              <a:cs typeface="微软雅黑" panose="020B0503020204020204" pitchFamily="34" charset="-122"/>
            </a:endParaRPr>
          </a:p>
          <a:p>
            <a:pPr indent="474980" fontAlgn="auto">
              <a:lnSpc>
                <a:spcPct val="150000"/>
              </a:lnSpc>
              <a:extLst>
                <a:ext uri="{35155182-B16C-46BC-9424-99874614C6A1}">
                  <wpsdc:indentchars xmlns:wpsdc="http://www.wps.cn/officeDocument/2017/drawingmlCustomData" val="200" checksum="3904854192"/>
                </a:ext>
              </a:extLst>
            </a:pPr>
            <a:endParaRPr lang="en-US" altLang="zh-CN" sz="1865" dirty="0" smtClean="0">
              <a:latin typeface="微软雅黑" panose="020B0503020204020204" pitchFamily="34" charset="-122"/>
              <a:ea typeface="微软雅黑" panose="020B0503020204020204" pitchFamily="34" charset="-122"/>
              <a:cs typeface="微软雅黑" panose="020B0503020204020204" pitchFamily="34" charset="-122"/>
            </a:endParaRPr>
          </a:p>
          <a:p>
            <a:pPr indent="474980" fontAlgn="auto">
              <a:lnSpc>
                <a:spcPct val="150000"/>
              </a:lnSpc>
              <a:extLst>
                <a:ext uri="{35155182-B16C-46BC-9424-99874614C6A1}">
                  <wpsdc:indentchars xmlns:wpsdc="http://www.wps.cn/officeDocument/2017/drawingmlCustomData" val="200" checksum="3904854192"/>
                </a:ext>
              </a:extLst>
            </a:pPr>
            <a:endParaRPr lang="en-US" altLang="zh-CN" sz="1865" dirty="0" smtClean="0">
              <a:latin typeface="微软雅黑" panose="020B0503020204020204" pitchFamily="34" charset="-122"/>
              <a:ea typeface="微软雅黑" panose="020B0503020204020204" pitchFamily="34" charset="-122"/>
              <a:cs typeface="微软雅黑" panose="020B0503020204020204" pitchFamily="34" charset="-122"/>
            </a:endParaRPr>
          </a:p>
          <a:p>
            <a:pPr indent="474980" fontAlgn="auto">
              <a:lnSpc>
                <a:spcPct val="150000"/>
              </a:lnSpc>
              <a:extLst>
                <a:ext uri="{35155182-B16C-46BC-9424-99874614C6A1}">
                  <wpsdc:indentchars xmlns:wpsdc="http://www.wps.cn/officeDocument/2017/drawingmlCustomData" val="200" checksum="3904854192"/>
                </a:ext>
              </a:extLst>
            </a:pPr>
            <a:endParaRPr lang="en-US" altLang="zh-CN" sz="1865" dirty="0" smtClean="0">
              <a:latin typeface="微软雅黑" panose="020B0503020204020204" pitchFamily="34" charset="-122"/>
              <a:ea typeface="微软雅黑" panose="020B0503020204020204" pitchFamily="34" charset="-122"/>
              <a:cs typeface="微软雅黑" panose="020B0503020204020204" pitchFamily="34" charset="-122"/>
            </a:endParaRPr>
          </a:p>
          <a:p>
            <a:pPr indent="474980" fontAlgn="auto">
              <a:lnSpc>
                <a:spcPct val="150000"/>
              </a:lnSpc>
              <a:extLst>
                <a:ext uri="{35155182-B16C-46BC-9424-99874614C6A1}">
                  <wpsdc:indentchars xmlns:wpsdc="http://www.wps.cn/officeDocument/2017/drawingmlCustomData" val="200" checksum="3904854192"/>
                </a:ext>
              </a:extLst>
            </a:pPr>
            <a:endParaRPr lang="en-US" altLang="zh-CN" sz="1865" dirty="0" smtClean="0">
              <a:latin typeface="微软雅黑" panose="020B0503020204020204" pitchFamily="34" charset="-122"/>
              <a:ea typeface="微软雅黑" panose="020B0503020204020204" pitchFamily="34" charset="-122"/>
              <a:cs typeface="微软雅黑" panose="020B0503020204020204" pitchFamily="34" charset="-122"/>
            </a:endParaRPr>
          </a:p>
          <a:p>
            <a:pPr indent="474980" fontAlgn="auto">
              <a:lnSpc>
                <a:spcPct val="150000"/>
              </a:lnSpc>
              <a:extLst>
                <a:ext uri="{35155182-B16C-46BC-9424-99874614C6A1}">
                  <wpsdc:indentchars xmlns:wpsdc="http://www.wps.cn/officeDocument/2017/drawingmlCustomData" val="200" checksum="3904854192"/>
                </a:ext>
              </a:extLst>
            </a:pPr>
            <a:endParaRPr lang="en-US" altLang="zh-CN" sz="1865" dirty="0" smtClean="0">
              <a:latin typeface="微软雅黑" panose="020B0503020204020204" pitchFamily="34" charset="-122"/>
              <a:ea typeface="微软雅黑" panose="020B0503020204020204" pitchFamily="34" charset="-122"/>
              <a:cs typeface="微软雅黑" panose="020B0503020204020204" pitchFamily="34" charset="-122"/>
            </a:endParaRPr>
          </a:p>
          <a:p>
            <a:pPr indent="406400" fontAlgn="auto">
              <a:lnSpc>
                <a:spcPct val="150000"/>
              </a:lnSpc>
              <a:extLst>
                <a:ext uri="{35155182-B16C-46BC-9424-99874614C6A1}">
                  <wpsdc:indentchars xmlns:wpsdc="http://www.wps.cn/officeDocument/2017/drawingmlCustomData" val="200" checksum="1740828767"/>
                </a:ext>
              </a:extLst>
            </a:pPr>
            <a:endParaRPr lang="en-US" altLang="zh-CN" sz="1600"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4" name="表格 3"/>
          <p:cNvGraphicFramePr/>
          <p:nvPr>
            <p:custDataLst>
              <p:tags r:id="rId1"/>
            </p:custDataLst>
          </p:nvPr>
        </p:nvGraphicFramePr>
        <p:xfrm>
          <a:off x="699770" y="2643505"/>
          <a:ext cx="10794365" cy="2778125"/>
        </p:xfrm>
        <a:graphic>
          <a:graphicData uri="http://schemas.openxmlformats.org/drawingml/2006/table">
            <a:tbl>
              <a:tblPr firstRow="1" bandRow="1">
                <a:tableStyleId>{5C22544A-7EE6-4342-B048-85BDC9FD1C3A}</a:tableStyleId>
              </a:tblPr>
              <a:tblGrid>
                <a:gridCol w="299720"/>
                <a:gridCol w="755015"/>
                <a:gridCol w="563245"/>
                <a:gridCol w="532765"/>
                <a:gridCol w="896620"/>
                <a:gridCol w="1273810"/>
                <a:gridCol w="713740"/>
                <a:gridCol w="1160145"/>
                <a:gridCol w="984250"/>
                <a:gridCol w="984250"/>
                <a:gridCol w="1229360"/>
                <a:gridCol w="1401445"/>
              </a:tblGrid>
              <a:tr h="1624330">
                <a:tc>
                  <a:txBody>
                    <a:bodyPr/>
                    <a:p>
                      <a:pPr indent="0">
                        <a:buNone/>
                      </a:pPr>
                      <a:r>
                        <a:rPr lang="en-US" sz="1465">
                          <a:latin typeface="微软雅黑" panose="020B0503020204020204" pitchFamily="34" charset="-122"/>
                          <a:ea typeface="微软雅黑" panose="020B0503020204020204" pitchFamily="34" charset="-122"/>
                        </a:rPr>
                        <a:t>序号</a:t>
                      </a:r>
                      <a:endParaRPr lang="en-US" altLang="en-US" sz="1465">
                        <a:latin typeface="微软雅黑" panose="020B0503020204020204" pitchFamily="34" charset="-122"/>
                        <a:ea typeface="微软雅黑" panose="020B0503020204020204" pitchFamily="34" charset="-122"/>
                      </a:endParaRPr>
                    </a:p>
                  </a:txBody>
                  <a:tcPr marL="0" marR="0" marT="0" marB="0" vert="horz" anchor="ctr" anchorCtr="0"/>
                </a:tc>
                <a:tc>
                  <a:txBody>
                    <a:bodyPr/>
                    <a:p>
                      <a:pPr indent="0" algn="ctr">
                        <a:buNone/>
                      </a:pPr>
                      <a:r>
                        <a:rPr lang="en-US" sz="1465">
                          <a:latin typeface="微软雅黑" panose="020B0503020204020204" pitchFamily="34" charset="-122"/>
                          <a:ea typeface="微软雅黑" panose="020B0503020204020204" pitchFamily="34" charset="-122"/>
                          <a:cs typeface="微软雅黑" panose="020B0503020204020204" pitchFamily="34" charset="-122"/>
                        </a:rPr>
                        <a:t>*上年在职职工工资总额</a:t>
                      </a:r>
                      <a:endParaRPr lang="en-US" altLang="en-US" sz="1465">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tc>
                <a:tc>
                  <a:txBody>
                    <a:bodyPr/>
                    <a:p>
                      <a:pPr indent="0" algn="ctr">
                        <a:buNone/>
                      </a:pPr>
                      <a:r>
                        <a:rPr lang="en-US" sz="1465">
                          <a:latin typeface="微软雅黑" panose="020B0503020204020204" pitchFamily="34" charset="-122"/>
                          <a:ea typeface="微软雅黑" panose="020B0503020204020204" pitchFamily="34" charset="-122"/>
                          <a:cs typeface="微软雅黑" panose="020B0503020204020204" pitchFamily="34" charset="-122"/>
                        </a:rPr>
                        <a:t>*上年在职职工人数</a:t>
                      </a:r>
                      <a:endParaRPr lang="en-US" altLang="en-US" sz="1465">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tc>
                <a:tc>
                  <a:txBody>
                    <a:bodyPr/>
                    <a:p>
                      <a:pPr indent="0" algn="ctr">
                        <a:buNone/>
                      </a:pPr>
                      <a:r>
                        <a:rPr lang="en-US" sz="1465">
                          <a:latin typeface="微软雅黑" panose="020B0503020204020204" pitchFamily="34" charset="-122"/>
                          <a:ea typeface="微软雅黑" panose="020B0503020204020204" pitchFamily="34" charset="-122"/>
                          <a:cs typeface="微软雅黑" panose="020B0503020204020204" pitchFamily="34" charset="-122"/>
                        </a:rPr>
                        <a:t>*应安排残疾人就业比例</a:t>
                      </a:r>
                      <a:endParaRPr lang="en-US" altLang="en-US" sz="1465">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tc>
                <a:tc>
                  <a:txBody>
                    <a:bodyPr/>
                    <a:p>
                      <a:pPr indent="0" algn="ctr">
                        <a:buNone/>
                      </a:pPr>
                      <a:r>
                        <a:rPr lang="en-US" sz="1465">
                          <a:latin typeface="微软雅黑" panose="020B0503020204020204" pitchFamily="34" charset="-122"/>
                          <a:ea typeface="微软雅黑" panose="020B0503020204020204" pitchFamily="34" charset="-122"/>
                          <a:cs typeface="微软雅黑" panose="020B0503020204020204" pitchFamily="34" charset="-122"/>
                        </a:rPr>
                        <a:t>*上年实际安排残疾人就业人数</a:t>
                      </a:r>
                      <a:endParaRPr lang="en-US" altLang="en-US" sz="1465">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tc>
                <a:tc>
                  <a:txBody>
                    <a:bodyPr/>
                    <a:p>
                      <a:pPr indent="0" algn="ctr">
                        <a:buNone/>
                      </a:pPr>
                      <a:r>
                        <a:rPr lang="en-US" sz="1465">
                          <a:latin typeface="微软雅黑" panose="020B0503020204020204" pitchFamily="34" charset="-122"/>
                          <a:ea typeface="微软雅黑" panose="020B0503020204020204" pitchFamily="34" charset="-122"/>
                          <a:cs typeface="微软雅黑" panose="020B0503020204020204" pitchFamily="34" charset="-122"/>
                        </a:rPr>
                        <a:t>*上年在职职工年平均工资（或当地社会平均工资的2倍）</a:t>
                      </a:r>
                      <a:endParaRPr lang="en-US" altLang="en-US" sz="1465">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tc>
                <a:tc>
                  <a:txBody>
                    <a:bodyPr/>
                    <a:p>
                      <a:pPr indent="0" algn="ctr">
                        <a:buNone/>
                      </a:pPr>
                      <a:r>
                        <a:rPr lang="zh-CN" altLang="en-US" sz="1465">
                          <a:latin typeface="微软雅黑" panose="020B0503020204020204" pitchFamily="34" charset="-122"/>
                          <a:ea typeface="微软雅黑" panose="020B0503020204020204" pitchFamily="34" charset="-122"/>
                        </a:rPr>
                        <a:t>计算系数</a:t>
                      </a:r>
                      <a:endParaRPr lang="zh-CN" altLang="en-US" sz="1465">
                        <a:latin typeface="微软雅黑" panose="020B0503020204020204" pitchFamily="34" charset="-122"/>
                        <a:ea typeface="微软雅黑" panose="020B0503020204020204" pitchFamily="34" charset="-122"/>
                      </a:endParaRPr>
                    </a:p>
                  </a:txBody>
                  <a:tcPr marL="0" marR="0" marT="0" marB="0" vert="horz" anchor="ctr" anchorCtr="0"/>
                </a:tc>
                <a:tc>
                  <a:txBody>
                    <a:bodyPr/>
                    <a:p>
                      <a:pPr indent="0" algn="ctr">
                        <a:buNone/>
                      </a:pPr>
                      <a:r>
                        <a:rPr lang="en-US" sz="1465">
                          <a:latin typeface="微软雅黑" panose="020B0503020204020204" pitchFamily="34" charset="-122"/>
                          <a:ea typeface="微软雅黑" panose="020B0503020204020204" pitchFamily="34" charset="-122"/>
                        </a:rPr>
                        <a:t>本期应纳费额</a:t>
                      </a:r>
                      <a:endParaRPr lang="en-US" altLang="en-US" sz="1465">
                        <a:latin typeface="微软雅黑" panose="020B0503020204020204" pitchFamily="34" charset="-122"/>
                        <a:ea typeface="微软雅黑" panose="020B0503020204020204" pitchFamily="34" charset="-122"/>
                      </a:endParaRPr>
                    </a:p>
                  </a:txBody>
                  <a:tcPr marL="0" marR="0" marT="0" marB="0" vert="horz" anchor="ctr" anchorCtr="0"/>
                </a:tc>
                <a:tc>
                  <a:txBody>
                    <a:bodyPr/>
                    <a:p>
                      <a:pPr indent="0" algn="ctr">
                        <a:buNone/>
                      </a:pPr>
                      <a:r>
                        <a:rPr lang="zh-CN" altLang="en-US" sz="1460">
                          <a:latin typeface="微软雅黑" panose="020B0503020204020204" pitchFamily="34" charset="-122"/>
                          <a:ea typeface="微软雅黑" panose="020B0503020204020204" pitchFamily="34" charset="-122"/>
                          <a:sym typeface="+mn-ea"/>
                        </a:rPr>
                        <a:t>减免性质</a:t>
                      </a:r>
                      <a:endParaRPr lang="zh-CN" altLang="en-US" sz="1460">
                        <a:latin typeface="微软雅黑" panose="020B0503020204020204" pitchFamily="34" charset="-122"/>
                        <a:ea typeface="微软雅黑" panose="020B0503020204020204" pitchFamily="34" charset="-122"/>
                        <a:sym typeface="+mn-ea"/>
                      </a:endParaRPr>
                    </a:p>
                  </a:txBody>
                  <a:tcPr marL="0" marR="0" marT="0" marB="0" vert="horz" anchor="ctr" anchorCtr="0"/>
                </a:tc>
                <a:tc>
                  <a:txBody>
                    <a:bodyPr/>
                    <a:p>
                      <a:pPr indent="0" algn="ctr">
                        <a:buNone/>
                      </a:pPr>
                      <a:r>
                        <a:rPr lang="en-US" sz="1465">
                          <a:latin typeface="微软雅黑" panose="020B0503020204020204" pitchFamily="34" charset="-122"/>
                          <a:ea typeface="微软雅黑" panose="020B0503020204020204" pitchFamily="34" charset="-122"/>
                        </a:rPr>
                        <a:t>本期</a:t>
                      </a:r>
                      <a:r>
                        <a:rPr lang="zh-CN" altLang="en-US" sz="1465">
                          <a:latin typeface="微软雅黑" panose="020B0503020204020204" pitchFamily="34" charset="-122"/>
                          <a:ea typeface="微软雅黑" panose="020B0503020204020204" pitchFamily="34" charset="-122"/>
                        </a:rPr>
                        <a:t>减免费额</a:t>
                      </a:r>
                      <a:endParaRPr lang="zh-CN" altLang="en-US" sz="1465">
                        <a:latin typeface="微软雅黑" panose="020B0503020204020204" pitchFamily="34" charset="-122"/>
                        <a:ea typeface="微软雅黑" panose="020B0503020204020204" pitchFamily="34" charset="-122"/>
                      </a:endParaRPr>
                    </a:p>
                  </a:txBody>
                  <a:tcPr marL="0" marR="0" marT="0" marB="0" vert="horz" anchor="ctr" anchorCtr="0"/>
                </a:tc>
                <a:tc>
                  <a:txBody>
                    <a:bodyPr/>
                    <a:p>
                      <a:pPr indent="0" algn="ctr">
                        <a:buNone/>
                      </a:pPr>
                      <a:r>
                        <a:rPr lang="en-US" sz="1465">
                          <a:latin typeface="微软雅黑" panose="020B0503020204020204" pitchFamily="34" charset="-122"/>
                          <a:ea typeface="微软雅黑" panose="020B0503020204020204" pitchFamily="34" charset="-122"/>
                        </a:rPr>
                        <a:t>本期已缴费额</a:t>
                      </a:r>
                      <a:endParaRPr lang="en-US" altLang="en-US" sz="1465">
                        <a:latin typeface="微软雅黑" panose="020B0503020204020204" pitchFamily="34" charset="-122"/>
                        <a:ea typeface="微软雅黑" panose="020B0503020204020204" pitchFamily="34" charset="-122"/>
                      </a:endParaRPr>
                    </a:p>
                  </a:txBody>
                  <a:tcPr marT="0" marB="0" vert="horz" anchor="ctr" anchorCtr="0"/>
                </a:tc>
                <a:tc>
                  <a:txBody>
                    <a:bodyPr/>
                    <a:p>
                      <a:pPr indent="0" algn="ctr">
                        <a:buNone/>
                      </a:pPr>
                      <a:r>
                        <a:rPr lang="en-US" sz="1465">
                          <a:latin typeface="微软雅黑" panose="020B0503020204020204" pitchFamily="34" charset="-122"/>
                          <a:ea typeface="微软雅黑" panose="020B0503020204020204" pitchFamily="34" charset="-122"/>
                        </a:rPr>
                        <a:t>本期应补（退）费额</a:t>
                      </a:r>
                      <a:endParaRPr lang="en-US" altLang="en-US" sz="1465">
                        <a:latin typeface="微软雅黑" panose="020B0503020204020204" pitchFamily="34" charset="-122"/>
                        <a:ea typeface="微软雅黑" panose="020B0503020204020204" pitchFamily="34" charset="-122"/>
                      </a:endParaRPr>
                    </a:p>
                  </a:txBody>
                  <a:tcPr marT="0" marB="0" vert="horz" anchor="ctr" anchorCtr="0"/>
                </a:tc>
              </a:tr>
              <a:tr h="689610">
                <a:tc>
                  <a:txBody>
                    <a:bodyPr/>
                    <a:p>
                      <a:pPr indent="0" algn="ctr">
                        <a:buNone/>
                      </a:pPr>
                      <a:r>
                        <a:rPr lang="en-US" sz="1465">
                          <a:latin typeface="微软雅黑" panose="020B0503020204020204" pitchFamily="34" charset="-122"/>
                          <a:ea typeface="微软雅黑" panose="020B0503020204020204" pitchFamily="34" charset="-122"/>
                        </a:rPr>
                        <a:t>1</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rPr>
                        <a:t>2</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rPr>
                        <a:t>3</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rPr>
                        <a:t>4</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rPr>
                        <a:t>5</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rPr>
                        <a:t>6=2/3</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altLang="en-US" sz="1465">
                          <a:latin typeface="微软雅黑" panose="020B0503020204020204" pitchFamily="34" charset="-122"/>
                          <a:ea typeface="微软雅黑" panose="020B0503020204020204" pitchFamily="34" charset="-122"/>
                          <a:cs typeface="微软雅黑" panose="020B0503020204020204" pitchFamily="34" charset="-122"/>
                        </a:rPr>
                        <a:t>7</a:t>
                      </a:r>
                      <a:endParaRPr lang="en-US" altLang="en-US" sz="1465">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cs typeface="微软雅黑" panose="020B0503020204020204" pitchFamily="34" charset="-122"/>
                        </a:rPr>
                        <a:t>8=（3×4-5）×6</a:t>
                      </a:r>
                      <a:endParaRPr lang="en-US" altLang="en-US" sz="1465">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t" anchorCtr="0"/>
                </a:tc>
                <a:tc>
                  <a:txBody>
                    <a:bodyPr/>
                    <a:p>
                      <a:pPr indent="0" algn="ctr">
                        <a:buNone/>
                      </a:pPr>
                      <a:r>
                        <a:rPr lang="en-US" altLang="en-US" sz="1465">
                          <a:latin typeface="微软雅黑" panose="020B0503020204020204" pitchFamily="34" charset="-122"/>
                          <a:ea typeface="微软雅黑" panose="020B0503020204020204" pitchFamily="34" charset="-122"/>
                          <a:cs typeface="微软雅黑" panose="020B0503020204020204" pitchFamily="34" charset="-122"/>
                          <a:sym typeface="+mn-ea"/>
                        </a:rPr>
                        <a:t>9</a:t>
                      </a:r>
                      <a:endParaRPr lang="en-US" altLang="en-US" sz="1465">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cs typeface="微软雅黑" panose="020B0503020204020204" pitchFamily="34" charset="-122"/>
                          <a:sym typeface="+mn-ea"/>
                        </a:rPr>
                        <a:t>10</a:t>
                      </a:r>
                      <a:endParaRPr lang="en-US" altLang="en-US" sz="1465">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rPr>
                        <a:t>11</a:t>
                      </a:r>
                      <a:endParaRPr lang="en-US" altLang="en-US" sz="1465">
                        <a:latin typeface="微软雅黑" panose="020B0503020204020204" pitchFamily="34" charset="-122"/>
                        <a:ea typeface="微软雅黑" panose="020B0503020204020204" pitchFamily="34" charset="-122"/>
                      </a:endParaRPr>
                    </a:p>
                  </a:txBody>
                  <a:tcPr marT="0" marB="0" vert="horz" anchor="ctr" anchorCtr="0"/>
                </a:tc>
                <a:tc>
                  <a:txBody>
                    <a:bodyPr/>
                    <a:p>
                      <a:pPr indent="0" algn="ctr">
                        <a:buNone/>
                      </a:pPr>
                      <a:r>
                        <a:rPr lang="en-US" sz="1465">
                          <a:latin typeface="微软雅黑" panose="020B0503020204020204" pitchFamily="34" charset="-122"/>
                          <a:ea typeface="微软雅黑" panose="020B0503020204020204" pitchFamily="34" charset="-122"/>
                        </a:rPr>
                        <a:t>12=8-10-11</a:t>
                      </a:r>
                      <a:endParaRPr lang="en-US" altLang="en-US" sz="1465">
                        <a:latin typeface="微软雅黑" panose="020B0503020204020204" pitchFamily="34" charset="-122"/>
                        <a:ea typeface="微软雅黑" panose="020B0503020204020204" pitchFamily="34" charset="-122"/>
                      </a:endParaRPr>
                    </a:p>
                  </a:txBody>
                  <a:tcPr marT="0" marB="0" vert="horz" anchor="ctr" anchorCtr="0"/>
                </a:tc>
              </a:tr>
              <a:tr h="464185">
                <a:tc>
                  <a:txBody>
                    <a:bodyPr/>
                    <a:p>
                      <a:pPr indent="0" algn="ctr">
                        <a:buNone/>
                      </a:pPr>
                      <a:r>
                        <a:rPr lang="en-US" sz="1465">
                          <a:latin typeface="微软雅黑" panose="020B0503020204020204" pitchFamily="34" charset="-122"/>
                          <a:ea typeface="微软雅黑" panose="020B0503020204020204" pitchFamily="34" charset="-122"/>
                        </a:rPr>
                        <a:t> </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rPr>
                        <a:t>200000</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rPr>
                        <a:t>5</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rPr>
                        <a:t>0.015 </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rPr>
                        <a:t> 0</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rPr>
                        <a:t>40000 </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altLang="en-US" sz="1465">
                          <a:latin typeface="微软雅黑" panose="020B0503020204020204" pitchFamily="34" charset="-122"/>
                          <a:ea typeface="微软雅黑" panose="020B0503020204020204" pitchFamily="34" charset="-122"/>
                        </a:rPr>
                        <a:t>1</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rPr>
                        <a:t>3000 </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rPr>
                        <a:t>3000</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rPr>
                        <a:t> 0</a:t>
                      </a:r>
                      <a:endParaRPr lang="en-US" altLang="en-US" sz="1465">
                        <a:latin typeface="微软雅黑" panose="020B0503020204020204" pitchFamily="34" charset="-122"/>
                        <a:ea typeface="微软雅黑" panose="020B0503020204020204" pitchFamily="34" charset="-122"/>
                      </a:endParaRPr>
                    </a:p>
                  </a:txBody>
                  <a:tcPr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rPr>
                        <a:t>0</a:t>
                      </a:r>
                      <a:endParaRPr lang="en-US" altLang="en-US" sz="1465">
                        <a:latin typeface="微软雅黑" panose="020B0503020204020204" pitchFamily="34" charset="-122"/>
                        <a:ea typeface="微软雅黑" panose="020B0503020204020204" pitchFamily="34" charset="-122"/>
                      </a:endParaRPr>
                    </a:p>
                  </a:txBody>
                  <a:tcPr marT="0" marB="0" vert="horz" anchor="t" anchorCtr="0"/>
                </a:tc>
              </a:tr>
            </a:tbl>
          </a:graphicData>
        </a:graphic>
      </p:graphicFrame>
      <p:sp>
        <p:nvSpPr>
          <p:cNvPr id="3" name="文本框 2"/>
          <p:cNvSpPr txBox="1"/>
          <p:nvPr/>
        </p:nvSpPr>
        <p:spPr>
          <a:xfrm>
            <a:off x="854710" y="5746750"/>
            <a:ext cx="7055485" cy="506730"/>
          </a:xfrm>
          <a:prstGeom prst="rect">
            <a:avLst/>
          </a:prstGeom>
          <a:noFill/>
        </p:spPr>
        <p:txBody>
          <a:bodyPr wrap="square" rtlCol="0">
            <a:spAutoFit/>
          </a:bodyPr>
          <a:p>
            <a:pPr indent="0" fontAlgn="auto">
              <a:lnSpc>
                <a:spcPct val="150000"/>
              </a:lnSpc>
            </a:pPr>
            <a:r>
              <a:rPr lang="zh-CN">
                <a:latin typeface="微软雅黑" panose="020B0503020204020204" pitchFamily="34" charset="-122"/>
                <a:ea typeface="微软雅黑" panose="020B0503020204020204" pitchFamily="34" charset="-122"/>
                <a:cs typeface="微软雅黑" panose="020B0503020204020204" pitchFamily="34" charset="-122"/>
                <a:sym typeface="+mn-ea"/>
              </a:rPr>
              <a:t>应缴纳费额</a:t>
            </a:r>
            <a:r>
              <a:rPr lang="en-US" altLang="zh-CN">
                <a:latin typeface="微软雅黑" panose="020B0503020204020204" pitchFamily="34" charset="-122"/>
                <a:ea typeface="微软雅黑" panose="020B0503020204020204" pitchFamily="34" charset="-122"/>
                <a:cs typeface="微软雅黑" panose="020B0503020204020204" pitchFamily="34" charset="-122"/>
                <a:sym typeface="+mn-ea"/>
              </a:rPr>
              <a:t> = </a:t>
            </a:r>
            <a:r>
              <a:rPr lang="en-US">
                <a:latin typeface="微软雅黑" panose="020B0503020204020204" pitchFamily="34" charset="-122"/>
                <a:ea typeface="微软雅黑" panose="020B0503020204020204" pitchFamily="34" charset="-122"/>
                <a:cs typeface="微软雅黑" panose="020B0503020204020204" pitchFamily="34" charset="-122"/>
                <a:sym typeface="+mn-ea"/>
              </a:rPr>
              <a:t>(5*0.015 - 0) *  40000 = 3000</a:t>
            </a:r>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MH_Others_1"/>
          <p:cNvSpPr txBox="1"/>
          <p:nvPr>
            <p:custDataLst>
              <p:tags r:id="rId1"/>
            </p:custDataLst>
          </p:nvPr>
        </p:nvSpPr>
        <p:spPr>
          <a:xfrm>
            <a:off x="2349811" y="2239452"/>
            <a:ext cx="1228725" cy="2166620"/>
          </a:xfrm>
          <a:prstGeom prst="rect">
            <a:avLst/>
          </a:prstGeom>
          <a:noFill/>
        </p:spPr>
        <p:txBody>
          <a:bodyPr vert="eaVert" wrap="square" lIns="0" tIns="0" rIns="0" bIns="0" rtlCol="0" anchor="ctr" anchorCtr="0">
            <a:spAutoFit/>
          </a:bodyPr>
          <a:lstStyle/>
          <a:p>
            <a:pPr algn="l" defTabSz="638175" fontAlgn="base">
              <a:spcBef>
                <a:spcPct val="0"/>
              </a:spcBef>
              <a:spcAft>
                <a:spcPct val="0"/>
              </a:spcAft>
            </a:pPr>
            <a:r>
              <a:rPr lang="zh-CN" altLang="en-US" sz="7990" b="1" dirty="0">
                <a:solidFill>
                  <a:srgbClr val="005DA2"/>
                </a:solidFill>
                <a:latin typeface="Arial" panose="020B0604020202020204" pitchFamily="34" charset="0"/>
                <a:ea typeface="微软雅黑" panose="020B0503020204020204" pitchFamily="34" charset="-122"/>
                <a:sym typeface="Arial" panose="020B0604020202020204" pitchFamily="34" charset="0"/>
              </a:rPr>
              <a:t>目录</a:t>
            </a:r>
            <a:endParaRPr lang="zh-CN" altLang="en-US" sz="7990" b="1" dirty="0">
              <a:solidFill>
                <a:srgbClr val="005DA2"/>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MH_Others_2"/>
          <p:cNvSpPr txBox="1"/>
          <p:nvPr>
            <p:custDataLst>
              <p:tags r:id="rId2"/>
            </p:custDataLst>
          </p:nvPr>
        </p:nvSpPr>
        <p:spPr>
          <a:xfrm rot="5400000">
            <a:off x="1002762" y="3081779"/>
            <a:ext cx="2143125" cy="458470"/>
          </a:xfrm>
          <a:prstGeom prst="rect">
            <a:avLst/>
          </a:prstGeom>
          <a:noFill/>
        </p:spPr>
        <p:txBody>
          <a:bodyPr wrap="square" lIns="0" tIns="0" rIns="0" bIns="0">
            <a:spAutoFit/>
          </a:bodyPr>
          <a:lstStyle/>
          <a:p>
            <a:pPr algn="l" defTabSz="638175" fontAlgn="base">
              <a:spcBef>
                <a:spcPct val="0"/>
              </a:spcBef>
              <a:spcAft>
                <a:spcPct val="0"/>
              </a:spcAft>
              <a:defRPr/>
            </a:pPr>
            <a:r>
              <a:rPr lang="en-US" altLang="zh-CN" sz="2980" dirty="0">
                <a:solidFill>
                  <a:srgbClr val="FFC000"/>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980" dirty="0">
              <a:solidFill>
                <a:srgbClr val="FFC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圆角矩形 46" descr="e7d195523061f1c0deeec63e560781cfd59afb0ea006f2a87ABB68BF51EA6619813959095094C18C62A12F549504892A4AAA8C1554C6663626E05CA27F281A14E6983772AFC3FB97135759321DEA3D704CB8FFD9D2544D20427D00997056F5C96BEB36E87B176A9A2B0208D5F0253CAA64F289E16775627845AD05F6A8DA43D217D906D92F737DD9"/>
          <p:cNvSpPr>
            <a:spLocks noChangeAspect="1"/>
          </p:cNvSpPr>
          <p:nvPr>
            <p:custDataLst>
              <p:tags r:id="rId3"/>
            </p:custDataLst>
          </p:nvPr>
        </p:nvSpPr>
        <p:spPr>
          <a:xfrm>
            <a:off x="4511040" y="1870710"/>
            <a:ext cx="252095" cy="252095"/>
          </a:xfrm>
          <a:prstGeom prst="roundRect">
            <a:avLst>
              <a:gd name="adj" fmla="val 9876"/>
            </a:avLst>
          </a:prstGeom>
          <a:solidFill>
            <a:srgbClr val="365FAA"/>
          </a:solidFill>
          <a:ln>
            <a:solidFill>
              <a:srgbClr val="365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mj-ea"/>
              <a:ea typeface="+mj-ea"/>
              <a:sym typeface="inpin heiti" panose="00000500000000000000" pitchFamily="2" charset="-122"/>
            </a:endParaRPr>
          </a:p>
        </p:txBody>
      </p:sp>
      <p:cxnSp>
        <p:nvCxnSpPr>
          <p:cNvPr id="48" name="直接连接符 47" descr="e7d195523061f1c0deeec63e560781cfd59afb0ea006f2a87ABB68BF51EA6619813959095094C18C62A12F549504892A4AAA8C1554C6663626E05CA27F281A14E6983772AFC3FB97135759321DEA3D704CB8FFD9D2544D20427D00997056F5C96BEB36E87B176A9A2B0208D5F0253CAA64F289E16775627845AD05F6A8DA43D217D906D92F737DD9"/>
          <p:cNvCxnSpPr/>
          <p:nvPr>
            <p:custDataLst>
              <p:tags r:id="rId4"/>
            </p:custDataLst>
          </p:nvPr>
        </p:nvCxnSpPr>
        <p:spPr>
          <a:xfrm>
            <a:off x="4883785" y="2122805"/>
            <a:ext cx="3730625" cy="0"/>
          </a:xfrm>
          <a:prstGeom prst="line">
            <a:avLst/>
          </a:prstGeom>
          <a:solidFill>
            <a:srgbClr val="365FAA"/>
          </a:solidFill>
          <a:ln w="12700">
            <a:solidFill>
              <a:srgbClr val="365FAA"/>
            </a:solidFill>
          </a:ln>
        </p:spPr>
        <p:style>
          <a:lnRef idx="1">
            <a:schemeClr val="accent1"/>
          </a:lnRef>
          <a:fillRef idx="0">
            <a:schemeClr val="accent1"/>
          </a:fillRef>
          <a:effectRef idx="0">
            <a:schemeClr val="accent1"/>
          </a:effectRef>
          <a:fontRef idx="minor">
            <a:schemeClr val="tx1"/>
          </a:fontRef>
        </p:style>
      </p:cxnSp>
      <p:cxnSp>
        <p:nvCxnSpPr>
          <p:cNvPr id="5" name="直接连接符 4" descr="e7d195523061f1c0deeec63e560781cfd59afb0ea006f2a87ABB68BF51EA6619813959095094C18C62A12F549504892A4AAA8C1554C6663626E05CA27F281A14E6983772AFC3FB97135759321DEA3D704CB8FFD9D2544D20427D00997056F5C96BEB36E87B176A9A2B0208D5F0253CAA64F289E16775627845AD05F6A8DA43D217D906D92F737DD9"/>
          <p:cNvCxnSpPr/>
          <p:nvPr>
            <p:custDataLst>
              <p:tags r:id="rId5"/>
            </p:custDataLst>
          </p:nvPr>
        </p:nvCxnSpPr>
        <p:spPr>
          <a:xfrm>
            <a:off x="4883785" y="2890520"/>
            <a:ext cx="3730625" cy="0"/>
          </a:xfrm>
          <a:prstGeom prst="line">
            <a:avLst/>
          </a:prstGeom>
          <a:solidFill>
            <a:srgbClr val="365FAA"/>
          </a:solidFill>
          <a:ln w="12700">
            <a:solidFill>
              <a:srgbClr val="365FAA"/>
            </a:solidFill>
          </a:ln>
        </p:spPr>
        <p:style>
          <a:lnRef idx="1">
            <a:schemeClr val="accent1"/>
          </a:lnRef>
          <a:fillRef idx="0">
            <a:schemeClr val="accent1"/>
          </a:fillRef>
          <a:effectRef idx="0">
            <a:schemeClr val="accent1"/>
          </a:effectRef>
          <a:fontRef idx="minor">
            <a:schemeClr val="tx1"/>
          </a:fontRef>
        </p:style>
      </p:cxnSp>
      <p:sp>
        <p:nvSpPr>
          <p:cNvPr id="6" name="圆角矩形 5" descr="e7d195523061f1c0deeec63e560781cfd59afb0ea006f2a87ABB68BF51EA6619813959095094C18C62A12F549504892A4AAA8C1554C6663626E05CA27F281A14E6983772AFC3FB97135759321DEA3D704CB8FFD9D2544D20427D00997056F5C96BEB36E87B176A9A2B0208D5F0253CAA64F289E16775627845AD05F6A8DA43D217D906D92F737DD9"/>
          <p:cNvSpPr>
            <a:spLocks noChangeAspect="1"/>
          </p:cNvSpPr>
          <p:nvPr>
            <p:custDataLst>
              <p:tags r:id="rId6"/>
            </p:custDataLst>
          </p:nvPr>
        </p:nvSpPr>
        <p:spPr>
          <a:xfrm>
            <a:off x="4511040" y="2689225"/>
            <a:ext cx="252095" cy="252095"/>
          </a:xfrm>
          <a:prstGeom prst="roundRect">
            <a:avLst>
              <a:gd name="adj" fmla="val 9876"/>
            </a:avLst>
          </a:prstGeom>
          <a:solidFill>
            <a:srgbClr val="365FAA"/>
          </a:solidFill>
          <a:ln>
            <a:solidFill>
              <a:srgbClr val="365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mj-ea"/>
              <a:ea typeface="+mj-ea"/>
              <a:sym typeface="inpin heiti" panose="00000500000000000000" pitchFamily="2" charset="-122"/>
            </a:endParaRPr>
          </a:p>
        </p:txBody>
      </p:sp>
      <p:sp>
        <p:nvSpPr>
          <p:cNvPr id="20" name="文本框 19"/>
          <p:cNvSpPr txBox="1"/>
          <p:nvPr>
            <p:custDataLst>
              <p:tags r:id="rId7"/>
            </p:custDataLst>
          </p:nvPr>
        </p:nvSpPr>
        <p:spPr>
          <a:xfrm>
            <a:off x="5048250" y="1695450"/>
            <a:ext cx="3652520" cy="460375"/>
          </a:xfrm>
          <a:prstGeom prst="rect">
            <a:avLst/>
          </a:prstGeom>
          <a:noFill/>
        </p:spPr>
        <p:txBody>
          <a:bodyPr wrap="square" rtlCol="0">
            <a:spAutoFit/>
          </a:bodyPr>
          <a:p>
            <a:r>
              <a:rPr lang="zh-CN" altLang="en-US" sz="2400" b="1"/>
              <a:t>残疾人就业保障金的计算</a:t>
            </a:r>
            <a:endParaRPr lang="zh-CN" altLang="en-US" sz="2400" b="1"/>
          </a:p>
        </p:txBody>
      </p:sp>
      <p:sp>
        <p:nvSpPr>
          <p:cNvPr id="21" name="文本框 20"/>
          <p:cNvSpPr txBox="1"/>
          <p:nvPr>
            <p:custDataLst>
              <p:tags r:id="rId8"/>
            </p:custDataLst>
          </p:nvPr>
        </p:nvSpPr>
        <p:spPr>
          <a:xfrm>
            <a:off x="5048250" y="2480945"/>
            <a:ext cx="4247515" cy="460375"/>
          </a:xfrm>
          <a:prstGeom prst="rect">
            <a:avLst/>
          </a:prstGeom>
          <a:noFill/>
        </p:spPr>
        <p:txBody>
          <a:bodyPr wrap="square" rtlCol="0">
            <a:spAutoFit/>
          </a:bodyPr>
          <a:p>
            <a:r>
              <a:rPr lang="zh-CN" altLang="en-US" sz="2400" b="1">
                <a:sym typeface="+mn-ea"/>
              </a:rPr>
              <a:t>残疾人就业保障金的优惠政策</a:t>
            </a:r>
            <a:endParaRPr lang="zh-CN" altLang="en-US" sz="2400" b="1"/>
          </a:p>
        </p:txBody>
      </p:sp>
      <p:sp>
        <p:nvSpPr>
          <p:cNvPr id="2" name="圆角矩形 1" descr="e7d195523061f1c0deeec63e560781cfd59afb0ea006f2a87ABB68BF51EA6619813959095094C18C62A12F549504892A4AAA8C1554C6663626E05CA27F281A14E6983772AFC3FB97135759321DEA3D704CB8FFD9D2544D20427D00997056F5C96BEB36E87B176A9A2B0208D5F0253CAA64F289E16775627845AD05F6A8DA43D217D906D92F737DD9"/>
          <p:cNvSpPr>
            <a:spLocks noChangeAspect="1"/>
          </p:cNvSpPr>
          <p:nvPr>
            <p:custDataLst>
              <p:tags r:id="rId9"/>
            </p:custDataLst>
          </p:nvPr>
        </p:nvSpPr>
        <p:spPr>
          <a:xfrm>
            <a:off x="4526280" y="3506470"/>
            <a:ext cx="252095" cy="252095"/>
          </a:xfrm>
          <a:prstGeom prst="roundRect">
            <a:avLst>
              <a:gd name="adj" fmla="val 9876"/>
            </a:avLst>
          </a:prstGeom>
          <a:solidFill>
            <a:srgbClr val="365FAA"/>
          </a:solidFill>
          <a:ln>
            <a:solidFill>
              <a:srgbClr val="365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latin typeface="+mj-ea"/>
              <a:ea typeface="+mj-ea"/>
              <a:sym typeface="inpin heiti" panose="00000500000000000000" pitchFamily="2" charset="-122"/>
            </a:endParaRPr>
          </a:p>
        </p:txBody>
      </p:sp>
      <p:cxnSp>
        <p:nvCxnSpPr>
          <p:cNvPr id="3" name="直接连接符 2" descr="e7d195523061f1c0deeec63e560781cfd59afb0ea006f2a87ABB68BF51EA6619813959095094C18C62A12F549504892A4AAA8C1554C6663626E05CA27F281A14E6983772AFC3FB97135759321DEA3D704CB8FFD9D2544D20427D00997056F5C96BEB36E87B176A9A2B0208D5F0253CAA64F289E16775627845AD05F6A8DA43D217D906D92F737DD9"/>
          <p:cNvCxnSpPr/>
          <p:nvPr>
            <p:custDataLst>
              <p:tags r:id="rId10"/>
            </p:custDataLst>
          </p:nvPr>
        </p:nvCxnSpPr>
        <p:spPr>
          <a:xfrm>
            <a:off x="4899025" y="3758565"/>
            <a:ext cx="3730625" cy="0"/>
          </a:xfrm>
          <a:prstGeom prst="line">
            <a:avLst/>
          </a:prstGeom>
          <a:solidFill>
            <a:srgbClr val="365FAA"/>
          </a:solidFill>
          <a:ln w="12700">
            <a:solidFill>
              <a:srgbClr val="365FAA"/>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custDataLst>
              <p:tags r:id="rId11"/>
            </p:custDataLst>
          </p:nvPr>
        </p:nvSpPr>
        <p:spPr>
          <a:xfrm>
            <a:off x="5063490" y="3331210"/>
            <a:ext cx="4231640" cy="460375"/>
          </a:xfrm>
          <a:prstGeom prst="rect">
            <a:avLst/>
          </a:prstGeom>
          <a:noFill/>
        </p:spPr>
        <p:txBody>
          <a:bodyPr wrap="square" rtlCol="0">
            <a:spAutoFit/>
          </a:bodyPr>
          <a:p>
            <a:r>
              <a:rPr lang="zh-CN" altLang="en-US" sz="2400" b="1"/>
              <a:t>残疾人就业保障金申报流程</a:t>
            </a:r>
            <a:endParaRPr lang="en-US" altLang="zh-CN" sz="2400" b="1"/>
          </a:p>
        </p:txBody>
      </p:sp>
      <p:sp>
        <p:nvSpPr>
          <p:cNvPr id="13" name="圆角矩形 12" descr="e7d195523061f1c0deeec63e560781cfd59afb0ea006f2a87ABB68BF51EA6619813959095094C18C62A12F549504892A4AAA8C1554C6663626E05CA27F281A14E6983772AFC3FB97135759321DEA3D704CB8FFD9D2544D20427D00997056F5C96BEB36E87B176A9A2B0208D5F0253CAA64F289E16775627845AD05F6A8DA43D217D906D92F737DD9"/>
          <p:cNvSpPr>
            <a:spLocks noChangeAspect="1"/>
          </p:cNvSpPr>
          <p:nvPr>
            <p:custDataLst>
              <p:tags r:id="rId12"/>
            </p:custDataLst>
          </p:nvPr>
        </p:nvSpPr>
        <p:spPr>
          <a:xfrm>
            <a:off x="4527550" y="4359910"/>
            <a:ext cx="252095" cy="252095"/>
          </a:xfrm>
          <a:prstGeom prst="roundRect">
            <a:avLst>
              <a:gd name="adj" fmla="val 9876"/>
            </a:avLst>
          </a:prstGeom>
          <a:solidFill>
            <a:srgbClr val="365FAA"/>
          </a:solidFill>
          <a:ln>
            <a:solidFill>
              <a:srgbClr val="365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latin typeface="+mj-ea"/>
              <a:ea typeface="+mj-ea"/>
              <a:sym typeface="inpin heiti" panose="00000500000000000000" pitchFamily="2" charset="-122"/>
            </a:endParaRPr>
          </a:p>
        </p:txBody>
      </p:sp>
      <p:cxnSp>
        <p:nvCxnSpPr>
          <p:cNvPr id="14" name="直接连接符 13" descr="e7d195523061f1c0deeec63e560781cfd59afb0ea006f2a87ABB68BF51EA6619813959095094C18C62A12F549504892A4AAA8C1554C6663626E05CA27F281A14E6983772AFC3FB97135759321DEA3D704CB8FFD9D2544D20427D00997056F5C96BEB36E87B176A9A2B0208D5F0253CAA64F289E16775627845AD05F6A8DA43D217D906D92F737DD9"/>
          <p:cNvCxnSpPr/>
          <p:nvPr>
            <p:custDataLst>
              <p:tags r:id="rId13"/>
            </p:custDataLst>
          </p:nvPr>
        </p:nvCxnSpPr>
        <p:spPr>
          <a:xfrm>
            <a:off x="4900295" y="4612005"/>
            <a:ext cx="3730625" cy="0"/>
          </a:xfrm>
          <a:prstGeom prst="line">
            <a:avLst/>
          </a:prstGeom>
          <a:solidFill>
            <a:srgbClr val="365FAA"/>
          </a:solidFill>
          <a:ln w="12700">
            <a:solidFill>
              <a:srgbClr val="365FAA"/>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custDataLst>
              <p:tags r:id="rId14"/>
            </p:custDataLst>
          </p:nvPr>
        </p:nvSpPr>
        <p:spPr>
          <a:xfrm>
            <a:off x="5064760" y="4184650"/>
            <a:ext cx="4231640" cy="460375"/>
          </a:xfrm>
          <a:prstGeom prst="rect">
            <a:avLst/>
          </a:prstGeom>
          <a:noFill/>
        </p:spPr>
        <p:txBody>
          <a:bodyPr wrap="square" rtlCol="0">
            <a:spAutoFit/>
          </a:bodyPr>
          <a:p>
            <a:r>
              <a:rPr lang="zh-CN" altLang="en-US" sz="2400" b="1"/>
              <a:t>未按期缴纳的处罚</a:t>
            </a:r>
            <a:endParaRPr lang="en-US" altLang="zh-CN" sz="2400" b="1"/>
          </a:p>
        </p:txBody>
      </p:sp>
    </p:spTree>
    <p:custDataLst>
      <p:tags r:id="rId15"/>
    </p:custDataLst>
  </p:cSld>
  <p:clrMapOvr>
    <a:masterClrMapping/>
  </p:clrMapOvr>
  <p:transition spd="slow" advTm="2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p>
            <a:endParaRPr lang="zh-CN" altLang="en-US"/>
          </a:p>
        </p:txBody>
      </p:sp>
      <p:sp>
        <p:nvSpPr>
          <p:cNvPr id="5" name="TextBox 8"/>
          <p:cNvSpPr txBox="1"/>
          <p:nvPr/>
        </p:nvSpPr>
        <p:spPr>
          <a:xfrm>
            <a:off x="706755" y="1173480"/>
            <a:ext cx="10643235" cy="645160"/>
          </a:xfrm>
          <a:prstGeom prst="rect">
            <a:avLst/>
          </a:prstGeom>
          <a:noFill/>
          <a:ln>
            <a:solidFill>
              <a:schemeClr val="tx1">
                <a:lumMod val="50000"/>
                <a:lumOff val="50000"/>
              </a:schemeClr>
            </a:solidFill>
          </a:ln>
        </p:spPr>
        <p:txBody>
          <a:bodyPr wrap="square" rtlCol="0">
            <a:noAutofit/>
          </a:bodyPr>
          <a:lstStyle/>
          <a:p>
            <a:pPr indent="474980" fontAlgn="auto">
              <a:lnSpc>
                <a:spcPct val="150000"/>
              </a:lnSpc>
              <a:extLst>
                <a:ext uri="{35155182-B16C-46BC-9424-99874614C6A1}">
                  <wpsdc:indentchars xmlns:wpsdc="http://www.wps.cn/officeDocument/2017/drawingmlCustomData" val="200" checksum="3904854192"/>
                </a:ext>
              </a:extLst>
            </a:pPr>
            <a:r>
              <a:rPr lang="en-US" altLang="zh-CN" sz="1865" b="1" dirty="0" smtClean="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865" b="1" dirty="0" smtClean="0">
                <a:latin typeface="微软雅黑" panose="020B0503020204020204" pitchFamily="34" charset="-122"/>
                <a:ea typeface="微软雅黑" panose="020B0503020204020204" pitchFamily="34" charset="-122"/>
                <a:cs typeface="微软雅黑" panose="020B0503020204020204" pitchFamily="34" charset="-122"/>
              </a:rPr>
              <a:t>、乙企业人数为</a:t>
            </a:r>
            <a:r>
              <a:rPr lang="en-US" altLang="zh-CN" sz="1865" b="1" dirty="0" smtClean="0">
                <a:latin typeface="微软雅黑" panose="020B0503020204020204" pitchFamily="34" charset="-122"/>
                <a:ea typeface="微软雅黑" panose="020B0503020204020204" pitchFamily="34" charset="-122"/>
                <a:cs typeface="微软雅黑" panose="020B0503020204020204" pitchFamily="34" charset="-122"/>
              </a:rPr>
              <a:t>50</a:t>
            </a:r>
            <a:r>
              <a:rPr lang="zh-CN" altLang="en-US" sz="1865" b="1" dirty="0" smtClean="0">
                <a:latin typeface="微软雅黑" panose="020B0503020204020204" pitchFamily="34" charset="-122"/>
                <a:ea typeface="微软雅黑" panose="020B0503020204020204" pitchFamily="34" charset="-122"/>
                <a:cs typeface="微软雅黑" panose="020B0503020204020204" pitchFamily="34" charset="-122"/>
              </a:rPr>
              <a:t>人，上年在职职工工资总额</a:t>
            </a:r>
            <a:r>
              <a:rPr lang="en-US" altLang="zh-CN" sz="1865" b="1" dirty="0" smtClean="0">
                <a:latin typeface="微软雅黑" panose="020B0503020204020204" pitchFamily="34" charset="-122"/>
                <a:ea typeface="微软雅黑" panose="020B0503020204020204" pitchFamily="34" charset="-122"/>
                <a:cs typeface="微软雅黑" panose="020B0503020204020204" pitchFamily="34" charset="-122"/>
              </a:rPr>
              <a:t>300</a:t>
            </a:r>
            <a:r>
              <a:rPr lang="zh-CN" altLang="en-US" sz="1865" b="1" dirty="0" smtClean="0">
                <a:latin typeface="微软雅黑" panose="020B0503020204020204" pitchFamily="34" charset="-122"/>
                <a:ea typeface="微软雅黑" panose="020B0503020204020204" pitchFamily="34" charset="-122"/>
                <a:cs typeface="微软雅黑" panose="020B0503020204020204" pitchFamily="34" charset="-122"/>
              </a:rPr>
              <a:t>万，</a:t>
            </a:r>
            <a:r>
              <a:rPr lang="zh-CN" sz="1865" b="1" dirty="0" smtClean="0">
                <a:latin typeface="微软雅黑" panose="020B0503020204020204" pitchFamily="34" charset="-122"/>
                <a:ea typeface="微软雅黑" panose="020B0503020204020204" pitchFamily="34" charset="-122"/>
                <a:cs typeface="微软雅黑" panose="020B0503020204020204" pitchFamily="34" charset="-122"/>
              </a:rPr>
              <a:t>未安置</a:t>
            </a:r>
            <a:r>
              <a:rPr lang="zh-CN" altLang="en-US" sz="1865" b="1" dirty="0" smtClean="0">
                <a:latin typeface="微软雅黑" panose="020B0503020204020204" pitchFamily="34" charset="-122"/>
                <a:ea typeface="微软雅黑" panose="020B0503020204020204" pitchFamily="34" charset="-122"/>
                <a:cs typeface="微软雅黑" panose="020B0503020204020204" pitchFamily="34" charset="-122"/>
              </a:rPr>
              <a:t>残疾人。</a:t>
            </a:r>
            <a:endParaRPr lang="zh-CN" altLang="en-US" sz="1865" b="1" dirty="0" smtClean="0">
              <a:latin typeface="微软雅黑" panose="020B0503020204020204" pitchFamily="34" charset="-122"/>
              <a:ea typeface="微软雅黑" panose="020B0503020204020204" pitchFamily="34" charset="-122"/>
              <a:cs typeface="微软雅黑" panose="020B0503020204020204" pitchFamily="34" charset="-122"/>
            </a:endParaRPr>
          </a:p>
          <a:p>
            <a:pPr indent="474980" fontAlgn="auto">
              <a:lnSpc>
                <a:spcPct val="150000"/>
              </a:lnSpc>
              <a:extLst>
                <a:ext uri="{35155182-B16C-46BC-9424-99874614C6A1}">
                  <wpsdc:indentchars xmlns:wpsdc="http://www.wps.cn/officeDocument/2017/drawingmlCustomData" val="200" checksum="3904854192"/>
                </a:ext>
              </a:extLst>
            </a:pPr>
            <a:endParaRPr lang="zh-CN" altLang="en-US" sz="1865" dirty="0" smtClean="0">
              <a:latin typeface="微软雅黑" panose="020B0503020204020204" pitchFamily="34" charset="-122"/>
              <a:ea typeface="微软雅黑" panose="020B0503020204020204" pitchFamily="34" charset="-122"/>
              <a:cs typeface="微软雅黑" panose="020B0503020204020204" pitchFamily="34" charset="-122"/>
            </a:endParaRPr>
          </a:p>
          <a:p>
            <a:pPr indent="474980" fontAlgn="auto">
              <a:lnSpc>
                <a:spcPct val="150000"/>
              </a:lnSpc>
              <a:extLst>
                <a:ext uri="{35155182-B16C-46BC-9424-99874614C6A1}">
                  <wpsdc:indentchars xmlns:wpsdc="http://www.wps.cn/officeDocument/2017/drawingmlCustomData" val="200" checksum="3904854192"/>
                </a:ext>
              </a:extLst>
            </a:pPr>
            <a:endParaRPr lang="zh-CN" altLang="en-US" sz="1865" dirty="0" smtClean="0">
              <a:latin typeface="微软雅黑" panose="020B0503020204020204" pitchFamily="34" charset="-122"/>
              <a:ea typeface="微软雅黑" panose="020B0503020204020204" pitchFamily="34" charset="-122"/>
              <a:cs typeface="微软雅黑" panose="020B0503020204020204" pitchFamily="34" charset="-122"/>
            </a:endParaRPr>
          </a:p>
          <a:p>
            <a:pPr indent="474980" fontAlgn="auto">
              <a:lnSpc>
                <a:spcPct val="150000"/>
              </a:lnSpc>
              <a:extLst>
                <a:ext uri="{35155182-B16C-46BC-9424-99874614C6A1}">
                  <wpsdc:indentchars xmlns:wpsdc="http://www.wps.cn/officeDocument/2017/drawingmlCustomData" val="200" checksum="3904854192"/>
                </a:ext>
              </a:extLst>
            </a:pPr>
            <a:endParaRPr lang="en-US" altLang="zh-CN" sz="1865" dirty="0" smtClean="0">
              <a:latin typeface="微软雅黑" panose="020B0503020204020204" pitchFamily="34" charset="-122"/>
              <a:ea typeface="微软雅黑" panose="020B0503020204020204" pitchFamily="34" charset="-122"/>
              <a:cs typeface="微软雅黑" panose="020B0503020204020204" pitchFamily="34" charset="-122"/>
            </a:endParaRPr>
          </a:p>
          <a:p>
            <a:pPr indent="474980" fontAlgn="auto">
              <a:lnSpc>
                <a:spcPct val="150000"/>
              </a:lnSpc>
              <a:extLst>
                <a:ext uri="{35155182-B16C-46BC-9424-99874614C6A1}">
                  <wpsdc:indentchars xmlns:wpsdc="http://www.wps.cn/officeDocument/2017/drawingmlCustomData" val="200" checksum="3904854192"/>
                </a:ext>
              </a:extLst>
            </a:pPr>
            <a:endParaRPr lang="en-US" altLang="zh-CN" sz="1865" dirty="0" smtClean="0">
              <a:latin typeface="微软雅黑" panose="020B0503020204020204" pitchFamily="34" charset="-122"/>
              <a:ea typeface="微软雅黑" panose="020B0503020204020204" pitchFamily="34" charset="-122"/>
              <a:cs typeface="微软雅黑" panose="020B0503020204020204" pitchFamily="34" charset="-122"/>
            </a:endParaRPr>
          </a:p>
          <a:p>
            <a:pPr indent="474980" fontAlgn="auto">
              <a:lnSpc>
                <a:spcPct val="150000"/>
              </a:lnSpc>
              <a:extLst>
                <a:ext uri="{35155182-B16C-46BC-9424-99874614C6A1}">
                  <wpsdc:indentchars xmlns:wpsdc="http://www.wps.cn/officeDocument/2017/drawingmlCustomData" val="200" checksum="3904854192"/>
                </a:ext>
              </a:extLst>
            </a:pPr>
            <a:endParaRPr lang="en-US" altLang="zh-CN" sz="1865" dirty="0" smtClean="0">
              <a:latin typeface="微软雅黑" panose="020B0503020204020204" pitchFamily="34" charset="-122"/>
              <a:ea typeface="微软雅黑" panose="020B0503020204020204" pitchFamily="34" charset="-122"/>
              <a:cs typeface="微软雅黑" panose="020B0503020204020204" pitchFamily="34" charset="-122"/>
            </a:endParaRPr>
          </a:p>
          <a:p>
            <a:pPr indent="474980" fontAlgn="auto">
              <a:lnSpc>
                <a:spcPct val="150000"/>
              </a:lnSpc>
              <a:extLst>
                <a:ext uri="{35155182-B16C-46BC-9424-99874614C6A1}">
                  <wpsdc:indentchars xmlns:wpsdc="http://www.wps.cn/officeDocument/2017/drawingmlCustomData" val="200" checksum="3904854192"/>
                </a:ext>
              </a:extLst>
            </a:pPr>
            <a:endParaRPr lang="en-US" altLang="zh-CN" sz="1865" dirty="0" smtClean="0">
              <a:latin typeface="微软雅黑" panose="020B0503020204020204" pitchFamily="34" charset="-122"/>
              <a:ea typeface="微软雅黑" panose="020B0503020204020204" pitchFamily="34" charset="-122"/>
              <a:cs typeface="微软雅黑" panose="020B0503020204020204" pitchFamily="34" charset="-122"/>
            </a:endParaRPr>
          </a:p>
          <a:p>
            <a:pPr indent="474980" fontAlgn="auto">
              <a:lnSpc>
                <a:spcPct val="150000"/>
              </a:lnSpc>
              <a:extLst>
                <a:ext uri="{35155182-B16C-46BC-9424-99874614C6A1}">
                  <wpsdc:indentchars xmlns:wpsdc="http://www.wps.cn/officeDocument/2017/drawingmlCustomData" val="200" checksum="3904854192"/>
                </a:ext>
              </a:extLst>
            </a:pPr>
            <a:endParaRPr lang="en-US" altLang="zh-CN" sz="1865" dirty="0" smtClean="0">
              <a:latin typeface="微软雅黑" panose="020B0503020204020204" pitchFamily="34" charset="-122"/>
              <a:ea typeface="微软雅黑" panose="020B0503020204020204" pitchFamily="34" charset="-122"/>
              <a:cs typeface="微软雅黑" panose="020B0503020204020204" pitchFamily="34" charset="-122"/>
            </a:endParaRPr>
          </a:p>
          <a:p>
            <a:pPr indent="474980" fontAlgn="auto">
              <a:lnSpc>
                <a:spcPct val="150000"/>
              </a:lnSpc>
              <a:extLst>
                <a:ext uri="{35155182-B16C-46BC-9424-99874614C6A1}">
                  <wpsdc:indentchars xmlns:wpsdc="http://www.wps.cn/officeDocument/2017/drawingmlCustomData" val="200" checksum="3904854192"/>
                </a:ext>
              </a:extLst>
            </a:pPr>
            <a:endParaRPr lang="en-US" altLang="zh-CN" sz="1865" dirty="0" smtClean="0">
              <a:latin typeface="微软雅黑" panose="020B0503020204020204" pitchFamily="34" charset="-122"/>
              <a:ea typeface="微软雅黑" panose="020B0503020204020204" pitchFamily="34" charset="-122"/>
              <a:cs typeface="微软雅黑" panose="020B0503020204020204" pitchFamily="34" charset="-122"/>
            </a:endParaRPr>
          </a:p>
          <a:p>
            <a:pPr indent="474980" fontAlgn="auto">
              <a:lnSpc>
                <a:spcPct val="150000"/>
              </a:lnSpc>
              <a:extLst>
                <a:ext uri="{35155182-B16C-46BC-9424-99874614C6A1}">
                  <wpsdc:indentchars xmlns:wpsdc="http://www.wps.cn/officeDocument/2017/drawingmlCustomData" val="200" checksum="3904854192"/>
                </a:ext>
              </a:extLst>
            </a:pPr>
            <a:endParaRPr lang="en-US" altLang="zh-CN" sz="1865" dirty="0" smtClean="0">
              <a:latin typeface="微软雅黑" panose="020B0503020204020204" pitchFamily="34" charset="-122"/>
              <a:ea typeface="微软雅黑" panose="020B0503020204020204" pitchFamily="34" charset="-122"/>
              <a:cs typeface="微软雅黑" panose="020B0503020204020204" pitchFamily="34" charset="-122"/>
            </a:endParaRPr>
          </a:p>
          <a:p>
            <a:pPr indent="474980" fontAlgn="auto">
              <a:lnSpc>
                <a:spcPct val="150000"/>
              </a:lnSpc>
              <a:extLst>
                <a:ext uri="{35155182-B16C-46BC-9424-99874614C6A1}">
                  <wpsdc:indentchars xmlns:wpsdc="http://www.wps.cn/officeDocument/2017/drawingmlCustomData" val="200" checksum="3904854192"/>
                </a:ext>
              </a:extLst>
            </a:pPr>
            <a:endParaRPr lang="en-US" altLang="zh-CN" sz="1865" dirty="0" smtClean="0">
              <a:latin typeface="微软雅黑" panose="020B0503020204020204" pitchFamily="34" charset="-122"/>
              <a:ea typeface="微软雅黑" panose="020B0503020204020204" pitchFamily="34" charset="-122"/>
              <a:cs typeface="微软雅黑" panose="020B0503020204020204" pitchFamily="34" charset="-122"/>
            </a:endParaRPr>
          </a:p>
          <a:p>
            <a:pPr indent="474980" fontAlgn="auto">
              <a:lnSpc>
                <a:spcPct val="150000"/>
              </a:lnSpc>
              <a:extLst>
                <a:ext uri="{35155182-B16C-46BC-9424-99874614C6A1}">
                  <wpsdc:indentchars xmlns:wpsdc="http://www.wps.cn/officeDocument/2017/drawingmlCustomData" val="200" checksum="3904854192"/>
                </a:ext>
              </a:extLst>
            </a:pPr>
            <a:endParaRPr lang="en-US" altLang="zh-CN" sz="1865"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4" name="表格 3"/>
          <p:cNvGraphicFramePr/>
          <p:nvPr>
            <p:custDataLst>
              <p:tags r:id="rId1"/>
            </p:custDataLst>
          </p:nvPr>
        </p:nvGraphicFramePr>
        <p:xfrm>
          <a:off x="706755" y="2022475"/>
          <a:ext cx="10794365" cy="2778125"/>
        </p:xfrm>
        <a:graphic>
          <a:graphicData uri="http://schemas.openxmlformats.org/drawingml/2006/table">
            <a:tbl>
              <a:tblPr firstRow="1" bandRow="1">
                <a:tableStyleId>{5C22544A-7EE6-4342-B048-85BDC9FD1C3A}</a:tableStyleId>
              </a:tblPr>
              <a:tblGrid>
                <a:gridCol w="299720"/>
                <a:gridCol w="871220"/>
                <a:gridCol w="447040"/>
                <a:gridCol w="532765"/>
                <a:gridCol w="896620"/>
                <a:gridCol w="1273810"/>
                <a:gridCol w="713740"/>
                <a:gridCol w="1160145"/>
                <a:gridCol w="984250"/>
                <a:gridCol w="984250"/>
                <a:gridCol w="1229360"/>
                <a:gridCol w="1401445"/>
              </a:tblGrid>
              <a:tr h="1624330">
                <a:tc>
                  <a:txBody>
                    <a:bodyPr/>
                    <a:p>
                      <a:pPr indent="0">
                        <a:buNone/>
                      </a:pPr>
                      <a:r>
                        <a:rPr lang="en-US" sz="1465">
                          <a:latin typeface="微软雅黑" panose="020B0503020204020204" pitchFamily="34" charset="-122"/>
                          <a:ea typeface="微软雅黑" panose="020B0503020204020204" pitchFamily="34" charset="-122"/>
                        </a:rPr>
                        <a:t>序号</a:t>
                      </a:r>
                      <a:endParaRPr lang="en-US" altLang="en-US" sz="1465">
                        <a:latin typeface="微软雅黑" panose="020B0503020204020204" pitchFamily="34" charset="-122"/>
                        <a:ea typeface="微软雅黑" panose="020B0503020204020204" pitchFamily="34" charset="-122"/>
                      </a:endParaRPr>
                    </a:p>
                  </a:txBody>
                  <a:tcPr marL="0" marR="0" marT="0" marB="0" vert="horz" anchor="ctr" anchorCtr="0"/>
                </a:tc>
                <a:tc>
                  <a:txBody>
                    <a:bodyPr/>
                    <a:p>
                      <a:pPr indent="0" algn="ctr">
                        <a:buNone/>
                      </a:pPr>
                      <a:r>
                        <a:rPr lang="en-US" sz="1465">
                          <a:latin typeface="微软雅黑" panose="020B0503020204020204" pitchFamily="34" charset="-122"/>
                          <a:ea typeface="微软雅黑" panose="020B0503020204020204" pitchFamily="34" charset="-122"/>
                          <a:cs typeface="微软雅黑" panose="020B0503020204020204" pitchFamily="34" charset="-122"/>
                        </a:rPr>
                        <a:t>*上年在职职工工资总额</a:t>
                      </a:r>
                      <a:endParaRPr lang="en-US" altLang="en-US" sz="1465">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tc>
                <a:tc>
                  <a:txBody>
                    <a:bodyPr/>
                    <a:p>
                      <a:pPr indent="0" algn="ctr">
                        <a:buNone/>
                      </a:pPr>
                      <a:r>
                        <a:rPr lang="en-US" sz="1465">
                          <a:latin typeface="微软雅黑" panose="020B0503020204020204" pitchFamily="34" charset="-122"/>
                          <a:ea typeface="微软雅黑" panose="020B0503020204020204" pitchFamily="34" charset="-122"/>
                          <a:cs typeface="微软雅黑" panose="020B0503020204020204" pitchFamily="34" charset="-122"/>
                        </a:rPr>
                        <a:t>*上年在职职工人数</a:t>
                      </a:r>
                      <a:endParaRPr lang="en-US" altLang="en-US" sz="1465">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tc>
                <a:tc>
                  <a:txBody>
                    <a:bodyPr/>
                    <a:p>
                      <a:pPr indent="0" algn="ctr">
                        <a:buNone/>
                      </a:pPr>
                      <a:r>
                        <a:rPr lang="en-US" sz="1465">
                          <a:latin typeface="微软雅黑" panose="020B0503020204020204" pitchFamily="34" charset="-122"/>
                          <a:ea typeface="微软雅黑" panose="020B0503020204020204" pitchFamily="34" charset="-122"/>
                          <a:cs typeface="微软雅黑" panose="020B0503020204020204" pitchFamily="34" charset="-122"/>
                        </a:rPr>
                        <a:t>*应安排残疾人就业比例</a:t>
                      </a:r>
                      <a:endParaRPr lang="en-US" altLang="en-US" sz="1465">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tc>
                <a:tc>
                  <a:txBody>
                    <a:bodyPr/>
                    <a:p>
                      <a:pPr indent="0" algn="ctr">
                        <a:buNone/>
                      </a:pPr>
                      <a:r>
                        <a:rPr lang="en-US" sz="1465">
                          <a:latin typeface="微软雅黑" panose="020B0503020204020204" pitchFamily="34" charset="-122"/>
                          <a:ea typeface="微软雅黑" panose="020B0503020204020204" pitchFamily="34" charset="-122"/>
                          <a:cs typeface="微软雅黑" panose="020B0503020204020204" pitchFamily="34" charset="-122"/>
                        </a:rPr>
                        <a:t>*上年实际安排残疾人就业人数</a:t>
                      </a:r>
                      <a:endParaRPr lang="en-US" altLang="en-US" sz="1465">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tc>
                <a:tc>
                  <a:txBody>
                    <a:bodyPr/>
                    <a:p>
                      <a:pPr indent="0" algn="ctr">
                        <a:buNone/>
                      </a:pPr>
                      <a:r>
                        <a:rPr lang="en-US" sz="1465">
                          <a:latin typeface="微软雅黑" panose="020B0503020204020204" pitchFamily="34" charset="-122"/>
                          <a:ea typeface="微软雅黑" panose="020B0503020204020204" pitchFamily="34" charset="-122"/>
                          <a:cs typeface="微软雅黑" panose="020B0503020204020204" pitchFamily="34" charset="-122"/>
                        </a:rPr>
                        <a:t>*上年在职职工年平均工资（或当地社会平均工资的2倍）</a:t>
                      </a:r>
                      <a:endParaRPr lang="en-US" altLang="en-US" sz="1465">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tc>
                <a:tc>
                  <a:txBody>
                    <a:bodyPr/>
                    <a:p>
                      <a:pPr indent="0" algn="ctr">
                        <a:buNone/>
                      </a:pPr>
                      <a:r>
                        <a:rPr lang="zh-CN" altLang="en-US" sz="1465">
                          <a:latin typeface="微软雅黑" panose="020B0503020204020204" pitchFamily="34" charset="-122"/>
                          <a:ea typeface="微软雅黑" panose="020B0503020204020204" pitchFamily="34" charset="-122"/>
                        </a:rPr>
                        <a:t>计算系数</a:t>
                      </a:r>
                      <a:endParaRPr lang="zh-CN" altLang="en-US" sz="1465">
                        <a:latin typeface="微软雅黑" panose="020B0503020204020204" pitchFamily="34" charset="-122"/>
                        <a:ea typeface="微软雅黑" panose="020B0503020204020204" pitchFamily="34" charset="-122"/>
                      </a:endParaRPr>
                    </a:p>
                  </a:txBody>
                  <a:tcPr marL="0" marR="0" marT="0" marB="0" vert="horz" anchor="ctr" anchorCtr="0"/>
                </a:tc>
                <a:tc>
                  <a:txBody>
                    <a:bodyPr/>
                    <a:p>
                      <a:pPr indent="0" algn="ctr">
                        <a:buNone/>
                      </a:pPr>
                      <a:r>
                        <a:rPr lang="en-US" sz="1465">
                          <a:latin typeface="微软雅黑" panose="020B0503020204020204" pitchFamily="34" charset="-122"/>
                          <a:ea typeface="微软雅黑" panose="020B0503020204020204" pitchFamily="34" charset="-122"/>
                        </a:rPr>
                        <a:t>本期应纳费额</a:t>
                      </a:r>
                      <a:endParaRPr lang="en-US" altLang="en-US" sz="1465">
                        <a:latin typeface="微软雅黑" panose="020B0503020204020204" pitchFamily="34" charset="-122"/>
                        <a:ea typeface="微软雅黑" panose="020B0503020204020204" pitchFamily="34" charset="-122"/>
                      </a:endParaRPr>
                    </a:p>
                  </a:txBody>
                  <a:tcPr marL="0" marR="0" marT="0" marB="0" vert="horz" anchor="ctr" anchorCtr="0"/>
                </a:tc>
                <a:tc>
                  <a:txBody>
                    <a:bodyPr/>
                    <a:p>
                      <a:pPr indent="0" algn="ctr">
                        <a:buNone/>
                      </a:pPr>
                      <a:r>
                        <a:rPr lang="zh-CN" altLang="en-US" sz="1460">
                          <a:latin typeface="微软雅黑" panose="020B0503020204020204" pitchFamily="34" charset="-122"/>
                          <a:ea typeface="微软雅黑" panose="020B0503020204020204" pitchFamily="34" charset="-122"/>
                          <a:sym typeface="+mn-ea"/>
                        </a:rPr>
                        <a:t>减免性质</a:t>
                      </a:r>
                      <a:endParaRPr lang="zh-CN" altLang="en-US" sz="1460">
                        <a:latin typeface="微软雅黑" panose="020B0503020204020204" pitchFamily="34" charset="-122"/>
                        <a:ea typeface="微软雅黑" panose="020B0503020204020204" pitchFamily="34" charset="-122"/>
                        <a:sym typeface="+mn-ea"/>
                      </a:endParaRPr>
                    </a:p>
                  </a:txBody>
                  <a:tcPr marL="0" marR="0" marT="0" marB="0" vert="horz" anchor="ctr" anchorCtr="0"/>
                </a:tc>
                <a:tc>
                  <a:txBody>
                    <a:bodyPr/>
                    <a:p>
                      <a:pPr indent="0" algn="ctr">
                        <a:buNone/>
                      </a:pPr>
                      <a:r>
                        <a:rPr lang="en-US" sz="1465">
                          <a:latin typeface="微软雅黑" panose="020B0503020204020204" pitchFamily="34" charset="-122"/>
                          <a:ea typeface="微软雅黑" panose="020B0503020204020204" pitchFamily="34" charset="-122"/>
                        </a:rPr>
                        <a:t>本期</a:t>
                      </a:r>
                      <a:r>
                        <a:rPr lang="zh-CN" altLang="en-US" sz="1465">
                          <a:latin typeface="微软雅黑" panose="020B0503020204020204" pitchFamily="34" charset="-122"/>
                          <a:ea typeface="微软雅黑" panose="020B0503020204020204" pitchFamily="34" charset="-122"/>
                        </a:rPr>
                        <a:t>减免费额</a:t>
                      </a:r>
                      <a:endParaRPr lang="zh-CN" altLang="en-US" sz="1465">
                        <a:latin typeface="微软雅黑" panose="020B0503020204020204" pitchFamily="34" charset="-122"/>
                        <a:ea typeface="微软雅黑" panose="020B0503020204020204" pitchFamily="34" charset="-122"/>
                      </a:endParaRPr>
                    </a:p>
                  </a:txBody>
                  <a:tcPr marL="0" marR="0" marT="0" marB="0" vert="horz" anchor="ctr" anchorCtr="0"/>
                </a:tc>
                <a:tc>
                  <a:txBody>
                    <a:bodyPr/>
                    <a:p>
                      <a:pPr indent="0" algn="ctr">
                        <a:buNone/>
                      </a:pPr>
                      <a:r>
                        <a:rPr lang="en-US" sz="1465">
                          <a:latin typeface="微软雅黑" panose="020B0503020204020204" pitchFamily="34" charset="-122"/>
                          <a:ea typeface="微软雅黑" panose="020B0503020204020204" pitchFamily="34" charset="-122"/>
                        </a:rPr>
                        <a:t>本期已缴费额</a:t>
                      </a:r>
                      <a:endParaRPr lang="en-US" altLang="en-US" sz="1465">
                        <a:latin typeface="微软雅黑" panose="020B0503020204020204" pitchFamily="34" charset="-122"/>
                        <a:ea typeface="微软雅黑" panose="020B0503020204020204" pitchFamily="34" charset="-122"/>
                      </a:endParaRPr>
                    </a:p>
                  </a:txBody>
                  <a:tcPr marT="0" marB="0" vert="horz" anchor="ctr" anchorCtr="0"/>
                </a:tc>
                <a:tc>
                  <a:txBody>
                    <a:bodyPr/>
                    <a:p>
                      <a:pPr indent="0" algn="ctr">
                        <a:buNone/>
                      </a:pPr>
                      <a:r>
                        <a:rPr lang="en-US" sz="1465">
                          <a:latin typeface="微软雅黑" panose="020B0503020204020204" pitchFamily="34" charset="-122"/>
                          <a:ea typeface="微软雅黑" panose="020B0503020204020204" pitchFamily="34" charset="-122"/>
                        </a:rPr>
                        <a:t>本期应补（退）费额</a:t>
                      </a:r>
                      <a:endParaRPr lang="en-US" altLang="en-US" sz="1465">
                        <a:latin typeface="微软雅黑" panose="020B0503020204020204" pitchFamily="34" charset="-122"/>
                        <a:ea typeface="微软雅黑" panose="020B0503020204020204" pitchFamily="34" charset="-122"/>
                      </a:endParaRPr>
                    </a:p>
                  </a:txBody>
                  <a:tcPr marT="0" marB="0" vert="horz" anchor="ctr" anchorCtr="0"/>
                </a:tc>
              </a:tr>
              <a:tr h="689610">
                <a:tc>
                  <a:txBody>
                    <a:bodyPr/>
                    <a:p>
                      <a:pPr indent="0" algn="ctr">
                        <a:buNone/>
                      </a:pPr>
                      <a:r>
                        <a:rPr lang="en-US" sz="1465">
                          <a:latin typeface="微软雅黑" panose="020B0503020204020204" pitchFamily="34" charset="-122"/>
                          <a:ea typeface="微软雅黑" panose="020B0503020204020204" pitchFamily="34" charset="-122"/>
                        </a:rPr>
                        <a:t>1</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rPr>
                        <a:t>2</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rPr>
                        <a:t>3</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rPr>
                        <a:t>4</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rPr>
                        <a:t>5</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rPr>
                        <a:t>6=2/3</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altLang="en-US" sz="1465">
                          <a:latin typeface="微软雅黑" panose="020B0503020204020204" pitchFamily="34" charset="-122"/>
                          <a:ea typeface="微软雅黑" panose="020B0503020204020204" pitchFamily="34" charset="-122"/>
                          <a:cs typeface="微软雅黑" panose="020B0503020204020204" pitchFamily="34" charset="-122"/>
                        </a:rPr>
                        <a:t>7</a:t>
                      </a:r>
                      <a:endParaRPr lang="en-US" altLang="en-US" sz="1465">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cs typeface="微软雅黑" panose="020B0503020204020204" pitchFamily="34" charset="-122"/>
                        </a:rPr>
                        <a:t>8=（3×4-5）×6</a:t>
                      </a:r>
                      <a:endParaRPr lang="en-US" altLang="en-US" sz="1465">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t" anchorCtr="0"/>
                </a:tc>
                <a:tc>
                  <a:txBody>
                    <a:bodyPr/>
                    <a:p>
                      <a:pPr indent="0" algn="ctr">
                        <a:buNone/>
                      </a:pPr>
                      <a:r>
                        <a:rPr lang="en-US" altLang="en-US" sz="1465">
                          <a:latin typeface="微软雅黑" panose="020B0503020204020204" pitchFamily="34" charset="-122"/>
                          <a:ea typeface="微软雅黑" panose="020B0503020204020204" pitchFamily="34" charset="-122"/>
                          <a:cs typeface="微软雅黑" panose="020B0503020204020204" pitchFamily="34" charset="-122"/>
                          <a:sym typeface="+mn-ea"/>
                        </a:rPr>
                        <a:t>9</a:t>
                      </a:r>
                      <a:endParaRPr lang="en-US" altLang="en-US" sz="1465">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cs typeface="微软雅黑" panose="020B0503020204020204" pitchFamily="34" charset="-122"/>
                          <a:sym typeface="+mn-ea"/>
                        </a:rPr>
                        <a:t>10</a:t>
                      </a:r>
                      <a:endParaRPr lang="en-US" altLang="en-US" sz="1465">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rPr>
                        <a:t>11</a:t>
                      </a:r>
                      <a:endParaRPr lang="en-US" altLang="en-US" sz="1465">
                        <a:latin typeface="微软雅黑" panose="020B0503020204020204" pitchFamily="34" charset="-122"/>
                        <a:ea typeface="微软雅黑" panose="020B0503020204020204" pitchFamily="34" charset="-122"/>
                      </a:endParaRPr>
                    </a:p>
                  </a:txBody>
                  <a:tcPr marT="0" marB="0" vert="horz" anchor="ctr" anchorCtr="0"/>
                </a:tc>
                <a:tc>
                  <a:txBody>
                    <a:bodyPr/>
                    <a:p>
                      <a:pPr indent="0" algn="ctr">
                        <a:buNone/>
                      </a:pPr>
                      <a:r>
                        <a:rPr lang="en-US" sz="1465">
                          <a:latin typeface="微软雅黑" panose="020B0503020204020204" pitchFamily="34" charset="-122"/>
                          <a:ea typeface="微软雅黑" panose="020B0503020204020204" pitchFamily="34" charset="-122"/>
                        </a:rPr>
                        <a:t>12=8-10-11</a:t>
                      </a:r>
                      <a:endParaRPr lang="en-US" altLang="en-US" sz="1465">
                        <a:latin typeface="微软雅黑" panose="020B0503020204020204" pitchFamily="34" charset="-122"/>
                        <a:ea typeface="微软雅黑" panose="020B0503020204020204" pitchFamily="34" charset="-122"/>
                      </a:endParaRPr>
                    </a:p>
                  </a:txBody>
                  <a:tcPr marT="0" marB="0" vert="horz" anchor="ctr" anchorCtr="0"/>
                </a:tc>
              </a:tr>
              <a:tr h="464185">
                <a:tc>
                  <a:txBody>
                    <a:bodyPr/>
                    <a:p>
                      <a:pPr indent="0" algn="ctr">
                        <a:buNone/>
                      </a:pPr>
                      <a:r>
                        <a:rPr lang="en-US" sz="1465">
                          <a:latin typeface="微软雅黑" panose="020B0503020204020204" pitchFamily="34" charset="-122"/>
                          <a:ea typeface="微软雅黑" panose="020B0503020204020204" pitchFamily="34" charset="-122"/>
                        </a:rPr>
                        <a:t> </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rPr>
                        <a:t>3000000</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rPr>
                        <a:t>50</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rPr>
                        <a:t>0.015 </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rPr>
                        <a:t> 0</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rPr>
                        <a:t>60000 </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altLang="en-US" sz="1465">
                          <a:latin typeface="微软雅黑" panose="020B0503020204020204" pitchFamily="34" charset="-122"/>
                          <a:ea typeface="微软雅黑" panose="020B0503020204020204" pitchFamily="34" charset="-122"/>
                        </a:rPr>
                        <a:t>0.9</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altLang="en-US" sz="1465">
                          <a:latin typeface="微软雅黑" panose="020B0503020204020204" pitchFamily="34" charset="-122"/>
                          <a:ea typeface="微软雅黑" panose="020B0503020204020204" pitchFamily="34" charset="-122"/>
                        </a:rPr>
                        <a:t>45000</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altLang="en-US" sz="1465">
                          <a:latin typeface="微软雅黑" panose="020B0503020204020204" pitchFamily="34" charset="-122"/>
                          <a:ea typeface="微软雅黑" panose="020B0503020204020204" pitchFamily="34" charset="-122"/>
                        </a:rPr>
                        <a:t>4500</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rPr>
                        <a:t> 0</a:t>
                      </a:r>
                      <a:endParaRPr lang="en-US" altLang="en-US" sz="1465">
                        <a:latin typeface="微软雅黑" panose="020B0503020204020204" pitchFamily="34" charset="-122"/>
                        <a:ea typeface="微软雅黑" panose="020B0503020204020204" pitchFamily="34" charset="-122"/>
                      </a:endParaRPr>
                    </a:p>
                  </a:txBody>
                  <a:tcPr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rPr>
                        <a:t>40500</a:t>
                      </a:r>
                      <a:endParaRPr lang="en-US" altLang="en-US" sz="1465">
                        <a:latin typeface="微软雅黑" panose="020B0503020204020204" pitchFamily="34" charset="-122"/>
                        <a:ea typeface="微软雅黑" panose="020B0503020204020204" pitchFamily="34" charset="-122"/>
                      </a:endParaRPr>
                    </a:p>
                  </a:txBody>
                  <a:tcPr marT="0" marB="0" vert="horz" anchor="t" anchorCtr="0"/>
                </a:tc>
              </a:tr>
            </a:tbl>
          </a:graphicData>
        </a:graphic>
      </p:graphicFrame>
      <p:sp>
        <p:nvSpPr>
          <p:cNvPr id="8" name="Title 1"/>
          <p:cNvSpPr txBox="1"/>
          <p:nvPr/>
        </p:nvSpPr>
        <p:spPr>
          <a:xfrm>
            <a:off x="699135" y="266700"/>
            <a:ext cx="1286510" cy="506095"/>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zh-CN" sz="2400" dirty="0" smtClean="0">
                <a:solidFill>
                  <a:schemeClr val="tx1"/>
                </a:solidFill>
                <a:latin typeface="+mn-lt"/>
                <a:ea typeface="+mn-ea"/>
                <a:cs typeface="+mn-cs"/>
                <a:sym typeface="+mn-lt"/>
              </a:rPr>
              <a:t>案例解析</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6" name="文本框 5"/>
          <p:cNvSpPr txBox="1"/>
          <p:nvPr/>
        </p:nvSpPr>
        <p:spPr>
          <a:xfrm>
            <a:off x="1023620" y="5332095"/>
            <a:ext cx="7055485" cy="506730"/>
          </a:xfrm>
          <a:prstGeom prst="rect">
            <a:avLst/>
          </a:prstGeom>
          <a:noFill/>
        </p:spPr>
        <p:txBody>
          <a:bodyPr wrap="square" rtlCol="0">
            <a:spAutoFit/>
          </a:bodyPr>
          <a:p>
            <a:pPr indent="0" fontAlgn="auto">
              <a:lnSpc>
                <a:spcPct val="150000"/>
              </a:lnSpc>
            </a:pPr>
            <a:r>
              <a:rPr lang="zh-CN">
                <a:latin typeface="微软雅黑" panose="020B0503020204020204" pitchFamily="34" charset="-122"/>
                <a:ea typeface="微软雅黑" panose="020B0503020204020204" pitchFamily="34" charset="-122"/>
                <a:cs typeface="微软雅黑" panose="020B0503020204020204" pitchFamily="34" charset="-122"/>
                <a:sym typeface="+mn-ea"/>
              </a:rPr>
              <a:t>应缴纳费额</a:t>
            </a:r>
            <a:r>
              <a:rPr lang="en-US" altLang="zh-CN">
                <a:latin typeface="微软雅黑" panose="020B0503020204020204" pitchFamily="34" charset="-122"/>
                <a:ea typeface="微软雅黑" panose="020B0503020204020204" pitchFamily="34" charset="-122"/>
                <a:cs typeface="微软雅黑" panose="020B0503020204020204" pitchFamily="34" charset="-122"/>
                <a:sym typeface="+mn-ea"/>
              </a:rPr>
              <a:t> = </a:t>
            </a:r>
            <a:r>
              <a:rPr lang="en-US">
                <a:latin typeface="微软雅黑" panose="020B0503020204020204" pitchFamily="34" charset="-122"/>
                <a:ea typeface="微软雅黑" panose="020B0503020204020204" pitchFamily="34" charset="-122"/>
                <a:cs typeface="微软雅黑" panose="020B0503020204020204" pitchFamily="34" charset="-122"/>
                <a:sym typeface="+mn-ea"/>
              </a:rPr>
              <a:t>(50*0.015 - 0) * 60000 = 45000</a:t>
            </a:r>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8"/>
          <p:cNvSpPr txBox="1"/>
          <p:nvPr/>
        </p:nvSpPr>
        <p:spPr>
          <a:xfrm>
            <a:off x="716280" y="1029335"/>
            <a:ext cx="10794365" cy="1104900"/>
          </a:xfrm>
          <a:prstGeom prst="rect">
            <a:avLst/>
          </a:prstGeom>
          <a:noFill/>
          <a:ln>
            <a:solidFill>
              <a:schemeClr val="tx1">
                <a:lumMod val="50000"/>
                <a:lumOff val="50000"/>
              </a:schemeClr>
            </a:solidFill>
          </a:ln>
        </p:spPr>
        <p:txBody>
          <a:bodyPr wrap="square" rtlCol="0">
            <a:noAutofit/>
          </a:bodyPr>
          <a:lstStyle/>
          <a:p>
            <a:pPr indent="474980" fontAlgn="auto">
              <a:lnSpc>
                <a:spcPct val="150000"/>
              </a:lnSpc>
              <a:extLst>
                <a:ext uri="{35155182-B16C-46BC-9424-99874614C6A1}">
                  <wpsdc:indentchars xmlns:wpsdc="http://www.wps.cn/officeDocument/2017/drawingmlCustomData" val="200" checksum="3904854192"/>
                </a:ext>
              </a:extLst>
            </a:pPr>
            <a:r>
              <a:rPr lang="en-US" altLang="zh-CN" sz="1865" b="1" dirty="0" smtClean="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865" b="1" dirty="0" smtClean="0">
                <a:latin typeface="微软雅黑" panose="020B0503020204020204" pitchFamily="34" charset="-122"/>
                <a:ea typeface="微软雅黑" panose="020B0503020204020204" pitchFamily="34" charset="-122"/>
                <a:cs typeface="微软雅黑" panose="020B0503020204020204" pitchFamily="34" charset="-122"/>
              </a:rPr>
              <a:t>、丙企业人数为</a:t>
            </a:r>
            <a:r>
              <a:rPr lang="en-US" altLang="zh-CN" sz="1865" b="1" dirty="0" smtClean="0">
                <a:latin typeface="微软雅黑" panose="020B0503020204020204" pitchFamily="34" charset="-122"/>
                <a:ea typeface="微软雅黑" panose="020B0503020204020204" pitchFamily="34" charset="-122"/>
                <a:cs typeface="微软雅黑" panose="020B0503020204020204" pitchFamily="34" charset="-122"/>
              </a:rPr>
              <a:t>50</a:t>
            </a:r>
            <a:r>
              <a:rPr lang="zh-CN" altLang="en-US" sz="1865" b="1" dirty="0" smtClean="0">
                <a:latin typeface="微软雅黑" panose="020B0503020204020204" pitchFamily="34" charset="-122"/>
                <a:ea typeface="微软雅黑" panose="020B0503020204020204" pitchFamily="34" charset="-122"/>
                <a:cs typeface="微软雅黑" panose="020B0503020204020204" pitchFamily="34" charset="-122"/>
              </a:rPr>
              <a:t>人，上年在职职工工资总额</a:t>
            </a:r>
            <a:r>
              <a:rPr lang="en-US" altLang="zh-CN" sz="1865" b="1" dirty="0" smtClean="0">
                <a:latin typeface="微软雅黑" panose="020B0503020204020204" pitchFamily="34" charset="-122"/>
                <a:ea typeface="微软雅黑" panose="020B0503020204020204" pitchFamily="34" charset="-122"/>
                <a:cs typeface="微软雅黑" panose="020B0503020204020204" pitchFamily="34" charset="-122"/>
              </a:rPr>
              <a:t>1000</a:t>
            </a:r>
            <a:r>
              <a:rPr lang="zh-CN" altLang="en-US" sz="1865" b="1" dirty="0" smtClean="0">
                <a:latin typeface="微软雅黑" panose="020B0503020204020204" pitchFamily="34" charset="-122"/>
                <a:ea typeface="微软雅黑" panose="020B0503020204020204" pitchFamily="34" charset="-122"/>
                <a:cs typeface="微软雅黑" panose="020B0503020204020204" pitchFamily="34" charset="-122"/>
              </a:rPr>
              <a:t>万，</a:t>
            </a:r>
            <a:r>
              <a:rPr lang="zh-CN" sz="1865" b="1" dirty="0" smtClean="0">
                <a:latin typeface="微软雅黑" panose="020B0503020204020204" pitchFamily="34" charset="-122"/>
                <a:ea typeface="微软雅黑" panose="020B0503020204020204" pitchFamily="34" charset="-122"/>
                <a:cs typeface="微软雅黑" panose="020B0503020204020204" pitchFamily="34" charset="-122"/>
              </a:rPr>
              <a:t>未安置</a:t>
            </a:r>
            <a:r>
              <a:rPr lang="zh-CN" altLang="en-US" sz="1865" b="1" dirty="0" smtClean="0">
                <a:latin typeface="微软雅黑" panose="020B0503020204020204" pitchFamily="34" charset="-122"/>
                <a:ea typeface="微软雅黑" panose="020B0503020204020204" pitchFamily="34" charset="-122"/>
                <a:cs typeface="微软雅黑" panose="020B0503020204020204" pitchFamily="34" charset="-122"/>
              </a:rPr>
              <a:t>残疾人。（假设</a:t>
            </a:r>
            <a:r>
              <a:rPr lang="en-US" altLang="zh-CN" sz="1865" b="1" dirty="0" smtClean="0">
                <a:latin typeface="微软雅黑" panose="020B0503020204020204" pitchFamily="34" charset="-122"/>
                <a:ea typeface="微软雅黑" panose="020B0503020204020204" pitchFamily="34" charset="-122"/>
                <a:cs typeface="微软雅黑" panose="020B0503020204020204" pitchFamily="34" charset="-122"/>
              </a:rPr>
              <a:t>2024</a:t>
            </a:r>
            <a:r>
              <a:rPr lang="zh-CN" altLang="en-US" sz="1865" b="1" dirty="0" smtClean="0">
                <a:latin typeface="微软雅黑" panose="020B0503020204020204" pitchFamily="34" charset="-122"/>
                <a:ea typeface="微软雅黑" panose="020B0503020204020204" pitchFamily="34" charset="-122"/>
                <a:cs typeface="微软雅黑" panose="020B0503020204020204" pitchFamily="34" charset="-122"/>
              </a:rPr>
              <a:t>年社会年平均工资为</a:t>
            </a:r>
            <a:r>
              <a:rPr lang="en-US" altLang="zh-CN" sz="1865" b="1" dirty="0" smtClean="0">
                <a:latin typeface="微软雅黑" panose="020B0503020204020204" pitchFamily="34" charset="-122"/>
                <a:ea typeface="微软雅黑" panose="020B0503020204020204" pitchFamily="34" charset="-122"/>
                <a:cs typeface="微软雅黑" panose="020B0503020204020204" pitchFamily="34" charset="-122"/>
              </a:rPr>
              <a:t>70000</a:t>
            </a:r>
            <a:r>
              <a:rPr lang="zh-CN" altLang="en-US" sz="1865" b="1" dirty="0" smtClean="0">
                <a:latin typeface="微软雅黑" panose="020B0503020204020204" pitchFamily="34" charset="-122"/>
                <a:ea typeface="微软雅黑" panose="020B0503020204020204" pitchFamily="34" charset="-122"/>
                <a:cs typeface="微软雅黑" panose="020B0503020204020204" pitchFamily="34" charset="-122"/>
              </a:rPr>
              <a:t>元）</a:t>
            </a:r>
            <a:endParaRPr lang="zh-CN" altLang="en-US" sz="1865" b="1" dirty="0" smtClean="0">
              <a:latin typeface="微软雅黑" panose="020B0503020204020204" pitchFamily="34" charset="-122"/>
              <a:ea typeface="微软雅黑" panose="020B0503020204020204" pitchFamily="34" charset="-122"/>
              <a:cs typeface="微软雅黑" panose="020B0503020204020204" pitchFamily="34" charset="-122"/>
            </a:endParaRPr>
          </a:p>
          <a:p>
            <a:pPr indent="474980" fontAlgn="auto">
              <a:lnSpc>
                <a:spcPct val="150000"/>
              </a:lnSpc>
              <a:extLst>
                <a:ext uri="{35155182-B16C-46BC-9424-99874614C6A1}">
                  <wpsdc:indentchars xmlns:wpsdc="http://www.wps.cn/officeDocument/2017/drawingmlCustomData" val="200" checksum="3904854192"/>
                </a:ext>
              </a:extLst>
            </a:pPr>
            <a:endParaRPr lang="zh-CN" altLang="en-US" sz="1865" dirty="0" smtClean="0">
              <a:latin typeface="微软雅黑" panose="020B0503020204020204" pitchFamily="34" charset="-122"/>
              <a:ea typeface="微软雅黑" panose="020B0503020204020204" pitchFamily="34" charset="-122"/>
              <a:cs typeface="微软雅黑" panose="020B0503020204020204" pitchFamily="34" charset="-122"/>
            </a:endParaRPr>
          </a:p>
          <a:p>
            <a:pPr indent="474980" fontAlgn="auto">
              <a:lnSpc>
                <a:spcPct val="150000"/>
              </a:lnSpc>
              <a:extLst>
                <a:ext uri="{35155182-B16C-46BC-9424-99874614C6A1}">
                  <wpsdc:indentchars xmlns:wpsdc="http://www.wps.cn/officeDocument/2017/drawingmlCustomData" val="200" checksum="3904854192"/>
                </a:ext>
              </a:extLst>
            </a:pPr>
            <a:endParaRPr lang="zh-CN" altLang="en-US" sz="1865" dirty="0" smtClean="0">
              <a:latin typeface="微软雅黑" panose="020B0503020204020204" pitchFamily="34" charset="-122"/>
              <a:ea typeface="微软雅黑" panose="020B0503020204020204" pitchFamily="34" charset="-122"/>
              <a:cs typeface="微软雅黑" panose="020B0503020204020204" pitchFamily="34" charset="-122"/>
            </a:endParaRPr>
          </a:p>
          <a:p>
            <a:pPr indent="474980" fontAlgn="auto">
              <a:lnSpc>
                <a:spcPct val="150000"/>
              </a:lnSpc>
              <a:extLst>
                <a:ext uri="{35155182-B16C-46BC-9424-99874614C6A1}">
                  <wpsdc:indentchars xmlns:wpsdc="http://www.wps.cn/officeDocument/2017/drawingmlCustomData" val="200" checksum="3904854192"/>
                </a:ext>
              </a:extLst>
            </a:pPr>
            <a:endParaRPr lang="en-US" altLang="zh-CN" sz="1865" dirty="0" smtClean="0">
              <a:latin typeface="微软雅黑" panose="020B0503020204020204" pitchFamily="34" charset="-122"/>
              <a:ea typeface="微软雅黑" panose="020B0503020204020204" pitchFamily="34" charset="-122"/>
              <a:cs typeface="微软雅黑" panose="020B0503020204020204" pitchFamily="34" charset="-122"/>
            </a:endParaRPr>
          </a:p>
          <a:p>
            <a:pPr indent="474980" fontAlgn="auto">
              <a:lnSpc>
                <a:spcPct val="150000"/>
              </a:lnSpc>
              <a:extLst>
                <a:ext uri="{35155182-B16C-46BC-9424-99874614C6A1}">
                  <wpsdc:indentchars xmlns:wpsdc="http://www.wps.cn/officeDocument/2017/drawingmlCustomData" val="200" checksum="3904854192"/>
                </a:ext>
              </a:extLst>
            </a:pPr>
            <a:endParaRPr lang="en-US" altLang="zh-CN" sz="1865" dirty="0" smtClean="0">
              <a:latin typeface="微软雅黑" panose="020B0503020204020204" pitchFamily="34" charset="-122"/>
              <a:ea typeface="微软雅黑" panose="020B0503020204020204" pitchFamily="34" charset="-122"/>
              <a:cs typeface="微软雅黑" panose="020B0503020204020204" pitchFamily="34" charset="-122"/>
            </a:endParaRPr>
          </a:p>
          <a:p>
            <a:pPr indent="474980" fontAlgn="auto">
              <a:lnSpc>
                <a:spcPct val="150000"/>
              </a:lnSpc>
              <a:extLst>
                <a:ext uri="{35155182-B16C-46BC-9424-99874614C6A1}">
                  <wpsdc:indentchars xmlns:wpsdc="http://www.wps.cn/officeDocument/2017/drawingmlCustomData" val="200" checksum="3904854192"/>
                </a:ext>
              </a:extLst>
            </a:pPr>
            <a:endParaRPr lang="en-US" altLang="zh-CN" sz="1865" dirty="0" smtClean="0">
              <a:latin typeface="微软雅黑" panose="020B0503020204020204" pitchFamily="34" charset="-122"/>
              <a:ea typeface="微软雅黑" panose="020B0503020204020204" pitchFamily="34" charset="-122"/>
              <a:cs typeface="微软雅黑" panose="020B0503020204020204" pitchFamily="34" charset="-122"/>
            </a:endParaRPr>
          </a:p>
          <a:p>
            <a:pPr indent="474980" fontAlgn="auto">
              <a:lnSpc>
                <a:spcPct val="150000"/>
              </a:lnSpc>
              <a:extLst>
                <a:ext uri="{35155182-B16C-46BC-9424-99874614C6A1}">
                  <wpsdc:indentchars xmlns:wpsdc="http://www.wps.cn/officeDocument/2017/drawingmlCustomData" val="200" checksum="3904854192"/>
                </a:ext>
              </a:extLst>
            </a:pPr>
            <a:endParaRPr lang="en-US" altLang="zh-CN" sz="1865" dirty="0" smtClean="0">
              <a:latin typeface="微软雅黑" panose="020B0503020204020204" pitchFamily="34" charset="-122"/>
              <a:ea typeface="微软雅黑" panose="020B0503020204020204" pitchFamily="34" charset="-122"/>
              <a:cs typeface="微软雅黑" panose="020B0503020204020204" pitchFamily="34" charset="-122"/>
            </a:endParaRPr>
          </a:p>
          <a:p>
            <a:pPr indent="474980" fontAlgn="auto">
              <a:lnSpc>
                <a:spcPct val="150000"/>
              </a:lnSpc>
              <a:extLst>
                <a:ext uri="{35155182-B16C-46BC-9424-99874614C6A1}">
                  <wpsdc:indentchars xmlns:wpsdc="http://www.wps.cn/officeDocument/2017/drawingmlCustomData" val="200" checksum="3904854192"/>
                </a:ext>
              </a:extLst>
            </a:pPr>
            <a:endParaRPr lang="en-US" altLang="zh-CN" sz="1865" dirty="0" smtClean="0">
              <a:latin typeface="微软雅黑" panose="020B0503020204020204" pitchFamily="34" charset="-122"/>
              <a:ea typeface="微软雅黑" panose="020B0503020204020204" pitchFamily="34" charset="-122"/>
              <a:cs typeface="微软雅黑" panose="020B0503020204020204" pitchFamily="34" charset="-122"/>
            </a:endParaRPr>
          </a:p>
          <a:p>
            <a:pPr indent="474980" fontAlgn="auto">
              <a:lnSpc>
                <a:spcPct val="150000"/>
              </a:lnSpc>
              <a:extLst>
                <a:ext uri="{35155182-B16C-46BC-9424-99874614C6A1}">
                  <wpsdc:indentchars xmlns:wpsdc="http://www.wps.cn/officeDocument/2017/drawingmlCustomData" val="200" checksum="3904854192"/>
                </a:ext>
              </a:extLst>
            </a:pPr>
            <a:endParaRPr lang="en-US" altLang="zh-CN" sz="1865" dirty="0" smtClean="0">
              <a:latin typeface="微软雅黑" panose="020B0503020204020204" pitchFamily="34" charset="-122"/>
              <a:ea typeface="微软雅黑" panose="020B0503020204020204" pitchFamily="34" charset="-122"/>
              <a:cs typeface="微软雅黑" panose="020B0503020204020204" pitchFamily="34" charset="-122"/>
            </a:endParaRPr>
          </a:p>
          <a:p>
            <a:pPr indent="474980" fontAlgn="auto">
              <a:lnSpc>
                <a:spcPct val="150000"/>
              </a:lnSpc>
              <a:extLst>
                <a:ext uri="{35155182-B16C-46BC-9424-99874614C6A1}">
                  <wpsdc:indentchars xmlns:wpsdc="http://www.wps.cn/officeDocument/2017/drawingmlCustomData" val="200" checksum="3904854192"/>
                </a:ext>
              </a:extLst>
            </a:pPr>
            <a:endParaRPr lang="en-US" altLang="zh-CN" sz="1865" dirty="0" smtClean="0">
              <a:latin typeface="微软雅黑" panose="020B0503020204020204" pitchFamily="34" charset="-122"/>
              <a:ea typeface="微软雅黑" panose="020B0503020204020204" pitchFamily="34" charset="-122"/>
              <a:cs typeface="微软雅黑" panose="020B0503020204020204" pitchFamily="34" charset="-122"/>
            </a:endParaRPr>
          </a:p>
          <a:p>
            <a:pPr indent="474980" fontAlgn="auto">
              <a:lnSpc>
                <a:spcPct val="150000"/>
              </a:lnSpc>
              <a:extLst>
                <a:ext uri="{35155182-B16C-46BC-9424-99874614C6A1}">
                  <wpsdc:indentchars xmlns:wpsdc="http://www.wps.cn/officeDocument/2017/drawingmlCustomData" val="200" checksum="3904854192"/>
                </a:ext>
              </a:extLst>
            </a:pPr>
            <a:endParaRPr lang="en-US" altLang="zh-CN" sz="1865" dirty="0" smtClean="0">
              <a:latin typeface="微软雅黑" panose="020B0503020204020204" pitchFamily="34" charset="-122"/>
              <a:ea typeface="微软雅黑" panose="020B0503020204020204" pitchFamily="34" charset="-122"/>
              <a:cs typeface="微软雅黑" panose="020B0503020204020204" pitchFamily="34" charset="-122"/>
            </a:endParaRPr>
          </a:p>
          <a:p>
            <a:pPr indent="474980" fontAlgn="auto">
              <a:lnSpc>
                <a:spcPct val="150000"/>
              </a:lnSpc>
              <a:extLst>
                <a:ext uri="{35155182-B16C-46BC-9424-99874614C6A1}">
                  <wpsdc:indentchars xmlns:wpsdc="http://www.wps.cn/officeDocument/2017/drawingmlCustomData" val="200" checksum="3904854192"/>
                </a:ext>
              </a:extLst>
            </a:pPr>
            <a:endParaRPr lang="en-US" altLang="zh-CN" sz="1865"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4" name="表格 3"/>
          <p:cNvGraphicFramePr/>
          <p:nvPr>
            <p:custDataLst>
              <p:tags r:id="rId1"/>
            </p:custDataLst>
          </p:nvPr>
        </p:nvGraphicFramePr>
        <p:xfrm>
          <a:off x="699135" y="2279650"/>
          <a:ext cx="10794365" cy="2487930"/>
        </p:xfrm>
        <a:graphic>
          <a:graphicData uri="http://schemas.openxmlformats.org/drawingml/2006/table">
            <a:tbl>
              <a:tblPr firstRow="1" bandRow="1">
                <a:tableStyleId>{5C22544A-7EE6-4342-B048-85BDC9FD1C3A}</a:tableStyleId>
              </a:tblPr>
              <a:tblGrid>
                <a:gridCol w="299720"/>
                <a:gridCol w="871220"/>
                <a:gridCol w="447040"/>
                <a:gridCol w="532765"/>
                <a:gridCol w="896620"/>
                <a:gridCol w="1273810"/>
                <a:gridCol w="713740"/>
                <a:gridCol w="1160145"/>
                <a:gridCol w="984250"/>
                <a:gridCol w="984250"/>
                <a:gridCol w="1229360"/>
                <a:gridCol w="1401445"/>
              </a:tblGrid>
              <a:tr h="1334135">
                <a:tc>
                  <a:txBody>
                    <a:bodyPr/>
                    <a:p>
                      <a:pPr indent="0">
                        <a:buNone/>
                      </a:pPr>
                      <a:r>
                        <a:rPr lang="en-US" sz="1465">
                          <a:latin typeface="微软雅黑" panose="020B0503020204020204" pitchFamily="34" charset="-122"/>
                          <a:ea typeface="微软雅黑" panose="020B0503020204020204" pitchFamily="34" charset="-122"/>
                        </a:rPr>
                        <a:t>序号</a:t>
                      </a:r>
                      <a:endParaRPr lang="en-US" altLang="en-US" sz="1465">
                        <a:latin typeface="微软雅黑" panose="020B0503020204020204" pitchFamily="34" charset="-122"/>
                        <a:ea typeface="微软雅黑" panose="020B0503020204020204" pitchFamily="34" charset="-122"/>
                      </a:endParaRPr>
                    </a:p>
                  </a:txBody>
                  <a:tcPr marL="0" marR="0" marT="0" marB="0" vert="horz" anchor="ctr" anchorCtr="0"/>
                </a:tc>
                <a:tc>
                  <a:txBody>
                    <a:bodyPr/>
                    <a:p>
                      <a:pPr indent="0" algn="ctr">
                        <a:buNone/>
                      </a:pPr>
                      <a:r>
                        <a:rPr lang="en-US" sz="1465">
                          <a:latin typeface="微软雅黑" panose="020B0503020204020204" pitchFamily="34" charset="-122"/>
                          <a:ea typeface="微软雅黑" panose="020B0503020204020204" pitchFamily="34" charset="-122"/>
                          <a:cs typeface="微软雅黑" panose="020B0503020204020204" pitchFamily="34" charset="-122"/>
                        </a:rPr>
                        <a:t>*上年在职职工工资总额</a:t>
                      </a:r>
                      <a:endParaRPr lang="en-US" altLang="en-US" sz="1465">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tc>
                <a:tc>
                  <a:txBody>
                    <a:bodyPr/>
                    <a:p>
                      <a:pPr indent="0" algn="ctr">
                        <a:buNone/>
                      </a:pPr>
                      <a:r>
                        <a:rPr lang="en-US" sz="1465">
                          <a:latin typeface="微软雅黑" panose="020B0503020204020204" pitchFamily="34" charset="-122"/>
                          <a:ea typeface="微软雅黑" panose="020B0503020204020204" pitchFamily="34" charset="-122"/>
                          <a:cs typeface="微软雅黑" panose="020B0503020204020204" pitchFamily="34" charset="-122"/>
                        </a:rPr>
                        <a:t>*上年在职职工人数</a:t>
                      </a:r>
                      <a:endParaRPr lang="en-US" altLang="en-US" sz="1465">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tc>
                <a:tc>
                  <a:txBody>
                    <a:bodyPr/>
                    <a:p>
                      <a:pPr indent="0" algn="ctr">
                        <a:buNone/>
                      </a:pPr>
                      <a:r>
                        <a:rPr lang="en-US" sz="1465">
                          <a:latin typeface="微软雅黑" panose="020B0503020204020204" pitchFamily="34" charset="-122"/>
                          <a:ea typeface="微软雅黑" panose="020B0503020204020204" pitchFamily="34" charset="-122"/>
                          <a:cs typeface="微软雅黑" panose="020B0503020204020204" pitchFamily="34" charset="-122"/>
                        </a:rPr>
                        <a:t>*应安排残疾人就业比例</a:t>
                      </a:r>
                      <a:endParaRPr lang="en-US" altLang="en-US" sz="1465">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tc>
                <a:tc>
                  <a:txBody>
                    <a:bodyPr/>
                    <a:p>
                      <a:pPr indent="0" algn="ctr">
                        <a:buNone/>
                      </a:pPr>
                      <a:r>
                        <a:rPr lang="en-US" sz="1465">
                          <a:latin typeface="微软雅黑" panose="020B0503020204020204" pitchFamily="34" charset="-122"/>
                          <a:ea typeface="微软雅黑" panose="020B0503020204020204" pitchFamily="34" charset="-122"/>
                          <a:cs typeface="微软雅黑" panose="020B0503020204020204" pitchFamily="34" charset="-122"/>
                        </a:rPr>
                        <a:t>*上年实际安排残疾人就业人数</a:t>
                      </a:r>
                      <a:endParaRPr lang="en-US" altLang="en-US" sz="1465">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tc>
                <a:tc>
                  <a:txBody>
                    <a:bodyPr/>
                    <a:p>
                      <a:pPr indent="0" algn="ctr">
                        <a:buNone/>
                      </a:pPr>
                      <a:r>
                        <a:rPr lang="en-US" sz="1465">
                          <a:latin typeface="微软雅黑" panose="020B0503020204020204" pitchFamily="34" charset="-122"/>
                          <a:ea typeface="微软雅黑" panose="020B0503020204020204" pitchFamily="34" charset="-122"/>
                          <a:cs typeface="微软雅黑" panose="020B0503020204020204" pitchFamily="34" charset="-122"/>
                        </a:rPr>
                        <a:t>*上年在职职工年平均工资（或当地社会平均工资的2倍）</a:t>
                      </a:r>
                      <a:endParaRPr lang="en-US" altLang="en-US" sz="1465">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tc>
                <a:tc>
                  <a:txBody>
                    <a:bodyPr/>
                    <a:p>
                      <a:pPr indent="0" algn="ctr">
                        <a:buNone/>
                      </a:pPr>
                      <a:r>
                        <a:rPr lang="zh-CN" altLang="en-US" sz="1465">
                          <a:latin typeface="微软雅黑" panose="020B0503020204020204" pitchFamily="34" charset="-122"/>
                          <a:ea typeface="微软雅黑" panose="020B0503020204020204" pitchFamily="34" charset="-122"/>
                        </a:rPr>
                        <a:t>计算系数</a:t>
                      </a:r>
                      <a:endParaRPr lang="zh-CN" altLang="en-US" sz="1465">
                        <a:latin typeface="微软雅黑" panose="020B0503020204020204" pitchFamily="34" charset="-122"/>
                        <a:ea typeface="微软雅黑" panose="020B0503020204020204" pitchFamily="34" charset="-122"/>
                      </a:endParaRPr>
                    </a:p>
                  </a:txBody>
                  <a:tcPr marL="0" marR="0" marT="0" marB="0" vert="horz" anchor="ctr" anchorCtr="0"/>
                </a:tc>
                <a:tc>
                  <a:txBody>
                    <a:bodyPr/>
                    <a:p>
                      <a:pPr indent="0" algn="ctr">
                        <a:buNone/>
                      </a:pPr>
                      <a:r>
                        <a:rPr lang="en-US" sz="1465">
                          <a:latin typeface="微软雅黑" panose="020B0503020204020204" pitchFamily="34" charset="-122"/>
                          <a:ea typeface="微软雅黑" panose="020B0503020204020204" pitchFamily="34" charset="-122"/>
                        </a:rPr>
                        <a:t>本期应纳费额</a:t>
                      </a:r>
                      <a:endParaRPr lang="en-US" altLang="en-US" sz="1465">
                        <a:latin typeface="微软雅黑" panose="020B0503020204020204" pitchFamily="34" charset="-122"/>
                        <a:ea typeface="微软雅黑" panose="020B0503020204020204" pitchFamily="34" charset="-122"/>
                      </a:endParaRPr>
                    </a:p>
                  </a:txBody>
                  <a:tcPr marL="0" marR="0" marT="0" marB="0" vert="horz" anchor="ctr" anchorCtr="0"/>
                </a:tc>
                <a:tc>
                  <a:txBody>
                    <a:bodyPr/>
                    <a:p>
                      <a:pPr indent="0" algn="ctr">
                        <a:buNone/>
                      </a:pPr>
                      <a:r>
                        <a:rPr lang="zh-CN" altLang="en-US" sz="1460">
                          <a:latin typeface="微软雅黑" panose="020B0503020204020204" pitchFamily="34" charset="-122"/>
                          <a:ea typeface="微软雅黑" panose="020B0503020204020204" pitchFamily="34" charset="-122"/>
                          <a:sym typeface="+mn-ea"/>
                        </a:rPr>
                        <a:t>减免性质</a:t>
                      </a:r>
                      <a:endParaRPr lang="zh-CN" altLang="en-US" sz="1460">
                        <a:latin typeface="微软雅黑" panose="020B0503020204020204" pitchFamily="34" charset="-122"/>
                        <a:ea typeface="微软雅黑" panose="020B0503020204020204" pitchFamily="34" charset="-122"/>
                        <a:sym typeface="+mn-ea"/>
                      </a:endParaRPr>
                    </a:p>
                  </a:txBody>
                  <a:tcPr marL="0" marR="0" marT="0" marB="0" vert="horz" anchor="ctr" anchorCtr="0"/>
                </a:tc>
                <a:tc>
                  <a:txBody>
                    <a:bodyPr/>
                    <a:p>
                      <a:pPr indent="0" algn="ctr">
                        <a:buNone/>
                      </a:pPr>
                      <a:r>
                        <a:rPr lang="en-US" sz="1465">
                          <a:latin typeface="微软雅黑" panose="020B0503020204020204" pitchFamily="34" charset="-122"/>
                          <a:ea typeface="微软雅黑" panose="020B0503020204020204" pitchFamily="34" charset="-122"/>
                        </a:rPr>
                        <a:t>本期</a:t>
                      </a:r>
                      <a:r>
                        <a:rPr lang="zh-CN" altLang="en-US" sz="1465">
                          <a:latin typeface="微软雅黑" panose="020B0503020204020204" pitchFamily="34" charset="-122"/>
                          <a:ea typeface="微软雅黑" panose="020B0503020204020204" pitchFamily="34" charset="-122"/>
                        </a:rPr>
                        <a:t>减免费额</a:t>
                      </a:r>
                      <a:endParaRPr lang="zh-CN" altLang="en-US" sz="1465">
                        <a:latin typeface="微软雅黑" panose="020B0503020204020204" pitchFamily="34" charset="-122"/>
                        <a:ea typeface="微软雅黑" panose="020B0503020204020204" pitchFamily="34" charset="-122"/>
                      </a:endParaRPr>
                    </a:p>
                  </a:txBody>
                  <a:tcPr marL="0" marR="0" marT="0" marB="0" vert="horz" anchor="ctr" anchorCtr="0"/>
                </a:tc>
                <a:tc>
                  <a:txBody>
                    <a:bodyPr/>
                    <a:p>
                      <a:pPr indent="0" algn="ctr">
                        <a:buNone/>
                      </a:pPr>
                      <a:r>
                        <a:rPr lang="en-US" sz="1465">
                          <a:latin typeface="微软雅黑" panose="020B0503020204020204" pitchFamily="34" charset="-122"/>
                          <a:ea typeface="微软雅黑" panose="020B0503020204020204" pitchFamily="34" charset="-122"/>
                        </a:rPr>
                        <a:t>本期已缴费额</a:t>
                      </a:r>
                      <a:endParaRPr lang="en-US" altLang="en-US" sz="1465">
                        <a:latin typeface="微软雅黑" panose="020B0503020204020204" pitchFamily="34" charset="-122"/>
                        <a:ea typeface="微软雅黑" panose="020B0503020204020204" pitchFamily="34" charset="-122"/>
                      </a:endParaRPr>
                    </a:p>
                  </a:txBody>
                  <a:tcPr marT="0" marB="0" vert="horz" anchor="ctr" anchorCtr="0"/>
                </a:tc>
                <a:tc>
                  <a:txBody>
                    <a:bodyPr/>
                    <a:p>
                      <a:pPr indent="0" algn="ctr">
                        <a:buNone/>
                      </a:pPr>
                      <a:r>
                        <a:rPr lang="en-US" sz="1465">
                          <a:latin typeface="微软雅黑" panose="020B0503020204020204" pitchFamily="34" charset="-122"/>
                          <a:ea typeface="微软雅黑" panose="020B0503020204020204" pitchFamily="34" charset="-122"/>
                        </a:rPr>
                        <a:t>本期应补（退）费额</a:t>
                      </a:r>
                      <a:endParaRPr lang="en-US" altLang="en-US" sz="1465">
                        <a:latin typeface="微软雅黑" panose="020B0503020204020204" pitchFamily="34" charset="-122"/>
                        <a:ea typeface="微软雅黑" panose="020B0503020204020204" pitchFamily="34" charset="-122"/>
                      </a:endParaRPr>
                    </a:p>
                  </a:txBody>
                  <a:tcPr marT="0" marB="0" vert="horz" anchor="ctr" anchorCtr="0"/>
                </a:tc>
              </a:tr>
              <a:tr h="689610">
                <a:tc>
                  <a:txBody>
                    <a:bodyPr/>
                    <a:p>
                      <a:pPr indent="0" algn="ctr">
                        <a:buNone/>
                      </a:pPr>
                      <a:r>
                        <a:rPr lang="en-US" sz="1465">
                          <a:latin typeface="微软雅黑" panose="020B0503020204020204" pitchFamily="34" charset="-122"/>
                          <a:ea typeface="微软雅黑" panose="020B0503020204020204" pitchFamily="34" charset="-122"/>
                        </a:rPr>
                        <a:t>1</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rPr>
                        <a:t>2</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rPr>
                        <a:t>3</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rPr>
                        <a:t>4</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rPr>
                        <a:t>5</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rPr>
                        <a:t>6=2/3</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altLang="en-US" sz="1465">
                          <a:latin typeface="微软雅黑" panose="020B0503020204020204" pitchFamily="34" charset="-122"/>
                          <a:ea typeface="微软雅黑" panose="020B0503020204020204" pitchFamily="34" charset="-122"/>
                          <a:cs typeface="微软雅黑" panose="020B0503020204020204" pitchFamily="34" charset="-122"/>
                        </a:rPr>
                        <a:t>7</a:t>
                      </a:r>
                      <a:endParaRPr lang="en-US" altLang="en-US" sz="1465">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cs typeface="微软雅黑" panose="020B0503020204020204" pitchFamily="34" charset="-122"/>
                        </a:rPr>
                        <a:t>8=（3×4-5）×6</a:t>
                      </a:r>
                      <a:endParaRPr lang="en-US" altLang="en-US" sz="1465">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t" anchorCtr="0"/>
                </a:tc>
                <a:tc>
                  <a:txBody>
                    <a:bodyPr/>
                    <a:p>
                      <a:pPr indent="0" algn="ctr">
                        <a:buNone/>
                      </a:pPr>
                      <a:r>
                        <a:rPr lang="en-US" altLang="en-US" sz="1465">
                          <a:latin typeface="微软雅黑" panose="020B0503020204020204" pitchFamily="34" charset="-122"/>
                          <a:ea typeface="微软雅黑" panose="020B0503020204020204" pitchFamily="34" charset="-122"/>
                          <a:cs typeface="微软雅黑" panose="020B0503020204020204" pitchFamily="34" charset="-122"/>
                          <a:sym typeface="+mn-ea"/>
                        </a:rPr>
                        <a:t>9</a:t>
                      </a:r>
                      <a:endParaRPr lang="en-US" altLang="en-US" sz="1465">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cs typeface="微软雅黑" panose="020B0503020204020204" pitchFamily="34" charset="-122"/>
                          <a:sym typeface="+mn-ea"/>
                        </a:rPr>
                        <a:t>10</a:t>
                      </a:r>
                      <a:endParaRPr lang="en-US" altLang="en-US" sz="1465">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rPr>
                        <a:t>11</a:t>
                      </a:r>
                      <a:endParaRPr lang="en-US" altLang="en-US" sz="1465">
                        <a:latin typeface="微软雅黑" panose="020B0503020204020204" pitchFamily="34" charset="-122"/>
                        <a:ea typeface="微软雅黑" panose="020B0503020204020204" pitchFamily="34" charset="-122"/>
                      </a:endParaRPr>
                    </a:p>
                  </a:txBody>
                  <a:tcPr marT="0" marB="0" vert="horz" anchor="ctr" anchorCtr="0"/>
                </a:tc>
                <a:tc>
                  <a:txBody>
                    <a:bodyPr/>
                    <a:p>
                      <a:pPr indent="0" algn="ctr">
                        <a:buNone/>
                      </a:pPr>
                      <a:r>
                        <a:rPr lang="en-US" sz="1465">
                          <a:latin typeface="微软雅黑" panose="020B0503020204020204" pitchFamily="34" charset="-122"/>
                          <a:ea typeface="微软雅黑" panose="020B0503020204020204" pitchFamily="34" charset="-122"/>
                        </a:rPr>
                        <a:t>12=8-10-11</a:t>
                      </a:r>
                      <a:endParaRPr lang="en-US" altLang="en-US" sz="1465">
                        <a:latin typeface="微软雅黑" panose="020B0503020204020204" pitchFamily="34" charset="-122"/>
                        <a:ea typeface="微软雅黑" panose="020B0503020204020204" pitchFamily="34" charset="-122"/>
                      </a:endParaRPr>
                    </a:p>
                  </a:txBody>
                  <a:tcPr marT="0" marB="0" vert="horz" anchor="ctr" anchorCtr="0"/>
                </a:tc>
              </a:tr>
              <a:tr h="464185">
                <a:tc>
                  <a:txBody>
                    <a:bodyPr/>
                    <a:p>
                      <a:pPr indent="0" algn="ctr">
                        <a:buNone/>
                      </a:pPr>
                      <a:r>
                        <a:rPr lang="en-US" sz="1465">
                          <a:latin typeface="微软雅黑" panose="020B0503020204020204" pitchFamily="34" charset="-122"/>
                          <a:ea typeface="微软雅黑" panose="020B0503020204020204" pitchFamily="34" charset="-122"/>
                        </a:rPr>
                        <a:t> </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rPr>
                        <a:t>10000000</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rPr>
                        <a:t>50</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rPr>
                        <a:t>0.015 </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rPr>
                        <a:t> 0</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sz="1465" b="1">
                          <a:latin typeface="微软雅黑" panose="020B0503020204020204" pitchFamily="34" charset="-122"/>
                          <a:ea typeface="微软雅黑" panose="020B0503020204020204" pitchFamily="34" charset="-122"/>
                        </a:rPr>
                        <a:t>140000 </a:t>
                      </a:r>
                      <a:endParaRPr lang="en-US" altLang="en-US" sz="1465" b="1">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altLang="en-US" sz="1465">
                          <a:latin typeface="微软雅黑" panose="020B0503020204020204" pitchFamily="34" charset="-122"/>
                          <a:ea typeface="微软雅黑" panose="020B0503020204020204" pitchFamily="34" charset="-122"/>
                        </a:rPr>
                        <a:t>0.9</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altLang="en-US" sz="1465">
                          <a:latin typeface="微软雅黑" panose="020B0503020204020204" pitchFamily="34" charset="-122"/>
                          <a:ea typeface="微软雅黑" panose="020B0503020204020204" pitchFamily="34" charset="-122"/>
                        </a:rPr>
                        <a:t>105000</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altLang="en-US" sz="1465">
                          <a:latin typeface="微软雅黑" panose="020B0503020204020204" pitchFamily="34" charset="-122"/>
                          <a:ea typeface="微软雅黑" panose="020B0503020204020204" pitchFamily="34" charset="-122"/>
                        </a:rPr>
                        <a:t>10500</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rPr>
                        <a:t> 0</a:t>
                      </a:r>
                      <a:endParaRPr lang="en-US" altLang="en-US" sz="1465">
                        <a:latin typeface="微软雅黑" panose="020B0503020204020204" pitchFamily="34" charset="-122"/>
                        <a:ea typeface="微软雅黑" panose="020B0503020204020204" pitchFamily="34" charset="-122"/>
                      </a:endParaRPr>
                    </a:p>
                  </a:txBody>
                  <a:tcPr marT="0" marB="0" vert="horz" anchor="t" anchorCtr="0"/>
                </a:tc>
                <a:tc>
                  <a:txBody>
                    <a:bodyPr/>
                    <a:p>
                      <a:pPr indent="0" algn="ctr">
                        <a:buNone/>
                      </a:pPr>
                      <a:r>
                        <a:rPr lang="en-US" altLang="en-US" sz="1465">
                          <a:latin typeface="微软雅黑" panose="020B0503020204020204" pitchFamily="34" charset="-122"/>
                          <a:ea typeface="微软雅黑" panose="020B0503020204020204" pitchFamily="34" charset="-122"/>
                        </a:rPr>
                        <a:t>94500</a:t>
                      </a:r>
                      <a:endParaRPr lang="en-US" altLang="en-US" sz="1465">
                        <a:latin typeface="微软雅黑" panose="020B0503020204020204" pitchFamily="34" charset="-122"/>
                        <a:ea typeface="微软雅黑" panose="020B0503020204020204" pitchFamily="34" charset="-122"/>
                      </a:endParaRPr>
                    </a:p>
                  </a:txBody>
                  <a:tcPr marT="0" marB="0" vert="horz" anchor="t" anchorCtr="0"/>
                </a:tc>
              </a:tr>
            </a:tbl>
          </a:graphicData>
        </a:graphic>
      </p:graphicFrame>
      <p:sp>
        <p:nvSpPr>
          <p:cNvPr id="3" name="文本框 2"/>
          <p:cNvSpPr txBox="1"/>
          <p:nvPr/>
        </p:nvSpPr>
        <p:spPr>
          <a:xfrm>
            <a:off x="716280" y="4882515"/>
            <a:ext cx="10777220" cy="1808480"/>
          </a:xfrm>
          <a:prstGeom prst="rect">
            <a:avLst/>
          </a:prstGeom>
          <a:noFill/>
        </p:spPr>
        <p:txBody>
          <a:bodyPr wrap="square" rtlCol="0">
            <a:noAutofit/>
          </a:bodyPr>
          <a:p>
            <a:pPr indent="0" fontAlgn="auto">
              <a:lnSpc>
                <a:spcPct val="150000"/>
              </a:lnSpc>
            </a:pPr>
            <a:r>
              <a:rPr lang="en-US" altLang="zh-CN"/>
              <a:t>1</a:t>
            </a:r>
            <a:r>
              <a:rPr lang="zh-CN" altLang="en-US"/>
              <a:t>、上年在职职工年平均工资</a:t>
            </a:r>
            <a:r>
              <a:rPr lang="en-US" altLang="zh-CN"/>
              <a:t> = 10000000/50 =   200000  </a:t>
            </a:r>
            <a:endParaRPr lang="en-US" altLang="zh-CN"/>
          </a:p>
          <a:p>
            <a:pPr indent="0" fontAlgn="auto">
              <a:lnSpc>
                <a:spcPct val="150000"/>
              </a:lnSpc>
            </a:pPr>
            <a:r>
              <a:rPr lang="en-US" altLang="zh-CN">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、社会</a:t>
            </a:r>
            <a:r>
              <a:rPr lang="en-US">
                <a:latin typeface="微软雅黑" panose="020B0503020204020204" pitchFamily="34" charset="-122"/>
                <a:ea typeface="微软雅黑" panose="020B0503020204020204" pitchFamily="34" charset="-122"/>
                <a:cs typeface="微软雅黑" panose="020B0503020204020204" pitchFamily="34" charset="-122"/>
                <a:sym typeface="+mn-ea"/>
              </a:rPr>
              <a:t>平均工资的2倍 = </a:t>
            </a:r>
            <a:r>
              <a:rPr lang="en-US" altLang="zh-CN"/>
              <a:t>70000*2 = 140000</a:t>
            </a:r>
            <a:endParaRPr lang="en-US" altLang="zh-CN"/>
          </a:p>
          <a:p>
            <a:pPr indent="0" fontAlgn="auto">
              <a:lnSpc>
                <a:spcPct val="150000"/>
              </a:lnSpc>
            </a:pPr>
            <a:r>
              <a:rPr lang="en-US" altLang="zh-CN"/>
              <a:t>3</a:t>
            </a:r>
            <a:r>
              <a:rPr lang="zh-CN" altLang="en-US"/>
              <a:t>、</a:t>
            </a:r>
            <a:r>
              <a:rPr lang="en-US" altLang="zh-CN"/>
              <a:t>200000 </a:t>
            </a:r>
            <a:r>
              <a:rPr lang="en-US" altLang="zh-CN"/>
              <a:t> &gt;  140000</a:t>
            </a:r>
            <a:endParaRPr lang="en-US" altLang="zh-CN"/>
          </a:p>
          <a:p>
            <a:pPr indent="0" fontAlgn="auto">
              <a:lnSpc>
                <a:spcPct val="150000"/>
              </a:lnSpc>
            </a:pPr>
            <a:r>
              <a:rPr lang="zh-CN">
                <a:latin typeface="微软雅黑" panose="020B0503020204020204" pitchFamily="34" charset="-122"/>
                <a:ea typeface="微软雅黑" panose="020B0503020204020204" pitchFamily="34" charset="-122"/>
                <a:cs typeface="微软雅黑" panose="020B0503020204020204" pitchFamily="34" charset="-122"/>
                <a:sym typeface="+mn-ea"/>
              </a:rPr>
              <a:t>应缴纳费额</a:t>
            </a:r>
            <a:r>
              <a:rPr lang="en-US" altLang="zh-CN">
                <a:latin typeface="微软雅黑" panose="020B0503020204020204" pitchFamily="34" charset="-122"/>
                <a:ea typeface="微软雅黑" panose="020B0503020204020204" pitchFamily="34" charset="-122"/>
                <a:cs typeface="微软雅黑" panose="020B0503020204020204" pitchFamily="34" charset="-122"/>
                <a:sym typeface="+mn-ea"/>
              </a:rPr>
              <a:t> = </a:t>
            </a:r>
            <a:r>
              <a:rPr lang="en-US">
                <a:latin typeface="微软雅黑" panose="020B0503020204020204" pitchFamily="34" charset="-122"/>
                <a:ea typeface="微软雅黑" panose="020B0503020204020204" pitchFamily="34" charset="-122"/>
                <a:cs typeface="微软雅黑" panose="020B0503020204020204" pitchFamily="34" charset="-122"/>
                <a:sym typeface="+mn-ea"/>
              </a:rPr>
              <a:t>(50*0.015 - 0) * 140000 =105000</a:t>
            </a:r>
            <a:endParaRPr lang="en-US" altLang="zh-CN"/>
          </a:p>
          <a:p>
            <a:pPr indent="0" fontAlgn="auto">
              <a:lnSpc>
                <a:spcPct val="150000"/>
              </a:lnSpc>
            </a:pPr>
            <a:endParaRPr lang="en-US" altLang="zh-CN"/>
          </a:p>
        </p:txBody>
      </p:sp>
      <p:sp>
        <p:nvSpPr>
          <p:cNvPr id="9" name="Title 1"/>
          <p:cNvSpPr txBox="1"/>
          <p:nvPr/>
        </p:nvSpPr>
        <p:spPr>
          <a:xfrm>
            <a:off x="699135" y="266700"/>
            <a:ext cx="1286510" cy="506095"/>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zh-CN" sz="2400" dirty="0" smtClean="0">
                <a:solidFill>
                  <a:schemeClr val="tx1"/>
                </a:solidFill>
                <a:latin typeface="+mn-lt"/>
                <a:ea typeface="+mn-ea"/>
                <a:cs typeface="+mn-cs"/>
                <a:sym typeface="+mn-lt"/>
              </a:rPr>
              <a:t>案例解析</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ctrTitle"/>
          </p:nvPr>
        </p:nvSpPr>
        <p:spPr/>
        <p:txBody>
          <a:bodyPr/>
          <a:p>
            <a:endParaRPr lang="zh-CN" altLang="en-US"/>
          </a:p>
        </p:txBody>
      </p:sp>
      <p:sp>
        <p:nvSpPr>
          <p:cNvPr id="3" name="文本框 2"/>
          <p:cNvSpPr txBox="1"/>
          <p:nvPr/>
        </p:nvSpPr>
        <p:spPr>
          <a:xfrm>
            <a:off x="719667" y="1028700"/>
            <a:ext cx="8761307" cy="522605"/>
          </a:xfrm>
          <a:prstGeom prst="rect">
            <a:avLst/>
          </a:prstGeom>
          <a:noFill/>
        </p:spPr>
        <p:txBody>
          <a:bodyPr wrap="square" rtlCol="0" anchor="t">
            <a:spAutoFit/>
          </a:bodyPr>
          <a:p>
            <a:pPr indent="355600" fontAlgn="auto">
              <a:lnSpc>
                <a:spcPct val="150000"/>
              </a:lnSpc>
            </a:pPr>
            <a:r>
              <a:rPr lang="en-US" altLang="zh-CN" sz="1865"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1865"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、丁企业人数为</a:t>
            </a:r>
            <a:r>
              <a:rPr lang="en-US" altLang="zh-CN" sz="1865"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100</a:t>
            </a:r>
            <a:r>
              <a:rPr lang="zh-CN" altLang="en-US" sz="1865"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人，上年在职职工工资总额</a:t>
            </a:r>
            <a:r>
              <a:rPr lang="en-US" altLang="zh-CN" sz="1865"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600</a:t>
            </a:r>
            <a:r>
              <a:rPr lang="zh-CN" altLang="en-US" sz="1865"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万，</a:t>
            </a:r>
            <a:r>
              <a:rPr lang="zh-CN" sz="1865"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安置</a:t>
            </a:r>
            <a:r>
              <a:rPr lang="en-US" altLang="zh-CN" sz="1865"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865"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个残疾人。</a:t>
            </a:r>
            <a:endParaRPr lang="zh-CN" altLang="en-US" sz="1865"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623147" y="5506085"/>
            <a:ext cx="10646833" cy="82994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p>
            <a:pPr indent="266700" fontAlgn="auto">
              <a:lnSpc>
                <a:spcPct val="150000"/>
              </a:lnSpc>
            </a:pPr>
            <a:r>
              <a:rPr lang="zh-CN" sz="1600" b="0">
                <a:latin typeface="微软雅黑" panose="020B0503020204020204" pitchFamily="34" charset="-122"/>
                <a:ea typeface="微软雅黑" panose="020B0503020204020204" pitchFamily="34" charset="-122"/>
                <a:cs typeface="微软雅黑" panose="020B0503020204020204" pitchFamily="34" charset="-122"/>
              </a:rPr>
              <a:t>用人单位安排</a:t>
            </a:r>
            <a:r>
              <a:rPr lang="en-US" sz="1600" b="0">
                <a:latin typeface="微软雅黑" panose="020B0503020204020204" pitchFamily="34" charset="-122"/>
                <a:ea typeface="微软雅黑" panose="020B0503020204020204" pitchFamily="34" charset="-122"/>
                <a:cs typeface="微软雅黑" panose="020B0503020204020204" pitchFamily="34" charset="-122"/>
              </a:rPr>
              <a:t>1</a:t>
            </a:r>
            <a:r>
              <a:rPr lang="zh-CN" sz="1600" b="0">
                <a:latin typeface="微软雅黑" panose="020B0503020204020204" pitchFamily="34" charset="-122"/>
                <a:ea typeface="微软雅黑" panose="020B0503020204020204" pitchFamily="34" charset="-122"/>
                <a:cs typeface="微软雅黑" panose="020B0503020204020204" pitchFamily="34" charset="-122"/>
              </a:rPr>
              <a:t>名持有《中华人民共和国残疾人证》（</a:t>
            </a:r>
            <a:r>
              <a:rPr lang="en-US" sz="1600" b="0">
                <a:latin typeface="微软雅黑" panose="020B0503020204020204" pitchFamily="34" charset="-122"/>
                <a:ea typeface="微软雅黑" panose="020B0503020204020204" pitchFamily="34" charset="-122"/>
                <a:cs typeface="微软雅黑" panose="020B0503020204020204" pitchFamily="34" charset="-122"/>
              </a:rPr>
              <a:t>1</a:t>
            </a:r>
            <a:r>
              <a:rPr lang="zh-CN" sz="1600" b="0">
                <a:latin typeface="微软雅黑" panose="020B0503020204020204" pitchFamily="34" charset="-122"/>
                <a:ea typeface="微软雅黑" panose="020B0503020204020204" pitchFamily="34" charset="-122"/>
                <a:cs typeface="微软雅黑" panose="020B0503020204020204" pitchFamily="34" charset="-122"/>
              </a:rPr>
              <a:t>至</a:t>
            </a:r>
            <a:r>
              <a:rPr lang="en-US" sz="1600" b="0">
                <a:latin typeface="微软雅黑" panose="020B0503020204020204" pitchFamily="34" charset="-122"/>
                <a:ea typeface="微软雅黑" panose="020B0503020204020204" pitchFamily="34" charset="-122"/>
                <a:cs typeface="微软雅黑" panose="020B0503020204020204" pitchFamily="34" charset="-122"/>
              </a:rPr>
              <a:t>2</a:t>
            </a:r>
            <a:r>
              <a:rPr lang="zh-CN" sz="1600" b="0">
                <a:latin typeface="微软雅黑" panose="020B0503020204020204" pitchFamily="34" charset="-122"/>
                <a:ea typeface="微软雅黑" panose="020B0503020204020204" pitchFamily="34" charset="-122"/>
                <a:cs typeface="微软雅黑" panose="020B0503020204020204" pitchFamily="34" charset="-122"/>
              </a:rPr>
              <a:t>级）或《中华人民共和国残疾军人证》（</a:t>
            </a:r>
            <a:r>
              <a:rPr lang="en-US" sz="1600" b="0">
                <a:latin typeface="微软雅黑" panose="020B0503020204020204" pitchFamily="34" charset="-122"/>
                <a:ea typeface="微软雅黑" panose="020B0503020204020204" pitchFamily="34" charset="-122"/>
                <a:cs typeface="微软雅黑" panose="020B0503020204020204" pitchFamily="34" charset="-122"/>
              </a:rPr>
              <a:t>1</a:t>
            </a:r>
            <a:r>
              <a:rPr lang="zh-CN" sz="1600" b="0">
                <a:latin typeface="微软雅黑" panose="020B0503020204020204" pitchFamily="34" charset="-122"/>
                <a:ea typeface="微软雅黑" panose="020B0503020204020204" pitchFamily="34" charset="-122"/>
                <a:cs typeface="微软雅黑" panose="020B0503020204020204" pitchFamily="34" charset="-122"/>
              </a:rPr>
              <a:t>至</a:t>
            </a:r>
            <a:r>
              <a:rPr lang="en-US" sz="1600" b="0">
                <a:latin typeface="微软雅黑" panose="020B0503020204020204" pitchFamily="34" charset="-122"/>
                <a:ea typeface="微软雅黑" panose="020B0503020204020204" pitchFamily="34" charset="-122"/>
                <a:cs typeface="微软雅黑" panose="020B0503020204020204" pitchFamily="34" charset="-122"/>
              </a:rPr>
              <a:t>3</a:t>
            </a:r>
            <a:r>
              <a:rPr lang="zh-CN" sz="1600" b="0">
                <a:latin typeface="微软雅黑" panose="020B0503020204020204" pitchFamily="34" charset="-122"/>
                <a:ea typeface="微软雅黑" panose="020B0503020204020204" pitchFamily="34" charset="-122"/>
                <a:cs typeface="微软雅黑" panose="020B0503020204020204" pitchFamily="34" charset="-122"/>
              </a:rPr>
              <a:t>级）人员就业满</a:t>
            </a:r>
            <a:r>
              <a:rPr lang="en-US" sz="1600" b="0">
                <a:latin typeface="微软雅黑" panose="020B0503020204020204" pitchFamily="34" charset="-122"/>
                <a:ea typeface="微软雅黑" panose="020B0503020204020204" pitchFamily="34" charset="-122"/>
                <a:cs typeface="微软雅黑" panose="020B0503020204020204" pitchFamily="34" charset="-122"/>
              </a:rPr>
              <a:t>1</a:t>
            </a:r>
            <a:r>
              <a:rPr lang="zh-CN" sz="1600" b="0">
                <a:latin typeface="微软雅黑" panose="020B0503020204020204" pitchFamily="34" charset="-122"/>
                <a:ea typeface="微软雅黑" panose="020B0503020204020204" pitchFamily="34" charset="-122"/>
                <a:cs typeface="微软雅黑" panose="020B0503020204020204" pitchFamily="34" charset="-122"/>
              </a:rPr>
              <a:t>年的，按照安排</a:t>
            </a:r>
            <a:r>
              <a:rPr lang="en-US" sz="1600" b="0">
                <a:latin typeface="微软雅黑" panose="020B0503020204020204" pitchFamily="34" charset="-122"/>
                <a:ea typeface="微软雅黑" panose="020B0503020204020204" pitchFamily="34" charset="-122"/>
                <a:cs typeface="微软雅黑" panose="020B0503020204020204" pitchFamily="34" charset="-122"/>
              </a:rPr>
              <a:t>2</a:t>
            </a:r>
            <a:r>
              <a:rPr lang="zh-CN" sz="1600" b="0">
                <a:latin typeface="微软雅黑" panose="020B0503020204020204" pitchFamily="34" charset="-122"/>
                <a:ea typeface="微软雅黑" panose="020B0503020204020204" pitchFamily="34" charset="-122"/>
                <a:cs typeface="微软雅黑" panose="020B0503020204020204" pitchFamily="34" charset="-122"/>
              </a:rPr>
              <a:t>名残疾人计算；</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4" name="表格 3"/>
          <p:cNvGraphicFramePr/>
          <p:nvPr>
            <p:custDataLst>
              <p:tags r:id="rId1"/>
            </p:custDataLst>
          </p:nvPr>
        </p:nvGraphicFramePr>
        <p:xfrm>
          <a:off x="622935" y="1743075"/>
          <a:ext cx="10794365" cy="2792730"/>
        </p:xfrm>
        <a:graphic>
          <a:graphicData uri="http://schemas.openxmlformats.org/drawingml/2006/table">
            <a:tbl>
              <a:tblPr firstRow="1" bandRow="1">
                <a:tableStyleId>{5C22544A-7EE6-4342-B048-85BDC9FD1C3A}</a:tableStyleId>
              </a:tblPr>
              <a:tblGrid>
                <a:gridCol w="299720"/>
                <a:gridCol w="871220"/>
                <a:gridCol w="447040"/>
                <a:gridCol w="532765"/>
                <a:gridCol w="896620"/>
                <a:gridCol w="1273810"/>
                <a:gridCol w="713740"/>
                <a:gridCol w="1160145"/>
                <a:gridCol w="984250"/>
                <a:gridCol w="984250"/>
                <a:gridCol w="1229360"/>
                <a:gridCol w="1401445"/>
              </a:tblGrid>
              <a:tr h="1624330">
                <a:tc>
                  <a:txBody>
                    <a:bodyPr/>
                    <a:p>
                      <a:pPr indent="0">
                        <a:buNone/>
                      </a:pPr>
                      <a:r>
                        <a:rPr lang="en-US" sz="1465">
                          <a:latin typeface="微软雅黑" panose="020B0503020204020204" pitchFamily="34" charset="-122"/>
                          <a:ea typeface="微软雅黑" panose="020B0503020204020204" pitchFamily="34" charset="-122"/>
                        </a:rPr>
                        <a:t>序号</a:t>
                      </a:r>
                      <a:endParaRPr lang="en-US" altLang="en-US" sz="1465">
                        <a:latin typeface="微软雅黑" panose="020B0503020204020204" pitchFamily="34" charset="-122"/>
                        <a:ea typeface="微软雅黑" panose="020B0503020204020204" pitchFamily="34" charset="-122"/>
                      </a:endParaRPr>
                    </a:p>
                  </a:txBody>
                  <a:tcPr marL="0" marR="0" marT="0" marB="0" vert="horz" anchor="ctr" anchorCtr="0"/>
                </a:tc>
                <a:tc>
                  <a:txBody>
                    <a:bodyPr/>
                    <a:p>
                      <a:pPr indent="0" algn="ctr">
                        <a:buNone/>
                      </a:pPr>
                      <a:r>
                        <a:rPr lang="en-US" sz="1465">
                          <a:latin typeface="微软雅黑" panose="020B0503020204020204" pitchFamily="34" charset="-122"/>
                          <a:ea typeface="微软雅黑" panose="020B0503020204020204" pitchFamily="34" charset="-122"/>
                          <a:cs typeface="微软雅黑" panose="020B0503020204020204" pitchFamily="34" charset="-122"/>
                        </a:rPr>
                        <a:t>*上年在职职工工资总额</a:t>
                      </a:r>
                      <a:endParaRPr lang="en-US" altLang="en-US" sz="1465">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tc>
                <a:tc>
                  <a:txBody>
                    <a:bodyPr/>
                    <a:p>
                      <a:pPr indent="0" algn="ctr">
                        <a:buNone/>
                      </a:pPr>
                      <a:r>
                        <a:rPr lang="en-US" sz="1465">
                          <a:latin typeface="微软雅黑" panose="020B0503020204020204" pitchFamily="34" charset="-122"/>
                          <a:ea typeface="微软雅黑" panose="020B0503020204020204" pitchFamily="34" charset="-122"/>
                          <a:cs typeface="微软雅黑" panose="020B0503020204020204" pitchFamily="34" charset="-122"/>
                        </a:rPr>
                        <a:t>*上年在职职工人数</a:t>
                      </a:r>
                      <a:endParaRPr lang="en-US" altLang="en-US" sz="1465">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tc>
                <a:tc>
                  <a:txBody>
                    <a:bodyPr/>
                    <a:p>
                      <a:pPr indent="0" algn="ctr">
                        <a:buNone/>
                      </a:pPr>
                      <a:r>
                        <a:rPr lang="en-US" sz="1465">
                          <a:latin typeface="微软雅黑" panose="020B0503020204020204" pitchFamily="34" charset="-122"/>
                          <a:ea typeface="微软雅黑" panose="020B0503020204020204" pitchFamily="34" charset="-122"/>
                          <a:cs typeface="微软雅黑" panose="020B0503020204020204" pitchFamily="34" charset="-122"/>
                        </a:rPr>
                        <a:t>*应安排残疾人就业比例</a:t>
                      </a:r>
                      <a:endParaRPr lang="en-US" altLang="en-US" sz="1465">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tc>
                <a:tc>
                  <a:txBody>
                    <a:bodyPr/>
                    <a:p>
                      <a:pPr indent="0" algn="ctr">
                        <a:buNone/>
                      </a:pPr>
                      <a:r>
                        <a:rPr lang="en-US" sz="1465">
                          <a:latin typeface="微软雅黑" panose="020B0503020204020204" pitchFamily="34" charset="-122"/>
                          <a:ea typeface="微软雅黑" panose="020B0503020204020204" pitchFamily="34" charset="-122"/>
                          <a:cs typeface="微软雅黑" panose="020B0503020204020204" pitchFamily="34" charset="-122"/>
                        </a:rPr>
                        <a:t>*上年实际安排残疾人就业人数</a:t>
                      </a:r>
                      <a:endParaRPr lang="en-US" altLang="en-US" sz="1465">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tc>
                <a:tc>
                  <a:txBody>
                    <a:bodyPr/>
                    <a:p>
                      <a:pPr indent="0" algn="ctr">
                        <a:buNone/>
                      </a:pPr>
                      <a:r>
                        <a:rPr lang="en-US" sz="1465">
                          <a:latin typeface="微软雅黑" panose="020B0503020204020204" pitchFamily="34" charset="-122"/>
                          <a:ea typeface="微软雅黑" panose="020B0503020204020204" pitchFamily="34" charset="-122"/>
                          <a:cs typeface="微软雅黑" panose="020B0503020204020204" pitchFamily="34" charset="-122"/>
                        </a:rPr>
                        <a:t>*上年在职职工年平均工资（或当地社会平均工资的2倍）</a:t>
                      </a:r>
                      <a:endParaRPr lang="en-US" altLang="en-US" sz="1465">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tc>
                <a:tc>
                  <a:txBody>
                    <a:bodyPr/>
                    <a:p>
                      <a:pPr indent="0" algn="ctr">
                        <a:buNone/>
                      </a:pPr>
                      <a:r>
                        <a:rPr lang="zh-CN" altLang="en-US" sz="1465">
                          <a:latin typeface="微软雅黑" panose="020B0503020204020204" pitchFamily="34" charset="-122"/>
                          <a:ea typeface="微软雅黑" panose="020B0503020204020204" pitchFamily="34" charset="-122"/>
                        </a:rPr>
                        <a:t>计算系数</a:t>
                      </a:r>
                      <a:endParaRPr lang="zh-CN" altLang="en-US" sz="1465">
                        <a:latin typeface="微软雅黑" panose="020B0503020204020204" pitchFamily="34" charset="-122"/>
                        <a:ea typeface="微软雅黑" panose="020B0503020204020204" pitchFamily="34" charset="-122"/>
                      </a:endParaRPr>
                    </a:p>
                  </a:txBody>
                  <a:tcPr marL="0" marR="0" marT="0" marB="0" vert="horz" anchor="ctr" anchorCtr="0"/>
                </a:tc>
                <a:tc>
                  <a:txBody>
                    <a:bodyPr/>
                    <a:p>
                      <a:pPr indent="0" algn="ctr">
                        <a:buNone/>
                      </a:pPr>
                      <a:r>
                        <a:rPr lang="en-US" sz="1465">
                          <a:latin typeface="微软雅黑" panose="020B0503020204020204" pitchFamily="34" charset="-122"/>
                          <a:ea typeface="微软雅黑" panose="020B0503020204020204" pitchFamily="34" charset="-122"/>
                        </a:rPr>
                        <a:t>本期应纳费额</a:t>
                      </a:r>
                      <a:endParaRPr lang="en-US" altLang="en-US" sz="1465">
                        <a:latin typeface="微软雅黑" panose="020B0503020204020204" pitchFamily="34" charset="-122"/>
                        <a:ea typeface="微软雅黑" panose="020B0503020204020204" pitchFamily="34" charset="-122"/>
                      </a:endParaRPr>
                    </a:p>
                  </a:txBody>
                  <a:tcPr marL="0" marR="0" marT="0" marB="0" vert="horz" anchor="ctr" anchorCtr="0"/>
                </a:tc>
                <a:tc>
                  <a:txBody>
                    <a:bodyPr/>
                    <a:p>
                      <a:pPr indent="0" algn="ctr">
                        <a:buNone/>
                      </a:pPr>
                      <a:r>
                        <a:rPr lang="zh-CN" altLang="en-US" sz="1460">
                          <a:latin typeface="微软雅黑" panose="020B0503020204020204" pitchFamily="34" charset="-122"/>
                          <a:ea typeface="微软雅黑" panose="020B0503020204020204" pitchFamily="34" charset="-122"/>
                          <a:sym typeface="+mn-ea"/>
                        </a:rPr>
                        <a:t>减免性质</a:t>
                      </a:r>
                      <a:endParaRPr lang="zh-CN" altLang="en-US" sz="1460">
                        <a:latin typeface="微软雅黑" panose="020B0503020204020204" pitchFamily="34" charset="-122"/>
                        <a:ea typeface="微软雅黑" panose="020B0503020204020204" pitchFamily="34" charset="-122"/>
                        <a:sym typeface="+mn-ea"/>
                      </a:endParaRPr>
                    </a:p>
                  </a:txBody>
                  <a:tcPr marL="0" marR="0" marT="0" marB="0" vert="horz" anchor="ctr" anchorCtr="0"/>
                </a:tc>
                <a:tc>
                  <a:txBody>
                    <a:bodyPr/>
                    <a:p>
                      <a:pPr indent="0" algn="ctr">
                        <a:buNone/>
                      </a:pPr>
                      <a:r>
                        <a:rPr lang="en-US" sz="1465">
                          <a:latin typeface="微软雅黑" panose="020B0503020204020204" pitchFamily="34" charset="-122"/>
                          <a:ea typeface="微软雅黑" panose="020B0503020204020204" pitchFamily="34" charset="-122"/>
                        </a:rPr>
                        <a:t>本期</a:t>
                      </a:r>
                      <a:r>
                        <a:rPr lang="zh-CN" altLang="en-US" sz="1465">
                          <a:latin typeface="微软雅黑" panose="020B0503020204020204" pitchFamily="34" charset="-122"/>
                          <a:ea typeface="微软雅黑" panose="020B0503020204020204" pitchFamily="34" charset="-122"/>
                        </a:rPr>
                        <a:t>减免费额</a:t>
                      </a:r>
                      <a:endParaRPr lang="zh-CN" altLang="en-US" sz="1465">
                        <a:latin typeface="微软雅黑" panose="020B0503020204020204" pitchFamily="34" charset="-122"/>
                        <a:ea typeface="微软雅黑" panose="020B0503020204020204" pitchFamily="34" charset="-122"/>
                      </a:endParaRPr>
                    </a:p>
                  </a:txBody>
                  <a:tcPr marL="0" marR="0" marT="0" marB="0" vert="horz" anchor="ctr" anchorCtr="0"/>
                </a:tc>
                <a:tc>
                  <a:txBody>
                    <a:bodyPr/>
                    <a:p>
                      <a:pPr indent="0" algn="ctr">
                        <a:buNone/>
                      </a:pPr>
                      <a:r>
                        <a:rPr lang="en-US" sz="1465">
                          <a:latin typeface="微软雅黑" panose="020B0503020204020204" pitchFamily="34" charset="-122"/>
                          <a:ea typeface="微软雅黑" panose="020B0503020204020204" pitchFamily="34" charset="-122"/>
                        </a:rPr>
                        <a:t>本期已缴费额</a:t>
                      </a:r>
                      <a:endParaRPr lang="en-US" altLang="en-US" sz="1465">
                        <a:latin typeface="微软雅黑" panose="020B0503020204020204" pitchFamily="34" charset="-122"/>
                        <a:ea typeface="微软雅黑" panose="020B0503020204020204" pitchFamily="34" charset="-122"/>
                      </a:endParaRPr>
                    </a:p>
                  </a:txBody>
                  <a:tcPr marT="0" marB="0" vert="horz" anchor="ctr" anchorCtr="0"/>
                </a:tc>
                <a:tc>
                  <a:txBody>
                    <a:bodyPr/>
                    <a:p>
                      <a:pPr indent="0" algn="ctr">
                        <a:buNone/>
                      </a:pPr>
                      <a:r>
                        <a:rPr lang="en-US" sz="1465">
                          <a:latin typeface="微软雅黑" panose="020B0503020204020204" pitchFamily="34" charset="-122"/>
                          <a:ea typeface="微软雅黑" panose="020B0503020204020204" pitchFamily="34" charset="-122"/>
                        </a:rPr>
                        <a:t>本期应补（退）费额</a:t>
                      </a:r>
                      <a:endParaRPr lang="en-US" altLang="en-US" sz="1465">
                        <a:latin typeface="微软雅黑" panose="020B0503020204020204" pitchFamily="34" charset="-122"/>
                        <a:ea typeface="微软雅黑" panose="020B0503020204020204" pitchFamily="34" charset="-122"/>
                      </a:endParaRPr>
                    </a:p>
                  </a:txBody>
                  <a:tcPr marT="0" marB="0" vert="horz" anchor="ctr" anchorCtr="0"/>
                </a:tc>
              </a:tr>
              <a:tr h="704215">
                <a:tc>
                  <a:txBody>
                    <a:bodyPr/>
                    <a:p>
                      <a:pPr indent="0" algn="ctr">
                        <a:buNone/>
                      </a:pPr>
                      <a:r>
                        <a:rPr lang="en-US" sz="1465">
                          <a:latin typeface="微软雅黑" panose="020B0503020204020204" pitchFamily="34" charset="-122"/>
                          <a:ea typeface="微软雅黑" panose="020B0503020204020204" pitchFamily="34" charset="-122"/>
                        </a:rPr>
                        <a:t>1</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rPr>
                        <a:t>2</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rPr>
                        <a:t>3</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rPr>
                        <a:t>4</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rPr>
                        <a:t>5</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rPr>
                        <a:t>6=2/3</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altLang="en-US" sz="1465">
                          <a:latin typeface="微软雅黑" panose="020B0503020204020204" pitchFamily="34" charset="-122"/>
                          <a:ea typeface="微软雅黑" panose="020B0503020204020204" pitchFamily="34" charset="-122"/>
                          <a:cs typeface="微软雅黑" panose="020B0503020204020204" pitchFamily="34" charset="-122"/>
                        </a:rPr>
                        <a:t>7</a:t>
                      </a:r>
                      <a:endParaRPr lang="en-US" altLang="en-US" sz="1465">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cs typeface="微软雅黑" panose="020B0503020204020204" pitchFamily="34" charset="-122"/>
                        </a:rPr>
                        <a:t>8=（3×4-5）×6</a:t>
                      </a:r>
                      <a:endParaRPr lang="en-US" altLang="en-US" sz="1465">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t" anchorCtr="0"/>
                </a:tc>
                <a:tc>
                  <a:txBody>
                    <a:bodyPr/>
                    <a:p>
                      <a:pPr indent="0" algn="ctr">
                        <a:buNone/>
                      </a:pPr>
                      <a:r>
                        <a:rPr lang="en-US" altLang="en-US" sz="1465">
                          <a:latin typeface="微软雅黑" panose="020B0503020204020204" pitchFamily="34" charset="-122"/>
                          <a:ea typeface="微软雅黑" panose="020B0503020204020204" pitchFamily="34" charset="-122"/>
                          <a:cs typeface="微软雅黑" panose="020B0503020204020204" pitchFamily="34" charset="-122"/>
                          <a:sym typeface="+mn-ea"/>
                        </a:rPr>
                        <a:t>9</a:t>
                      </a:r>
                      <a:endParaRPr lang="en-US" altLang="en-US" sz="1465">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cs typeface="微软雅黑" panose="020B0503020204020204" pitchFamily="34" charset="-122"/>
                          <a:sym typeface="+mn-ea"/>
                        </a:rPr>
                        <a:t>10</a:t>
                      </a:r>
                      <a:endParaRPr lang="en-US" altLang="en-US" sz="1465">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rPr>
                        <a:t>11</a:t>
                      </a:r>
                      <a:endParaRPr lang="en-US" altLang="en-US" sz="1465">
                        <a:latin typeface="微软雅黑" panose="020B0503020204020204" pitchFamily="34" charset="-122"/>
                        <a:ea typeface="微软雅黑" panose="020B0503020204020204" pitchFamily="34" charset="-122"/>
                      </a:endParaRPr>
                    </a:p>
                  </a:txBody>
                  <a:tcPr marT="0" marB="0" vert="horz" anchor="ctr" anchorCtr="0"/>
                </a:tc>
                <a:tc>
                  <a:txBody>
                    <a:bodyPr/>
                    <a:p>
                      <a:pPr indent="0" algn="ctr">
                        <a:buNone/>
                      </a:pPr>
                      <a:r>
                        <a:rPr lang="en-US" sz="1465">
                          <a:latin typeface="微软雅黑" panose="020B0503020204020204" pitchFamily="34" charset="-122"/>
                          <a:ea typeface="微软雅黑" panose="020B0503020204020204" pitchFamily="34" charset="-122"/>
                        </a:rPr>
                        <a:t>12=8-10-11</a:t>
                      </a:r>
                      <a:endParaRPr lang="en-US" altLang="en-US" sz="1465">
                        <a:latin typeface="微软雅黑" panose="020B0503020204020204" pitchFamily="34" charset="-122"/>
                        <a:ea typeface="微软雅黑" panose="020B0503020204020204" pitchFamily="34" charset="-122"/>
                      </a:endParaRPr>
                    </a:p>
                  </a:txBody>
                  <a:tcPr marT="0" marB="0" vert="horz" anchor="ctr" anchorCtr="0"/>
                </a:tc>
              </a:tr>
              <a:tr h="464185">
                <a:tc>
                  <a:txBody>
                    <a:bodyPr/>
                    <a:p>
                      <a:pPr indent="0" algn="ctr">
                        <a:buNone/>
                      </a:pPr>
                      <a:r>
                        <a:rPr lang="en-US" sz="1465">
                          <a:latin typeface="微软雅黑" panose="020B0503020204020204" pitchFamily="34" charset="-122"/>
                          <a:ea typeface="微软雅黑" panose="020B0503020204020204" pitchFamily="34" charset="-122"/>
                        </a:rPr>
                        <a:t> </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rPr>
                        <a:t>6000000</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rPr>
                        <a:t>100</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rPr>
                        <a:t>0.015 </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rPr>
                        <a:t> 1</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sz="1465" b="1">
                          <a:latin typeface="微软雅黑" panose="020B0503020204020204" pitchFamily="34" charset="-122"/>
                          <a:ea typeface="微软雅黑" panose="020B0503020204020204" pitchFamily="34" charset="-122"/>
                        </a:rPr>
                        <a:t>60000 </a:t>
                      </a:r>
                      <a:endParaRPr lang="en-US" altLang="en-US" sz="1465" b="1">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altLang="en-US" sz="1465">
                          <a:latin typeface="微软雅黑" panose="020B0503020204020204" pitchFamily="34" charset="-122"/>
                          <a:ea typeface="微软雅黑" panose="020B0503020204020204" pitchFamily="34" charset="-122"/>
                        </a:rPr>
                        <a:t>0.5</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altLang="en-US" sz="1465">
                          <a:latin typeface="微软雅黑" panose="020B0503020204020204" pitchFamily="34" charset="-122"/>
                          <a:ea typeface="微软雅黑" panose="020B0503020204020204" pitchFamily="34" charset="-122"/>
                        </a:rPr>
                        <a:t>30000</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altLang="en-US" sz="1465">
                          <a:latin typeface="微软雅黑" panose="020B0503020204020204" pitchFamily="34" charset="-122"/>
                          <a:ea typeface="微软雅黑" panose="020B0503020204020204" pitchFamily="34" charset="-122"/>
                        </a:rPr>
                        <a:t>15000</a:t>
                      </a:r>
                      <a:endParaRPr lang="en-US" altLang="en-US" sz="1465">
                        <a:latin typeface="微软雅黑" panose="020B0503020204020204" pitchFamily="34" charset="-122"/>
                        <a:ea typeface="微软雅黑" panose="020B0503020204020204" pitchFamily="34" charset="-122"/>
                      </a:endParaRPr>
                    </a:p>
                  </a:txBody>
                  <a:tcPr marL="0" marR="0" marT="0" marB="0" vert="horz" anchor="t" anchorCtr="0"/>
                </a:tc>
                <a:tc>
                  <a:txBody>
                    <a:bodyPr/>
                    <a:p>
                      <a:pPr indent="0" algn="ctr">
                        <a:buNone/>
                      </a:pPr>
                      <a:r>
                        <a:rPr lang="en-US" sz="1465">
                          <a:latin typeface="微软雅黑" panose="020B0503020204020204" pitchFamily="34" charset="-122"/>
                          <a:ea typeface="微软雅黑" panose="020B0503020204020204" pitchFamily="34" charset="-122"/>
                        </a:rPr>
                        <a:t> 0</a:t>
                      </a:r>
                      <a:endParaRPr lang="en-US" altLang="en-US" sz="1465">
                        <a:latin typeface="微软雅黑" panose="020B0503020204020204" pitchFamily="34" charset="-122"/>
                        <a:ea typeface="微软雅黑" panose="020B0503020204020204" pitchFamily="34" charset="-122"/>
                      </a:endParaRPr>
                    </a:p>
                  </a:txBody>
                  <a:tcPr marT="0" marB="0" vert="horz" anchor="t" anchorCtr="0"/>
                </a:tc>
                <a:tc>
                  <a:txBody>
                    <a:bodyPr/>
                    <a:p>
                      <a:pPr indent="0" algn="ctr">
                        <a:buNone/>
                      </a:pPr>
                      <a:r>
                        <a:rPr lang="en-US" altLang="en-US" sz="1465">
                          <a:latin typeface="微软雅黑" panose="020B0503020204020204" pitchFamily="34" charset="-122"/>
                          <a:ea typeface="微软雅黑" panose="020B0503020204020204" pitchFamily="34" charset="-122"/>
                        </a:rPr>
                        <a:t>15000</a:t>
                      </a:r>
                      <a:endParaRPr lang="en-US" altLang="en-US" sz="1465">
                        <a:latin typeface="微软雅黑" panose="020B0503020204020204" pitchFamily="34" charset="-122"/>
                        <a:ea typeface="微软雅黑" panose="020B0503020204020204" pitchFamily="34" charset="-122"/>
                      </a:endParaRPr>
                    </a:p>
                  </a:txBody>
                  <a:tcPr marT="0" marB="0" vert="horz" anchor="t" anchorCtr="0"/>
                </a:tc>
              </a:tr>
            </a:tbl>
          </a:graphicData>
        </a:graphic>
      </p:graphicFrame>
      <p:sp>
        <p:nvSpPr>
          <p:cNvPr id="8" name="Title 1"/>
          <p:cNvSpPr txBox="1"/>
          <p:nvPr/>
        </p:nvSpPr>
        <p:spPr>
          <a:xfrm>
            <a:off x="699135" y="266700"/>
            <a:ext cx="1286510" cy="506095"/>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zh-CN" sz="2400" dirty="0" smtClean="0">
                <a:solidFill>
                  <a:schemeClr val="tx1"/>
                </a:solidFill>
                <a:latin typeface="+mn-lt"/>
                <a:ea typeface="+mn-ea"/>
                <a:cs typeface="+mn-cs"/>
                <a:sym typeface="+mn-lt"/>
              </a:rPr>
              <a:t>案例解析</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1023620" y="4809490"/>
            <a:ext cx="7055485" cy="506730"/>
          </a:xfrm>
          <a:prstGeom prst="rect">
            <a:avLst/>
          </a:prstGeom>
          <a:noFill/>
        </p:spPr>
        <p:txBody>
          <a:bodyPr wrap="square" rtlCol="0">
            <a:spAutoFit/>
          </a:bodyPr>
          <a:p>
            <a:pPr indent="0" fontAlgn="auto">
              <a:lnSpc>
                <a:spcPct val="150000"/>
              </a:lnSpc>
            </a:pPr>
            <a:r>
              <a:rPr lang="zh-CN">
                <a:latin typeface="微软雅黑" panose="020B0503020204020204" pitchFamily="34" charset="-122"/>
                <a:ea typeface="微软雅黑" panose="020B0503020204020204" pitchFamily="34" charset="-122"/>
                <a:cs typeface="微软雅黑" panose="020B0503020204020204" pitchFamily="34" charset="-122"/>
                <a:sym typeface="+mn-ea"/>
              </a:rPr>
              <a:t>应缴纳费额</a:t>
            </a:r>
            <a:r>
              <a:rPr lang="en-US" altLang="zh-CN">
                <a:latin typeface="微软雅黑" panose="020B0503020204020204" pitchFamily="34" charset="-122"/>
                <a:ea typeface="微软雅黑" panose="020B0503020204020204" pitchFamily="34" charset="-122"/>
                <a:cs typeface="微软雅黑" panose="020B0503020204020204" pitchFamily="34" charset="-122"/>
                <a:sym typeface="+mn-ea"/>
              </a:rPr>
              <a:t> = </a:t>
            </a:r>
            <a:r>
              <a:rPr lang="en-US">
                <a:latin typeface="微软雅黑" panose="020B0503020204020204" pitchFamily="34" charset="-122"/>
                <a:ea typeface="微软雅黑" panose="020B0503020204020204" pitchFamily="34" charset="-122"/>
                <a:cs typeface="微软雅黑" panose="020B0503020204020204" pitchFamily="34" charset="-122"/>
                <a:sym typeface="+mn-ea"/>
              </a:rPr>
              <a:t>(100*0.015 - 1) * 60000 = 30000</a:t>
            </a:r>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0320" y="2118360"/>
            <a:ext cx="12212320" cy="2440305"/>
          </a:xfrm>
          <a:prstGeom prst="rect">
            <a:avLst/>
          </a:prstGeom>
          <a:solidFill>
            <a:srgbClr val="005DA2"/>
          </a:solidFill>
          <a:ln>
            <a:noFill/>
          </a:ln>
        </p:spPr>
        <p:txBody>
          <a:bodyPr lIns="121928" tIns="60964" rIns="121928" bIns="60964" rtlCol="0" anchor="ctr"/>
          <a:lstStyle/>
          <a:p>
            <a:pPr algn="ctr"/>
            <a:endParaRPr lang="zh-CN" altLang="en-US" sz="3600" b="1">
              <a:solidFill>
                <a:schemeClr val="bg1"/>
              </a:solidFill>
              <a:latin typeface="+mj-ea"/>
              <a:ea typeface="+mj-ea"/>
              <a:sym typeface="方正兰亭黑_GBK" panose="02000000000000000000" pitchFamily="2" charset="-122"/>
            </a:endParaRPr>
          </a:p>
        </p:txBody>
      </p:sp>
      <p:sp>
        <p:nvSpPr>
          <p:cNvPr id="16" name="MH_SubTitle_1"/>
          <p:cNvSpPr/>
          <p:nvPr>
            <p:custDataLst>
              <p:tags r:id="rId1"/>
            </p:custDataLst>
          </p:nvPr>
        </p:nvSpPr>
        <p:spPr>
          <a:xfrm>
            <a:off x="247113" y="2373708"/>
            <a:ext cx="2036647" cy="174926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638175" fontAlgn="base">
              <a:spcBef>
                <a:spcPct val="0"/>
              </a:spcBef>
              <a:spcAft>
                <a:spcPct val="0"/>
              </a:spcAft>
              <a:defRPr/>
            </a:pPr>
            <a:r>
              <a:rPr lang="en-US" altLang="zh-CN" sz="8940" dirty="0">
                <a:solidFill>
                  <a:srgbClr val="FFFFFF"/>
                </a:solidFill>
                <a:latin typeface="Arial" panose="020B0604020202020204" pitchFamily="34" charset="0"/>
                <a:ea typeface="微软雅黑" panose="020B0503020204020204" pitchFamily="34" charset="-122"/>
                <a:sym typeface="Arial" panose="020B0604020202020204" pitchFamily="34" charset="0"/>
              </a:rPr>
              <a:t>03</a:t>
            </a:r>
            <a:endParaRPr lang="zh-CN" altLang="en-US" sz="894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MH_Entry_1"/>
          <p:cNvSpPr/>
          <p:nvPr>
            <p:custDataLst>
              <p:tags r:id="rId2"/>
            </p:custDataLst>
          </p:nvPr>
        </p:nvSpPr>
        <p:spPr>
          <a:xfrm>
            <a:off x="2073275" y="2832418"/>
            <a:ext cx="9699625" cy="83312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defTabSz="638175" fontAlgn="base">
              <a:spcBef>
                <a:spcPct val="0"/>
              </a:spcBef>
              <a:spcAft>
                <a:spcPct val="0"/>
              </a:spcAft>
            </a:pPr>
            <a:r>
              <a:rPr lang="zh-CN" altLang="en-US" sz="542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残疾人就业保障金</a:t>
            </a:r>
            <a:r>
              <a:rPr lang="zh-CN" sz="5420" dirty="0">
                <a:solidFill>
                  <a:schemeClr val="bg1"/>
                </a:solidFill>
                <a:latin typeface="Arial" panose="020B0604020202020204" pitchFamily="34" charset="0"/>
                <a:ea typeface="微软雅黑" panose="020B0503020204020204" pitchFamily="34" charset="-122"/>
                <a:sym typeface="Arial" panose="020B0604020202020204" pitchFamily="34" charset="0"/>
              </a:rPr>
              <a:t>申报流程</a:t>
            </a:r>
            <a:endParaRPr lang="zh-CN" sz="542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3"/>
    </p:custDataLst>
  </p:cSld>
  <p:clrMapOvr>
    <a:masterClrMapping/>
  </p:clrMapOvr>
  <p:transition spd="slow" advTm="20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可选过程 1"/>
          <p:cNvSpPr/>
          <p:nvPr>
            <p:custDataLst>
              <p:tags r:id="rId1"/>
            </p:custDataLst>
          </p:nvPr>
        </p:nvSpPr>
        <p:spPr>
          <a:xfrm>
            <a:off x="1809750" y="1194435"/>
            <a:ext cx="9179560" cy="571500"/>
          </a:xfrm>
          <a:prstGeom prst="flowChartAlternateProcess">
            <a:avLst/>
          </a:prstGeom>
          <a:solidFill>
            <a:schemeClr val="bg1">
              <a:lumMod val="95000"/>
            </a:schemeClr>
          </a:solidFill>
          <a:ln w="12700" cap="flat" cmpd="sng" algn="ctr">
            <a:noFill/>
            <a:prstDash val="solid"/>
            <a:miter lim="800000"/>
          </a:ln>
          <a:effectLst>
            <a:outerShdw blurRad="50800" dist="38100" dir="2700000" algn="tl" rotWithShape="0">
              <a:srgbClr val="83B40D">
                <a:lumMod val="75000"/>
                <a:alpha val="40000"/>
              </a:srgbClr>
            </a:outerShdw>
          </a:effectLst>
        </p:spPr>
        <p:txBody>
          <a:bodyPr rot="0" spcFirstLastPara="0" vertOverflow="overflow" horzOverflow="overflow" vert="horz" wrap="square" lIns="527917" tIns="60949" rIns="121900" bIns="60949" numCol="1" spcCol="0" rtlCol="0" fromWordArt="0" anchor="ctr" anchorCtr="0" forceAA="0" compatLnSpc="1">
            <a:noAutofit/>
          </a:bodyPr>
          <a:p>
            <a:r>
              <a:rPr lang="zh-CN" altLang="zh-CN" sz="1865" dirty="0" smtClean="0"/>
              <a:t>残保金需要在什么时候进行申报？</a:t>
            </a:r>
            <a:endParaRPr lang="zh-CN" altLang="zh-CN" sz="1865" dirty="0" smtClean="0"/>
          </a:p>
        </p:txBody>
      </p:sp>
      <p:sp>
        <p:nvSpPr>
          <p:cNvPr id="3" name="圆角矩形 2"/>
          <p:cNvSpPr/>
          <p:nvPr>
            <p:custDataLst>
              <p:tags r:id="rId2"/>
            </p:custDataLst>
          </p:nvPr>
        </p:nvSpPr>
        <p:spPr>
          <a:xfrm>
            <a:off x="1428717" y="1146795"/>
            <a:ext cx="762005" cy="714168"/>
          </a:xfrm>
          <a:prstGeom prst="roundRect">
            <a:avLst/>
          </a:prstGeom>
          <a:solidFill>
            <a:srgbClr val="359EFF"/>
          </a:solidFill>
          <a:ln w="12700" cap="flat" cmpd="sng" algn="ctr">
            <a:noFill/>
            <a:prstDash val="solid"/>
            <a:miter lim="800000"/>
          </a:ln>
          <a:effectLst>
            <a:outerShdw blurRad="50800" dist="38100" dir="5400000" algn="t" rotWithShape="0">
              <a:srgbClr val="FFFFFF">
                <a:lumMod val="75000"/>
                <a:alpha val="40000"/>
              </a:srgbClr>
            </a:outerShdw>
          </a:effectLst>
        </p:spPr>
        <p:txBody>
          <a:bodyPr rot="0" spcFirstLastPara="0" vertOverflow="overflow" horzOverflow="overflow" vert="horz" wrap="square" lIns="121900" tIns="60949" rIns="121900" bIns="60949" numCol="1" spcCol="0" rtlCol="0" fromWordArt="0" anchor="ctr" anchorCtr="0" forceAA="0" compatLnSpc="1">
            <a:normAutofit/>
          </a:bodyPr>
          <a:p>
            <a:pPr algn="ctr"/>
            <a:endParaRPr lang="zh-CN" altLang="en-US" sz="2400"/>
          </a:p>
        </p:txBody>
      </p:sp>
      <p:sp>
        <p:nvSpPr>
          <p:cNvPr id="5" name="圆角矩形 4"/>
          <p:cNvSpPr/>
          <p:nvPr>
            <p:custDataLst>
              <p:tags r:id="rId3"/>
            </p:custDataLst>
          </p:nvPr>
        </p:nvSpPr>
        <p:spPr>
          <a:xfrm>
            <a:off x="1493064" y="1206907"/>
            <a:ext cx="631012" cy="591367"/>
          </a:xfrm>
          <a:prstGeom prst="roundRect">
            <a:avLst/>
          </a:prstGeom>
          <a:noFill/>
          <a:ln w="12700" cap="flat" cmpd="sng" algn="ctr">
            <a:solidFill>
              <a:srgbClr val="FFFFFF"/>
            </a:solidFill>
            <a:prstDash val="dash"/>
            <a:miter lim="800000"/>
          </a:ln>
          <a:effectLst/>
        </p:spPr>
        <p:txBody>
          <a:bodyPr rot="0" spcFirstLastPara="0" vertOverflow="overflow" horzOverflow="overflow" vert="horz" wrap="square" lIns="0" tIns="0" rIns="0" bIns="0" numCol="1" spcCol="0" rtlCol="0" fromWordArt="0" anchor="ctr" anchorCtr="0" forceAA="0" compatLnSpc="1">
            <a:normAutofit/>
          </a:bodyPr>
          <a:p>
            <a:pPr algn="ctr"/>
            <a:r>
              <a:rPr lang="zh-CN" altLang="en-US" sz="2665" dirty="0" smtClean="0">
                <a:solidFill>
                  <a:srgbClr val="FFFFFF"/>
                </a:solidFill>
                <a:latin typeface="Arial" panose="020B0604020202020204" pitchFamily="34" charset="0"/>
                <a:ea typeface="+mn-ea"/>
                <a:cs typeface="+mn-ea"/>
              </a:rPr>
              <a:t>问</a:t>
            </a:r>
            <a:endParaRPr lang="en-US" altLang="zh-CN" sz="2665" dirty="0">
              <a:solidFill>
                <a:srgbClr val="FFFFFF"/>
              </a:solidFill>
              <a:latin typeface="Arial" panose="020B0604020202020204" pitchFamily="34" charset="0"/>
              <a:ea typeface="+mn-ea"/>
              <a:cs typeface="+mn-ea"/>
            </a:endParaRPr>
          </a:p>
        </p:txBody>
      </p:sp>
      <p:sp>
        <p:nvSpPr>
          <p:cNvPr id="6" name="文本框 5"/>
          <p:cNvSpPr txBox="1"/>
          <p:nvPr/>
        </p:nvSpPr>
        <p:spPr>
          <a:xfrm>
            <a:off x="1428115" y="2054225"/>
            <a:ext cx="9561830" cy="468630"/>
          </a:xfrm>
          <a:prstGeom prst="rect">
            <a:avLst/>
          </a:prstGeom>
          <a:ln>
            <a:solidFill>
              <a:schemeClr val="bg1">
                <a:lumMod val="75000"/>
              </a:schemeClr>
            </a:solidFill>
            <a:prstDash val="dash"/>
          </a:ln>
        </p:spPr>
        <p:txBody>
          <a:bodyPr wrap="square">
            <a:spAutoFit/>
          </a:bodyPr>
          <a:p>
            <a:pPr indent="0" fontAlgn="auto">
              <a:lnSpc>
                <a:spcPts val="2945"/>
              </a:lnSpc>
            </a:pPr>
            <a:r>
              <a:rPr lang="en-US" altLang="zh-CN" sz="1865" b="0" i="0" dirty="0" smtClean="0"/>
              <a:t> </a:t>
            </a:r>
            <a:r>
              <a:rPr lang="zh-CN" altLang="en-US" sz="1865" b="0" i="0" dirty="0" smtClean="0"/>
              <a:t>从</a:t>
            </a:r>
            <a:r>
              <a:rPr lang="en-US" altLang="zh-CN" sz="1865" b="0" i="0" dirty="0" smtClean="0"/>
              <a:t>2021</a:t>
            </a:r>
            <a:r>
              <a:rPr lang="zh-CN" altLang="en-US" sz="1865" b="0" i="0" dirty="0" smtClean="0"/>
              <a:t>年起保障金由原按季征收转为按年征收，统一集中在每年第三季度征收。</a:t>
            </a:r>
            <a:endParaRPr lang="zh-CN" altLang="en-US" sz="1865" b="0" i="0" dirty="0" smtClean="0"/>
          </a:p>
        </p:txBody>
      </p:sp>
      <p:sp>
        <p:nvSpPr>
          <p:cNvPr id="7" name="TextBox 3"/>
          <p:cNvSpPr txBox="1"/>
          <p:nvPr/>
        </p:nvSpPr>
        <p:spPr>
          <a:xfrm>
            <a:off x="477520" y="339090"/>
            <a:ext cx="4100195" cy="460375"/>
          </a:xfrm>
          <a:prstGeom prst="rect">
            <a:avLst/>
          </a:prstGeom>
          <a:noFill/>
        </p:spPr>
        <p:txBody>
          <a:bodyPr wrap="square" rtlCol="0">
            <a:spAutoFit/>
          </a:bodyPr>
          <a:p>
            <a:r>
              <a:rPr lang="zh-CN" altLang="zh-CN" sz="2400" dirty="0" smtClean="0">
                <a:sym typeface="+mn-ea"/>
              </a:rPr>
              <a:t>残疾人就业保障金</a:t>
            </a:r>
            <a:r>
              <a:rPr lang="zh-CN" altLang="en-US" sz="2400" dirty="0" smtClean="0">
                <a:solidFill>
                  <a:schemeClr val="tx1">
                    <a:lumMod val="75000"/>
                    <a:lumOff val="25000"/>
                  </a:schemeClr>
                </a:solidFill>
              </a:rPr>
              <a:t>申报流程</a:t>
            </a:r>
            <a:endParaRPr lang="zh-CN" altLang="en-US" sz="2400" dirty="0" smtClean="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1393190" y="1042035"/>
            <a:ext cx="9405620" cy="5560695"/>
          </a:xfrm>
          <a:prstGeom prst="rect">
            <a:avLst/>
          </a:prstGeom>
        </p:spPr>
      </p:pic>
      <p:sp>
        <p:nvSpPr>
          <p:cNvPr id="8" name="TextBox 3"/>
          <p:cNvSpPr txBox="1"/>
          <p:nvPr/>
        </p:nvSpPr>
        <p:spPr>
          <a:xfrm>
            <a:off x="477520" y="339090"/>
            <a:ext cx="4100195" cy="460375"/>
          </a:xfrm>
          <a:prstGeom prst="rect">
            <a:avLst/>
          </a:prstGeom>
          <a:noFill/>
        </p:spPr>
        <p:txBody>
          <a:bodyPr wrap="square" rtlCol="0">
            <a:spAutoFit/>
          </a:bodyPr>
          <a:p>
            <a:r>
              <a:rPr lang="zh-CN" altLang="zh-CN" sz="2400" dirty="0" smtClean="0">
                <a:sym typeface="+mn-ea"/>
              </a:rPr>
              <a:t>残疾人就业保障金</a:t>
            </a:r>
            <a:r>
              <a:rPr lang="zh-CN" altLang="en-US" sz="2400" dirty="0" smtClean="0">
                <a:solidFill>
                  <a:schemeClr val="tx1">
                    <a:lumMod val="75000"/>
                    <a:lumOff val="25000"/>
                  </a:schemeClr>
                </a:solidFill>
              </a:rPr>
              <a:t>申报流程</a:t>
            </a:r>
            <a:endParaRPr lang="zh-CN" altLang="en-US" sz="2400" dirty="0" smtClean="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1296035" y="1038225"/>
            <a:ext cx="9599295" cy="5213350"/>
          </a:xfrm>
          <a:prstGeom prst="rect">
            <a:avLst/>
          </a:prstGeom>
        </p:spPr>
      </p:pic>
      <p:sp>
        <p:nvSpPr>
          <p:cNvPr id="2" name="TextBox 3"/>
          <p:cNvSpPr txBox="1"/>
          <p:nvPr/>
        </p:nvSpPr>
        <p:spPr>
          <a:xfrm>
            <a:off x="477520" y="339090"/>
            <a:ext cx="4100195" cy="460375"/>
          </a:xfrm>
          <a:prstGeom prst="rect">
            <a:avLst/>
          </a:prstGeom>
          <a:noFill/>
        </p:spPr>
        <p:txBody>
          <a:bodyPr wrap="square" rtlCol="0">
            <a:spAutoFit/>
          </a:bodyPr>
          <a:p>
            <a:r>
              <a:rPr lang="zh-CN" altLang="zh-CN" sz="2400" dirty="0" smtClean="0">
                <a:sym typeface="+mn-ea"/>
              </a:rPr>
              <a:t>残疾人就业保障金</a:t>
            </a:r>
            <a:r>
              <a:rPr lang="zh-CN" altLang="en-US" sz="2400" dirty="0" smtClean="0">
                <a:solidFill>
                  <a:schemeClr val="tx1">
                    <a:lumMod val="75000"/>
                    <a:lumOff val="25000"/>
                  </a:schemeClr>
                </a:solidFill>
              </a:rPr>
              <a:t>申报流程</a:t>
            </a:r>
            <a:endParaRPr lang="zh-CN" altLang="en-US" sz="2400" dirty="0" smtClean="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53670" y="1271270"/>
            <a:ext cx="12038330" cy="4314825"/>
          </a:xfrm>
          <a:prstGeom prst="rect">
            <a:avLst/>
          </a:prstGeom>
        </p:spPr>
      </p:pic>
      <p:sp>
        <p:nvSpPr>
          <p:cNvPr id="7" name="TextBox 3"/>
          <p:cNvSpPr txBox="1"/>
          <p:nvPr/>
        </p:nvSpPr>
        <p:spPr>
          <a:xfrm>
            <a:off x="477520" y="339090"/>
            <a:ext cx="4100195" cy="460375"/>
          </a:xfrm>
          <a:prstGeom prst="rect">
            <a:avLst/>
          </a:prstGeom>
          <a:noFill/>
        </p:spPr>
        <p:txBody>
          <a:bodyPr wrap="square" rtlCol="0">
            <a:spAutoFit/>
          </a:bodyPr>
          <a:p>
            <a:r>
              <a:rPr lang="zh-CN" altLang="zh-CN" sz="2400" dirty="0" smtClean="0">
                <a:sym typeface="+mn-ea"/>
              </a:rPr>
              <a:t>残疾人就业保障金</a:t>
            </a:r>
            <a:r>
              <a:rPr lang="zh-CN" altLang="en-US" sz="2400" dirty="0" smtClean="0">
                <a:solidFill>
                  <a:schemeClr val="tx1">
                    <a:lumMod val="75000"/>
                    <a:lumOff val="25000"/>
                  </a:schemeClr>
                </a:solidFill>
              </a:rPr>
              <a:t>申报流程</a:t>
            </a:r>
            <a:endParaRPr lang="zh-CN" altLang="en-US" sz="2400" dirty="0" smtClean="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0320" y="2118360"/>
            <a:ext cx="12212320" cy="2440305"/>
          </a:xfrm>
          <a:prstGeom prst="rect">
            <a:avLst/>
          </a:prstGeom>
          <a:solidFill>
            <a:srgbClr val="005DA2"/>
          </a:solidFill>
          <a:ln>
            <a:noFill/>
          </a:ln>
        </p:spPr>
        <p:txBody>
          <a:bodyPr lIns="121928" tIns="60964" rIns="121928" bIns="60964" rtlCol="0" anchor="ctr"/>
          <a:lstStyle/>
          <a:p>
            <a:pPr algn="ctr"/>
            <a:endParaRPr lang="zh-CN" altLang="en-US" sz="3600" b="1">
              <a:solidFill>
                <a:schemeClr val="bg1"/>
              </a:solidFill>
              <a:latin typeface="+mj-ea"/>
              <a:ea typeface="+mj-ea"/>
              <a:sym typeface="方正兰亭黑_GBK" panose="02000000000000000000" pitchFamily="2" charset="-122"/>
            </a:endParaRPr>
          </a:p>
        </p:txBody>
      </p:sp>
      <p:sp>
        <p:nvSpPr>
          <p:cNvPr id="16" name="MH_SubTitle_1"/>
          <p:cNvSpPr/>
          <p:nvPr>
            <p:custDataLst>
              <p:tags r:id="rId1"/>
            </p:custDataLst>
          </p:nvPr>
        </p:nvSpPr>
        <p:spPr>
          <a:xfrm>
            <a:off x="526513" y="2373708"/>
            <a:ext cx="2036647" cy="174926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638175" fontAlgn="base">
              <a:spcBef>
                <a:spcPct val="0"/>
              </a:spcBef>
              <a:spcAft>
                <a:spcPct val="0"/>
              </a:spcAft>
              <a:defRPr/>
            </a:pPr>
            <a:r>
              <a:rPr lang="en-US" altLang="zh-CN" sz="8940" dirty="0">
                <a:solidFill>
                  <a:srgbClr val="FFFFFF"/>
                </a:solidFill>
                <a:latin typeface="Arial" panose="020B0604020202020204" pitchFamily="34" charset="0"/>
                <a:ea typeface="微软雅黑" panose="020B0503020204020204" pitchFamily="34" charset="-122"/>
                <a:sym typeface="Arial" panose="020B0604020202020204" pitchFamily="34" charset="0"/>
              </a:rPr>
              <a:t>04</a:t>
            </a:r>
            <a:endParaRPr lang="zh-CN" altLang="en-US" sz="894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MH_Entry_1"/>
          <p:cNvSpPr/>
          <p:nvPr>
            <p:custDataLst>
              <p:tags r:id="rId2"/>
            </p:custDataLst>
          </p:nvPr>
        </p:nvSpPr>
        <p:spPr>
          <a:xfrm>
            <a:off x="2905760" y="2846705"/>
            <a:ext cx="7220585" cy="83312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defTabSz="638175" fontAlgn="base">
              <a:spcBef>
                <a:spcPct val="0"/>
              </a:spcBef>
              <a:spcAft>
                <a:spcPct val="0"/>
              </a:spcAft>
            </a:pPr>
            <a:r>
              <a:rPr lang="zh-CN" altLang="en-US" sz="542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未按期缴纳</a:t>
            </a:r>
            <a:r>
              <a:rPr lang="zh-CN" sz="5420" dirty="0">
                <a:solidFill>
                  <a:schemeClr val="bg1"/>
                </a:solidFill>
                <a:latin typeface="Arial" panose="020B0604020202020204" pitchFamily="34" charset="0"/>
                <a:ea typeface="微软雅黑" panose="020B0503020204020204" pitchFamily="34" charset="-122"/>
                <a:sym typeface="Arial" panose="020B0604020202020204" pitchFamily="34" charset="0"/>
              </a:rPr>
              <a:t>的处罚</a:t>
            </a:r>
            <a:endParaRPr lang="zh-CN" sz="542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3"/>
    </p:custDataLst>
  </p:cSld>
  <p:clrMapOvr>
    <a:masterClrMapping/>
  </p:clrMapOvr>
  <p:transition spd="slow" advTm="20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p:nvPr/>
        </p:nvSpPr>
        <p:spPr>
          <a:xfrm>
            <a:off x="654262" y="266700"/>
            <a:ext cx="7070513" cy="50630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未按期缴纳残疾人就业保障金的处罚</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 name="TextBox 8"/>
          <p:cNvSpPr txBox="1"/>
          <p:nvPr/>
        </p:nvSpPr>
        <p:spPr>
          <a:xfrm>
            <a:off x="1103207" y="2231178"/>
            <a:ext cx="10166773" cy="1817370"/>
          </a:xfrm>
          <a:prstGeom prst="rect">
            <a:avLst/>
          </a:prstGeom>
          <a:noFill/>
          <a:ln>
            <a:solidFill>
              <a:schemeClr val="tx1">
                <a:lumMod val="50000"/>
                <a:lumOff val="50000"/>
              </a:schemeClr>
            </a:solidFill>
          </a:ln>
        </p:spPr>
        <p:txBody>
          <a:bodyPr wrap="square" rtlCol="0">
            <a:spAutoFit/>
          </a:bodyPr>
          <a:lstStyle/>
          <a:p>
            <a:pPr indent="474980" fontAlgn="auto">
              <a:lnSpc>
                <a:spcPct val="150000"/>
              </a:lnSpc>
              <a:extLst>
                <a:ext uri="{35155182-B16C-46BC-9424-99874614C6A1}">
                  <wpsdc:indentchars xmlns:wpsdc="http://www.wps.cn/officeDocument/2017/drawingmlCustomData" val="200" checksum="3904854192"/>
                </a:ext>
              </a:extLst>
            </a:pPr>
            <a:r>
              <a:rPr lang="zh-CN" altLang="en-US" sz="1865" dirty="0" smtClean="0">
                <a:latin typeface="微软雅黑" panose="020B0503020204020204" pitchFamily="34" charset="-122"/>
                <a:ea typeface="微软雅黑" panose="020B0503020204020204" pitchFamily="34" charset="-122"/>
                <a:cs typeface="微软雅黑" panose="020B0503020204020204" pitchFamily="34" charset="-122"/>
              </a:rPr>
              <a:t>晋财综【2016】8号：用人单位未按规定缴纳保障金的，并经保障金征收机关催报、追缴仍不缴纳的，按照《残疾人就业条例》的规定，由保障金征收机关提交财政部门，由财政部门予以警告，责令限期缴纳；逾期仍不缴纳的，保障金征收机关除补缴欠缴数额外，还应当自欠缴之日起，按日加收</a:t>
            </a:r>
            <a:r>
              <a:rPr lang="zh-CN" altLang="en-US" sz="1865"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865" dirty="0" smtClean="0">
                <a:latin typeface="微软雅黑" panose="020B0503020204020204" pitchFamily="34" charset="-122"/>
                <a:ea typeface="微软雅黑" panose="020B0503020204020204" pitchFamily="34" charset="-122"/>
                <a:cs typeface="微软雅黑" panose="020B0503020204020204" pitchFamily="34" charset="-122"/>
              </a:rPr>
              <a:t>的滞纳金。滞纳金按照保障金入库预算级次缴入国库。</a:t>
            </a:r>
            <a:endParaRPr lang="zh-CN" altLang="en-US" sz="1865"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0320" y="2118360"/>
            <a:ext cx="12212320" cy="2440305"/>
          </a:xfrm>
          <a:prstGeom prst="rect">
            <a:avLst/>
          </a:prstGeom>
          <a:solidFill>
            <a:srgbClr val="005DA2"/>
          </a:solidFill>
          <a:ln>
            <a:noFill/>
          </a:ln>
        </p:spPr>
        <p:txBody>
          <a:bodyPr lIns="121928" tIns="60964" rIns="121928" bIns="60964" rtlCol="0" anchor="ctr"/>
          <a:lstStyle/>
          <a:p>
            <a:pPr algn="ctr"/>
            <a:endParaRPr lang="zh-CN" altLang="en-US" sz="3600" b="1">
              <a:solidFill>
                <a:schemeClr val="bg1"/>
              </a:solidFill>
              <a:latin typeface="+mj-ea"/>
              <a:ea typeface="+mj-ea"/>
              <a:sym typeface="方正兰亭黑_GBK" panose="02000000000000000000" pitchFamily="2" charset="-122"/>
            </a:endParaRPr>
          </a:p>
        </p:txBody>
      </p:sp>
      <p:sp>
        <p:nvSpPr>
          <p:cNvPr id="16" name="MH_SubTitle_1"/>
          <p:cNvSpPr/>
          <p:nvPr>
            <p:custDataLst>
              <p:tags r:id="rId1"/>
            </p:custDataLst>
          </p:nvPr>
        </p:nvSpPr>
        <p:spPr>
          <a:xfrm>
            <a:off x="247113" y="2373708"/>
            <a:ext cx="2036647" cy="174926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638175" fontAlgn="base">
              <a:spcBef>
                <a:spcPct val="0"/>
              </a:spcBef>
              <a:spcAft>
                <a:spcPct val="0"/>
              </a:spcAft>
              <a:defRPr/>
            </a:pPr>
            <a:r>
              <a:rPr lang="en-US" altLang="zh-CN" sz="8940" dirty="0">
                <a:solidFill>
                  <a:srgbClr val="FFFFFF"/>
                </a:solidFill>
                <a:latin typeface="Arial" panose="020B0604020202020204" pitchFamily="34" charset="0"/>
                <a:ea typeface="微软雅黑" panose="020B0503020204020204" pitchFamily="34" charset="-122"/>
                <a:sym typeface="Arial" panose="020B0604020202020204" pitchFamily="34" charset="0"/>
              </a:rPr>
              <a:t>01</a:t>
            </a:r>
            <a:endParaRPr lang="zh-CN" altLang="en-US" sz="894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MH_Entry_1"/>
          <p:cNvSpPr/>
          <p:nvPr>
            <p:custDataLst>
              <p:tags r:id="rId2"/>
            </p:custDataLst>
          </p:nvPr>
        </p:nvSpPr>
        <p:spPr>
          <a:xfrm>
            <a:off x="2073275" y="2832418"/>
            <a:ext cx="9699625" cy="83312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defTabSz="638175" fontAlgn="base">
              <a:spcBef>
                <a:spcPct val="0"/>
              </a:spcBef>
              <a:spcAft>
                <a:spcPct val="0"/>
              </a:spcAft>
            </a:pPr>
            <a:r>
              <a:rPr lang="zh-CN" altLang="en-US" sz="542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残疾人就业保障金</a:t>
            </a:r>
            <a:r>
              <a:rPr lang="zh-CN" sz="5420" dirty="0">
                <a:solidFill>
                  <a:schemeClr val="bg1"/>
                </a:solidFill>
                <a:latin typeface="Arial" panose="020B0604020202020204" pitchFamily="34" charset="0"/>
                <a:ea typeface="微软雅黑" panose="020B0503020204020204" pitchFamily="34" charset="-122"/>
                <a:sym typeface="Arial" panose="020B0604020202020204" pitchFamily="34" charset="0"/>
              </a:rPr>
              <a:t>的计算</a:t>
            </a:r>
            <a:endParaRPr lang="zh-CN" sz="542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3"/>
    </p:custDataLst>
  </p:cSld>
  <p:clrMapOvr>
    <a:masterClrMapping/>
  </p:clrMapOvr>
  <p:transition spd="slow" advTm="20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p:nvPr/>
        </p:nvSpPr>
        <p:spPr>
          <a:xfrm>
            <a:off x="668232" y="266700"/>
            <a:ext cx="7070513" cy="50630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残疾人就业保障金可申请</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ea"/>
              </a:rPr>
              <a:t>减缴或缓缴</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1103207" y="2089150"/>
            <a:ext cx="10166773" cy="2680335"/>
          </a:xfrm>
          <a:prstGeom prst="rect">
            <a:avLst/>
          </a:prstGeom>
          <a:noFill/>
          <a:ln>
            <a:solidFill>
              <a:schemeClr val="tx1">
                <a:lumMod val="50000"/>
                <a:lumOff val="50000"/>
              </a:schemeClr>
            </a:solidFill>
          </a:ln>
        </p:spPr>
        <p:txBody>
          <a:bodyPr wrap="square" rtlCol="0" anchor="t">
            <a:spAutoFit/>
          </a:bodyPr>
          <a:lstStyle/>
          <a:p>
            <a:pPr lvl="0" indent="474980" algn="l">
              <a:lnSpc>
                <a:spcPct val="150000"/>
              </a:lnSpc>
              <a:buClrTx/>
              <a:buSzTx/>
              <a:buFontTx/>
              <a:extLst>
                <a:ext uri="{35155182-B16C-46BC-9424-99874614C6A1}">
                  <wpsdc:indentchars xmlns:wpsdc="http://www.wps.cn/officeDocument/2017/drawingmlCustomData" val="200" checksum="3904854192"/>
                </a:ext>
              </a:extLst>
            </a:pPr>
            <a:r>
              <a:rPr lang="zh-CN" altLang="en-US" sz="1865" dirty="0" smtClean="0">
                <a:latin typeface="微软雅黑" panose="020B0503020204020204" pitchFamily="34" charset="-122"/>
                <a:ea typeface="微软雅黑" panose="020B0503020204020204" pitchFamily="34" charset="-122"/>
                <a:cs typeface="微软雅黑" panose="020B0503020204020204" pitchFamily="34" charset="-122"/>
                <a:sym typeface="+mn-ea"/>
              </a:rPr>
              <a:t>用人单位遇不可抗力自然灾害或其他突发事件遭受重大直接经济损失，可以向同级残疾人就业服务机构提出</a:t>
            </a:r>
            <a:r>
              <a:rPr lang="zh-CN" altLang="en-US" sz="1865" dirty="0" smtClean="0">
                <a:latin typeface="微软雅黑" panose="020B0503020204020204" pitchFamily="34" charset="-122"/>
                <a:ea typeface="微软雅黑" panose="020B0503020204020204" pitchFamily="34" charset="-122"/>
                <a:cs typeface="微软雅黑" panose="020B0503020204020204" pitchFamily="34" charset="-122"/>
                <a:sym typeface="+mn-ea"/>
              </a:rPr>
              <a:t>申请减免或者缓缴保障金</a:t>
            </a:r>
            <a:r>
              <a:rPr lang="zh-CN" altLang="en-US" sz="1865" dirty="0" smtClean="0">
                <a:latin typeface="微软雅黑" panose="020B0503020204020204" pitchFamily="34" charset="-122"/>
                <a:ea typeface="微软雅黑" panose="020B0503020204020204" pitchFamily="34" charset="-122"/>
                <a:cs typeface="微软雅黑" panose="020B0503020204020204" pitchFamily="34" charset="-122"/>
                <a:sym typeface="+mn-ea"/>
              </a:rPr>
              <a:t>，由同级残疾人就业服务机构会同同级财政部门审核，逐级上报省残疾人就业服务机构、省财政厅同意后，可适当减缴或缓缴，保障金征收机关应严格执行减免或缓缴保障金政策并做好备案工作。</a:t>
            </a:r>
            <a:endParaRPr lang="zh-CN" altLang="en-US" sz="1865"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indent="474980" algn="l">
              <a:lnSpc>
                <a:spcPct val="150000"/>
              </a:lnSpc>
              <a:buClrTx/>
              <a:buSzTx/>
              <a:buFontTx/>
              <a:extLst>
                <a:ext uri="{35155182-B16C-46BC-9424-99874614C6A1}">
                  <wpsdc:indentchars xmlns:wpsdc="http://www.wps.cn/officeDocument/2017/drawingmlCustomData" val="200" checksum="3904854192"/>
                </a:ext>
              </a:extLst>
            </a:pPr>
            <a:r>
              <a:rPr lang="zh-CN" altLang="en-US" sz="1865" dirty="0" smtClean="0">
                <a:latin typeface="微软雅黑" panose="020B0503020204020204" pitchFamily="34" charset="-122"/>
                <a:ea typeface="微软雅黑" panose="020B0503020204020204" pitchFamily="34" charset="-122"/>
                <a:cs typeface="微软雅黑" panose="020B0503020204020204" pitchFamily="34" charset="-122"/>
                <a:sym typeface="+mn-ea"/>
              </a:rPr>
              <a:t>用人单位申请减免保障金的最高限额不得超过1年的保障金应缴额，申请缓缴保障金的最长期限不得超过6个月。</a:t>
            </a:r>
            <a:endParaRPr lang="zh-CN" altLang="en-US" sz="1865"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p:nvPr/>
        </p:nvSpPr>
        <p:spPr>
          <a:xfrm>
            <a:off x="698077" y="266700"/>
            <a:ext cx="7070513" cy="50630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残疾人就业保障金的</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账务处理</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5" name="图片 4"/>
          <p:cNvPicPr>
            <a:picLocks noChangeAspect="1"/>
          </p:cNvPicPr>
          <p:nvPr/>
        </p:nvPicPr>
        <p:blipFill>
          <a:blip r:embed="rId1"/>
          <a:stretch>
            <a:fillRect/>
          </a:stretch>
        </p:blipFill>
        <p:spPr>
          <a:xfrm>
            <a:off x="697865" y="981075"/>
            <a:ext cx="10752455" cy="53867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25"/>
          <p:cNvSpPr/>
          <p:nvPr>
            <p:custDataLst>
              <p:tags r:id="rId1"/>
            </p:custDataLst>
          </p:nvPr>
        </p:nvSpPr>
        <p:spPr>
          <a:xfrm>
            <a:off x="1428750" y="1238250"/>
            <a:ext cx="1689100" cy="714375"/>
          </a:xfrm>
          <a:prstGeom prst="roundRect">
            <a:avLst/>
          </a:prstGeom>
          <a:solidFill>
            <a:srgbClr val="359EFF"/>
          </a:solidFill>
          <a:ln w="12700" cap="flat" cmpd="sng" algn="ctr">
            <a:noFill/>
            <a:prstDash val="solid"/>
            <a:miter lim="800000"/>
          </a:ln>
          <a:effectLst>
            <a:outerShdw blurRad="50800" dist="38100" dir="5400000" algn="t" rotWithShape="0">
              <a:srgbClr val="FFFFFF">
                <a:lumMod val="75000"/>
                <a:alpha val="40000"/>
              </a:srgbClr>
            </a:outerShdw>
          </a:effectLst>
        </p:spPr>
        <p:txBody>
          <a:bodyPr rot="0" spcFirstLastPara="0" vertOverflow="overflow" horzOverflow="overflow" vert="horz" wrap="square" lIns="121900" tIns="60949" rIns="121900" bIns="60949" numCol="1" spcCol="0" rtlCol="0" fromWordArt="0" anchor="ctr" anchorCtr="0" forceAA="0" compatLnSpc="1">
            <a:normAutofit/>
          </a:bodyPr>
          <a:lstStyle/>
          <a:p>
            <a:pPr algn="ctr"/>
            <a:endParaRPr lang="zh-CN" altLang="en-US" sz="2400"/>
          </a:p>
        </p:txBody>
      </p:sp>
      <p:sp>
        <p:nvSpPr>
          <p:cNvPr id="27" name="圆角矩形 26"/>
          <p:cNvSpPr/>
          <p:nvPr>
            <p:custDataLst>
              <p:tags r:id="rId2"/>
            </p:custDataLst>
          </p:nvPr>
        </p:nvSpPr>
        <p:spPr>
          <a:xfrm>
            <a:off x="1492885" y="1298575"/>
            <a:ext cx="1515110" cy="591185"/>
          </a:xfrm>
          <a:prstGeom prst="roundRect">
            <a:avLst/>
          </a:prstGeom>
          <a:noFill/>
          <a:ln w="12700" cap="flat" cmpd="sng" algn="ctr">
            <a:solidFill>
              <a:srgbClr val="FFFFFF"/>
            </a:solidFill>
            <a:prstDash val="dash"/>
            <a:miter lim="800000"/>
          </a:ln>
          <a:effectLst/>
        </p:spPr>
        <p:txBody>
          <a:bodyPr rot="0" spcFirstLastPara="0" vertOverflow="overflow" horzOverflow="overflow" vert="horz" wrap="square" lIns="0" tIns="0" rIns="0" bIns="0" numCol="1" spcCol="0" rtlCol="0" fromWordArt="0" anchor="ctr" anchorCtr="0" forceAA="0" compatLnSpc="1">
            <a:normAutofit/>
          </a:bodyPr>
          <a:lstStyle/>
          <a:p>
            <a:pPr algn="ctr"/>
            <a:r>
              <a:rPr lang="zh-CN" altLang="en-US" sz="2665" dirty="0" smtClean="0">
                <a:solidFill>
                  <a:srgbClr val="FFFFFF"/>
                </a:solidFill>
                <a:latin typeface="Arial" panose="020B0604020202020204" pitchFamily="34" charset="0"/>
                <a:ea typeface="+mn-ea"/>
                <a:cs typeface="+mn-ea"/>
              </a:rPr>
              <a:t>政策依据</a:t>
            </a:r>
            <a:endParaRPr lang="en-US" altLang="zh-CN" sz="2665" dirty="0">
              <a:solidFill>
                <a:srgbClr val="FFFFFF"/>
              </a:solidFill>
              <a:latin typeface="Arial" panose="020B0604020202020204" pitchFamily="34" charset="0"/>
              <a:ea typeface="+mn-ea"/>
              <a:cs typeface="+mn-ea"/>
            </a:endParaRPr>
          </a:p>
        </p:txBody>
      </p:sp>
      <p:sp>
        <p:nvSpPr>
          <p:cNvPr id="6" name="文本框 5"/>
          <p:cNvSpPr txBox="1"/>
          <p:nvPr/>
        </p:nvSpPr>
        <p:spPr>
          <a:xfrm>
            <a:off x="1450975" y="2193290"/>
            <a:ext cx="10265410" cy="3012440"/>
          </a:xfrm>
          <a:prstGeom prst="rect">
            <a:avLst/>
          </a:prstGeom>
          <a:ln>
            <a:solidFill>
              <a:schemeClr val="bg1">
                <a:lumMod val="75000"/>
              </a:schemeClr>
            </a:solidFill>
            <a:prstDash val="dash"/>
          </a:ln>
        </p:spPr>
        <p:txBody>
          <a:bodyPr wrap="square">
            <a:noAutofit/>
          </a:bodyPr>
          <a:lstStyle/>
          <a:p>
            <a:pPr marL="342900" lvl="0" indent="-342900" algn="l">
              <a:lnSpc>
                <a:spcPct val="150000"/>
              </a:lnSpc>
              <a:buClrTx/>
              <a:buSzTx/>
              <a:buFont typeface="Arial" panose="020B0604020202020204" pitchFamily="34" charset="0"/>
              <a:buChar char="•"/>
            </a:pPr>
            <a:r>
              <a:rPr lang="zh-CN" altLang="zh-CN" sz="1865" dirty="0" smtClean="0">
                <a:sym typeface="+mn-ea"/>
              </a:rPr>
              <a:t>《</a:t>
            </a:r>
            <a:r>
              <a:rPr lang="zh-CN" altLang="zh-CN" sz="1865" dirty="0" smtClean="0">
                <a:sym typeface="+mn-ea"/>
              </a:rPr>
              <a:t>财政部</a:t>
            </a:r>
            <a:r>
              <a:rPr lang="zh-CN" altLang="zh-CN" sz="1865" dirty="0" smtClean="0">
                <a:sym typeface="+mn-ea"/>
              </a:rPr>
              <a:t> </a:t>
            </a:r>
            <a:r>
              <a:rPr lang="zh-CN" altLang="zh-CN" sz="1865" dirty="0" smtClean="0">
                <a:sym typeface="+mn-ea"/>
              </a:rPr>
              <a:t>国家税务总局中国残疾人联合会关于印发的通知</a:t>
            </a:r>
            <a:r>
              <a:rPr lang="zh-CN" altLang="zh-CN" sz="1865" dirty="0" smtClean="0">
                <a:sym typeface="+mn-ea"/>
              </a:rPr>
              <a:t>》</a:t>
            </a:r>
            <a:r>
              <a:rPr lang="zh-CN" altLang="zh-CN" sz="1865" dirty="0" smtClean="0">
                <a:sym typeface="+mn-ea"/>
              </a:rPr>
              <a:t>（财税</a:t>
            </a:r>
            <a:r>
              <a:rPr lang="zh-CN" altLang="zh-CN" sz="1865" dirty="0" smtClean="0">
                <a:sym typeface="+mn-ea"/>
              </a:rPr>
              <a:t>[2015]72</a:t>
            </a:r>
            <a:r>
              <a:rPr lang="zh-CN" altLang="zh-CN" sz="1865" dirty="0" smtClean="0">
                <a:sym typeface="+mn-ea"/>
              </a:rPr>
              <a:t>号）</a:t>
            </a:r>
            <a:endParaRPr lang="zh-CN" altLang="zh-CN" sz="1865" dirty="0" smtClean="0">
              <a:sym typeface="+mn-ea"/>
            </a:endParaRPr>
          </a:p>
          <a:p>
            <a:pPr marL="342900" lvl="0" indent="-342900" algn="l">
              <a:lnSpc>
                <a:spcPct val="150000"/>
              </a:lnSpc>
              <a:buClrTx/>
              <a:buSzTx/>
              <a:buFont typeface="Arial" panose="020B0604020202020204" pitchFamily="34" charset="0"/>
              <a:buChar char="•"/>
            </a:pPr>
            <a:r>
              <a:rPr lang="zh-CN" altLang="en-US" sz="1865" dirty="0" smtClean="0">
                <a:sym typeface="+mn-ea"/>
              </a:rPr>
              <a:t>《关于印发《全省残疾人就业保障金征收使用管理实施办法》的通知》（晋财综〔</a:t>
            </a:r>
            <a:r>
              <a:rPr lang="en-US" altLang="zh-CN" sz="1865" dirty="0" smtClean="0">
                <a:sym typeface="+mn-ea"/>
              </a:rPr>
              <a:t>2016</a:t>
            </a:r>
            <a:r>
              <a:rPr lang="zh-CN" altLang="en-US" sz="1865" dirty="0" smtClean="0">
                <a:sym typeface="+mn-ea"/>
              </a:rPr>
              <a:t>〕</a:t>
            </a:r>
            <a:r>
              <a:rPr lang="en-US" altLang="zh-CN" sz="1865" dirty="0" smtClean="0">
                <a:sym typeface="+mn-ea"/>
              </a:rPr>
              <a:t>8</a:t>
            </a:r>
            <a:r>
              <a:rPr lang="zh-CN" altLang="en-US" sz="1865" dirty="0" smtClean="0">
                <a:sym typeface="+mn-ea"/>
              </a:rPr>
              <a:t>号）</a:t>
            </a:r>
            <a:endParaRPr lang="zh-CN" altLang="en-US" sz="1865" dirty="0" smtClean="0">
              <a:sym typeface="+mn-ea"/>
            </a:endParaRPr>
          </a:p>
          <a:p>
            <a:pPr marL="342900" lvl="0" indent="-342900" algn="l">
              <a:lnSpc>
                <a:spcPct val="150000"/>
              </a:lnSpc>
              <a:buClrTx/>
              <a:buSzTx/>
              <a:buFont typeface="Arial" panose="020B0604020202020204" pitchFamily="34" charset="0"/>
              <a:buChar char="•"/>
            </a:pPr>
            <a:r>
              <a:rPr lang="zh-CN" altLang="en-US" sz="1865" dirty="0" smtClean="0">
                <a:sym typeface="+mn-ea"/>
              </a:rPr>
              <a:t>《财政部关于降低部分政府性基金征收标准的通知》（</a:t>
            </a:r>
            <a:r>
              <a:rPr lang="zh-CN" altLang="en-US" sz="1865" dirty="0" smtClean="0">
                <a:sym typeface="+mn-ea"/>
              </a:rPr>
              <a:t>财税〔</a:t>
            </a:r>
            <a:r>
              <a:rPr lang="en-US" altLang="zh-CN" sz="1865" dirty="0" smtClean="0">
                <a:sym typeface="+mn-ea"/>
              </a:rPr>
              <a:t>2018</a:t>
            </a:r>
            <a:r>
              <a:rPr lang="zh-CN" altLang="en-US" sz="1865" dirty="0" smtClean="0">
                <a:sym typeface="+mn-ea"/>
              </a:rPr>
              <a:t>〕</a:t>
            </a:r>
            <a:r>
              <a:rPr lang="en-US" altLang="zh-CN" sz="1865" dirty="0" smtClean="0">
                <a:sym typeface="+mn-ea"/>
              </a:rPr>
              <a:t>39</a:t>
            </a:r>
            <a:r>
              <a:rPr lang="zh-CN" altLang="en-US" sz="1865" dirty="0" smtClean="0">
                <a:sym typeface="+mn-ea"/>
              </a:rPr>
              <a:t>号</a:t>
            </a:r>
            <a:r>
              <a:rPr lang="zh-CN" altLang="en-US" sz="1865" dirty="0" smtClean="0">
                <a:sym typeface="+mn-ea"/>
              </a:rPr>
              <a:t>）</a:t>
            </a:r>
            <a:endParaRPr lang="zh-CN" altLang="en-US" sz="1865" dirty="0" smtClean="0">
              <a:sym typeface="+mn-ea"/>
            </a:endParaRPr>
          </a:p>
          <a:p>
            <a:pPr marL="342900" lvl="0" indent="-342900" algn="l">
              <a:lnSpc>
                <a:spcPct val="150000"/>
              </a:lnSpc>
              <a:buClrTx/>
              <a:buSzTx/>
              <a:buFont typeface="Arial" panose="020B0604020202020204" pitchFamily="34" charset="0"/>
              <a:buChar char="•"/>
            </a:pPr>
            <a:r>
              <a:rPr lang="zh-CN" altLang="en-US" sz="1865" b="0" i="0" dirty="0" smtClean="0"/>
              <a:t>《财政部关于调整残疾人就业保障金征收政策的公告》（财政部公告</a:t>
            </a:r>
            <a:r>
              <a:rPr lang="en-US" altLang="zh-CN" sz="1865" b="0" i="0" dirty="0" smtClean="0"/>
              <a:t>2019</a:t>
            </a:r>
            <a:r>
              <a:rPr lang="zh-CN" altLang="en-US" sz="1865" b="0" i="0" dirty="0" smtClean="0"/>
              <a:t>年第</a:t>
            </a:r>
            <a:r>
              <a:rPr lang="en-US" altLang="zh-CN" sz="1865" b="0" i="0" dirty="0" smtClean="0"/>
              <a:t>98</a:t>
            </a:r>
            <a:r>
              <a:rPr lang="zh-CN" altLang="en-US" sz="1865" b="0" i="0" dirty="0" smtClean="0"/>
              <a:t>号）</a:t>
            </a:r>
            <a:endParaRPr lang="zh-CN" altLang="en-US" sz="1865" b="0" i="0" dirty="0" smtClean="0"/>
          </a:p>
          <a:p>
            <a:pPr marL="342900" lvl="0" indent="-342900" algn="l">
              <a:lnSpc>
                <a:spcPct val="150000"/>
              </a:lnSpc>
              <a:buClrTx/>
              <a:buSzTx/>
              <a:buFont typeface="Arial" panose="020B0604020202020204" pitchFamily="34" charset="0"/>
              <a:buChar char="•"/>
            </a:pPr>
            <a:r>
              <a:rPr lang="zh-CN" altLang="en-US" sz="1865" b="0" i="0" dirty="0" smtClean="0"/>
              <a:t>《关于延续实施残疾人就业保障金优惠政策的公告》（财政部公告</a:t>
            </a:r>
            <a:r>
              <a:rPr lang="en-US" altLang="zh-CN" sz="1865" b="0" i="0" dirty="0" smtClean="0"/>
              <a:t>2023</a:t>
            </a:r>
            <a:r>
              <a:rPr lang="zh-CN" altLang="en-US" sz="1865" b="0" i="0" dirty="0" smtClean="0"/>
              <a:t>年第</a:t>
            </a:r>
            <a:r>
              <a:rPr lang="en-US" altLang="zh-CN" sz="1865" b="0" i="0" dirty="0" smtClean="0"/>
              <a:t>8</a:t>
            </a:r>
            <a:r>
              <a:rPr lang="zh-CN" altLang="en-US" sz="1865" b="0" i="0" dirty="0" smtClean="0"/>
              <a:t>号</a:t>
            </a:r>
            <a:r>
              <a:rPr lang="zh-CN" altLang="en-US" sz="1865" b="0" i="0" dirty="0" smtClean="0"/>
              <a:t>）</a:t>
            </a:r>
            <a:endParaRPr lang="zh-CN" altLang="en-US" sz="1865" b="0" i="0" dirty="0" smtClean="0"/>
          </a:p>
          <a:p>
            <a:pPr lvl="0" algn="l">
              <a:lnSpc>
                <a:spcPct val="150000"/>
              </a:lnSpc>
              <a:buClrTx/>
              <a:buSzTx/>
              <a:buFontTx/>
            </a:pPr>
            <a:endParaRPr lang="zh-CN" altLang="en-US" sz="1865" dirty="0" smtClean="0">
              <a:sym typeface="+mn-ea"/>
            </a:endParaRPr>
          </a:p>
          <a:p>
            <a:pPr lvl="0" algn="l">
              <a:lnSpc>
                <a:spcPct val="150000"/>
              </a:lnSpc>
              <a:buClrTx/>
              <a:buSzTx/>
              <a:buFontTx/>
            </a:pPr>
            <a:endParaRPr lang="zh-CN" altLang="zh-CN" sz="1865" dirty="0" smtClean="0">
              <a:sym typeface="+mn-ea"/>
            </a:endParaRPr>
          </a:p>
        </p:txBody>
      </p:sp>
      <p:sp>
        <p:nvSpPr>
          <p:cNvPr id="3" name="TextBox 3"/>
          <p:cNvSpPr txBox="1"/>
          <p:nvPr/>
        </p:nvSpPr>
        <p:spPr>
          <a:xfrm>
            <a:off x="477520" y="339090"/>
            <a:ext cx="3694430" cy="460375"/>
          </a:xfrm>
          <a:prstGeom prst="rect">
            <a:avLst/>
          </a:prstGeom>
          <a:noFill/>
        </p:spPr>
        <p:txBody>
          <a:bodyPr wrap="square" rtlCol="0">
            <a:spAutoFit/>
          </a:bodyPr>
          <a:p>
            <a:r>
              <a:rPr lang="zh-CN" altLang="zh-CN" sz="2400" dirty="0" smtClean="0">
                <a:sym typeface="+mn-ea"/>
              </a:rPr>
              <a:t>残疾人就业保障金</a:t>
            </a:r>
            <a:endParaRPr lang="en-US" altLang="zh-CN" sz="2400" dirty="0" smtClean="0">
              <a:solidFill>
                <a:schemeClr val="tx1">
                  <a:lumMod val="75000"/>
                  <a:lumOff val="25000"/>
                </a:schemeClr>
              </a:solidFill>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500"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500"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anim calcmode="lin" valueType="num">
                                      <p:cBhvr>
                                        <p:cTn id="13" dur="500" fill="hold"/>
                                        <p:tgtEl>
                                          <p:spTgt spid="27"/>
                                        </p:tgtEl>
                                        <p:attrNameLst>
                                          <p:attrName>ppt_x</p:attrName>
                                        </p:attrNameLst>
                                      </p:cBhvr>
                                      <p:tavLst>
                                        <p:tav tm="0">
                                          <p:val>
                                            <p:strVal val="#ppt_x"/>
                                          </p:val>
                                        </p:tav>
                                        <p:tav tm="100000">
                                          <p:val>
                                            <p:strVal val="#ppt_x"/>
                                          </p:val>
                                        </p:tav>
                                      </p:tavLst>
                                    </p:anim>
                                    <p:anim calcmode="lin" valueType="num">
                                      <p:cBhvr>
                                        <p:cTn id="14"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7"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 name="圆角矩形 57"/>
          <p:cNvSpPr/>
          <p:nvPr/>
        </p:nvSpPr>
        <p:spPr>
          <a:xfrm>
            <a:off x="1250429" y="1046546"/>
            <a:ext cx="9688830" cy="889635"/>
          </a:xfrm>
          <a:prstGeom prst="roundRect">
            <a:avLst>
              <a:gd name="adj" fmla="val 12134"/>
            </a:avLst>
          </a:prstGeom>
          <a:gradFill>
            <a:gsLst>
              <a:gs pos="2000">
                <a:schemeClr val="accent1">
                  <a:lumMod val="86000"/>
                  <a:lumOff val="14000"/>
                </a:schemeClr>
              </a:gs>
              <a:gs pos="100000">
                <a:schemeClr val="accent1"/>
              </a:gs>
            </a:gsLst>
            <a:lin ang="16800000" scaled="0"/>
          </a:gradFill>
          <a:ln>
            <a:noFill/>
          </a:ln>
          <a:effectLst>
            <a:outerShdw blurRad="50800" dist="101600" dir="2400000" algn="l" rotWithShape="0">
              <a:schemeClr val="accent1">
                <a:alpha val="15000"/>
              </a:schemeClr>
            </a:outerShdw>
          </a:effectLst>
        </p:spPr>
        <p:txBody>
          <a:bodyPr wrap="non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b="1" kern="0" dirty="0">
              <a:ln>
                <a:noFill/>
                <a:prstDash val="sysDot"/>
              </a:ln>
              <a:solidFill>
                <a:srgbClr val="FFFFFF"/>
              </a:solidFill>
              <a:latin typeface="+mn-ea"/>
              <a:cs typeface="+mn-ea"/>
              <a:sym typeface="+mn-ea"/>
            </a:endParaRPr>
          </a:p>
        </p:txBody>
      </p:sp>
      <p:cxnSp>
        <p:nvCxnSpPr>
          <p:cNvPr id="59" name="直接连接符 58"/>
          <p:cNvCxnSpPr/>
          <p:nvPr/>
        </p:nvCxnSpPr>
        <p:spPr>
          <a:xfrm>
            <a:off x="2304921" y="1293363"/>
            <a:ext cx="0" cy="396000"/>
          </a:xfrm>
          <a:prstGeom prst="line">
            <a:avLst/>
          </a:prstGeom>
          <a:ln w="9525">
            <a:solidFill>
              <a:srgbClr val="FFFFFF">
                <a:alpha val="60000"/>
              </a:srgbClr>
            </a:solidFill>
          </a:ln>
        </p:spPr>
        <p:style>
          <a:lnRef idx="2">
            <a:schemeClr val="accent1"/>
          </a:lnRef>
          <a:fillRef idx="0">
            <a:srgbClr val="FFFFFF"/>
          </a:fillRef>
          <a:effectRef idx="0">
            <a:srgbClr val="FFFFFF"/>
          </a:effectRef>
          <a:fontRef idx="minor">
            <a:schemeClr val="tx1"/>
          </a:fontRef>
        </p:style>
      </p:cxnSp>
      <p:sp>
        <p:nvSpPr>
          <p:cNvPr id="60" name="椭圆 59"/>
          <p:cNvSpPr>
            <a:spLocks noChangeAspect="1"/>
          </p:cNvSpPr>
          <p:nvPr/>
        </p:nvSpPr>
        <p:spPr>
          <a:xfrm>
            <a:off x="10264092" y="1349319"/>
            <a:ext cx="53975" cy="53975"/>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1" name="椭圆 60"/>
          <p:cNvSpPr>
            <a:spLocks noChangeAspect="1"/>
          </p:cNvSpPr>
          <p:nvPr/>
        </p:nvSpPr>
        <p:spPr>
          <a:xfrm>
            <a:off x="10264092" y="1464376"/>
            <a:ext cx="53975" cy="53975"/>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2" name="椭圆 61"/>
          <p:cNvSpPr>
            <a:spLocks noChangeAspect="1"/>
          </p:cNvSpPr>
          <p:nvPr/>
        </p:nvSpPr>
        <p:spPr>
          <a:xfrm>
            <a:off x="10264092" y="1579432"/>
            <a:ext cx="53975" cy="53975"/>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3" name="任意多边形: 形状 55"/>
          <p:cNvSpPr/>
          <p:nvPr/>
        </p:nvSpPr>
        <p:spPr>
          <a:xfrm>
            <a:off x="1627973" y="1221363"/>
            <a:ext cx="540000" cy="540000"/>
          </a:xfrm>
          <a:custGeom>
            <a:avLst/>
            <a:gdLst>
              <a:gd name="connsiteX0" fmla="*/ 0 w 1569671"/>
              <a:gd name="connsiteY0" fmla="*/ 784836 h 1569671"/>
              <a:gd name="connsiteX1" fmla="*/ 784836 w 1569671"/>
              <a:gd name="connsiteY1" fmla="*/ 1569672 h 1569671"/>
              <a:gd name="connsiteX2" fmla="*/ 1569672 w 1569671"/>
              <a:gd name="connsiteY2" fmla="*/ 784836 h 1569671"/>
              <a:gd name="connsiteX3" fmla="*/ 784836 w 1569671"/>
              <a:gd name="connsiteY3" fmla="*/ 0 h 1569671"/>
              <a:gd name="connsiteX4" fmla="*/ 0 w 1569671"/>
              <a:gd name="connsiteY4" fmla="*/ 784836 h 1569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671" h="1569671">
                <a:moveTo>
                  <a:pt x="0" y="784836"/>
                </a:moveTo>
                <a:cubicBezTo>
                  <a:pt x="0" y="1218288"/>
                  <a:pt x="351383" y="1569672"/>
                  <a:pt x="784836" y="1569672"/>
                </a:cubicBezTo>
                <a:cubicBezTo>
                  <a:pt x="1218288" y="1569672"/>
                  <a:pt x="1569672" y="1218288"/>
                  <a:pt x="1569672" y="784836"/>
                </a:cubicBezTo>
                <a:cubicBezTo>
                  <a:pt x="1569672" y="351383"/>
                  <a:pt x="1218288" y="0"/>
                  <a:pt x="784836" y="0"/>
                </a:cubicBezTo>
                <a:cubicBezTo>
                  <a:pt x="351383" y="0"/>
                  <a:pt x="0" y="351383"/>
                  <a:pt x="0" y="784836"/>
                </a:cubicBezTo>
                <a:close/>
              </a:path>
            </a:pathLst>
          </a:custGeom>
          <a:solidFill>
            <a:srgbClr val="FFFFFF"/>
          </a:solidFill>
          <a:ln w="186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64" name="任意多边形: 形状 56"/>
          <p:cNvSpPr/>
          <p:nvPr/>
        </p:nvSpPr>
        <p:spPr>
          <a:xfrm>
            <a:off x="1782772" y="1368447"/>
            <a:ext cx="237335" cy="252516"/>
          </a:xfrm>
          <a:custGeom>
            <a:avLst/>
            <a:gdLst>
              <a:gd name="connsiteX0" fmla="*/ 678101 w 689886"/>
              <a:gd name="connsiteY0" fmla="*/ 721456 h 734013"/>
              <a:gd name="connsiteX1" fmla="*/ 619500 w 689886"/>
              <a:gd name="connsiteY1" fmla="*/ 721456 h 734013"/>
              <a:gd name="connsiteX2" fmla="*/ 481368 w 689886"/>
              <a:gd name="connsiteY2" fmla="*/ 583325 h 734013"/>
              <a:gd name="connsiteX3" fmla="*/ 48139 w 689886"/>
              <a:gd name="connsiteY3" fmla="*/ 482866 h 734013"/>
              <a:gd name="connsiteX4" fmla="*/ 146505 w 689886"/>
              <a:gd name="connsiteY4" fmla="*/ 47544 h 734013"/>
              <a:gd name="connsiteX5" fmla="*/ 579735 w 689886"/>
              <a:gd name="connsiteY5" fmla="*/ 148003 h 734013"/>
              <a:gd name="connsiteX6" fmla="*/ 544155 w 689886"/>
              <a:gd name="connsiteY6" fmla="*/ 526817 h 734013"/>
              <a:gd name="connsiteX7" fmla="*/ 678101 w 689886"/>
              <a:gd name="connsiteY7" fmla="*/ 660762 h 734013"/>
              <a:gd name="connsiteX8" fmla="*/ 678101 w 689886"/>
              <a:gd name="connsiteY8" fmla="*/ 721456 h 734013"/>
              <a:gd name="connsiteX9" fmla="*/ 678101 w 689886"/>
              <a:gd name="connsiteY9" fmla="*/ 721456 h 734013"/>
              <a:gd name="connsiteX10" fmla="*/ 565084 w 689886"/>
              <a:gd name="connsiteY10" fmla="*/ 315434 h 734013"/>
              <a:gd name="connsiteX11" fmla="*/ 313937 w 689886"/>
              <a:gd name="connsiteY11" fmla="*/ 64287 h 734013"/>
              <a:gd name="connsiteX12" fmla="*/ 62789 w 689886"/>
              <a:gd name="connsiteY12" fmla="*/ 315434 h 734013"/>
              <a:gd name="connsiteX13" fmla="*/ 313937 w 689886"/>
              <a:gd name="connsiteY13" fmla="*/ 566582 h 734013"/>
              <a:gd name="connsiteX14" fmla="*/ 565084 w 689886"/>
              <a:gd name="connsiteY14" fmla="*/ 315434 h 73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9886" h="734013">
                <a:moveTo>
                  <a:pt x="678101" y="721456"/>
                </a:moveTo>
                <a:cubicBezTo>
                  <a:pt x="661357" y="738199"/>
                  <a:pt x="636243" y="738199"/>
                  <a:pt x="619500" y="721456"/>
                </a:cubicBezTo>
                <a:lnTo>
                  <a:pt x="481368" y="583325"/>
                </a:lnTo>
                <a:cubicBezTo>
                  <a:pt x="332773" y="675412"/>
                  <a:pt x="140226" y="629369"/>
                  <a:pt x="48139" y="482866"/>
                </a:cubicBezTo>
                <a:cubicBezTo>
                  <a:pt x="-43948" y="336363"/>
                  <a:pt x="2" y="139631"/>
                  <a:pt x="146505" y="47544"/>
                </a:cubicBezTo>
                <a:cubicBezTo>
                  <a:pt x="293008" y="-44544"/>
                  <a:pt x="489740" y="1500"/>
                  <a:pt x="579735" y="148003"/>
                </a:cubicBezTo>
                <a:cubicBezTo>
                  <a:pt x="655079" y="269391"/>
                  <a:pt x="640429" y="424265"/>
                  <a:pt x="544155" y="526817"/>
                </a:cubicBezTo>
                <a:lnTo>
                  <a:pt x="678101" y="660762"/>
                </a:lnTo>
                <a:cubicBezTo>
                  <a:pt x="692751" y="677505"/>
                  <a:pt x="694844" y="704713"/>
                  <a:pt x="678101" y="721456"/>
                </a:cubicBezTo>
                <a:cubicBezTo>
                  <a:pt x="678101" y="719363"/>
                  <a:pt x="678101" y="721456"/>
                  <a:pt x="678101" y="721456"/>
                </a:cubicBezTo>
                <a:close/>
                <a:moveTo>
                  <a:pt x="565084" y="315434"/>
                </a:moveTo>
                <a:cubicBezTo>
                  <a:pt x="565084" y="177303"/>
                  <a:pt x="452068" y="64287"/>
                  <a:pt x="313937" y="64287"/>
                </a:cubicBezTo>
                <a:cubicBezTo>
                  <a:pt x="175806" y="64287"/>
                  <a:pt x="62789" y="177303"/>
                  <a:pt x="62789" y="315434"/>
                </a:cubicBezTo>
                <a:cubicBezTo>
                  <a:pt x="62789" y="453566"/>
                  <a:pt x="175806" y="566582"/>
                  <a:pt x="313937" y="566582"/>
                </a:cubicBezTo>
                <a:cubicBezTo>
                  <a:pt x="452068" y="566582"/>
                  <a:pt x="565084" y="453566"/>
                  <a:pt x="565084" y="315434"/>
                </a:cubicBezTo>
                <a:close/>
              </a:path>
            </a:pathLst>
          </a:custGeom>
          <a:solidFill>
            <a:schemeClr val="accent1"/>
          </a:solidFill>
          <a:ln w="186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5" name="矩形 64" descr="7b0a2020202022776f7264617274223a2022220a7d0a"/>
          <p:cNvSpPr/>
          <p:nvPr/>
        </p:nvSpPr>
        <p:spPr>
          <a:xfrm>
            <a:off x="2288540" y="1112520"/>
            <a:ext cx="6835775" cy="593090"/>
          </a:xfrm>
          <a:prstGeom prst="rect">
            <a:avLst/>
          </a:prstGeom>
          <a:noFill/>
          <a:ln>
            <a:noFill/>
          </a:ln>
        </p:spPr>
        <p:txBody>
          <a:bodyPr wrap="none"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50000"/>
              </a:lnSpc>
            </a:pPr>
            <a:r>
              <a:rPr lang="zh-CN" altLang="zh-CN" sz="2400" b="1" dirty="0" smtClean="0">
                <a:solidFill>
                  <a:schemeClr val="bg1"/>
                </a:solidFill>
                <a:sym typeface="+mn-ea"/>
              </a:rPr>
              <a:t>什么是</a:t>
            </a:r>
            <a:r>
              <a:rPr lang="zh-CN" altLang="en-US" sz="2400" b="1">
                <a:solidFill>
                  <a:schemeClr val="bg1"/>
                </a:solidFill>
                <a:sym typeface="+mn-ea"/>
              </a:rPr>
              <a:t>残疾人就业保障金？</a:t>
            </a:r>
            <a:endParaRPr lang="zh-CN" altLang="en-US" sz="2400" dirty="0" smtClean="0">
              <a:solidFill>
                <a:schemeClr val="tx1">
                  <a:lumMod val="75000"/>
                  <a:lumOff val="25000"/>
                </a:schemeClr>
              </a:solidFill>
            </a:endParaRPr>
          </a:p>
          <a:p>
            <a:pPr indent="0" algn="ctr" fontAlgn="auto">
              <a:lnSpc>
                <a:spcPct val="150000"/>
              </a:lnSpc>
            </a:pPr>
            <a:endParaRPr lang="zh-CN" altLang="en-US" sz="2400" b="1" dirty="0">
              <a:solidFill>
                <a:schemeClr val="bg1"/>
              </a:solidFill>
              <a:effectLst/>
              <a:latin typeface="+mn-ea"/>
              <a:cs typeface="+mn-ea"/>
              <a:sym typeface="汉仪书魂体简" panose="02010600000101010101" charset="-122"/>
            </a:endParaRPr>
          </a:p>
        </p:txBody>
      </p:sp>
      <p:sp>
        <p:nvSpPr>
          <p:cNvPr id="4" name="矩形 3"/>
          <p:cNvSpPr/>
          <p:nvPr/>
        </p:nvSpPr>
        <p:spPr>
          <a:xfrm>
            <a:off x="1250315" y="2680335"/>
            <a:ext cx="9688195" cy="3018155"/>
          </a:xfrm>
          <a:prstGeom prst="rect">
            <a:avLst/>
          </a:prstGeom>
          <a:solidFill>
            <a:schemeClr val="lt1"/>
          </a:solidFill>
          <a:ln w="3175" cap="flat" cmpd="sng" algn="ctr">
            <a:solidFill>
              <a:schemeClr val="accent1">
                <a:lumMod val="100000"/>
                <a:alpha val="20000"/>
              </a:schemeClr>
            </a:solidFill>
            <a:prstDash val="solid"/>
            <a:round/>
            <a:headEnd type="none" w="med" len="med"/>
            <a:tailEnd type="none" w="med" len="med"/>
          </a:ln>
          <a:effectLst>
            <a:outerShdw blurRad="508000" dist="76200" dir="5399999" algn="bl" rotWithShape="0">
              <a:schemeClr val="accent1">
                <a:alpha val="20000"/>
              </a:schemeClr>
            </a:outerShdw>
          </a:effectLst>
        </p:spPr>
        <p:txBody>
          <a:bodyPr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50000"/>
              </a:lnSpc>
              <a:buClrTx/>
              <a:buSzTx/>
              <a:buFontTx/>
            </a:pPr>
            <a:r>
              <a:rPr lang="en-US" altLang="zh-CN" sz="1865" dirty="0" smtClean="0">
                <a:sym typeface="+mn-ea"/>
              </a:rPr>
              <a:t>      </a:t>
            </a:r>
            <a:r>
              <a:rPr lang="zh-CN" altLang="zh-CN" sz="1865" dirty="0" smtClean="0">
                <a:sym typeface="+mn-ea"/>
              </a:rPr>
              <a:t>残疾人就业保障金是为保障残疾人权益，由未按规定安排残疾人就业的机关、团体、企业、事业单位和民办非企业单位缴纳的资金。</a:t>
            </a:r>
            <a:endParaRPr lang="zh-CN" altLang="zh-CN" sz="1865" dirty="0" smtClean="0">
              <a:sym typeface="+mn-ea"/>
            </a:endParaRPr>
          </a:p>
          <a:p>
            <a:pPr lvl="0" algn="l">
              <a:lnSpc>
                <a:spcPct val="150000"/>
              </a:lnSpc>
              <a:buClrTx/>
              <a:buSzTx/>
              <a:buFontTx/>
            </a:pPr>
            <a:endParaRPr lang="zh-CN" altLang="zh-CN" sz="1865" dirty="0" smtClean="0">
              <a:sym typeface="+mn-ea"/>
            </a:endParaRPr>
          </a:p>
          <a:p>
            <a:pPr lvl="0" algn="l">
              <a:lnSpc>
                <a:spcPct val="150000"/>
              </a:lnSpc>
              <a:buClrTx/>
              <a:buSzTx/>
              <a:buFontTx/>
            </a:pPr>
            <a:r>
              <a:rPr lang="en-US" altLang="zh-CN" sz="1865" dirty="0" smtClean="0">
                <a:sym typeface="+mn-ea"/>
              </a:rPr>
              <a:t>       </a:t>
            </a:r>
            <a:r>
              <a:rPr lang="zh-CN" altLang="zh-CN" sz="1865" dirty="0" smtClean="0">
                <a:sym typeface="+mn-ea"/>
              </a:rPr>
              <a:t>用人单位安排残疾人就业的比例不得低于本单位在职职工总数的1.5%，达不到规定比例的，应当缴纳保障金。</a:t>
            </a:r>
            <a:endParaRPr lang="zh-CN" altLang="zh-CN" sz="1865" dirty="0" smtClean="0">
              <a:sym typeface="+mn-ea"/>
            </a:endParaRPr>
          </a:p>
          <a:p>
            <a:pPr lvl="0" algn="l">
              <a:buClrTx/>
              <a:buSzTx/>
              <a:buFontTx/>
            </a:pPr>
            <a:endParaRPr lang="zh-CN" altLang="en-US">
              <a:sym typeface="+mn-ea"/>
            </a:endParaRPr>
          </a:p>
        </p:txBody>
      </p:sp>
      <p:sp>
        <p:nvSpPr>
          <p:cNvPr id="2" name="TextBox 3"/>
          <p:cNvSpPr txBox="1"/>
          <p:nvPr/>
        </p:nvSpPr>
        <p:spPr>
          <a:xfrm>
            <a:off x="477520" y="283210"/>
            <a:ext cx="3694430" cy="460375"/>
          </a:xfrm>
          <a:prstGeom prst="rect">
            <a:avLst/>
          </a:prstGeom>
          <a:noFill/>
        </p:spPr>
        <p:txBody>
          <a:bodyPr wrap="square" rtlCol="0">
            <a:spAutoFit/>
          </a:bodyPr>
          <a:p>
            <a:r>
              <a:rPr lang="zh-CN" altLang="zh-CN" sz="2400" dirty="0" smtClean="0">
                <a:sym typeface="+mn-ea"/>
              </a:rPr>
              <a:t>什么是</a:t>
            </a:r>
            <a:r>
              <a:rPr lang="zh-CN" altLang="en-US" sz="2400">
                <a:sym typeface="+mn-ea"/>
              </a:rPr>
              <a:t>残疾人就业保障金</a:t>
            </a:r>
            <a:endParaRPr lang="zh-CN" altLang="en-US" sz="2400" dirty="0" smtClean="0">
              <a:solidFill>
                <a:schemeClr val="tx1">
                  <a:lumMod val="75000"/>
                  <a:lumOff val="2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7520" y="339090"/>
            <a:ext cx="3694430" cy="460375"/>
          </a:xfrm>
          <a:prstGeom prst="rect">
            <a:avLst/>
          </a:prstGeom>
          <a:noFill/>
        </p:spPr>
        <p:txBody>
          <a:bodyPr wrap="square" rtlCol="0">
            <a:spAutoFit/>
          </a:bodyPr>
          <a:p>
            <a:r>
              <a:rPr lang="zh-CN" altLang="zh-CN" sz="2400" dirty="0" smtClean="0">
                <a:sym typeface="+mn-ea"/>
              </a:rPr>
              <a:t>残疾人就业保障金</a:t>
            </a:r>
            <a:r>
              <a:rPr lang="zh-CN" altLang="en-US" sz="2400" dirty="0" smtClean="0">
                <a:solidFill>
                  <a:schemeClr val="tx1">
                    <a:lumMod val="75000"/>
                    <a:lumOff val="25000"/>
                  </a:schemeClr>
                </a:solidFill>
              </a:rPr>
              <a:t>的计算</a:t>
            </a:r>
            <a:endParaRPr lang="zh-CN" altLang="en-US" sz="2400" dirty="0" smtClean="0">
              <a:solidFill>
                <a:schemeClr val="tx1">
                  <a:lumMod val="75000"/>
                  <a:lumOff val="25000"/>
                </a:schemeClr>
              </a:solidFill>
            </a:endParaRPr>
          </a:p>
        </p:txBody>
      </p:sp>
      <p:sp>
        <p:nvSpPr>
          <p:cNvPr id="2" name="流程图: 可选过程 1"/>
          <p:cNvSpPr/>
          <p:nvPr>
            <p:custDataLst>
              <p:tags r:id="rId1"/>
            </p:custDataLst>
          </p:nvPr>
        </p:nvSpPr>
        <p:spPr>
          <a:xfrm>
            <a:off x="1767840" y="1133475"/>
            <a:ext cx="9179560" cy="571500"/>
          </a:xfrm>
          <a:prstGeom prst="flowChartAlternateProcess">
            <a:avLst/>
          </a:prstGeom>
          <a:solidFill>
            <a:schemeClr val="bg1">
              <a:lumMod val="95000"/>
            </a:schemeClr>
          </a:solidFill>
          <a:ln w="12700" cap="flat" cmpd="sng" algn="ctr">
            <a:noFill/>
            <a:prstDash val="solid"/>
            <a:miter lim="800000"/>
          </a:ln>
          <a:effectLst>
            <a:outerShdw blurRad="50800" dist="38100" dir="2700000" algn="tl" rotWithShape="0">
              <a:srgbClr val="83B40D">
                <a:lumMod val="75000"/>
                <a:alpha val="40000"/>
              </a:srgbClr>
            </a:outerShdw>
          </a:effectLst>
        </p:spPr>
        <p:txBody>
          <a:bodyPr rot="0" spcFirstLastPara="0" vertOverflow="overflow" horzOverflow="overflow" vert="horz" wrap="square" lIns="527917" tIns="60949" rIns="121900" bIns="60949" numCol="1" spcCol="0" rtlCol="0" fromWordArt="0" anchor="ctr" anchorCtr="0" forceAA="0" compatLnSpc="1">
            <a:noAutofit/>
          </a:bodyPr>
          <a:p>
            <a:r>
              <a:rPr lang="zh-CN" altLang="zh-CN" sz="1865" dirty="0" smtClean="0"/>
              <a:t>残疾人就业保障金如何计算？</a:t>
            </a:r>
            <a:endParaRPr lang="zh-CN" altLang="zh-CN" sz="1865" dirty="0" smtClean="0"/>
          </a:p>
        </p:txBody>
      </p:sp>
      <p:sp>
        <p:nvSpPr>
          <p:cNvPr id="3" name="圆角矩形 2"/>
          <p:cNvSpPr/>
          <p:nvPr>
            <p:custDataLst>
              <p:tags r:id="rId2"/>
            </p:custDataLst>
          </p:nvPr>
        </p:nvSpPr>
        <p:spPr>
          <a:xfrm>
            <a:off x="1386807" y="1085835"/>
            <a:ext cx="762005" cy="714168"/>
          </a:xfrm>
          <a:prstGeom prst="roundRect">
            <a:avLst/>
          </a:prstGeom>
          <a:solidFill>
            <a:srgbClr val="359EFF"/>
          </a:solidFill>
          <a:ln w="12700" cap="flat" cmpd="sng" algn="ctr">
            <a:noFill/>
            <a:prstDash val="solid"/>
            <a:miter lim="800000"/>
          </a:ln>
          <a:effectLst>
            <a:outerShdw blurRad="50800" dist="38100" dir="5400000" algn="t" rotWithShape="0">
              <a:srgbClr val="FFFFFF">
                <a:lumMod val="75000"/>
                <a:alpha val="40000"/>
              </a:srgbClr>
            </a:outerShdw>
          </a:effectLst>
        </p:spPr>
        <p:txBody>
          <a:bodyPr rot="0" spcFirstLastPara="0" vertOverflow="overflow" horzOverflow="overflow" vert="horz" wrap="square" lIns="121900" tIns="60949" rIns="121900" bIns="60949" numCol="1" spcCol="0" rtlCol="0" fromWordArt="0" anchor="ctr" anchorCtr="0" forceAA="0" compatLnSpc="1">
            <a:normAutofit/>
          </a:bodyPr>
          <a:p>
            <a:pPr algn="ctr"/>
            <a:endParaRPr lang="zh-CN" altLang="en-US" sz="2400"/>
          </a:p>
        </p:txBody>
      </p:sp>
      <p:sp>
        <p:nvSpPr>
          <p:cNvPr id="5" name="圆角矩形 4"/>
          <p:cNvSpPr/>
          <p:nvPr>
            <p:custDataLst>
              <p:tags r:id="rId3"/>
            </p:custDataLst>
          </p:nvPr>
        </p:nvSpPr>
        <p:spPr>
          <a:xfrm>
            <a:off x="1451154" y="1145947"/>
            <a:ext cx="631012" cy="591367"/>
          </a:xfrm>
          <a:prstGeom prst="roundRect">
            <a:avLst/>
          </a:prstGeom>
          <a:noFill/>
          <a:ln w="12700" cap="flat" cmpd="sng" algn="ctr">
            <a:solidFill>
              <a:srgbClr val="FFFFFF"/>
            </a:solidFill>
            <a:prstDash val="dash"/>
            <a:miter lim="800000"/>
          </a:ln>
          <a:effectLst/>
        </p:spPr>
        <p:txBody>
          <a:bodyPr rot="0" spcFirstLastPara="0" vertOverflow="overflow" horzOverflow="overflow" vert="horz" wrap="square" lIns="0" tIns="0" rIns="0" bIns="0" numCol="1" spcCol="0" rtlCol="0" fromWordArt="0" anchor="ctr" anchorCtr="0" forceAA="0" compatLnSpc="1">
            <a:normAutofit/>
          </a:bodyPr>
          <a:p>
            <a:pPr algn="ctr"/>
            <a:r>
              <a:rPr lang="zh-CN" altLang="en-US" sz="2665" dirty="0" smtClean="0">
                <a:solidFill>
                  <a:srgbClr val="FFFFFF"/>
                </a:solidFill>
                <a:latin typeface="Arial" panose="020B0604020202020204" pitchFamily="34" charset="0"/>
                <a:ea typeface="+mn-ea"/>
                <a:cs typeface="+mn-ea"/>
              </a:rPr>
              <a:t>问</a:t>
            </a:r>
            <a:endParaRPr lang="en-US" altLang="zh-CN" sz="2665" dirty="0">
              <a:solidFill>
                <a:srgbClr val="FFFFFF"/>
              </a:solidFill>
              <a:latin typeface="Arial" panose="020B0604020202020204" pitchFamily="34" charset="0"/>
              <a:ea typeface="+mn-ea"/>
              <a:cs typeface="+mn-ea"/>
            </a:endParaRPr>
          </a:p>
        </p:txBody>
      </p:sp>
      <p:sp>
        <p:nvSpPr>
          <p:cNvPr id="6" name="文本框 5"/>
          <p:cNvSpPr txBox="1"/>
          <p:nvPr/>
        </p:nvSpPr>
        <p:spPr>
          <a:xfrm>
            <a:off x="1386840" y="1993265"/>
            <a:ext cx="9560560" cy="4465955"/>
          </a:xfrm>
          <a:prstGeom prst="rect">
            <a:avLst/>
          </a:prstGeom>
          <a:ln>
            <a:solidFill>
              <a:schemeClr val="bg1">
                <a:lumMod val="75000"/>
              </a:schemeClr>
            </a:solidFill>
            <a:prstDash val="dash"/>
          </a:ln>
        </p:spPr>
        <p:txBody>
          <a:bodyPr wrap="square">
            <a:noAutofit/>
          </a:bodyPr>
          <a:p>
            <a:pPr indent="0" fontAlgn="auto">
              <a:lnSpc>
                <a:spcPct val="150000"/>
              </a:lnSpc>
            </a:pPr>
            <a:r>
              <a:rPr lang="zh-CN" altLang="zh-CN" sz="1865" b="0" i="0" dirty="0" smtClean="0"/>
              <a:t>　　</a:t>
            </a:r>
            <a:r>
              <a:rPr lang="zh-CN" altLang="en-US" sz="1865" b="0" i="0" dirty="0" smtClean="0"/>
              <a:t>保障金按上年用人单位安排残疾人就业未达到规定比例的差额人数和本单位在职职工年平均工资之积计算缴纳</a:t>
            </a:r>
            <a:endParaRPr lang="zh-CN" altLang="en-US" sz="1865" b="0" i="0" dirty="0" smtClean="0"/>
          </a:p>
          <a:p>
            <a:pPr indent="0" fontAlgn="auto">
              <a:lnSpc>
                <a:spcPct val="150000"/>
              </a:lnSpc>
            </a:pPr>
            <a:r>
              <a:rPr lang="en-US" altLang="zh-CN" sz="1865" b="0" i="0" dirty="0" smtClean="0"/>
              <a:t>       </a:t>
            </a:r>
            <a:r>
              <a:rPr lang="zh-CN" altLang="zh-CN" sz="1865" b="0" i="0" dirty="0" smtClean="0"/>
              <a:t>保障金年缴纳额=（</a:t>
            </a:r>
            <a:r>
              <a:rPr lang="zh-CN" altLang="zh-CN" sz="1865" b="1" i="0" dirty="0" smtClean="0">
                <a:solidFill>
                  <a:schemeClr val="accent2">
                    <a:lumMod val="75000"/>
                  </a:schemeClr>
                </a:solidFill>
              </a:rPr>
              <a:t>上年</a:t>
            </a:r>
            <a:r>
              <a:rPr lang="zh-CN" altLang="zh-CN" sz="1865" b="0" i="0" dirty="0" smtClean="0"/>
              <a:t>用人单位在职职工人数×</a:t>
            </a:r>
            <a:r>
              <a:rPr lang="en-US" altLang="zh-CN" sz="1865" b="0" i="0" dirty="0" smtClean="0"/>
              <a:t>1.5%</a:t>
            </a:r>
            <a:r>
              <a:rPr lang="zh-CN" altLang="zh-CN" sz="1865" b="0" i="0" dirty="0" smtClean="0"/>
              <a:t>-</a:t>
            </a:r>
            <a:r>
              <a:rPr lang="zh-CN" altLang="zh-CN" sz="1865" b="1" i="0" dirty="0" smtClean="0">
                <a:solidFill>
                  <a:schemeClr val="accent2">
                    <a:lumMod val="75000"/>
                  </a:schemeClr>
                </a:solidFill>
              </a:rPr>
              <a:t>上年</a:t>
            </a:r>
            <a:r>
              <a:rPr lang="zh-CN" altLang="zh-CN" sz="1865" b="0" i="0" dirty="0" smtClean="0"/>
              <a:t>用人单位实际安排的残疾人就业人数）×</a:t>
            </a:r>
            <a:r>
              <a:rPr lang="zh-CN" altLang="zh-CN" sz="1865" b="1" i="0" dirty="0" smtClean="0">
                <a:solidFill>
                  <a:schemeClr val="accent2">
                    <a:lumMod val="75000"/>
                  </a:schemeClr>
                </a:solidFill>
              </a:rPr>
              <a:t>上年</a:t>
            </a:r>
            <a:r>
              <a:rPr lang="zh-CN" altLang="zh-CN" sz="1865" b="0" i="0" dirty="0" smtClean="0"/>
              <a:t>用人单位在职职工年平均工资</a:t>
            </a:r>
            <a:endParaRPr lang="zh-CN" altLang="zh-CN" sz="1865" b="0" i="0" dirty="0" smtClean="0"/>
          </a:p>
          <a:p>
            <a:pPr indent="0" fontAlgn="auto">
              <a:lnSpc>
                <a:spcPct val="150000"/>
              </a:lnSpc>
            </a:pPr>
            <a:endParaRPr lang="zh-CN" altLang="en-US" sz="1865" b="0" i="0" dirty="0" smtClean="0"/>
          </a:p>
          <a:p>
            <a:pPr indent="0" fontAlgn="auto">
              <a:lnSpc>
                <a:spcPct val="150000"/>
              </a:lnSpc>
            </a:pPr>
            <a:r>
              <a:rPr lang="en-US" altLang="zh-CN" sz="1865" b="0" i="0" dirty="0" smtClean="0"/>
              <a:t>       2025</a:t>
            </a:r>
            <a:r>
              <a:rPr lang="zh-CN" altLang="en-US" sz="1865" b="0" i="0" dirty="0" smtClean="0"/>
              <a:t>年缴纳额</a:t>
            </a:r>
            <a:r>
              <a:rPr lang="en-US" altLang="zh-CN" sz="1865" b="0" i="0" dirty="0" smtClean="0"/>
              <a:t>=</a:t>
            </a:r>
            <a:r>
              <a:rPr lang="zh-CN" altLang="en-US" sz="1865" b="0" i="0" dirty="0" smtClean="0"/>
              <a:t>（</a:t>
            </a:r>
            <a:r>
              <a:rPr lang="en-US" altLang="zh-CN" sz="1865" b="0" i="0" dirty="0" smtClean="0"/>
              <a:t>2024</a:t>
            </a:r>
            <a:r>
              <a:rPr lang="zh-CN" altLang="en-US" sz="1865" b="0" i="0" dirty="0" smtClean="0"/>
              <a:t>年用人单位在职职工人数</a:t>
            </a:r>
            <a:r>
              <a:rPr lang="en-US" altLang="en-US" sz="1865" b="0" i="0" dirty="0" smtClean="0"/>
              <a:t>×</a:t>
            </a:r>
            <a:r>
              <a:rPr lang="en-US" altLang="zh-CN" sz="1865" b="0" i="0" dirty="0" smtClean="0"/>
              <a:t>1.5%-2024</a:t>
            </a:r>
            <a:r>
              <a:rPr lang="zh-CN" altLang="en-US" sz="1865" b="0" i="0" dirty="0" smtClean="0"/>
              <a:t>年用人单位实际安排的残疾人就业人数）</a:t>
            </a:r>
            <a:r>
              <a:rPr lang="en-US" altLang="en-US" sz="1865" b="0" i="0" dirty="0" smtClean="0"/>
              <a:t>×</a:t>
            </a:r>
            <a:r>
              <a:rPr lang="en-US" altLang="zh-CN" sz="1865" b="0" i="0" dirty="0" smtClean="0"/>
              <a:t>2024</a:t>
            </a:r>
            <a:r>
              <a:rPr lang="zh-CN" altLang="en-US" sz="1865" b="0" i="0" dirty="0" smtClean="0"/>
              <a:t>年用人单位在职职工年平均工资。</a:t>
            </a:r>
            <a:endParaRPr lang="zh-CN" altLang="en-US" sz="1865" b="0" i="0" dirty="0" smtClean="0"/>
          </a:p>
          <a:p>
            <a:pPr indent="0" fontAlgn="auto">
              <a:lnSpc>
                <a:spcPct val="150000"/>
              </a:lnSpc>
            </a:pPr>
            <a:endParaRPr lang="zh-CN" altLang="en-US" sz="1865" b="0" i="0" dirty="0" smtClean="0"/>
          </a:p>
          <a:p>
            <a:pPr indent="0" fontAlgn="auto">
              <a:lnSpc>
                <a:spcPct val="150000"/>
              </a:lnSpc>
            </a:pPr>
            <a:r>
              <a:rPr lang="en-US" altLang="zh-CN" sz="1865" dirty="0" smtClean="0">
                <a:sym typeface="+mn-ea"/>
              </a:rPr>
              <a:t>      </a:t>
            </a:r>
            <a:r>
              <a:rPr lang="zh-CN" altLang="en-US" sz="1865" dirty="0" smtClean="0">
                <a:sym typeface="+mn-ea"/>
              </a:rPr>
              <a:t>用人单位安排残疾人就业未达到规定比例的差额人数，以公式计算结果为准，可以不是整数。</a:t>
            </a:r>
            <a:endParaRPr lang="zh-CN" altLang="en-US" sz="1865" b="0" i="0" dirty="0" smtClean="0"/>
          </a:p>
          <a:p>
            <a:pPr indent="0" fontAlgn="auto">
              <a:lnSpc>
                <a:spcPct val="150000"/>
              </a:lnSpc>
            </a:pPr>
            <a:endParaRPr lang="zh-CN" altLang="en-US" sz="1865" b="0" i="0" dirty="0" smtClean="0"/>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7520" y="339090"/>
            <a:ext cx="3694430" cy="460375"/>
          </a:xfrm>
          <a:prstGeom prst="rect">
            <a:avLst/>
          </a:prstGeom>
          <a:noFill/>
        </p:spPr>
        <p:txBody>
          <a:bodyPr wrap="square" rtlCol="0">
            <a:spAutoFit/>
          </a:bodyPr>
          <a:p>
            <a:r>
              <a:rPr lang="zh-CN" altLang="zh-CN" sz="2400" dirty="0" smtClean="0">
                <a:sym typeface="+mn-ea"/>
              </a:rPr>
              <a:t>残疾人就业保障金</a:t>
            </a:r>
            <a:r>
              <a:rPr lang="zh-CN" altLang="en-US" sz="2400" dirty="0" smtClean="0">
                <a:solidFill>
                  <a:schemeClr val="tx1">
                    <a:lumMod val="75000"/>
                    <a:lumOff val="25000"/>
                  </a:schemeClr>
                </a:solidFill>
                <a:sym typeface="+mn-ea"/>
              </a:rPr>
              <a:t>计算</a:t>
            </a:r>
            <a:endParaRPr lang="zh-CN" altLang="en-US" sz="2400" dirty="0" smtClean="0">
              <a:solidFill>
                <a:schemeClr val="tx1">
                  <a:lumMod val="75000"/>
                  <a:lumOff val="25000"/>
                </a:schemeClr>
              </a:solidFill>
            </a:endParaRPr>
          </a:p>
        </p:txBody>
      </p:sp>
      <p:sp>
        <p:nvSpPr>
          <p:cNvPr id="2" name="流程图: 可选过程 1"/>
          <p:cNvSpPr/>
          <p:nvPr>
            <p:custDataLst>
              <p:tags r:id="rId1"/>
            </p:custDataLst>
          </p:nvPr>
        </p:nvSpPr>
        <p:spPr>
          <a:xfrm>
            <a:off x="1358265" y="1393190"/>
            <a:ext cx="9179560" cy="1398270"/>
          </a:xfrm>
          <a:prstGeom prst="flowChartAlternateProcess">
            <a:avLst/>
          </a:prstGeom>
          <a:solidFill>
            <a:schemeClr val="bg1">
              <a:lumMod val="95000"/>
            </a:schemeClr>
          </a:solidFill>
          <a:ln w="12700" cap="flat" cmpd="sng" algn="ctr">
            <a:noFill/>
            <a:prstDash val="solid"/>
            <a:miter lim="800000"/>
          </a:ln>
          <a:effectLst>
            <a:outerShdw blurRad="50800" dist="38100" dir="2700000" algn="tl" rotWithShape="0">
              <a:srgbClr val="83B40D">
                <a:lumMod val="75000"/>
                <a:alpha val="40000"/>
              </a:srgbClr>
            </a:outerShdw>
          </a:effectLst>
        </p:spPr>
        <p:txBody>
          <a:bodyPr rot="0" spcFirstLastPara="0" vertOverflow="overflow" horzOverflow="overflow" vert="horz" wrap="square" lIns="527917" tIns="60949" rIns="121900" bIns="60949" numCol="1" spcCol="0" rtlCol="0" fromWordArt="0" anchor="ctr" anchorCtr="0" forceAA="0" compatLnSpc="1">
            <a:noAutofit/>
          </a:bodyPr>
          <a:p>
            <a:endParaRPr lang="zh-CN" altLang="zh-CN" sz="1865" dirty="0" smtClean="0"/>
          </a:p>
        </p:txBody>
      </p:sp>
      <p:sp>
        <p:nvSpPr>
          <p:cNvPr id="6" name="文本框 5"/>
          <p:cNvSpPr txBox="1"/>
          <p:nvPr/>
        </p:nvSpPr>
        <p:spPr>
          <a:xfrm>
            <a:off x="1358265" y="3384550"/>
            <a:ext cx="9179560" cy="1512570"/>
          </a:xfrm>
          <a:prstGeom prst="rect">
            <a:avLst/>
          </a:prstGeom>
          <a:ln>
            <a:solidFill>
              <a:schemeClr val="bg1">
                <a:lumMod val="75000"/>
              </a:schemeClr>
            </a:solidFill>
            <a:prstDash val="dash"/>
          </a:ln>
        </p:spPr>
        <p:txBody>
          <a:bodyPr wrap="square">
            <a:noAutofit/>
          </a:bodyPr>
          <a:p>
            <a:pPr indent="0" fontAlgn="auto">
              <a:lnSpc>
                <a:spcPct val="150000"/>
              </a:lnSpc>
            </a:pPr>
            <a:r>
              <a:rPr lang="en-US" altLang="zh-CN" sz="1865" b="0" i="0" dirty="0" smtClean="0"/>
              <a:t> </a:t>
            </a:r>
            <a:r>
              <a:rPr lang="zh-CN" altLang="en-US" sz="1865" b="0" i="0" dirty="0" smtClean="0"/>
              <a:t>例：</a:t>
            </a:r>
            <a:r>
              <a:rPr lang="en-US" altLang="zh-CN" sz="1865" b="0" i="0" dirty="0" smtClean="0"/>
              <a:t> 2024</a:t>
            </a:r>
            <a:r>
              <a:rPr lang="zh-CN" altLang="en-US" sz="1865" b="0" i="0" dirty="0" smtClean="0"/>
              <a:t>年用人单位在职职工人数</a:t>
            </a:r>
            <a:r>
              <a:rPr lang="en-US" altLang="zh-CN" sz="1865" b="0" i="0" dirty="0" smtClean="0"/>
              <a:t>85</a:t>
            </a:r>
            <a:r>
              <a:rPr lang="zh-CN" altLang="en-US" sz="1865" b="0" i="0" dirty="0" smtClean="0"/>
              <a:t>人，单位未安排残疾人，</a:t>
            </a:r>
            <a:r>
              <a:rPr lang="en-US" altLang="zh-CN" sz="1865" dirty="0" smtClean="0">
                <a:sym typeface="+mn-ea"/>
              </a:rPr>
              <a:t>2024</a:t>
            </a:r>
            <a:r>
              <a:rPr lang="zh-CN" altLang="en-US" sz="1865" dirty="0" smtClean="0">
                <a:sym typeface="+mn-ea"/>
              </a:rPr>
              <a:t>年用人单位在职职工年平均工资为</a:t>
            </a:r>
            <a:r>
              <a:rPr lang="en-US" altLang="zh-CN" sz="1865" dirty="0" smtClean="0">
                <a:sym typeface="+mn-ea"/>
              </a:rPr>
              <a:t>70000</a:t>
            </a:r>
            <a:r>
              <a:rPr lang="zh-CN" altLang="en-US" sz="1865" dirty="0" smtClean="0">
                <a:sym typeface="+mn-ea"/>
              </a:rPr>
              <a:t>元</a:t>
            </a:r>
            <a:endParaRPr lang="en-US" altLang="zh-CN" sz="1865" b="0" i="0" dirty="0" smtClean="0"/>
          </a:p>
          <a:p>
            <a:pPr indent="0" fontAlgn="auto">
              <a:lnSpc>
                <a:spcPct val="150000"/>
              </a:lnSpc>
            </a:pPr>
            <a:r>
              <a:rPr lang="en-US" altLang="zh-CN" sz="1865" b="0" i="0" dirty="0" smtClean="0"/>
              <a:t> 2025</a:t>
            </a:r>
            <a:r>
              <a:rPr lang="zh-CN" altLang="en-US" sz="1865" b="0" i="0" dirty="0" smtClean="0"/>
              <a:t>年缴纳额</a:t>
            </a:r>
            <a:r>
              <a:rPr lang="en-US" altLang="zh-CN" sz="1865" b="0" i="0" dirty="0" smtClean="0"/>
              <a:t>=</a:t>
            </a:r>
            <a:r>
              <a:rPr lang="zh-CN" altLang="en-US" sz="1865" b="0" i="0" dirty="0" smtClean="0"/>
              <a:t>（</a:t>
            </a:r>
            <a:r>
              <a:rPr lang="en-US" sz="1865" b="0" i="0" dirty="0" smtClean="0"/>
              <a:t>85</a:t>
            </a:r>
            <a:r>
              <a:rPr lang="en-US" altLang="en-US" sz="1865" b="0" i="0" dirty="0" smtClean="0"/>
              <a:t>×</a:t>
            </a:r>
            <a:r>
              <a:rPr lang="en-US" altLang="zh-CN" sz="1865" b="0" i="0" dirty="0" smtClean="0"/>
              <a:t>1.5%-</a:t>
            </a:r>
            <a:r>
              <a:rPr lang="en-US" sz="1865" b="0" i="0" dirty="0" smtClean="0"/>
              <a:t>0</a:t>
            </a:r>
            <a:r>
              <a:rPr lang="zh-CN" altLang="en-US" sz="1865" b="0" i="0" dirty="0" smtClean="0"/>
              <a:t>）</a:t>
            </a:r>
            <a:r>
              <a:rPr lang="en-US" altLang="en-US" sz="1865" b="0" i="0" dirty="0" smtClean="0"/>
              <a:t>×</a:t>
            </a:r>
            <a:r>
              <a:rPr lang="en-US" sz="1865" b="0" i="0" dirty="0" smtClean="0"/>
              <a:t>70000 =   1.275 * 70000  = 89250</a:t>
            </a:r>
            <a:r>
              <a:rPr lang="zh-CN" altLang="en-US" sz="1865" b="0" i="0" dirty="0" smtClean="0"/>
              <a:t>。</a:t>
            </a:r>
            <a:endParaRPr lang="zh-CN" altLang="en-US" sz="1865" b="0" i="0" dirty="0" smtClean="0"/>
          </a:p>
        </p:txBody>
      </p:sp>
      <p:sp>
        <p:nvSpPr>
          <p:cNvPr id="7" name="文本框 6"/>
          <p:cNvSpPr txBox="1"/>
          <p:nvPr/>
        </p:nvSpPr>
        <p:spPr>
          <a:xfrm>
            <a:off x="1630680" y="1614805"/>
            <a:ext cx="8704580" cy="954405"/>
          </a:xfrm>
          <a:prstGeom prst="rect">
            <a:avLst/>
          </a:prstGeom>
          <a:noFill/>
        </p:spPr>
        <p:txBody>
          <a:bodyPr wrap="square" rtlCol="0">
            <a:spAutoFit/>
          </a:bodyPr>
          <a:p>
            <a:pPr indent="0" fontAlgn="auto">
              <a:lnSpc>
                <a:spcPct val="150000"/>
              </a:lnSpc>
            </a:pPr>
            <a:r>
              <a:rPr lang="en-US" altLang="zh-CN" sz="1865" dirty="0" smtClean="0">
                <a:sym typeface="+mn-ea"/>
              </a:rPr>
              <a:t>       </a:t>
            </a:r>
            <a:r>
              <a:rPr lang="zh-CN" altLang="en-US" sz="1865" dirty="0" smtClean="0">
                <a:sym typeface="+mn-ea"/>
              </a:rPr>
              <a:t>用人单位安排残疾人就业未达到规定比例的差额人数，以公式计算结果为准，可以不是整数。</a:t>
            </a:r>
            <a:endParaRPr lang="zh-CN" altLang="en-US" sz="1865" dirty="0" smtClean="0"/>
          </a:p>
        </p:txBody>
      </p:sp>
      <p:sp>
        <p:nvSpPr>
          <p:cNvPr id="3" name="文本框 2"/>
          <p:cNvSpPr txBox="1"/>
          <p:nvPr/>
        </p:nvSpPr>
        <p:spPr>
          <a:xfrm>
            <a:off x="1358265" y="5186680"/>
            <a:ext cx="9178925" cy="954405"/>
          </a:xfrm>
          <a:prstGeom prst="rect">
            <a:avLst/>
          </a:prstGeom>
          <a:noFill/>
        </p:spPr>
        <p:txBody>
          <a:bodyPr wrap="square" rtlCol="0" anchor="t">
            <a:spAutoFit/>
          </a:bodyPr>
          <a:p>
            <a:pPr indent="0" fontAlgn="auto">
              <a:lnSpc>
                <a:spcPct val="150000"/>
              </a:lnSpc>
            </a:pPr>
            <a:r>
              <a:rPr lang="en-US" altLang="zh-CN" sz="1865" dirty="0" smtClean="0">
                <a:sym typeface="+mn-ea"/>
              </a:rPr>
              <a:t>       2025</a:t>
            </a:r>
            <a:r>
              <a:rPr lang="zh-CN" altLang="en-US" sz="1865" dirty="0" smtClean="0">
                <a:sym typeface="+mn-ea"/>
              </a:rPr>
              <a:t>年缴纳额</a:t>
            </a:r>
            <a:r>
              <a:rPr lang="en-US" altLang="zh-CN" sz="1865" dirty="0" smtClean="0">
                <a:sym typeface="+mn-ea"/>
              </a:rPr>
              <a:t>=</a:t>
            </a:r>
            <a:r>
              <a:rPr lang="zh-CN" altLang="en-US" sz="1865" dirty="0" smtClean="0">
                <a:sym typeface="+mn-ea"/>
              </a:rPr>
              <a:t>（</a:t>
            </a:r>
            <a:r>
              <a:rPr lang="en-US" altLang="zh-CN" sz="1865" dirty="0" smtClean="0">
                <a:sym typeface="+mn-ea"/>
              </a:rPr>
              <a:t>2024</a:t>
            </a:r>
            <a:r>
              <a:rPr lang="zh-CN" altLang="en-US" sz="1865" dirty="0" smtClean="0">
                <a:sym typeface="+mn-ea"/>
              </a:rPr>
              <a:t>年用人单位在职职工人数</a:t>
            </a:r>
            <a:r>
              <a:rPr lang="en-US" altLang="en-US" sz="1865" dirty="0" smtClean="0">
                <a:sym typeface="+mn-ea"/>
              </a:rPr>
              <a:t>×</a:t>
            </a:r>
            <a:r>
              <a:rPr lang="en-US" altLang="zh-CN" sz="1865" dirty="0" smtClean="0">
                <a:sym typeface="+mn-ea"/>
              </a:rPr>
              <a:t>1.5%-2024</a:t>
            </a:r>
            <a:r>
              <a:rPr lang="zh-CN" altLang="en-US" sz="1865" dirty="0" smtClean="0">
                <a:sym typeface="+mn-ea"/>
              </a:rPr>
              <a:t>年用人单位实际安排的残疾人就业人数）</a:t>
            </a:r>
            <a:r>
              <a:rPr lang="en-US" altLang="en-US" sz="1865" dirty="0" smtClean="0">
                <a:sym typeface="+mn-ea"/>
              </a:rPr>
              <a:t>×</a:t>
            </a:r>
            <a:r>
              <a:rPr lang="en-US" altLang="zh-CN" sz="1865" dirty="0" smtClean="0">
                <a:sym typeface="+mn-ea"/>
              </a:rPr>
              <a:t>2024</a:t>
            </a:r>
            <a:r>
              <a:rPr lang="zh-CN" altLang="en-US" sz="1865" dirty="0" smtClean="0">
                <a:sym typeface="+mn-ea"/>
              </a:rPr>
              <a:t>年用人单位在职职工年平均工资。</a:t>
            </a:r>
            <a:endParaRPr lang="zh-CN" altLang="en-US" sz="1865" dirty="0" smtClean="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7520" y="339090"/>
            <a:ext cx="3694430" cy="460375"/>
          </a:xfrm>
          <a:prstGeom prst="rect">
            <a:avLst/>
          </a:prstGeom>
          <a:noFill/>
        </p:spPr>
        <p:txBody>
          <a:bodyPr wrap="square" rtlCol="0">
            <a:spAutoFit/>
          </a:bodyPr>
          <a:p>
            <a:r>
              <a:rPr lang="zh-CN" altLang="zh-CN" sz="2400" dirty="0" smtClean="0">
                <a:sym typeface="+mn-ea"/>
              </a:rPr>
              <a:t>残疾人就业保障金</a:t>
            </a:r>
            <a:r>
              <a:rPr lang="zh-CN" altLang="en-US" sz="2400" dirty="0" smtClean="0">
                <a:solidFill>
                  <a:schemeClr val="tx1">
                    <a:lumMod val="75000"/>
                    <a:lumOff val="25000"/>
                  </a:schemeClr>
                </a:solidFill>
                <a:sym typeface="+mn-ea"/>
              </a:rPr>
              <a:t>计算</a:t>
            </a:r>
            <a:endParaRPr lang="zh-CN" altLang="en-US" sz="2400" dirty="0" smtClean="0">
              <a:solidFill>
                <a:schemeClr val="tx1">
                  <a:lumMod val="75000"/>
                  <a:lumOff val="25000"/>
                </a:schemeClr>
              </a:solidFill>
            </a:endParaRPr>
          </a:p>
        </p:txBody>
      </p:sp>
      <p:sp>
        <p:nvSpPr>
          <p:cNvPr id="2" name="流程图: 可选过程 1"/>
          <p:cNvSpPr/>
          <p:nvPr>
            <p:custDataLst>
              <p:tags r:id="rId1"/>
            </p:custDataLst>
          </p:nvPr>
        </p:nvSpPr>
        <p:spPr>
          <a:xfrm>
            <a:off x="1767840" y="1133475"/>
            <a:ext cx="9179560" cy="571500"/>
          </a:xfrm>
          <a:prstGeom prst="flowChartAlternateProcess">
            <a:avLst/>
          </a:prstGeom>
          <a:solidFill>
            <a:schemeClr val="bg1">
              <a:lumMod val="95000"/>
            </a:schemeClr>
          </a:solidFill>
          <a:ln w="12700" cap="flat" cmpd="sng" algn="ctr">
            <a:noFill/>
            <a:prstDash val="solid"/>
            <a:miter lim="800000"/>
          </a:ln>
          <a:effectLst>
            <a:outerShdw blurRad="50800" dist="38100" dir="2700000" algn="tl" rotWithShape="0">
              <a:srgbClr val="83B40D">
                <a:lumMod val="75000"/>
                <a:alpha val="40000"/>
              </a:srgbClr>
            </a:outerShdw>
          </a:effectLst>
        </p:spPr>
        <p:txBody>
          <a:bodyPr rot="0" spcFirstLastPara="0" vertOverflow="overflow" horzOverflow="overflow" vert="horz" wrap="square" lIns="527917" tIns="60949" rIns="121900" bIns="60949" numCol="1" spcCol="0" rtlCol="0" fromWordArt="0" anchor="ctr" anchorCtr="0" forceAA="0" compatLnSpc="1">
            <a:noAutofit/>
          </a:bodyPr>
          <a:p>
            <a:r>
              <a:rPr lang="zh-CN" altLang="zh-CN" sz="2000" dirty="0" smtClean="0">
                <a:sym typeface="+mn-ea"/>
              </a:rPr>
              <a:t>用人单位在职职工人数</a:t>
            </a:r>
            <a:r>
              <a:rPr lang="zh-CN" altLang="zh-CN" sz="2000" dirty="0" smtClean="0"/>
              <a:t>如何计算？</a:t>
            </a:r>
            <a:endParaRPr lang="zh-CN" altLang="zh-CN" sz="2000" dirty="0" smtClean="0"/>
          </a:p>
        </p:txBody>
      </p:sp>
      <p:sp>
        <p:nvSpPr>
          <p:cNvPr id="3" name="圆角矩形 2"/>
          <p:cNvSpPr/>
          <p:nvPr>
            <p:custDataLst>
              <p:tags r:id="rId2"/>
            </p:custDataLst>
          </p:nvPr>
        </p:nvSpPr>
        <p:spPr>
          <a:xfrm>
            <a:off x="1386807" y="1085835"/>
            <a:ext cx="762005" cy="714168"/>
          </a:xfrm>
          <a:prstGeom prst="roundRect">
            <a:avLst/>
          </a:prstGeom>
          <a:solidFill>
            <a:srgbClr val="359EFF"/>
          </a:solidFill>
          <a:ln w="12700" cap="flat" cmpd="sng" algn="ctr">
            <a:noFill/>
            <a:prstDash val="solid"/>
            <a:miter lim="800000"/>
          </a:ln>
          <a:effectLst>
            <a:outerShdw blurRad="50800" dist="38100" dir="5400000" algn="t" rotWithShape="0">
              <a:srgbClr val="FFFFFF">
                <a:lumMod val="75000"/>
                <a:alpha val="40000"/>
              </a:srgbClr>
            </a:outerShdw>
          </a:effectLst>
        </p:spPr>
        <p:txBody>
          <a:bodyPr rot="0" spcFirstLastPara="0" vertOverflow="overflow" horzOverflow="overflow" vert="horz" wrap="square" lIns="121900" tIns="60949" rIns="121900" bIns="60949" numCol="1" spcCol="0" rtlCol="0" fromWordArt="0" anchor="ctr" anchorCtr="0" forceAA="0" compatLnSpc="1">
            <a:normAutofit/>
          </a:bodyPr>
          <a:p>
            <a:pPr algn="ctr"/>
            <a:endParaRPr lang="zh-CN" altLang="en-US" sz="2000"/>
          </a:p>
        </p:txBody>
      </p:sp>
      <p:sp>
        <p:nvSpPr>
          <p:cNvPr id="5" name="圆角矩形 4"/>
          <p:cNvSpPr/>
          <p:nvPr>
            <p:custDataLst>
              <p:tags r:id="rId3"/>
            </p:custDataLst>
          </p:nvPr>
        </p:nvSpPr>
        <p:spPr>
          <a:xfrm>
            <a:off x="1451154" y="1145947"/>
            <a:ext cx="631012" cy="591367"/>
          </a:xfrm>
          <a:prstGeom prst="roundRect">
            <a:avLst/>
          </a:prstGeom>
          <a:noFill/>
          <a:ln w="12700" cap="flat" cmpd="sng" algn="ctr">
            <a:solidFill>
              <a:srgbClr val="FFFFFF"/>
            </a:solidFill>
            <a:prstDash val="dash"/>
            <a:miter lim="800000"/>
          </a:ln>
          <a:effectLst/>
        </p:spPr>
        <p:txBody>
          <a:bodyPr rot="0" spcFirstLastPara="0" vertOverflow="overflow" horzOverflow="overflow" vert="horz" wrap="square" lIns="0" tIns="0" rIns="0" bIns="0" numCol="1" spcCol="0" rtlCol="0" fromWordArt="0" anchor="ctr" anchorCtr="0" forceAA="0" compatLnSpc="1">
            <a:normAutofit/>
          </a:bodyPr>
          <a:p>
            <a:pPr algn="ctr"/>
            <a:r>
              <a:rPr lang="zh-CN" altLang="en-US" sz="2000" dirty="0" smtClean="0">
                <a:solidFill>
                  <a:srgbClr val="FFFFFF"/>
                </a:solidFill>
                <a:latin typeface="Arial" panose="020B0604020202020204" pitchFamily="34" charset="0"/>
                <a:ea typeface="+mn-ea"/>
                <a:cs typeface="+mn-ea"/>
              </a:rPr>
              <a:t>问</a:t>
            </a:r>
            <a:endParaRPr lang="zh-CN" altLang="en-US" sz="2000" dirty="0" smtClean="0">
              <a:solidFill>
                <a:srgbClr val="FFFFFF"/>
              </a:solidFill>
              <a:latin typeface="Arial" panose="020B0604020202020204" pitchFamily="34" charset="0"/>
              <a:ea typeface="+mn-ea"/>
              <a:cs typeface="+mn-ea"/>
            </a:endParaRPr>
          </a:p>
        </p:txBody>
      </p:sp>
      <p:sp>
        <p:nvSpPr>
          <p:cNvPr id="6" name="文本框 5"/>
          <p:cNvSpPr txBox="1"/>
          <p:nvPr/>
        </p:nvSpPr>
        <p:spPr>
          <a:xfrm>
            <a:off x="1386840" y="1727835"/>
            <a:ext cx="9560560" cy="3938270"/>
          </a:xfrm>
          <a:prstGeom prst="rect">
            <a:avLst/>
          </a:prstGeom>
          <a:ln>
            <a:solidFill>
              <a:schemeClr val="bg1">
                <a:lumMod val="75000"/>
              </a:schemeClr>
            </a:solidFill>
            <a:prstDash val="dash"/>
          </a:ln>
        </p:spPr>
        <p:txBody>
          <a:bodyPr wrap="square">
            <a:spAutoFit/>
          </a:bodyPr>
          <a:p>
            <a:pPr indent="0" fontAlgn="auto">
              <a:lnSpc>
                <a:spcPct val="150000"/>
              </a:lnSpc>
            </a:pPr>
            <a:r>
              <a:rPr lang="zh-CN" altLang="zh-CN" sz="2000" b="0" i="0" dirty="0" smtClean="0"/>
              <a:t>　　</a:t>
            </a:r>
            <a:endParaRPr lang="zh-CN" altLang="zh-CN" sz="2000" b="0" i="0" dirty="0" smtClean="0"/>
          </a:p>
          <a:p>
            <a:pPr indent="0" fontAlgn="auto">
              <a:lnSpc>
                <a:spcPct val="200000"/>
              </a:lnSpc>
            </a:pPr>
            <a:r>
              <a:rPr lang="zh-CN" altLang="zh-CN" sz="2000" b="0" i="0" dirty="0" smtClean="0"/>
              <a:t> </a:t>
            </a:r>
            <a:r>
              <a:rPr lang="en-US" altLang="zh-CN" sz="2000" b="0" i="0" dirty="0" smtClean="0"/>
              <a:t>      </a:t>
            </a:r>
            <a:r>
              <a:rPr lang="zh-CN" altLang="en-US" sz="2000" b="0" i="0" dirty="0" smtClean="0"/>
              <a:t>用人单位在职职工，是指用人单位在编人员或依法与用人单位签订</a:t>
            </a:r>
            <a:r>
              <a:rPr lang="en-US" altLang="zh-CN" sz="2000" b="0" i="0" dirty="0" smtClean="0"/>
              <a:t>1</a:t>
            </a:r>
            <a:r>
              <a:rPr lang="zh-CN" altLang="en-US" sz="2000" b="0" i="0" dirty="0" smtClean="0"/>
              <a:t>年以上（含</a:t>
            </a:r>
            <a:r>
              <a:rPr lang="en-US" altLang="zh-CN" sz="2000" b="0" i="0" dirty="0" smtClean="0"/>
              <a:t>1</a:t>
            </a:r>
            <a:r>
              <a:rPr lang="zh-CN" altLang="en-US" sz="2000" b="0" i="0" dirty="0" smtClean="0"/>
              <a:t>年）劳动合同（服务协议）的人员。</a:t>
            </a:r>
            <a:endParaRPr lang="zh-CN" altLang="en-US" sz="2000" b="0" i="0" dirty="0" smtClean="0"/>
          </a:p>
          <a:p>
            <a:pPr indent="0" fontAlgn="auto">
              <a:lnSpc>
                <a:spcPct val="200000"/>
              </a:lnSpc>
            </a:pPr>
            <a:r>
              <a:rPr lang="zh-CN" altLang="en-US" sz="2000" b="0" i="0" dirty="0" smtClean="0"/>
              <a:t> </a:t>
            </a:r>
            <a:r>
              <a:rPr lang="en-US" altLang="zh-CN" sz="2000" b="0" i="0" dirty="0" smtClean="0"/>
              <a:t>      </a:t>
            </a:r>
            <a:r>
              <a:rPr lang="zh-CN" altLang="en-US" sz="2000" b="0" i="0" dirty="0" smtClean="0"/>
              <a:t>季节性用工应当折算为年平均用工人数。</a:t>
            </a:r>
            <a:endParaRPr lang="zh-CN" altLang="en-US" sz="2000" b="0" i="0" dirty="0" smtClean="0"/>
          </a:p>
          <a:p>
            <a:pPr indent="0" fontAlgn="auto">
              <a:lnSpc>
                <a:spcPct val="200000"/>
              </a:lnSpc>
            </a:pPr>
            <a:r>
              <a:rPr lang="zh-CN" altLang="en-US" sz="2000" b="0" i="0" dirty="0" smtClean="0"/>
              <a:t> </a:t>
            </a:r>
            <a:r>
              <a:rPr lang="en-US" altLang="zh-CN" sz="2000" b="0" i="0" dirty="0" smtClean="0"/>
              <a:t>      </a:t>
            </a:r>
            <a:r>
              <a:rPr lang="zh-CN" altLang="en-US" sz="2000" b="0" i="0" dirty="0" smtClean="0"/>
              <a:t>以劳务派遣用工的，计入派遣单位在职职工人数。</a:t>
            </a:r>
            <a:endParaRPr lang="zh-CN" altLang="en-US" sz="2000" b="0" i="0" dirty="0" smtClean="0"/>
          </a:p>
          <a:p>
            <a:pPr indent="0" fontAlgn="auto">
              <a:lnSpc>
                <a:spcPct val="150000"/>
              </a:lnSpc>
            </a:pPr>
            <a:endParaRPr lang="zh-CN" altLang="en-US" sz="2000" b="0" i="0" dirty="0" smtClean="0"/>
          </a:p>
          <a:p>
            <a:pPr indent="0" fontAlgn="auto">
              <a:lnSpc>
                <a:spcPct val="150000"/>
              </a:lnSpc>
            </a:pPr>
            <a:endParaRPr lang="zh-CN" altLang="en-US" sz="2000" b="0" i="0" dirty="0" smtClean="0"/>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7520" y="339090"/>
            <a:ext cx="3694430" cy="460375"/>
          </a:xfrm>
          <a:prstGeom prst="rect">
            <a:avLst/>
          </a:prstGeom>
          <a:noFill/>
        </p:spPr>
        <p:txBody>
          <a:bodyPr wrap="square" rtlCol="0">
            <a:spAutoFit/>
          </a:bodyPr>
          <a:p>
            <a:r>
              <a:rPr lang="zh-CN" altLang="zh-CN" sz="2400" dirty="0" smtClean="0">
                <a:sym typeface="+mn-ea"/>
              </a:rPr>
              <a:t>残疾人就业保障金</a:t>
            </a:r>
            <a:r>
              <a:rPr lang="zh-CN" altLang="en-US" sz="2400" dirty="0" smtClean="0">
                <a:solidFill>
                  <a:schemeClr val="tx1">
                    <a:lumMod val="75000"/>
                    <a:lumOff val="25000"/>
                  </a:schemeClr>
                </a:solidFill>
                <a:sym typeface="+mn-ea"/>
              </a:rPr>
              <a:t>计算</a:t>
            </a:r>
            <a:endParaRPr lang="zh-CN" altLang="en-US" sz="2400" dirty="0" smtClean="0">
              <a:solidFill>
                <a:schemeClr val="tx1">
                  <a:lumMod val="75000"/>
                  <a:lumOff val="25000"/>
                </a:schemeClr>
              </a:solidFill>
            </a:endParaRPr>
          </a:p>
        </p:txBody>
      </p:sp>
      <p:sp>
        <p:nvSpPr>
          <p:cNvPr id="2" name="流程图: 可选过程 1"/>
          <p:cNvSpPr/>
          <p:nvPr>
            <p:custDataLst>
              <p:tags r:id="rId1"/>
            </p:custDataLst>
          </p:nvPr>
        </p:nvSpPr>
        <p:spPr>
          <a:xfrm>
            <a:off x="1767840" y="1133475"/>
            <a:ext cx="9179560" cy="571500"/>
          </a:xfrm>
          <a:prstGeom prst="flowChartAlternateProcess">
            <a:avLst/>
          </a:prstGeom>
          <a:solidFill>
            <a:schemeClr val="bg1">
              <a:lumMod val="95000"/>
            </a:schemeClr>
          </a:solidFill>
          <a:ln w="12700" cap="flat" cmpd="sng" algn="ctr">
            <a:noFill/>
            <a:prstDash val="solid"/>
            <a:miter lim="800000"/>
          </a:ln>
          <a:effectLst>
            <a:outerShdw blurRad="50800" dist="38100" dir="2700000" algn="tl" rotWithShape="0">
              <a:srgbClr val="83B40D">
                <a:lumMod val="75000"/>
                <a:alpha val="40000"/>
              </a:srgbClr>
            </a:outerShdw>
          </a:effectLst>
        </p:spPr>
        <p:txBody>
          <a:bodyPr rot="0" spcFirstLastPara="0" vertOverflow="overflow" horzOverflow="overflow" vert="horz" wrap="square" lIns="527917" tIns="60949" rIns="121900" bIns="60949" numCol="1" spcCol="0" rtlCol="0" fromWordArt="0" anchor="ctr" anchorCtr="0" forceAA="0" compatLnSpc="1">
            <a:noAutofit/>
          </a:bodyPr>
          <a:p>
            <a:r>
              <a:rPr lang="zh-CN" altLang="zh-CN" sz="1865" dirty="0" smtClean="0">
                <a:sym typeface="+mn-ea"/>
              </a:rPr>
              <a:t>用人单位的</a:t>
            </a:r>
            <a:r>
              <a:rPr lang="zh-CN" altLang="en-US" sz="1865" dirty="0" smtClean="0">
                <a:sym typeface="+mn-ea"/>
              </a:rPr>
              <a:t>季节性用工如何折算为年平均用工人数</a:t>
            </a:r>
            <a:r>
              <a:rPr lang="zh-CN" altLang="zh-CN" sz="1865" dirty="0" smtClean="0"/>
              <a:t>？</a:t>
            </a:r>
            <a:endParaRPr lang="zh-CN" altLang="zh-CN" sz="1865" dirty="0" smtClean="0"/>
          </a:p>
        </p:txBody>
      </p:sp>
      <p:sp>
        <p:nvSpPr>
          <p:cNvPr id="3" name="圆角矩形 2"/>
          <p:cNvSpPr/>
          <p:nvPr>
            <p:custDataLst>
              <p:tags r:id="rId2"/>
            </p:custDataLst>
          </p:nvPr>
        </p:nvSpPr>
        <p:spPr>
          <a:xfrm>
            <a:off x="1386807" y="1085835"/>
            <a:ext cx="762005" cy="714168"/>
          </a:xfrm>
          <a:prstGeom prst="roundRect">
            <a:avLst/>
          </a:prstGeom>
          <a:solidFill>
            <a:srgbClr val="359EFF"/>
          </a:solidFill>
          <a:ln w="12700" cap="flat" cmpd="sng" algn="ctr">
            <a:noFill/>
            <a:prstDash val="solid"/>
            <a:miter lim="800000"/>
          </a:ln>
          <a:effectLst>
            <a:outerShdw blurRad="50800" dist="38100" dir="5400000" algn="t" rotWithShape="0">
              <a:srgbClr val="FFFFFF">
                <a:lumMod val="75000"/>
                <a:alpha val="40000"/>
              </a:srgbClr>
            </a:outerShdw>
          </a:effectLst>
        </p:spPr>
        <p:txBody>
          <a:bodyPr rot="0" spcFirstLastPara="0" vertOverflow="overflow" horzOverflow="overflow" vert="horz" wrap="square" lIns="121900" tIns="60949" rIns="121900" bIns="60949" numCol="1" spcCol="0" rtlCol="0" fromWordArt="0" anchor="ctr" anchorCtr="0" forceAA="0" compatLnSpc="1">
            <a:normAutofit/>
          </a:bodyPr>
          <a:p>
            <a:pPr algn="ctr"/>
            <a:endParaRPr lang="zh-CN" altLang="en-US" sz="2400"/>
          </a:p>
        </p:txBody>
      </p:sp>
      <p:sp>
        <p:nvSpPr>
          <p:cNvPr id="5" name="圆角矩形 4"/>
          <p:cNvSpPr/>
          <p:nvPr>
            <p:custDataLst>
              <p:tags r:id="rId3"/>
            </p:custDataLst>
          </p:nvPr>
        </p:nvSpPr>
        <p:spPr>
          <a:xfrm>
            <a:off x="1451154" y="1145947"/>
            <a:ext cx="631012" cy="591367"/>
          </a:xfrm>
          <a:prstGeom prst="roundRect">
            <a:avLst/>
          </a:prstGeom>
          <a:noFill/>
          <a:ln w="12700" cap="flat" cmpd="sng" algn="ctr">
            <a:solidFill>
              <a:srgbClr val="FFFFFF"/>
            </a:solidFill>
            <a:prstDash val="dash"/>
            <a:miter lim="800000"/>
          </a:ln>
          <a:effectLst/>
        </p:spPr>
        <p:txBody>
          <a:bodyPr rot="0" spcFirstLastPara="0" vertOverflow="overflow" horzOverflow="overflow" vert="horz" wrap="square" lIns="0" tIns="0" rIns="0" bIns="0" numCol="1" spcCol="0" rtlCol="0" fromWordArt="0" anchor="ctr" anchorCtr="0" forceAA="0" compatLnSpc="1">
            <a:normAutofit/>
          </a:bodyPr>
          <a:p>
            <a:pPr algn="ctr"/>
            <a:r>
              <a:rPr lang="zh-CN" altLang="en-US" sz="2665" dirty="0" smtClean="0">
                <a:solidFill>
                  <a:srgbClr val="FFFFFF"/>
                </a:solidFill>
                <a:latin typeface="Arial" panose="020B0604020202020204" pitchFamily="34" charset="0"/>
                <a:ea typeface="+mn-ea"/>
                <a:cs typeface="+mn-ea"/>
              </a:rPr>
              <a:t>问</a:t>
            </a:r>
            <a:endParaRPr lang="en-US" altLang="zh-CN" sz="2665" dirty="0">
              <a:solidFill>
                <a:srgbClr val="FFFFFF"/>
              </a:solidFill>
              <a:latin typeface="Arial" panose="020B0604020202020204" pitchFamily="34" charset="0"/>
              <a:ea typeface="+mn-ea"/>
              <a:cs typeface="+mn-ea"/>
            </a:endParaRPr>
          </a:p>
        </p:txBody>
      </p:sp>
      <p:sp>
        <p:nvSpPr>
          <p:cNvPr id="6" name="文本框 5"/>
          <p:cNvSpPr txBox="1"/>
          <p:nvPr/>
        </p:nvSpPr>
        <p:spPr>
          <a:xfrm>
            <a:off x="1386840" y="1727835"/>
            <a:ext cx="9560560" cy="3292475"/>
          </a:xfrm>
          <a:prstGeom prst="rect">
            <a:avLst/>
          </a:prstGeom>
          <a:ln>
            <a:solidFill>
              <a:schemeClr val="bg1">
                <a:lumMod val="75000"/>
              </a:schemeClr>
            </a:solidFill>
            <a:prstDash val="dash"/>
          </a:ln>
        </p:spPr>
        <p:txBody>
          <a:bodyPr wrap="square">
            <a:spAutoFit/>
          </a:bodyPr>
          <a:p>
            <a:pPr indent="0" fontAlgn="auto">
              <a:lnSpc>
                <a:spcPct val="150000"/>
              </a:lnSpc>
            </a:pPr>
            <a:r>
              <a:rPr lang="zh-CN" altLang="zh-CN" sz="1865" b="0" i="0" dirty="0" smtClean="0"/>
              <a:t>　　</a:t>
            </a:r>
            <a:endParaRPr lang="zh-CN" altLang="zh-CN" sz="1865" b="0" i="0" dirty="0" smtClean="0"/>
          </a:p>
          <a:p>
            <a:pPr indent="0" fontAlgn="auto">
              <a:lnSpc>
                <a:spcPct val="150000"/>
              </a:lnSpc>
            </a:pPr>
            <a:r>
              <a:rPr lang="zh-CN" altLang="zh-CN" sz="1865" b="0" i="0" dirty="0" smtClean="0"/>
              <a:t> </a:t>
            </a:r>
            <a:r>
              <a:rPr lang="en-US" altLang="zh-CN" sz="1865" b="0" i="0" dirty="0" smtClean="0"/>
              <a:t>       </a:t>
            </a:r>
            <a:r>
              <a:rPr lang="zh-CN" altLang="en-US" sz="2000" b="0" i="0" dirty="0" smtClean="0"/>
              <a:t>季节性用工折算为年平均用工人数计算公式如下：</a:t>
            </a:r>
            <a:endParaRPr lang="zh-CN" altLang="en-US" sz="2000" b="0" i="0" dirty="0" smtClean="0"/>
          </a:p>
          <a:p>
            <a:pPr indent="0" fontAlgn="auto">
              <a:lnSpc>
                <a:spcPct val="150000"/>
              </a:lnSpc>
            </a:pPr>
            <a:r>
              <a:rPr lang="en-US" altLang="zh-CN" sz="2000" b="0" i="0" dirty="0" smtClean="0"/>
              <a:t>       </a:t>
            </a:r>
            <a:r>
              <a:rPr lang="zh-CN" altLang="en-US" sz="2000" b="0" i="0" dirty="0" smtClean="0"/>
              <a:t>年平均用工人数</a:t>
            </a:r>
            <a:r>
              <a:rPr lang="en-US" altLang="zh-CN" sz="2000" b="0" i="0" dirty="0" smtClean="0"/>
              <a:t>=</a:t>
            </a:r>
            <a:r>
              <a:rPr lang="zh-CN" altLang="en-US" sz="2000" b="0" i="0" dirty="0" smtClean="0"/>
              <a:t>季节性用工人数</a:t>
            </a:r>
            <a:r>
              <a:rPr lang="en-US" altLang="en-US" sz="2000" b="0" i="0" dirty="0" smtClean="0"/>
              <a:t>×</a:t>
            </a:r>
            <a:r>
              <a:rPr lang="zh-CN" altLang="en-US" sz="2000" b="0" i="0" dirty="0" smtClean="0"/>
              <a:t>（用工月数</a:t>
            </a:r>
            <a:r>
              <a:rPr lang="en-US" altLang="en-US" sz="2000" b="0" i="0" dirty="0" smtClean="0"/>
              <a:t>÷</a:t>
            </a:r>
            <a:r>
              <a:rPr lang="en-US" altLang="zh-CN" sz="2000" b="0" i="0" dirty="0" smtClean="0"/>
              <a:t>12</a:t>
            </a:r>
            <a:r>
              <a:rPr lang="zh-CN" altLang="en-US" sz="2000" b="0" i="0" dirty="0" smtClean="0"/>
              <a:t>）</a:t>
            </a:r>
            <a:endParaRPr lang="zh-CN" altLang="en-US" sz="2000" b="0" i="0" dirty="0" smtClean="0"/>
          </a:p>
          <a:p>
            <a:pPr indent="0" fontAlgn="auto">
              <a:lnSpc>
                <a:spcPct val="150000"/>
              </a:lnSpc>
            </a:pPr>
            <a:endParaRPr lang="zh-CN" altLang="en-US" sz="2000" b="0" i="0" dirty="0" smtClean="0"/>
          </a:p>
          <a:p>
            <a:pPr lvl="1" indent="0" fontAlgn="auto">
              <a:lnSpc>
                <a:spcPct val="150000"/>
              </a:lnSpc>
            </a:pPr>
            <a:r>
              <a:rPr lang="zh-CN" altLang="en-US" sz="2000" b="0" i="0" dirty="0" smtClean="0"/>
              <a:t>例：甲公司</a:t>
            </a:r>
            <a:r>
              <a:rPr lang="en-US" altLang="zh-CN" sz="2000" b="0" i="0" dirty="0" smtClean="0"/>
              <a:t>2024</a:t>
            </a:r>
            <a:r>
              <a:rPr lang="zh-CN" altLang="en-US" sz="2000" b="0" i="0" dirty="0" smtClean="0"/>
              <a:t>年除公司职能部门职工</a:t>
            </a:r>
            <a:r>
              <a:rPr lang="en-US" altLang="zh-CN" sz="2000" b="0" i="0" dirty="0" smtClean="0"/>
              <a:t>10</a:t>
            </a:r>
            <a:r>
              <a:rPr lang="zh-CN" altLang="en-US" sz="2000" b="0" i="0" dirty="0" smtClean="0"/>
              <a:t>人外，另有季节性用工</a:t>
            </a:r>
            <a:r>
              <a:rPr lang="en-US" altLang="zh-CN" sz="2000" b="0" i="0" dirty="0" smtClean="0"/>
              <a:t>30</a:t>
            </a:r>
            <a:r>
              <a:rPr lang="zh-CN" altLang="en-US" sz="2000" b="0" i="0" dirty="0" smtClean="0"/>
              <a:t>人（</a:t>
            </a:r>
            <a:r>
              <a:rPr lang="en-US" altLang="zh-CN" sz="2000" b="0" i="0" dirty="0" smtClean="0"/>
              <a:t>4</a:t>
            </a:r>
            <a:r>
              <a:rPr lang="zh-CN" altLang="en-US" sz="2000" b="0" i="0" dirty="0" smtClean="0"/>
              <a:t>月到</a:t>
            </a:r>
            <a:r>
              <a:rPr lang="en-US" altLang="zh-CN" sz="2000" b="0" i="0" dirty="0" smtClean="0"/>
              <a:t>9</a:t>
            </a:r>
            <a:r>
              <a:rPr lang="zh-CN" altLang="en-US" sz="2000" b="0" i="0" dirty="0" smtClean="0"/>
              <a:t>月生产），甲公司计算</a:t>
            </a:r>
            <a:r>
              <a:rPr lang="en-US" altLang="zh-CN" sz="2000" b="0" i="0" dirty="0" smtClean="0"/>
              <a:t>2024</a:t>
            </a:r>
            <a:r>
              <a:rPr lang="zh-CN" altLang="en-US" sz="2000" b="0" i="0" dirty="0" smtClean="0"/>
              <a:t>年残保金时，年平均在职职工人数应为多少人？</a:t>
            </a:r>
            <a:endParaRPr lang="zh-CN" altLang="en-US" sz="2000" b="0" i="0" dirty="0" smtClean="0"/>
          </a:p>
          <a:p>
            <a:pPr lvl="1" indent="0" fontAlgn="auto">
              <a:lnSpc>
                <a:spcPct val="150000"/>
              </a:lnSpc>
            </a:pPr>
            <a:r>
              <a:rPr lang="en-US" altLang="zh-CN" sz="2000" b="0" i="0" dirty="0" smtClean="0"/>
              <a:t>• </a:t>
            </a:r>
            <a:r>
              <a:rPr lang="zh-CN" altLang="en-US" sz="2000" b="0" i="0" dirty="0" smtClean="0"/>
              <a:t>用工人数＝</a:t>
            </a:r>
            <a:r>
              <a:rPr lang="en-US" altLang="zh-CN" sz="2000" b="0" i="0" dirty="0" smtClean="0"/>
              <a:t>10+30</a:t>
            </a:r>
            <a:r>
              <a:rPr lang="en-US" altLang="en-US" sz="2000" b="0" i="0" dirty="0" smtClean="0"/>
              <a:t>×</a:t>
            </a:r>
            <a:r>
              <a:rPr lang="en-US" altLang="zh-CN" sz="2000" b="0" i="0" dirty="0" smtClean="0"/>
              <a:t>6</a:t>
            </a:r>
            <a:r>
              <a:rPr lang="en-US" altLang="en-US" sz="2000" b="0" i="0" dirty="0" smtClean="0"/>
              <a:t>÷</a:t>
            </a:r>
            <a:r>
              <a:rPr lang="en-US" altLang="zh-CN" sz="2000" b="0" i="0" dirty="0" smtClean="0"/>
              <a:t>12</a:t>
            </a:r>
            <a:r>
              <a:rPr lang="zh-CN" altLang="en-US" sz="2000" b="0" i="0" dirty="0" smtClean="0"/>
              <a:t>＝</a:t>
            </a:r>
            <a:r>
              <a:rPr lang="en-US" altLang="zh-CN" sz="2000" b="0" i="0" dirty="0" smtClean="0"/>
              <a:t>25</a:t>
            </a:r>
            <a:r>
              <a:rPr lang="zh-CN" altLang="en-US" sz="2000" b="0" i="0" dirty="0" smtClean="0"/>
              <a:t>人</a:t>
            </a:r>
            <a:endParaRPr lang="zh-CN" altLang="en-US" sz="2000" b="0" i="0" dirty="0" smtClean="0"/>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7520" y="339090"/>
            <a:ext cx="3694430" cy="460375"/>
          </a:xfrm>
          <a:prstGeom prst="rect">
            <a:avLst/>
          </a:prstGeom>
          <a:noFill/>
        </p:spPr>
        <p:txBody>
          <a:bodyPr wrap="square" rtlCol="0">
            <a:spAutoFit/>
          </a:bodyPr>
          <a:p>
            <a:r>
              <a:rPr lang="zh-CN" altLang="zh-CN" sz="2400" dirty="0" smtClean="0">
                <a:sym typeface="+mn-ea"/>
              </a:rPr>
              <a:t>残疾人就业保障金</a:t>
            </a:r>
            <a:r>
              <a:rPr lang="zh-CN" altLang="en-US" sz="2400" dirty="0" smtClean="0">
                <a:solidFill>
                  <a:schemeClr val="tx1">
                    <a:lumMod val="75000"/>
                    <a:lumOff val="25000"/>
                  </a:schemeClr>
                </a:solidFill>
                <a:sym typeface="+mn-ea"/>
              </a:rPr>
              <a:t>计算</a:t>
            </a:r>
            <a:endParaRPr lang="zh-CN" altLang="en-US" sz="2400" dirty="0" smtClean="0">
              <a:solidFill>
                <a:schemeClr val="tx1">
                  <a:lumMod val="75000"/>
                  <a:lumOff val="25000"/>
                </a:schemeClr>
              </a:solidFill>
            </a:endParaRPr>
          </a:p>
        </p:txBody>
      </p:sp>
      <p:sp>
        <p:nvSpPr>
          <p:cNvPr id="2" name="流程图: 可选过程 1"/>
          <p:cNvSpPr/>
          <p:nvPr>
            <p:custDataLst>
              <p:tags r:id="rId1"/>
            </p:custDataLst>
          </p:nvPr>
        </p:nvSpPr>
        <p:spPr>
          <a:xfrm>
            <a:off x="1767840" y="2822575"/>
            <a:ext cx="9179560" cy="571500"/>
          </a:xfrm>
          <a:prstGeom prst="flowChartAlternateProcess">
            <a:avLst/>
          </a:prstGeom>
          <a:solidFill>
            <a:schemeClr val="bg1">
              <a:lumMod val="95000"/>
            </a:schemeClr>
          </a:solidFill>
          <a:ln w="12700" cap="flat" cmpd="sng" algn="ctr">
            <a:noFill/>
            <a:prstDash val="solid"/>
            <a:miter lim="800000"/>
          </a:ln>
          <a:effectLst>
            <a:outerShdw blurRad="50800" dist="38100" dir="2700000" algn="tl" rotWithShape="0">
              <a:srgbClr val="83B40D">
                <a:lumMod val="75000"/>
                <a:alpha val="40000"/>
              </a:srgbClr>
            </a:outerShdw>
          </a:effectLst>
        </p:spPr>
        <p:txBody>
          <a:bodyPr rot="0" spcFirstLastPara="0" vertOverflow="overflow" horzOverflow="overflow" vert="horz" wrap="square" lIns="527917" tIns="60949" rIns="121900" bIns="60949" numCol="1" spcCol="0" rtlCol="0" fromWordArt="0" anchor="ctr" anchorCtr="0" forceAA="0" compatLnSpc="1">
            <a:noAutofit/>
          </a:bodyPr>
          <a:p>
            <a:pPr indent="0" fontAlgn="auto">
              <a:lnSpc>
                <a:spcPct val="150000"/>
              </a:lnSpc>
            </a:pPr>
            <a:r>
              <a:rPr lang="zh-CN" altLang="en-US" sz="1865" dirty="0" smtClean="0">
                <a:sym typeface="+mn-ea"/>
              </a:rPr>
              <a:t>和申报个税的人数是否一致？企业所得税</a:t>
            </a:r>
            <a:r>
              <a:rPr lang="en-US" altLang="zh-CN" sz="1865" dirty="0" smtClean="0">
                <a:sym typeface="+mn-ea"/>
              </a:rPr>
              <a:t>“</a:t>
            </a:r>
            <a:r>
              <a:rPr lang="zh-CN" altLang="en-US" sz="1865" dirty="0" smtClean="0">
                <a:sym typeface="+mn-ea"/>
              </a:rPr>
              <a:t>从业人数</a:t>
            </a:r>
            <a:r>
              <a:rPr lang="en-US" altLang="zh-CN" sz="1865" dirty="0" smtClean="0">
                <a:sym typeface="+mn-ea"/>
              </a:rPr>
              <a:t>”</a:t>
            </a:r>
            <a:r>
              <a:rPr lang="zh-CN" altLang="en-US" sz="1865" dirty="0" smtClean="0">
                <a:sym typeface="+mn-ea"/>
              </a:rPr>
              <a:t>是否一致？</a:t>
            </a:r>
            <a:endParaRPr lang="zh-CN" altLang="zh-CN" sz="1865" dirty="0" smtClean="0"/>
          </a:p>
        </p:txBody>
      </p:sp>
      <p:sp>
        <p:nvSpPr>
          <p:cNvPr id="3" name="圆角矩形 2"/>
          <p:cNvSpPr/>
          <p:nvPr>
            <p:custDataLst>
              <p:tags r:id="rId2"/>
            </p:custDataLst>
          </p:nvPr>
        </p:nvSpPr>
        <p:spPr>
          <a:xfrm>
            <a:off x="1111250" y="2774950"/>
            <a:ext cx="1037590" cy="714375"/>
          </a:xfrm>
          <a:prstGeom prst="roundRect">
            <a:avLst/>
          </a:prstGeom>
          <a:solidFill>
            <a:srgbClr val="359EFF"/>
          </a:solidFill>
          <a:ln w="12700" cap="flat" cmpd="sng" algn="ctr">
            <a:noFill/>
            <a:prstDash val="solid"/>
            <a:miter lim="800000"/>
          </a:ln>
          <a:effectLst>
            <a:outerShdw blurRad="50800" dist="38100" dir="5400000" algn="t" rotWithShape="0">
              <a:srgbClr val="FFFFFF">
                <a:lumMod val="75000"/>
                <a:alpha val="40000"/>
              </a:srgbClr>
            </a:outerShdw>
          </a:effectLst>
        </p:spPr>
        <p:txBody>
          <a:bodyPr rot="0" spcFirstLastPara="0" vertOverflow="overflow" horzOverflow="overflow" vert="horz" wrap="square" lIns="121900" tIns="60949" rIns="121900" bIns="60949" numCol="1" spcCol="0" rtlCol="0" fromWordArt="0" anchor="ctr" anchorCtr="0" forceAA="0" compatLnSpc="1">
            <a:normAutofit/>
          </a:bodyPr>
          <a:p>
            <a:pPr algn="ctr"/>
            <a:endParaRPr lang="zh-CN" altLang="en-US" sz="2400"/>
          </a:p>
        </p:txBody>
      </p:sp>
      <p:sp>
        <p:nvSpPr>
          <p:cNvPr id="5" name="圆角矩形 4"/>
          <p:cNvSpPr/>
          <p:nvPr>
            <p:custDataLst>
              <p:tags r:id="rId3"/>
            </p:custDataLst>
          </p:nvPr>
        </p:nvSpPr>
        <p:spPr>
          <a:xfrm>
            <a:off x="1205865" y="2835275"/>
            <a:ext cx="876300" cy="591185"/>
          </a:xfrm>
          <a:prstGeom prst="roundRect">
            <a:avLst/>
          </a:prstGeom>
          <a:noFill/>
          <a:ln w="12700" cap="flat" cmpd="sng" algn="ctr">
            <a:solidFill>
              <a:srgbClr val="FFFFFF"/>
            </a:solidFill>
            <a:prstDash val="dash"/>
            <a:miter lim="800000"/>
          </a:ln>
          <a:effectLst/>
        </p:spPr>
        <p:txBody>
          <a:bodyPr rot="0" spcFirstLastPara="0" vertOverflow="overflow" horzOverflow="overflow" vert="horz" wrap="square" lIns="0" tIns="0" rIns="0" bIns="0" numCol="1" spcCol="0" rtlCol="0" fromWordArt="0" anchor="ctr" anchorCtr="0" forceAA="0" compatLnSpc="1">
            <a:normAutofit/>
          </a:bodyPr>
          <a:p>
            <a:pPr algn="ctr"/>
            <a:r>
              <a:rPr lang="zh-CN" altLang="en-US" sz="2660" dirty="0" smtClean="0">
                <a:solidFill>
                  <a:schemeClr val="bg1"/>
                </a:solidFill>
                <a:sym typeface="+mn-ea"/>
              </a:rPr>
              <a:t>疑问</a:t>
            </a:r>
            <a:endParaRPr lang="zh-CN" altLang="en-US" sz="2660" dirty="0" smtClean="0">
              <a:solidFill>
                <a:schemeClr val="bg1"/>
              </a:solidFill>
              <a:latin typeface="Arial" panose="020B0604020202020204" pitchFamily="34" charset="0"/>
              <a:ea typeface="+mn-ea"/>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TAG_VERSION" val="1.0"/>
  <p:tag name="KSO_WM_TEMPLATE_CATEGORY" val="custom"/>
  <p:tag name="KSO_WM_TEMPLATE_INDEX" val="20184553"/>
</p:tagLst>
</file>

<file path=ppt/tags/tag10.xml><?xml version="1.0" encoding="utf-8"?>
<p:tagLst xmlns:p="http://schemas.openxmlformats.org/presentationml/2006/main">
  <p:tag name="KSO_WM_DIAGRAM_VIRTUALLY_FRAME" val="{&quot;height&quot;:294.09763779527555,&quot;left&quot;:316.7,&quot;top&quot;:100.7523622047244,&quot;width&quot;:416.6}"/>
</p:tagLst>
</file>

<file path=ppt/tags/tag11.xml><?xml version="1.0" encoding="utf-8"?>
<p:tagLst xmlns:p="http://schemas.openxmlformats.org/presentationml/2006/main">
  <p:tag name="KSO_WM_DIAGRAM_VIRTUALLY_FRAME" val="{&quot;height&quot;:294.09763779527555,&quot;left&quot;:316.7,&quot;top&quot;:100.7523622047244,&quot;width&quot;:416.6}"/>
</p:tagLst>
</file>

<file path=ppt/tags/tag12.xml><?xml version="1.0" encoding="utf-8"?>
<p:tagLst xmlns:p="http://schemas.openxmlformats.org/presentationml/2006/main">
  <p:tag name="KSO_WM_DIAGRAM_VIRTUALLY_FRAME" val="{&quot;height&quot;:294.09763779527555,&quot;left&quot;:316.7,&quot;top&quot;:100.7523622047244,&quot;width&quot;:416.6}"/>
</p:tagLst>
</file>

<file path=ppt/tags/tag13.xml><?xml version="1.0" encoding="utf-8"?>
<p:tagLst xmlns:p="http://schemas.openxmlformats.org/presentationml/2006/main">
  <p:tag name="KSO_WM_DIAGRAM_VIRTUALLY_FRAME" val="{&quot;height&quot;:294.09763779527555,&quot;left&quot;:316.7,&quot;top&quot;:100.7523622047244,&quot;width&quot;:416.6}"/>
</p:tagLst>
</file>

<file path=ppt/tags/tag14.xml><?xml version="1.0" encoding="utf-8"?>
<p:tagLst xmlns:p="http://schemas.openxmlformats.org/presentationml/2006/main">
  <p:tag name="KSO_WM_DIAGRAM_VIRTUALLY_FRAME" val="{&quot;height&quot;:294.09763779527555,&quot;left&quot;:316.7,&quot;top&quot;:100.7523622047244,&quot;width&quot;:416.6}"/>
</p:tagLst>
</file>

<file path=ppt/tags/tag15.xml><?xml version="1.0" encoding="utf-8"?>
<p:tagLst xmlns:p="http://schemas.openxmlformats.org/presentationml/2006/main">
  <p:tag name="KSO_WM_DIAGRAM_VIRTUALLY_FRAME" val="{&quot;height&quot;:294.09763779527555,&quot;left&quot;:316.7,&quot;top&quot;:100.7523622047244,&quot;width&quot;:416.6}"/>
</p:tagLst>
</file>

<file path=ppt/tags/tag16.xml><?xml version="1.0" encoding="utf-8"?>
<p:tagLst xmlns:p="http://schemas.openxmlformats.org/presentationml/2006/main">
  <p:tag name="KSO_WM_DIAGRAM_VIRTUALLY_FRAME" val="{&quot;height&quot;:294.09763779527555,&quot;left&quot;:316.7,&quot;top&quot;:100.7523622047244,&quot;width&quot;:416.6}"/>
</p:tagLst>
</file>

<file path=ppt/tags/tag17.xml><?xml version="1.0" encoding="utf-8"?>
<p:tagLst xmlns:p="http://schemas.openxmlformats.org/presentationml/2006/main">
  <p:tag name="KSO_WM_DIAGRAM_VIRTUALLY_FRAME" val="{&quot;height&quot;:294.09763779527555,&quot;left&quot;:316.7,&quot;top&quot;:100.7523622047244,&quot;width&quot;:416.6}"/>
</p:tagLst>
</file>

<file path=ppt/tags/tag18.xml><?xml version="1.0" encoding="utf-8"?>
<p:tagLst xmlns:p="http://schemas.openxmlformats.org/presentationml/2006/main">
  <p:tag name="KSO_WM_DIAGRAM_VIRTUALLY_FRAME" val="{&quot;height&quot;:294.09763779527555,&quot;left&quot;:316.7,&quot;top&quot;:100.7523622047244,&quot;width&quot;:416.6}"/>
</p:tagLst>
</file>

<file path=ppt/tags/tag19.xml><?xml version="1.0" encoding="utf-8"?>
<p:tagLst xmlns:p="http://schemas.openxmlformats.org/presentationml/2006/main">
  <p:tag name="KSO_WM_DIAGRAM_VIRTUALLY_FRAME" val="{&quot;height&quot;:294.09763779527555,&quot;left&quot;:316.7,&quot;top&quot;:100.7523622047244,&quot;width&quot;:416.6}"/>
</p:tagLst>
</file>

<file path=ppt/tags/tag2.xml><?xml version="1.0" encoding="utf-8"?>
<p:tagLst xmlns:p="http://schemas.openxmlformats.org/presentationml/2006/main">
  <p:tag name="KSO_WM_TAG_VERSION" val="1.0"/>
  <p:tag name="KSO_WM_TEMPLATE_CATEGORY" val="custom"/>
  <p:tag name="KSO_WM_TEMPLATE_INDEX" val="20184553"/>
</p:tagLst>
</file>

<file path=ppt/tags/tag20.xml><?xml version="1.0" encoding="utf-8"?>
<p:tagLst xmlns:p="http://schemas.openxmlformats.org/presentationml/2006/main">
  <p:tag name="TIMING" val="|3.3|2.5|1.4|1|1.8|1"/>
</p:tagLst>
</file>

<file path=ppt/tags/tag21.xml><?xml version="1.0" encoding="utf-8"?>
<p:tagLst xmlns:p="http://schemas.openxmlformats.org/presentationml/2006/main">
  <p:tag name="MH" val="20161022203059"/>
  <p:tag name="MH_LIBRARY" val="GRAPHIC"/>
  <p:tag name="MH_TYPE" val="SubTitle"/>
  <p:tag name="MH_ORDER" val="1"/>
</p:tagLst>
</file>

<file path=ppt/tags/tag22.xml><?xml version="1.0" encoding="utf-8"?>
<p:tagLst xmlns:p="http://schemas.openxmlformats.org/presentationml/2006/main">
  <p:tag name="MH" val="20160830110146"/>
  <p:tag name="MH_LIBRARY" val="CONTENTS"/>
  <p:tag name="MH_TYPE" val="ENTRY"/>
  <p:tag name="ID" val="553512"/>
  <p:tag name="MH_ORDER" val="1"/>
</p:tagLst>
</file>

<file path=ppt/tags/tag23.xml><?xml version="1.0" encoding="utf-8"?>
<p:tagLst xmlns:p="http://schemas.openxmlformats.org/presentationml/2006/main">
  <p:tag name="TIMING" val="|1.6"/>
</p:tagLst>
</file>

<file path=ppt/tags/tag24.xml><?xml version="1.0" encoding="utf-8"?>
<p:tagLst xmlns:p="http://schemas.openxmlformats.org/presentationml/2006/main">
  <p:tag name="KSO_WM_TEMPLATE_CATEGORY" val="diagram"/>
  <p:tag name="KSO_WM_TEMPLATE_INDEX" val="160007"/>
  <p:tag name="KSO_WM_TAG_VERSION" val="1.0"/>
  <p:tag name="KSO_WM_UNIT_ID" val="diagram160007_5*l_h_f*1_1_1"/>
  <p:tag name="KSO_WM_UNIT_TYPE" val="l_h_f"/>
  <p:tag name="KSO_WM_UNIT_INDEX" val="1_1_1"/>
  <p:tag name="KSO_WM_UNIT_CLEAR" val="1"/>
  <p:tag name="KSO_WM_UNIT_LAYERLEVEL" val="1_1_1"/>
  <p:tag name="KSO_WM_UNIT_VALUE" val="40"/>
  <p:tag name="KSO_WM_UNIT_HIGHLIGHT" val="0"/>
  <p:tag name="KSO_WM_UNIT_COMPATIBLE" val="0"/>
  <p:tag name="KSO_WM_DIAGRAM_GROUP_CODE" val="l1-1"/>
  <p:tag name="KSO_WM_UNIT_PRESET_TEXT" val="LOREM IPSUM DOLOR SIT"/>
  <p:tag name="KSO_WM_UNIT_FILL_FORE_SCHEMECOLOR_INDEX" val="5"/>
  <p:tag name="KSO_WM_UNIT_FILL_TYPE" val="1"/>
  <p:tag name="KSO_WM_UNIT_SHADOW_SCHEMECOLOR_INDEX" val="5"/>
  <p:tag name="KSO_WM_UNIT_TEXT_FILL_FORE_SCHEMECOLOR_INDEX" val="13"/>
  <p:tag name="KSO_WM_UNIT_TEXT_FILL_TYPE" val="1"/>
  <p:tag name="KSO_WM_UNIT_DIAGRAM_SCHEMECOLOR_ID" val="6"/>
  <p:tag name="KSO_WM_DIAGRAM_VIRTUALLY_FRAME" val="{&quot;height&quot;:56.233700787401574,&quot;left&quot;:112.49740157480315,&quot;top&quot;:97.49881889763779,&quot;width&quot;:690.0048818897637}"/>
</p:tagLst>
</file>

<file path=ppt/tags/tag25.xml><?xml version="1.0" encoding="utf-8"?>
<p:tagLst xmlns:p="http://schemas.openxmlformats.org/presentationml/2006/main">
  <p:tag name="KSO_WM_TEMPLATE_CATEGORY" val="diagram"/>
  <p:tag name="KSO_WM_TEMPLATE_INDEX" val="160007"/>
  <p:tag name="KSO_WM_TAG_VERSION" val="1.0"/>
  <p:tag name="KSO_WM_UNIT_ID" val="diagram160007_5*l_i*1_2"/>
  <p:tag name="KSO_WM_UNIT_TYPE" val="l_i"/>
  <p:tag name="KSO_WM_UNIT_INDEX" val="1_2"/>
  <p:tag name="KSO_WM_UNIT_CLEAR" val="1"/>
  <p:tag name="KSO_WM_UNIT_LAYERLEVEL" val="1_1"/>
  <p:tag name="KSO_WM_DIAGRAM_GROUP_CODE" val="l1-1"/>
  <p:tag name="KSO_WM_UNIT_FILL_FORE_SCHEMECOLOR_INDEX" val="5"/>
  <p:tag name="KSO_WM_UNIT_FILL_TYPE" val="1"/>
  <p:tag name="KSO_WM_UNIT_SHADOW_SCHEMECOLOR_INDEX" val="14"/>
  <p:tag name="KSO_WM_UNIT_TEXT_FILL_FORE_SCHEMECOLOR_INDEX" val="2"/>
  <p:tag name="KSO_WM_UNIT_TEXT_FILL_TYPE" val="1"/>
  <p:tag name="KSO_WM_UNIT_DIAGRAM_SCHEMECOLOR_ID" val="6"/>
  <p:tag name="KSO_WM_DIAGRAM_VIRTUALLY_FRAME" val="{&quot;height&quot;:56.233700787401574,&quot;left&quot;:112.49740157480315,&quot;top&quot;:97.49881889763779,&quot;width&quot;:690.0048818897637}"/>
</p:tagLst>
</file>

<file path=ppt/tags/tag26.xml><?xml version="1.0" encoding="utf-8"?>
<p:tagLst xmlns:p="http://schemas.openxmlformats.org/presentationml/2006/main">
  <p:tag name="KSO_WM_TEMPLATE_CATEGORY" val="diagram"/>
  <p:tag name="KSO_WM_TEMPLATE_INDEX" val="160007"/>
  <p:tag name="KSO_WM_TAG_VERSION" val="1.0"/>
  <p:tag name="KSO_WM_UNIT_ID" val="diagram160007_5*l_h_a*1_1_1"/>
  <p:tag name="KSO_WM_UNIT_TYPE" val="l_h_a"/>
  <p:tag name="KSO_WM_UNIT_INDEX" val="1_1_1"/>
  <p:tag name="KSO_WM_UNIT_CLEAR" val="1"/>
  <p:tag name="KSO_WM_UNIT_LAYERLEVEL" val="1_1_1"/>
  <p:tag name="KSO_WM_UNIT_VALUE" val="4"/>
  <p:tag name="KSO_WM_UNIT_HIGHLIGHT" val="0"/>
  <p:tag name="KSO_WM_UNIT_COMPATIBLE" val="0"/>
  <p:tag name="KSO_WM_DIAGRAM_GROUP_CODE" val="l1-1"/>
  <p:tag name="KSO_WM_UNIT_PRESET_TEXT" val="01"/>
  <p:tag name="KSO_WM_UNIT_LINE_FORE_SCHEMECOLOR_INDEX" val="14"/>
  <p:tag name="KSO_WM_UNIT_LINE_FILL_TYPE" val="2"/>
  <p:tag name="KSO_WM_UNIT_TEXT_FILL_FORE_SCHEMECOLOR_INDEX" val="14"/>
  <p:tag name="KSO_WM_UNIT_TEXT_FILL_TYPE" val="1"/>
  <p:tag name="KSO_WM_UNIT_DIAGRAM_SCHEMECOLOR_ID" val="6"/>
  <p:tag name="KSO_WM_DIAGRAM_VIRTUALLY_FRAME" val="{&quot;height&quot;:56.233700787401574,&quot;left&quot;:112.49740157480315,&quot;top&quot;:97.49881889763779,&quot;width&quot;:690.0048818897637}"/>
</p:tagLst>
</file>

<file path=ppt/tags/tag27.xml><?xml version="1.0" encoding="utf-8"?>
<p:tagLst xmlns:p="http://schemas.openxmlformats.org/presentationml/2006/main">
  <p:tag name="KSO_WM_TEMPLATE_CATEGORY" val="diagram"/>
  <p:tag name="KSO_WM_TEMPLATE_INDEX" val="160007"/>
  <p:tag name="KSO_WM_TAG_VERSION" val="1.0"/>
  <p:tag name="KSO_WM_UNIT_ID" val="diagram160007_5*l_h_f*1_1_1"/>
  <p:tag name="KSO_WM_UNIT_TYPE" val="l_h_f"/>
  <p:tag name="KSO_WM_UNIT_INDEX" val="1_1_1"/>
  <p:tag name="KSO_WM_UNIT_CLEAR" val="1"/>
  <p:tag name="KSO_WM_UNIT_LAYERLEVEL" val="1_1_1"/>
  <p:tag name="KSO_WM_UNIT_VALUE" val="40"/>
  <p:tag name="KSO_WM_UNIT_HIGHLIGHT" val="0"/>
  <p:tag name="KSO_WM_UNIT_COMPATIBLE" val="0"/>
  <p:tag name="KSO_WM_DIAGRAM_GROUP_CODE" val="l1-1"/>
  <p:tag name="KSO_WM_UNIT_PRESET_TEXT" val="LOREM IPSUM DOLOR SIT"/>
  <p:tag name="KSO_WM_UNIT_FILL_FORE_SCHEMECOLOR_INDEX" val="5"/>
  <p:tag name="KSO_WM_UNIT_FILL_TYPE" val="1"/>
  <p:tag name="KSO_WM_UNIT_SHADOW_SCHEMECOLOR_INDEX" val="5"/>
  <p:tag name="KSO_WM_UNIT_TEXT_FILL_FORE_SCHEMECOLOR_INDEX" val="13"/>
  <p:tag name="KSO_WM_UNIT_TEXT_FILL_TYPE" val="1"/>
  <p:tag name="KSO_WM_UNIT_DIAGRAM_SCHEMECOLOR_ID" val="6"/>
  <p:tag name="KSO_WM_DIAGRAM_VIRTUALLY_FRAME" val="{&quot;height&quot;:56.233700787401574,&quot;left&quot;:112.49740157480315,&quot;top&quot;:97.49881889763779,&quot;width&quot;:690.0048818897637}"/>
</p:tagLst>
</file>

<file path=ppt/tags/tag28.xml><?xml version="1.0" encoding="utf-8"?>
<p:tagLst xmlns:p="http://schemas.openxmlformats.org/presentationml/2006/main">
  <p:tag name="KSO_WM_TEMPLATE_CATEGORY" val="diagram"/>
  <p:tag name="KSO_WM_TEMPLATE_INDEX" val="160007"/>
  <p:tag name="KSO_WM_TAG_VERSION" val="1.0"/>
  <p:tag name="KSO_WM_UNIT_ID" val="diagram160007_5*l_h_f*1_1_1"/>
  <p:tag name="KSO_WM_UNIT_TYPE" val="l_h_f"/>
  <p:tag name="KSO_WM_UNIT_INDEX" val="1_1_1"/>
  <p:tag name="KSO_WM_UNIT_CLEAR" val="1"/>
  <p:tag name="KSO_WM_UNIT_LAYERLEVEL" val="1_1_1"/>
  <p:tag name="KSO_WM_UNIT_VALUE" val="40"/>
  <p:tag name="KSO_WM_UNIT_HIGHLIGHT" val="0"/>
  <p:tag name="KSO_WM_UNIT_COMPATIBLE" val="0"/>
  <p:tag name="KSO_WM_DIAGRAM_GROUP_CODE" val="l1-1"/>
  <p:tag name="KSO_WM_UNIT_PRESET_TEXT" val="LOREM IPSUM DOLOR SIT"/>
  <p:tag name="KSO_WM_UNIT_FILL_FORE_SCHEMECOLOR_INDEX" val="5"/>
  <p:tag name="KSO_WM_UNIT_FILL_TYPE" val="1"/>
  <p:tag name="KSO_WM_UNIT_SHADOW_SCHEMECOLOR_INDEX" val="5"/>
  <p:tag name="KSO_WM_UNIT_TEXT_FILL_FORE_SCHEMECOLOR_INDEX" val="13"/>
  <p:tag name="KSO_WM_UNIT_TEXT_FILL_TYPE" val="1"/>
  <p:tag name="KSO_WM_UNIT_DIAGRAM_SCHEMECOLOR_ID" val="6"/>
  <p:tag name="KSO_WM_DIAGRAM_VIRTUALLY_FRAME" val="{&quot;height&quot;:56.233700787401574,&quot;left&quot;:112.49740157480315,&quot;top&quot;:97.49881889763779,&quot;width&quot;:690.0048818897637}"/>
</p:tagLst>
</file>

<file path=ppt/tags/tag29.xml><?xml version="1.0" encoding="utf-8"?>
<p:tagLst xmlns:p="http://schemas.openxmlformats.org/presentationml/2006/main">
  <p:tag name="KSO_WM_TEMPLATE_CATEGORY" val="diagram"/>
  <p:tag name="KSO_WM_TEMPLATE_INDEX" val="160007"/>
  <p:tag name="KSO_WM_TAG_VERSION" val="1.0"/>
  <p:tag name="KSO_WM_UNIT_ID" val="diagram160007_5*l_i*1_2"/>
  <p:tag name="KSO_WM_UNIT_TYPE" val="l_i"/>
  <p:tag name="KSO_WM_UNIT_INDEX" val="1_2"/>
  <p:tag name="KSO_WM_UNIT_CLEAR" val="1"/>
  <p:tag name="KSO_WM_UNIT_LAYERLEVEL" val="1_1"/>
  <p:tag name="KSO_WM_DIAGRAM_GROUP_CODE" val="l1-1"/>
  <p:tag name="KSO_WM_UNIT_FILL_FORE_SCHEMECOLOR_INDEX" val="5"/>
  <p:tag name="KSO_WM_UNIT_FILL_TYPE" val="1"/>
  <p:tag name="KSO_WM_UNIT_SHADOW_SCHEMECOLOR_INDEX" val="14"/>
  <p:tag name="KSO_WM_UNIT_TEXT_FILL_FORE_SCHEMECOLOR_INDEX" val="2"/>
  <p:tag name="KSO_WM_UNIT_TEXT_FILL_TYPE" val="1"/>
  <p:tag name="KSO_WM_UNIT_DIAGRAM_SCHEMECOLOR_ID" val="6"/>
  <p:tag name="KSO_WM_DIAGRAM_VIRTUALLY_FRAME" val="{&quot;height&quot;:56.233700787401574,&quot;left&quot;:112.49740157480315,&quot;top&quot;:97.49881889763779,&quot;width&quot;:690.0048818897637}"/>
</p:tagLst>
</file>

<file path=ppt/tags/tag3.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
</p:tagLst>
</file>

<file path=ppt/tags/tag30.xml><?xml version="1.0" encoding="utf-8"?>
<p:tagLst xmlns:p="http://schemas.openxmlformats.org/presentationml/2006/main">
  <p:tag name="KSO_WM_TEMPLATE_CATEGORY" val="diagram"/>
  <p:tag name="KSO_WM_TEMPLATE_INDEX" val="160007"/>
  <p:tag name="KSO_WM_TAG_VERSION" val="1.0"/>
  <p:tag name="KSO_WM_UNIT_ID" val="diagram160007_5*l_h_a*1_1_1"/>
  <p:tag name="KSO_WM_UNIT_TYPE" val="l_h_a"/>
  <p:tag name="KSO_WM_UNIT_INDEX" val="1_1_1"/>
  <p:tag name="KSO_WM_UNIT_CLEAR" val="1"/>
  <p:tag name="KSO_WM_UNIT_LAYERLEVEL" val="1_1_1"/>
  <p:tag name="KSO_WM_UNIT_VALUE" val="4"/>
  <p:tag name="KSO_WM_UNIT_HIGHLIGHT" val="0"/>
  <p:tag name="KSO_WM_UNIT_COMPATIBLE" val="0"/>
  <p:tag name="KSO_WM_DIAGRAM_GROUP_CODE" val="l1-1"/>
  <p:tag name="KSO_WM_UNIT_PRESET_TEXT" val="01"/>
  <p:tag name="KSO_WM_UNIT_LINE_FORE_SCHEMECOLOR_INDEX" val="14"/>
  <p:tag name="KSO_WM_UNIT_LINE_FILL_TYPE" val="2"/>
  <p:tag name="KSO_WM_UNIT_TEXT_FILL_FORE_SCHEMECOLOR_INDEX" val="14"/>
  <p:tag name="KSO_WM_UNIT_TEXT_FILL_TYPE" val="1"/>
  <p:tag name="KSO_WM_UNIT_DIAGRAM_SCHEMECOLOR_ID" val="6"/>
  <p:tag name="KSO_WM_DIAGRAM_VIRTUALLY_FRAME" val="{&quot;height&quot;:56.233700787401574,&quot;left&quot;:112.49740157480315,&quot;top&quot;:97.49881889763779,&quot;width&quot;:690.0048818897637}"/>
</p:tagLst>
</file>

<file path=ppt/tags/tag31.xml><?xml version="1.0" encoding="utf-8"?>
<p:tagLst xmlns:p="http://schemas.openxmlformats.org/presentationml/2006/main">
  <p:tag name="KSO_WM_TEMPLATE_CATEGORY" val="diagram"/>
  <p:tag name="KSO_WM_TEMPLATE_INDEX" val="160007"/>
  <p:tag name="KSO_WM_TAG_VERSION" val="1.0"/>
  <p:tag name="KSO_WM_UNIT_ID" val="diagram160007_5*l_h_f*1_1_1"/>
  <p:tag name="KSO_WM_UNIT_TYPE" val="l_h_f"/>
  <p:tag name="KSO_WM_UNIT_INDEX" val="1_1_1"/>
  <p:tag name="KSO_WM_UNIT_CLEAR" val="1"/>
  <p:tag name="KSO_WM_UNIT_LAYERLEVEL" val="1_1_1"/>
  <p:tag name="KSO_WM_UNIT_VALUE" val="40"/>
  <p:tag name="KSO_WM_UNIT_HIGHLIGHT" val="0"/>
  <p:tag name="KSO_WM_UNIT_COMPATIBLE" val="0"/>
  <p:tag name="KSO_WM_DIAGRAM_GROUP_CODE" val="l1-1"/>
  <p:tag name="KSO_WM_UNIT_PRESET_TEXT" val="LOREM IPSUM DOLOR SIT"/>
  <p:tag name="KSO_WM_UNIT_FILL_FORE_SCHEMECOLOR_INDEX" val="5"/>
  <p:tag name="KSO_WM_UNIT_FILL_TYPE" val="1"/>
  <p:tag name="KSO_WM_UNIT_SHADOW_SCHEMECOLOR_INDEX" val="5"/>
  <p:tag name="KSO_WM_UNIT_TEXT_FILL_FORE_SCHEMECOLOR_INDEX" val="13"/>
  <p:tag name="KSO_WM_UNIT_TEXT_FILL_TYPE" val="1"/>
  <p:tag name="KSO_WM_UNIT_DIAGRAM_SCHEMECOLOR_ID" val="6"/>
  <p:tag name="KSO_WM_DIAGRAM_VIRTUALLY_FRAME" val="{&quot;height&quot;:56.233700787401574,&quot;left&quot;:112.49740157480315,&quot;top&quot;:97.49881889763779,&quot;width&quot;:690.0048818897637}"/>
</p:tagLst>
</file>

<file path=ppt/tags/tag32.xml><?xml version="1.0" encoding="utf-8"?>
<p:tagLst xmlns:p="http://schemas.openxmlformats.org/presentationml/2006/main">
  <p:tag name="KSO_WM_TEMPLATE_CATEGORY" val="diagram"/>
  <p:tag name="KSO_WM_TEMPLATE_INDEX" val="160007"/>
  <p:tag name="KSO_WM_TAG_VERSION" val="1.0"/>
  <p:tag name="KSO_WM_UNIT_ID" val="diagram160007_5*l_i*1_2"/>
  <p:tag name="KSO_WM_UNIT_TYPE" val="l_i"/>
  <p:tag name="KSO_WM_UNIT_INDEX" val="1_2"/>
  <p:tag name="KSO_WM_UNIT_CLEAR" val="1"/>
  <p:tag name="KSO_WM_UNIT_LAYERLEVEL" val="1_1"/>
  <p:tag name="KSO_WM_DIAGRAM_GROUP_CODE" val="l1-1"/>
  <p:tag name="KSO_WM_UNIT_FILL_FORE_SCHEMECOLOR_INDEX" val="5"/>
  <p:tag name="KSO_WM_UNIT_FILL_TYPE" val="1"/>
  <p:tag name="KSO_WM_UNIT_SHADOW_SCHEMECOLOR_INDEX" val="14"/>
  <p:tag name="KSO_WM_UNIT_TEXT_FILL_FORE_SCHEMECOLOR_INDEX" val="2"/>
  <p:tag name="KSO_WM_UNIT_TEXT_FILL_TYPE" val="1"/>
  <p:tag name="KSO_WM_UNIT_DIAGRAM_SCHEMECOLOR_ID" val="6"/>
  <p:tag name="KSO_WM_DIAGRAM_VIRTUALLY_FRAME" val="{&quot;height&quot;:56.233700787401574,&quot;left&quot;:112.49740157480315,&quot;top&quot;:97.49881889763779,&quot;width&quot;:690.0048818897637}"/>
</p:tagLst>
</file>

<file path=ppt/tags/tag33.xml><?xml version="1.0" encoding="utf-8"?>
<p:tagLst xmlns:p="http://schemas.openxmlformats.org/presentationml/2006/main">
  <p:tag name="KSO_WM_TEMPLATE_CATEGORY" val="diagram"/>
  <p:tag name="KSO_WM_TEMPLATE_INDEX" val="160007"/>
  <p:tag name="KSO_WM_TAG_VERSION" val="1.0"/>
  <p:tag name="KSO_WM_UNIT_ID" val="diagram160007_5*l_h_a*1_1_1"/>
  <p:tag name="KSO_WM_UNIT_TYPE" val="l_h_a"/>
  <p:tag name="KSO_WM_UNIT_INDEX" val="1_1_1"/>
  <p:tag name="KSO_WM_UNIT_CLEAR" val="1"/>
  <p:tag name="KSO_WM_UNIT_LAYERLEVEL" val="1_1_1"/>
  <p:tag name="KSO_WM_UNIT_VALUE" val="4"/>
  <p:tag name="KSO_WM_UNIT_HIGHLIGHT" val="0"/>
  <p:tag name="KSO_WM_UNIT_COMPATIBLE" val="0"/>
  <p:tag name="KSO_WM_DIAGRAM_GROUP_CODE" val="l1-1"/>
  <p:tag name="KSO_WM_UNIT_PRESET_TEXT" val="01"/>
  <p:tag name="KSO_WM_UNIT_LINE_FORE_SCHEMECOLOR_INDEX" val="14"/>
  <p:tag name="KSO_WM_UNIT_LINE_FILL_TYPE" val="2"/>
  <p:tag name="KSO_WM_UNIT_TEXT_FILL_FORE_SCHEMECOLOR_INDEX" val="14"/>
  <p:tag name="KSO_WM_UNIT_TEXT_FILL_TYPE" val="1"/>
  <p:tag name="KSO_WM_UNIT_DIAGRAM_SCHEMECOLOR_ID" val="6"/>
  <p:tag name="KSO_WM_DIAGRAM_VIRTUALLY_FRAME" val="{&quot;height&quot;:56.233700787401574,&quot;left&quot;:112.49740157480315,&quot;top&quot;:97.49881889763779,&quot;width&quot;:690.0048818897637}"/>
</p:tagLst>
</file>

<file path=ppt/tags/tag34.xml><?xml version="1.0" encoding="utf-8"?>
<p:tagLst xmlns:p="http://schemas.openxmlformats.org/presentationml/2006/main">
  <p:tag name="KSO_WM_TEMPLATE_CATEGORY" val="diagram"/>
  <p:tag name="KSO_WM_TEMPLATE_INDEX" val="160007"/>
  <p:tag name="KSO_WM_TAG_VERSION" val="1.0"/>
  <p:tag name="KSO_WM_UNIT_ID" val="diagram160007_5*l_h_f*1_1_1"/>
  <p:tag name="KSO_WM_UNIT_TYPE" val="l_h_f"/>
  <p:tag name="KSO_WM_UNIT_INDEX" val="1_1_1"/>
  <p:tag name="KSO_WM_UNIT_CLEAR" val="1"/>
  <p:tag name="KSO_WM_UNIT_LAYERLEVEL" val="1_1_1"/>
  <p:tag name="KSO_WM_UNIT_VALUE" val="40"/>
  <p:tag name="KSO_WM_UNIT_HIGHLIGHT" val="0"/>
  <p:tag name="KSO_WM_UNIT_COMPATIBLE" val="0"/>
  <p:tag name="KSO_WM_DIAGRAM_GROUP_CODE" val="l1-1"/>
  <p:tag name="KSO_WM_UNIT_PRESET_TEXT" val="LOREM IPSUM DOLOR SIT"/>
  <p:tag name="KSO_WM_UNIT_FILL_FORE_SCHEMECOLOR_INDEX" val="5"/>
  <p:tag name="KSO_WM_UNIT_FILL_TYPE" val="1"/>
  <p:tag name="KSO_WM_UNIT_SHADOW_SCHEMECOLOR_INDEX" val="5"/>
  <p:tag name="KSO_WM_UNIT_TEXT_FILL_FORE_SCHEMECOLOR_INDEX" val="13"/>
  <p:tag name="KSO_WM_UNIT_TEXT_FILL_TYPE" val="1"/>
  <p:tag name="KSO_WM_UNIT_DIAGRAM_SCHEMECOLOR_ID" val="6"/>
  <p:tag name="KSO_WM_DIAGRAM_VIRTUALLY_FRAME" val="{&quot;height&quot;:56.233700787401574,&quot;left&quot;:112.49740157480315,&quot;top&quot;:97.49881889763779,&quot;width&quot;:690.0048818897637}"/>
</p:tagLst>
</file>

<file path=ppt/tags/tag35.xml><?xml version="1.0" encoding="utf-8"?>
<p:tagLst xmlns:p="http://schemas.openxmlformats.org/presentationml/2006/main">
  <p:tag name="KSO_WM_TEMPLATE_CATEGORY" val="diagram"/>
  <p:tag name="KSO_WM_TEMPLATE_INDEX" val="160007"/>
  <p:tag name="KSO_WM_TAG_VERSION" val="1.0"/>
  <p:tag name="KSO_WM_UNIT_ID" val="diagram160007_5*l_i*1_2"/>
  <p:tag name="KSO_WM_UNIT_TYPE" val="l_i"/>
  <p:tag name="KSO_WM_UNIT_INDEX" val="1_2"/>
  <p:tag name="KSO_WM_UNIT_CLEAR" val="1"/>
  <p:tag name="KSO_WM_UNIT_LAYERLEVEL" val="1_1"/>
  <p:tag name="KSO_WM_DIAGRAM_GROUP_CODE" val="l1-1"/>
  <p:tag name="KSO_WM_UNIT_FILL_FORE_SCHEMECOLOR_INDEX" val="5"/>
  <p:tag name="KSO_WM_UNIT_FILL_TYPE" val="1"/>
  <p:tag name="KSO_WM_UNIT_SHADOW_SCHEMECOLOR_INDEX" val="14"/>
  <p:tag name="KSO_WM_UNIT_TEXT_FILL_FORE_SCHEMECOLOR_INDEX" val="2"/>
  <p:tag name="KSO_WM_UNIT_TEXT_FILL_TYPE" val="1"/>
  <p:tag name="KSO_WM_UNIT_DIAGRAM_SCHEMECOLOR_ID" val="6"/>
  <p:tag name="KSO_WM_DIAGRAM_VIRTUALLY_FRAME" val="{&quot;height&quot;:56.233700787401574,&quot;left&quot;:112.49740157480315,&quot;top&quot;:97.49881889763779,&quot;width&quot;:690.0048818897637}"/>
</p:tagLst>
</file>

<file path=ppt/tags/tag36.xml><?xml version="1.0" encoding="utf-8"?>
<p:tagLst xmlns:p="http://schemas.openxmlformats.org/presentationml/2006/main">
  <p:tag name="KSO_WM_TEMPLATE_CATEGORY" val="diagram"/>
  <p:tag name="KSO_WM_TEMPLATE_INDEX" val="160007"/>
  <p:tag name="KSO_WM_TAG_VERSION" val="1.0"/>
  <p:tag name="KSO_WM_UNIT_ID" val="diagram160007_5*l_h_a*1_1_1"/>
  <p:tag name="KSO_WM_UNIT_TYPE" val="l_h_a"/>
  <p:tag name="KSO_WM_UNIT_INDEX" val="1_1_1"/>
  <p:tag name="KSO_WM_UNIT_CLEAR" val="1"/>
  <p:tag name="KSO_WM_UNIT_LAYERLEVEL" val="1_1_1"/>
  <p:tag name="KSO_WM_UNIT_VALUE" val="4"/>
  <p:tag name="KSO_WM_UNIT_HIGHLIGHT" val="0"/>
  <p:tag name="KSO_WM_UNIT_COMPATIBLE" val="0"/>
  <p:tag name="KSO_WM_DIAGRAM_GROUP_CODE" val="l1-1"/>
  <p:tag name="KSO_WM_UNIT_PRESET_TEXT" val="01"/>
  <p:tag name="KSO_WM_UNIT_LINE_FORE_SCHEMECOLOR_INDEX" val="14"/>
  <p:tag name="KSO_WM_UNIT_LINE_FILL_TYPE" val="2"/>
  <p:tag name="KSO_WM_UNIT_TEXT_FILL_FORE_SCHEMECOLOR_INDEX" val="14"/>
  <p:tag name="KSO_WM_UNIT_TEXT_FILL_TYPE" val="1"/>
  <p:tag name="KSO_WM_UNIT_DIAGRAM_SCHEMECOLOR_ID" val="6"/>
  <p:tag name="KSO_WM_DIAGRAM_VIRTUALLY_FRAME" val="{&quot;height&quot;:56.233700787401574,&quot;left&quot;:112.49740157480315,&quot;top&quot;:97.49881889763779,&quot;width&quot;:690.0048818897637}"/>
</p:tagLst>
</file>

<file path=ppt/tags/tag37.xml><?xml version="1.0" encoding="utf-8"?>
<p:tagLst xmlns:p="http://schemas.openxmlformats.org/presentationml/2006/main">
  <p:tag name="KSO_WM_TEMPLATE_CATEGORY" val="diagram"/>
  <p:tag name="KSO_WM_TEMPLATE_INDEX" val="160007"/>
  <p:tag name="KSO_WM_TAG_VERSION" val="1.0"/>
  <p:tag name="KSO_WM_UNIT_ID" val="diagram160007_5*l_h_f*1_1_1"/>
  <p:tag name="KSO_WM_UNIT_TYPE" val="l_h_f"/>
  <p:tag name="KSO_WM_UNIT_INDEX" val="1_1_1"/>
  <p:tag name="KSO_WM_UNIT_CLEAR" val="1"/>
  <p:tag name="KSO_WM_UNIT_LAYERLEVEL" val="1_1_1"/>
  <p:tag name="KSO_WM_UNIT_VALUE" val="40"/>
  <p:tag name="KSO_WM_UNIT_HIGHLIGHT" val="0"/>
  <p:tag name="KSO_WM_UNIT_COMPATIBLE" val="0"/>
  <p:tag name="KSO_WM_DIAGRAM_GROUP_CODE" val="l1-1"/>
  <p:tag name="KSO_WM_UNIT_PRESET_TEXT" val="LOREM IPSUM DOLOR SIT"/>
  <p:tag name="KSO_WM_UNIT_FILL_FORE_SCHEMECOLOR_INDEX" val="5"/>
  <p:tag name="KSO_WM_UNIT_FILL_TYPE" val="1"/>
  <p:tag name="KSO_WM_UNIT_SHADOW_SCHEMECOLOR_INDEX" val="5"/>
  <p:tag name="KSO_WM_UNIT_TEXT_FILL_FORE_SCHEMECOLOR_INDEX" val="13"/>
  <p:tag name="KSO_WM_UNIT_TEXT_FILL_TYPE" val="1"/>
  <p:tag name="KSO_WM_UNIT_DIAGRAM_SCHEMECOLOR_ID" val="6"/>
  <p:tag name="KSO_WM_DIAGRAM_VIRTUALLY_FRAME" val="{&quot;height&quot;:56.233700787401574,&quot;left&quot;:112.49740157480315,&quot;top&quot;:97.49881889763779,&quot;width&quot;:690.0048818897637}"/>
</p:tagLst>
</file>

<file path=ppt/tags/tag38.xml><?xml version="1.0" encoding="utf-8"?>
<p:tagLst xmlns:p="http://schemas.openxmlformats.org/presentationml/2006/main">
  <p:tag name="KSO_WM_TEMPLATE_CATEGORY" val="diagram"/>
  <p:tag name="KSO_WM_TEMPLATE_INDEX" val="160007"/>
  <p:tag name="KSO_WM_TAG_VERSION" val="1.0"/>
  <p:tag name="KSO_WM_UNIT_ID" val="diagram160007_5*l_i*1_2"/>
  <p:tag name="KSO_WM_UNIT_TYPE" val="l_i"/>
  <p:tag name="KSO_WM_UNIT_INDEX" val="1_2"/>
  <p:tag name="KSO_WM_UNIT_CLEAR" val="1"/>
  <p:tag name="KSO_WM_UNIT_LAYERLEVEL" val="1_1"/>
  <p:tag name="KSO_WM_DIAGRAM_GROUP_CODE" val="l1-1"/>
  <p:tag name="KSO_WM_UNIT_FILL_FORE_SCHEMECOLOR_INDEX" val="5"/>
  <p:tag name="KSO_WM_UNIT_FILL_TYPE" val="1"/>
  <p:tag name="KSO_WM_UNIT_SHADOW_SCHEMECOLOR_INDEX" val="14"/>
  <p:tag name="KSO_WM_UNIT_TEXT_FILL_FORE_SCHEMECOLOR_INDEX" val="2"/>
  <p:tag name="KSO_WM_UNIT_TEXT_FILL_TYPE" val="1"/>
  <p:tag name="KSO_WM_UNIT_DIAGRAM_SCHEMECOLOR_ID" val="6"/>
  <p:tag name="KSO_WM_DIAGRAM_VIRTUALLY_FRAME" val="{&quot;height&quot;:56.233700787401574,&quot;left&quot;:112.49740157480315,&quot;top&quot;:97.49881889763779,&quot;width&quot;:690.0048818897637}"/>
</p:tagLst>
</file>

<file path=ppt/tags/tag39.xml><?xml version="1.0" encoding="utf-8"?>
<p:tagLst xmlns:p="http://schemas.openxmlformats.org/presentationml/2006/main">
  <p:tag name="KSO_WM_TEMPLATE_CATEGORY" val="diagram"/>
  <p:tag name="KSO_WM_TEMPLATE_INDEX" val="160007"/>
  <p:tag name="KSO_WM_TAG_VERSION" val="1.0"/>
  <p:tag name="KSO_WM_UNIT_ID" val="diagram160007_5*l_h_a*1_1_1"/>
  <p:tag name="KSO_WM_UNIT_TYPE" val="l_h_a"/>
  <p:tag name="KSO_WM_UNIT_INDEX" val="1_1_1"/>
  <p:tag name="KSO_WM_UNIT_CLEAR" val="1"/>
  <p:tag name="KSO_WM_UNIT_LAYERLEVEL" val="1_1_1"/>
  <p:tag name="KSO_WM_UNIT_VALUE" val="4"/>
  <p:tag name="KSO_WM_UNIT_HIGHLIGHT" val="0"/>
  <p:tag name="KSO_WM_UNIT_COMPATIBLE" val="0"/>
  <p:tag name="KSO_WM_DIAGRAM_GROUP_CODE" val="l1-1"/>
  <p:tag name="KSO_WM_UNIT_PRESET_TEXT" val="01"/>
  <p:tag name="KSO_WM_UNIT_LINE_FORE_SCHEMECOLOR_INDEX" val="14"/>
  <p:tag name="KSO_WM_UNIT_LINE_FILL_TYPE" val="2"/>
  <p:tag name="KSO_WM_UNIT_TEXT_FILL_FORE_SCHEMECOLOR_INDEX" val="14"/>
  <p:tag name="KSO_WM_UNIT_TEXT_FILL_TYPE" val="1"/>
  <p:tag name="KSO_WM_UNIT_DIAGRAM_SCHEMECOLOR_ID" val="6"/>
  <p:tag name="KSO_WM_DIAGRAM_VIRTUALLY_FRAME" val="{&quot;height&quot;:56.233700787401574,&quot;left&quot;:112.49740157480315,&quot;top&quot;:97.49881889763779,&quot;width&quot;:690.0048818897637}"/>
</p:tagLst>
</file>

<file path=ppt/tags/tag4.xml><?xml version="1.0" encoding="utf-8"?>
<p:tagLst xmlns:p="http://schemas.openxmlformats.org/presentationml/2006/main">
  <p:tag name="MH" val="20160830110146"/>
  <p:tag name="MH_LIBRARY" val="CONTENTS"/>
  <p:tag name="MH_TYPE" val="ENTRY"/>
  <p:tag name="ID" val="553512"/>
  <p:tag name="MH_ORDER" val="1"/>
</p:tagLst>
</file>

<file path=ppt/tags/tag40.xml><?xml version="1.0" encoding="utf-8"?>
<p:tagLst xmlns:p="http://schemas.openxmlformats.org/presentationml/2006/main">
  <p:tag name="KSO_WM_TEMPLATE_CATEGORY" val="diagram"/>
  <p:tag name="KSO_WM_TEMPLATE_INDEX" val="160007"/>
  <p:tag name="KSO_WM_TAG_VERSION" val="1.0"/>
  <p:tag name="KSO_WM_UNIT_ID" val="diagram160007_5*l_h_f*1_1_1"/>
  <p:tag name="KSO_WM_UNIT_TYPE" val="l_h_f"/>
  <p:tag name="KSO_WM_UNIT_INDEX" val="1_1_1"/>
  <p:tag name="KSO_WM_UNIT_CLEAR" val="1"/>
  <p:tag name="KSO_WM_UNIT_LAYERLEVEL" val="1_1_1"/>
  <p:tag name="KSO_WM_UNIT_VALUE" val="40"/>
  <p:tag name="KSO_WM_UNIT_HIGHLIGHT" val="0"/>
  <p:tag name="KSO_WM_UNIT_COMPATIBLE" val="0"/>
  <p:tag name="KSO_WM_DIAGRAM_GROUP_CODE" val="l1-1"/>
  <p:tag name="KSO_WM_UNIT_PRESET_TEXT" val="LOREM IPSUM DOLOR SIT"/>
  <p:tag name="KSO_WM_UNIT_FILL_FORE_SCHEMECOLOR_INDEX" val="5"/>
  <p:tag name="KSO_WM_UNIT_FILL_TYPE" val="1"/>
  <p:tag name="KSO_WM_UNIT_SHADOW_SCHEMECOLOR_INDEX" val="5"/>
  <p:tag name="KSO_WM_UNIT_TEXT_FILL_FORE_SCHEMECOLOR_INDEX" val="13"/>
  <p:tag name="KSO_WM_UNIT_TEXT_FILL_TYPE" val="1"/>
  <p:tag name="KSO_WM_UNIT_DIAGRAM_SCHEMECOLOR_ID" val="6"/>
  <p:tag name="KSO_WM_DIAGRAM_VIRTUALLY_FRAME" val="{&quot;height&quot;:56.233700787401574,&quot;left&quot;:112.49740157480315,&quot;top&quot;:97.49881889763779,&quot;width&quot;:690.0048818897637}"/>
</p:tagLst>
</file>

<file path=ppt/tags/tag41.xml><?xml version="1.0" encoding="utf-8"?>
<p:tagLst xmlns:p="http://schemas.openxmlformats.org/presentationml/2006/main">
  <p:tag name="KSO_WM_TEMPLATE_CATEGORY" val="diagram"/>
  <p:tag name="KSO_WM_TEMPLATE_INDEX" val="160007"/>
  <p:tag name="KSO_WM_TAG_VERSION" val="1.0"/>
  <p:tag name="KSO_WM_UNIT_ID" val="diagram160007_5*l_i*1_2"/>
  <p:tag name="KSO_WM_UNIT_TYPE" val="l_i"/>
  <p:tag name="KSO_WM_UNIT_INDEX" val="1_2"/>
  <p:tag name="KSO_WM_UNIT_CLEAR" val="1"/>
  <p:tag name="KSO_WM_UNIT_LAYERLEVEL" val="1_1"/>
  <p:tag name="KSO_WM_DIAGRAM_GROUP_CODE" val="l1-1"/>
  <p:tag name="KSO_WM_UNIT_FILL_FORE_SCHEMECOLOR_INDEX" val="5"/>
  <p:tag name="KSO_WM_UNIT_FILL_TYPE" val="1"/>
  <p:tag name="KSO_WM_UNIT_SHADOW_SCHEMECOLOR_INDEX" val="14"/>
  <p:tag name="KSO_WM_UNIT_TEXT_FILL_FORE_SCHEMECOLOR_INDEX" val="2"/>
  <p:tag name="KSO_WM_UNIT_TEXT_FILL_TYPE" val="1"/>
  <p:tag name="KSO_WM_UNIT_DIAGRAM_SCHEMECOLOR_ID" val="6"/>
  <p:tag name="KSO_WM_DIAGRAM_VIRTUALLY_FRAME" val="{&quot;height&quot;:56.233700787401574,&quot;left&quot;:112.49740157480315,&quot;top&quot;:97.49881889763779,&quot;width&quot;:690.0048818897637}"/>
</p:tagLst>
</file>

<file path=ppt/tags/tag42.xml><?xml version="1.0" encoding="utf-8"?>
<p:tagLst xmlns:p="http://schemas.openxmlformats.org/presentationml/2006/main">
  <p:tag name="KSO_WM_TEMPLATE_CATEGORY" val="diagram"/>
  <p:tag name="KSO_WM_TEMPLATE_INDEX" val="160007"/>
  <p:tag name="KSO_WM_TAG_VERSION" val="1.0"/>
  <p:tag name="KSO_WM_UNIT_ID" val="diagram160007_5*l_h_a*1_1_1"/>
  <p:tag name="KSO_WM_UNIT_TYPE" val="l_h_a"/>
  <p:tag name="KSO_WM_UNIT_INDEX" val="1_1_1"/>
  <p:tag name="KSO_WM_UNIT_CLEAR" val="1"/>
  <p:tag name="KSO_WM_UNIT_LAYERLEVEL" val="1_1_1"/>
  <p:tag name="KSO_WM_UNIT_VALUE" val="4"/>
  <p:tag name="KSO_WM_UNIT_HIGHLIGHT" val="0"/>
  <p:tag name="KSO_WM_UNIT_COMPATIBLE" val="0"/>
  <p:tag name="KSO_WM_DIAGRAM_GROUP_CODE" val="l1-1"/>
  <p:tag name="KSO_WM_UNIT_PRESET_TEXT" val="01"/>
  <p:tag name="KSO_WM_UNIT_LINE_FORE_SCHEMECOLOR_INDEX" val="14"/>
  <p:tag name="KSO_WM_UNIT_LINE_FILL_TYPE" val="2"/>
  <p:tag name="KSO_WM_UNIT_TEXT_FILL_FORE_SCHEMECOLOR_INDEX" val="14"/>
  <p:tag name="KSO_WM_UNIT_TEXT_FILL_TYPE" val="1"/>
  <p:tag name="KSO_WM_UNIT_DIAGRAM_SCHEMECOLOR_ID" val="6"/>
  <p:tag name="KSO_WM_DIAGRAM_VIRTUALLY_FRAME" val="{&quot;height&quot;:56.233700787401574,&quot;left&quot;:112.49740157480315,&quot;top&quot;:97.49881889763779,&quot;width&quot;:690.0048818897637}"/>
</p:tagLst>
</file>

<file path=ppt/tags/tag43.xml><?xml version="1.0" encoding="utf-8"?>
<p:tagLst xmlns:p="http://schemas.openxmlformats.org/presentationml/2006/main">
  <p:tag name="KSO_WM_TEMPLATE_CATEGORY" val="diagram"/>
  <p:tag name="KSO_WM_TEMPLATE_INDEX" val="160007"/>
  <p:tag name="KSO_WM_TAG_VERSION" val="1.0"/>
  <p:tag name="KSO_WM_UNIT_ID" val="diagram160007_5*l_h_f*1_1_1"/>
  <p:tag name="KSO_WM_UNIT_TYPE" val="l_h_f"/>
  <p:tag name="KSO_WM_UNIT_INDEX" val="1_1_1"/>
  <p:tag name="KSO_WM_UNIT_CLEAR" val="1"/>
  <p:tag name="KSO_WM_UNIT_LAYERLEVEL" val="1_1_1"/>
  <p:tag name="KSO_WM_UNIT_VALUE" val="40"/>
  <p:tag name="KSO_WM_UNIT_HIGHLIGHT" val="0"/>
  <p:tag name="KSO_WM_UNIT_COMPATIBLE" val="0"/>
  <p:tag name="KSO_WM_DIAGRAM_GROUP_CODE" val="l1-1"/>
  <p:tag name="KSO_WM_UNIT_PRESET_TEXT" val="LOREM IPSUM DOLOR SIT"/>
  <p:tag name="KSO_WM_UNIT_FILL_FORE_SCHEMECOLOR_INDEX" val="5"/>
  <p:tag name="KSO_WM_UNIT_FILL_TYPE" val="1"/>
  <p:tag name="KSO_WM_UNIT_SHADOW_SCHEMECOLOR_INDEX" val="5"/>
  <p:tag name="KSO_WM_UNIT_TEXT_FILL_FORE_SCHEMECOLOR_INDEX" val="13"/>
  <p:tag name="KSO_WM_UNIT_TEXT_FILL_TYPE" val="1"/>
  <p:tag name="KSO_WM_UNIT_DIAGRAM_SCHEMECOLOR_ID" val="6"/>
  <p:tag name="KSO_WM_DIAGRAM_VIRTUALLY_FRAME" val="{&quot;height&quot;:56.233700787401574,&quot;left&quot;:112.49740157480315,&quot;top&quot;:97.49881889763779,&quot;width&quot;:690.0048818897637}"/>
</p:tagLst>
</file>

<file path=ppt/tags/tag44.xml><?xml version="1.0" encoding="utf-8"?>
<p:tagLst xmlns:p="http://schemas.openxmlformats.org/presentationml/2006/main">
  <p:tag name="KSO_WM_TEMPLATE_CATEGORY" val="diagram"/>
  <p:tag name="KSO_WM_TEMPLATE_INDEX" val="160007"/>
  <p:tag name="KSO_WM_TAG_VERSION" val="1.0"/>
  <p:tag name="KSO_WM_UNIT_ID" val="diagram160007_5*l_i*1_2"/>
  <p:tag name="KSO_WM_UNIT_TYPE" val="l_i"/>
  <p:tag name="KSO_WM_UNIT_INDEX" val="1_2"/>
  <p:tag name="KSO_WM_UNIT_CLEAR" val="1"/>
  <p:tag name="KSO_WM_UNIT_LAYERLEVEL" val="1_1"/>
  <p:tag name="KSO_WM_DIAGRAM_GROUP_CODE" val="l1-1"/>
  <p:tag name="KSO_WM_UNIT_FILL_FORE_SCHEMECOLOR_INDEX" val="5"/>
  <p:tag name="KSO_WM_UNIT_FILL_TYPE" val="1"/>
  <p:tag name="KSO_WM_UNIT_SHADOW_SCHEMECOLOR_INDEX" val="14"/>
  <p:tag name="KSO_WM_UNIT_TEXT_FILL_FORE_SCHEMECOLOR_INDEX" val="2"/>
  <p:tag name="KSO_WM_UNIT_TEXT_FILL_TYPE" val="1"/>
  <p:tag name="KSO_WM_UNIT_DIAGRAM_SCHEMECOLOR_ID" val="6"/>
  <p:tag name="KSO_WM_DIAGRAM_VIRTUALLY_FRAME" val="{&quot;height&quot;:56.233700787401574,&quot;left&quot;:112.49740157480315,&quot;top&quot;:97.49881889763779,&quot;width&quot;:690.0048818897637}"/>
</p:tagLst>
</file>

<file path=ppt/tags/tag45.xml><?xml version="1.0" encoding="utf-8"?>
<p:tagLst xmlns:p="http://schemas.openxmlformats.org/presentationml/2006/main">
  <p:tag name="KSO_WM_TEMPLATE_CATEGORY" val="diagram"/>
  <p:tag name="KSO_WM_TEMPLATE_INDEX" val="160007"/>
  <p:tag name="KSO_WM_TAG_VERSION" val="1.0"/>
  <p:tag name="KSO_WM_UNIT_ID" val="diagram160007_5*l_h_a*1_1_1"/>
  <p:tag name="KSO_WM_UNIT_TYPE" val="l_h_a"/>
  <p:tag name="KSO_WM_UNIT_INDEX" val="1_1_1"/>
  <p:tag name="KSO_WM_UNIT_CLEAR" val="1"/>
  <p:tag name="KSO_WM_UNIT_LAYERLEVEL" val="1_1_1"/>
  <p:tag name="KSO_WM_UNIT_VALUE" val="4"/>
  <p:tag name="KSO_WM_UNIT_HIGHLIGHT" val="0"/>
  <p:tag name="KSO_WM_UNIT_COMPATIBLE" val="0"/>
  <p:tag name="KSO_WM_DIAGRAM_GROUP_CODE" val="l1-1"/>
  <p:tag name="KSO_WM_UNIT_PRESET_TEXT" val="01"/>
  <p:tag name="KSO_WM_UNIT_LINE_FORE_SCHEMECOLOR_INDEX" val="14"/>
  <p:tag name="KSO_WM_UNIT_LINE_FILL_TYPE" val="2"/>
  <p:tag name="KSO_WM_UNIT_TEXT_FILL_FORE_SCHEMECOLOR_INDEX" val="14"/>
  <p:tag name="KSO_WM_UNIT_TEXT_FILL_TYPE" val="1"/>
  <p:tag name="KSO_WM_UNIT_DIAGRAM_SCHEMECOLOR_ID" val="6"/>
  <p:tag name="KSO_WM_DIAGRAM_VIRTUALLY_FRAME" val="{&quot;height&quot;:56.233700787401574,&quot;left&quot;:112.49740157480315,&quot;top&quot;:97.49881889763779,&quot;width&quot;:690.0048818897637}"/>
</p:tagLst>
</file>

<file path=ppt/tags/tag46.xml><?xml version="1.0" encoding="utf-8"?>
<p:tagLst xmlns:p="http://schemas.openxmlformats.org/presentationml/2006/main">
  <p:tag name="MH" val="20161022203059"/>
  <p:tag name="MH_LIBRARY" val="GRAPHIC"/>
  <p:tag name="MH_TYPE" val="SubTitle"/>
  <p:tag name="MH_ORDER" val="1"/>
</p:tagLst>
</file>

<file path=ppt/tags/tag47.xml><?xml version="1.0" encoding="utf-8"?>
<p:tagLst xmlns:p="http://schemas.openxmlformats.org/presentationml/2006/main">
  <p:tag name="MH" val="20160830110146"/>
  <p:tag name="MH_LIBRARY" val="CONTENTS"/>
  <p:tag name="MH_TYPE" val="ENTRY"/>
  <p:tag name="ID" val="553512"/>
  <p:tag name="MH_ORDER" val="1"/>
</p:tagLst>
</file>

<file path=ppt/tags/tag48.xml><?xml version="1.0" encoding="utf-8"?>
<p:tagLst xmlns:p="http://schemas.openxmlformats.org/presentationml/2006/main">
  <p:tag name="TIMING" val="|1.6"/>
</p:tagLst>
</file>

<file path=ppt/tags/tag49.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5*l_h_f*1_1_1"/>
  <p:tag name="KSO_WM_UNIT_TYPE" val="l_h_f"/>
  <p:tag name="KSO_WM_UNIT_INDEX" val="1_1_1"/>
  <p:tag name="KSO_WM_UNIT_CLEAR" val="1"/>
  <p:tag name="KSO_WM_UNIT_LAYERLEVEL" val="1_1_1"/>
  <p:tag name="KSO_WM_UNIT_VALUE" val="40"/>
  <p:tag name="KSO_WM_UNIT_HIGHLIGHT" val="0"/>
  <p:tag name="KSO_WM_UNIT_COMPATIBLE" val="0"/>
  <p:tag name="KSO_WM_DIAGRAM_GROUP_CODE" val="l1-1"/>
  <p:tag name="KSO_WM_UNIT_PRESET_TEXT" val="LOREM IPSUM DOLOR SIT"/>
  <p:tag name="KSO_WM_UNIT_FILL_FORE_SCHEMECOLOR_INDEX" val="5"/>
  <p:tag name="KSO_WM_UNIT_FILL_TYPE" val="1"/>
  <p:tag name="KSO_WM_UNIT_SHADOW_SCHEMECOLOR_INDEX" val="5"/>
  <p:tag name="KSO_WM_UNIT_TEXT_FILL_FORE_SCHEMECOLOR_INDEX" val="13"/>
  <p:tag name="KSO_WM_UNIT_TEXT_FILL_TYPE" val="1"/>
  <p:tag name="KSO_WM_UNIT_DIAGRAM_SCHEMECOLOR_ID" val="6"/>
  <p:tag name="KSO_WM_DIAGRAM_VIRTUALLY_FRAME" val="{&quot;height&quot;:374.4288188976378,&quot;left&quot;:84.37307086614173,&quot;top&quot;:104.07448818897637,&quot;width&quot;:718.1292125984253}"/>
</p:tagLst>
</file>

<file path=ppt/tags/tag5.xml><?xml version="1.0" encoding="utf-8"?>
<p:tagLst xmlns:p="http://schemas.openxmlformats.org/presentationml/2006/main">
  <p:tag name="TIMING" val="|1.6"/>
</p:tagLst>
</file>

<file path=ppt/tags/tag50.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5*l_i*1_2"/>
  <p:tag name="KSO_WM_UNIT_TYPE" val="l_i"/>
  <p:tag name="KSO_WM_UNIT_INDEX" val="1_2"/>
  <p:tag name="KSO_WM_UNIT_CLEAR" val="1"/>
  <p:tag name="KSO_WM_UNIT_LAYERLEVEL" val="1_1"/>
  <p:tag name="KSO_WM_DIAGRAM_GROUP_CODE" val="l1-1"/>
  <p:tag name="KSO_WM_UNIT_FILL_FORE_SCHEMECOLOR_INDEX" val="5"/>
  <p:tag name="KSO_WM_UNIT_FILL_TYPE" val="1"/>
  <p:tag name="KSO_WM_UNIT_SHADOW_SCHEMECOLOR_INDEX" val="14"/>
  <p:tag name="KSO_WM_UNIT_TEXT_FILL_FORE_SCHEMECOLOR_INDEX" val="2"/>
  <p:tag name="KSO_WM_UNIT_TEXT_FILL_TYPE" val="1"/>
  <p:tag name="KSO_WM_UNIT_DIAGRAM_SCHEMECOLOR_ID" val="6"/>
  <p:tag name="KSO_WM_DIAGRAM_VIRTUALLY_FRAME" val="{&quot;height&quot;:374.4288188976378,&quot;left&quot;:84.37307086614173,&quot;top&quot;:104.07448818897637,&quot;width&quot;:718.1292125984253}"/>
</p:tagLst>
</file>

<file path=ppt/tags/tag51.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5*l_h_a*1_1_1"/>
  <p:tag name="KSO_WM_UNIT_TYPE" val="l_h_a"/>
  <p:tag name="KSO_WM_UNIT_INDEX" val="1_1_1"/>
  <p:tag name="KSO_WM_UNIT_CLEAR" val="1"/>
  <p:tag name="KSO_WM_UNIT_LAYERLEVEL" val="1_1_1"/>
  <p:tag name="KSO_WM_UNIT_VALUE" val="4"/>
  <p:tag name="KSO_WM_UNIT_HIGHLIGHT" val="0"/>
  <p:tag name="KSO_WM_UNIT_COMPATIBLE" val="0"/>
  <p:tag name="KSO_WM_DIAGRAM_GROUP_CODE" val="l1-1"/>
  <p:tag name="KSO_WM_UNIT_PRESET_TEXT" val="01"/>
  <p:tag name="KSO_WM_UNIT_LINE_FORE_SCHEMECOLOR_INDEX" val="14"/>
  <p:tag name="KSO_WM_UNIT_LINE_FILL_TYPE" val="2"/>
  <p:tag name="KSO_WM_UNIT_TEXT_FILL_FORE_SCHEMECOLOR_INDEX" val="14"/>
  <p:tag name="KSO_WM_UNIT_TEXT_FILL_TYPE" val="1"/>
  <p:tag name="KSO_WM_UNIT_DIAGRAM_SCHEMECOLOR_ID" val="6"/>
  <p:tag name="KSO_WM_DIAGRAM_VIRTUALLY_FRAME" val="{&quot;height&quot;:374.4288188976378,&quot;left&quot;:84.37307086614173,&quot;top&quot;:104.07448818897637,&quot;width&quot;:718.1292125984253}"/>
</p:tagLst>
</file>

<file path=ppt/tags/tag52.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5*l_h_f*1_2_1"/>
  <p:tag name="KSO_WM_UNIT_TYPE" val="l_h_f"/>
  <p:tag name="KSO_WM_UNIT_INDEX" val="1_2_1"/>
  <p:tag name="KSO_WM_UNIT_CLEAR" val="1"/>
  <p:tag name="KSO_WM_UNIT_LAYERLEVEL" val="1_1_1"/>
  <p:tag name="KSO_WM_UNIT_VALUE" val="40"/>
  <p:tag name="KSO_WM_UNIT_HIGHLIGHT" val="0"/>
  <p:tag name="KSO_WM_UNIT_COMPATIBLE" val="0"/>
  <p:tag name="KSO_WM_DIAGRAM_GROUP_CODE" val="l1-1"/>
  <p:tag name="KSO_WM_UNIT_PRESET_TEXT" val="LOREM IPSUM DOLOR SIT"/>
  <p:tag name="KSO_WM_UNIT_FILL_FORE_SCHEMECOLOR_INDEX" val="6"/>
  <p:tag name="KSO_WM_UNIT_FILL_TYPE" val="1"/>
  <p:tag name="KSO_WM_UNIT_SHADOW_SCHEMECOLOR_INDEX" val="5"/>
  <p:tag name="KSO_WM_UNIT_TEXT_FILL_FORE_SCHEMECOLOR_INDEX" val="13"/>
  <p:tag name="KSO_WM_UNIT_TEXT_FILL_TYPE" val="1"/>
  <p:tag name="KSO_WM_UNIT_DIAGRAM_SCHEMECOLOR_ID" val="6"/>
  <p:tag name="KSO_WM_DIAGRAM_VIRTUALLY_FRAME" val="{&quot;height&quot;:374.4288188976378,&quot;left&quot;:84.37307086614173,&quot;top&quot;:104.07448818897637,&quot;width&quot;:718.1292125984253}"/>
</p:tagLst>
</file>

<file path=ppt/tags/tag53.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5*l_i*1_3"/>
  <p:tag name="KSO_WM_UNIT_TYPE" val="l_i"/>
  <p:tag name="KSO_WM_UNIT_INDEX" val="1_3"/>
  <p:tag name="KSO_WM_UNIT_CLEAR" val="1"/>
  <p:tag name="KSO_WM_UNIT_LAYERLEVEL" val="1_1"/>
  <p:tag name="KSO_WM_DIAGRAM_GROUP_CODE" val="l1-1"/>
  <p:tag name="KSO_WM_UNIT_FILL_FORE_SCHEMECOLOR_INDEX" val="6"/>
  <p:tag name="KSO_WM_UNIT_FILL_TYPE" val="1"/>
  <p:tag name="KSO_WM_UNIT_SHADOW_SCHEMECOLOR_INDEX" val="14"/>
  <p:tag name="KSO_WM_UNIT_TEXT_FILL_FORE_SCHEMECOLOR_INDEX" val="2"/>
  <p:tag name="KSO_WM_UNIT_TEXT_FILL_TYPE" val="1"/>
  <p:tag name="KSO_WM_UNIT_DIAGRAM_SCHEMECOLOR_ID" val="6"/>
  <p:tag name="KSO_WM_DIAGRAM_VIRTUALLY_FRAME" val="{&quot;height&quot;:374.4288188976378,&quot;left&quot;:84.37307086614173,&quot;top&quot;:104.07448818897637,&quot;width&quot;:718.1292125984253}"/>
</p:tagLst>
</file>

<file path=ppt/tags/tag54.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5*l_h_a*1_2_1"/>
  <p:tag name="KSO_WM_UNIT_TYPE" val="l_h_a"/>
  <p:tag name="KSO_WM_UNIT_INDEX" val="1_2_1"/>
  <p:tag name="KSO_WM_UNIT_CLEAR" val="1"/>
  <p:tag name="KSO_WM_UNIT_LAYERLEVEL" val="1_1_1"/>
  <p:tag name="KSO_WM_UNIT_VALUE" val="4"/>
  <p:tag name="KSO_WM_UNIT_HIGHLIGHT" val="0"/>
  <p:tag name="KSO_WM_UNIT_COMPATIBLE" val="0"/>
  <p:tag name="KSO_WM_DIAGRAM_GROUP_CODE" val="l1-1"/>
  <p:tag name="KSO_WM_UNIT_PRESET_TEXT" val="02"/>
  <p:tag name="KSO_WM_UNIT_LINE_FORE_SCHEMECOLOR_INDEX" val="14"/>
  <p:tag name="KSO_WM_UNIT_LINE_FILL_TYPE" val="2"/>
  <p:tag name="KSO_WM_UNIT_TEXT_FILL_FORE_SCHEMECOLOR_INDEX" val="14"/>
  <p:tag name="KSO_WM_UNIT_TEXT_FILL_TYPE" val="1"/>
  <p:tag name="KSO_WM_UNIT_DIAGRAM_SCHEMECOLOR_ID" val="6"/>
  <p:tag name="KSO_WM_DIAGRAM_VIRTUALLY_FRAME" val="{&quot;height&quot;:374.4288188976378,&quot;left&quot;:84.37307086614173,&quot;top&quot;:104.07448818897637,&quot;width&quot;:718.1292125984253}"/>
</p:tagLst>
</file>

<file path=ppt/tags/tag55.xml><?xml version="1.0" encoding="utf-8"?>
<p:tagLst xmlns:p="http://schemas.openxmlformats.org/presentationml/2006/main">
  <p:tag name="KSO_WM_UNIT_TABLE_BEAUTIFY" val="smartTable{17d60b29-265c-4f80-adb6-6c5d78520276}"/>
  <p:tag name="TABLE_ENDDRAG_ORIGIN_RECT" val="849*218"/>
  <p:tag name="TABLE_ENDDRAG_RECT" val="49*133*849*218"/>
</p:tagLst>
</file>

<file path=ppt/tags/tag56.xml><?xml version="1.0" encoding="utf-8"?>
<p:tagLst xmlns:p="http://schemas.openxmlformats.org/presentationml/2006/main">
  <p:tag name="KSO_WM_UNIT_TABLE_BEAUTIFY" val="smartTable{5f9369e1-fb45-4e77-9f20-641209ef4cd1}"/>
  <p:tag name="TABLE_ENDDRAG_ORIGIN_RECT" val="849*218"/>
  <p:tag name="TABLE_ENDDRAG_RECT" val="49*133*849*218"/>
</p:tagLst>
</file>

<file path=ppt/tags/tag57.xml><?xml version="1.0" encoding="utf-8"?>
<p:tagLst xmlns:p="http://schemas.openxmlformats.org/presentationml/2006/main">
  <p:tag name="KSO_WM_UNIT_TABLE_BEAUTIFY" val="smartTable{4f77397b-89ea-44cb-a80b-5ddd58d178dd}"/>
  <p:tag name="TABLE_ENDDRAG_ORIGIN_RECT" val="849*218"/>
  <p:tag name="TABLE_ENDDRAG_RECT" val="49*133*849*218"/>
</p:tagLst>
</file>

<file path=ppt/tags/tag58.xml><?xml version="1.0" encoding="utf-8"?>
<p:tagLst xmlns:p="http://schemas.openxmlformats.org/presentationml/2006/main">
  <p:tag name="KSO_WM_UNIT_TABLE_BEAUTIFY" val="smartTable{f64cacc7-bec8-4f37-bd7f-1372343d2db2}"/>
  <p:tag name="TABLE_ENDDRAG_ORIGIN_RECT" val="849*218"/>
  <p:tag name="TABLE_ENDDRAG_RECT" val="49*133*849*218"/>
</p:tagLst>
</file>

<file path=ppt/tags/tag59.xml><?xml version="1.0" encoding="utf-8"?>
<p:tagLst xmlns:p="http://schemas.openxmlformats.org/presentationml/2006/main">
  <p:tag name="MH" val="20161022203059"/>
  <p:tag name="MH_LIBRARY" val="GRAPHIC"/>
  <p:tag name="MH_TYPE" val="SubTitle"/>
  <p:tag name="MH_ORDER" val="1"/>
</p:tagLst>
</file>

<file path=ppt/tags/tag6.xml><?xml version="1.0" encoding="utf-8"?>
<p:tagLst xmlns:p="http://schemas.openxmlformats.org/presentationml/2006/main">
  <p:tag name="MH" val="20160830110146"/>
  <p:tag name="MH_LIBRARY" val="CONTENTS"/>
  <p:tag name="MH_TYPE" val="OTHERS"/>
  <p:tag name="ID" val="553512"/>
</p:tagLst>
</file>

<file path=ppt/tags/tag60.xml><?xml version="1.0" encoding="utf-8"?>
<p:tagLst xmlns:p="http://schemas.openxmlformats.org/presentationml/2006/main">
  <p:tag name="MH" val="20160830110146"/>
  <p:tag name="MH_LIBRARY" val="CONTENTS"/>
  <p:tag name="MH_TYPE" val="ENTRY"/>
  <p:tag name="ID" val="553512"/>
  <p:tag name="MH_ORDER" val="1"/>
</p:tagLst>
</file>

<file path=ppt/tags/tag61.xml><?xml version="1.0" encoding="utf-8"?>
<p:tagLst xmlns:p="http://schemas.openxmlformats.org/presentationml/2006/main">
  <p:tag name="TIMING" val="|1.6"/>
</p:tagLst>
</file>

<file path=ppt/tags/tag62.xml><?xml version="1.0" encoding="utf-8"?>
<p:tagLst xmlns:p="http://schemas.openxmlformats.org/presentationml/2006/main">
  <p:tag name="KSO_WM_TEMPLATE_CATEGORY" val="diagram"/>
  <p:tag name="KSO_WM_TEMPLATE_INDEX" val="160007"/>
  <p:tag name="KSO_WM_TAG_VERSION" val="1.0"/>
  <p:tag name="KSO_WM_UNIT_ID" val="diagram160007_5*l_h_f*1_1_1"/>
  <p:tag name="KSO_WM_UNIT_TYPE" val="l_h_f"/>
  <p:tag name="KSO_WM_UNIT_INDEX" val="1_1_1"/>
  <p:tag name="KSO_WM_UNIT_CLEAR" val="1"/>
  <p:tag name="KSO_WM_UNIT_LAYERLEVEL" val="1_1_1"/>
  <p:tag name="KSO_WM_UNIT_VALUE" val="40"/>
  <p:tag name="KSO_WM_UNIT_HIGHLIGHT" val="0"/>
  <p:tag name="KSO_WM_UNIT_COMPATIBLE" val="0"/>
  <p:tag name="KSO_WM_DIAGRAM_GROUP_CODE" val="l1-1"/>
  <p:tag name="KSO_WM_UNIT_PRESET_TEXT" val="LOREM IPSUM DOLOR SIT"/>
  <p:tag name="KSO_WM_UNIT_FILL_FORE_SCHEMECOLOR_INDEX" val="5"/>
  <p:tag name="KSO_WM_UNIT_FILL_TYPE" val="1"/>
  <p:tag name="KSO_WM_UNIT_SHADOW_SCHEMECOLOR_INDEX" val="5"/>
  <p:tag name="KSO_WM_UNIT_TEXT_FILL_FORE_SCHEMECOLOR_INDEX" val="13"/>
  <p:tag name="KSO_WM_UNIT_TEXT_FILL_TYPE" val="1"/>
  <p:tag name="KSO_WM_UNIT_DIAGRAM_SCHEMECOLOR_ID" val="6"/>
  <p:tag name="KSO_WM_DIAGRAM_VIRTUALLY_FRAME" val="{&quot;height&quot;:56.233700787401574,&quot;left&quot;:112.49740157480315,&quot;top&quot;:97.49881889763779,&quot;width&quot;:690.0048818897637}"/>
</p:tagLst>
</file>

<file path=ppt/tags/tag63.xml><?xml version="1.0" encoding="utf-8"?>
<p:tagLst xmlns:p="http://schemas.openxmlformats.org/presentationml/2006/main">
  <p:tag name="KSO_WM_TEMPLATE_CATEGORY" val="diagram"/>
  <p:tag name="KSO_WM_TEMPLATE_INDEX" val="160007"/>
  <p:tag name="KSO_WM_TAG_VERSION" val="1.0"/>
  <p:tag name="KSO_WM_UNIT_ID" val="diagram160007_5*l_i*1_2"/>
  <p:tag name="KSO_WM_UNIT_TYPE" val="l_i"/>
  <p:tag name="KSO_WM_UNIT_INDEX" val="1_2"/>
  <p:tag name="KSO_WM_UNIT_CLEAR" val="1"/>
  <p:tag name="KSO_WM_UNIT_LAYERLEVEL" val="1_1"/>
  <p:tag name="KSO_WM_DIAGRAM_GROUP_CODE" val="l1-1"/>
  <p:tag name="KSO_WM_UNIT_FILL_FORE_SCHEMECOLOR_INDEX" val="5"/>
  <p:tag name="KSO_WM_UNIT_FILL_TYPE" val="1"/>
  <p:tag name="KSO_WM_UNIT_SHADOW_SCHEMECOLOR_INDEX" val="14"/>
  <p:tag name="KSO_WM_UNIT_TEXT_FILL_FORE_SCHEMECOLOR_INDEX" val="2"/>
  <p:tag name="KSO_WM_UNIT_TEXT_FILL_TYPE" val="1"/>
  <p:tag name="KSO_WM_UNIT_DIAGRAM_SCHEMECOLOR_ID" val="6"/>
  <p:tag name="KSO_WM_DIAGRAM_VIRTUALLY_FRAME" val="{&quot;height&quot;:56.233700787401574,&quot;left&quot;:112.49740157480315,&quot;top&quot;:97.49881889763779,&quot;width&quot;:690.0048818897637}"/>
</p:tagLst>
</file>

<file path=ppt/tags/tag64.xml><?xml version="1.0" encoding="utf-8"?>
<p:tagLst xmlns:p="http://schemas.openxmlformats.org/presentationml/2006/main">
  <p:tag name="KSO_WM_TEMPLATE_CATEGORY" val="diagram"/>
  <p:tag name="KSO_WM_TEMPLATE_INDEX" val="160007"/>
  <p:tag name="KSO_WM_TAG_VERSION" val="1.0"/>
  <p:tag name="KSO_WM_UNIT_ID" val="diagram160007_5*l_h_a*1_1_1"/>
  <p:tag name="KSO_WM_UNIT_TYPE" val="l_h_a"/>
  <p:tag name="KSO_WM_UNIT_INDEX" val="1_1_1"/>
  <p:tag name="KSO_WM_UNIT_CLEAR" val="1"/>
  <p:tag name="KSO_WM_UNIT_LAYERLEVEL" val="1_1_1"/>
  <p:tag name="KSO_WM_UNIT_VALUE" val="4"/>
  <p:tag name="KSO_WM_UNIT_HIGHLIGHT" val="0"/>
  <p:tag name="KSO_WM_UNIT_COMPATIBLE" val="0"/>
  <p:tag name="KSO_WM_DIAGRAM_GROUP_CODE" val="l1-1"/>
  <p:tag name="KSO_WM_UNIT_PRESET_TEXT" val="01"/>
  <p:tag name="KSO_WM_UNIT_LINE_FORE_SCHEMECOLOR_INDEX" val="14"/>
  <p:tag name="KSO_WM_UNIT_LINE_FILL_TYPE" val="2"/>
  <p:tag name="KSO_WM_UNIT_TEXT_FILL_FORE_SCHEMECOLOR_INDEX" val="14"/>
  <p:tag name="KSO_WM_UNIT_TEXT_FILL_TYPE" val="1"/>
  <p:tag name="KSO_WM_UNIT_DIAGRAM_SCHEMECOLOR_ID" val="6"/>
  <p:tag name="KSO_WM_DIAGRAM_VIRTUALLY_FRAME" val="{&quot;height&quot;:56.233700787401574,&quot;left&quot;:112.49740157480315,&quot;top&quot;:97.49881889763779,&quot;width&quot;:690.0048818897637}"/>
</p:tagLst>
</file>

<file path=ppt/tags/tag65.xml><?xml version="1.0" encoding="utf-8"?>
<p:tagLst xmlns:p="http://schemas.openxmlformats.org/presentationml/2006/main">
  <p:tag name="MH" val="20161022203059"/>
  <p:tag name="MH_LIBRARY" val="GRAPHIC"/>
  <p:tag name="MH_TYPE" val="SubTitle"/>
  <p:tag name="MH_ORDER" val="1"/>
</p:tagLst>
</file>

<file path=ppt/tags/tag66.xml><?xml version="1.0" encoding="utf-8"?>
<p:tagLst xmlns:p="http://schemas.openxmlformats.org/presentationml/2006/main">
  <p:tag name="MH" val="20160830110146"/>
  <p:tag name="MH_LIBRARY" val="CONTENTS"/>
  <p:tag name="MH_TYPE" val="ENTRY"/>
  <p:tag name="ID" val="553512"/>
  <p:tag name="MH_ORDER" val="1"/>
</p:tagLst>
</file>

<file path=ppt/tags/tag67.xml><?xml version="1.0" encoding="utf-8"?>
<p:tagLst xmlns:p="http://schemas.openxmlformats.org/presentationml/2006/main">
  <p:tag name="TIMING" val="|1.6"/>
</p:tagLst>
</file>

<file path=ppt/tags/tag68.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5*l_i*1_2"/>
  <p:tag name="KSO_WM_UNIT_TYPE" val="l_i"/>
  <p:tag name="KSO_WM_UNIT_INDEX" val="1_2"/>
  <p:tag name="KSO_WM_UNIT_CLEAR" val="1"/>
  <p:tag name="KSO_WM_UNIT_LAYERLEVEL" val="1_1"/>
  <p:tag name="KSO_WM_DIAGRAM_GROUP_CODE" val="l1-1"/>
  <p:tag name="KSO_WM_UNIT_FILL_FORE_SCHEMECOLOR_INDEX" val="5"/>
  <p:tag name="KSO_WM_UNIT_FILL_TYPE" val="1"/>
  <p:tag name="KSO_WM_UNIT_SHADOW_SCHEMECOLOR_INDEX" val="14"/>
  <p:tag name="KSO_WM_UNIT_TEXT_FILL_FORE_SCHEMECOLOR_INDEX" val="2"/>
  <p:tag name="KSO_WM_UNIT_TEXT_FILL_TYPE" val="1"/>
  <p:tag name="KSO_WM_UNIT_DIAGRAM_SCHEMECOLOR_ID" val="6"/>
  <p:tag name="KSO_WM_DIAGRAM_VIRTUALLY_FRAME" val="{&quot;height&quot;:56.25118110236222,&quot;left&quot;:112.49740157480315,&quot;top&quot;:97.49881889763779,&quot;width&quot;:690.0048818897637}"/>
</p:tagLst>
</file>

<file path=ppt/tags/tag69.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5*l_h_a*1_1_1"/>
  <p:tag name="KSO_WM_UNIT_TYPE" val="l_h_a"/>
  <p:tag name="KSO_WM_UNIT_INDEX" val="1_1_1"/>
  <p:tag name="KSO_WM_UNIT_CLEAR" val="1"/>
  <p:tag name="KSO_WM_UNIT_LAYERLEVEL" val="1_1_1"/>
  <p:tag name="KSO_WM_UNIT_VALUE" val="4"/>
  <p:tag name="KSO_WM_UNIT_HIGHLIGHT" val="0"/>
  <p:tag name="KSO_WM_UNIT_COMPATIBLE" val="0"/>
  <p:tag name="KSO_WM_DIAGRAM_GROUP_CODE" val="l1-1"/>
  <p:tag name="KSO_WM_UNIT_PRESET_TEXT" val="01"/>
  <p:tag name="KSO_WM_UNIT_LINE_FORE_SCHEMECOLOR_INDEX" val="14"/>
  <p:tag name="KSO_WM_UNIT_LINE_FILL_TYPE" val="2"/>
  <p:tag name="KSO_WM_UNIT_TEXT_FILL_FORE_SCHEMECOLOR_INDEX" val="14"/>
  <p:tag name="KSO_WM_UNIT_TEXT_FILL_TYPE" val="1"/>
  <p:tag name="KSO_WM_UNIT_DIAGRAM_SCHEMECOLOR_ID" val="6"/>
  <p:tag name="KSO_WM_DIAGRAM_VIRTUALLY_FRAME" val="{&quot;height&quot;:56.25118110236222,&quot;left&quot;:112.49740157480315,&quot;top&quot;:97.49881889763779,&quot;width&quot;:690.0048818897637}"/>
</p:tagLst>
</file>

<file path=ppt/tags/tag7.xml><?xml version="1.0" encoding="utf-8"?>
<p:tagLst xmlns:p="http://schemas.openxmlformats.org/presentationml/2006/main">
  <p:tag name="MH" val="20160830110146"/>
  <p:tag name="MH_LIBRARY" val="CONTENTS"/>
  <p:tag name="MH_TYPE" val="OTHERS"/>
  <p:tag name="ID" val="553512"/>
</p:tagLst>
</file>

<file path=ppt/tags/tag8.xml><?xml version="1.0" encoding="utf-8"?>
<p:tagLst xmlns:p="http://schemas.openxmlformats.org/presentationml/2006/main">
  <p:tag name="KSO_WM_DIAGRAM_VIRTUALLY_FRAME" val="{&quot;height&quot;:294.09763779527555,&quot;left&quot;:316.7,&quot;top&quot;:100.7523622047244,&quot;width&quot;:416.6}"/>
</p:tagLst>
</file>

<file path=ppt/tags/tag9.xml><?xml version="1.0" encoding="utf-8"?>
<p:tagLst xmlns:p="http://schemas.openxmlformats.org/presentationml/2006/main">
  <p:tag name="KSO_WM_DIAGRAM_VIRTUALLY_FRAME" val="{&quot;height&quot;:294.09763779527555,&quot;left&quot;:316.7,&quot;top&quot;:100.7523622047244,&quot;width&quot;:416.6}"/>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4211</Words>
  <Application>WPS 演示</Application>
  <PresentationFormat>自定义</PresentationFormat>
  <Paragraphs>545</Paragraphs>
  <Slides>32</Slides>
  <Notes>8</Notes>
  <HiddenSlides>0</HiddenSlides>
  <MMClips>0</MMClips>
  <ScaleCrop>false</ScaleCrop>
  <HeadingPairs>
    <vt:vector size="8" baseType="variant">
      <vt:variant>
        <vt:lpstr>已用的字体</vt:lpstr>
      </vt:variant>
      <vt:variant>
        <vt:i4>17</vt:i4>
      </vt:variant>
      <vt:variant>
        <vt:lpstr>主题</vt:lpstr>
      </vt:variant>
      <vt:variant>
        <vt:i4>1</vt:i4>
      </vt:variant>
      <vt:variant>
        <vt:lpstr>嵌入 OLE 服务器</vt:lpstr>
      </vt:variant>
      <vt:variant>
        <vt:i4>1</vt:i4>
      </vt:variant>
      <vt:variant>
        <vt:lpstr>幻灯片标题</vt:lpstr>
      </vt:variant>
      <vt:variant>
        <vt:i4>32</vt:i4>
      </vt:variant>
    </vt:vector>
  </HeadingPairs>
  <TitlesOfParts>
    <vt:vector size="51" baseType="lpstr">
      <vt:lpstr>Arial</vt:lpstr>
      <vt:lpstr>宋体</vt:lpstr>
      <vt:lpstr>Wingdings</vt:lpstr>
      <vt:lpstr>黑体</vt:lpstr>
      <vt:lpstr>方正兰亭黑_GBK</vt:lpstr>
      <vt:lpstr>微软雅黑</vt:lpstr>
      <vt:lpstr>inpin heiti</vt:lpstr>
      <vt:lpstr>汉仪书魂体简</vt:lpstr>
      <vt:lpstr>Arial Unicode MS</vt:lpstr>
      <vt:lpstr>Calibri</vt:lpstr>
      <vt:lpstr>Calibri</vt:lpstr>
      <vt:lpstr>Times New Roman</vt:lpstr>
      <vt:lpstr>U.S. 101</vt:lpstr>
      <vt:lpstr>Segoe Print</vt:lpstr>
      <vt:lpstr>Roboto</vt:lpstr>
      <vt:lpstr>Times New Roman</vt:lpstr>
      <vt:lpstr>Open Sans Light</vt:lpstr>
      <vt:lpstr>Office 主题</vt:lpstr>
      <vt:lpstr>Paint.Picture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静待花开</cp:lastModifiedBy>
  <cp:revision>143</cp:revision>
  <dcterms:created xsi:type="dcterms:W3CDTF">2018-03-01T02:03:00Z</dcterms:created>
  <dcterms:modified xsi:type="dcterms:W3CDTF">2025-08-07T08:32:32Z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KSORubyTemplateID">
    <vt:lpwstr>2</vt:lpwstr>
  </property>
  <property fmtid="{D5CDD505-2E9C-101B-9397-08002B2CF9AE}" pid="4" name="ICV">
    <vt:lpwstr>9970B97120F24676871110623FE48C37_13</vt:lpwstr>
  </property>
</Properties>
</file>