
<file path=[Content_Types].xml><?xml version="1.0" encoding="utf-8"?>
<Types xmlns="http://schemas.openxmlformats.org/package/2006/content-types">
  <Default Extension="xml" ContentType="application/xml"/>
  <Default Extension="jpeg" ContentType="image/jpeg"/>
  <Default Extension="JPG" ContentType="image/.jpg"/>
  <Default Extension="png" ContentType="image/png"/>
  <Default Extension="rels" ContentType="application/vnd.openxmlformats-package.relationships+xml"/>
  <Override PartName="/customXml/itemProps267.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6.svg" ContentType="image/svg+xml"/>
  <Override PartName="/ppt/media/image21.svg" ContentType="image/svg+xml"/>
  <Override PartName="/ppt/media/image23.svg" ContentType="image/svg+xml"/>
  <Override PartName="/ppt/media/image25.svg" ContentType="image/svg+xml"/>
  <Override PartName="/ppt/media/image26.svg" ContentType="image/svg+xml"/>
  <Override PartName="/ppt/media/image27.svg" ContentType="image/svg+xml"/>
  <Override PartName="/ppt/media/image28.svg" ContentType="image/svg+xml"/>
  <Override PartName="/ppt/media/image29.svg" ContentType="image/svg+xml"/>
  <Override PartName="/ppt/media/image30.svg" ContentType="image/svg+xml"/>
  <Override PartName="/ppt/media/image31.svg" ContentType="image/svg+xml"/>
  <Override PartName="/ppt/media/image4.svg" ContentType="image/svg+xml"/>
  <Override PartName="/ppt/media/image45.svg" ContentType="image/svg+xml"/>
  <Override PartName="/ppt/media/image47.svg" ContentType="image/svg+xml"/>
  <Override PartName="/ppt/media/image49.svg" ContentType="image/svg+xml"/>
  <Override PartName="/ppt/media/image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8.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64"/>
  </p:handoutMasterIdLst>
  <p:sldIdLst>
    <p:sldId id="317" r:id="rId3"/>
    <p:sldId id="392" r:id="rId5"/>
    <p:sldId id="490" r:id="rId6"/>
    <p:sldId id="491" r:id="rId7"/>
    <p:sldId id="492" r:id="rId8"/>
    <p:sldId id="600" r:id="rId9"/>
    <p:sldId id="493" r:id="rId10"/>
    <p:sldId id="570" r:id="rId11"/>
    <p:sldId id="599" r:id="rId12"/>
    <p:sldId id="501" r:id="rId13"/>
    <p:sldId id="494" r:id="rId14"/>
    <p:sldId id="510" r:id="rId15"/>
    <p:sldId id="504" r:id="rId16"/>
    <p:sldId id="495" r:id="rId17"/>
    <p:sldId id="496" r:id="rId18"/>
    <p:sldId id="498" r:id="rId19"/>
    <p:sldId id="499" r:id="rId20"/>
    <p:sldId id="497" r:id="rId21"/>
    <p:sldId id="509" r:id="rId22"/>
    <p:sldId id="500" r:id="rId23"/>
    <p:sldId id="603" r:id="rId24"/>
    <p:sldId id="508" r:id="rId25"/>
    <p:sldId id="511" r:id="rId26"/>
    <p:sldId id="604" r:id="rId27"/>
    <p:sldId id="512" r:id="rId28"/>
    <p:sldId id="517" r:id="rId29"/>
    <p:sldId id="513" r:id="rId30"/>
    <p:sldId id="514" r:id="rId31"/>
    <p:sldId id="515" r:id="rId32"/>
    <p:sldId id="569" r:id="rId33"/>
    <p:sldId id="567" r:id="rId34"/>
    <p:sldId id="568" r:id="rId35"/>
    <p:sldId id="572" r:id="rId36"/>
    <p:sldId id="605" r:id="rId37"/>
    <p:sldId id="606" r:id="rId38"/>
    <p:sldId id="562" r:id="rId39"/>
    <p:sldId id="564" r:id="rId40"/>
    <p:sldId id="566" r:id="rId41"/>
    <p:sldId id="563" r:id="rId42"/>
    <p:sldId id="573" r:id="rId43"/>
    <p:sldId id="574" r:id="rId44"/>
    <p:sldId id="575" r:id="rId45"/>
    <p:sldId id="578" r:id="rId46"/>
    <p:sldId id="579" r:id="rId47"/>
    <p:sldId id="580" r:id="rId48"/>
    <p:sldId id="584" r:id="rId49"/>
    <p:sldId id="581" r:id="rId50"/>
    <p:sldId id="582" r:id="rId51"/>
    <p:sldId id="598" r:id="rId52"/>
    <p:sldId id="589" r:id="rId53"/>
    <p:sldId id="587" r:id="rId54"/>
    <p:sldId id="590" r:id="rId55"/>
    <p:sldId id="591" r:id="rId56"/>
    <p:sldId id="593" r:id="rId57"/>
    <p:sldId id="592" r:id="rId58"/>
    <p:sldId id="594" r:id="rId59"/>
    <p:sldId id="595" r:id="rId60"/>
    <p:sldId id="596" r:id="rId61"/>
    <p:sldId id="597" r:id="rId62"/>
    <p:sldId id="489" r:id="rId63"/>
  </p:sldIdLst>
  <p:sldSz cx="9144000" cy="5143500" type="screen16x9"/>
  <p:notesSz cx="6858000" cy="9144000"/>
  <p:embeddedFontLst>
    <p:embeddedFont>
      <p:font typeface="微软雅黑" panose="020B0503020204020204" pitchFamily="34" charset="-122"/>
      <p:regular r:id="rId71"/>
    </p:embeddedFont>
    <p:embeddedFont>
      <p:font typeface="微软雅黑 Light" panose="020B0502040204020203" pitchFamily="34" charset="-122"/>
      <p:regular r:id="rId72"/>
    </p:embeddedFont>
    <p:embeddedFont>
      <p:font typeface="Calibri" panose="020F0502020204030204" charset="0"/>
      <p:regular r:id="rId73"/>
      <p:bold r:id="rId74"/>
      <p:italic r:id="rId75"/>
      <p:boldItalic r:id="rId76"/>
    </p:embeddedFont>
    <p:embeddedFont>
      <p:font typeface="汉仪黑方简" panose="00020600040101010101" charset="-122"/>
      <p:regular r:id="rId77"/>
    </p:embeddedFont>
  </p:embeddedFontLst>
  <p:custDataLst>
    <p:tags r:id="rId7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69" userDrawn="1">
          <p15:clr>
            <a:srgbClr val="A4A3A4"/>
          </p15:clr>
        </p15:guide>
        <p15:guide id="2" pos="2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n lan" initials="ll" lastIdx="14" clrIdx="0"/>
  <p:cmAuthor id="2" name="Microsoft Office 用户" initials="Office" lastIdx="1" clrIdx="1"/>
  <p:cmAuthor id="75" name="作者" initials="A" lastIdx="0" clrIdx="24"/>
  <p:cmAuthor id="3" name="pc" initials="p" lastIdx="1" clrIdx="2"/>
  <p:cmAuthor id="4" name="lenovo" initials="l" lastIdx="1" clrIdx="3"/>
  <p:cmAuthor id="5" name="孙建宝" initials="孙"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CF1"/>
    <a:srgbClr val="EEECF1"/>
    <a:srgbClr val="01455C"/>
    <a:srgbClr val="F79600"/>
    <a:srgbClr val="3992DB"/>
    <a:srgbClr val="005DA2"/>
    <a:srgbClr val="0F1836"/>
    <a:srgbClr val="FDFDFD"/>
    <a:srgbClr val="D9D9D9"/>
    <a:srgbClr val="DCD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890" autoAdjust="0"/>
    <p:restoredTop sz="98516" autoAdjust="0"/>
  </p:normalViewPr>
  <p:slideViewPr>
    <p:cSldViewPr showGuides="1">
      <p:cViewPr>
        <p:scale>
          <a:sx n="84" d="100"/>
          <a:sy n="84" d="100"/>
        </p:scale>
        <p:origin x="-108" y="-732"/>
      </p:cViewPr>
      <p:guideLst>
        <p:guide orient="horz" pos="1569"/>
        <p:guide pos="287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6" d="100"/>
          <a:sy n="86" d="100"/>
        </p:scale>
        <p:origin x="-3810" y="-90"/>
      </p:cViewPr>
      <p:guideLst>
        <p:guide orient="horz" pos="2789"/>
        <p:guide pos="215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8" Type="http://schemas.openxmlformats.org/officeDocument/2006/relationships/tags" Target="tags/tag268.xml"/><Relationship Id="rId77" Type="http://schemas.openxmlformats.org/officeDocument/2006/relationships/font" Target="fonts/font7.fntdata"/><Relationship Id="rId76" Type="http://schemas.openxmlformats.org/officeDocument/2006/relationships/font" Target="fonts/font6.fntdata"/><Relationship Id="rId75" Type="http://schemas.openxmlformats.org/officeDocument/2006/relationships/font" Target="fonts/font5.fntdata"/><Relationship Id="rId74" Type="http://schemas.openxmlformats.org/officeDocument/2006/relationships/font" Target="fonts/font4.fntdata"/><Relationship Id="rId73" Type="http://schemas.openxmlformats.org/officeDocument/2006/relationships/font" Target="fonts/font3.fntdata"/><Relationship Id="rId72" Type="http://schemas.openxmlformats.org/officeDocument/2006/relationships/font" Target="fonts/font2.fntdata"/><Relationship Id="rId71" Type="http://schemas.openxmlformats.org/officeDocument/2006/relationships/font" Target="fonts/font1.fntdata"/><Relationship Id="rId70" Type="http://schemas.openxmlformats.org/officeDocument/2006/relationships/customXml" Target="../customXml/item1.xml"/><Relationship Id="rId7" Type="http://schemas.openxmlformats.org/officeDocument/2006/relationships/slide" Target="slides/slide4.xml"/><Relationship Id="rId69" Type="http://schemas.openxmlformats.org/officeDocument/2006/relationships/customXmlProps" Target="../customXml/itemProps267.xml"/><Relationship Id="rId68" Type="http://schemas.openxmlformats.org/officeDocument/2006/relationships/commentAuthors" Target="commentAuthors.xml"/><Relationship Id="rId67" Type="http://schemas.openxmlformats.org/officeDocument/2006/relationships/tableStyles" Target="tableStyles.xml"/><Relationship Id="rId66" Type="http://schemas.openxmlformats.org/officeDocument/2006/relationships/viewProps" Target="viewProps.xml"/><Relationship Id="rId65" Type="http://schemas.openxmlformats.org/officeDocument/2006/relationships/presProps" Target="presProps.xml"/><Relationship Id="rId64" Type="http://schemas.openxmlformats.org/officeDocument/2006/relationships/handoutMaster" Target="handoutMasters/handoutMaster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B3C12C6-0C3E-4C4D-BF74-AB74D080EA0D}" type="doc">
      <dgm:prSet loTypeId="list" loCatId="list" qsTypeId="urn:microsoft.com/office/officeart/2005/8/quickstyle/simple1" qsCatId="simple" csTypeId="urn:microsoft.com/office/officeart/2005/8/colors/accent1_2" csCatId="accent1" phldr="1"/>
      <dgm:spPr/>
      <dgm:t>
        <a:bodyPr/>
        <a:lstStyle/>
        <a:p>
          <a:endParaRPr lang="zh-CN" altLang="en-US"/>
        </a:p>
      </dgm:t>
    </dgm:pt>
    <dgm:pt modelId="{0F0589B7-A727-48C8-8D4A-CCF64DAFD5A3}">
      <dgm:prSet phldrT="[文本]" phldr="0" custT="1"/>
      <dgm:spPr>
        <a:solidFill>
          <a:srgbClr val="8B67B3"/>
        </a:solidFill>
      </dgm:spPr>
      <dgm:t>
        <a:bodyPr vert="horz" wrap="square"/>
        <a:p>
          <a:pPr>
            <a:lnSpc>
              <a:spcPct val="100000"/>
            </a:lnSpc>
            <a:spcBef>
              <a:spcPct val="0"/>
            </a:spcBef>
            <a:spcAft>
              <a:spcPct val="35000"/>
            </a:spcAft>
          </a:pPr>
          <a:r>
            <a:rPr lang="zh-CN" altLang="en-US" sz="2800" b="1" dirty="0" smtClean="0"/>
            <a:t>适用主体</a:t>
          </a:r>
          <a:r>
            <a:rPr lang="zh-CN" altLang="en-US" sz="2800" b="1" dirty="0" smtClean="0"/>
            <a:t/>
          </a:r>
          <a:endParaRPr lang="zh-CN" altLang="en-US" sz="2800" b="1" dirty="0" smtClean="0"/>
        </a:p>
      </dgm:t>
    </dgm:pt>
    <dgm:pt modelId="{1D5FD2CB-009D-424E-82CD-434D75B5B53F}" cxnId="{A872D747-6CA6-4553-9718-F5167459DBFE}" type="parTrans">
      <dgm:prSet/>
      <dgm:spPr/>
      <dgm:t>
        <a:bodyPr/>
        <a:lstStyle/>
        <a:p>
          <a:endParaRPr lang="zh-CN" altLang="en-US"/>
        </a:p>
      </dgm:t>
    </dgm:pt>
    <dgm:pt modelId="{4CE8E7B4-3CE2-4735-8ADC-997AD01C7834}" cxnId="{A872D747-6CA6-4553-9718-F5167459DBFE}" type="sibTrans">
      <dgm:prSet/>
      <dgm:spPr/>
      <dgm:t>
        <a:bodyPr/>
        <a:lstStyle/>
        <a:p>
          <a:endParaRPr lang="zh-CN" altLang="en-US"/>
        </a:p>
      </dgm:t>
    </dgm:pt>
    <dgm:pt modelId="{DA9D9CCF-9781-42D3-9EFE-5127BB764DA7}">
      <dgm:prSet phldrT="[文本]" phldr="0" custT="1"/>
      <dgm:spPr>
        <a:solidFill>
          <a:srgbClr val="D9BDEF">
            <a:alpha val="90000"/>
          </a:srgbClr>
        </a:solidFill>
      </dgm:spPr>
      <dgm:t>
        <a:bodyPr vert="horz" wrap="square"/>
        <a:p>
          <a:pPr>
            <a:lnSpc>
              <a:spcPct val="100000"/>
            </a:lnSpc>
            <a:spcBef>
              <a:spcPct val="0"/>
            </a:spcBef>
            <a:spcAft>
              <a:spcPct val="15000"/>
            </a:spcAft>
          </a:pPr>
          <a:r>
            <a:rPr lang="zh-CN" altLang="en-US" sz="1800" b="1" dirty="0" smtClean="0">
              <a:solidFill>
                <a:srgbClr val="7030A0"/>
              </a:solidFill>
            </a:rPr>
            <a:t>农业生产者（单位和个人）</a:t>
          </a:r>
          <a:r>
            <a:rPr lang="zh-CN" altLang="en-US" sz="1800" dirty="0">
              <a:solidFill>
                <a:srgbClr val="7030A0"/>
              </a:solidFill>
            </a:rPr>
            <a:t/>
          </a:r>
          <a:endParaRPr lang="zh-CN" altLang="en-US" sz="1800" dirty="0">
            <a:solidFill>
              <a:srgbClr val="7030A0"/>
            </a:solidFill>
          </a:endParaRPr>
        </a:p>
      </dgm:t>
    </dgm:pt>
    <dgm:pt modelId="{09FAC67F-EEA3-42C9-9CC1-D3BD9E033D58}" cxnId="{33912227-C33C-4217-AC84-BA4136A2620D}" type="parTrans">
      <dgm:prSet/>
      <dgm:spPr/>
      <dgm:t>
        <a:bodyPr/>
        <a:lstStyle/>
        <a:p>
          <a:endParaRPr lang="zh-CN" altLang="en-US"/>
        </a:p>
      </dgm:t>
    </dgm:pt>
    <dgm:pt modelId="{E784B3E1-CEDB-4BBE-B8BC-7181298ABAAA}" cxnId="{33912227-C33C-4217-AC84-BA4136A2620D}" type="sibTrans">
      <dgm:prSet/>
      <dgm:spPr/>
      <dgm:t>
        <a:bodyPr/>
        <a:lstStyle/>
        <a:p>
          <a:endParaRPr lang="zh-CN" altLang="en-US"/>
        </a:p>
      </dgm:t>
    </dgm:pt>
    <dgm:pt modelId="{CEF1FF58-277B-430B-A8DC-6E082F8DAF15}">
      <dgm:prSet phldrT="[文本]" phldr="0" custT="1"/>
      <dgm:spPr>
        <a:solidFill>
          <a:srgbClr val="8B67B3"/>
        </a:solidFill>
      </dgm:spPr>
      <dgm:t>
        <a:bodyPr vert="horz" wrap="square"/>
        <a:p>
          <a:pPr>
            <a:lnSpc>
              <a:spcPct val="100000"/>
            </a:lnSpc>
            <a:spcBef>
              <a:spcPct val="0"/>
            </a:spcBef>
            <a:spcAft>
              <a:spcPct val="35000"/>
            </a:spcAft>
          </a:pPr>
          <a:r>
            <a:rPr lang="zh-CN" altLang="en-US" sz="2800" b="1" dirty="0" smtClean="0"/>
            <a:t>享受条件</a:t>
          </a:r>
          <a:r>
            <a:rPr lang="zh-CN" altLang="en-US" sz="2800" b="1" dirty="0" smtClean="0"/>
            <a:t/>
          </a:r>
          <a:endParaRPr lang="zh-CN" altLang="en-US" sz="2800" b="1" dirty="0" smtClean="0"/>
        </a:p>
      </dgm:t>
    </dgm:pt>
    <dgm:pt modelId="{CA6F4358-545C-47B7-966E-7E5F93DF30B9}" cxnId="{BB655631-21AC-4B7F-B252-B7BCD821E8A2}" type="parTrans">
      <dgm:prSet/>
      <dgm:spPr/>
      <dgm:t>
        <a:bodyPr/>
        <a:lstStyle/>
        <a:p>
          <a:endParaRPr lang="zh-CN" altLang="en-US"/>
        </a:p>
      </dgm:t>
    </dgm:pt>
    <dgm:pt modelId="{E05402C9-74FF-4D1A-92D7-551034265803}" cxnId="{BB655631-21AC-4B7F-B252-B7BCD821E8A2}" type="sibTrans">
      <dgm:prSet/>
      <dgm:spPr/>
      <dgm:t>
        <a:bodyPr/>
        <a:lstStyle/>
        <a:p>
          <a:endParaRPr lang="zh-CN" altLang="en-US"/>
        </a:p>
      </dgm:t>
    </dgm:pt>
    <dgm:pt modelId="{6E72C754-B18F-4E48-B471-8CE9F68FF429}">
      <dgm:prSet phldrT="[文本]" phldr="0" custT="1"/>
      <dgm:spPr>
        <a:solidFill>
          <a:srgbClr val="D9BDEF">
            <a:alpha val="90000"/>
          </a:srgbClr>
        </a:solidFill>
      </dgm:spPr>
      <dgm:t>
        <a:bodyPr vert="horz" wrap="square"/>
        <a:p>
          <a:pPr>
            <a:lnSpc>
              <a:spcPct val="100000"/>
            </a:lnSpc>
            <a:spcBef>
              <a:spcPct val="0"/>
            </a:spcBef>
            <a:spcAft>
              <a:spcPct val="15000"/>
            </a:spcAft>
          </a:pPr>
          <a:r>
            <a:rPr lang="zh-CN" sz="1500" b="1" dirty="0" smtClean="0">
              <a:solidFill>
                <a:srgbClr val="7030A0"/>
              </a:solidFill>
            </a:rPr>
            <a:t>直接</a:t>
          </a:r>
          <a:r>
            <a:rPr lang="zh-CN" sz="1500" b="1" dirty="0" smtClean="0">
              <a:solidFill>
                <a:srgbClr val="7030A0"/>
              </a:solidFill>
            </a:rPr>
            <a:t>从事种植业、养殖业、林业、牧业、水产业的单位和个人生产的初级农产品免征增值税。</a:t>
          </a:r>
          <a:r>
            <a:rPr lang="zh-CN" altLang="en-US" sz="1500" b="1" dirty="0">
              <a:solidFill>
                <a:srgbClr val="7030A0"/>
              </a:solidFill>
            </a:rPr>
            <a:t/>
          </a:r>
          <a:endParaRPr lang="zh-CN" altLang="en-US" sz="1500" b="1" dirty="0">
            <a:solidFill>
              <a:srgbClr val="7030A0"/>
            </a:solidFill>
          </a:endParaRPr>
        </a:p>
      </dgm:t>
    </dgm:pt>
    <dgm:pt modelId="{B2C8C410-9E55-45E2-A7E0-8BB5A982F682}" cxnId="{45748B6B-C672-4D7D-A799-22828F02275E}" type="parTrans">
      <dgm:prSet/>
      <dgm:spPr/>
      <dgm:t>
        <a:bodyPr/>
        <a:lstStyle/>
        <a:p>
          <a:endParaRPr lang="zh-CN" altLang="en-US"/>
        </a:p>
      </dgm:t>
    </dgm:pt>
    <dgm:pt modelId="{59D78F9D-8A44-4CE9-A5C6-95A4577544DB}" cxnId="{45748B6B-C672-4D7D-A799-22828F02275E}" type="sibTrans">
      <dgm:prSet/>
      <dgm:spPr/>
      <dgm:t>
        <a:bodyPr/>
        <a:lstStyle/>
        <a:p>
          <a:endParaRPr lang="zh-CN" altLang="en-US"/>
        </a:p>
      </dgm:t>
    </dgm:pt>
    <dgm:pt modelId="{7A2AD63F-3449-4744-8402-91F7C27B3649}">
      <dgm:prSet phldr="0" custT="1"/>
      <dgm:spPr/>
      <dgm:t>
        <a:bodyPr vert="horz" wrap="square"/>
        <a:p>
          <a:pPr>
            <a:lnSpc>
              <a:spcPct val="100000"/>
            </a:lnSpc>
            <a:spcBef>
              <a:spcPct val="0"/>
            </a:spcBef>
            <a:spcAft>
              <a:spcPct val="15000"/>
            </a:spcAft>
          </a:pPr>
          <a:r>
            <a:rPr lang="zh-CN" sz="1500" b="1" dirty="0" smtClean="0">
              <a:solidFill>
                <a:srgbClr val="7030A0"/>
              </a:solidFill>
            </a:rPr>
            <a:t>农产品应当是列入《农业产品征税范围注释》（财税字〔</a:t>
          </a:r>
          <a:r>
            <a:rPr lang="en-US" sz="1500" b="1" dirty="0" smtClean="0">
              <a:solidFill>
                <a:srgbClr val="7030A0"/>
              </a:solidFill>
            </a:rPr>
            <a:t>1995</a:t>
          </a:r>
          <a:r>
            <a:rPr lang="zh-CN" sz="1500" b="1" dirty="0" smtClean="0">
              <a:solidFill>
                <a:srgbClr val="7030A0"/>
              </a:solidFill>
            </a:rPr>
            <a:t>〕</a:t>
          </a:r>
          <a:r>
            <a:rPr lang="en-US" sz="1500" b="1" dirty="0" smtClean="0">
              <a:solidFill>
                <a:srgbClr val="7030A0"/>
              </a:solidFill>
            </a:rPr>
            <a:t>52</a:t>
          </a:r>
          <a:r>
            <a:rPr lang="zh-CN" sz="1500" b="1" dirty="0" smtClean="0">
              <a:solidFill>
                <a:srgbClr val="7030A0"/>
              </a:solidFill>
            </a:rPr>
            <a:t>号）的初级农业产品</a:t>
          </a:r>
          <a:r>
            <a:rPr lang="zh-CN" altLang="en-US" sz="1500" b="1" dirty="0" smtClean="0">
              <a:solidFill>
                <a:srgbClr val="7030A0"/>
              </a:solidFill>
            </a:rPr>
            <a:t/>
          </a:r>
          <a:endParaRPr lang="zh-CN" altLang="en-US" sz="1500" b="1" dirty="0" smtClean="0">
            <a:solidFill>
              <a:srgbClr val="7030A0"/>
            </a:solidFill>
          </a:endParaRPr>
        </a:p>
      </dgm:t>
    </dgm:pt>
    <dgm:pt modelId="{2311602B-2781-4F08-8741-704AB4C94857}" cxnId="{68923BB8-B559-421E-B5FF-1EAC02CB03E7}" type="parTrans">
      <dgm:prSet/>
      <dgm:spPr/>
    </dgm:pt>
    <dgm:pt modelId="{82822079-7BE0-45AC-8CB5-95132EA64895}" cxnId="{68923BB8-B559-421E-B5FF-1EAC02CB03E7}" type="sibTrans">
      <dgm:prSet/>
      <dgm:spPr/>
    </dgm:pt>
    <dgm:pt modelId="{00418EF4-53B2-4D41-BAC1-7C4091C9B449}">
      <dgm:prSet phldrT="[文本]" phldr="0" custT="1"/>
      <dgm:spPr>
        <a:solidFill>
          <a:srgbClr val="8B67B3"/>
        </a:solidFill>
      </dgm:spPr>
      <dgm:t>
        <a:bodyPr vert="horz" wrap="square"/>
        <a:p>
          <a:pPr>
            <a:lnSpc>
              <a:spcPct val="100000"/>
            </a:lnSpc>
            <a:spcBef>
              <a:spcPct val="0"/>
            </a:spcBef>
            <a:spcAft>
              <a:spcPct val="35000"/>
            </a:spcAft>
          </a:pPr>
          <a:r>
            <a:rPr lang="zh-CN" altLang="en-US" sz="2800" b="1" dirty="0" smtClean="0"/>
            <a:t>政策依据</a:t>
          </a:r>
          <a:r>
            <a:rPr lang="zh-CN" altLang="en-US" sz="2800" dirty="0"/>
            <a:t/>
          </a:r>
          <a:endParaRPr lang="zh-CN" altLang="en-US" sz="2800" dirty="0"/>
        </a:p>
      </dgm:t>
    </dgm:pt>
    <dgm:pt modelId="{67325320-B655-4260-AC53-08C329A011E4}" cxnId="{914F96CB-C64E-47A4-AFA0-F3FC364FD1CE}" type="parTrans">
      <dgm:prSet/>
      <dgm:spPr/>
      <dgm:t>
        <a:bodyPr/>
        <a:lstStyle/>
        <a:p>
          <a:endParaRPr lang="zh-CN" altLang="en-US"/>
        </a:p>
      </dgm:t>
    </dgm:pt>
    <dgm:pt modelId="{B01FC014-CF84-4272-8939-210C6D70B7D5}" cxnId="{914F96CB-C64E-47A4-AFA0-F3FC364FD1CE}" type="sibTrans">
      <dgm:prSet/>
      <dgm:spPr/>
      <dgm:t>
        <a:bodyPr/>
        <a:lstStyle/>
        <a:p>
          <a:endParaRPr lang="zh-CN" altLang="en-US"/>
        </a:p>
      </dgm:t>
    </dgm:pt>
    <dgm:pt modelId="{C01EFFFD-FA9E-433B-AD43-F7C137634A21}">
      <dgm:prSet/>
      <dgm:spPr>
        <a:solidFill>
          <a:srgbClr val="D9BDEF">
            <a:alpha val="90000"/>
          </a:srgbClr>
        </a:solidFill>
      </dgm:spPr>
      <dgm:t>
        <a:bodyPr/>
        <a:lstStyle/>
        <a:p>
          <a:r>
            <a:rPr lang="zh-CN" b="1" dirty="0" smtClean="0">
              <a:solidFill>
                <a:srgbClr val="7030A0"/>
              </a:solidFill>
            </a:rPr>
            <a:t>《中华人民共和国增值税暂行条例》第十五条第一项</a:t>
          </a:r>
          <a:endParaRPr lang="zh-CN" b="1" dirty="0">
            <a:solidFill>
              <a:srgbClr val="7030A0"/>
            </a:solidFill>
          </a:endParaRPr>
        </a:p>
      </dgm:t>
    </dgm:pt>
    <dgm:pt modelId="{A486354A-F085-4C23-B2C4-FE0000DDCE27}" cxnId="{76678941-F9CF-4C86-803A-DB4B7264521A}" type="parTrans">
      <dgm:prSet/>
      <dgm:spPr/>
      <dgm:t>
        <a:bodyPr/>
        <a:lstStyle/>
        <a:p>
          <a:endParaRPr lang="zh-CN" altLang="en-US"/>
        </a:p>
      </dgm:t>
    </dgm:pt>
    <dgm:pt modelId="{D69A143A-8218-4E9B-A352-01D587108CDA}" cxnId="{76678941-F9CF-4C86-803A-DB4B7264521A}" type="sibTrans">
      <dgm:prSet/>
      <dgm:spPr/>
      <dgm:t>
        <a:bodyPr/>
        <a:lstStyle/>
        <a:p>
          <a:endParaRPr lang="zh-CN" altLang="en-US"/>
        </a:p>
      </dgm:t>
    </dgm:pt>
    <dgm:pt modelId="{B902FECE-3BE8-4E60-A007-AABBFD44A8D8}">
      <dgm:prSet/>
      <dgm:spPr>
        <a:solidFill>
          <a:srgbClr val="D9BDEF">
            <a:alpha val="90000"/>
          </a:srgbClr>
        </a:solidFill>
      </dgm:spPr>
      <dgm:t>
        <a:bodyPr/>
        <a:lstStyle/>
        <a:p>
          <a:r>
            <a:rPr lang="zh-CN" b="1" dirty="0" smtClean="0">
              <a:solidFill>
                <a:srgbClr val="7030A0"/>
              </a:solidFill>
            </a:rPr>
            <a:t>《中华人民共和国增值税暂行条例实施细则》第三十五条第一项</a:t>
          </a:r>
          <a:endParaRPr lang="zh-CN" b="1" dirty="0">
            <a:solidFill>
              <a:srgbClr val="7030A0"/>
            </a:solidFill>
          </a:endParaRPr>
        </a:p>
      </dgm:t>
    </dgm:pt>
    <dgm:pt modelId="{75803FD2-6C2B-4464-AC87-FB9859BFB950}" cxnId="{CA2CEAED-96BC-45C3-8810-DEE25311BFD1}" type="parTrans">
      <dgm:prSet/>
      <dgm:spPr/>
      <dgm:t>
        <a:bodyPr/>
        <a:lstStyle/>
        <a:p>
          <a:endParaRPr lang="zh-CN" altLang="en-US"/>
        </a:p>
      </dgm:t>
    </dgm:pt>
    <dgm:pt modelId="{0A28BE55-45D8-48A2-B9B6-F3BBA8427E01}" cxnId="{CA2CEAED-96BC-45C3-8810-DEE25311BFD1}" type="sibTrans">
      <dgm:prSet/>
      <dgm:spPr/>
      <dgm:t>
        <a:bodyPr/>
        <a:lstStyle/>
        <a:p>
          <a:endParaRPr lang="zh-CN" altLang="en-US"/>
        </a:p>
      </dgm:t>
    </dgm:pt>
    <dgm:pt modelId="{DB6DB04A-FDCB-4FD3-A6C0-C0679C857C6C}">
      <dgm:prSet/>
      <dgm:spPr>
        <a:solidFill>
          <a:srgbClr val="D9BDEF">
            <a:alpha val="90000"/>
          </a:srgbClr>
        </a:solidFill>
      </dgm:spPr>
      <dgm:t>
        <a:bodyPr/>
        <a:lstStyle/>
        <a:p>
          <a:r>
            <a:rPr lang="zh-CN" b="1" dirty="0" smtClean="0">
              <a:solidFill>
                <a:srgbClr val="7030A0"/>
              </a:solidFill>
            </a:rPr>
            <a:t>《财政部 国家税务总局关于印发〈农业产品征税范围注释〉的通知》（财税字〔</a:t>
          </a:r>
          <a:r>
            <a:rPr lang="en-US" b="1" dirty="0" smtClean="0">
              <a:solidFill>
                <a:srgbClr val="7030A0"/>
              </a:solidFill>
            </a:rPr>
            <a:t>1995</a:t>
          </a:r>
          <a:r>
            <a:rPr lang="zh-CN" b="1" dirty="0" smtClean="0">
              <a:solidFill>
                <a:srgbClr val="7030A0"/>
              </a:solidFill>
            </a:rPr>
            <a:t>〕</a:t>
          </a:r>
          <a:r>
            <a:rPr lang="en-US" b="1" dirty="0" smtClean="0">
              <a:solidFill>
                <a:srgbClr val="7030A0"/>
              </a:solidFill>
            </a:rPr>
            <a:t>52</a:t>
          </a:r>
          <a:r>
            <a:rPr lang="zh-CN" b="1" dirty="0" smtClean="0">
              <a:solidFill>
                <a:srgbClr val="7030A0"/>
              </a:solidFill>
            </a:rPr>
            <a:t>号）</a:t>
          </a:r>
          <a:endParaRPr lang="zh-CN" b="1" dirty="0">
            <a:solidFill>
              <a:srgbClr val="7030A0"/>
            </a:solidFill>
          </a:endParaRPr>
        </a:p>
      </dgm:t>
    </dgm:pt>
    <dgm:pt modelId="{DAE557D6-7687-4E4C-BC0B-BEBFFB5BDFE3}" cxnId="{CD640F14-7870-4912-93AA-BB52DC9DC6F4}" type="parTrans">
      <dgm:prSet/>
      <dgm:spPr/>
      <dgm:t>
        <a:bodyPr/>
        <a:lstStyle/>
        <a:p>
          <a:endParaRPr lang="zh-CN" altLang="en-US"/>
        </a:p>
      </dgm:t>
    </dgm:pt>
    <dgm:pt modelId="{59593DBA-E43C-47FE-819E-BE630DB6277B}" cxnId="{CD640F14-7870-4912-93AA-BB52DC9DC6F4}" type="sibTrans">
      <dgm:prSet/>
      <dgm:spPr/>
      <dgm:t>
        <a:bodyPr/>
        <a:lstStyle/>
        <a:p>
          <a:endParaRPr lang="zh-CN" altLang="en-US"/>
        </a:p>
      </dgm:t>
    </dgm:pt>
    <dgm:pt modelId="{7C967F7B-5EE5-4B6B-9718-9DF6B0BA2014}" type="pres">
      <dgm:prSet presAssocID="{4B3C12C6-0C3E-4C4D-BF74-AB74D080EA0D}" presName="Name0" presStyleCnt="0">
        <dgm:presLayoutVars>
          <dgm:dir/>
          <dgm:animLvl val="lvl"/>
          <dgm:resizeHandles val="exact"/>
        </dgm:presLayoutVars>
      </dgm:prSet>
      <dgm:spPr/>
      <dgm:t>
        <a:bodyPr/>
        <a:lstStyle/>
        <a:p>
          <a:endParaRPr lang="zh-CN" altLang="en-US"/>
        </a:p>
      </dgm:t>
    </dgm:pt>
    <dgm:pt modelId="{821D02E2-70B4-4D70-B696-50A22AF22E6B}" type="pres">
      <dgm:prSet presAssocID="{0F0589B7-A727-48C8-8D4A-CCF64DAFD5A3}" presName="linNode" presStyleCnt="0"/>
      <dgm:spPr/>
    </dgm:pt>
    <dgm:pt modelId="{10EB9A1B-738E-4C55-80CD-23C9B9147B49}" type="pres">
      <dgm:prSet presAssocID="{0F0589B7-A727-48C8-8D4A-CCF64DAFD5A3}" presName="parentText" presStyleLbl="node1" presStyleIdx="0" presStyleCnt="3">
        <dgm:presLayoutVars>
          <dgm:chMax val="1"/>
          <dgm:bulletEnabled val="1"/>
        </dgm:presLayoutVars>
      </dgm:prSet>
      <dgm:spPr/>
      <dgm:t>
        <a:bodyPr/>
        <a:lstStyle/>
        <a:p>
          <a:endParaRPr lang="zh-CN" altLang="en-US"/>
        </a:p>
      </dgm:t>
    </dgm:pt>
    <dgm:pt modelId="{84547FE1-B7BB-49D7-A1D9-31D1E1C49F6B}" type="pres">
      <dgm:prSet presAssocID="{0F0589B7-A727-48C8-8D4A-CCF64DAFD5A3}" presName="descendantText" presStyleLbl="alignAccFollowNode1" presStyleIdx="0" presStyleCnt="3">
        <dgm:presLayoutVars>
          <dgm:bulletEnabled val="1"/>
        </dgm:presLayoutVars>
      </dgm:prSet>
      <dgm:spPr/>
      <dgm:t>
        <a:bodyPr/>
        <a:lstStyle/>
        <a:p>
          <a:endParaRPr lang="zh-CN" altLang="en-US"/>
        </a:p>
      </dgm:t>
    </dgm:pt>
    <dgm:pt modelId="{72F9059D-003B-492C-AFF4-03D3775899A7}" type="pres">
      <dgm:prSet presAssocID="{4CE8E7B4-3CE2-4735-8ADC-997AD01C7834}" presName="sp" presStyleCnt="0"/>
      <dgm:spPr/>
    </dgm:pt>
    <dgm:pt modelId="{BAB0D2A7-1F90-4862-A85A-0F8A990C75FB}" type="pres">
      <dgm:prSet presAssocID="{CEF1FF58-277B-430B-A8DC-6E082F8DAF15}" presName="linNode" presStyleCnt="0"/>
      <dgm:spPr/>
    </dgm:pt>
    <dgm:pt modelId="{D4331347-D0C9-42D4-95A3-6E1256B31DC5}" type="pres">
      <dgm:prSet presAssocID="{CEF1FF58-277B-430B-A8DC-6E082F8DAF15}" presName="parentText" presStyleLbl="node1" presStyleIdx="1" presStyleCnt="3">
        <dgm:presLayoutVars>
          <dgm:chMax val="1"/>
          <dgm:bulletEnabled val="1"/>
        </dgm:presLayoutVars>
      </dgm:prSet>
      <dgm:spPr/>
      <dgm:t>
        <a:bodyPr/>
        <a:lstStyle/>
        <a:p>
          <a:endParaRPr lang="zh-CN" altLang="en-US"/>
        </a:p>
      </dgm:t>
    </dgm:pt>
    <dgm:pt modelId="{25D156ED-334C-4B0D-8FCB-D7CDEA4CB789}" type="pres">
      <dgm:prSet presAssocID="{CEF1FF58-277B-430B-A8DC-6E082F8DAF15}" presName="descendantText" presStyleLbl="alignAccFollowNode1" presStyleIdx="1" presStyleCnt="3">
        <dgm:presLayoutVars>
          <dgm:bulletEnabled val="1"/>
        </dgm:presLayoutVars>
      </dgm:prSet>
      <dgm:spPr/>
      <dgm:t>
        <a:bodyPr/>
        <a:lstStyle/>
        <a:p>
          <a:endParaRPr lang="zh-CN" altLang="en-US"/>
        </a:p>
      </dgm:t>
    </dgm:pt>
    <dgm:pt modelId="{44C51D67-1F8D-434B-8284-08E50814FD9B}" type="pres">
      <dgm:prSet presAssocID="{E05402C9-74FF-4D1A-92D7-551034265803}" presName="sp" presStyleCnt="0"/>
      <dgm:spPr/>
    </dgm:pt>
    <dgm:pt modelId="{2E0DFE9A-5E0A-4263-B40F-75E356558E37}" type="pres">
      <dgm:prSet presAssocID="{00418EF4-53B2-4D41-BAC1-7C4091C9B449}" presName="linNode" presStyleCnt="0"/>
      <dgm:spPr/>
    </dgm:pt>
    <dgm:pt modelId="{EE1DC844-A2F8-45B3-B024-2475EC0D4BA6}" type="pres">
      <dgm:prSet presAssocID="{00418EF4-53B2-4D41-BAC1-7C4091C9B449}" presName="parentText" presStyleLbl="node1" presStyleIdx="2" presStyleCnt="3">
        <dgm:presLayoutVars>
          <dgm:chMax val="1"/>
          <dgm:bulletEnabled val="1"/>
        </dgm:presLayoutVars>
      </dgm:prSet>
      <dgm:spPr/>
      <dgm:t>
        <a:bodyPr/>
        <a:lstStyle/>
        <a:p>
          <a:endParaRPr lang="zh-CN" altLang="en-US"/>
        </a:p>
      </dgm:t>
    </dgm:pt>
    <dgm:pt modelId="{93452BDA-3DC2-4DEF-B6A2-2EED7517BFB2}" type="pres">
      <dgm:prSet presAssocID="{00418EF4-53B2-4D41-BAC1-7C4091C9B449}" presName="descendantText" presStyleLbl="alignAccFollowNode1" presStyleIdx="2" presStyleCnt="3">
        <dgm:presLayoutVars>
          <dgm:bulletEnabled val="1"/>
        </dgm:presLayoutVars>
      </dgm:prSet>
      <dgm:spPr/>
      <dgm:t>
        <a:bodyPr/>
        <a:lstStyle/>
        <a:p>
          <a:endParaRPr lang="zh-CN" altLang="en-US"/>
        </a:p>
      </dgm:t>
    </dgm:pt>
  </dgm:ptLst>
  <dgm:cxnLst>
    <dgm:cxn modelId="{A872D747-6CA6-4553-9718-F5167459DBFE}" srcId="{4B3C12C6-0C3E-4C4D-BF74-AB74D080EA0D}" destId="{0F0589B7-A727-48C8-8D4A-CCF64DAFD5A3}" srcOrd="0" destOrd="0" parTransId="{1D5FD2CB-009D-424E-82CD-434D75B5B53F}" sibTransId="{4CE8E7B4-3CE2-4735-8ADC-997AD01C7834}"/>
    <dgm:cxn modelId="{33912227-C33C-4217-AC84-BA4136A2620D}" srcId="{0F0589B7-A727-48C8-8D4A-CCF64DAFD5A3}" destId="{DA9D9CCF-9781-42D3-9EFE-5127BB764DA7}" srcOrd="0" destOrd="0" parTransId="{09FAC67F-EEA3-42C9-9CC1-D3BD9E033D58}" sibTransId="{E784B3E1-CEDB-4BBE-B8BC-7181298ABAAA}"/>
    <dgm:cxn modelId="{BB655631-21AC-4B7F-B252-B7BCD821E8A2}" srcId="{4B3C12C6-0C3E-4C4D-BF74-AB74D080EA0D}" destId="{CEF1FF58-277B-430B-A8DC-6E082F8DAF15}" srcOrd="1" destOrd="0" parTransId="{CA6F4358-545C-47B7-966E-7E5F93DF30B9}" sibTransId="{E05402C9-74FF-4D1A-92D7-551034265803}"/>
    <dgm:cxn modelId="{45748B6B-C672-4D7D-A799-22828F02275E}" srcId="{CEF1FF58-277B-430B-A8DC-6E082F8DAF15}" destId="{6E72C754-B18F-4E48-B471-8CE9F68FF429}" srcOrd="0" destOrd="1" parTransId="{B2C8C410-9E55-45E2-A7E0-8BB5A982F682}" sibTransId="{59D78F9D-8A44-4CE9-A5C6-95A4577544DB}"/>
    <dgm:cxn modelId="{68923BB8-B559-421E-B5FF-1EAC02CB03E7}" srcId="{CEF1FF58-277B-430B-A8DC-6E082F8DAF15}" destId="{7A2AD63F-3449-4744-8402-91F7C27B3649}" srcOrd="1" destOrd="1" parTransId="{2311602B-2781-4F08-8741-704AB4C94857}" sibTransId="{82822079-7BE0-45AC-8CB5-95132EA64895}"/>
    <dgm:cxn modelId="{914F96CB-C64E-47A4-AFA0-F3FC364FD1CE}" srcId="{4B3C12C6-0C3E-4C4D-BF74-AB74D080EA0D}" destId="{00418EF4-53B2-4D41-BAC1-7C4091C9B449}" srcOrd="2" destOrd="0" parTransId="{67325320-B655-4260-AC53-08C329A011E4}" sibTransId="{B01FC014-CF84-4272-8939-210C6D70B7D5}"/>
    <dgm:cxn modelId="{76678941-F9CF-4C86-803A-DB4B7264521A}" srcId="{00418EF4-53B2-4D41-BAC1-7C4091C9B449}" destId="{C01EFFFD-FA9E-433B-AD43-F7C137634A21}" srcOrd="0" destOrd="2" parTransId="{A486354A-F085-4C23-B2C4-FE0000DDCE27}" sibTransId="{D69A143A-8218-4E9B-A352-01D587108CDA}"/>
    <dgm:cxn modelId="{CA2CEAED-96BC-45C3-8810-DEE25311BFD1}" srcId="{00418EF4-53B2-4D41-BAC1-7C4091C9B449}" destId="{B902FECE-3BE8-4E60-A007-AABBFD44A8D8}" srcOrd="1" destOrd="2" parTransId="{75803FD2-6C2B-4464-AC87-FB9859BFB950}" sibTransId="{0A28BE55-45D8-48A2-B9B6-F3BBA8427E01}"/>
    <dgm:cxn modelId="{CD640F14-7870-4912-93AA-BB52DC9DC6F4}" srcId="{00418EF4-53B2-4D41-BAC1-7C4091C9B449}" destId="{DB6DB04A-FDCB-4FD3-A6C0-C0679C857C6C}" srcOrd="2" destOrd="2" parTransId="{DAE557D6-7687-4E4C-BC0B-BEBFFB5BDFE3}" sibTransId="{59593DBA-E43C-47FE-819E-BE630DB6277B}"/>
    <dgm:cxn modelId="{30E6408C-64A2-4908-A2BF-5FE80B50CFF4}" type="presOf" srcId="{4B3C12C6-0C3E-4C4D-BF74-AB74D080EA0D}" destId="{7C967F7B-5EE5-4B6B-9718-9DF6B0BA2014}" srcOrd="0" destOrd="0" presId="urn:microsoft.com/office/officeart/2005/8/layout/vList5"/>
    <dgm:cxn modelId="{E445AF62-4CF4-43AA-9B82-5080B37C3479}" type="presParOf" srcId="{7C967F7B-5EE5-4B6B-9718-9DF6B0BA2014}" destId="{821D02E2-70B4-4D70-B696-50A22AF22E6B}" srcOrd="0" destOrd="0" presId="urn:microsoft.com/office/officeart/2005/8/layout/vList5"/>
    <dgm:cxn modelId="{8E18BDF3-750D-405A-B4AA-D7384FC192B2}" type="presParOf" srcId="{821D02E2-70B4-4D70-B696-50A22AF22E6B}" destId="{10EB9A1B-738E-4C55-80CD-23C9B9147B49}" srcOrd="0" destOrd="0" presId="urn:microsoft.com/office/officeart/2005/8/layout/vList5"/>
    <dgm:cxn modelId="{B4CC2F5A-0DC4-4B35-B687-4B3D1328FA27}" type="presOf" srcId="{0F0589B7-A727-48C8-8D4A-CCF64DAFD5A3}" destId="{10EB9A1B-738E-4C55-80CD-23C9B9147B49}" srcOrd="0" destOrd="0" presId="urn:microsoft.com/office/officeart/2005/8/layout/vList5"/>
    <dgm:cxn modelId="{191D34CE-3EAB-4488-B923-4ECC900B1B51}" type="presParOf" srcId="{821D02E2-70B4-4D70-B696-50A22AF22E6B}" destId="{84547FE1-B7BB-49D7-A1D9-31D1E1C49F6B}" srcOrd="1" destOrd="0" presId="urn:microsoft.com/office/officeart/2005/8/layout/vList5"/>
    <dgm:cxn modelId="{DDEDD50B-249E-48CA-BDD9-F5244A6BA683}" type="presOf" srcId="{DA9D9CCF-9781-42D3-9EFE-5127BB764DA7}" destId="{84547FE1-B7BB-49D7-A1D9-31D1E1C49F6B}" srcOrd="0" destOrd="0" presId="urn:microsoft.com/office/officeart/2005/8/layout/vList5"/>
    <dgm:cxn modelId="{7177F7E8-3E7B-41C0-B566-63F3A5444086}" type="presParOf" srcId="{7C967F7B-5EE5-4B6B-9718-9DF6B0BA2014}" destId="{72F9059D-003B-492C-AFF4-03D3775899A7}" srcOrd="1" destOrd="0" presId="urn:microsoft.com/office/officeart/2005/8/layout/vList5"/>
    <dgm:cxn modelId="{F04CC2FC-AB5A-4182-B006-7A2F18BF2FD7}" type="presParOf" srcId="{7C967F7B-5EE5-4B6B-9718-9DF6B0BA2014}" destId="{BAB0D2A7-1F90-4862-A85A-0F8A990C75FB}" srcOrd="2" destOrd="0" presId="urn:microsoft.com/office/officeart/2005/8/layout/vList5"/>
    <dgm:cxn modelId="{45499A1F-592D-4ABE-946B-8F4B2AC4F73D}" type="presParOf" srcId="{BAB0D2A7-1F90-4862-A85A-0F8A990C75FB}" destId="{D4331347-D0C9-42D4-95A3-6E1256B31DC5}" srcOrd="0" destOrd="2" presId="urn:microsoft.com/office/officeart/2005/8/layout/vList5"/>
    <dgm:cxn modelId="{2E2C4495-56CE-4763-9C2C-BB53D792F027}" type="presOf" srcId="{CEF1FF58-277B-430B-A8DC-6E082F8DAF15}" destId="{D4331347-D0C9-42D4-95A3-6E1256B31DC5}" srcOrd="0" destOrd="0" presId="urn:microsoft.com/office/officeart/2005/8/layout/vList5"/>
    <dgm:cxn modelId="{CEBCB86D-8671-4006-8ECF-B6DAD5A8DF1C}" type="presParOf" srcId="{BAB0D2A7-1F90-4862-A85A-0F8A990C75FB}" destId="{25D156ED-334C-4B0D-8FCB-D7CDEA4CB789}" srcOrd="1" destOrd="2" presId="urn:microsoft.com/office/officeart/2005/8/layout/vList5"/>
    <dgm:cxn modelId="{EB7D7304-D3C8-4422-B2FA-1DE3D7797555}" type="presOf" srcId="{6E72C754-B18F-4E48-B471-8CE9F68FF429}" destId="{25D156ED-334C-4B0D-8FCB-D7CDEA4CB789}" srcOrd="0" destOrd="0" presId="urn:microsoft.com/office/officeart/2005/8/layout/vList5"/>
    <dgm:cxn modelId="{8E65BFB5-C07E-48A3-B7DD-87B39B14E579}" type="presOf" srcId="{7A2AD63F-3449-4744-8402-91F7C27B3649}" destId="{25D156ED-334C-4B0D-8FCB-D7CDEA4CB789}" srcOrd="0" destOrd="1" presId="urn:microsoft.com/office/officeart/2005/8/layout/vList5"/>
    <dgm:cxn modelId="{F802CA7E-B1A1-44A5-8068-AF59C619D45D}" type="presParOf" srcId="{7C967F7B-5EE5-4B6B-9718-9DF6B0BA2014}" destId="{44C51D67-1F8D-434B-8284-08E50814FD9B}" srcOrd="3" destOrd="0" presId="urn:microsoft.com/office/officeart/2005/8/layout/vList5"/>
    <dgm:cxn modelId="{C4123C03-0906-4063-8472-FC74C41353C1}" type="presParOf" srcId="{7C967F7B-5EE5-4B6B-9718-9DF6B0BA2014}" destId="{2E0DFE9A-5E0A-4263-B40F-75E356558E37}" srcOrd="4" destOrd="0" presId="urn:microsoft.com/office/officeart/2005/8/layout/vList5"/>
    <dgm:cxn modelId="{6147CF5F-FE97-4651-82B4-1C9B27266F13}" type="presParOf" srcId="{2E0DFE9A-5E0A-4263-B40F-75E356558E37}" destId="{EE1DC844-A2F8-45B3-B024-2475EC0D4BA6}" srcOrd="0" destOrd="4" presId="urn:microsoft.com/office/officeart/2005/8/layout/vList5"/>
    <dgm:cxn modelId="{F553175C-754D-4E68-926A-556558D1885F}" type="presOf" srcId="{00418EF4-53B2-4D41-BAC1-7C4091C9B449}" destId="{EE1DC844-A2F8-45B3-B024-2475EC0D4BA6}" srcOrd="0" destOrd="0" presId="urn:microsoft.com/office/officeart/2005/8/layout/vList5"/>
    <dgm:cxn modelId="{9F47636F-FC7B-4A72-9F2D-5406FAD00D7B}" type="presParOf" srcId="{2E0DFE9A-5E0A-4263-B40F-75E356558E37}" destId="{93452BDA-3DC2-4DEF-B6A2-2EED7517BFB2}" srcOrd="1" destOrd="4" presId="urn:microsoft.com/office/officeart/2005/8/layout/vList5"/>
    <dgm:cxn modelId="{F5D05D4F-79FD-4616-9AEC-9DDF798D3EF7}" type="presOf" srcId="{C01EFFFD-FA9E-433B-AD43-F7C137634A21}" destId="{93452BDA-3DC2-4DEF-B6A2-2EED7517BFB2}" srcOrd="0" destOrd="0" presId="urn:microsoft.com/office/officeart/2005/8/layout/vList5"/>
    <dgm:cxn modelId="{CEF33BFD-BD1A-4B8B-823B-BD7C06BC47A1}" type="presOf" srcId="{B902FECE-3BE8-4E60-A007-AABBFD44A8D8}" destId="{93452BDA-3DC2-4DEF-B6A2-2EED7517BFB2}" srcOrd="0" destOrd="1" presId="urn:microsoft.com/office/officeart/2005/8/layout/vList5"/>
    <dgm:cxn modelId="{EF14015B-2942-4B87-9568-F1B3C62433C4}" type="presOf" srcId="{DB6DB04A-FDCB-4FD3-A6C0-C0679C857C6C}" destId="{93452BDA-3DC2-4DEF-B6A2-2EED7517BFB2}" srcOrd="0" destOrd="2" presId="urn:microsoft.com/office/officeart/2005/8/layout/vList5"/>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8128000" cy="3420095"/>
        <a:chOff x="0" y="0"/>
        <a:chExt cx="8128000" cy="3420095"/>
      </a:xfrm>
    </dsp:grpSpPr>
    <dsp:sp modelId="{84547FE1-B7BB-49D7-A1D9-31D1E1C49F6B}">
      <dsp:nvSpPr>
        <dsp:cNvPr id="4" name="同侧圆角矩形 3"/>
        <dsp:cNvSpPr/>
      </dsp:nvSpPr>
      <dsp:spPr bwMode="white">
        <a:xfrm rot="5400000">
          <a:off x="5085737" y="-2049332"/>
          <a:ext cx="882605" cy="5201920"/>
        </a:xfrm>
        <a:prstGeom prst="round2SameRect">
          <a:avLst/>
        </a:prstGeom>
        <a:solidFill>
          <a:srgbClr val="D9BDEF">
            <a:alpha val="90000"/>
          </a:srgbClr>
        </a:solidFill>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68580" tIns="34290" rIns="68580" bIns="34290"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71450" lvl="1" indent="-171450">
            <a:lnSpc>
              <a:spcPct val="100000"/>
            </a:lnSpc>
            <a:spcBef>
              <a:spcPct val="0"/>
            </a:spcBef>
            <a:spcAft>
              <a:spcPct val="15000"/>
            </a:spcAft>
            <a:buChar char="•"/>
          </a:pPr>
          <a:r>
            <a:rPr lang="zh-CN" altLang="en-US" sz="1800" b="1" dirty="0" smtClean="0">
              <a:solidFill>
                <a:srgbClr val="7030A0"/>
              </a:solidFill>
            </a:rPr>
            <a:t>农业生产者（单位和个人）</a:t>
          </a:r>
          <a:endParaRPr lang="zh-CN" altLang="en-US" sz="1800" dirty="0">
            <a:solidFill>
              <a:srgbClr val="7030A0"/>
            </a:solidFill>
          </a:endParaRPr>
        </a:p>
      </dsp:txBody>
      <dsp:txXfrm rot="5400000">
        <a:off x="5085737" y="-2049332"/>
        <a:ext cx="882605" cy="5201920"/>
      </dsp:txXfrm>
    </dsp:sp>
    <dsp:sp modelId="{10EB9A1B-738E-4C55-80CD-23C9B9147B49}">
      <dsp:nvSpPr>
        <dsp:cNvPr id="3" name="圆角矩形 2"/>
        <dsp:cNvSpPr/>
      </dsp:nvSpPr>
      <dsp:spPr bwMode="white">
        <a:xfrm>
          <a:off x="0" y="0"/>
          <a:ext cx="2926080" cy="1103256"/>
        </a:xfrm>
        <a:prstGeom prst="roundRect">
          <a:avLst/>
        </a:prstGeom>
        <a:solidFill>
          <a:srgbClr val="8B67B3"/>
        </a:solidFill>
      </dsp:spPr>
      <dsp:style>
        <a:lnRef idx="2">
          <a:schemeClr val="lt1"/>
        </a:lnRef>
        <a:fillRef idx="1">
          <a:schemeClr val="accent1"/>
        </a:fillRef>
        <a:effectRef idx="0">
          <a:scrgbClr r="0" g="0" b="0"/>
        </a:effectRef>
        <a:fontRef idx="minor">
          <a:schemeClr val="lt1"/>
        </a:fontRef>
      </dsp:style>
      <dsp:txBody>
        <a:bodyPr vert="horz" wrap="square" lIns="106680" tIns="53340" rIns="10668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smtClean="0"/>
            <a:t>适用主体</a:t>
          </a:r>
          <a:endParaRPr lang="zh-CN" altLang="en-US" sz="2800" b="1" dirty="0" smtClean="0"/>
        </a:p>
      </dsp:txBody>
      <dsp:txXfrm>
        <a:off x="0" y="0"/>
        <a:ext cx="2926080" cy="1103256"/>
      </dsp:txXfrm>
    </dsp:sp>
    <dsp:sp modelId="{25D156ED-334C-4B0D-8FCB-D7CDEA4CB789}">
      <dsp:nvSpPr>
        <dsp:cNvPr id="6" name="同侧圆角矩形 5"/>
        <dsp:cNvSpPr/>
      </dsp:nvSpPr>
      <dsp:spPr bwMode="white">
        <a:xfrm rot="5400000">
          <a:off x="5085737" y="-890913"/>
          <a:ext cx="882605" cy="5201920"/>
        </a:xfrm>
        <a:prstGeom prst="round2SameRect">
          <a:avLst/>
        </a:prstGeom>
        <a:solidFill>
          <a:srgbClr val="D9BDEF">
            <a:alpha val="90000"/>
          </a:srgbClr>
        </a:solidFill>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vert="horz" wrap="square" lIns="57150" tIns="28575" rIns="57150" bIns="2857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marL="114300" lvl="1" indent="-114300">
            <a:lnSpc>
              <a:spcPct val="100000"/>
            </a:lnSpc>
            <a:spcBef>
              <a:spcPct val="0"/>
            </a:spcBef>
            <a:spcAft>
              <a:spcPct val="15000"/>
            </a:spcAft>
            <a:buChar char="•"/>
          </a:pPr>
          <a:r>
            <a:rPr lang="zh-CN" sz="1500" b="1" dirty="0" smtClean="0">
              <a:solidFill>
                <a:srgbClr val="7030A0"/>
              </a:solidFill>
            </a:rPr>
            <a:t>直接</a:t>
          </a:r>
          <a:r>
            <a:rPr lang="zh-CN" sz="1500" b="1" dirty="0" smtClean="0">
              <a:solidFill>
                <a:srgbClr val="7030A0"/>
              </a:solidFill>
            </a:rPr>
            <a:t>从事种植业、养殖业、林业、牧业、水产业的单位和个人生产的初级农产品免征增值税。</a:t>
          </a:r>
          <a:endParaRPr lang="zh-CN" altLang="en-US" sz="1500" b="1" dirty="0">
            <a:solidFill>
              <a:srgbClr val="7030A0"/>
            </a:solidFill>
          </a:endParaRPr>
        </a:p>
        <a:p>
          <a:pPr marL="114300" lvl="1" indent="-114300">
            <a:lnSpc>
              <a:spcPct val="100000"/>
            </a:lnSpc>
            <a:spcBef>
              <a:spcPct val="0"/>
            </a:spcBef>
            <a:spcAft>
              <a:spcPct val="15000"/>
            </a:spcAft>
            <a:buChar char="•"/>
          </a:pPr>
          <a:r>
            <a:rPr lang="zh-CN" sz="1500" b="1" dirty="0" smtClean="0">
              <a:solidFill>
                <a:srgbClr val="7030A0"/>
              </a:solidFill>
            </a:rPr>
            <a:t>农产品应当是列入《农业产品征税范围注释》（财税字〔</a:t>
          </a:r>
          <a:r>
            <a:rPr lang="en-US" sz="1500" b="1" dirty="0" smtClean="0">
              <a:solidFill>
                <a:srgbClr val="7030A0"/>
              </a:solidFill>
            </a:rPr>
            <a:t>1995</a:t>
          </a:r>
          <a:r>
            <a:rPr lang="zh-CN" sz="1500" b="1" dirty="0" smtClean="0">
              <a:solidFill>
                <a:srgbClr val="7030A0"/>
              </a:solidFill>
            </a:rPr>
            <a:t>〕</a:t>
          </a:r>
          <a:r>
            <a:rPr lang="en-US" sz="1500" b="1" dirty="0" smtClean="0">
              <a:solidFill>
                <a:srgbClr val="7030A0"/>
              </a:solidFill>
            </a:rPr>
            <a:t>52</a:t>
          </a:r>
          <a:r>
            <a:rPr lang="zh-CN" sz="1500" b="1" dirty="0" smtClean="0">
              <a:solidFill>
                <a:srgbClr val="7030A0"/>
              </a:solidFill>
            </a:rPr>
            <a:t>号）的初级农业产品</a:t>
          </a:r>
          <a:endParaRPr lang="zh-CN" altLang="en-US" sz="1500" b="1" dirty="0" smtClean="0">
            <a:solidFill>
              <a:srgbClr val="7030A0"/>
            </a:solidFill>
          </a:endParaRPr>
        </a:p>
      </dsp:txBody>
      <dsp:txXfrm rot="5400000">
        <a:off x="5085737" y="-890913"/>
        <a:ext cx="882605" cy="5201920"/>
      </dsp:txXfrm>
    </dsp:sp>
    <dsp:sp modelId="{D4331347-D0C9-42D4-95A3-6E1256B31DC5}">
      <dsp:nvSpPr>
        <dsp:cNvPr id="5" name="圆角矩形 4"/>
        <dsp:cNvSpPr/>
      </dsp:nvSpPr>
      <dsp:spPr bwMode="white">
        <a:xfrm>
          <a:off x="0" y="1158419"/>
          <a:ext cx="2926080" cy="1103256"/>
        </a:xfrm>
        <a:prstGeom prst="roundRect">
          <a:avLst/>
        </a:prstGeom>
        <a:solidFill>
          <a:srgbClr val="8B67B3"/>
        </a:solidFill>
      </dsp:spPr>
      <dsp:style>
        <a:lnRef idx="2">
          <a:schemeClr val="lt1"/>
        </a:lnRef>
        <a:fillRef idx="1">
          <a:schemeClr val="accent1"/>
        </a:fillRef>
        <a:effectRef idx="0">
          <a:scrgbClr r="0" g="0" b="0"/>
        </a:effectRef>
        <a:fontRef idx="minor">
          <a:schemeClr val="lt1"/>
        </a:fontRef>
      </dsp:style>
      <dsp:txBody>
        <a:bodyPr vert="horz" wrap="square" lIns="106680" tIns="53340" rIns="10668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smtClean="0"/>
            <a:t>享受条件</a:t>
          </a:r>
          <a:endParaRPr lang="zh-CN" altLang="en-US" sz="2800" b="1" dirty="0" smtClean="0"/>
        </a:p>
      </dsp:txBody>
      <dsp:txXfrm>
        <a:off x="0" y="1158419"/>
        <a:ext cx="2926080" cy="1103256"/>
      </dsp:txXfrm>
    </dsp:sp>
    <dsp:sp modelId="{93452BDA-3DC2-4DEF-B6A2-2EED7517BFB2}">
      <dsp:nvSpPr>
        <dsp:cNvPr id="8" name="同侧圆角矩形 7"/>
        <dsp:cNvSpPr/>
      </dsp:nvSpPr>
      <dsp:spPr bwMode="white">
        <a:xfrm rot="5400000">
          <a:off x="5085737" y="267507"/>
          <a:ext cx="882605" cy="5201920"/>
        </a:xfrm>
        <a:prstGeom prst="round2SameRect">
          <a:avLst/>
        </a:prstGeom>
        <a:solidFill>
          <a:srgbClr val="D9BDEF">
            <a:alpha val="90000"/>
          </a:srgbClr>
        </a:solidFill>
      </dsp:spPr>
      <dsp:style>
        <a:lnRef idx="2">
          <a:schemeClr val="accent1">
            <a:alpha val="90000"/>
            <a:tint val="40000"/>
          </a:schemeClr>
        </a:lnRef>
        <a:fillRef idx="1">
          <a:schemeClr val="accent1">
            <a:alpha val="90000"/>
            <a:tint val="40000"/>
          </a:schemeClr>
        </a:fillRef>
        <a:effectRef idx="0">
          <a:scrgbClr r="0" g="0" b="0"/>
        </a:effectRef>
        <a:fontRef idx="minor"/>
      </dsp:style>
      <dsp:txBody>
        <a:bodyPr rot="-5400000" lIns="41910" tIns="20955" rIns="41910" bIns="20955" anchor="ctr"/>
        <a:lstStyle>
          <a:lvl1pPr algn="l">
            <a:defRPr sz="1100"/>
          </a:lvl1pPr>
          <a:lvl2pPr marL="57150" indent="-57150" algn="l">
            <a:defRPr sz="1100"/>
          </a:lvl2pPr>
          <a:lvl3pPr marL="114300" indent="-57150" algn="l">
            <a:defRPr sz="1100"/>
          </a:lvl3pPr>
          <a:lvl4pPr marL="171450" indent="-57150" algn="l">
            <a:defRPr sz="1100"/>
          </a:lvl4pPr>
          <a:lvl5pPr marL="228600" indent="-57150" algn="l">
            <a:defRPr sz="1100"/>
          </a:lvl5pPr>
          <a:lvl6pPr marL="285750" indent="-57150" algn="l">
            <a:defRPr sz="1100"/>
          </a:lvl6pPr>
          <a:lvl7pPr marL="342900" indent="-57150" algn="l">
            <a:defRPr sz="1100"/>
          </a:lvl7pPr>
          <a:lvl8pPr marL="400050" indent="-57150" algn="l">
            <a:defRPr sz="1100"/>
          </a:lvl8pPr>
          <a:lvl9pPr marL="457200" indent="-57150" algn="l">
            <a:defRPr sz="1100"/>
          </a:lvl9pPr>
        </a:lstStyle>
        <a:p>
          <a:pPr lvl="1">
            <a:lnSpc>
              <a:spcPct val="100000"/>
            </a:lnSpc>
            <a:spcBef>
              <a:spcPct val="0"/>
            </a:spcBef>
            <a:spcAft>
              <a:spcPct val="15000"/>
            </a:spcAft>
            <a:buChar char="•"/>
          </a:pPr>
          <a:r>
            <a:rPr lang="zh-CN" b="1" dirty="0" smtClean="0">
              <a:solidFill>
                <a:srgbClr val="7030A0"/>
              </a:solidFill>
            </a:rPr>
            <a:t>《中华人民共和国增值税暂行条例》第十五条第一项</a:t>
          </a:r>
          <a:endParaRPr lang="zh-CN" b="1" dirty="0">
            <a:solidFill>
              <a:srgbClr val="7030A0"/>
            </a:solidFill>
          </a:endParaRPr>
        </a:p>
        <a:p>
          <a:pPr lvl="1">
            <a:lnSpc>
              <a:spcPct val="100000"/>
            </a:lnSpc>
            <a:spcBef>
              <a:spcPct val="0"/>
            </a:spcBef>
            <a:spcAft>
              <a:spcPct val="15000"/>
            </a:spcAft>
            <a:buChar char="•"/>
          </a:pPr>
          <a:r>
            <a:rPr lang="zh-CN" b="1" dirty="0" smtClean="0">
              <a:solidFill>
                <a:srgbClr val="7030A0"/>
              </a:solidFill>
            </a:rPr>
            <a:t>《中华人民共和国增值税暂行条例实施细则》第三十五条第一项</a:t>
          </a:r>
          <a:endParaRPr lang="zh-CN" b="1" dirty="0">
            <a:solidFill>
              <a:srgbClr val="7030A0"/>
            </a:solidFill>
          </a:endParaRPr>
        </a:p>
        <a:p>
          <a:pPr lvl="1">
            <a:lnSpc>
              <a:spcPct val="100000"/>
            </a:lnSpc>
            <a:spcBef>
              <a:spcPct val="0"/>
            </a:spcBef>
            <a:spcAft>
              <a:spcPct val="15000"/>
            </a:spcAft>
            <a:buChar char="•"/>
          </a:pPr>
          <a:r>
            <a:rPr lang="zh-CN" b="1" dirty="0" smtClean="0">
              <a:solidFill>
                <a:srgbClr val="7030A0"/>
              </a:solidFill>
            </a:rPr>
            <a:t>《财政部 国家税务总局关于印发〈农业产品征税范围注释〉的通知》（财税字〔</a:t>
          </a:r>
          <a:r>
            <a:rPr lang="en-US" b="1" dirty="0" smtClean="0">
              <a:solidFill>
                <a:srgbClr val="7030A0"/>
              </a:solidFill>
            </a:rPr>
            <a:t>1995</a:t>
          </a:r>
          <a:r>
            <a:rPr lang="zh-CN" b="1" dirty="0" smtClean="0">
              <a:solidFill>
                <a:srgbClr val="7030A0"/>
              </a:solidFill>
            </a:rPr>
            <a:t>〕</a:t>
          </a:r>
          <a:r>
            <a:rPr lang="en-US" b="1" dirty="0" smtClean="0">
              <a:solidFill>
                <a:srgbClr val="7030A0"/>
              </a:solidFill>
            </a:rPr>
            <a:t>52</a:t>
          </a:r>
          <a:r>
            <a:rPr lang="zh-CN" b="1" dirty="0" smtClean="0">
              <a:solidFill>
                <a:srgbClr val="7030A0"/>
              </a:solidFill>
            </a:rPr>
            <a:t>号）</a:t>
          </a:r>
          <a:endParaRPr lang="zh-CN" b="1" dirty="0">
            <a:solidFill>
              <a:srgbClr val="7030A0"/>
            </a:solidFill>
          </a:endParaRPr>
        </a:p>
      </dsp:txBody>
      <dsp:txXfrm rot="5400000">
        <a:off x="5085737" y="267507"/>
        <a:ext cx="882605" cy="5201920"/>
      </dsp:txXfrm>
    </dsp:sp>
    <dsp:sp modelId="{EE1DC844-A2F8-45B3-B024-2475EC0D4BA6}">
      <dsp:nvSpPr>
        <dsp:cNvPr id="7" name="圆角矩形 6"/>
        <dsp:cNvSpPr/>
      </dsp:nvSpPr>
      <dsp:spPr bwMode="white">
        <a:xfrm>
          <a:off x="0" y="2316839"/>
          <a:ext cx="2926080" cy="1103256"/>
        </a:xfrm>
        <a:prstGeom prst="roundRect">
          <a:avLst/>
        </a:prstGeom>
        <a:solidFill>
          <a:srgbClr val="8B67B3"/>
        </a:solidFill>
      </dsp:spPr>
      <dsp:style>
        <a:lnRef idx="2">
          <a:schemeClr val="lt1"/>
        </a:lnRef>
        <a:fillRef idx="1">
          <a:schemeClr val="accent1"/>
        </a:fillRef>
        <a:effectRef idx="0">
          <a:scrgbClr r="0" g="0" b="0"/>
        </a:effectRef>
        <a:fontRef idx="minor">
          <a:schemeClr val="lt1"/>
        </a:fontRef>
      </dsp:style>
      <dsp:txBody>
        <a:bodyPr vert="horz" wrap="square" lIns="106680" tIns="53340" rIns="10668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smtClean="0"/>
            <a:t>政策依据</a:t>
          </a:r>
          <a:endParaRPr lang="zh-CN" altLang="en-US" sz="2800" dirty="0"/>
        </a:p>
      </dsp:txBody>
      <dsp:txXfrm>
        <a:off x="0" y="2316839"/>
        <a:ext cx="2926080" cy="110325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rSet qsTypeId="urn:microsoft.com/office/officeart/2005/8/quickstyle/simple5"/>
        </dgm:pt>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type="round2SameRect" r:blip="" rot="90">
                    <dgm:adjLst/>
                  </dgm:shape>
                </dgm:if>
                <dgm:else name="Name12">
                  <dgm:shape xmlns:r="http://schemas.openxmlformats.org/officeDocument/2006/relationships" type="round2SameRect" r:blip="" rot="-90">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EEECF1"/>
        </a:solidFill>
        <a:effectLst/>
      </p:bgPr>
    </p:bg>
    <p:spTree>
      <p:nvGrpSpPr>
        <p:cNvPr id="1" name=""/>
        <p:cNvGrpSpPr/>
        <p:nvPr/>
      </p:nvGrpSpPr>
      <p:grpSpPr>
        <a:xfrm>
          <a:off x="0" y="0"/>
          <a:ext cx="0" cy="0"/>
          <a:chOff x="0" y="0"/>
          <a:chExt cx="0" cy="0"/>
        </a:xfrm>
      </p:grpSpPr>
      <p:cxnSp>
        <p:nvCxnSpPr>
          <p:cNvPr id="7" name="直接连接符 6"/>
          <p:cNvCxnSpPr/>
          <p:nvPr userDrawn="1"/>
        </p:nvCxnSpPr>
        <p:spPr>
          <a:xfrm>
            <a:off x="755576" y="625398"/>
            <a:ext cx="7848872"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7"/>
          <p:cNvGrpSpPr/>
          <p:nvPr userDrawn="1"/>
        </p:nvGrpSpPr>
        <p:grpSpPr bwMode="auto">
          <a:xfrm>
            <a:off x="323528" y="292895"/>
            <a:ext cx="390372" cy="205979"/>
            <a:chOff x="0" y="0"/>
            <a:chExt cx="1041399" cy="549275"/>
          </a:xfrm>
        </p:grpSpPr>
        <p:sp>
          <p:nvSpPr>
            <p:cNvPr id="13" name="Freeform 16"/>
            <p:cNvSpPr/>
            <p:nvPr/>
          </p:nvSpPr>
          <p:spPr bwMode="auto">
            <a:xfrm>
              <a:off x="0" y="0"/>
              <a:ext cx="361950"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4" name="Freeform 17"/>
            <p:cNvSpPr/>
            <p:nvPr/>
          </p:nvSpPr>
          <p:spPr bwMode="auto">
            <a:xfrm>
              <a:off x="338137" y="0"/>
              <a:ext cx="360362"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5" name="Freeform 18"/>
            <p:cNvSpPr/>
            <p:nvPr/>
          </p:nvSpPr>
          <p:spPr bwMode="auto">
            <a:xfrm>
              <a:off x="681037" y="0"/>
              <a:ext cx="36036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18" name="TextBox 15"/>
          <p:cNvSpPr txBox="1"/>
          <p:nvPr userDrawn="1"/>
        </p:nvSpPr>
        <p:spPr>
          <a:xfrm>
            <a:off x="8100392" y="241995"/>
            <a:ext cx="671347" cy="369332"/>
          </a:xfrm>
          <a:prstGeom prst="rect">
            <a:avLst/>
          </a:prstGeom>
          <a:noFill/>
        </p:spPr>
        <p:txBody>
          <a:bodyPr wrap="square" rtlCol="0">
            <a:spAutoFit/>
          </a:bodyPr>
          <a:lstStyle/>
          <a:p>
            <a:pPr algn="ctr"/>
            <a:fld id="{2EEF1883-7A0E-4F66-9932-E581691AD397}" type="slidenum">
              <a:rPr lang="zh-CN" altLang="en-US" sz="1800" b="0" smtClean="0">
                <a:solidFill>
                  <a:schemeClr val="accent1"/>
                </a:solidFill>
                <a:latin typeface="微软雅黑 Light" panose="020B0502040204020203" pitchFamily="34" charset="-122"/>
                <a:ea typeface="微软雅黑 Light" panose="020B0502040204020203" pitchFamily="34" charset="-122"/>
              </a:rPr>
            </a:fld>
            <a:r>
              <a:rPr lang="zh-CN" altLang="en-US" sz="1800" b="0" dirty="0">
                <a:solidFill>
                  <a:schemeClr val="accent1"/>
                </a:solidFill>
                <a:latin typeface="微软雅黑 Light" panose="020B0502040204020203" pitchFamily="34" charset="-122"/>
                <a:ea typeface="微软雅黑 Light" panose="020B0502040204020203" pitchFamily="34" charset="-122"/>
              </a:rPr>
              <a:t> </a:t>
            </a:r>
            <a:endParaRPr lang="zh-CN" altLang="en-US" sz="1800" b="0" dirty="0">
              <a:solidFill>
                <a:schemeClr val="accent1"/>
              </a:solidFill>
              <a:latin typeface="微软雅黑 Light" panose="020B0502040204020203" pitchFamily="34" charset="-122"/>
              <a:ea typeface="微软雅黑 Light" panose="020B0502040204020203"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EEECF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EECF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2000" advTm="3000">
        <p14:flip dir="r"/>
      </p:transition>
    </mc:Choice>
    <mc:Fallback>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png"/><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4" Type="http://schemas.openxmlformats.org/officeDocument/2006/relationships/notesSlide" Target="../notesSlides/notesSlide10.xml"/><Relationship Id="rId33" Type="http://schemas.openxmlformats.org/officeDocument/2006/relationships/slideLayout" Target="../slideLayouts/slideLayout2.xml"/><Relationship Id="rId32" Type="http://schemas.openxmlformats.org/officeDocument/2006/relationships/themeOverride" Target="../theme/themeOverride8.xml"/><Relationship Id="rId31" Type="http://schemas.openxmlformats.org/officeDocument/2006/relationships/tags" Target="../tags/tag57.xml"/><Relationship Id="rId30" Type="http://schemas.openxmlformats.org/officeDocument/2006/relationships/tags" Target="../tags/tag56.xml"/><Relationship Id="rId3" Type="http://schemas.openxmlformats.org/officeDocument/2006/relationships/tags" Target="../tags/tag37.xml"/><Relationship Id="rId29" Type="http://schemas.openxmlformats.org/officeDocument/2006/relationships/tags" Target="../tags/tag55.xml"/><Relationship Id="rId28" Type="http://schemas.openxmlformats.org/officeDocument/2006/relationships/tags" Target="../tags/tag54.xml"/><Relationship Id="rId27" Type="http://schemas.openxmlformats.org/officeDocument/2006/relationships/tags" Target="../tags/tag53.xml"/><Relationship Id="rId26" Type="http://schemas.openxmlformats.org/officeDocument/2006/relationships/tags" Target="../tags/tag52.xml"/><Relationship Id="rId25" Type="http://schemas.openxmlformats.org/officeDocument/2006/relationships/tags" Target="../tags/tag51.xml"/><Relationship Id="rId24" Type="http://schemas.openxmlformats.org/officeDocument/2006/relationships/image" Target="../media/image10.svg"/><Relationship Id="rId23" Type="http://schemas.openxmlformats.org/officeDocument/2006/relationships/image" Target="../media/image9.png"/><Relationship Id="rId22" Type="http://schemas.openxmlformats.org/officeDocument/2006/relationships/tags" Target="../tags/tag50.xml"/><Relationship Id="rId21" Type="http://schemas.openxmlformats.org/officeDocument/2006/relationships/tags" Target="../tags/tag49.xml"/><Relationship Id="rId20" Type="http://schemas.openxmlformats.org/officeDocument/2006/relationships/tags" Target="../tags/tag48.xml"/><Relationship Id="rId2" Type="http://schemas.openxmlformats.org/officeDocument/2006/relationships/tags" Target="../tags/tag36.xml"/><Relationship Id="rId19" Type="http://schemas.openxmlformats.org/officeDocument/2006/relationships/image" Target="../media/image8.svg"/><Relationship Id="rId18" Type="http://schemas.openxmlformats.org/officeDocument/2006/relationships/image" Target="../media/image7.png"/><Relationship Id="rId17" Type="http://schemas.openxmlformats.org/officeDocument/2006/relationships/tags" Target="../tags/tag47.xml"/><Relationship Id="rId16" Type="http://schemas.openxmlformats.org/officeDocument/2006/relationships/tags" Target="../tags/tag46.xml"/><Relationship Id="rId15" Type="http://schemas.openxmlformats.org/officeDocument/2006/relationships/tags" Target="../tags/tag45.xml"/><Relationship Id="rId14" Type="http://schemas.openxmlformats.org/officeDocument/2006/relationships/image" Target="../media/image6.svg"/><Relationship Id="rId13" Type="http://schemas.openxmlformats.org/officeDocument/2006/relationships/image" Target="../media/image5.png"/><Relationship Id="rId12" Type="http://schemas.openxmlformats.org/officeDocument/2006/relationships/tags" Target="../tags/tag44.xml"/><Relationship Id="rId11" Type="http://schemas.openxmlformats.org/officeDocument/2006/relationships/tags" Target="../tags/tag43.xml"/><Relationship Id="rId10" Type="http://schemas.openxmlformats.org/officeDocument/2006/relationships/tags" Target="../tags/tag42.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hemeOverride" Target="../theme/themeOverride9.xml"/><Relationship Id="rId2" Type="http://schemas.openxmlformats.org/officeDocument/2006/relationships/image" Target="../media/image12.svg"/><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3.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5" Type="http://schemas.openxmlformats.org/officeDocument/2006/relationships/notesSlide" Target="../notesSlides/notesSlide13.xml"/><Relationship Id="rId24" Type="http://schemas.openxmlformats.org/officeDocument/2006/relationships/slideLayout" Target="../slideLayouts/slideLayout2.xml"/><Relationship Id="rId23" Type="http://schemas.openxmlformats.org/officeDocument/2006/relationships/themeOverride" Target="../theme/themeOverride11.xml"/><Relationship Id="rId22" Type="http://schemas.openxmlformats.org/officeDocument/2006/relationships/tags" Target="../tags/tag78.xml"/><Relationship Id="rId21" Type="http://schemas.openxmlformats.org/officeDocument/2006/relationships/tags" Target="../tags/tag77.xml"/><Relationship Id="rId20" Type="http://schemas.openxmlformats.org/officeDocument/2006/relationships/tags" Target="../tags/tag76.xml"/><Relationship Id="rId2" Type="http://schemas.openxmlformats.org/officeDocument/2006/relationships/tags" Target="../tags/tag59.xml"/><Relationship Id="rId19" Type="http://schemas.openxmlformats.org/officeDocument/2006/relationships/tags" Target="../tags/tag75.xml"/><Relationship Id="rId18" Type="http://schemas.openxmlformats.org/officeDocument/2006/relationships/tags" Target="../tags/tag74.xml"/><Relationship Id="rId17" Type="http://schemas.openxmlformats.org/officeDocument/2006/relationships/tags" Target="../tags/tag73.xml"/><Relationship Id="rId16" Type="http://schemas.openxmlformats.org/officeDocument/2006/relationships/tags" Target="../tags/tag72.xml"/><Relationship Id="rId15" Type="http://schemas.openxmlformats.org/officeDocument/2006/relationships/tags" Target="../tags/tag71.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image" Target="../media/image13.png"/><Relationship Id="rId11" Type="http://schemas.openxmlformats.org/officeDocument/2006/relationships/tags" Target="../tags/tag68.xml"/><Relationship Id="rId10" Type="http://schemas.openxmlformats.org/officeDocument/2006/relationships/tags" Target="../tags/tag67.xml"/><Relationship Id="rId1" Type="http://schemas.openxmlformats.org/officeDocument/2006/relationships/tags" Target="../tags/tag58.xml"/></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2.xml"/><Relationship Id="rId4" Type="http://schemas.openxmlformats.org/officeDocument/2006/relationships/themeOverride" Target="../theme/themeOverride12.xml"/><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9" Type="http://schemas.openxmlformats.org/officeDocument/2006/relationships/themeOverride" Target="../theme/themeOverride13.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image" Target="../media/image14.png"/><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1" Type="http://schemas.openxmlformats.org/officeDocument/2006/relationships/notesSlide" Target="../notesSlides/notesSlide15.xml"/><Relationship Id="rId10" Type="http://schemas.openxmlformats.org/officeDocument/2006/relationships/slideLayout" Target="../slideLayouts/slideLayout2.xml"/><Relationship Id="rId1" Type="http://schemas.openxmlformats.org/officeDocument/2006/relationships/tags" Target="../tags/tag79.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hemeOverride" Target="../theme/themeOverride14.xml"/><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image" Target="../media/image18.png"/><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9" Type="http://schemas.openxmlformats.org/officeDocument/2006/relationships/notesSlide" Target="../notesSlides/notesSlide17.xml"/><Relationship Id="rId28" Type="http://schemas.openxmlformats.org/officeDocument/2006/relationships/slideLayout" Target="../slideLayouts/slideLayout2.xml"/><Relationship Id="rId27" Type="http://schemas.openxmlformats.org/officeDocument/2006/relationships/themeOverride" Target="../theme/themeOverride15.xml"/><Relationship Id="rId26" Type="http://schemas.openxmlformats.org/officeDocument/2006/relationships/tags" Target="../tags/tag108.xml"/><Relationship Id="rId25" Type="http://schemas.openxmlformats.org/officeDocument/2006/relationships/tags" Target="../tags/tag107.xml"/><Relationship Id="rId24" Type="http://schemas.openxmlformats.org/officeDocument/2006/relationships/tags" Target="../tags/tag106.xml"/><Relationship Id="rId23" Type="http://schemas.openxmlformats.org/officeDocument/2006/relationships/tags" Target="../tags/tag105.xml"/><Relationship Id="rId22" Type="http://schemas.openxmlformats.org/officeDocument/2006/relationships/tags" Target="../tags/tag104.xml"/><Relationship Id="rId21" Type="http://schemas.openxmlformats.org/officeDocument/2006/relationships/tags" Target="../tags/tag103.xml"/><Relationship Id="rId20" Type="http://schemas.openxmlformats.org/officeDocument/2006/relationships/tags" Target="../tags/tag102.xml"/><Relationship Id="rId2" Type="http://schemas.openxmlformats.org/officeDocument/2006/relationships/tags" Target="../tags/tag87.xml"/><Relationship Id="rId19" Type="http://schemas.openxmlformats.org/officeDocument/2006/relationships/tags" Target="../tags/tag101.xml"/><Relationship Id="rId18" Type="http://schemas.openxmlformats.org/officeDocument/2006/relationships/tags" Target="../tags/tag100.xml"/><Relationship Id="rId17" Type="http://schemas.openxmlformats.org/officeDocument/2006/relationships/tags" Target="../tags/tag99.xml"/><Relationship Id="rId16" Type="http://schemas.openxmlformats.org/officeDocument/2006/relationships/image" Target="../media/image13.png"/><Relationship Id="rId15" Type="http://schemas.openxmlformats.org/officeDocument/2006/relationships/tags" Target="../tags/tag98.xml"/><Relationship Id="rId14" Type="http://schemas.openxmlformats.org/officeDocument/2006/relationships/tags" Target="../tags/tag97.xml"/><Relationship Id="rId13" Type="http://schemas.openxmlformats.org/officeDocument/2006/relationships/tags" Target="../tags/tag96.xml"/><Relationship Id="rId12" Type="http://schemas.openxmlformats.org/officeDocument/2006/relationships/image" Target="../media/image19.png"/><Relationship Id="rId11" Type="http://schemas.openxmlformats.org/officeDocument/2006/relationships/tags" Target="../tags/tag95.xml"/><Relationship Id="rId10" Type="http://schemas.openxmlformats.org/officeDocument/2006/relationships/tags" Target="../tags/tag94.xml"/><Relationship Id="rId1" Type="http://schemas.openxmlformats.org/officeDocument/2006/relationships/tags" Target="../tags/tag86.xml"/></Relationships>
</file>

<file path=ppt/slides/_rels/slide18.xml.rels><?xml version="1.0" encoding="UTF-8" standalone="yes"?>
<Relationships xmlns="http://schemas.openxmlformats.org/package/2006/relationships"><Relationship Id="rId9" Type="http://schemas.openxmlformats.org/officeDocument/2006/relationships/themeOverride" Target="../theme/themeOverride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image" Target="../media/image14.png"/><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1" Type="http://schemas.openxmlformats.org/officeDocument/2006/relationships/notesSlide" Target="../notesSlides/notesSlide18.xml"/><Relationship Id="rId10" Type="http://schemas.openxmlformats.org/officeDocument/2006/relationships/slideLayout" Target="../slideLayouts/slideLayout2.xml"/><Relationship Id="rId1" Type="http://schemas.openxmlformats.org/officeDocument/2006/relationships/tags" Target="../tags/tag109.xml"/></Relationships>
</file>

<file path=ppt/slides/_rels/slide19.xml.rels><?xml version="1.0" encoding="UTF-8" standalone="yes"?>
<Relationships xmlns="http://schemas.openxmlformats.org/package/2006/relationships"><Relationship Id="rId9" Type="http://schemas.openxmlformats.org/officeDocument/2006/relationships/image" Target="../media/image21.svg"/><Relationship Id="rId8" Type="http://schemas.openxmlformats.org/officeDocument/2006/relationships/image" Target="../media/image20.png"/><Relationship Id="rId7" Type="http://schemas.openxmlformats.org/officeDocument/2006/relationships/tags" Target="../tags/tag122.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32" Type="http://schemas.openxmlformats.org/officeDocument/2006/relationships/notesSlide" Target="../notesSlides/notesSlide19.xml"/><Relationship Id="rId31" Type="http://schemas.openxmlformats.org/officeDocument/2006/relationships/slideLayout" Target="../slideLayouts/slideLayout2.xml"/><Relationship Id="rId30" Type="http://schemas.openxmlformats.org/officeDocument/2006/relationships/themeOverride" Target="../theme/themeOverride17.xml"/><Relationship Id="rId3" Type="http://schemas.openxmlformats.org/officeDocument/2006/relationships/tags" Target="../tags/tag118.xml"/><Relationship Id="rId29" Type="http://schemas.openxmlformats.org/officeDocument/2006/relationships/tags" Target="../tags/tag138.xml"/><Relationship Id="rId28" Type="http://schemas.openxmlformats.org/officeDocument/2006/relationships/tags" Target="../tags/tag137.xml"/><Relationship Id="rId27" Type="http://schemas.openxmlformats.org/officeDocument/2006/relationships/tags" Target="../tags/tag136.xml"/><Relationship Id="rId26" Type="http://schemas.openxmlformats.org/officeDocument/2006/relationships/tags" Target="../tags/tag135.xml"/><Relationship Id="rId25" Type="http://schemas.openxmlformats.org/officeDocument/2006/relationships/tags" Target="../tags/tag134.xml"/><Relationship Id="rId24" Type="http://schemas.openxmlformats.org/officeDocument/2006/relationships/tags" Target="../tags/tag133.xml"/><Relationship Id="rId23" Type="http://schemas.openxmlformats.org/officeDocument/2006/relationships/tags" Target="../tags/tag132.xml"/><Relationship Id="rId22" Type="http://schemas.openxmlformats.org/officeDocument/2006/relationships/tags" Target="../tags/tag131.xml"/><Relationship Id="rId21" Type="http://schemas.openxmlformats.org/officeDocument/2006/relationships/tags" Target="../tags/tag130.xml"/><Relationship Id="rId20" Type="http://schemas.openxmlformats.org/officeDocument/2006/relationships/tags" Target="../tags/tag129.xml"/><Relationship Id="rId2" Type="http://schemas.openxmlformats.org/officeDocument/2006/relationships/tags" Target="../tags/tag117.xml"/><Relationship Id="rId19" Type="http://schemas.openxmlformats.org/officeDocument/2006/relationships/image" Target="../media/image25.svg"/><Relationship Id="rId18" Type="http://schemas.openxmlformats.org/officeDocument/2006/relationships/image" Target="../media/image24.png"/><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image" Target="../media/image23.svg"/><Relationship Id="rId13" Type="http://schemas.openxmlformats.org/officeDocument/2006/relationships/image" Target="../media/image22.png"/><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tags" Target="../tags/tag116.xml"/></Relationships>
</file>

<file path=ppt/slides/_rels/slide2.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2.xml"/><Relationship Id="rId2" Type="http://schemas.openxmlformats.org/officeDocument/2006/relationships/tags" Target="../tags/tag2.xml"/><Relationship Id="rId19" Type="http://schemas.openxmlformats.org/officeDocument/2006/relationships/slideLayout" Target="../slideLayouts/slideLayout3.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9" Type="http://schemas.openxmlformats.org/officeDocument/2006/relationships/themeOverride" Target="../theme/themeOverride18.xml"/><Relationship Id="rId8" Type="http://schemas.openxmlformats.org/officeDocument/2006/relationships/tags" Target="../tags/tag145.xml"/><Relationship Id="rId7" Type="http://schemas.openxmlformats.org/officeDocument/2006/relationships/tags" Target="../tags/tag144.xml"/><Relationship Id="rId6" Type="http://schemas.openxmlformats.org/officeDocument/2006/relationships/image" Target="../media/image14.png"/><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1" Type="http://schemas.openxmlformats.org/officeDocument/2006/relationships/notesSlide" Target="../notesSlides/notesSlide20.xml"/><Relationship Id="rId10" Type="http://schemas.openxmlformats.org/officeDocument/2006/relationships/slideLayout" Target="../slideLayouts/slideLayout2.xml"/><Relationship Id="rId1" Type="http://schemas.openxmlformats.org/officeDocument/2006/relationships/tags" Target="../tags/tag139.xml"/></Relationships>
</file>

<file path=ppt/slides/_rels/slide21.xml.rels><?xml version="1.0" encoding="UTF-8" standalone="yes"?>
<Relationships xmlns="http://schemas.openxmlformats.org/package/2006/relationships"><Relationship Id="rId9" Type="http://schemas.openxmlformats.org/officeDocument/2006/relationships/image" Target="../media/image26.svg"/><Relationship Id="rId8" Type="http://schemas.openxmlformats.org/officeDocument/2006/relationships/image" Target="../media/image20.png"/><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2" Type="http://schemas.openxmlformats.org/officeDocument/2006/relationships/notesSlide" Target="../notesSlides/notesSlide21.xml"/><Relationship Id="rId31" Type="http://schemas.openxmlformats.org/officeDocument/2006/relationships/slideLayout" Target="../slideLayouts/slideLayout2.xml"/><Relationship Id="rId30" Type="http://schemas.openxmlformats.org/officeDocument/2006/relationships/themeOverride" Target="../theme/themeOverride19.xml"/><Relationship Id="rId3" Type="http://schemas.openxmlformats.org/officeDocument/2006/relationships/tags" Target="../tags/tag148.xml"/><Relationship Id="rId29" Type="http://schemas.openxmlformats.org/officeDocument/2006/relationships/tags" Target="../tags/tag168.xml"/><Relationship Id="rId28" Type="http://schemas.openxmlformats.org/officeDocument/2006/relationships/tags" Target="../tags/tag167.xml"/><Relationship Id="rId27" Type="http://schemas.openxmlformats.org/officeDocument/2006/relationships/tags" Target="../tags/tag166.xml"/><Relationship Id="rId26" Type="http://schemas.openxmlformats.org/officeDocument/2006/relationships/tags" Target="../tags/tag165.xml"/><Relationship Id="rId25" Type="http://schemas.openxmlformats.org/officeDocument/2006/relationships/tags" Target="../tags/tag164.xml"/><Relationship Id="rId24" Type="http://schemas.openxmlformats.org/officeDocument/2006/relationships/tags" Target="../tags/tag163.xml"/><Relationship Id="rId23" Type="http://schemas.openxmlformats.org/officeDocument/2006/relationships/tags" Target="../tags/tag162.xml"/><Relationship Id="rId22" Type="http://schemas.openxmlformats.org/officeDocument/2006/relationships/tags" Target="../tags/tag161.xml"/><Relationship Id="rId21" Type="http://schemas.openxmlformats.org/officeDocument/2006/relationships/tags" Target="../tags/tag160.xml"/><Relationship Id="rId20" Type="http://schemas.openxmlformats.org/officeDocument/2006/relationships/tags" Target="../tags/tag159.xml"/><Relationship Id="rId2" Type="http://schemas.openxmlformats.org/officeDocument/2006/relationships/tags" Target="../tags/tag147.xml"/><Relationship Id="rId19" Type="http://schemas.openxmlformats.org/officeDocument/2006/relationships/image" Target="../media/image28.svg"/><Relationship Id="rId18" Type="http://schemas.openxmlformats.org/officeDocument/2006/relationships/image" Target="../media/image24.png"/><Relationship Id="rId17" Type="http://schemas.openxmlformats.org/officeDocument/2006/relationships/tags" Target="../tags/tag158.xml"/><Relationship Id="rId16" Type="http://schemas.openxmlformats.org/officeDocument/2006/relationships/tags" Target="../tags/tag157.xml"/><Relationship Id="rId15" Type="http://schemas.openxmlformats.org/officeDocument/2006/relationships/tags" Target="../tags/tag156.xml"/><Relationship Id="rId14" Type="http://schemas.openxmlformats.org/officeDocument/2006/relationships/image" Target="../media/image27.svg"/><Relationship Id="rId13" Type="http://schemas.openxmlformats.org/officeDocument/2006/relationships/image" Target="../media/image22.png"/><Relationship Id="rId12" Type="http://schemas.openxmlformats.org/officeDocument/2006/relationships/tags" Target="../tags/tag155.xml"/><Relationship Id="rId11" Type="http://schemas.openxmlformats.org/officeDocument/2006/relationships/tags" Target="../tags/tag154.xml"/><Relationship Id="rId10" Type="http://schemas.openxmlformats.org/officeDocument/2006/relationships/tags" Target="../tags/tag153.xml"/><Relationship Id="rId1" Type="http://schemas.openxmlformats.org/officeDocument/2006/relationships/tags" Target="../tags/tag146.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20.xml"/><Relationship Id="rId7" Type="http://schemas.openxmlformats.org/officeDocument/2006/relationships/tags" Target="../tags/tag174.xml"/><Relationship Id="rId6" Type="http://schemas.openxmlformats.org/officeDocument/2006/relationships/image" Target="../media/image14.png"/><Relationship Id="rId5" Type="http://schemas.openxmlformats.org/officeDocument/2006/relationships/tags" Target="../tags/tag173.xml"/><Relationship Id="rId4" Type="http://schemas.openxmlformats.org/officeDocument/2006/relationships/tags" Target="../tags/tag172.xml"/><Relationship Id="rId3" Type="http://schemas.openxmlformats.org/officeDocument/2006/relationships/tags" Target="../tags/tag171.xml"/><Relationship Id="rId2" Type="http://schemas.openxmlformats.org/officeDocument/2006/relationships/tags" Target="../tags/tag170.xml"/><Relationship Id="rId10" Type="http://schemas.openxmlformats.org/officeDocument/2006/relationships/notesSlide" Target="../notesSlides/notesSlide22.xml"/><Relationship Id="rId1" Type="http://schemas.openxmlformats.org/officeDocument/2006/relationships/tags" Target="../tags/tag169.xml"/></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3.xml"/><Relationship Id="rId7" Type="http://schemas.openxmlformats.org/officeDocument/2006/relationships/slideLayout" Target="../slideLayouts/slideLayout2.xml"/><Relationship Id="rId6" Type="http://schemas.openxmlformats.org/officeDocument/2006/relationships/themeOverride" Target="../theme/themeOverride21.xml"/><Relationship Id="rId5" Type="http://schemas.openxmlformats.org/officeDocument/2006/relationships/tags" Target="../tags/tag178.xml"/><Relationship Id="rId4" Type="http://schemas.openxmlformats.org/officeDocument/2006/relationships/tags" Target="../tags/tag177.xml"/><Relationship Id="rId3" Type="http://schemas.openxmlformats.org/officeDocument/2006/relationships/image" Target="../media/image14.png"/><Relationship Id="rId2" Type="http://schemas.openxmlformats.org/officeDocument/2006/relationships/tags" Target="../tags/tag176.xml"/><Relationship Id="rId1" Type="http://schemas.openxmlformats.org/officeDocument/2006/relationships/tags" Target="../tags/tag175.xml"/></Relationships>
</file>

<file path=ppt/slides/_rels/slide24.xml.rels><?xml version="1.0" encoding="UTF-8" standalone="yes"?>
<Relationships xmlns="http://schemas.openxmlformats.org/package/2006/relationships"><Relationship Id="rId9" Type="http://schemas.openxmlformats.org/officeDocument/2006/relationships/image" Target="../media/image29.svg"/><Relationship Id="rId8" Type="http://schemas.openxmlformats.org/officeDocument/2006/relationships/image" Target="../media/image20.png"/><Relationship Id="rId7" Type="http://schemas.openxmlformats.org/officeDocument/2006/relationships/tags" Target="../tags/tag185.xml"/><Relationship Id="rId6" Type="http://schemas.openxmlformats.org/officeDocument/2006/relationships/tags" Target="../tags/tag184.xml"/><Relationship Id="rId5" Type="http://schemas.openxmlformats.org/officeDocument/2006/relationships/tags" Target="../tags/tag183.xml"/><Relationship Id="rId4" Type="http://schemas.openxmlformats.org/officeDocument/2006/relationships/tags" Target="../tags/tag182.xml"/><Relationship Id="rId32" Type="http://schemas.openxmlformats.org/officeDocument/2006/relationships/notesSlide" Target="../notesSlides/notesSlide24.xml"/><Relationship Id="rId31" Type="http://schemas.openxmlformats.org/officeDocument/2006/relationships/slideLayout" Target="../slideLayouts/slideLayout2.xml"/><Relationship Id="rId30" Type="http://schemas.openxmlformats.org/officeDocument/2006/relationships/themeOverride" Target="../theme/themeOverride22.xml"/><Relationship Id="rId3" Type="http://schemas.openxmlformats.org/officeDocument/2006/relationships/tags" Target="../tags/tag181.xml"/><Relationship Id="rId29" Type="http://schemas.openxmlformats.org/officeDocument/2006/relationships/tags" Target="../tags/tag201.xml"/><Relationship Id="rId28" Type="http://schemas.openxmlformats.org/officeDocument/2006/relationships/tags" Target="../tags/tag200.xml"/><Relationship Id="rId27" Type="http://schemas.openxmlformats.org/officeDocument/2006/relationships/tags" Target="../tags/tag199.xml"/><Relationship Id="rId26" Type="http://schemas.openxmlformats.org/officeDocument/2006/relationships/tags" Target="../tags/tag198.xml"/><Relationship Id="rId25" Type="http://schemas.openxmlformats.org/officeDocument/2006/relationships/tags" Target="../tags/tag197.xml"/><Relationship Id="rId24" Type="http://schemas.openxmlformats.org/officeDocument/2006/relationships/tags" Target="../tags/tag196.xml"/><Relationship Id="rId23" Type="http://schemas.openxmlformats.org/officeDocument/2006/relationships/tags" Target="../tags/tag195.xml"/><Relationship Id="rId22" Type="http://schemas.openxmlformats.org/officeDocument/2006/relationships/tags" Target="../tags/tag194.xml"/><Relationship Id="rId21" Type="http://schemas.openxmlformats.org/officeDocument/2006/relationships/tags" Target="../tags/tag193.xml"/><Relationship Id="rId20" Type="http://schemas.openxmlformats.org/officeDocument/2006/relationships/tags" Target="../tags/tag192.xml"/><Relationship Id="rId2" Type="http://schemas.openxmlformats.org/officeDocument/2006/relationships/tags" Target="../tags/tag180.xml"/><Relationship Id="rId19" Type="http://schemas.openxmlformats.org/officeDocument/2006/relationships/image" Target="../media/image31.svg"/><Relationship Id="rId18" Type="http://schemas.openxmlformats.org/officeDocument/2006/relationships/image" Target="../media/image24.png"/><Relationship Id="rId17" Type="http://schemas.openxmlformats.org/officeDocument/2006/relationships/tags" Target="../tags/tag191.xml"/><Relationship Id="rId16" Type="http://schemas.openxmlformats.org/officeDocument/2006/relationships/tags" Target="../tags/tag190.xml"/><Relationship Id="rId15" Type="http://schemas.openxmlformats.org/officeDocument/2006/relationships/tags" Target="../tags/tag189.xml"/><Relationship Id="rId14" Type="http://schemas.openxmlformats.org/officeDocument/2006/relationships/image" Target="../media/image30.svg"/><Relationship Id="rId13" Type="http://schemas.openxmlformats.org/officeDocument/2006/relationships/image" Target="../media/image22.png"/><Relationship Id="rId12" Type="http://schemas.openxmlformats.org/officeDocument/2006/relationships/tags" Target="../tags/tag188.xml"/><Relationship Id="rId11" Type="http://schemas.openxmlformats.org/officeDocument/2006/relationships/tags" Target="../tags/tag187.xml"/><Relationship Id="rId10" Type="http://schemas.openxmlformats.org/officeDocument/2006/relationships/tags" Target="../tags/tag186.xml"/><Relationship Id="rId1" Type="http://schemas.openxmlformats.org/officeDocument/2006/relationships/tags" Target="../tags/tag179.xml"/></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23.xml"/><Relationship Id="rId7" Type="http://schemas.openxmlformats.org/officeDocument/2006/relationships/tags" Target="../tags/tag207.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3" Type="http://schemas.openxmlformats.org/officeDocument/2006/relationships/image" Target="../media/image14.png"/><Relationship Id="rId2" Type="http://schemas.openxmlformats.org/officeDocument/2006/relationships/tags" Target="../tags/tag203.xml"/><Relationship Id="rId10" Type="http://schemas.openxmlformats.org/officeDocument/2006/relationships/notesSlide" Target="../notesSlides/notesSlide25.xml"/><Relationship Id="rId1" Type="http://schemas.openxmlformats.org/officeDocument/2006/relationships/tags" Target="../tags/tag20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2.xml"/><Relationship Id="rId2" Type="http://schemas.openxmlformats.org/officeDocument/2006/relationships/themeOverride" Target="../theme/themeOverride24.xml"/><Relationship Id="rId1" Type="http://schemas.openxmlformats.org/officeDocument/2006/relationships/image" Target="../media/image32.png"/></Relationships>
</file>

<file path=ppt/slides/_rels/slide28.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2.xml"/><Relationship Id="rId7" Type="http://schemas.openxmlformats.org/officeDocument/2006/relationships/themeOverride" Target="../theme/themeOverride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tags" Target="../tags/tag209.xml"/><Relationship Id="rId2" Type="http://schemas.openxmlformats.org/officeDocument/2006/relationships/image" Target="../media/image33.png"/><Relationship Id="rId1" Type="http://schemas.openxmlformats.org/officeDocument/2006/relationships/tags" Target="../tags/tag208.xml"/></Relationships>
</file>

<file path=ppt/slides/_rels/slide29.xml.rels><?xml version="1.0" encoding="UTF-8" standalone="yes"?>
<Relationships xmlns="http://schemas.openxmlformats.org/package/2006/relationships"><Relationship Id="rId9" Type="http://schemas.openxmlformats.org/officeDocument/2006/relationships/tags" Target="../tags/tag218.xml"/><Relationship Id="rId8" Type="http://schemas.openxmlformats.org/officeDocument/2006/relationships/tags" Target="../tags/tag217.xml"/><Relationship Id="rId7" Type="http://schemas.openxmlformats.org/officeDocument/2006/relationships/tags" Target="../tags/tag216.xml"/><Relationship Id="rId6" Type="http://schemas.openxmlformats.org/officeDocument/2006/relationships/tags" Target="../tags/tag215.xml"/><Relationship Id="rId5" Type="http://schemas.openxmlformats.org/officeDocument/2006/relationships/tags" Target="../tags/tag214.xml"/><Relationship Id="rId4" Type="http://schemas.openxmlformats.org/officeDocument/2006/relationships/tags" Target="../tags/tag213.xml"/><Relationship Id="rId3" Type="http://schemas.openxmlformats.org/officeDocument/2006/relationships/tags" Target="../tags/tag212.xml"/><Relationship Id="rId23" Type="http://schemas.openxmlformats.org/officeDocument/2006/relationships/notesSlide" Target="../notesSlides/notesSlide29.xml"/><Relationship Id="rId22" Type="http://schemas.openxmlformats.org/officeDocument/2006/relationships/slideLayout" Target="../slideLayouts/slideLayout2.xml"/><Relationship Id="rId21" Type="http://schemas.openxmlformats.org/officeDocument/2006/relationships/themeOverride" Target="../theme/themeOverride26.xml"/><Relationship Id="rId20" Type="http://schemas.openxmlformats.org/officeDocument/2006/relationships/tags" Target="../tags/tag229.xml"/><Relationship Id="rId2" Type="http://schemas.openxmlformats.org/officeDocument/2006/relationships/tags" Target="../tags/tag211.xml"/><Relationship Id="rId19" Type="http://schemas.openxmlformats.org/officeDocument/2006/relationships/tags" Target="../tags/tag228.xml"/><Relationship Id="rId18" Type="http://schemas.openxmlformats.org/officeDocument/2006/relationships/tags" Target="../tags/tag227.xml"/><Relationship Id="rId17" Type="http://schemas.openxmlformats.org/officeDocument/2006/relationships/tags" Target="../tags/tag226.xml"/><Relationship Id="rId16" Type="http://schemas.openxmlformats.org/officeDocument/2006/relationships/tags" Target="../tags/tag225.xml"/><Relationship Id="rId15" Type="http://schemas.openxmlformats.org/officeDocument/2006/relationships/tags" Target="../tags/tag224.xml"/><Relationship Id="rId14" Type="http://schemas.openxmlformats.org/officeDocument/2006/relationships/tags" Target="../tags/tag223.xml"/><Relationship Id="rId13" Type="http://schemas.openxmlformats.org/officeDocument/2006/relationships/tags" Target="../tags/tag222.xml"/><Relationship Id="rId12" Type="http://schemas.openxmlformats.org/officeDocument/2006/relationships/tags" Target="../tags/tag221.xml"/><Relationship Id="rId11" Type="http://schemas.openxmlformats.org/officeDocument/2006/relationships/tags" Target="../tags/tag220.xml"/><Relationship Id="rId10" Type="http://schemas.openxmlformats.org/officeDocument/2006/relationships/tags" Target="../tags/tag219.xml"/><Relationship Id="rId1" Type="http://schemas.openxmlformats.org/officeDocument/2006/relationships/tags" Target="../tags/tag2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2.xml"/><Relationship Id="rId2" Type="http://schemas.openxmlformats.org/officeDocument/2006/relationships/themeOverride" Target="../theme/themeOverride30.xml"/><Relationship Id="rId1" Type="http://schemas.openxmlformats.org/officeDocument/2006/relationships/image" Target="../media/image37.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2.xml"/><Relationship Id="rId2" Type="http://schemas.openxmlformats.org/officeDocument/2006/relationships/themeOverride" Target="../theme/themeOverride31.xml"/><Relationship Id="rId1" Type="http://schemas.openxmlformats.org/officeDocument/2006/relationships/image" Target="../media/image38.png"/></Relationships>
</file>

<file path=ppt/slides/_rels/slide35.xml.rels><?xml version="1.0" encoding="UTF-8" standalone="yes"?>
<Relationships xmlns="http://schemas.openxmlformats.org/package/2006/relationships"><Relationship Id="rId4" Type="http://schemas.openxmlformats.org/officeDocument/2006/relationships/notesSlide" Target="../notesSlides/notesSlide35.xml"/><Relationship Id="rId3" Type="http://schemas.openxmlformats.org/officeDocument/2006/relationships/slideLayout" Target="../slideLayouts/slideLayout2.xml"/><Relationship Id="rId2" Type="http://schemas.openxmlformats.org/officeDocument/2006/relationships/themeOverride" Target="../theme/themeOverride32.xml"/><Relationship Id="rId1" Type="http://schemas.openxmlformats.org/officeDocument/2006/relationships/image" Target="../media/image39.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hemeOverride" Target="../theme/themeOverride33.xml"/><Relationship Id="rId7" Type="http://schemas.openxmlformats.org/officeDocument/2006/relationships/image" Target="../media/image43.png"/><Relationship Id="rId6" Type="http://schemas.openxmlformats.org/officeDocument/2006/relationships/tags" Target="../tags/tag232.xml"/><Relationship Id="rId5" Type="http://schemas.openxmlformats.org/officeDocument/2006/relationships/image" Target="../media/image42.png"/><Relationship Id="rId4" Type="http://schemas.openxmlformats.org/officeDocument/2006/relationships/tags" Target="../tags/tag231.xml"/><Relationship Id="rId3" Type="http://schemas.openxmlformats.org/officeDocument/2006/relationships/image" Target="../media/image41.png"/><Relationship Id="rId2" Type="http://schemas.openxmlformats.org/officeDocument/2006/relationships/tags" Target="../tags/tag230.xml"/><Relationship Id="rId10" Type="http://schemas.openxmlformats.org/officeDocument/2006/relationships/notesSlide" Target="../notesSlides/notesSlide36.xml"/><Relationship Id="rId1"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34.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hemeOverride" Target="../theme/themeOverride35.xml"/></Relationships>
</file>

<file path=ppt/slides/_rels/slide39.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tags" Target="../tags/tag240.xml"/><Relationship Id="rId7" Type="http://schemas.openxmlformats.org/officeDocument/2006/relationships/tags" Target="../tags/tag239.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3" Type="http://schemas.openxmlformats.org/officeDocument/2006/relationships/tags" Target="../tags/tag235.xml"/><Relationship Id="rId2" Type="http://schemas.openxmlformats.org/officeDocument/2006/relationships/tags" Target="../tags/tag234.xml"/><Relationship Id="rId17" Type="http://schemas.openxmlformats.org/officeDocument/2006/relationships/notesSlide" Target="../notesSlides/notesSlide39.xml"/><Relationship Id="rId16" Type="http://schemas.openxmlformats.org/officeDocument/2006/relationships/slideLayout" Target="../slideLayouts/slideLayout2.xml"/><Relationship Id="rId15" Type="http://schemas.openxmlformats.org/officeDocument/2006/relationships/themeOverride" Target="../theme/themeOverride36.xml"/><Relationship Id="rId14" Type="http://schemas.openxmlformats.org/officeDocument/2006/relationships/image" Target="../media/image47.svg"/><Relationship Id="rId13" Type="http://schemas.openxmlformats.org/officeDocument/2006/relationships/image" Target="../media/image46.png"/><Relationship Id="rId12" Type="http://schemas.openxmlformats.org/officeDocument/2006/relationships/tags" Target="../tags/tag242.xml"/><Relationship Id="rId11" Type="http://schemas.openxmlformats.org/officeDocument/2006/relationships/image" Target="../media/image45.svg"/><Relationship Id="rId10" Type="http://schemas.openxmlformats.org/officeDocument/2006/relationships/image" Target="../media/image44.png"/><Relationship Id="rId1" Type="http://schemas.openxmlformats.org/officeDocument/2006/relationships/tags" Target="../tags/tag23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image" Target="../media/image2.jpeg"/></Relationships>
</file>

<file path=ppt/slides/_rels/slide40.xml.rels><?xml version="1.0" encoding="UTF-8" standalone="yes"?>
<Relationships xmlns="http://schemas.openxmlformats.org/package/2006/relationships"><Relationship Id="rId9" Type="http://schemas.openxmlformats.org/officeDocument/2006/relationships/tags" Target="../tags/tag249.xml"/><Relationship Id="rId8" Type="http://schemas.openxmlformats.org/officeDocument/2006/relationships/tags" Target="../tags/tag248.xml"/><Relationship Id="rId7" Type="http://schemas.openxmlformats.org/officeDocument/2006/relationships/tags" Target="../tags/tag24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tags" Target="../tags/tag246.xml"/><Relationship Id="rId3" Type="http://schemas.openxmlformats.org/officeDocument/2006/relationships/tags" Target="../tags/tag245.xml"/><Relationship Id="rId2" Type="http://schemas.openxmlformats.org/officeDocument/2006/relationships/tags" Target="../tags/tag244.xml"/><Relationship Id="rId16" Type="http://schemas.openxmlformats.org/officeDocument/2006/relationships/notesSlide" Target="../notesSlides/notesSlide40.xml"/><Relationship Id="rId15" Type="http://schemas.openxmlformats.org/officeDocument/2006/relationships/slideLayout" Target="../slideLayouts/slideLayout2.xml"/><Relationship Id="rId14" Type="http://schemas.openxmlformats.org/officeDocument/2006/relationships/themeOverride" Target="../theme/themeOverride37.xml"/><Relationship Id="rId13" Type="http://schemas.openxmlformats.org/officeDocument/2006/relationships/tags" Target="../tags/tag253.xml"/><Relationship Id="rId12" Type="http://schemas.openxmlformats.org/officeDocument/2006/relationships/tags" Target="../tags/tag252.xml"/><Relationship Id="rId11" Type="http://schemas.openxmlformats.org/officeDocument/2006/relationships/tags" Target="../tags/tag251.xml"/><Relationship Id="rId10" Type="http://schemas.openxmlformats.org/officeDocument/2006/relationships/tags" Target="../tags/tag250.xml"/><Relationship Id="rId1" Type="http://schemas.openxmlformats.org/officeDocument/2006/relationships/tags" Target="../tags/tag243.xml"/></Relationships>
</file>

<file path=ppt/slides/_rels/slide41.xml.rels><?xml version="1.0" encoding="UTF-8" standalone="yes"?>
<Relationships xmlns="http://schemas.openxmlformats.org/package/2006/relationships"><Relationship Id="rId9" Type="http://schemas.openxmlformats.org/officeDocument/2006/relationships/tags" Target="../tags/tag262.xml"/><Relationship Id="rId8" Type="http://schemas.openxmlformats.org/officeDocument/2006/relationships/tags" Target="../tags/tag261.xml"/><Relationship Id="rId7" Type="http://schemas.openxmlformats.org/officeDocument/2006/relationships/tags" Target="../tags/tag260.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3" Type="http://schemas.openxmlformats.org/officeDocument/2006/relationships/tags" Target="../tags/tag256.xml"/><Relationship Id="rId2" Type="http://schemas.openxmlformats.org/officeDocument/2006/relationships/tags" Target="../tags/tag255.xml"/><Relationship Id="rId16" Type="http://schemas.openxmlformats.org/officeDocument/2006/relationships/notesSlide" Target="../notesSlides/notesSlide41.xml"/><Relationship Id="rId15" Type="http://schemas.openxmlformats.org/officeDocument/2006/relationships/slideLayout" Target="../slideLayouts/slideLayout2.xml"/><Relationship Id="rId14" Type="http://schemas.openxmlformats.org/officeDocument/2006/relationships/themeOverride" Target="../theme/themeOverride38.xml"/><Relationship Id="rId13" Type="http://schemas.openxmlformats.org/officeDocument/2006/relationships/tags" Target="../tags/tag266.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tags" Target="../tags/tag254.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hemeOverride" Target="../theme/themeOverride3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hemeOverride" Target="../theme/themeOverride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hemeOverride" Target="../theme/themeOverride41.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hemeOverride" Target="../theme/themeOverride4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hemeOverride" Target="../theme/themeOverride3.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53.xml.rels><?xml version="1.0" encoding="UTF-8" standalone="yes"?>
<Relationships xmlns="http://schemas.openxmlformats.org/package/2006/relationships"><Relationship Id="rId4" Type="http://schemas.openxmlformats.org/officeDocument/2006/relationships/notesSlide" Target="../notesSlides/notesSlide53.xml"/><Relationship Id="rId3" Type="http://schemas.openxmlformats.org/officeDocument/2006/relationships/slideLayout" Target="../slideLayouts/slideLayout2.xml"/><Relationship Id="rId2" Type="http://schemas.openxmlformats.org/officeDocument/2006/relationships/themeOverride" Target="../theme/themeOverride50.xml"/><Relationship Id="rId1" Type="http://schemas.openxmlformats.org/officeDocument/2006/relationships/image" Target="../media/image5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hemeOverride" Target="../theme/themeOverride5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hemeOverride" Target="../theme/themeOverride5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hemeOverride" Target="../theme/themeOverride5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9" Type="http://schemas.openxmlformats.org/officeDocument/2006/relationships/notesSlide" Target="../notesSlides/notesSlide7.xml"/><Relationship Id="rId18" Type="http://schemas.openxmlformats.org/officeDocument/2006/relationships/slideLayout" Target="../slideLayouts/slideLayout2.xml"/><Relationship Id="rId17" Type="http://schemas.openxmlformats.org/officeDocument/2006/relationships/themeOverride" Target="../theme/themeOverride5.xml"/><Relationship Id="rId16" Type="http://schemas.openxmlformats.org/officeDocument/2006/relationships/tags" Target="../tags/tag34.xml"/><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tretch>
            <a:fillRect/>
          </a:stretch>
        </p:blipFill>
        <p:spPr>
          <a:xfrm>
            <a:off x="-3780823" y="-381028"/>
            <a:ext cx="14277975" cy="9515475"/>
          </a:xfrm>
          <a:prstGeom prst="rect">
            <a:avLst/>
          </a:prstGeom>
          <a:noFill/>
          <a:ln>
            <a:noFill/>
          </a:ln>
        </p:spPr>
      </p:pic>
      <p:sp>
        <p:nvSpPr>
          <p:cNvPr id="43" name="Rectangle 3"/>
          <p:cNvSpPr txBox="1">
            <a:spLocks noChangeArrowheads="1"/>
          </p:cNvSpPr>
          <p:nvPr/>
        </p:nvSpPr>
        <p:spPr>
          <a:xfrm>
            <a:off x="152474" y="1809110"/>
            <a:ext cx="6968120"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农产品增值税征收政策解析</a:t>
            </a:r>
            <a:endParaRPr lang="zh-CN" altLang="en-US" sz="36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6" name="直接连接符 5"/>
          <p:cNvCxnSpPr>
            <a:cxnSpLocks noChangeShapeType="1"/>
          </p:cNvCxnSpPr>
          <p:nvPr/>
        </p:nvCxnSpPr>
        <p:spPr bwMode="auto">
          <a:xfrm flipH="1">
            <a:off x="1043940" y="2499995"/>
            <a:ext cx="5184775"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7" name="矩形 9"/>
          <p:cNvSpPr>
            <a:spLocks noChangeArrowheads="1"/>
          </p:cNvSpPr>
          <p:nvPr/>
        </p:nvSpPr>
        <p:spPr bwMode="auto">
          <a:xfrm>
            <a:off x="-139397" y="1714494"/>
            <a:ext cx="380044"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43"/>
                                        </p:tgtEl>
                                        <p:attrNameLst>
                                          <p:attrName>style.visibility</p:attrName>
                                        </p:attrNameLst>
                                      </p:cBhvr>
                                      <p:to>
                                        <p:strVal val="visible"/>
                                      </p:to>
                                    </p:set>
                                    <p:anim calcmode="lin" valueType="num">
                                      <p:cBhvr>
                                        <p:cTn id="11" dur="500" fill="hold"/>
                                        <p:tgtEl>
                                          <p:spTgt spid="43"/>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43"/>
                                        </p:tgtEl>
                                        <p:attrNameLst>
                                          <p:attrName>ppt_y</p:attrName>
                                        </p:attrNameLst>
                                      </p:cBhvr>
                                      <p:tavLst>
                                        <p:tav tm="0">
                                          <p:val>
                                            <p:strVal val="#ppt_y"/>
                                          </p:val>
                                        </p:tav>
                                        <p:tav tm="100000">
                                          <p:val>
                                            <p:strVal val="#ppt_y"/>
                                          </p:val>
                                        </p:tav>
                                      </p:tavLst>
                                    </p:anim>
                                    <p:anim calcmode="lin" valueType="num">
                                      <p:cBhvr>
                                        <p:cTn id="13" dur="500" fill="hold"/>
                                        <p:tgtEl>
                                          <p:spTgt spid="43"/>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43"/>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43"/>
                                        </p:tgtEl>
                                      </p:cBhvr>
                                    </p:animEffect>
                                  </p:childTnLst>
                                </p:cTn>
                              </p:par>
                            </p:childTnLst>
                          </p:cTn>
                        </p:par>
                        <p:par>
                          <p:cTn id="16" fill="hold">
                            <p:stCondLst>
                              <p:cond delay="1549"/>
                            </p:stCondLst>
                            <p:childTnLst>
                              <p:par>
                                <p:cTn id="17" presetID="22" presetClass="entr" presetSubtype="2"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right)">
                                      <p:cBhvr>
                                        <p:cTn id="1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utoUpdateAnimBg="0"/>
      <p:bldP spid="47"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 name="TextBox 3"/>
          <p:cNvSpPr txBox="1"/>
          <p:nvPr/>
        </p:nvSpPr>
        <p:spPr>
          <a:xfrm>
            <a:off x="539750" y="771525"/>
            <a:ext cx="8244205" cy="3943350"/>
          </a:xfrm>
          <a:prstGeom prst="rect">
            <a:avLst/>
          </a:prstGeom>
          <a:noFill/>
        </p:spPr>
        <p:txBody>
          <a:bodyPr wrap="square" rtlCol="0">
            <a:noAutofit/>
          </a:bodyPr>
          <a:p>
            <a:endParaRPr lang="zh-CN" altLang="en-US" dirty="0"/>
          </a:p>
        </p:txBody>
      </p:sp>
      <p:sp>
        <p:nvSpPr>
          <p:cNvPr id="156" name="任意多边形: 形状 155"/>
          <p:cNvSpPr/>
          <p:nvPr>
            <p:custDataLst>
              <p:tags r:id="rId1"/>
            </p:custDataLst>
          </p:nvPr>
        </p:nvSpPr>
        <p:spPr>
          <a:xfrm>
            <a:off x="2648685" y="2345471"/>
            <a:ext cx="3984598" cy="2240637"/>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17" name="任意多边形: 形状 153"/>
          <p:cNvSpPr/>
          <p:nvPr>
            <p:custDataLst>
              <p:tags r:id="rId2"/>
            </p:custDataLst>
          </p:nvPr>
        </p:nvSpPr>
        <p:spPr>
          <a:xfrm>
            <a:off x="3164171" y="2921417"/>
            <a:ext cx="322906" cy="32290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18" name="任意多边形: 形状 153"/>
          <p:cNvSpPr/>
          <p:nvPr>
            <p:custDataLst>
              <p:tags r:id="rId3"/>
            </p:custDataLst>
          </p:nvPr>
        </p:nvSpPr>
        <p:spPr>
          <a:xfrm>
            <a:off x="5325089" y="3304336"/>
            <a:ext cx="223930" cy="223930"/>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19" name="任意多边形: 形状 153"/>
          <p:cNvSpPr/>
          <p:nvPr>
            <p:custDataLst>
              <p:tags r:id="rId4"/>
            </p:custDataLst>
          </p:nvPr>
        </p:nvSpPr>
        <p:spPr>
          <a:xfrm>
            <a:off x="5854010" y="2725703"/>
            <a:ext cx="438453" cy="438453"/>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12" name="任意多边形: 形状 152"/>
          <p:cNvSpPr>
            <a:spLocks noChangeAspect="1"/>
          </p:cNvSpPr>
          <p:nvPr>
            <p:custDataLst>
              <p:tags r:id="rId5"/>
            </p:custDataLst>
          </p:nvPr>
        </p:nvSpPr>
        <p:spPr>
          <a:xfrm>
            <a:off x="3151183" y="932029"/>
            <a:ext cx="1213697" cy="1213697"/>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14" name="矩形 13"/>
          <p:cNvSpPr/>
          <p:nvPr>
            <p:custDataLst>
              <p:tags r:id="rId6"/>
            </p:custDataLst>
          </p:nvPr>
        </p:nvSpPr>
        <p:spPr>
          <a:xfrm>
            <a:off x="3345815" y="1376045"/>
            <a:ext cx="880110" cy="526415"/>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自产（含初加工）</a:t>
            </a:r>
            <a:endParaRPr lang="zh-CN" altLang="en-US" sz="1360" dirty="0">
              <a:ln>
                <a:noFill/>
                <a:prstDash val="sysDot"/>
              </a:ln>
              <a:solidFill>
                <a:srgbClr val="FFFFFF"/>
              </a:solidFill>
              <a:latin typeface="+mn-ea"/>
              <a:cs typeface="+mn-ea"/>
            </a:endParaRPr>
          </a:p>
        </p:txBody>
      </p:sp>
      <p:pic>
        <p:nvPicPr>
          <p:cNvPr id="16" name="图片 15" descr="对话"/>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3631287" y="1155959"/>
            <a:ext cx="253936" cy="253936"/>
          </a:xfrm>
          <a:prstGeom prst="rect">
            <a:avLst/>
          </a:prstGeom>
        </p:spPr>
      </p:pic>
      <p:sp>
        <p:nvSpPr>
          <p:cNvPr id="20" name="任意多边形: 形状 151"/>
          <p:cNvSpPr/>
          <p:nvPr>
            <p:custDataLst>
              <p:tags r:id="rId10"/>
            </p:custDataLst>
          </p:nvPr>
        </p:nvSpPr>
        <p:spPr>
          <a:xfrm>
            <a:off x="4918433" y="932925"/>
            <a:ext cx="1212354" cy="1212354"/>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22" name="矩形 21"/>
          <p:cNvSpPr/>
          <p:nvPr>
            <p:custDataLst>
              <p:tags r:id="rId11"/>
            </p:custDataLst>
          </p:nvPr>
        </p:nvSpPr>
        <p:spPr>
          <a:xfrm>
            <a:off x="5003800" y="1419225"/>
            <a:ext cx="1052195" cy="363855"/>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初级农产品（包括简单加工）</a:t>
            </a:r>
            <a:endParaRPr lang="zh-CN" altLang="en-US" sz="1360" dirty="0">
              <a:ln>
                <a:noFill/>
                <a:prstDash val="sysDot"/>
              </a:ln>
              <a:solidFill>
                <a:srgbClr val="FFFFFF"/>
              </a:solidFill>
              <a:latin typeface="+mn-ea"/>
              <a:cs typeface="+mn-ea"/>
            </a:endParaRPr>
          </a:p>
        </p:txBody>
      </p:sp>
      <p:pic>
        <p:nvPicPr>
          <p:cNvPr id="24" name="图片 23" descr="上涨数据图"/>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5397642" y="1155959"/>
            <a:ext cx="253936" cy="253936"/>
          </a:xfrm>
          <a:prstGeom prst="rect">
            <a:avLst/>
          </a:prstGeom>
        </p:spPr>
      </p:pic>
      <p:sp>
        <p:nvSpPr>
          <p:cNvPr id="27" name="任意多边形: 形状 153"/>
          <p:cNvSpPr/>
          <p:nvPr>
            <p:custDataLst>
              <p:tags r:id="rId15"/>
            </p:custDataLst>
          </p:nvPr>
        </p:nvSpPr>
        <p:spPr>
          <a:xfrm>
            <a:off x="1911511" y="2123782"/>
            <a:ext cx="1097701" cy="1097701"/>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2"/>
          </a:solidFill>
          <a:ln w="7620" cap="flat">
            <a:solidFill>
              <a:schemeClr val="accent2">
                <a:alpha val="50000"/>
              </a:schemeClr>
            </a:solid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28" name="矩形 27"/>
          <p:cNvSpPr/>
          <p:nvPr>
            <p:custDataLst>
              <p:tags r:id="rId16"/>
            </p:custDataLst>
          </p:nvPr>
        </p:nvSpPr>
        <p:spPr>
          <a:xfrm>
            <a:off x="2123795" y="2600751"/>
            <a:ext cx="672684" cy="364109"/>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农业生产者</a:t>
            </a:r>
            <a:endParaRPr lang="zh-CN" altLang="en-US" sz="1360" dirty="0">
              <a:ln>
                <a:noFill/>
                <a:prstDash val="sysDot"/>
              </a:ln>
              <a:solidFill>
                <a:srgbClr val="FFFFFF"/>
              </a:solidFill>
              <a:latin typeface="+mn-ea"/>
              <a:cs typeface="+mn-ea"/>
            </a:endParaRPr>
          </a:p>
        </p:txBody>
      </p:sp>
      <p:pic>
        <p:nvPicPr>
          <p:cNvPr id="29" name="图片 28" descr="名片"/>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2333393" y="2254556"/>
            <a:ext cx="253936" cy="253936"/>
          </a:xfrm>
          <a:prstGeom prst="rect">
            <a:avLst/>
          </a:prstGeom>
        </p:spPr>
      </p:pic>
      <p:sp>
        <p:nvSpPr>
          <p:cNvPr id="30" name="任意多边形: 形状 150"/>
          <p:cNvSpPr>
            <a:spLocks noChangeAspect="1"/>
          </p:cNvSpPr>
          <p:nvPr>
            <p:custDataLst>
              <p:tags r:id="rId20"/>
            </p:custDataLst>
          </p:nvPr>
        </p:nvSpPr>
        <p:spPr>
          <a:xfrm>
            <a:off x="6274101" y="2124229"/>
            <a:ext cx="1096806" cy="1096806"/>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3" name="矩形 2"/>
          <p:cNvSpPr/>
          <p:nvPr>
            <p:custDataLst>
              <p:tags r:id="rId21"/>
            </p:custDataLst>
          </p:nvPr>
        </p:nvSpPr>
        <p:spPr>
          <a:xfrm>
            <a:off x="6485938" y="2675543"/>
            <a:ext cx="672684" cy="364109"/>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sym typeface="+mn-ea"/>
              </a:rPr>
              <a:t>分别核算</a:t>
            </a:r>
            <a:endParaRPr lang="zh-CN" altLang="en-US" sz="1360" dirty="0">
              <a:ln>
                <a:noFill/>
                <a:prstDash val="sysDot"/>
              </a:ln>
              <a:solidFill>
                <a:srgbClr val="FFFFFF"/>
              </a:solidFill>
              <a:latin typeface="+mn-ea"/>
              <a:cs typeface="+mn-ea"/>
              <a:sym typeface="+mn-ea"/>
            </a:endParaRPr>
          </a:p>
        </p:txBody>
      </p:sp>
      <p:pic>
        <p:nvPicPr>
          <p:cNvPr id="32" name="图片 31" descr="奖牌"/>
          <p:cNvPicPr>
            <a:picLocks noChangeAspect="1"/>
          </p:cNvPicPr>
          <p:nvPr>
            <p:custDataLst>
              <p:tags r:id="rId22"/>
            </p:custDataLst>
          </p:nvPr>
        </p:nvPicPr>
        <p:blipFill>
          <a:blip r:embed="rId23">
            <a:extLst>
              <a:ext uri="{96DAC541-7B7A-43D3-8B79-37D633B846F1}">
                <asvg:svgBlip xmlns:asvg="http://schemas.microsoft.com/office/drawing/2016/SVG/main" r:embed="rId24"/>
              </a:ext>
            </a:extLst>
          </a:blip>
          <a:stretch>
            <a:fillRect/>
          </a:stretch>
        </p:blipFill>
        <p:spPr>
          <a:xfrm>
            <a:off x="6695536" y="2328453"/>
            <a:ext cx="253936" cy="253936"/>
          </a:xfrm>
          <a:prstGeom prst="rect">
            <a:avLst/>
          </a:prstGeom>
        </p:spPr>
      </p:pic>
      <p:sp>
        <p:nvSpPr>
          <p:cNvPr id="6" name="任意多边形: 形状 159"/>
          <p:cNvSpPr/>
          <p:nvPr>
            <p:custDataLst>
              <p:tags r:id="rId25"/>
            </p:custDataLst>
          </p:nvPr>
        </p:nvSpPr>
        <p:spPr>
          <a:xfrm>
            <a:off x="4177227" y="2473559"/>
            <a:ext cx="361422" cy="1523168"/>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 name="任意多边形: 形状 162"/>
          <p:cNvSpPr/>
          <p:nvPr>
            <p:custDataLst>
              <p:tags r:id="rId26"/>
            </p:custDataLst>
          </p:nvPr>
        </p:nvSpPr>
        <p:spPr>
          <a:xfrm>
            <a:off x="4457139" y="2323526"/>
            <a:ext cx="317532" cy="1673648"/>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8" name="任意多边形: 形状 163"/>
          <p:cNvSpPr/>
          <p:nvPr>
            <p:custDataLst>
              <p:tags r:id="rId27"/>
            </p:custDataLst>
          </p:nvPr>
        </p:nvSpPr>
        <p:spPr>
          <a:xfrm>
            <a:off x="4743769" y="2473559"/>
            <a:ext cx="361422" cy="1523168"/>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9" name="任意多边形: 形状 158"/>
          <p:cNvSpPr/>
          <p:nvPr>
            <p:custDataLst>
              <p:tags r:id="rId28"/>
            </p:custDataLst>
          </p:nvPr>
        </p:nvSpPr>
        <p:spPr>
          <a:xfrm>
            <a:off x="4600454" y="2238881"/>
            <a:ext cx="77927" cy="106143"/>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10" name="任意多边形: 形状 157"/>
          <p:cNvSpPr/>
          <p:nvPr>
            <p:custDataLst>
              <p:tags r:id="rId29"/>
            </p:custDataLst>
          </p:nvPr>
        </p:nvSpPr>
        <p:spPr>
          <a:xfrm>
            <a:off x="4711522" y="2388914"/>
            <a:ext cx="77927" cy="106143"/>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11" name="任意多边形: 形状 157"/>
          <p:cNvSpPr/>
          <p:nvPr>
            <p:custDataLst>
              <p:tags r:id="rId30"/>
            </p:custDataLst>
          </p:nvPr>
        </p:nvSpPr>
        <p:spPr>
          <a:xfrm>
            <a:off x="4494759" y="2388914"/>
            <a:ext cx="77927" cy="106143"/>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 name="矩形 4"/>
          <p:cNvSpPr/>
          <p:nvPr>
            <p:custDataLst>
              <p:tags r:id="rId31"/>
            </p:custDataLst>
          </p:nvPr>
        </p:nvSpPr>
        <p:spPr>
          <a:xfrm>
            <a:off x="4284713" y="3199985"/>
            <a:ext cx="712543" cy="703586"/>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 name="图片 2" descr="人员交谈"/>
          <p:cNvPicPr>
            <a:picLocks noChangeAspect="1"/>
          </p:cNvPicPr>
          <p:nvPr/>
        </p:nvPicPr>
        <p:blipFill>
          <a:blip r:embed="rId1" cstate="print">
            <a:extLst>
              <a:ext uri="{96DAC541-7B7A-43D3-8B79-37D633B846F1}">
                <asvg:svgBlip xmlns:asvg="http://schemas.microsoft.com/office/drawing/2016/SVG/main" r:embed="rId2"/>
              </a:ext>
            </a:extLst>
          </a:blip>
          <a:stretch>
            <a:fillRect/>
          </a:stretch>
        </p:blipFill>
        <p:spPr>
          <a:xfrm>
            <a:off x="629918" y="1679004"/>
            <a:ext cx="457200" cy="426318"/>
          </a:xfrm>
          <a:prstGeom prst="rect">
            <a:avLst/>
          </a:prstGeom>
        </p:spPr>
      </p:pic>
      <p:sp>
        <p:nvSpPr>
          <p:cNvPr id="7" name="TextBox 6"/>
          <p:cNvSpPr txBox="1"/>
          <p:nvPr/>
        </p:nvSpPr>
        <p:spPr>
          <a:xfrm>
            <a:off x="755451" y="843375"/>
            <a:ext cx="2743200" cy="460375"/>
          </a:xfrm>
          <a:prstGeom prst="rect">
            <a:avLst/>
          </a:prstGeom>
          <a:noFill/>
        </p:spPr>
        <p:txBody>
          <a:bodyPr wrap="square" rtlCol="0">
            <a:spAutoFit/>
          </a:bodyPr>
          <a:p>
            <a:r>
              <a:rPr lang="zh-CN" altLang="en-US" sz="2400" b="1" dirty="0" smtClean="0">
                <a:solidFill>
                  <a:schemeClr val="tx1"/>
                </a:solidFill>
                <a:latin typeface="汉仪黑方简" panose="00020600040101010101" charset="-122"/>
                <a:ea typeface="汉仪黑方简" panose="00020600040101010101" charset="-122"/>
              </a:rPr>
              <a:t>两个视同：</a:t>
            </a:r>
            <a:endParaRPr lang="zh-CN" altLang="en-US" sz="2400" b="1" dirty="0" smtClean="0">
              <a:solidFill>
                <a:schemeClr val="tx1"/>
              </a:solidFill>
              <a:latin typeface="汉仪黑方简" panose="00020600040101010101" charset="-122"/>
              <a:ea typeface="汉仪黑方简" panose="00020600040101010101" charset="-122"/>
            </a:endParaRPr>
          </a:p>
        </p:txBody>
      </p:sp>
      <p:sp>
        <p:nvSpPr>
          <p:cNvPr id="9" name="矩形 8"/>
          <p:cNvSpPr/>
          <p:nvPr/>
        </p:nvSpPr>
        <p:spPr>
          <a:xfrm>
            <a:off x="1475740" y="1635760"/>
            <a:ext cx="7284720" cy="1076325"/>
          </a:xfrm>
          <a:prstGeom prst="rect">
            <a:avLst/>
          </a:prstGeom>
        </p:spPr>
        <p:txBody>
          <a:bodyPr wrap="square">
            <a:spAutoFit/>
          </a:bodyPr>
          <a:p>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2008</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日起，</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对农民专业合作社销售本社成员生产的</a:t>
            </a:r>
            <a:r>
              <a:rPr lang="zh-CN" altLang="en-US" sz="16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农业产品，</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视同农业生产者销售自产农业产品免征增值税。</a:t>
            </a:r>
            <a:endPar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政策依据：财税</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〔2008〕81</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号</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关于农民专业合作社有关税收政策的通知</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descr="人员交谈"/>
          <p:cNvPicPr>
            <a:picLocks noChangeAspect="1"/>
          </p:cNvPicPr>
          <p:nvPr/>
        </p:nvPicPr>
        <p:blipFill>
          <a:blip r:embed="rId1" cstate="print">
            <a:extLst>
              <a:ext uri="{96DAC541-7B7A-43D3-8B79-37D633B846F1}">
                <asvg:svgBlip xmlns:asvg="http://schemas.microsoft.com/office/drawing/2016/SVG/main" r:embed="rId2"/>
              </a:ext>
            </a:extLst>
          </a:blip>
          <a:stretch>
            <a:fillRect/>
          </a:stretch>
        </p:blipFill>
        <p:spPr>
          <a:xfrm>
            <a:off x="509362" y="3346304"/>
            <a:ext cx="457200" cy="426318"/>
          </a:xfrm>
          <a:prstGeom prst="rect">
            <a:avLst/>
          </a:prstGeom>
        </p:spPr>
      </p:pic>
      <p:sp>
        <p:nvSpPr>
          <p:cNvPr id="11" name="矩形 10"/>
          <p:cNvSpPr/>
          <p:nvPr/>
        </p:nvSpPr>
        <p:spPr>
          <a:xfrm>
            <a:off x="1503045" y="3314700"/>
            <a:ext cx="7068185" cy="583565"/>
          </a:xfrm>
          <a:prstGeom prst="rect">
            <a:avLst/>
          </a:prstGeom>
        </p:spPr>
        <p:txBody>
          <a:bodyPr wrap="square">
            <a:spAutoFit/>
          </a:bodyPr>
          <a:p>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2013</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4</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日起，“公司</a:t>
            </a:r>
            <a:r>
              <a:rPr lang="en-US" altLang="zh-CN"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农户”经营模式从事畜禽饲养，属于农业生产者销售自产农产品免征增值税。</a:t>
            </a:r>
            <a:endParaRPr lang="zh-CN" altLang="en-US" sz="16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2" name="矩形 11"/>
          <p:cNvSpPr/>
          <p:nvPr/>
        </p:nvSpPr>
        <p:spPr>
          <a:xfrm>
            <a:off x="1619250" y="4011930"/>
            <a:ext cx="6817360" cy="583565"/>
          </a:xfrm>
          <a:prstGeom prst="rect">
            <a:avLst/>
          </a:prstGeom>
        </p:spPr>
        <p:txBody>
          <a:bodyPr wrap="square">
            <a:spAutoFit/>
          </a:bodyPr>
          <a:p>
            <a:r>
              <a:rPr lang="zh-CN" altLang="en-US" sz="1600" dirty="0" smtClean="0">
                <a:solidFill>
                  <a:schemeClr val="tx1"/>
                </a:solidFill>
              </a:rPr>
              <a:t>政策依据：国家税务总局公告</a:t>
            </a:r>
            <a:r>
              <a:rPr lang="en-US" altLang="zh-CN" sz="1600" dirty="0" smtClean="0">
                <a:solidFill>
                  <a:schemeClr val="tx1"/>
                </a:solidFill>
              </a:rPr>
              <a:t>2013</a:t>
            </a:r>
            <a:r>
              <a:rPr lang="zh-CN" altLang="en-US" sz="1600" dirty="0" smtClean="0">
                <a:solidFill>
                  <a:schemeClr val="tx1"/>
                </a:solidFill>
              </a:rPr>
              <a:t>年第</a:t>
            </a:r>
            <a:r>
              <a:rPr lang="en-US" altLang="zh-CN" sz="1600" dirty="0" smtClean="0">
                <a:solidFill>
                  <a:schemeClr val="tx1"/>
                </a:solidFill>
              </a:rPr>
              <a:t>8</a:t>
            </a:r>
            <a:r>
              <a:rPr lang="zh-CN" altLang="en-US" sz="1600" dirty="0" smtClean="0">
                <a:solidFill>
                  <a:schemeClr val="tx1"/>
                </a:solidFill>
              </a:rPr>
              <a:t>号</a:t>
            </a:r>
            <a:r>
              <a:rPr lang="en-US" altLang="zh-CN" sz="1600" dirty="0" smtClean="0">
                <a:solidFill>
                  <a:schemeClr val="tx1"/>
                </a:solidFill>
              </a:rPr>
              <a:t>《</a:t>
            </a:r>
            <a:r>
              <a:rPr lang="zh-CN" altLang="en-US" sz="1600" dirty="0" smtClean="0">
                <a:solidFill>
                  <a:schemeClr val="tx1"/>
                </a:solidFill>
              </a:rPr>
              <a:t>关于纳税人采取“公司</a:t>
            </a:r>
            <a:r>
              <a:rPr lang="en-US" altLang="zh-CN" sz="1600" dirty="0" smtClean="0">
                <a:solidFill>
                  <a:schemeClr val="tx1"/>
                </a:solidFill>
              </a:rPr>
              <a:t>+</a:t>
            </a:r>
            <a:r>
              <a:rPr lang="zh-CN" altLang="en-US" sz="1600" dirty="0" smtClean="0">
                <a:solidFill>
                  <a:schemeClr val="tx1"/>
                </a:solidFill>
              </a:rPr>
              <a:t>农户”经营模式销售畜禽有关增值税问题的公告</a:t>
            </a:r>
            <a:r>
              <a:rPr lang="en-US" altLang="zh-CN" sz="1600" dirty="0" smtClean="0">
                <a:solidFill>
                  <a:schemeClr val="tx1"/>
                </a:solidFill>
              </a:rPr>
              <a:t>》</a:t>
            </a:r>
            <a:endParaRPr lang="en-US" altLang="zh-CN" sz="16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55650" y="656590"/>
            <a:ext cx="7475220" cy="3830955"/>
          </a:xfrm>
          <a:prstGeom prst="rect">
            <a:avLst/>
          </a:prstGeom>
        </p:spPr>
        <p:txBody>
          <a:bodyPr wrap="square">
            <a:spAutoFit/>
          </a:bodyPr>
          <a:p>
            <a:pPr indent="0" fontAlgn="auto">
              <a:lnSpc>
                <a:spcPct val="150000"/>
              </a:lnSpc>
            </a:pPr>
            <a:r>
              <a:rPr lang="zh-CN" altLang="en-US" b="1">
                <a:solidFill>
                  <a:srgbClr val="FF0000"/>
                </a:solidFill>
                <a:latin typeface="微软雅黑" panose="020B0503020204020204" pitchFamily="34" charset="-122"/>
                <a:ea typeface="微软雅黑" panose="020B0503020204020204" pitchFamily="34" charset="-122"/>
              </a:rPr>
              <a:t>经营模式：</a:t>
            </a:r>
            <a:r>
              <a:rPr lang="en-US" altLang="zh-CN" b="1">
                <a:solidFill>
                  <a:srgbClr val="FF0000"/>
                </a:solidFill>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公司＋农户</a:t>
            </a:r>
            <a:r>
              <a:rPr lang="en-US" altLang="zh-CN">
                <a:latin typeface="微软雅黑" panose="020B0503020204020204" pitchFamily="34" charset="-122"/>
                <a:ea typeface="微软雅黑" panose="020B0503020204020204" pitchFamily="34" charset="-122"/>
              </a:rPr>
              <a:t>”</a:t>
            </a:r>
            <a:r>
              <a:rPr lang="zh-CN" altLang="en-US">
                <a:latin typeface="微软雅黑" panose="020B0503020204020204" pitchFamily="34" charset="-122"/>
                <a:ea typeface="微软雅黑" panose="020B0503020204020204" pitchFamily="34" charset="-122"/>
              </a:rPr>
              <a:t>经营模式从事畜禽饲养，即公司与农户签订委托养殖合同，向农户提供畜禽苗、饲料、兽药及疫苗等（所有权属于公司），农户饲养畜禽苗至成品后交付公司回收，公司将回收的成品畜禽用于销售。</a:t>
            </a:r>
            <a:endParaRPr lang="zh-CN" altLang="en-US">
              <a:latin typeface="微软雅黑" panose="020B0503020204020204" pitchFamily="34" charset="-122"/>
              <a:ea typeface="微软雅黑" panose="020B0503020204020204" pitchFamily="34" charset="-122"/>
            </a:endParaRPr>
          </a:p>
          <a:p>
            <a:pPr indent="0" fontAlgn="auto">
              <a:lnSpc>
                <a:spcPct val="150000"/>
              </a:lnSpc>
            </a:pPr>
            <a:r>
              <a:rPr lang="zh-CN" altLang="en-US">
                <a:latin typeface="微软雅黑" panose="020B0503020204020204" pitchFamily="34" charset="-122"/>
                <a:ea typeface="微软雅黑" panose="020B0503020204020204" pitchFamily="34" charset="-122"/>
              </a:rPr>
              <a:t>案例：甲养殖公司与农户乙合作，农户乙按甲公司设计要求建造猪舍并自筹资金，甲公司在</a:t>
            </a:r>
            <a:r>
              <a:rPr lang="en-US" altLang="zh-CN">
                <a:latin typeface="微软雅黑" panose="020B0503020204020204" pitchFamily="34" charset="-122"/>
                <a:ea typeface="微软雅黑" panose="020B0503020204020204" pitchFamily="34" charset="-122"/>
              </a:rPr>
              <a:t>2025 </a:t>
            </a:r>
            <a:r>
              <a:rPr lang="zh-CN" altLang="en-US">
                <a:latin typeface="微软雅黑" panose="020B0503020204020204" pitchFamily="34" charset="-122"/>
                <a:ea typeface="微软雅黑" panose="020B0503020204020204" pitchFamily="34" charset="-122"/>
              </a:rPr>
              <a:t>年 </a:t>
            </a:r>
            <a:r>
              <a:rPr lang="en-US" altLang="zh-CN">
                <a:latin typeface="微软雅黑" panose="020B0503020204020204" pitchFamily="34" charset="-122"/>
                <a:ea typeface="微软雅黑" panose="020B0503020204020204" pitchFamily="34" charset="-122"/>
              </a:rPr>
              <a:t>1 </a:t>
            </a:r>
            <a:r>
              <a:rPr lang="zh-CN" altLang="en-US">
                <a:latin typeface="微软雅黑" panose="020B0503020204020204" pitchFamily="34" charset="-122"/>
                <a:ea typeface="微软雅黑" panose="020B0503020204020204" pitchFamily="34" charset="-122"/>
              </a:rPr>
              <a:t>月提供 </a:t>
            </a:r>
            <a:r>
              <a:rPr lang="en-US" altLang="zh-CN">
                <a:latin typeface="微软雅黑" panose="020B0503020204020204" pitchFamily="34" charset="-122"/>
                <a:ea typeface="微软雅黑" panose="020B0503020204020204" pitchFamily="34" charset="-122"/>
              </a:rPr>
              <a:t>1000 </a:t>
            </a:r>
            <a:r>
              <a:rPr lang="zh-CN" altLang="en-US">
                <a:latin typeface="微软雅黑" panose="020B0503020204020204" pitchFamily="34" charset="-122"/>
                <a:ea typeface="微软雅黑" panose="020B0503020204020204" pitchFamily="34" charset="-122"/>
              </a:rPr>
              <a:t>头仔猪及配套饲料、药品疫苗等（产权属甲公司），农户乙在甲公司统一安排和指导下饲养，于 </a:t>
            </a:r>
            <a:r>
              <a:rPr lang="en-US" altLang="zh-CN">
                <a:latin typeface="微软雅黑" panose="020B0503020204020204" pitchFamily="34" charset="-122"/>
                <a:ea typeface="微软雅黑" panose="020B0503020204020204" pitchFamily="34" charset="-122"/>
              </a:rPr>
              <a:t>2025 </a:t>
            </a:r>
            <a:r>
              <a:rPr lang="zh-CN" altLang="en-US">
                <a:latin typeface="微软雅黑" panose="020B0503020204020204" pitchFamily="34" charset="-122"/>
                <a:ea typeface="微软雅黑" panose="020B0503020204020204" pitchFamily="34" charset="-122"/>
              </a:rPr>
              <a:t>年 </a:t>
            </a:r>
            <a:r>
              <a:rPr lang="en-US" altLang="zh-CN">
                <a:latin typeface="微软雅黑" panose="020B0503020204020204" pitchFamily="34" charset="-122"/>
                <a:ea typeface="微软雅黑" panose="020B0503020204020204" pitchFamily="34" charset="-122"/>
              </a:rPr>
              <a:t>6 </a:t>
            </a:r>
            <a:r>
              <a:rPr lang="zh-CN" altLang="en-US">
                <a:latin typeface="微软雅黑" panose="020B0503020204020204" pitchFamily="34" charset="-122"/>
                <a:ea typeface="微软雅黑" panose="020B0503020204020204" pitchFamily="34" charset="-122"/>
              </a:rPr>
              <a:t>月交回包括淘汰 </a:t>
            </a:r>
            <a:r>
              <a:rPr lang="en-US" altLang="zh-CN">
                <a:latin typeface="微软雅黑" panose="020B0503020204020204" pitchFamily="34" charset="-122"/>
                <a:ea typeface="微软雅黑" panose="020B0503020204020204" pitchFamily="34" charset="-122"/>
              </a:rPr>
              <a:t>5 </a:t>
            </a:r>
            <a:r>
              <a:rPr lang="zh-CN" altLang="en-US">
                <a:latin typeface="微软雅黑" panose="020B0503020204020204" pitchFamily="34" charset="-122"/>
                <a:ea typeface="微软雅黑" panose="020B0503020204020204" pitchFamily="34" charset="-122"/>
              </a:rPr>
              <a:t>头、合格商品猪 </a:t>
            </a:r>
            <a:r>
              <a:rPr lang="en-US" altLang="zh-CN">
                <a:latin typeface="微软雅黑" panose="020B0503020204020204" pitchFamily="34" charset="-122"/>
                <a:ea typeface="微软雅黑" panose="020B0503020204020204" pitchFamily="34" charset="-122"/>
              </a:rPr>
              <a:t>980 </a:t>
            </a:r>
            <a:r>
              <a:rPr lang="zh-CN" altLang="en-US">
                <a:latin typeface="微软雅黑" panose="020B0503020204020204" pitchFamily="34" charset="-122"/>
                <a:ea typeface="微软雅黑" panose="020B0503020204020204" pitchFamily="34" charset="-122"/>
              </a:rPr>
              <a:t>头，甲公司按养殖效率支付代养费 </a:t>
            </a:r>
            <a:r>
              <a:rPr lang="en-US" altLang="zh-CN">
                <a:latin typeface="微软雅黑" panose="020B0503020204020204" pitchFamily="34" charset="-122"/>
                <a:ea typeface="微软雅黑" panose="020B0503020204020204" pitchFamily="34" charset="-122"/>
              </a:rPr>
              <a:t>118,200 </a:t>
            </a:r>
            <a:r>
              <a:rPr lang="zh-CN" altLang="en-US">
                <a:latin typeface="微软雅黑" panose="020B0503020204020204" pitchFamily="34" charset="-122"/>
                <a:ea typeface="微软雅黑" panose="020B0503020204020204" pitchFamily="34" charset="-122"/>
              </a:rPr>
              <a:t>元。</a:t>
            </a:r>
            <a:endParaRPr lang="zh-CN" altLang="en-US">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6" name="任意多边形: 形状 155"/>
          <p:cNvSpPr/>
          <p:nvPr>
            <p:custDataLst>
              <p:tags r:id="rId1"/>
            </p:custDataLst>
          </p:nvPr>
        </p:nvSpPr>
        <p:spPr>
          <a:xfrm>
            <a:off x="2170330" y="2498706"/>
            <a:ext cx="4565534" cy="2567311"/>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4" name="任意多边形: 形状 153"/>
          <p:cNvSpPr/>
          <p:nvPr>
            <p:custDataLst>
              <p:tags r:id="rId2"/>
            </p:custDataLst>
          </p:nvPr>
        </p:nvSpPr>
        <p:spPr>
          <a:xfrm>
            <a:off x="1914266" y="3163241"/>
            <a:ext cx="369985" cy="369985"/>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5" name="任意多边形: 形状 153"/>
          <p:cNvSpPr/>
          <p:nvPr>
            <p:custDataLst>
              <p:tags r:id="rId3"/>
            </p:custDataLst>
          </p:nvPr>
        </p:nvSpPr>
        <p:spPr>
          <a:xfrm>
            <a:off x="2725051" y="1350266"/>
            <a:ext cx="184222" cy="18422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6" name="任意多边形: 形状 153"/>
          <p:cNvSpPr/>
          <p:nvPr>
            <p:custDataLst>
              <p:tags r:id="rId4"/>
            </p:custDataLst>
          </p:nvPr>
        </p:nvSpPr>
        <p:spPr>
          <a:xfrm>
            <a:off x="5761899" y="1389266"/>
            <a:ext cx="502378" cy="502378"/>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7" name="任意多边形: 形状 152"/>
          <p:cNvSpPr/>
          <p:nvPr>
            <p:custDataLst>
              <p:tags r:id="rId5"/>
            </p:custDataLst>
          </p:nvPr>
        </p:nvSpPr>
        <p:spPr>
          <a:xfrm>
            <a:off x="1383665" y="1622425"/>
            <a:ext cx="1542415" cy="1466850"/>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8" name="矩形 57"/>
          <p:cNvSpPr/>
          <p:nvPr>
            <p:custDataLst>
              <p:tags r:id="rId6"/>
            </p:custDataLst>
          </p:nvPr>
        </p:nvSpPr>
        <p:spPr>
          <a:xfrm>
            <a:off x="1430655" y="1923415"/>
            <a:ext cx="1505585" cy="846455"/>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200" dirty="0">
                <a:ln>
                  <a:noFill/>
                  <a:prstDash val="sysDot"/>
                </a:ln>
                <a:solidFill>
                  <a:srgbClr val="FFFFFF"/>
                </a:solidFill>
                <a:latin typeface="+mn-ea"/>
                <a:cs typeface="+mn-ea"/>
              </a:rPr>
              <a:t>签订委托养殖合同，向农户提供畜禽苗、饲料、兽药及疫苗等（所有权归属公司）</a:t>
            </a:r>
            <a:endParaRPr lang="zh-CN" altLang="en-US" sz="1200" dirty="0">
              <a:ln>
                <a:noFill/>
                <a:prstDash val="sysDot"/>
              </a:ln>
              <a:solidFill>
                <a:srgbClr val="FFFFFF"/>
              </a:solidFill>
              <a:latin typeface="+mn-ea"/>
              <a:cs typeface="+mn-ea"/>
            </a:endParaRPr>
          </a:p>
        </p:txBody>
      </p:sp>
      <p:sp>
        <p:nvSpPr>
          <p:cNvPr id="52" name="任意多边形: 形状 151"/>
          <p:cNvSpPr/>
          <p:nvPr>
            <p:custDataLst>
              <p:tags r:id="rId7"/>
            </p:custDataLst>
          </p:nvPr>
        </p:nvSpPr>
        <p:spPr>
          <a:xfrm>
            <a:off x="3758543" y="792468"/>
            <a:ext cx="1389110" cy="1389110"/>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3" name="矩形 52"/>
          <p:cNvSpPr/>
          <p:nvPr>
            <p:custDataLst>
              <p:tags r:id="rId8"/>
            </p:custDataLst>
          </p:nvPr>
        </p:nvSpPr>
        <p:spPr>
          <a:xfrm>
            <a:off x="3775234" y="1117046"/>
            <a:ext cx="1237354" cy="417403"/>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sym typeface="+mn-ea"/>
              </a:rPr>
              <a:t>农户负责饲养至成品并交付公司回收</a:t>
            </a:r>
            <a:endParaRPr lang="zh-CN" altLang="en-US" sz="1360" dirty="0">
              <a:ln>
                <a:noFill/>
                <a:prstDash val="sysDot"/>
              </a:ln>
              <a:solidFill>
                <a:srgbClr val="FFFFFF"/>
              </a:solidFill>
              <a:latin typeface="+mn-ea"/>
              <a:cs typeface="+mn-ea"/>
              <a:sym typeface="+mn-ea"/>
            </a:endParaRPr>
          </a:p>
        </p:txBody>
      </p:sp>
      <p:sp>
        <p:nvSpPr>
          <p:cNvPr id="61" name="任意多边形: 形状 150"/>
          <p:cNvSpPr>
            <a:spLocks noChangeAspect="1"/>
          </p:cNvSpPr>
          <p:nvPr>
            <p:custDataLst>
              <p:tags r:id="rId9"/>
            </p:custDataLst>
          </p:nvPr>
        </p:nvSpPr>
        <p:spPr>
          <a:xfrm>
            <a:off x="6180632" y="1610949"/>
            <a:ext cx="1341386" cy="1341386"/>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62" name="矩形 61"/>
          <p:cNvSpPr/>
          <p:nvPr>
            <p:custDataLst>
              <p:tags r:id="rId10"/>
            </p:custDataLst>
          </p:nvPr>
        </p:nvSpPr>
        <p:spPr>
          <a:xfrm>
            <a:off x="6296732" y="2081083"/>
            <a:ext cx="1137088" cy="417403"/>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回收的产品是初级农产品</a:t>
            </a:r>
            <a:endParaRPr lang="zh-CN" altLang="en-US" sz="1360" dirty="0">
              <a:ln>
                <a:noFill/>
                <a:prstDash val="sysDot"/>
              </a:ln>
              <a:solidFill>
                <a:srgbClr val="FFFFFF"/>
              </a:solidFill>
              <a:latin typeface="+mn-ea"/>
              <a:cs typeface="+mn-ea"/>
            </a:endParaRPr>
          </a:p>
        </p:txBody>
      </p:sp>
      <p:pic>
        <p:nvPicPr>
          <p:cNvPr id="63" name="图片 62" descr="奖牌"/>
          <p:cNvPicPr>
            <a:picLocks noChangeAspect="1"/>
          </p:cNvPicPr>
          <p:nvPr>
            <p:custDataLst>
              <p:tags r:id="rId11"/>
            </p:custDataLst>
          </p:nvPr>
        </p:nvPicPr>
        <p:blipFill>
          <a:blip r:embed="rId12"/>
          <a:stretch>
            <a:fillRect/>
          </a:stretch>
        </p:blipFill>
        <p:spPr>
          <a:xfrm>
            <a:off x="6706102" y="1870093"/>
            <a:ext cx="290958" cy="290958"/>
          </a:xfrm>
          <a:prstGeom prst="rect">
            <a:avLst/>
          </a:prstGeom>
        </p:spPr>
      </p:pic>
      <p:sp>
        <p:nvSpPr>
          <p:cNvPr id="64" name="任意多边形: 形状 153"/>
          <p:cNvSpPr/>
          <p:nvPr>
            <p:custDataLst>
              <p:tags r:id="rId13"/>
            </p:custDataLst>
          </p:nvPr>
        </p:nvSpPr>
        <p:spPr>
          <a:xfrm>
            <a:off x="6666590" y="3420844"/>
            <a:ext cx="369985" cy="369985"/>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5" name="任意多边形: 形状 153"/>
          <p:cNvSpPr/>
          <p:nvPr>
            <p:custDataLst>
              <p:tags r:id="rId14"/>
            </p:custDataLst>
          </p:nvPr>
        </p:nvSpPr>
        <p:spPr>
          <a:xfrm>
            <a:off x="5610518" y="3069334"/>
            <a:ext cx="256577" cy="256577"/>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6" name="任意多边形: 形状 153"/>
          <p:cNvSpPr/>
          <p:nvPr>
            <p:custDataLst>
              <p:tags r:id="rId15"/>
            </p:custDataLst>
          </p:nvPr>
        </p:nvSpPr>
        <p:spPr>
          <a:xfrm>
            <a:off x="2201120" y="3050860"/>
            <a:ext cx="369985" cy="369985"/>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9" name="任意多边形: 形状 159"/>
          <p:cNvSpPr/>
          <p:nvPr>
            <p:custDataLst>
              <p:tags r:id="rId16"/>
            </p:custDataLst>
          </p:nvPr>
        </p:nvSpPr>
        <p:spPr>
          <a:xfrm>
            <a:off x="3921727" y="2645468"/>
            <a:ext cx="414116" cy="1745239"/>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0" name="任意多边形: 形状 162"/>
          <p:cNvSpPr/>
          <p:nvPr>
            <p:custDataLst>
              <p:tags r:id="rId17"/>
            </p:custDataLst>
          </p:nvPr>
        </p:nvSpPr>
        <p:spPr>
          <a:xfrm>
            <a:off x="4242448" y="2473561"/>
            <a:ext cx="363826" cy="1917658"/>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1" name="任意多边形: 形状 163"/>
          <p:cNvSpPr/>
          <p:nvPr>
            <p:custDataLst>
              <p:tags r:id="rId18"/>
            </p:custDataLst>
          </p:nvPr>
        </p:nvSpPr>
        <p:spPr>
          <a:xfrm>
            <a:off x="4570866" y="2645468"/>
            <a:ext cx="414116" cy="1745239"/>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2" name="任意多边形: 形状 158"/>
          <p:cNvSpPr/>
          <p:nvPr>
            <p:custDataLst>
              <p:tags r:id="rId19"/>
            </p:custDataLst>
          </p:nvPr>
        </p:nvSpPr>
        <p:spPr>
          <a:xfrm>
            <a:off x="4406657" y="2376575"/>
            <a:ext cx="89289" cy="121617"/>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3" name="任意多边形: 形状 157"/>
          <p:cNvSpPr/>
          <p:nvPr>
            <p:custDataLst>
              <p:tags r:id="rId20"/>
            </p:custDataLst>
          </p:nvPr>
        </p:nvSpPr>
        <p:spPr>
          <a:xfrm>
            <a:off x="4533920" y="2548482"/>
            <a:ext cx="89289" cy="121617"/>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4" name="任意多边形: 形状 157"/>
          <p:cNvSpPr/>
          <p:nvPr>
            <p:custDataLst>
              <p:tags r:id="rId21"/>
            </p:custDataLst>
          </p:nvPr>
        </p:nvSpPr>
        <p:spPr>
          <a:xfrm>
            <a:off x="4285552" y="2548482"/>
            <a:ext cx="89289" cy="121617"/>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4" name="矩形 3"/>
          <p:cNvSpPr/>
          <p:nvPr>
            <p:custDataLst>
              <p:tags r:id="rId22"/>
            </p:custDataLst>
          </p:nvPr>
        </p:nvSpPr>
        <p:spPr>
          <a:xfrm>
            <a:off x="3995420" y="3082290"/>
            <a:ext cx="968375" cy="806450"/>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 name="图片 2" descr="人员交谈"/>
          <p:cNvPicPr>
            <a:picLocks noChangeAspect="1"/>
          </p:cNvPicPr>
          <p:nvPr/>
        </p:nvPicPr>
        <p:blipFill>
          <a:blip r:embed="rId1" cstate="print"/>
          <a:stretch>
            <a:fillRect/>
          </a:stretch>
        </p:blipFill>
        <p:spPr>
          <a:xfrm>
            <a:off x="289975" y="690972"/>
            <a:ext cx="457200" cy="426318"/>
          </a:xfrm>
          <a:prstGeom prst="rect">
            <a:avLst/>
          </a:prstGeom>
        </p:spPr>
      </p:pic>
      <p:sp>
        <p:nvSpPr>
          <p:cNvPr id="6" name="矩形 5"/>
          <p:cNvSpPr/>
          <p:nvPr/>
        </p:nvSpPr>
        <p:spPr>
          <a:xfrm>
            <a:off x="1047770" y="772819"/>
            <a:ext cx="3877649" cy="368300"/>
          </a:xfrm>
          <a:prstGeom prst="rect">
            <a:avLst/>
          </a:prstGeom>
        </p:spPr>
        <p:txBody>
          <a:bodyPr wrap="square">
            <a:spAutoFit/>
          </a:bodyPr>
          <a:p>
            <a:r>
              <a:rPr lang="zh-CN" altLang="en-US" b="1" dirty="0" smtClean="0">
                <a:solidFill>
                  <a:schemeClr val="tx1"/>
                </a:solidFill>
              </a:rPr>
              <a:t>制种企业生产销售种子免征增值税</a:t>
            </a:r>
            <a:endParaRPr lang="zh-CN" altLang="en-US" b="1" dirty="0" smtClean="0">
              <a:solidFill>
                <a:schemeClr val="tx1"/>
              </a:solidFill>
            </a:endParaRPr>
          </a:p>
        </p:txBody>
      </p:sp>
      <p:sp>
        <p:nvSpPr>
          <p:cNvPr id="7" name="矩形 6"/>
          <p:cNvSpPr/>
          <p:nvPr/>
        </p:nvSpPr>
        <p:spPr>
          <a:xfrm>
            <a:off x="898961" y="1131742"/>
            <a:ext cx="7779224" cy="3692525"/>
          </a:xfrm>
          <a:prstGeom prst="rect">
            <a:avLst/>
          </a:prstGeom>
        </p:spPr>
        <p:txBody>
          <a:bodyPr wrap="square">
            <a:spAutoFit/>
          </a:bodyPr>
          <a:p>
            <a:endParaRPr lang="en-US" altLang="zh-CN" dirty="0" smtClean="0">
              <a:solidFill>
                <a:schemeClr val="tx1"/>
              </a:solidFill>
            </a:endParaRPr>
          </a:p>
          <a:p>
            <a:pPr>
              <a:buFont typeface="Wingdings" panose="05000000000000000000" pitchFamily="2" charset="2"/>
              <a:buChar char="Ø"/>
            </a:pPr>
            <a:r>
              <a:rPr lang="zh-CN" altLang="en-US" dirty="0" smtClean="0">
                <a:solidFill>
                  <a:schemeClr val="tx1"/>
                </a:solidFill>
              </a:rPr>
              <a:t>制种企业利用自有土地或承租土地，雇佣农户或雇工进行种子繁育，再经烘干、脱粒、风筛等深加工后销售种子。</a:t>
            </a:r>
            <a:endParaRPr lang="en-US" altLang="zh-CN" dirty="0" smtClean="0">
              <a:solidFill>
                <a:schemeClr val="tx1"/>
              </a:solidFill>
            </a:endParaRPr>
          </a:p>
          <a:p>
            <a:pPr>
              <a:buFont typeface="Wingdings" panose="05000000000000000000" pitchFamily="2" charset="2"/>
              <a:buChar char="Ø"/>
            </a:pPr>
            <a:r>
              <a:rPr lang="zh-CN" altLang="en-US" dirty="0" smtClean="0">
                <a:solidFill>
                  <a:schemeClr val="tx1"/>
                </a:solidFill>
              </a:rPr>
              <a:t>制种企业提供亲本种子委托农户繁育并从农户手中收回，再经烘干、脱粒、风筛等深加工后销售种子。</a:t>
            </a:r>
            <a:endParaRPr lang="en-US" altLang="zh-CN" dirty="0" smtClean="0">
              <a:solidFill>
                <a:schemeClr val="tx1"/>
              </a:solidFill>
            </a:endParaRPr>
          </a:p>
          <a:p>
            <a:endParaRPr lang="en-US" altLang="zh-CN" dirty="0" smtClean="0">
              <a:solidFill>
                <a:schemeClr val="tx1"/>
              </a:solidFill>
            </a:endParaRPr>
          </a:p>
          <a:p>
            <a:r>
              <a:rPr lang="zh-CN" altLang="en-US" dirty="0" smtClean="0">
                <a:solidFill>
                  <a:schemeClr val="tx1"/>
                </a:solidFill>
              </a:rPr>
              <a:t>上述两种范围也属于农业生产者销售自产农业产品，可以按</a:t>
            </a:r>
            <a:r>
              <a:rPr lang="en-US" altLang="zh-CN" dirty="0" smtClean="0">
                <a:solidFill>
                  <a:schemeClr val="tx1"/>
                </a:solidFill>
              </a:rPr>
              <a:t>《</a:t>
            </a:r>
            <a:r>
              <a:rPr lang="zh-CN" altLang="en-US" dirty="0" smtClean="0">
                <a:solidFill>
                  <a:schemeClr val="tx1"/>
                </a:solidFill>
              </a:rPr>
              <a:t>中华人民共和国增值税暂行条例</a:t>
            </a:r>
            <a:r>
              <a:rPr lang="en-US" altLang="zh-CN" dirty="0" smtClean="0">
                <a:solidFill>
                  <a:schemeClr val="tx1"/>
                </a:solidFill>
              </a:rPr>
              <a:t>》</a:t>
            </a:r>
            <a:r>
              <a:rPr lang="zh-CN" altLang="en-US" dirty="0" smtClean="0">
                <a:solidFill>
                  <a:schemeClr val="tx1"/>
                </a:solidFill>
              </a:rPr>
              <a:t>有关规定免征增值税。</a:t>
            </a:r>
            <a:endParaRPr lang="en-US" altLang="zh-CN" dirty="0" smtClean="0">
              <a:solidFill>
                <a:schemeClr val="tx1"/>
              </a:solidFill>
            </a:endParaRPr>
          </a:p>
          <a:p>
            <a:endParaRPr lang="en-US" altLang="zh-CN" dirty="0" smtClean="0">
              <a:solidFill>
                <a:schemeClr val="tx1"/>
              </a:solidFill>
            </a:endParaRPr>
          </a:p>
          <a:p>
            <a:r>
              <a:rPr lang="zh-CN" altLang="en-US" dirty="0" smtClean="0">
                <a:solidFill>
                  <a:schemeClr val="tx1"/>
                </a:solidFill>
              </a:rPr>
              <a:t>政策依据：国家税务总局公告</a:t>
            </a:r>
            <a:r>
              <a:rPr lang="en-US" altLang="zh-CN" dirty="0" smtClean="0">
                <a:solidFill>
                  <a:schemeClr val="tx1"/>
                </a:solidFill>
              </a:rPr>
              <a:t>2010</a:t>
            </a:r>
            <a:r>
              <a:rPr lang="zh-CN" altLang="en-US" dirty="0" smtClean="0">
                <a:solidFill>
                  <a:schemeClr val="tx1"/>
                </a:solidFill>
              </a:rPr>
              <a:t>年第</a:t>
            </a:r>
            <a:r>
              <a:rPr lang="en-US" altLang="zh-CN" dirty="0" smtClean="0">
                <a:solidFill>
                  <a:schemeClr val="tx1"/>
                </a:solidFill>
              </a:rPr>
              <a:t>17</a:t>
            </a:r>
            <a:r>
              <a:rPr lang="zh-CN" altLang="en-US" dirty="0" smtClean="0">
                <a:solidFill>
                  <a:schemeClr val="tx1"/>
                </a:solidFill>
              </a:rPr>
              <a:t>号</a:t>
            </a:r>
            <a:endParaRPr lang="en-US" altLang="zh-CN" dirty="0" smtClean="0">
              <a:solidFill>
                <a:schemeClr val="tx1"/>
              </a:solidFill>
            </a:endParaRPr>
          </a:p>
          <a:p>
            <a:endParaRPr lang="zh-CN" altLang="en-US" dirty="0" smtClean="0">
              <a:solidFill>
                <a:schemeClr val="tx1"/>
              </a:solidFill>
            </a:endParaRPr>
          </a:p>
          <a:p>
            <a:br>
              <a:rPr lang="zh-CN" altLang="en-US" dirty="0" smtClean="0">
                <a:solidFill>
                  <a:schemeClr val="tx1"/>
                </a:solidFill>
              </a:rPr>
            </a:br>
            <a:endParaRPr lang="zh-CN" altLang="en-US" dirty="0" smtClean="0">
              <a:solidFill>
                <a:schemeClr val="tx1"/>
              </a:solidFill>
            </a:endParaRPr>
          </a:p>
        </p:txBody>
      </p:sp>
      <p:pic>
        <p:nvPicPr>
          <p:cNvPr id="8" name="图片 7" descr="商务人士的邮件和信息"/>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308215" y="3225165"/>
            <a:ext cx="1723390" cy="172339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custDataLst>
              <p:tags r:id="rId1"/>
            </p:custDataLst>
          </p:nvPr>
        </p:nvSpPr>
        <p:spPr>
          <a:xfrm>
            <a:off x="5424170" y="3589655"/>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custDataLst>
              <p:tags r:id="rId2"/>
            </p:custDataLst>
          </p:nvPr>
        </p:nvSpPr>
        <p:spPr>
          <a:xfrm>
            <a:off x="5003800" y="3589655"/>
            <a:ext cx="19431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custDataLst>
              <p:tags r:id="rId3"/>
            </p:custDataLst>
          </p:nvPr>
        </p:nvSpPr>
        <p:spPr>
          <a:xfrm>
            <a:off x="3742690" y="3589655"/>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custDataLst>
              <p:tags r:id="rId4"/>
            </p:custDataLst>
          </p:nvPr>
        </p:nvSpPr>
        <p:spPr>
          <a:xfrm>
            <a:off x="4163060" y="3589655"/>
            <a:ext cx="19431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custDataLst>
              <p:tags r:id="rId5"/>
            </p:custDataLst>
          </p:nvPr>
        </p:nvSpPr>
        <p:spPr>
          <a:xfrm>
            <a:off x="4583430" y="3589655"/>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人员交谈"/>
          <p:cNvPicPr>
            <a:picLocks noChangeAspect="1"/>
          </p:cNvPicPr>
          <p:nvPr/>
        </p:nvPicPr>
        <p:blipFill>
          <a:blip r:embed="rId6" cstate="print"/>
          <a:stretch>
            <a:fillRect/>
          </a:stretch>
        </p:blipFill>
        <p:spPr>
          <a:xfrm>
            <a:off x="629285" y="1151255"/>
            <a:ext cx="412750" cy="457200"/>
          </a:xfrm>
          <a:prstGeom prst="rect">
            <a:avLst/>
          </a:prstGeom>
        </p:spPr>
      </p:pic>
      <p:pic>
        <p:nvPicPr>
          <p:cNvPr id="11" name="图片 10" descr="人员交谈"/>
          <p:cNvPicPr>
            <a:picLocks noChangeAspect="1"/>
          </p:cNvPicPr>
          <p:nvPr>
            <p:custDataLst>
              <p:tags r:id="rId7"/>
            </p:custDataLst>
          </p:nvPr>
        </p:nvPicPr>
        <p:blipFill>
          <a:blip r:embed="rId6" cstate="print"/>
          <a:stretch>
            <a:fillRect/>
          </a:stretch>
        </p:blipFill>
        <p:spPr>
          <a:xfrm>
            <a:off x="629285" y="1828165"/>
            <a:ext cx="412750" cy="457200"/>
          </a:xfrm>
          <a:prstGeom prst="rect">
            <a:avLst/>
          </a:prstGeom>
        </p:spPr>
      </p:pic>
      <p:pic>
        <p:nvPicPr>
          <p:cNvPr id="12" name="图片 11" descr="人员交谈"/>
          <p:cNvPicPr>
            <a:picLocks noChangeAspect="1"/>
          </p:cNvPicPr>
          <p:nvPr>
            <p:custDataLst>
              <p:tags r:id="rId8"/>
            </p:custDataLst>
          </p:nvPr>
        </p:nvPicPr>
        <p:blipFill>
          <a:blip r:embed="rId6" cstate="print"/>
          <a:stretch>
            <a:fillRect/>
          </a:stretch>
        </p:blipFill>
        <p:spPr>
          <a:xfrm>
            <a:off x="775335" y="3829685"/>
            <a:ext cx="412750" cy="457200"/>
          </a:xfrm>
          <a:prstGeom prst="rect">
            <a:avLst/>
          </a:prstGeom>
        </p:spPr>
      </p:pic>
      <p:sp>
        <p:nvSpPr>
          <p:cNvPr id="20" name="TextBox 19"/>
          <p:cNvSpPr txBox="1"/>
          <p:nvPr/>
        </p:nvSpPr>
        <p:spPr>
          <a:xfrm>
            <a:off x="395440" y="698978"/>
            <a:ext cx="8407730" cy="675640"/>
          </a:xfrm>
          <a:prstGeom prst="rect">
            <a:avLst/>
          </a:prstGeom>
          <a:noFill/>
        </p:spPr>
        <p:txBody>
          <a:bodyPr wrap="square" rtlCol="0">
            <a:spAutoFit/>
          </a:bodyPr>
          <a:p>
            <a:r>
              <a:rPr lang="zh-CN" altLang="en-US" sz="2000" b="1" dirty="0" smtClean="0">
                <a:solidFill>
                  <a:srgbClr val="8B67B3"/>
                </a:solidFill>
              </a:rPr>
              <a:t>   </a:t>
            </a:r>
            <a:r>
              <a:rPr lang="zh-CN" altLang="en-US" b="1" dirty="0" smtClean="0">
                <a:solidFill>
                  <a:schemeClr val="tx1"/>
                </a:solidFill>
                <a:latin typeface="微软雅黑" panose="020B0503020204020204" pitchFamily="34" charset="-122"/>
                <a:ea typeface="微软雅黑" panose="020B0503020204020204" pitchFamily="34" charset="-122"/>
              </a:rPr>
              <a:t>二、对从事</a:t>
            </a:r>
            <a:r>
              <a:rPr lang="zh-CN" altLang="en-US" b="1" dirty="0" smtClean="0">
                <a:solidFill>
                  <a:srgbClr val="FF0000"/>
                </a:solidFill>
                <a:latin typeface="微软雅黑" panose="020B0503020204020204" pitchFamily="34" charset="-122"/>
                <a:ea typeface="微软雅黑" panose="020B0503020204020204" pitchFamily="34" charset="-122"/>
              </a:rPr>
              <a:t>蔬菜批发、零售</a:t>
            </a:r>
            <a:r>
              <a:rPr lang="zh-CN" altLang="en-US" b="1" dirty="0" smtClean="0">
                <a:solidFill>
                  <a:schemeClr val="tx1"/>
                </a:solidFill>
                <a:latin typeface="微软雅黑" panose="020B0503020204020204" pitchFamily="34" charset="-122"/>
                <a:ea typeface="微软雅黑" panose="020B0503020204020204" pitchFamily="34" charset="-122"/>
              </a:rPr>
              <a:t>的纳税人销售的蔬菜免征增值税</a:t>
            </a:r>
            <a:endParaRPr lang="zh-CN" altLang="en-US" dirty="0" smtClean="0">
              <a:solidFill>
                <a:schemeClr val="tx1"/>
              </a:solidFill>
              <a:latin typeface="微软雅黑" panose="020B0503020204020204" pitchFamily="34" charset="-122"/>
              <a:ea typeface="微软雅黑" panose="020B0503020204020204" pitchFamily="34" charset="-122"/>
            </a:endParaRPr>
          </a:p>
          <a:p>
            <a:endParaRPr lang="zh-CN" altLang="en-US" dirty="0" smtClean="0">
              <a:solidFill>
                <a:schemeClr val="tx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1188085" y="1203325"/>
            <a:ext cx="6294120" cy="368300"/>
          </a:xfrm>
          <a:prstGeom prst="rect">
            <a:avLst/>
          </a:prstGeom>
          <a:noFill/>
        </p:spPr>
        <p:txBody>
          <a:bodyPr wrap="square" rtlCol="0">
            <a:spAutoFit/>
          </a:bodyPr>
          <a:p>
            <a:r>
              <a:rPr lang="zh-CN" altLang="en-US" b="1" dirty="0" smtClean="0">
                <a:solidFill>
                  <a:schemeClr val="tx1"/>
                </a:solidFill>
              </a:rPr>
              <a:t>享受主体</a:t>
            </a:r>
            <a:r>
              <a:rPr lang="zh-CN" altLang="en-US" dirty="0" smtClean="0">
                <a:solidFill>
                  <a:schemeClr val="tx1"/>
                </a:solidFill>
              </a:rPr>
              <a:t>：从事蔬菜批发、零售的纳税人</a:t>
            </a:r>
            <a:endParaRPr lang="zh-CN" altLang="en-US" dirty="0" smtClean="0">
              <a:solidFill>
                <a:schemeClr val="tx1"/>
              </a:solidFill>
            </a:endParaRPr>
          </a:p>
        </p:txBody>
      </p:sp>
      <p:sp>
        <p:nvSpPr>
          <p:cNvPr id="23" name="TextBox 22"/>
          <p:cNvSpPr txBox="1"/>
          <p:nvPr/>
        </p:nvSpPr>
        <p:spPr>
          <a:xfrm>
            <a:off x="1159510" y="1744345"/>
            <a:ext cx="7643495" cy="2061210"/>
          </a:xfrm>
          <a:prstGeom prst="rect">
            <a:avLst/>
          </a:prstGeom>
          <a:noFill/>
        </p:spPr>
        <p:txBody>
          <a:bodyPr wrap="square" rtlCol="0">
            <a:spAutoFit/>
          </a:bodyPr>
          <a:p>
            <a:pPr indent="0" fontAlgn="auto">
              <a:lnSpc>
                <a:spcPct val="100000"/>
              </a:lnSpc>
            </a:pPr>
            <a:r>
              <a:rPr lang="zh-CN" altLang="en-US" sz="1600" b="1" dirty="0" smtClean="0">
                <a:solidFill>
                  <a:schemeClr val="tx1"/>
                </a:solidFill>
              </a:rPr>
              <a:t>优惠内容</a:t>
            </a:r>
            <a:r>
              <a:rPr lang="zh-CN" altLang="en-US" sz="1600" dirty="0" smtClean="0">
                <a:solidFill>
                  <a:schemeClr val="tx1"/>
                </a:solidFill>
              </a:rPr>
              <a:t>：对从事蔬菜批发、零售的纳税人销售的蔬菜免征增值税。</a:t>
            </a:r>
            <a:endParaRPr lang="zh-CN" altLang="en-US" sz="1600" dirty="0" smtClean="0">
              <a:solidFill>
                <a:schemeClr val="tx1"/>
              </a:solidFill>
            </a:endParaRPr>
          </a:p>
          <a:p>
            <a:pPr indent="0" fontAlgn="auto">
              <a:lnSpc>
                <a:spcPct val="100000"/>
              </a:lnSpc>
            </a:pPr>
            <a:r>
              <a:rPr lang="zh-CN" altLang="en-US" sz="1600" b="1" dirty="0" smtClean="0">
                <a:solidFill>
                  <a:schemeClr val="tx1"/>
                </a:solidFill>
              </a:rPr>
              <a:t>蔬菜</a:t>
            </a:r>
            <a:r>
              <a:rPr lang="zh-CN" altLang="en-US" sz="1600" dirty="0" smtClean="0">
                <a:solidFill>
                  <a:schemeClr val="tx1"/>
                </a:solidFill>
              </a:rPr>
              <a:t>是指可作副食的草本、木本植物，包括各种蔬菜、菌类植物和少数可作副食的木本植物。蔬菜的主要品种参照</a:t>
            </a:r>
            <a:r>
              <a:rPr lang="en-US" altLang="zh-CN" sz="1600" b="1" dirty="0" smtClean="0">
                <a:solidFill>
                  <a:srgbClr val="FF0000"/>
                </a:solidFill>
              </a:rPr>
              <a:t>《</a:t>
            </a:r>
            <a:r>
              <a:rPr lang="zh-CN" altLang="en-US" sz="1600" b="1" dirty="0" smtClean="0">
                <a:solidFill>
                  <a:srgbClr val="FF0000"/>
                </a:solidFill>
              </a:rPr>
              <a:t>蔬菜主要品种目录</a:t>
            </a:r>
            <a:r>
              <a:rPr lang="en-US" altLang="zh-CN" sz="1600" b="1" dirty="0" smtClean="0">
                <a:solidFill>
                  <a:srgbClr val="FF0000"/>
                </a:solidFill>
              </a:rPr>
              <a:t>》</a:t>
            </a:r>
            <a:r>
              <a:rPr lang="zh-CN" altLang="en-US" sz="1600" dirty="0" smtClean="0">
                <a:solidFill>
                  <a:schemeClr val="tx1"/>
                </a:solidFill>
              </a:rPr>
              <a:t>执行。</a:t>
            </a:r>
            <a:endParaRPr lang="zh-CN" altLang="en-US" sz="1600" dirty="0" smtClean="0">
              <a:solidFill>
                <a:schemeClr val="tx1"/>
              </a:solidFill>
            </a:endParaRPr>
          </a:p>
          <a:p>
            <a:pPr indent="0" fontAlgn="auto">
              <a:lnSpc>
                <a:spcPct val="100000"/>
              </a:lnSpc>
            </a:pPr>
            <a:r>
              <a:rPr lang="zh-CN" altLang="en-US" sz="1600" dirty="0" smtClean="0">
                <a:solidFill>
                  <a:schemeClr val="tx1"/>
                </a:solidFill>
              </a:rPr>
              <a:t>经挑选、清洗、切分、晾晒、包装、脱水、冷藏、冷冻等工序加工的蔬菜，属于上述所述蔬菜的范围。</a:t>
            </a:r>
            <a:endParaRPr lang="zh-CN" altLang="en-US" sz="1600" dirty="0" smtClean="0">
              <a:solidFill>
                <a:schemeClr val="tx1"/>
              </a:solidFill>
            </a:endParaRPr>
          </a:p>
          <a:p>
            <a:pPr indent="0" fontAlgn="auto">
              <a:lnSpc>
                <a:spcPct val="100000"/>
              </a:lnSpc>
            </a:pPr>
            <a:r>
              <a:rPr lang="zh-CN" altLang="en-US" sz="1600" dirty="0" smtClean="0">
                <a:solidFill>
                  <a:schemeClr val="tx1"/>
                </a:solidFill>
              </a:rPr>
              <a:t>各种蔬菜罐头不属于上述所述蔬菜的范围。蔬菜罐头是指蔬菜经处理、装罐、密封、杀菌或无菌包装而制成的食品。</a:t>
            </a:r>
            <a:endParaRPr lang="zh-CN" altLang="en-US" sz="1600" dirty="0" smtClean="0">
              <a:solidFill>
                <a:schemeClr val="tx1"/>
              </a:solidFill>
            </a:endParaRPr>
          </a:p>
          <a:p>
            <a:endParaRPr lang="zh-CN" altLang="en-US" sz="1600" dirty="0" smtClean="0">
              <a:solidFill>
                <a:schemeClr val="tx1"/>
              </a:solidFill>
            </a:endParaRPr>
          </a:p>
        </p:txBody>
      </p:sp>
      <p:sp>
        <p:nvSpPr>
          <p:cNvPr id="24" name="TextBox 23"/>
          <p:cNvSpPr txBox="1"/>
          <p:nvPr/>
        </p:nvSpPr>
        <p:spPr>
          <a:xfrm>
            <a:off x="1188085" y="3805555"/>
            <a:ext cx="7519035" cy="829945"/>
          </a:xfrm>
          <a:prstGeom prst="rect">
            <a:avLst/>
          </a:prstGeom>
          <a:noFill/>
        </p:spPr>
        <p:txBody>
          <a:bodyPr wrap="square" rtlCol="0">
            <a:spAutoFit/>
          </a:bodyPr>
          <a:p>
            <a:r>
              <a:rPr lang="zh-CN" altLang="en-US" sz="1600" b="1" dirty="0" smtClean="0">
                <a:solidFill>
                  <a:schemeClr val="tx1"/>
                </a:solidFill>
              </a:rPr>
              <a:t>政策依据</a:t>
            </a:r>
            <a:r>
              <a:rPr lang="zh-CN" altLang="en-US" sz="1600" dirty="0" smtClean="0">
                <a:solidFill>
                  <a:schemeClr val="tx1"/>
                </a:solidFill>
              </a:rPr>
              <a:t>：</a:t>
            </a:r>
            <a:r>
              <a:rPr lang="en-US" altLang="zh-CN" sz="1600" dirty="0" smtClean="0">
                <a:solidFill>
                  <a:schemeClr val="tx1"/>
                </a:solidFill>
              </a:rPr>
              <a:t>《</a:t>
            </a:r>
            <a:r>
              <a:rPr lang="zh-CN" altLang="en-US" sz="1600" dirty="0" smtClean="0">
                <a:solidFill>
                  <a:schemeClr val="tx1"/>
                </a:solidFill>
              </a:rPr>
              <a:t>财政部 国家税务总局关于免征蔬菜流通环节增值税有关问题的通知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2011</a:t>
            </a:r>
            <a:r>
              <a:rPr lang="en-US" altLang="zh-CN" sz="1600" dirty="0" smtClean="0">
                <a:solidFill>
                  <a:schemeClr val="tx1"/>
                </a:solidFill>
              </a:rPr>
              <a:t>〕</a:t>
            </a:r>
            <a:r>
              <a:rPr lang="en-US" sz="1600" dirty="0" smtClean="0">
                <a:solidFill>
                  <a:schemeClr val="tx1"/>
                </a:solidFill>
              </a:rPr>
              <a:t>137</a:t>
            </a:r>
            <a:r>
              <a:rPr lang="zh-CN" altLang="en-US" sz="1600" dirty="0" smtClean="0">
                <a:solidFill>
                  <a:schemeClr val="tx1"/>
                </a:solidFill>
              </a:rPr>
              <a:t>号）规定。</a:t>
            </a:r>
            <a:endParaRPr lang="zh-CN" altLang="en-US" sz="1600" dirty="0" smtClean="0">
              <a:solidFill>
                <a:schemeClr val="tx1"/>
              </a:solidFill>
            </a:endParaRPr>
          </a:p>
          <a:p>
            <a:endParaRPr lang="zh-CN" altLang="en-US" sz="16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点击输入标题内容</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nvPicPr>
        <p:blipFill>
          <a:blip r:embed="rId1"/>
          <a:stretch>
            <a:fillRect/>
          </a:stretch>
        </p:blipFill>
        <p:spPr>
          <a:xfrm>
            <a:off x="827405" y="200025"/>
            <a:ext cx="6946900" cy="461581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6" name="任意多边形: 形状 155"/>
          <p:cNvSpPr/>
          <p:nvPr>
            <p:custDataLst>
              <p:tags r:id="rId1"/>
            </p:custDataLst>
          </p:nvPr>
        </p:nvSpPr>
        <p:spPr>
          <a:xfrm>
            <a:off x="2667078" y="2189033"/>
            <a:ext cx="3903430" cy="2194994"/>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4" name="任意多边形: 形状 153"/>
          <p:cNvSpPr/>
          <p:nvPr>
            <p:custDataLst>
              <p:tags r:id="rId2"/>
            </p:custDataLst>
          </p:nvPr>
        </p:nvSpPr>
        <p:spPr>
          <a:xfrm>
            <a:off x="2448149" y="2757196"/>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5" name="任意多边形: 形状 153"/>
          <p:cNvSpPr/>
          <p:nvPr>
            <p:custDataLst>
              <p:tags r:id="rId3"/>
            </p:custDataLst>
          </p:nvPr>
        </p:nvSpPr>
        <p:spPr>
          <a:xfrm>
            <a:off x="3141352" y="1207143"/>
            <a:ext cx="157506" cy="15750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6" name="任意多边形: 形状 153"/>
          <p:cNvSpPr/>
          <p:nvPr>
            <p:custDataLst>
              <p:tags r:id="rId4"/>
            </p:custDataLst>
          </p:nvPr>
        </p:nvSpPr>
        <p:spPr>
          <a:xfrm>
            <a:off x="5737789" y="1240487"/>
            <a:ext cx="429522" cy="42952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7" name="任意多边形: 形状 152"/>
          <p:cNvSpPr/>
          <p:nvPr>
            <p:custDataLst>
              <p:tags r:id="rId5"/>
            </p:custDataLst>
          </p:nvPr>
        </p:nvSpPr>
        <p:spPr>
          <a:xfrm>
            <a:off x="1994497" y="1439673"/>
            <a:ext cx="1146855" cy="1146855"/>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8" name="矩形 57"/>
          <p:cNvSpPr/>
          <p:nvPr>
            <p:custDataLst>
              <p:tags r:id="rId6"/>
            </p:custDataLst>
          </p:nvPr>
        </p:nvSpPr>
        <p:spPr>
          <a:xfrm>
            <a:off x="2023745" y="1979930"/>
            <a:ext cx="87376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分别核算</a:t>
            </a:r>
            <a:endParaRPr lang="zh-CN" altLang="en-US" sz="1360" dirty="0">
              <a:ln>
                <a:noFill/>
                <a:prstDash val="sysDot"/>
              </a:ln>
              <a:solidFill>
                <a:srgbClr val="FFFFFF"/>
              </a:solidFill>
              <a:latin typeface="+mn-ea"/>
              <a:cs typeface="+mn-ea"/>
            </a:endParaRPr>
          </a:p>
        </p:txBody>
      </p:sp>
      <p:pic>
        <p:nvPicPr>
          <p:cNvPr id="59" name="图片 58" descr="对话"/>
          <p:cNvPicPr>
            <a:picLocks noChangeAspect="1"/>
          </p:cNvPicPr>
          <p:nvPr>
            <p:custDataLst>
              <p:tags r:id="rId7"/>
            </p:custDataLst>
          </p:nvPr>
        </p:nvPicPr>
        <p:blipFill>
          <a:blip r:embed="rId8"/>
          <a:stretch>
            <a:fillRect/>
          </a:stretch>
        </p:blipFill>
        <p:spPr>
          <a:xfrm>
            <a:off x="2443323" y="1651583"/>
            <a:ext cx="248763" cy="248763"/>
          </a:xfrm>
          <a:prstGeom prst="rect">
            <a:avLst/>
          </a:prstGeom>
        </p:spPr>
      </p:pic>
      <p:sp>
        <p:nvSpPr>
          <p:cNvPr id="52" name="任意多边形: 形状 151"/>
          <p:cNvSpPr/>
          <p:nvPr>
            <p:custDataLst>
              <p:tags r:id="rId9"/>
            </p:custDataLst>
          </p:nvPr>
        </p:nvSpPr>
        <p:spPr>
          <a:xfrm>
            <a:off x="4024965" y="730238"/>
            <a:ext cx="1187658" cy="1187658"/>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3" name="矩形 52"/>
          <p:cNvSpPr/>
          <p:nvPr>
            <p:custDataLst>
              <p:tags r:id="rId10"/>
            </p:custDataLst>
          </p:nvPr>
        </p:nvSpPr>
        <p:spPr>
          <a:xfrm>
            <a:off x="4189095" y="1183640"/>
            <a:ext cx="100076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sym typeface="+mn-ea"/>
              </a:rPr>
              <a:t>属于蔬菜主要目录范围</a:t>
            </a:r>
            <a:endParaRPr lang="zh-CN" altLang="en-US" sz="1360" dirty="0">
              <a:ln>
                <a:noFill/>
                <a:prstDash val="sysDot"/>
              </a:ln>
              <a:solidFill>
                <a:srgbClr val="FFFFFF"/>
              </a:solidFill>
              <a:latin typeface="+mn-ea"/>
              <a:cs typeface="+mn-ea"/>
              <a:sym typeface="+mn-ea"/>
            </a:endParaRPr>
          </a:p>
        </p:txBody>
      </p:sp>
      <p:pic>
        <p:nvPicPr>
          <p:cNvPr id="60" name="图片 59" descr="上涨数据图"/>
          <p:cNvPicPr>
            <a:picLocks noChangeAspect="1"/>
          </p:cNvPicPr>
          <p:nvPr>
            <p:custDataLst>
              <p:tags r:id="rId11"/>
            </p:custDataLst>
          </p:nvPr>
        </p:nvPicPr>
        <p:blipFill>
          <a:blip r:embed="rId12"/>
          <a:stretch>
            <a:fillRect/>
          </a:stretch>
        </p:blipFill>
        <p:spPr>
          <a:xfrm>
            <a:off x="4494412" y="894763"/>
            <a:ext cx="248763" cy="248763"/>
          </a:xfrm>
          <a:prstGeom prst="rect">
            <a:avLst/>
          </a:prstGeom>
        </p:spPr>
      </p:pic>
      <p:sp>
        <p:nvSpPr>
          <p:cNvPr id="61" name="任意多边形: 形状 150"/>
          <p:cNvSpPr>
            <a:spLocks noChangeAspect="1"/>
          </p:cNvSpPr>
          <p:nvPr>
            <p:custDataLst>
              <p:tags r:id="rId13"/>
            </p:custDataLst>
          </p:nvPr>
        </p:nvSpPr>
        <p:spPr>
          <a:xfrm>
            <a:off x="6095797" y="1430021"/>
            <a:ext cx="1146855" cy="1146855"/>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62" name="矩形 61"/>
          <p:cNvSpPr/>
          <p:nvPr>
            <p:custDataLst>
              <p:tags r:id="rId14"/>
            </p:custDataLst>
          </p:nvPr>
        </p:nvSpPr>
        <p:spPr>
          <a:xfrm>
            <a:off x="6236970" y="1970405"/>
            <a:ext cx="865505"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不得开具专票</a:t>
            </a:r>
            <a:endParaRPr lang="zh-CN" altLang="en-US" sz="1360" dirty="0">
              <a:ln>
                <a:noFill/>
                <a:prstDash val="sysDot"/>
              </a:ln>
              <a:solidFill>
                <a:srgbClr val="FFFFFF"/>
              </a:solidFill>
              <a:latin typeface="+mn-ea"/>
              <a:cs typeface="+mn-ea"/>
            </a:endParaRPr>
          </a:p>
        </p:txBody>
      </p:sp>
      <p:pic>
        <p:nvPicPr>
          <p:cNvPr id="63" name="图片 62" descr="奖牌"/>
          <p:cNvPicPr>
            <a:picLocks noChangeAspect="1"/>
          </p:cNvPicPr>
          <p:nvPr>
            <p:custDataLst>
              <p:tags r:id="rId15"/>
            </p:custDataLst>
          </p:nvPr>
        </p:nvPicPr>
        <p:blipFill>
          <a:blip r:embed="rId16"/>
          <a:stretch>
            <a:fillRect/>
          </a:stretch>
        </p:blipFill>
        <p:spPr>
          <a:xfrm>
            <a:off x="6545062" y="1651583"/>
            <a:ext cx="248763" cy="248763"/>
          </a:xfrm>
          <a:prstGeom prst="rect">
            <a:avLst/>
          </a:prstGeom>
        </p:spPr>
      </p:pic>
      <p:sp>
        <p:nvSpPr>
          <p:cNvPr id="64" name="任意多边形: 形状 153"/>
          <p:cNvSpPr/>
          <p:nvPr>
            <p:custDataLst>
              <p:tags r:id="rId17"/>
            </p:custDataLst>
          </p:nvPr>
        </p:nvSpPr>
        <p:spPr>
          <a:xfrm>
            <a:off x="6511280" y="2977441"/>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5" name="任意多边形: 形状 153"/>
          <p:cNvSpPr/>
          <p:nvPr>
            <p:custDataLst>
              <p:tags r:id="rId18"/>
            </p:custDataLst>
          </p:nvPr>
        </p:nvSpPr>
        <p:spPr>
          <a:xfrm>
            <a:off x="5608362" y="2676908"/>
            <a:ext cx="219368" cy="219368"/>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6" name="任意多边形: 形状 153"/>
          <p:cNvSpPr/>
          <p:nvPr>
            <p:custDataLst>
              <p:tags r:id="rId19"/>
            </p:custDataLst>
          </p:nvPr>
        </p:nvSpPr>
        <p:spPr>
          <a:xfrm>
            <a:off x="2693403" y="2661113"/>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9" name="任意多边形: 形状 159"/>
          <p:cNvSpPr/>
          <p:nvPr>
            <p:custDataLst>
              <p:tags r:id="rId20"/>
            </p:custDataLst>
          </p:nvPr>
        </p:nvSpPr>
        <p:spPr>
          <a:xfrm>
            <a:off x="4164483" y="2314512"/>
            <a:ext cx="354060" cy="1492140"/>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0" name="任意多边形: 形状 162"/>
          <p:cNvSpPr/>
          <p:nvPr>
            <p:custDataLst>
              <p:tags r:id="rId21"/>
            </p:custDataLst>
          </p:nvPr>
        </p:nvSpPr>
        <p:spPr>
          <a:xfrm>
            <a:off x="4438693" y="2167535"/>
            <a:ext cx="311063" cy="1639555"/>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1" name="任意多边形: 形状 163"/>
          <p:cNvSpPr/>
          <p:nvPr>
            <p:custDataLst>
              <p:tags r:id="rId22"/>
            </p:custDataLst>
          </p:nvPr>
        </p:nvSpPr>
        <p:spPr>
          <a:xfrm>
            <a:off x="4719483" y="2314512"/>
            <a:ext cx="354060" cy="1492140"/>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2" name="任意多边形: 形状 158"/>
          <p:cNvSpPr/>
          <p:nvPr>
            <p:custDataLst>
              <p:tags r:id="rId23"/>
            </p:custDataLst>
          </p:nvPr>
        </p:nvSpPr>
        <p:spPr>
          <a:xfrm>
            <a:off x="4579088" y="2084614"/>
            <a:ext cx="76340" cy="103980"/>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3" name="任意多边形: 形状 157"/>
          <p:cNvSpPr/>
          <p:nvPr>
            <p:custDataLst>
              <p:tags r:id="rId24"/>
            </p:custDataLst>
          </p:nvPr>
        </p:nvSpPr>
        <p:spPr>
          <a:xfrm>
            <a:off x="4687895"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4" name="任意多边形: 形状 157"/>
          <p:cNvSpPr/>
          <p:nvPr>
            <p:custDataLst>
              <p:tags r:id="rId25"/>
            </p:custDataLst>
          </p:nvPr>
        </p:nvSpPr>
        <p:spPr>
          <a:xfrm>
            <a:off x="4475546"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 name="矩形 6"/>
          <p:cNvSpPr/>
          <p:nvPr>
            <p:custDataLst>
              <p:tags r:id="rId26"/>
            </p:custDataLst>
          </p:nvPr>
        </p:nvSpPr>
        <p:spPr>
          <a:xfrm>
            <a:off x="4269780" y="3026141"/>
            <a:ext cx="698028" cy="689254"/>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custDataLst>
              <p:tags r:id="rId1"/>
            </p:custDataLst>
          </p:nvPr>
        </p:nvSpPr>
        <p:spPr>
          <a:xfrm>
            <a:off x="5240020" y="3547110"/>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7" name="椭圆 36"/>
          <p:cNvSpPr/>
          <p:nvPr>
            <p:custDataLst>
              <p:tags r:id="rId2"/>
            </p:custDataLst>
          </p:nvPr>
        </p:nvSpPr>
        <p:spPr>
          <a:xfrm>
            <a:off x="4819650" y="3547110"/>
            <a:ext cx="19431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8" name="椭圆 37"/>
          <p:cNvSpPr/>
          <p:nvPr>
            <p:custDataLst>
              <p:tags r:id="rId3"/>
            </p:custDataLst>
          </p:nvPr>
        </p:nvSpPr>
        <p:spPr>
          <a:xfrm>
            <a:off x="3558540" y="3547110"/>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39" name="椭圆 38"/>
          <p:cNvSpPr/>
          <p:nvPr>
            <p:custDataLst>
              <p:tags r:id="rId4"/>
            </p:custDataLst>
          </p:nvPr>
        </p:nvSpPr>
        <p:spPr>
          <a:xfrm>
            <a:off x="3978910" y="3547110"/>
            <a:ext cx="19431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sp>
        <p:nvSpPr>
          <p:cNvPr id="40" name="椭圆 39"/>
          <p:cNvSpPr/>
          <p:nvPr>
            <p:custDataLst>
              <p:tags r:id="rId5"/>
            </p:custDataLst>
          </p:nvPr>
        </p:nvSpPr>
        <p:spPr>
          <a:xfrm>
            <a:off x="4399280" y="3547110"/>
            <a:ext cx="19431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solidFill>
                <a:schemeClr val="tx1"/>
              </a:solidFill>
            </a:endParaRPr>
          </a:p>
        </p:txBody>
      </p:sp>
      <p:pic>
        <p:nvPicPr>
          <p:cNvPr id="10" name="图片 9" descr="人员交谈"/>
          <p:cNvPicPr>
            <a:picLocks noChangeAspect="1"/>
          </p:cNvPicPr>
          <p:nvPr/>
        </p:nvPicPr>
        <p:blipFill>
          <a:blip r:embed="rId6" cstate="print"/>
          <a:stretch>
            <a:fillRect/>
          </a:stretch>
        </p:blipFill>
        <p:spPr>
          <a:xfrm>
            <a:off x="539750" y="1203325"/>
            <a:ext cx="411480" cy="426085"/>
          </a:xfrm>
          <a:prstGeom prst="rect">
            <a:avLst/>
          </a:prstGeom>
        </p:spPr>
      </p:pic>
      <p:pic>
        <p:nvPicPr>
          <p:cNvPr id="11" name="图片 10" descr="人员交谈"/>
          <p:cNvPicPr>
            <a:picLocks noChangeAspect="1"/>
          </p:cNvPicPr>
          <p:nvPr>
            <p:custDataLst>
              <p:tags r:id="rId7"/>
            </p:custDataLst>
          </p:nvPr>
        </p:nvPicPr>
        <p:blipFill>
          <a:blip r:embed="rId6" cstate="print"/>
          <a:stretch>
            <a:fillRect/>
          </a:stretch>
        </p:blipFill>
        <p:spPr>
          <a:xfrm>
            <a:off x="538480" y="1779270"/>
            <a:ext cx="411480" cy="426085"/>
          </a:xfrm>
          <a:prstGeom prst="rect">
            <a:avLst/>
          </a:prstGeom>
        </p:spPr>
      </p:pic>
      <p:sp>
        <p:nvSpPr>
          <p:cNvPr id="22" name="TextBox 21"/>
          <p:cNvSpPr txBox="1"/>
          <p:nvPr/>
        </p:nvSpPr>
        <p:spPr>
          <a:xfrm>
            <a:off x="1041400" y="1243330"/>
            <a:ext cx="6275705" cy="337185"/>
          </a:xfrm>
          <a:prstGeom prst="rect">
            <a:avLst/>
          </a:prstGeom>
          <a:noFill/>
        </p:spPr>
        <p:txBody>
          <a:bodyPr wrap="square" rtlCol="0">
            <a:spAutoFit/>
          </a:bodyPr>
          <a:p>
            <a:r>
              <a:rPr lang="zh-CN" altLang="en-US" sz="1600" b="1" dirty="0" smtClean="0">
                <a:solidFill>
                  <a:schemeClr val="tx1"/>
                </a:solidFill>
              </a:rPr>
              <a:t>享受主体</a:t>
            </a:r>
            <a:r>
              <a:rPr lang="zh-CN" altLang="en-US" sz="1600" dirty="0" smtClean="0">
                <a:solidFill>
                  <a:schemeClr val="tx1"/>
                </a:solidFill>
              </a:rPr>
              <a:t>：从事农产品批发、零售部分鲜活肉蛋的纳税人</a:t>
            </a:r>
            <a:endParaRPr lang="zh-CN" altLang="en-US" sz="1600" dirty="0" smtClean="0">
              <a:solidFill>
                <a:schemeClr val="tx1"/>
              </a:solidFill>
            </a:endParaRPr>
          </a:p>
        </p:txBody>
      </p:sp>
      <p:sp>
        <p:nvSpPr>
          <p:cNvPr id="23" name="TextBox 22"/>
          <p:cNvSpPr txBox="1"/>
          <p:nvPr/>
        </p:nvSpPr>
        <p:spPr>
          <a:xfrm>
            <a:off x="972185" y="1779270"/>
            <a:ext cx="7620635" cy="2461260"/>
          </a:xfrm>
          <a:prstGeom prst="rect">
            <a:avLst/>
          </a:prstGeom>
          <a:noFill/>
        </p:spPr>
        <p:txBody>
          <a:bodyPr wrap="square" rtlCol="0">
            <a:spAutoFit/>
          </a:bodyPr>
          <a:p>
            <a:r>
              <a:rPr lang="zh-CN" altLang="en-US" sz="1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享受条件</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pitchFamily="2" charset="2"/>
              <a:buChar char="Ø"/>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免征增值税的</a:t>
            </a:r>
            <a:r>
              <a:rPr lang="zh-CN" altLang="en-US" sz="1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鲜活肉产品</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，是指猪、牛、羊、鸡、鸭、鹅及其整块或者分割的鲜肉、冷藏或者冷冻肉，内脏、头、尾、骨、蹄、翅、爪等组织。</a:t>
            </a:r>
            <a:r>
              <a:rPr 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pitchFamily="2" charset="2"/>
              <a:buChar char="Ø"/>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免征增值税的</a:t>
            </a:r>
            <a:r>
              <a:rPr lang="zh-CN" altLang="en-US" sz="1400"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鲜活蛋产品</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，是指鸡蛋、鸭蛋、鹅蛋，包括鲜蛋、冷藏蛋以及对其进行破壳分离的蛋液、蛋黄和蛋壳。</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pitchFamily="2" charset="2"/>
              <a:buChar char="Ø"/>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上述产品中不包括</a:t>
            </a:r>
            <a:r>
              <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中华人民共和国野生动物保护法</a:t>
            </a:r>
            <a:r>
              <a:rPr lang="en-US" altLang="zh-CN"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所规定的国家珍贵、濒危野生动物及其鲜活肉类、蛋类产品。</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buFont typeface="Wingdings" panose="05000000000000000000" pitchFamily="2" charset="2"/>
              <a:buChar char="Ø"/>
            </a:pP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从事农产品批发、零售的纳税人既销售上述规定的部分鲜活肉蛋产品又销售其他增值税应税货物的，应</a:t>
            </a:r>
            <a:r>
              <a:rPr lang="zh-CN" altLang="en-US" sz="1400"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分别核算</a:t>
            </a:r>
            <a:r>
              <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上述鲜活肉蛋产品和其他增值税应税货物的销售额；未分别核算的，不得享受部分鲜活肉蛋产品增值税免税政策。</a:t>
            </a:r>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sz="14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7" name="图片 16" descr="人员交谈"/>
          <p:cNvPicPr>
            <a:picLocks noChangeAspect="1"/>
          </p:cNvPicPr>
          <p:nvPr>
            <p:custDataLst>
              <p:tags r:id="rId8"/>
            </p:custDataLst>
          </p:nvPr>
        </p:nvPicPr>
        <p:blipFill>
          <a:blip r:embed="rId6" cstate="print"/>
          <a:stretch>
            <a:fillRect/>
          </a:stretch>
        </p:blipFill>
        <p:spPr>
          <a:xfrm>
            <a:off x="487045" y="4321175"/>
            <a:ext cx="411480" cy="426085"/>
          </a:xfrm>
          <a:prstGeom prst="rect">
            <a:avLst/>
          </a:prstGeom>
        </p:spPr>
      </p:pic>
      <p:sp>
        <p:nvSpPr>
          <p:cNvPr id="18" name="TextBox 17"/>
          <p:cNvSpPr txBox="1"/>
          <p:nvPr/>
        </p:nvSpPr>
        <p:spPr>
          <a:xfrm>
            <a:off x="1041326" y="4303572"/>
            <a:ext cx="8288977" cy="737235"/>
          </a:xfrm>
          <a:prstGeom prst="rect">
            <a:avLst/>
          </a:prstGeom>
          <a:noFill/>
        </p:spPr>
        <p:txBody>
          <a:bodyPr wrap="square" rtlCol="0">
            <a:spAutoFit/>
          </a:bodyPr>
          <a:p>
            <a:r>
              <a:rPr lang="zh-CN" altLang="en-US" sz="1400" b="1" dirty="0" smtClean="0">
                <a:solidFill>
                  <a:schemeClr val="tx1"/>
                </a:solidFill>
              </a:rPr>
              <a:t>政策依据</a:t>
            </a:r>
            <a:r>
              <a:rPr lang="zh-CN" altLang="en-US" sz="1400" dirty="0" smtClean="0">
                <a:solidFill>
                  <a:schemeClr val="tx1"/>
                </a:solidFill>
              </a:rPr>
              <a:t>：</a:t>
            </a:r>
            <a:r>
              <a:rPr lang="en-US" altLang="zh-CN" sz="1400" dirty="0" smtClean="0">
                <a:solidFill>
                  <a:schemeClr val="tx1"/>
                </a:solidFill>
              </a:rPr>
              <a:t>《</a:t>
            </a:r>
            <a:r>
              <a:rPr lang="zh-CN" altLang="en-US" sz="1400" dirty="0" smtClean="0">
                <a:solidFill>
                  <a:schemeClr val="tx1"/>
                </a:solidFill>
              </a:rPr>
              <a:t>财政部 国家税务总局关于免征部分鲜活肉蛋产品流通环节增值税政策的通知</a:t>
            </a:r>
            <a:r>
              <a:rPr lang="en-US" altLang="zh-CN" sz="1400" dirty="0" smtClean="0">
                <a:solidFill>
                  <a:schemeClr val="tx1"/>
                </a:solidFill>
              </a:rPr>
              <a:t>》</a:t>
            </a:r>
            <a:r>
              <a:rPr lang="zh-CN" altLang="en-US" sz="1400" dirty="0" smtClean="0">
                <a:solidFill>
                  <a:schemeClr val="tx1"/>
                </a:solidFill>
              </a:rPr>
              <a:t>（财税</a:t>
            </a:r>
            <a:r>
              <a:rPr lang="en-US" altLang="zh-CN" sz="1400" dirty="0" smtClean="0">
                <a:solidFill>
                  <a:schemeClr val="tx1"/>
                </a:solidFill>
              </a:rPr>
              <a:t>〔</a:t>
            </a:r>
            <a:r>
              <a:rPr lang="en-US" sz="1400" dirty="0" smtClean="0">
                <a:solidFill>
                  <a:schemeClr val="tx1"/>
                </a:solidFill>
              </a:rPr>
              <a:t>2012</a:t>
            </a:r>
            <a:r>
              <a:rPr lang="en-US" altLang="zh-CN" sz="1400" dirty="0" smtClean="0">
                <a:solidFill>
                  <a:schemeClr val="tx1"/>
                </a:solidFill>
              </a:rPr>
              <a:t>〕</a:t>
            </a:r>
            <a:r>
              <a:rPr lang="en-US" sz="1400" dirty="0" smtClean="0">
                <a:solidFill>
                  <a:schemeClr val="tx1"/>
                </a:solidFill>
              </a:rPr>
              <a:t>75</a:t>
            </a:r>
            <a:r>
              <a:rPr lang="zh-CN" altLang="en-US" sz="1400" dirty="0" smtClean="0">
                <a:solidFill>
                  <a:schemeClr val="tx1"/>
                </a:solidFill>
              </a:rPr>
              <a:t>号）规定。</a:t>
            </a:r>
            <a:endParaRPr lang="zh-CN" altLang="en-US" sz="1400" dirty="0" smtClean="0">
              <a:solidFill>
                <a:schemeClr val="tx1"/>
              </a:solidFill>
            </a:endParaRPr>
          </a:p>
          <a:p>
            <a:endParaRPr lang="zh-CN" altLang="en-US" sz="1400" dirty="0" smtClean="0">
              <a:solidFill>
                <a:schemeClr val="tx1"/>
              </a:solidFill>
            </a:endParaRPr>
          </a:p>
        </p:txBody>
      </p:sp>
      <p:sp>
        <p:nvSpPr>
          <p:cNvPr id="2" name="文本框 1"/>
          <p:cNvSpPr txBox="1"/>
          <p:nvPr/>
        </p:nvSpPr>
        <p:spPr>
          <a:xfrm>
            <a:off x="668020" y="676275"/>
            <a:ext cx="8306435" cy="368300"/>
          </a:xfrm>
          <a:prstGeom prst="rect">
            <a:avLst/>
          </a:prstGeom>
          <a:noFill/>
        </p:spPr>
        <p:txBody>
          <a:bodyPr wrap="square" rtlCol="0" anchor="t">
            <a:spAutoFit/>
          </a:bodyPr>
          <a:p>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三、对从事农产品批发、零售的纳税人销售的</a:t>
            </a:r>
            <a:r>
              <a:rPr lang="zh-CN" altLang="en-US" b="1" dirty="0" smtClean="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部分鲜活肉蛋</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产品免征增值税</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点击输入标题内容</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6" name="任意多边形: 形状 155"/>
          <p:cNvSpPr/>
          <p:nvPr>
            <p:custDataLst>
              <p:tags r:id="rId1"/>
            </p:custDataLst>
          </p:nvPr>
        </p:nvSpPr>
        <p:spPr>
          <a:xfrm>
            <a:off x="2667078" y="2189033"/>
            <a:ext cx="3903430" cy="2194994"/>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4" name="任意多边形: 形状 153"/>
          <p:cNvSpPr/>
          <p:nvPr>
            <p:custDataLst>
              <p:tags r:id="rId2"/>
            </p:custDataLst>
          </p:nvPr>
        </p:nvSpPr>
        <p:spPr>
          <a:xfrm>
            <a:off x="2448149" y="2757196"/>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5" name="任意多边形: 形状 153"/>
          <p:cNvSpPr/>
          <p:nvPr>
            <p:custDataLst>
              <p:tags r:id="rId3"/>
            </p:custDataLst>
          </p:nvPr>
        </p:nvSpPr>
        <p:spPr>
          <a:xfrm>
            <a:off x="3141352" y="1207143"/>
            <a:ext cx="157506" cy="15750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6" name="任意多边形: 形状 153"/>
          <p:cNvSpPr/>
          <p:nvPr>
            <p:custDataLst>
              <p:tags r:id="rId4"/>
            </p:custDataLst>
          </p:nvPr>
        </p:nvSpPr>
        <p:spPr>
          <a:xfrm>
            <a:off x="5737789" y="1240487"/>
            <a:ext cx="429522" cy="42952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7" name="任意多边形: 形状 152"/>
          <p:cNvSpPr/>
          <p:nvPr>
            <p:custDataLst>
              <p:tags r:id="rId5"/>
            </p:custDataLst>
          </p:nvPr>
        </p:nvSpPr>
        <p:spPr>
          <a:xfrm>
            <a:off x="1994497" y="1439673"/>
            <a:ext cx="1146855" cy="1146855"/>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8" name="矩形 57"/>
          <p:cNvSpPr/>
          <p:nvPr>
            <p:custDataLst>
              <p:tags r:id="rId6"/>
            </p:custDataLst>
          </p:nvPr>
        </p:nvSpPr>
        <p:spPr>
          <a:xfrm>
            <a:off x="2195195" y="1917700"/>
            <a:ext cx="83185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分别核算销售额</a:t>
            </a:r>
            <a:endParaRPr lang="zh-CN" altLang="en-US" sz="1360" dirty="0">
              <a:ln>
                <a:noFill/>
                <a:prstDash val="sysDot"/>
              </a:ln>
              <a:solidFill>
                <a:srgbClr val="FFFFFF"/>
              </a:solidFill>
              <a:latin typeface="+mn-ea"/>
              <a:cs typeface="+mn-ea"/>
            </a:endParaRPr>
          </a:p>
        </p:txBody>
      </p:sp>
      <p:pic>
        <p:nvPicPr>
          <p:cNvPr id="59" name="图片 58" descr="对话"/>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443323" y="1651583"/>
            <a:ext cx="248763" cy="248763"/>
          </a:xfrm>
          <a:prstGeom prst="rect">
            <a:avLst/>
          </a:prstGeom>
        </p:spPr>
      </p:pic>
      <p:sp>
        <p:nvSpPr>
          <p:cNvPr id="52" name="任意多边形: 形状 151"/>
          <p:cNvSpPr/>
          <p:nvPr>
            <p:custDataLst>
              <p:tags r:id="rId10"/>
            </p:custDataLst>
          </p:nvPr>
        </p:nvSpPr>
        <p:spPr>
          <a:xfrm>
            <a:off x="4024965" y="730238"/>
            <a:ext cx="1187658" cy="1187658"/>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3" name="矩形 52"/>
          <p:cNvSpPr/>
          <p:nvPr>
            <p:custDataLst>
              <p:tags r:id="rId11"/>
            </p:custDataLst>
          </p:nvPr>
        </p:nvSpPr>
        <p:spPr>
          <a:xfrm>
            <a:off x="4189095" y="1183640"/>
            <a:ext cx="100076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b="1" dirty="0">
                <a:ln>
                  <a:noFill/>
                  <a:prstDash val="sysDot"/>
                </a:ln>
                <a:solidFill>
                  <a:srgbClr val="FF0000"/>
                </a:solidFill>
                <a:latin typeface="+mn-ea"/>
                <a:cs typeface="+mn-ea"/>
                <a:sym typeface="+mn-ea"/>
              </a:rPr>
              <a:t>正列举</a:t>
            </a:r>
            <a:r>
              <a:rPr lang="zh-CN" altLang="en-US" sz="1360" dirty="0">
                <a:ln>
                  <a:noFill/>
                  <a:prstDash val="sysDot"/>
                </a:ln>
                <a:solidFill>
                  <a:srgbClr val="FFFFFF"/>
                </a:solidFill>
                <a:latin typeface="+mn-ea"/>
                <a:cs typeface="+mn-ea"/>
                <a:sym typeface="+mn-ea"/>
              </a:rPr>
              <a:t>的肉和蛋</a:t>
            </a:r>
            <a:endParaRPr lang="zh-CN" altLang="en-US" sz="1360" dirty="0">
              <a:ln>
                <a:noFill/>
                <a:prstDash val="sysDot"/>
              </a:ln>
              <a:solidFill>
                <a:srgbClr val="FFFFFF"/>
              </a:solidFill>
              <a:latin typeface="+mn-ea"/>
              <a:cs typeface="+mn-ea"/>
              <a:sym typeface="+mn-ea"/>
            </a:endParaRPr>
          </a:p>
        </p:txBody>
      </p:sp>
      <p:pic>
        <p:nvPicPr>
          <p:cNvPr id="60" name="图片 59" descr="上涨数据图"/>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94412" y="894763"/>
            <a:ext cx="248763" cy="248763"/>
          </a:xfrm>
          <a:prstGeom prst="rect">
            <a:avLst/>
          </a:prstGeom>
        </p:spPr>
      </p:pic>
      <p:sp>
        <p:nvSpPr>
          <p:cNvPr id="61" name="任意多边形: 形状 150"/>
          <p:cNvSpPr>
            <a:spLocks noChangeAspect="1"/>
          </p:cNvSpPr>
          <p:nvPr>
            <p:custDataLst>
              <p:tags r:id="rId15"/>
            </p:custDataLst>
          </p:nvPr>
        </p:nvSpPr>
        <p:spPr>
          <a:xfrm>
            <a:off x="6095797" y="1430021"/>
            <a:ext cx="1146855" cy="1146855"/>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62" name="矩形 61"/>
          <p:cNvSpPr/>
          <p:nvPr>
            <p:custDataLst>
              <p:tags r:id="rId16"/>
            </p:custDataLst>
          </p:nvPr>
        </p:nvSpPr>
        <p:spPr>
          <a:xfrm>
            <a:off x="6236970" y="1970405"/>
            <a:ext cx="865505"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不得开具专票</a:t>
            </a:r>
            <a:endParaRPr lang="zh-CN" altLang="en-US" sz="1360" dirty="0">
              <a:ln>
                <a:noFill/>
                <a:prstDash val="sysDot"/>
              </a:ln>
              <a:solidFill>
                <a:srgbClr val="FFFFFF"/>
              </a:solidFill>
              <a:latin typeface="+mn-ea"/>
              <a:cs typeface="+mn-ea"/>
            </a:endParaRPr>
          </a:p>
        </p:txBody>
      </p:sp>
      <p:pic>
        <p:nvPicPr>
          <p:cNvPr id="63" name="图片 62" descr="奖牌"/>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6545062" y="1651583"/>
            <a:ext cx="248763" cy="248763"/>
          </a:xfrm>
          <a:prstGeom prst="rect">
            <a:avLst/>
          </a:prstGeom>
        </p:spPr>
      </p:pic>
      <p:sp>
        <p:nvSpPr>
          <p:cNvPr id="64" name="任意多边形: 形状 153"/>
          <p:cNvSpPr/>
          <p:nvPr>
            <p:custDataLst>
              <p:tags r:id="rId20"/>
            </p:custDataLst>
          </p:nvPr>
        </p:nvSpPr>
        <p:spPr>
          <a:xfrm>
            <a:off x="6511280" y="2977441"/>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5" name="任意多边形: 形状 153"/>
          <p:cNvSpPr/>
          <p:nvPr>
            <p:custDataLst>
              <p:tags r:id="rId21"/>
            </p:custDataLst>
          </p:nvPr>
        </p:nvSpPr>
        <p:spPr>
          <a:xfrm>
            <a:off x="5608362" y="2676908"/>
            <a:ext cx="219368" cy="219368"/>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6" name="任意多边形: 形状 153"/>
          <p:cNvSpPr/>
          <p:nvPr>
            <p:custDataLst>
              <p:tags r:id="rId22"/>
            </p:custDataLst>
          </p:nvPr>
        </p:nvSpPr>
        <p:spPr>
          <a:xfrm>
            <a:off x="2693403" y="2661113"/>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9" name="任意多边形: 形状 159"/>
          <p:cNvSpPr/>
          <p:nvPr>
            <p:custDataLst>
              <p:tags r:id="rId23"/>
            </p:custDataLst>
          </p:nvPr>
        </p:nvSpPr>
        <p:spPr>
          <a:xfrm>
            <a:off x="4164483" y="2314512"/>
            <a:ext cx="354060" cy="1492140"/>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0" name="任意多边形: 形状 162"/>
          <p:cNvSpPr/>
          <p:nvPr>
            <p:custDataLst>
              <p:tags r:id="rId24"/>
            </p:custDataLst>
          </p:nvPr>
        </p:nvSpPr>
        <p:spPr>
          <a:xfrm>
            <a:off x="4438693" y="2167535"/>
            <a:ext cx="311063" cy="1639555"/>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1" name="任意多边形: 形状 163"/>
          <p:cNvSpPr/>
          <p:nvPr>
            <p:custDataLst>
              <p:tags r:id="rId25"/>
            </p:custDataLst>
          </p:nvPr>
        </p:nvSpPr>
        <p:spPr>
          <a:xfrm>
            <a:off x="4719483" y="2314512"/>
            <a:ext cx="354060" cy="1492140"/>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2" name="任意多边形: 形状 158"/>
          <p:cNvSpPr/>
          <p:nvPr>
            <p:custDataLst>
              <p:tags r:id="rId26"/>
            </p:custDataLst>
          </p:nvPr>
        </p:nvSpPr>
        <p:spPr>
          <a:xfrm>
            <a:off x="4579088" y="2084614"/>
            <a:ext cx="76340" cy="103980"/>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3" name="任意多边形: 形状 157"/>
          <p:cNvSpPr/>
          <p:nvPr>
            <p:custDataLst>
              <p:tags r:id="rId27"/>
            </p:custDataLst>
          </p:nvPr>
        </p:nvSpPr>
        <p:spPr>
          <a:xfrm>
            <a:off x="4687895"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4" name="任意多边形: 形状 157"/>
          <p:cNvSpPr/>
          <p:nvPr>
            <p:custDataLst>
              <p:tags r:id="rId28"/>
            </p:custDataLst>
          </p:nvPr>
        </p:nvSpPr>
        <p:spPr>
          <a:xfrm>
            <a:off x="4475546"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 name="矩形 6"/>
          <p:cNvSpPr/>
          <p:nvPr>
            <p:custDataLst>
              <p:tags r:id="rId29"/>
            </p:custDataLst>
          </p:nvPr>
        </p:nvSpPr>
        <p:spPr>
          <a:xfrm>
            <a:off x="4269780" y="3026141"/>
            <a:ext cx="698028" cy="689254"/>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5" name="Text Placeholder 4"/>
          <p:cNvSpPr txBox="1"/>
          <p:nvPr/>
        </p:nvSpPr>
        <p:spPr>
          <a:xfrm>
            <a:off x="635000" y="476250"/>
            <a:ext cx="2949575" cy="496570"/>
          </a:xfrm>
          <a:prstGeom prst="rect">
            <a:avLst/>
          </a:prstGeom>
        </p:spPr>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CN" altLang="en-US"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目录</a:t>
            </a:r>
            <a:r>
              <a:rPr lang="en-US" altLang="zh-CN"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/Contents</a:t>
            </a:r>
            <a:endParaRPr lang="en-US" altLang="zh-CN" sz="24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43" name="直接连接符 42"/>
          <p:cNvCxnSpPr/>
          <p:nvPr/>
        </p:nvCxnSpPr>
        <p:spPr>
          <a:xfrm>
            <a:off x="738572" y="1059582"/>
            <a:ext cx="764985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5" name="组合 44"/>
          <p:cNvGrpSpPr/>
          <p:nvPr>
            <p:custDataLst>
              <p:tags r:id="rId1"/>
            </p:custDataLst>
          </p:nvPr>
        </p:nvGrpSpPr>
        <p:grpSpPr>
          <a:xfrm>
            <a:off x="804323" y="1719342"/>
            <a:ext cx="894259" cy="523220"/>
            <a:chOff x="2215144" y="927951"/>
            <a:chExt cx="1244730" cy="959254"/>
          </a:xfrm>
        </p:grpSpPr>
        <p:sp>
          <p:nvSpPr>
            <p:cNvPr id="46" name="平行四边形 45"/>
            <p:cNvSpPr/>
            <p:nvPr>
              <p:custDataLst>
                <p:tags r:id="rId2"/>
              </p:custDataLst>
            </p:nvPr>
          </p:nvSpPr>
          <p:spPr>
            <a:xfrm>
              <a:off x="2215144" y="982844"/>
              <a:ext cx="1120898" cy="842780"/>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47" name="文本框 9"/>
            <p:cNvSpPr txBox="1"/>
            <p:nvPr>
              <p:custDataLst>
                <p:tags r:id="rId3"/>
              </p:custDataLst>
            </p:nvPr>
          </p:nvSpPr>
          <p:spPr>
            <a:xfrm>
              <a:off x="2393075" y="927951"/>
              <a:ext cx="1066799" cy="959254"/>
            </a:xfrm>
            <a:prstGeom prst="rect">
              <a:avLst/>
            </a:prstGeom>
            <a:noFill/>
          </p:spPr>
          <p:txBody>
            <a:bodyPr wrap="square" rtlCol="0">
              <a:spAutoFit/>
            </a:bodyPr>
            <a:lstStyle/>
            <a:p>
              <a:r>
                <a:rPr lang="en-US" altLang="zh-CN" sz="2800" dirty="0">
                  <a:solidFill>
                    <a:schemeClr val="bg1"/>
                  </a:solidFill>
                  <a:cs typeface="+mn-ea"/>
                  <a:sym typeface="+mn-lt"/>
                </a:rPr>
                <a:t>01</a:t>
              </a:r>
              <a:endParaRPr lang="zh-CN" altLang="en-US" sz="2800" dirty="0">
                <a:solidFill>
                  <a:schemeClr val="bg1"/>
                </a:solidFill>
                <a:cs typeface="+mn-ea"/>
                <a:sym typeface="+mn-lt"/>
              </a:endParaRPr>
            </a:p>
          </p:txBody>
        </p:sp>
      </p:grpSp>
      <p:grpSp>
        <p:nvGrpSpPr>
          <p:cNvPr id="48" name="组合 47"/>
          <p:cNvGrpSpPr/>
          <p:nvPr>
            <p:custDataLst>
              <p:tags r:id="rId4"/>
            </p:custDataLst>
          </p:nvPr>
        </p:nvGrpSpPr>
        <p:grpSpPr>
          <a:xfrm>
            <a:off x="804323" y="2398956"/>
            <a:ext cx="894259" cy="523220"/>
            <a:chOff x="2215144" y="1952311"/>
            <a:chExt cx="1244730" cy="959257"/>
          </a:xfrm>
        </p:grpSpPr>
        <p:sp>
          <p:nvSpPr>
            <p:cNvPr id="49" name="平行四边形 48"/>
            <p:cNvSpPr/>
            <p:nvPr>
              <p:custDataLst>
                <p:tags r:id="rId5"/>
              </p:custDataLst>
            </p:nvPr>
          </p:nvSpPr>
          <p:spPr>
            <a:xfrm>
              <a:off x="2215144" y="2033848"/>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0" name="文本框 10"/>
            <p:cNvSpPr txBox="1"/>
            <p:nvPr>
              <p:custDataLst>
                <p:tags r:id="rId6"/>
              </p:custDataLst>
            </p:nvPr>
          </p:nvSpPr>
          <p:spPr>
            <a:xfrm>
              <a:off x="2393075" y="1952311"/>
              <a:ext cx="1066799" cy="959257"/>
            </a:xfrm>
            <a:prstGeom prst="rect">
              <a:avLst/>
            </a:prstGeom>
            <a:noFill/>
          </p:spPr>
          <p:txBody>
            <a:bodyPr wrap="square" rtlCol="0">
              <a:spAutoFit/>
            </a:bodyPr>
            <a:lstStyle/>
            <a:p>
              <a:r>
                <a:rPr lang="en-US" altLang="zh-CN" sz="2800" dirty="0">
                  <a:solidFill>
                    <a:schemeClr val="bg1"/>
                  </a:solidFill>
                  <a:cs typeface="+mn-ea"/>
                  <a:sym typeface="+mn-lt"/>
                </a:rPr>
                <a:t>02</a:t>
              </a:r>
              <a:endParaRPr lang="zh-CN" altLang="en-US" sz="2800" dirty="0">
                <a:solidFill>
                  <a:schemeClr val="bg1"/>
                </a:solidFill>
                <a:cs typeface="+mn-ea"/>
                <a:sym typeface="+mn-lt"/>
              </a:endParaRPr>
            </a:p>
          </p:txBody>
        </p:sp>
      </p:grpSp>
      <p:grpSp>
        <p:nvGrpSpPr>
          <p:cNvPr id="51" name="组合 50"/>
          <p:cNvGrpSpPr/>
          <p:nvPr>
            <p:custDataLst>
              <p:tags r:id="rId7"/>
            </p:custDataLst>
          </p:nvPr>
        </p:nvGrpSpPr>
        <p:grpSpPr>
          <a:xfrm>
            <a:off x="804323" y="3100804"/>
            <a:ext cx="894259" cy="523220"/>
            <a:chOff x="2215144" y="3018134"/>
            <a:chExt cx="1244730" cy="959255"/>
          </a:xfrm>
        </p:grpSpPr>
        <p:sp>
          <p:nvSpPr>
            <p:cNvPr id="52" name="平行四边形 51"/>
            <p:cNvSpPr/>
            <p:nvPr>
              <p:custDataLst>
                <p:tags r:id="rId8"/>
              </p:custDataLst>
            </p:nvPr>
          </p:nvSpPr>
          <p:spPr>
            <a:xfrm>
              <a:off x="2215144" y="3084852"/>
              <a:ext cx="1120898" cy="842781"/>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cs typeface="+mn-ea"/>
                <a:sym typeface="+mn-lt"/>
              </a:endParaRPr>
            </a:p>
          </p:txBody>
        </p:sp>
        <p:sp>
          <p:nvSpPr>
            <p:cNvPr id="53" name="文本框 11"/>
            <p:cNvSpPr txBox="1"/>
            <p:nvPr>
              <p:custDataLst>
                <p:tags r:id="rId9"/>
              </p:custDataLst>
            </p:nvPr>
          </p:nvSpPr>
          <p:spPr>
            <a:xfrm>
              <a:off x="2393075" y="3018134"/>
              <a:ext cx="1066799" cy="959255"/>
            </a:xfrm>
            <a:prstGeom prst="rect">
              <a:avLst/>
            </a:prstGeom>
            <a:noFill/>
          </p:spPr>
          <p:txBody>
            <a:bodyPr wrap="square" rtlCol="0">
              <a:spAutoFit/>
            </a:bodyPr>
            <a:lstStyle/>
            <a:p>
              <a:r>
                <a:rPr lang="en-US" altLang="zh-CN" sz="2800" dirty="0">
                  <a:solidFill>
                    <a:schemeClr val="bg1"/>
                  </a:solidFill>
                  <a:cs typeface="+mn-ea"/>
                  <a:sym typeface="+mn-lt"/>
                </a:rPr>
                <a:t>03</a:t>
              </a:r>
              <a:endParaRPr lang="zh-CN" altLang="en-US" sz="2800" dirty="0">
                <a:solidFill>
                  <a:schemeClr val="bg1"/>
                </a:solidFill>
                <a:cs typeface="+mn-ea"/>
                <a:sym typeface="+mn-lt"/>
              </a:endParaRPr>
            </a:p>
          </p:txBody>
        </p:sp>
      </p:grpSp>
      <p:grpSp>
        <p:nvGrpSpPr>
          <p:cNvPr id="60" name="组合 59"/>
          <p:cNvGrpSpPr/>
          <p:nvPr>
            <p:custDataLst>
              <p:tags r:id="rId10"/>
            </p:custDataLst>
          </p:nvPr>
        </p:nvGrpSpPr>
        <p:grpSpPr>
          <a:xfrm>
            <a:off x="1452245" y="1779905"/>
            <a:ext cx="5668010" cy="459740"/>
            <a:chOff x="4260540" y="953426"/>
            <a:chExt cx="5521960" cy="540116"/>
          </a:xfrm>
        </p:grpSpPr>
        <p:sp>
          <p:nvSpPr>
            <p:cNvPr id="61" name="矩形 60"/>
            <p:cNvSpPr/>
            <p:nvPr>
              <p:custDataLst>
                <p:tags r:id="rId11"/>
              </p:custDataLst>
            </p:nvPr>
          </p:nvSpPr>
          <p:spPr>
            <a:xfrm>
              <a:off x="4260540" y="1037726"/>
              <a:ext cx="5521960" cy="441642"/>
            </a:xfrm>
            <a:prstGeom prst="rect">
              <a:avLst/>
            </a:prstGeom>
            <a:ln w="15875">
              <a:noFill/>
            </a:ln>
          </p:spPr>
          <p:txBody>
            <a:bodyPr wrap="square" lIns="68580" tIns="34290" rIns="68580" bIns="34290">
              <a:spAutoFit/>
            </a:bodyPr>
            <a:lstStyle/>
            <a:p>
              <a:r>
                <a:rPr lang="en-US" altLang="zh-CN"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   </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a:t>
              </a:r>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增值税税率及免征优惠</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2" name="平行四边形 61"/>
            <p:cNvSpPr/>
            <p:nvPr>
              <p:custDataLst>
                <p:tags r:id="rId12"/>
              </p:custDataLst>
            </p:nvPr>
          </p:nvSpPr>
          <p:spPr>
            <a:xfrm>
              <a:off x="4315150" y="953426"/>
              <a:ext cx="5429250" cy="540116"/>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3" name="组合 62"/>
          <p:cNvGrpSpPr/>
          <p:nvPr>
            <p:custDataLst>
              <p:tags r:id="rId13"/>
            </p:custDataLst>
          </p:nvPr>
        </p:nvGrpSpPr>
        <p:grpSpPr>
          <a:xfrm>
            <a:off x="1506855" y="2473960"/>
            <a:ext cx="5585460" cy="459740"/>
            <a:chOff x="4315150" y="1647579"/>
            <a:chExt cx="3857250" cy="540057"/>
          </a:xfrm>
        </p:grpSpPr>
        <p:sp>
          <p:nvSpPr>
            <p:cNvPr id="64" name="矩形 63"/>
            <p:cNvSpPr/>
            <p:nvPr>
              <p:custDataLst>
                <p:tags r:id="rId14"/>
              </p:custDataLst>
            </p:nvPr>
          </p:nvSpPr>
          <p:spPr>
            <a:xfrm>
              <a:off x="4447145" y="1730378"/>
              <a:ext cx="3427497" cy="441594"/>
            </a:xfrm>
            <a:prstGeom prst="rect">
              <a:avLst/>
            </a:prstGeom>
            <a:ln w="15875">
              <a:noFill/>
            </a:ln>
          </p:spPr>
          <p:txBody>
            <a:bodyPr wrap="square" lIns="68580" tIns="34290" rIns="68580" bIns="3429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农产品进项抵扣及报表填写</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5" name="平行四边形 64"/>
            <p:cNvSpPr/>
            <p:nvPr>
              <p:custDataLst>
                <p:tags r:id="rId15"/>
              </p:custDataLst>
            </p:nvPr>
          </p:nvSpPr>
          <p:spPr>
            <a:xfrm>
              <a:off x="4315150" y="1647579"/>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66" name="组合 65"/>
          <p:cNvGrpSpPr/>
          <p:nvPr>
            <p:custDataLst>
              <p:tags r:id="rId16"/>
            </p:custDataLst>
          </p:nvPr>
        </p:nvGrpSpPr>
        <p:grpSpPr>
          <a:xfrm>
            <a:off x="1506855" y="3168015"/>
            <a:ext cx="5613400" cy="459740"/>
            <a:chOff x="4315150" y="2341731"/>
            <a:chExt cx="3857250" cy="540057"/>
          </a:xfrm>
        </p:grpSpPr>
        <p:sp>
          <p:nvSpPr>
            <p:cNvPr id="67" name="矩形 66"/>
            <p:cNvSpPr/>
            <p:nvPr>
              <p:custDataLst>
                <p:tags r:id="rId17"/>
              </p:custDataLst>
            </p:nvPr>
          </p:nvSpPr>
          <p:spPr>
            <a:xfrm>
              <a:off x="4446488" y="2424530"/>
              <a:ext cx="3221938" cy="441594"/>
            </a:xfrm>
            <a:prstGeom prst="rect">
              <a:avLst/>
            </a:prstGeom>
            <a:ln w="15875">
              <a:noFill/>
            </a:ln>
          </p:spPr>
          <p:txBody>
            <a:bodyPr wrap="square" lIns="68580" tIns="34290" rIns="68580" bIns="34290">
              <a:spAutoFit/>
            </a:bodyPr>
            <a:lstStyle/>
            <a:p>
              <a:r>
                <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高频问题解答</a:t>
              </a:r>
              <a:endParaRPr lang="zh-CN" altLang="en-US" sz="20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68" name="平行四边形 67"/>
            <p:cNvSpPr/>
            <p:nvPr>
              <p:custDataLst>
                <p:tags r:id="rId18"/>
              </p:custDataLst>
            </p:nvPr>
          </p:nvSpPr>
          <p:spPr>
            <a:xfrm>
              <a:off x="4315150" y="2341731"/>
              <a:ext cx="3857250" cy="540057"/>
            </a:xfrm>
            <a:prstGeom prst="parallelogram">
              <a:avLst>
                <a:gd name="adj" fmla="val 48207"/>
              </a:avLst>
            </a:prstGeom>
            <a:noFill/>
            <a:ln w="158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endParaRPr lang="zh-CN" altLang="en-US" sz="2000" b="1">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grpSp>
        <p:nvGrpSpPr>
          <p:cNvPr id="34" name="组合 33"/>
          <p:cNvGrpSpPr/>
          <p:nvPr/>
        </p:nvGrpSpPr>
        <p:grpSpPr>
          <a:xfrm>
            <a:off x="7956376" y="490833"/>
            <a:ext cx="432048" cy="432834"/>
            <a:chOff x="6084168" y="1274820"/>
            <a:chExt cx="432048" cy="432834"/>
          </a:xfrm>
        </p:grpSpPr>
        <p:sp>
          <p:nvSpPr>
            <p:cNvPr id="35"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6"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7" name="组合 36"/>
          <p:cNvGrpSpPr/>
          <p:nvPr/>
        </p:nvGrpSpPr>
        <p:grpSpPr>
          <a:xfrm>
            <a:off x="6660232" y="491226"/>
            <a:ext cx="432048" cy="432048"/>
            <a:chOff x="4788024" y="1275213"/>
            <a:chExt cx="432048" cy="432048"/>
          </a:xfrm>
        </p:grpSpPr>
        <p:sp>
          <p:nvSpPr>
            <p:cNvPr id="3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0" name="组合 39"/>
          <p:cNvGrpSpPr/>
          <p:nvPr/>
        </p:nvGrpSpPr>
        <p:grpSpPr>
          <a:xfrm>
            <a:off x="7308304" y="490833"/>
            <a:ext cx="432833" cy="432834"/>
            <a:chOff x="5436096" y="1274820"/>
            <a:chExt cx="432833" cy="432834"/>
          </a:xfrm>
        </p:grpSpPr>
        <p:sp>
          <p:nvSpPr>
            <p:cNvPr id="4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4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4" name="组合 43"/>
          <p:cNvGrpSpPr/>
          <p:nvPr/>
        </p:nvGrpSpPr>
        <p:grpSpPr>
          <a:xfrm>
            <a:off x="5364088" y="490833"/>
            <a:ext cx="432833" cy="432834"/>
            <a:chOff x="3491880" y="1274820"/>
            <a:chExt cx="432833" cy="432834"/>
          </a:xfrm>
        </p:grpSpPr>
        <p:sp>
          <p:nvSpPr>
            <p:cNvPr id="75"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76"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77" name="组合 76"/>
          <p:cNvGrpSpPr/>
          <p:nvPr/>
        </p:nvGrpSpPr>
        <p:grpSpPr>
          <a:xfrm>
            <a:off x="6012160" y="490833"/>
            <a:ext cx="432833" cy="432834"/>
            <a:chOff x="4139952" y="1274820"/>
            <a:chExt cx="432833" cy="432834"/>
          </a:xfrm>
        </p:grpSpPr>
        <p:sp>
          <p:nvSpPr>
            <p:cNvPr id="78"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79"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left)">
                                      <p:cBhvr>
                                        <p:cTn id="11" dur="500"/>
                                        <p:tgtEl>
                                          <p:spTgt spid="4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200"/>
                                  </p:stCondLst>
                                  <p:childTnLst>
                                    <p:set>
                                      <p:cBhvr>
                                        <p:cTn id="19" dur="1" fill="hold">
                                          <p:stCondLst>
                                            <p:cond delay="0"/>
                                          </p:stCondLst>
                                        </p:cTn>
                                        <p:tgtEl>
                                          <p:spTgt spid="77"/>
                                        </p:tgtEl>
                                        <p:attrNameLst>
                                          <p:attrName>style.visibility</p:attrName>
                                        </p:attrNameLst>
                                      </p:cBhvr>
                                      <p:to>
                                        <p:strVal val="visible"/>
                                      </p:to>
                                    </p:set>
                                    <p:anim calcmode="lin" valueType="num">
                                      <p:cBhvr>
                                        <p:cTn id="20" dur="500" fill="hold"/>
                                        <p:tgtEl>
                                          <p:spTgt spid="77"/>
                                        </p:tgtEl>
                                        <p:attrNameLst>
                                          <p:attrName>ppt_w</p:attrName>
                                        </p:attrNameLst>
                                      </p:cBhvr>
                                      <p:tavLst>
                                        <p:tav tm="0">
                                          <p:val>
                                            <p:fltVal val="0"/>
                                          </p:val>
                                        </p:tav>
                                        <p:tav tm="100000">
                                          <p:val>
                                            <p:strVal val="#ppt_w"/>
                                          </p:val>
                                        </p:tav>
                                      </p:tavLst>
                                    </p:anim>
                                    <p:anim calcmode="lin" valueType="num">
                                      <p:cBhvr>
                                        <p:cTn id="21" dur="500" fill="hold"/>
                                        <p:tgtEl>
                                          <p:spTgt spid="77"/>
                                        </p:tgtEl>
                                        <p:attrNameLst>
                                          <p:attrName>ppt_h</p:attrName>
                                        </p:attrNameLst>
                                      </p:cBhvr>
                                      <p:tavLst>
                                        <p:tav tm="0">
                                          <p:val>
                                            <p:fltVal val="0"/>
                                          </p:val>
                                        </p:tav>
                                        <p:tav tm="100000">
                                          <p:val>
                                            <p:strVal val="#ppt_h"/>
                                          </p:val>
                                        </p:tav>
                                      </p:tavLst>
                                    </p:anim>
                                    <p:animEffect transition="in" filter="fade">
                                      <p:cBhvr>
                                        <p:cTn id="22" dur="500"/>
                                        <p:tgtEl>
                                          <p:spTgt spid="77"/>
                                        </p:tgtEl>
                                      </p:cBhvr>
                                    </p:animEffect>
                                  </p:childTnLst>
                                </p:cTn>
                              </p:par>
                              <p:par>
                                <p:cTn id="23" presetID="53" presetClass="entr" presetSubtype="16" fill="hold" nodeType="withEffect">
                                  <p:stCondLst>
                                    <p:cond delay="400"/>
                                  </p:stCondLst>
                                  <p:childTnLst>
                                    <p:set>
                                      <p:cBhvr>
                                        <p:cTn id="24" dur="1" fill="hold">
                                          <p:stCondLst>
                                            <p:cond delay="0"/>
                                          </p:stCondLst>
                                        </p:cTn>
                                        <p:tgtEl>
                                          <p:spTgt spid="37"/>
                                        </p:tgtEl>
                                        <p:attrNameLst>
                                          <p:attrName>style.visibility</p:attrName>
                                        </p:attrNameLst>
                                      </p:cBhvr>
                                      <p:to>
                                        <p:strVal val="visible"/>
                                      </p:to>
                                    </p:set>
                                    <p:anim calcmode="lin" valueType="num">
                                      <p:cBhvr>
                                        <p:cTn id="25" dur="500" fill="hold"/>
                                        <p:tgtEl>
                                          <p:spTgt spid="37"/>
                                        </p:tgtEl>
                                        <p:attrNameLst>
                                          <p:attrName>ppt_w</p:attrName>
                                        </p:attrNameLst>
                                      </p:cBhvr>
                                      <p:tavLst>
                                        <p:tav tm="0">
                                          <p:val>
                                            <p:fltVal val="0"/>
                                          </p:val>
                                        </p:tav>
                                        <p:tav tm="100000">
                                          <p:val>
                                            <p:strVal val="#ppt_w"/>
                                          </p:val>
                                        </p:tav>
                                      </p:tavLst>
                                    </p:anim>
                                    <p:anim calcmode="lin" valueType="num">
                                      <p:cBhvr>
                                        <p:cTn id="26" dur="500" fill="hold"/>
                                        <p:tgtEl>
                                          <p:spTgt spid="37"/>
                                        </p:tgtEl>
                                        <p:attrNameLst>
                                          <p:attrName>ppt_h</p:attrName>
                                        </p:attrNameLst>
                                      </p:cBhvr>
                                      <p:tavLst>
                                        <p:tav tm="0">
                                          <p:val>
                                            <p:fltVal val="0"/>
                                          </p:val>
                                        </p:tav>
                                        <p:tav tm="100000">
                                          <p:val>
                                            <p:strVal val="#ppt_h"/>
                                          </p:val>
                                        </p:tav>
                                      </p:tavLst>
                                    </p:anim>
                                    <p:animEffect transition="in" filter="fade">
                                      <p:cBhvr>
                                        <p:cTn id="27" dur="500"/>
                                        <p:tgtEl>
                                          <p:spTgt spid="37"/>
                                        </p:tgtEl>
                                      </p:cBhvr>
                                    </p:animEffect>
                                  </p:childTnLst>
                                </p:cTn>
                              </p:par>
                              <p:par>
                                <p:cTn id="28" presetID="53" presetClass="entr" presetSubtype="16" fill="hold" nodeType="withEffect">
                                  <p:stCondLst>
                                    <p:cond delay="600"/>
                                  </p:stCondLst>
                                  <p:childTnLst>
                                    <p:set>
                                      <p:cBhvr>
                                        <p:cTn id="29" dur="1" fill="hold">
                                          <p:stCondLst>
                                            <p:cond delay="0"/>
                                          </p:stCondLst>
                                        </p:cTn>
                                        <p:tgtEl>
                                          <p:spTgt spid="40"/>
                                        </p:tgtEl>
                                        <p:attrNameLst>
                                          <p:attrName>style.visibility</p:attrName>
                                        </p:attrNameLst>
                                      </p:cBhvr>
                                      <p:to>
                                        <p:strVal val="visible"/>
                                      </p:to>
                                    </p:set>
                                    <p:anim calcmode="lin" valueType="num">
                                      <p:cBhvr>
                                        <p:cTn id="30" dur="500" fill="hold"/>
                                        <p:tgtEl>
                                          <p:spTgt spid="40"/>
                                        </p:tgtEl>
                                        <p:attrNameLst>
                                          <p:attrName>ppt_w</p:attrName>
                                        </p:attrNameLst>
                                      </p:cBhvr>
                                      <p:tavLst>
                                        <p:tav tm="0">
                                          <p:val>
                                            <p:fltVal val="0"/>
                                          </p:val>
                                        </p:tav>
                                        <p:tav tm="100000">
                                          <p:val>
                                            <p:strVal val="#ppt_w"/>
                                          </p:val>
                                        </p:tav>
                                      </p:tavLst>
                                    </p:anim>
                                    <p:anim calcmode="lin" valueType="num">
                                      <p:cBhvr>
                                        <p:cTn id="31" dur="500" fill="hold"/>
                                        <p:tgtEl>
                                          <p:spTgt spid="40"/>
                                        </p:tgtEl>
                                        <p:attrNameLst>
                                          <p:attrName>ppt_h</p:attrName>
                                        </p:attrNameLst>
                                      </p:cBhvr>
                                      <p:tavLst>
                                        <p:tav tm="0">
                                          <p:val>
                                            <p:fltVal val="0"/>
                                          </p:val>
                                        </p:tav>
                                        <p:tav tm="100000">
                                          <p:val>
                                            <p:strVal val="#ppt_h"/>
                                          </p:val>
                                        </p:tav>
                                      </p:tavLst>
                                    </p:anim>
                                    <p:animEffect transition="in" filter="fade">
                                      <p:cBhvr>
                                        <p:cTn id="32" dur="500"/>
                                        <p:tgtEl>
                                          <p:spTgt spid="40"/>
                                        </p:tgtEl>
                                      </p:cBhvr>
                                    </p:animEffect>
                                  </p:childTnLst>
                                </p:cTn>
                              </p:par>
                              <p:par>
                                <p:cTn id="33" presetID="53" presetClass="entr" presetSubtype="16" fill="hold" nodeType="withEffect">
                                  <p:stCondLst>
                                    <p:cond delay="800"/>
                                  </p:stCondLst>
                                  <p:childTnLst>
                                    <p:set>
                                      <p:cBhvr>
                                        <p:cTn id="34" dur="1" fill="hold">
                                          <p:stCondLst>
                                            <p:cond delay="0"/>
                                          </p:stCondLst>
                                        </p:cTn>
                                        <p:tgtEl>
                                          <p:spTgt spid="34"/>
                                        </p:tgtEl>
                                        <p:attrNameLst>
                                          <p:attrName>style.visibility</p:attrName>
                                        </p:attrNameLst>
                                      </p:cBhvr>
                                      <p:to>
                                        <p:strVal val="visible"/>
                                      </p:to>
                                    </p:set>
                                    <p:anim calcmode="lin" valueType="num">
                                      <p:cBhvr>
                                        <p:cTn id="35" dur="500" fill="hold"/>
                                        <p:tgtEl>
                                          <p:spTgt spid="34"/>
                                        </p:tgtEl>
                                        <p:attrNameLst>
                                          <p:attrName>ppt_w</p:attrName>
                                        </p:attrNameLst>
                                      </p:cBhvr>
                                      <p:tavLst>
                                        <p:tav tm="0">
                                          <p:val>
                                            <p:fltVal val="0"/>
                                          </p:val>
                                        </p:tav>
                                        <p:tav tm="100000">
                                          <p:val>
                                            <p:strVal val="#ppt_w"/>
                                          </p:val>
                                        </p:tav>
                                      </p:tavLst>
                                    </p:anim>
                                    <p:anim calcmode="lin" valueType="num">
                                      <p:cBhvr>
                                        <p:cTn id="36" dur="500" fill="hold"/>
                                        <p:tgtEl>
                                          <p:spTgt spid="34"/>
                                        </p:tgtEl>
                                        <p:attrNameLst>
                                          <p:attrName>ppt_h</p:attrName>
                                        </p:attrNameLst>
                                      </p:cBhvr>
                                      <p:tavLst>
                                        <p:tav tm="0">
                                          <p:val>
                                            <p:fltVal val="0"/>
                                          </p:val>
                                        </p:tav>
                                        <p:tav tm="100000">
                                          <p:val>
                                            <p:strVal val="#ppt_h"/>
                                          </p:val>
                                        </p:tav>
                                      </p:tavLst>
                                    </p:anim>
                                    <p:animEffect transition="in" filter="fade">
                                      <p:cBhvr>
                                        <p:cTn id="37" dur="500"/>
                                        <p:tgtEl>
                                          <p:spTgt spid="34"/>
                                        </p:tgtEl>
                                      </p:cBhvr>
                                    </p:animEffect>
                                  </p:childTnLst>
                                </p:cTn>
                              </p:par>
                            </p:childTnLst>
                          </p:cTn>
                        </p:par>
                        <p:par>
                          <p:cTn id="38" fill="hold">
                            <p:stCondLst>
                              <p:cond delay="1500"/>
                            </p:stCondLst>
                            <p:childTnLst>
                              <p:par>
                                <p:cTn id="39" presetID="2" presetClass="entr" presetSubtype="8" fill="hold" nodeType="after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0-#ppt_w/2"/>
                                          </p:val>
                                        </p:tav>
                                        <p:tav tm="100000">
                                          <p:val>
                                            <p:strVal val="#ppt_x"/>
                                          </p:val>
                                        </p:tav>
                                      </p:tavLst>
                                    </p:anim>
                                    <p:anim calcmode="lin" valueType="num">
                                      <p:cBhvr additive="base">
                                        <p:cTn id="42" dur="500" fill="hold"/>
                                        <p:tgtEl>
                                          <p:spTgt spid="45"/>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anim calcmode="lin" valueType="num">
                                      <p:cBhvr additive="base">
                                        <p:cTn id="45" dur="500" fill="hold"/>
                                        <p:tgtEl>
                                          <p:spTgt spid="60"/>
                                        </p:tgtEl>
                                        <p:attrNameLst>
                                          <p:attrName>ppt_x</p:attrName>
                                        </p:attrNameLst>
                                      </p:cBhvr>
                                      <p:tavLst>
                                        <p:tav tm="0">
                                          <p:val>
                                            <p:strVal val="1+#ppt_w/2"/>
                                          </p:val>
                                        </p:tav>
                                        <p:tav tm="100000">
                                          <p:val>
                                            <p:strVal val="#ppt_x"/>
                                          </p:val>
                                        </p:tav>
                                      </p:tavLst>
                                    </p:anim>
                                    <p:anim calcmode="lin" valueType="num">
                                      <p:cBhvr additive="base">
                                        <p:cTn id="46" dur="500" fill="hold"/>
                                        <p:tgtEl>
                                          <p:spTgt spid="60"/>
                                        </p:tgtEl>
                                        <p:attrNameLst>
                                          <p:attrName>ppt_y</p:attrName>
                                        </p:attrNameLst>
                                      </p:cBhvr>
                                      <p:tavLst>
                                        <p:tav tm="0">
                                          <p:val>
                                            <p:strVal val="#ppt_y"/>
                                          </p:val>
                                        </p:tav>
                                        <p:tav tm="100000">
                                          <p:val>
                                            <p:strVal val="#ppt_y"/>
                                          </p:val>
                                        </p:tav>
                                      </p:tavLst>
                                    </p:anim>
                                  </p:childTnLst>
                                </p:cTn>
                              </p:par>
                            </p:childTnLst>
                          </p:cTn>
                        </p:par>
                        <p:par>
                          <p:cTn id="47" fill="hold">
                            <p:stCondLst>
                              <p:cond delay="2000"/>
                            </p:stCondLst>
                            <p:childTnLst>
                              <p:par>
                                <p:cTn id="48" presetID="2" presetClass="entr" presetSubtype="8" fill="hold" nodeType="afterEffect">
                                  <p:stCondLst>
                                    <p:cond delay="0"/>
                                  </p:stCondLst>
                                  <p:childTnLst>
                                    <p:set>
                                      <p:cBhvr>
                                        <p:cTn id="49" dur="1" fill="hold">
                                          <p:stCondLst>
                                            <p:cond delay="0"/>
                                          </p:stCondLst>
                                        </p:cTn>
                                        <p:tgtEl>
                                          <p:spTgt spid="48"/>
                                        </p:tgtEl>
                                        <p:attrNameLst>
                                          <p:attrName>style.visibility</p:attrName>
                                        </p:attrNameLst>
                                      </p:cBhvr>
                                      <p:to>
                                        <p:strVal val="visible"/>
                                      </p:to>
                                    </p:set>
                                    <p:anim calcmode="lin" valueType="num">
                                      <p:cBhvr additive="base">
                                        <p:cTn id="50" dur="500" fill="hold"/>
                                        <p:tgtEl>
                                          <p:spTgt spid="48"/>
                                        </p:tgtEl>
                                        <p:attrNameLst>
                                          <p:attrName>ppt_x</p:attrName>
                                        </p:attrNameLst>
                                      </p:cBhvr>
                                      <p:tavLst>
                                        <p:tav tm="0">
                                          <p:val>
                                            <p:strVal val="0-#ppt_w/2"/>
                                          </p:val>
                                        </p:tav>
                                        <p:tav tm="100000">
                                          <p:val>
                                            <p:strVal val="#ppt_x"/>
                                          </p:val>
                                        </p:tav>
                                      </p:tavLst>
                                    </p:anim>
                                    <p:anim calcmode="lin" valueType="num">
                                      <p:cBhvr additive="base">
                                        <p:cTn id="51" dur="500" fill="hold"/>
                                        <p:tgtEl>
                                          <p:spTgt spid="48"/>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63"/>
                                        </p:tgtEl>
                                        <p:attrNameLst>
                                          <p:attrName>style.visibility</p:attrName>
                                        </p:attrNameLst>
                                      </p:cBhvr>
                                      <p:to>
                                        <p:strVal val="visible"/>
                                      </p:to>
                                    </p:set>
                                    <p:anim calcmode="lin" valueType="num">
                                      <p:cBhvr additive="base">
                                        <p:cTn id="54" dur="500" fill="hold"/>
                                        <p:tgtEl>
                                          <p:spTgt spid="63"/>
                                        </p:tgtEl>
                                        <p:attrNameLst>
                                          <p:attrName>ppt_x</p:attrName>
                                        </p:attrNameLst>
                                      </p:cBhvr>
                                      <p:tavLst>
                                        <p:tav tm="0">
                                          <p:val>
                                            <p:strVal val="1+#ppt_w/2"/>
                                          </p:val>
                                        </p:tav>
                                        <p:tav tm="100000">
                                          <p:val>
                                            <p:strVal val="#ppt_x"/>
                                          </p:val>
                                        </p:tav>
                                      </p:tavLst>
                                    </p:anim>
                                    <p:anim calcmode="lin" valueType="num">
                                      <p:cBhvr additive="base">
                                        <p:cTn id="55" dur="500" fill="hold"/>
                                        <p:tgtEl>
                                          <p:spTgt spid="63"/>
                                        </p:tgtEl>
                                        <p:attrNameLst>
                                          <p:attrName>ppt_y</p:attrName>
                                        </p:attrNameLst>
                                      </p:cBhvr>
                                      <p:tavLst>
                                        <p:tav tm="0">
                                          <p:val>
                                            <p:strVal val="#ppt_y"/>
                                          </p:val>
                                        </p:tav>
                                        <p:tav tm="100000">
                                          <p:val>
                                            <p:strVal val="#ppt_y"/>
                                          </p:val>
                                        </p:tav>
                                      </p:tavLst>
                                    </p:anim>
                                  </p:childTnLst>
                                </p:cTn>
                              </p:par>
                            </p:childTnLst>
                          </p:cTn>
                        </p:par>
                        <p:par>
                          <p:cTn id="56" fill="hold">
                            <p:stCondLst>
                              <p:cond delay="2500"/>
                            </p:stCondLst>
                            <p:childTnLst>
                              <p:par>
                                <p:cTn id="57" presetID="2" presetClass="entr" presetSubtype="8" fill="hold" nodeType="afterEffect">
                                  <p:stCondLst>
                                    <p:cond delay="0"/>
                                  </p:stCondLst>
                                  <p:childTnLst>
                                    <p:set>
                                      <p:cBhvr>
                                        <p:cTn id="58" dur="1" fill="hold">
                                          <p:stCondLst>
                                            <p:cond delay="0"/>
                                          </p:stCondLst>
                                        </p:cTn>
                                        <p:tgtEl>
                                          <p:spTgt spid="51"/>
                                        </p:tgtEl>
                                        <p:attrNameLst>
                                          <p:attrName>style.visibility</p:attrName>
                                        </p:attrNameLst>
                                      </p:cBhvr>
                                      <p:to>
                                        <p:strVal val="visible"/>
                                      </p:to>
                                    </p:set>
                                    <p:anim calcmode="lin" valueType="num">
                                      <p:cBhvr additive="base">
                                        <p:cTn id="59" dur="500" fill="hold"/>
                                        <p:tgtEl>
                                          <p:spTgt spid="51"/>
                                        </p:tgtEl>
                                        <p:attrNameLst>
                                          <p:attrName>ppt_x</p:attrName>
                                        </p:attrNameLst>
                                      </p:cBhvr>
                                      <p:tavLst>
                                        <p:tav tm="0">
                                          <p:val>
                                            <p:strVal val="0-#ppt_w/2"/>
                                          </p:val>
                                        </p:tav>
                                        <p:tav tm="100000">
                                          <p:val>
                                            <p:strVal val="#ppt_x"/>
                                          </p:val>
                                        </p:tav>
                                      </p:tavLst>
                                    </p:anim>
                                    <p:anim calcmode="lin" valueType="num">
                                      <p:cBhvr additive="base">
                                        <p:cTn id="60" dur="500" fill="hold"/>
                                        <p:tgtEl>
                                          <p:spTgt spid="51"/>
                                        </p:tgtEl>
                                        <p:attrNameLst>
                                          <p:attrName>ppt_y</p:attrName>
                                        </p:attrNameLst>
                                      </p:cBhvr>
                                      <p:tavLst>
                                        <p:tav tm="0">
                                          <p:val>
                                            <p:strVal val="#ppt_y"/>
                                          </p:val>
                                        </p:tav>
                                        <p:tav tm="100000">
                                          <p:val>
                                            <p:strVal val="#ppt_y"/>
                                          </p:val>
                                        </p:tav>
                                      </p:tavLst>
                                    </p:anim>
                                  </p:childTnLst>
                                </p:cTn>
                              </p:par>
                              <p:par>
                                <p:cTn id="61" presetID="2" presetClass="entr" presetSubtype="2" fill="hold" nodeType="with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1+#ppt_w/2"/>
                                          </p:val>
                                        </p:tav>
                                        <p:tav tm="100000">
                                          <p:val>
                                            <p:strVal val="#ppt_x"/>
                                          </p:val>
                                        </p:tav>
                                      </p:tavLst>
                                    </p:anim>
                                    <p:anim calcmode="lin" valueType="num">
                                      <p:cBhvr additive="base">
                                        <p:cTn id="64"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custDataLst>
              <p:tags r:id="rId1"/>
            </p:custDataLst>
          </p:nvPr>
        </p:nvSpPr>
        <p:spPr>
          <a:xfrm>
            <a:off x="5397500" y="3858895"/>
            <a:ext cx="194945"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custDataLst>
              <p:tags r:id="rId2"/>
            </p:custDataLst>
          </p:nvPr>
        </p:nvSpPr>
        <p:spPr>
          <a:xfrm>
            <a:off x="4977130" y="3858895"/>
            <a:ext cx="194945"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custDataLst>
              <p:tags r:id="rId3"/>
            </p:custDataLst>
          </p:nvPr>
        </p:nvSpPr>
        <p:spPr>
          <a:xfrm>
            <a:off x="3716020" y="3858895"/>
            <a:ext cx="194945"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custDataLst>
              <p:tags r:id="rId4"/>
            </p:custDataLst>
          </p:nvPr>
        </p:nvSpPr>
        <p:spPr>
          <a:xfrm>
            <a:off x="4136390" y="3858895"/>
            <a:ext cx="194945"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custDataLst>
              <p:tags r:id="rId5"/>
            </p:custDataLst>
          </p:nvPr>
        </p:nvSpPr>
        <p:spPr>
          <a:xfrm>
            <a:off x="4556760" y="3858895"/>
            <a:ext cx="194945"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人员交谈"/>
          <p:cNvPicPr>
            <a:picLocks noChangeAspect="1"/>
          </p:cNvPicPr>
          <p:nvPr/>
        </p:nvPicPr>
        <p:blipFill>
          <a:blip r:embed="rId6" cstate="print"/>
          <a:stretch>
            <a:fillRect/>
          </a:stretch>
        </p:blipFill>
        <p:spPr>
          <a:xfrm>
            <a:off x="443230" y="1176655"/>
            <a:ext cx="413385" cy="426085"/>
          </a:xfrm>
          <a:prstGeom prst="rect">
            <a:avLst/>
          </a:prstGeom>
        </p:spPr>
      </p:pic>
      <p:pic>
        <p:nvPicPr>
          <p:cNvPr id="11" name="图片 10" descr="人员交谈"/>
          <p:cNvPicPr>
            <a:picLocks noChangeAspect="1"/>
          </p:cNvPicPr>
          <p:nvPr>
            <p:custDataLst>
              <p:tags r:id="rId7"/>
            </p:custDataLst>
          </p:nvPr>
        </p:nvPicPr>
        <p:blipFill>
          <a:blip r:embed="rId6" cstate="print"/>
          <a:stretch>
            <a:fillRect/>
          </a:stretch>
        </p:blipFill>
        <p:spPr>
          <a:xfrm>
            <a:off x="414020" y="1743075"/>
            <a:ext cx="413385" cy="426085"/>
          </a:xfrm>
          <a:prstGeom prst="rect">
            <a:avLst/>
          </a:prstGeom>
        </p:spPr>
      </p:pic>
      <p:sp>
        <p:nvSpPr>
          <p:cNvPr id="22" name="TextBox 21"/>
          <p:cNvSpPr txBox="1"/>
          <p:nvPr/>
        </p:nvSpPr>
        <p:spPr>
          <a:xfrm>
            <a:off x="1080770" y="1203325"/>
            <a:ext cx="6304280" cy="337185"/>
          </a:xfrm>
          <a:prstGeom prst="rect">
            <a:avLst/>
          </a:prstGeom>
          <a:noFill/>
        </p:spPr>
        <p:txBody>
          <a:bodyPr wrap="square" rtlCol="0">
            <a:spAutoFit/>
          </a:bodyPr>
          <a:p>
            <a:r>
              <a:rPr lang="zh-CN" altLang="en-US" sz="1600" b="1" dirty="0" smtClean="0">
                <a:solidFill>
                  <a:schemeClr val="tx1"/>
                </a:solidFill>
              </a:rPr>
              <a:t>享受主体</a:t>
            </a:r>
            <a:r>
              <a:rPr lang="zh-CN" altLang="en-US" sz="1600" dirty="0" smtClean="0">
                <a:solidFill>
                  <a:schemeClr val="tx1"/>
                </a:solidFill>
              </a:rPr>
              <a:t>：从事生产销售和批发、零售有机肥产品的纳税人</a:t>
            </a:r>
            <a:endParaRPr lang="zh-CN" altLang="en-US" sz="1600" dirty="0" smtClean="0">
              <a:solidFill>
                <a:schemeClr val="tx1"/>
              </a:solidFill>
            </a:endParaRPr>
          </a:p>
        </p:txBody>
      </p:sp>
      <p:sp>
        <p:nvSpPr>
          <p:cNvPr id="23" name="TextBox 22"/>
          <p:cNvSpPr txBox="1"/>
          <p:nvPr/>
        </p:nvSpPr>
        <p:spPr>
          <a:xfrm>
            <a:off x="1070610" y="1602740"/>
            <a:ext cx="7820660" cy="2553335"/>
          </a:xfrm>
          <a:prstGeom prst="rect">
            <a:avLst/>
          </a:prstGeom>
          <a:noFill/>
        </p:spPr>
        <p:txBody>
          <a:bodyPr wrap="square" rtlCol="0">
            <a:spAutoFit/>
          </a:bodyPr>
          <a:p>
            <a:r>
              <a:rPr lang="zh-CN" altLang="en-US" sz="1600" b="1" dirty="0" smtClean="0">
                <a:solidFill>
                  <a:schemeClr val="tx1"/>
                </a:solidFill>
              </a:rPr>
              <a:t>享受条件</a:t>
            </a:r>
            <a:r>
              <a:rPr lang="zh-CN" altLang="en-US" sz="1600" dirty="0" smtClean="0">
                <a:solidFill>
                  <a:schemeClr val="tx1"/>
                </a:solidFill>
              </a:rPr>
              <a:t>：</a:t>
            </a:r>
            <a:endParaRPr lang="en-US" altLang="zh-CN" sz="1600" dirty="0" smtClean="0">
              <a:solidFill>
                <a:schemeClr val="tx1"/>
              </a:solidFill>
            </a:endParaRPr>
          </a:p>
          <a:p>
            <a:pPr>
              <a:buFont typeface="Wingdings" panose="05000000000000000000" pitchFamily="2" charset="2"/>
              <a:buChar char="Ø"/>
            </a:pPr>
            <a:r>
              <a:rPr lang="zh-CN" altLang="en-US" sz="1600" dirty="0" smtClean="0">
                <a:solidFill>
                  <a:schemeClr val="tx1"/>
                </a:solidFill>
              </a:rPr>
              <a:t>享受上述免税政策的有机肥产品是指有机肥料、有机</a:t>
            </a:r>
            <a:r>
              <a:rPr lang="en-US" sz="1600" dirty="0" smtClean="0">
                <a:solidFill>
                  <a:schemeClr val="tx1"/>
                </a:solidFill>
              </a:rPr>
              <a:t>-</a:t>
            </a:r>
            <a:r>
              <a:rPr lang="zh-CN" altLang="en-US" sz="1600" dirty="0" smtClean="0">
                <a:solidFill>
                  <a:schemeClr val="tx1"/>
                </a:solidFill>
              </a:rPr>
              <a:t>无机复混肥料和生物有机肥。</a:t>
            </a:r>
            <a:endParaRPr lang="zh-CN" altLang="en-US" sz="1600" dirty="0" smtClean="0">
              <a:solidFill>
                <a:schemeClr val="tx1"/>
              </a:solidFill>
            </a:endParaRPr>
          </a:p>
          <a:p>
            <a:pPr>
              <a:buFont typeface="Wingdings" panose="05000000000000000000" pitchFamily="2" charset="2"/>
              <a:buChar char="Ø"/>
            </a:pPr>
            <a:r>
              <a:rPr lang="zh-CN" altLang="en-US" sz="1600" dirty="0" smtClean="0">
                <a:solidFill>
                  <a:schemeClr val="tx1"/>
                </a:solidFill>
              </a:rPr>
              <a:t>有机肥料，指来源于植物和（或）动物，施于土壤以提供植物营养为主要功能的含碳物料。</a:t>
            </a:r>
            <a:r>
              <a:rPr lang="en-US" sz="1600" dirty="0" smtClean="0">
                <a:solidFill>
                  <a:schemeClr val="tx1"/>
                </a:solidFill>
              </a:rPr>
              <a:t> </a:t>
            </a:r>
            <a:endParaRPr lang="zh-CN" altLang="en-US" sz="1600" dirty="0" smtClean="0">
              <a:solidFill>
                <a:schemeClr val="tx1"/>
              </a:solidFill>
            </a:endParaRPr>
          </a:p>
          <a:p>
            <a:pPr>
              <a:buFont typeface="Wingdings" panose="05000000000000000000" pitchFamily="2" charset="2"/>
              <a:buChar char="Ø"/>
            </a:pPr>
            <a:r>
              <a:rPr lang="zh-CN" altLang="en-US" sz="1600" dirty="0" smtClean="0">
                <a:solidFill>
                  <a:schemeClr val="tx1"/>
                </a:solidFill>
              </a:rPr>
              <a:t>有机</a:t>
            </a:r>
            <a:r>
              <a:rPr lang="en-US" sz="1600" dirty="0" smtClean="0">
                <a:solidFill>
                  <a:schemeClr val="tx1"/>
                </a:solidFill>
              </a:rPr>
              <a:t>-</a:t>
            </a:r>
            <a:r>
              <a:rPr lang="zh-CN" altLang="en-US" sz="1600" dirty="0" smtClean="0">
                <a:solidFill>
                  <a:schemeClr val="tx1"/>
                </a:solidFill>
              </a:rPr>
              <a:t>无机复混肥料，指由有机和无机肥料混合和（或）化合制成的含有一定量有机肥料的复混肥料。</a:t>
            </a:r>
            <a:endParaRPr lang="zh-CN" altLang="en-US" sz="1600" dirty="0" smtClean="0">
              <a:solidFill>
                <a:schemeClr val="tx1"/>
              </a:solidFill>
            </a:endParaRPr>
          </a:p>
          <a:p>
            <a:pPr>
              <a:buFont typeface="Wingdings" panose="05000000000000000000" pitchFamily="2" charset="2"/>
              <a:buChar char="Ø"/>
            </a:pPr>
            <a:r>
              <a:rPr lang="zh-CN" altLang="en-US" sz="1600" dirty="0" smtClean="0">
                <a:solidFill>
                  <a:schemeClr val="tx1"/>
                </a:solidFill>
              </a:rPr>
              <a:t>生物有机肥，指特定功能微生物与主要以动植物残体（如禽畜粪便、农作物秸秆等）为来源并经无害化处理、腐熟的有机物料复合而成的一类兼具微生物肥料和有机肥效应的肥料。</a:t>
            </a:r>
            <a:endParaRPr lang="zh-CN" altLang="en-US" sz="1600" dirty="0" smtClean="0">
              <a:solidFill>
                <a:schemeClr val="tx1"/>
              </a:solidFill>
            </a:endParaRPr>
          </a:p>
          <a:p>
            <a:endParaRPr lang="zh-CN" altLang="en-US" sz="1600" dirty="0" smtClean="0">
              <a:solidFill>
                <a:schemeClr val="tx1"/>
              </a:solidFill>
            </a:endParaRPr>
          </a:p>
        </p:txBody>
      </p:sp>
      <p:pic>
        <p:nvPicPr>
          <p:cNvPr id="17" name="图片 16" descr="人员交谈"/>
          <p:cNvPicPr>
            <a:picLocks noChangeAspect="1"/>
          </p:cNvPicPr>
          <p:nvPr>
            <p:custDataLst>
              <p:tags r:id="rId8"/>
            </p:custDataLst>
          </p:nvPr>
        </p:nvPicPr>
        <p:blipFill>
          <a:blip r:embed="rId6" cstate="print"/>
          <a:stretch>
            <a:fillRect/>
          </a:stretch>
        </p:blipFill>
        <p:spPr>
          <a:xfrm>
            <a:off x="410845" y="4109720"/>
            <a:ext cx="413385" cy="426085"/>
          </a:xfrm>
          <a:prstGeom prst="rect">
            <a:avLst/>
          </a:prstGeom>
        </p:spPr>
      </p:pic>
      <p:sp>
        <p:nvSpPr>
          <p:cNvPr id="18" name="TextBox 17"/>
          <p:cNvSpPr txBox="1"/>
          <p:nvPr/>
        </p:nvSpPr>
        <p:spPr>
          <a:xfrm>
            <a:off x="1043940" y="4011930"/>
            <a:ext cx="7649210" cy="1322070"/>
          </a:xfrm>
          <a:prstGeom prst="rect">
            <a:avLst/>
          </a:prstGeom>
          <a:noFill/>
        </p:spPr>
        <p:txBody>
          <a:bodyPr wrap="square" rtlCol="0">
            <a:spAutoFit/>
          </a:bodyPr>
          <a:p>
            <a:r>
              <a:rPr lang="zh-CN" altLang="en-US" sz="1600" b="1" dirty="0" smtClean="0">
                <a:solidFill>
                  <a:schemeClr val="tx1"/>
                </a:solidFill>
              </a:rPr>
              <a:t>政策依据</a:t>
            </a:r>
            <a:r>
              <a:rPr lang="zh-CN" altLang="en-US" sz="1600" dirty="0" smtClean="0">
                <a:solidFill>
                  <a:schemeClr val="tx1"/>
                </a:solidFill>
              </a:rPr>
              <a:t>：</a:t>
            </a:r>
            <a:r>
              <a:rPr lang="en-US" sz="1600" dirty="0" smtClean="0">
                <a:solidFill>
                  <a:schemeClr val="tx1"/>
                </a:solidFill>
              </a:rPr>
              <a:t> 1.</a:t>
            </a:r>
            <a:r>
              <a:rPr lang="en-US" altLang="zh-CN" sz="1600" dirty="0" smtClean="0">
                <a:solidFill>
                  <a:schemeClr val="tx1"/>
                </a:solidFill>
              </a:rPr>
              <a:t>《</a:t>
            </a:r>
            <a:r>
              <a:rPr lang="zh-CN" altLang="en-US" sz="1600" dirty="0" smtClean="0">
                <a:solidFill>
                  <a:schemeClr val="tx1"/>
                </a:solidFill>
              </a:rPr>
              <a:t>财政部 国家税务总局关于有机肥产品免征增值税的通知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2008</a:t>
            </a:r>
            <a:r>
              <a:rPr lang="en-US" altLang="zh-CN" sz="1600" dirty="0" smtClean="0">
                <a:solidFill>
                  <a:schemeClr val="tx1"/>
                </a:solidFill>
              </a:rPr>
              <a:t>〕</a:t>
            </a:r>
            <a:r>
              <a:rPr lang="en-US" sz="1600" dirty="0" smtClean="0">
                <a:solidFill>
                  <a:schemeClr val="tx1"/>
                </a:solidFill>
              </a:rPr>
              <a:t>56</a:t>
            </a:r>
            <a:r>
              <a:rPr lang="zh-CN" altLang="en-US" sz="1600" dirty="0" smtClean="0">
                <a:solidFill>
                  <a:schemeClr val="tx1"/>
                </a:solidFill>
              </a:rPr>
              <a:t>号）。</a:t>
            </a:r>
            <a:endParaRPr lang="zh-CN" altLang="en-US" sz="1600" dirty="0" smtClean="0">
              <a:solidFill>
                <a:schemeClr val="tx1"/>
              </a:solidFill>
            </a:endParaRPr>
          </a:p>
          <a:p>
            <a:r>
              <a:rPr lang="en-US" sz="1600" dirty="0" smtClean="0">
                <a:solidFill>
                  <a:schemeClr val="tx1"/>
                </a:solidFill>
              </a:rPr>
              <a:t>2.</a:t>
            </a:r>
            <a:r>
              <a:rPr lang="en-US" altLang="zh-CN" sz="1600" dirty="0" smtClean="0">
                <a:solidFill>
                  <a:schemeClr val="tx1"/>
                </a:solidFill>
              </a:rPr>
              <a:t>《</a:t>
            </a:r>
            <a:r>
              <a:rPr lang="zh-CN" altLang="en-US" sz="1600" dirty="0" smtClean="0">
                <a:solidFill>
                  <a:schemeClr val="tx1"/>
                </a:solidFill>
              </a:rPr>
              <a:t>财政部 国家税务总局关于公布若干废止和失效的增值税规范性文件目录的通知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2009</a:t>
            </a:r>
            <a:r>
              <a:rPr lang="en-US" altLang="zh-CN" sz="1600" dirty="0" smtClean="0">
                <a:solidFill>
                  <a:schemeClr val="tx1"/>
                </a:solidFill>
              </a:rPr>
              <a:t>〕</a:t>
            </a:r>
            <a:r>
              <a:rPr lang="en-US" sz="1600" dirty="0" smtClean="0">
                <a:solidFill>
                  <a:schemeClr val="tx1"/>
                </a:solidFill>
              </a:rPr>
              <a:t>17</a:t>
            </a:r>
            <a:r>
              <a:rPr lang="zh-CN" altLang="en-US" sz="1600" dirty="0" smtClean="0">
                <a:solidFill>
                  <a:schemeClr val="tx1"/>
                </a:solidFill>
              </a:rPr>
              <a:t>号）</a:t>
            </a:r>
            <a:endParaRPr lang="zh-CN" altLang="en-US" sz="1600" dirty="0" smtClean="0">
              <a:solidFill>
                <a:schemeClr val="tx1"/>
              </a:solidFill>
            </a:endParaRPr>
          </a:p>
          <a:p>
            <a:endParaRPr lang="zh-CN" altLang="en-US" sz="1600" dirty="0" smtClean="0">
              <a:solidFill>
                <a:schemeClr val="tx1"/>
              </a:solidFill>
            </a:endParaRPr>
          </a:p>
        </p:txBody>
      </p:sp>
      <p:sp>
        <p:nvSpPr>
          <p:cNvPr id="20" name="TextBox 19"/>
          <p:cNvSpPr txBox="1"/>
          <p:nvPr/>
        </p:nvSpPr>
        <p:spPr>
          <a:xfrm>
            <a:off x="323157" y="699292"/>
            <a:ext cx="11194473" cy="675640"/>
          </a:xfrm>
          <a:prstGeom prst="rect">
            <a:avLst/>
          </a:prstGeom>
          <a:noFill/>
        </p:spPr>
        <p:txBody>
          <a:bodyPr wrap="square" rtlCol="0">
            <a:spAutoFit/>
          </a:bodyPr>
          <a:p>
            <a:r>
              <a:rPr lang="zh-CN" altLang="en-US" sz="2000" b="1" dirty="0" smtClean="0">
                <a:solidFill>
                  <a:srgbClr val="8B67B3"/>
                </a:solidFill>
              </a:rPr>
              <a:t>  </a:t>
            </a:r>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四、生产销售有机肥免征增值税</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点击输入标题内容</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6" name="任意多边形: 形状 155"/>
          <p:cNvSpPr/>
          <p:nvPr>
            <p:custDataLst>
              <p:tags r:id="rId1"/>
            </p:custDataLst>
          </p:nvPr>
        </p:nvSpPr>
        <p:spPr>
          <a:xfrm>
            <a:off x="2667078" y="2189033"/>
            <a:ext cx="3903430" cy="2194994"/>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4" name="任意多边形: 形状 153"/>
          <p:cNvSpPr/>
          <p:nvPr>
            <p:custDataLst>
              <p:tags r:id="rId2"/>
            </p:custDataLst>
          </p:nvPr>
        </p:nvSpPr>
        <p:spPr>
          <a:xfrm>
            <a:off x="2448149" y="2757196"/>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5" name="任意多边形: 形状 153"/>
          <p:cNvSpPr/>
          <p:nvPr>
            <p:custDataLst>
              <p:tags r:id="rId3"/>
            </p:custDataLst>
          </p:nvPr>
        </p:nvSpPr>
        <p:spPr>
          <a:xfrm>
            <a:off x="3141352" y="1207143"/>
            <a:ext cx="157506" cy="15750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6" name="任意多边形: 形状 153"/>
          <p:cNvSpPr/>
          <p:nvPr>
            <p:custDataLst>
              <p:tags r:id="rId4"/>
            </p:custDataLst>
          </p:nvPr>
        </p:nvSpPr>
        <p:spPr>
          <a:xfrm>
            <a:off x="5737789" y="1240487"/>
            <a:ext cx="429522" cy="42952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7" name="任意多边形: 形状 152"/>
          <p:cNvSpPr/>
          <p:nvPr>
            <p:custDataLst>
              <p:tags r:id="rId5"/>
            </p:custDataLst>
          </p:nvPr>
        </p:nvSpPr>
        <p:spPr>
          <a:xfrm>
            <a:off x="1994497" y="1439673"/>
            <a:ext cx="1146855" cy="1146855"/>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8" name="矩形 57"/>
          <p:cNvSpPr/>
          <p:nvPr>
            <p:custDataLst>
              <p:tags r:id="rId6"/>
            </p:custDataLst>
          </p:nvPr>
        </p:nvSpPr>
        <p:spPr>
          <a:xfrm>
            <a:off x="2195195" y="1917700"/>
            <a:ext cx="83185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分别核算销售额</a:t>
            </a:r>
            <a:endParaRPr lang="zh-CN" altLang="en-US" sz="1360" dirty="0">
              <a:ln>
                <a:noFill/>
                <a:prstDash val="sysDot"/>
              </a:ln>
              <a:solidFill>
                <a:srgbClr val="FFFFFF"/>
              </a:solidFill>
              <a:latin typeface="+mn-ea"/>
              <a:cs typeface="+mn-ea"/>
            </a:endParaRPr>
          </a:p>
        </p:txBody>
      </p:sp>
      <p:pic>
        <p:nvPicPr>
          <p:cNvPr id="59" name="图片 58" descr="对话"/>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443323" y="1651583"/>
            <a:ext cx="248763" cy="248763"/>
          </a:xfrm>
          <a:prstGeom prst="rect">
            <a:avLst/>
          </a:prstGeom>
        </p:spPr>
      </p:pic>
      <p:sp>
        <p:nvSpPr>
          <p:cNvPr id="52" name="任意多边形: 形状 151"/>
          <p:cNvSpPr/>
          <p:nvPr>
            <p:custDataLst>
              <p:tags r:id="rId10"/>
            </p:custDataLst>
          </p:nvPr>
        </p:nvSpPr>
        <p:spPr>
          <a:xfrm>
            <a:off x="4024965" y="730238"/>
            <a:ext cx="1187658" cy="1187658"/>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3" name="矩形 52"/>
          <p:cNvSpPr/>
          <p:nvPr>
            <p:custDataLst>
              <p:tags r:id="rId11"/>
            </p:custDataLst>
          </p:nvPr>
        </p:nvSpPr>
        <p:spPr>
          <a:xfrm>
            <a:off x="4189095" y="1183640"/>
            <a:ext cx="100076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sym typeface="+mn-ea"/>
              </a:rPr>
              <a:t>有机肥类型</a:t>
            </a:r>
            <a:endParaRPr lang="zh-CN" altLang="en-US" sz="1360" dirty="0">
              <a:ln>
                <a:noFill/>
                <a:prstDash val="sysDot"/>
              </a:ln>
              <a:solidFill>
                <a:srgbClr val="FFFFFF"/>
              </a:solidFill>
              <a:latin typeface="+mn-ea"/>
              <a:cs typeface="+mn-ea"/>
              <a:sym typeface="+mn-ea"/>
            </a:endParaRPr>
          </a:p>
        </p:txBody>
      </p:sp>
      <p:pic>
        <p:nvPicPr>
          <p:cNvPr id="60" name="图片 59" descr="上涨数据图"/>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94412" y="894763"/>
            <a:ext cx="248763" cy="248763"/>
          </a:xfrm>
          <a:prstGeom prst="rect">
            <a:avLst/>
          </a:prstGeom>
        </p:spPr>
      </p:pic>
      <p:sp>
        <p:nvSpPr>
          <p:cNvPr id="61" name="任意多边形: 形状 150"/>
          <p:cNvSpPr>
            <a:spLocks noChangeAspect="1"/>
          </p:cNvSpPr>
          <p:nvPr>
            <p:custDataLst>
              <p:tags r:id="rId15"/>
            </p:custDataLst>
          </p:nvPr>
        </p:nvSpPr>
        <p:spPr>
          <a:xfrm>
            <a:off x="6095797" y="1430021"/>
            <a:ext cx="1146855" cy="1146855"/>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62" name="矩形 61"/>
          <p:cNvSpPr/>
          <p:nvPr>
            <p:custDataLst>
              <p:tags r:id="rId16"/>
            </p:custDataLst>
          </p:nvPr>
        </p:nvSpPr>
        <p:spPr>
          <a:xfrm>
            <a:off x="6236970" y="1970405"/>
            <a:ext cx="865505"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不得开具专票</a:t>
            </a:r>
            <a:endParaRPr lang="zh-CN" altLang="en-US" sz="1360" dirty="0">
              <a:ln>
                <a:noFill/>
                <a:prstDash val="sysDot"/>
              </a:ln>
              <a:solidFill>
                <a:srgbClr val="FFFFFF"/>
              </a:solidFill>
              <a:latin typeface="+mn-ea"/>
              <a:cs typeface="+mn-ea"/>
            </a:endParaRPr>
          </a:p>
        </p:txBody>
      </p:sp>
      <p:pic>
        <p:nvPicPr>
          <p:cNvPr id="63" name="图片 62" descr="奖牌"/>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6545062" y="1651583"/>
            <a:ext cx="248763" cy="248763"/>
          </a:xfrm>
          <a:prstGeom prst="rect">
            <a:avLst/>
          </a:prstGeom>
        </p:spPr>
      </p:pic>
      <p:sp>
        <p:nvSpPr>
          <p:cNvPr id="64" name="任意多边形: 形状 153"/>
          <p:cNvSpPr/>
          <p:nvPr>
            <p:custDataLst>
              <p:tags r:id="rId20"/>
            </p:custDataLst>
          </p:nvPr>
        </p:nvSpPr>
        <p:spPr>
          <a:xfrm>
            <a:off x="6511280" y="2977441"/>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5" name="任意多边形: 形状 153"/>
          <p:cNvSpPr/>
          <p:nvPr>
            <p:custDataLst>
              <p:tags r:id="rId21"/>
            </p:custDataLst>
          </p:nvPr>
        </p:nvSpPr>
        <p:spPr>
          <a:xfrm>
            <a:off x="5608362" y="2676908"/>
            <a:ext cx="219368" cy="219368"/>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6" name="任意多边形: 形状 153"/>
          <p:cNvSpPr/>
          <p:nvPr>
            <p:custDataLst>
              <p:tags r:id="rId22"/>
            </p:custDataLst>
          </p:nvPr>
        </p:nvSpPr>
        <p:spPr>
          <a:xfrm>
            <a:off x="2693403" y="2661113"/>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9" name="任意多边形: 形状 159"/>
          <p:cNvSpPr/>
          <p:nvPr>
            <p:custDataLst>
              <p:tags r:id="rId23"/>
            </p:custDataLst>
          </p:nvPr>
        </p:nvSpPr>
        <p:spPr>
          <a:xfrm>
            <a:off x="4164483" y="2314512"/>
            <a:ext cx="354060" cy="1492140"/>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0" name="任意多边形: 形状 162"/>
          <p:cNvSpPr/>
          <p:nvPr>
            <p:custDataLst>
              <p:tags r:id="rId24"/>
            </p:custDataLst>
          </p:nvPr>
        </p:nvSpPr>
        <p:spPr>
          <a:xfrm>
            <a:off x="4438693" y="2167535"/>
            <a:ext cx="311063" cy="1639555"/>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1" name="任意多边形: 形状 163"/>
          <p:cNvSpPr/>
          <p:nvPr>
            <p:custDataLst>
              <p:tags r:id="rId25"/>
            </p:custDataLst>
          </p:nvPr>
        </p:nvSpPr>
        <p:spPr>
          <a:xfrm>
            <a:off x="4719483" y="2314512"/>
            <a:ext cx="354060" cy="1492140"/>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2" name="任意多边形: 形状 158"/>
          <p:cNvSpPr/>
          <p:nvPr>
            <p:custDataLst>
              <p:tags r:id="rId26"/>
            </p:custDataLst>
          </p:nvPr>
        </p:nvSpPr>
        <p:spPr>
          <a:xfrm>
            <a:off x="4579088" y="2084614"/>
            <a:ext cx="76340" cy="103980"/>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3" name="任意多边形: 形状 157"/>
          <p:cNvSpPr/>
          <p:nvPr>
            <p:custDataLst>
              <p:tags r:id="rId27"/>
            </p:custDataLst>
          </p:nvPr>
        </p:nvSpPr>
        <p:spPr>
          <a:xfrm>
            <a:off x="4687895"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4" name="任意多边形: 形状 157"/>
          <p:cNvSpPr/>
          <p:nvPr>
            <p:custDataLst>
              <p:tags r:id="rId28"/>
            </p:custDataLst>
          </p:nvPr>
        </p:nvSpPr>
        <p:spPr>
          <a:xfrm>
            <a:off x="4475546"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 name="矩形 6"/>
          <p:cNvSpPr/>
          <p:nvPr>
            <p:custDataLst>
              <p:tags r:id="rId29"/>
            </p:custDataLst>
          </p:nvPr>
        </p:nvSpPr>
        <p:spPr>
          <a:xfrm>
            <a:off x="4269780" y="3026141"/>
            <a:ext cx="698028" cy="689254"/>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6" name="椭圆 15"/>
          <p:cNvSpPr/>
          <p:nvPr>
            <p:custDataLst>
              <p:tags r:id="rId1"/>
            </p:custDataLst>
          </p:nvPr>
        </p:nvSpPr>
        <p:spPr>
          <a:xfrm>
            <a:off x="5236845" y="3843020"/>
            <a:ext cx="21590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7" name="椭圆 36"/>
          <p:cNvSpPr/>
          <p:nvPr>
            <p:custDataLst>
              <p:tags r:id="rId2"/>
            </p:custDataLst>
          </p:nvPr>
        </p:nvSpPr>
        <p:spPr>
          <a:xfrm>
            <a:off x="4816475" y="3843020"/>
            <a:ext cx="21590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8" name="椭圆 37"/>
          <p:cNvSpPr/>
          <p:nvPr>
            <p:custDataLst>
              <p:tags r:id="rId3"/>
            </p:custDataLst>
          </p:nvPr>
        </p:nvSpPr>
        <p:spPr>
          <a:xfrm>
            <a:off x="3555365" y="3843020"/>
            <a:ext cx="21590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9" name="椭圆 38"/>
          <p:cNvSpPr/>
          <p:nvPr>
            <p:custDataLst>
              <p:tags r:id="rId4"/>
            </p:custDataLst>
          </p:nvPr>
        </p:nvSpPr>
        <p:spPr>
          <a:xfrm>
            <a:off x="3975735" y="3843020"/>
            <a:ext cx="215900" cy="215900"/>
          </a:xfrm>
          <a:prstGeom prst="ellipse">
            <a:avLst/>
          </a:prstGeom>
          <a:noFill/>
          <a:ln w="15875">
            <a:solidFill>
              <a:srgbClr val="FFFFFF"/>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0" name="椭圆 39"/>
          <p:cNvSpPr/>
          <p:nvPr>
            <p:custDataLst>
              <p:tags r:id="rId5"/>
            </p:custDataLst>
          </p:nvPr>
        </p:nvSpPr>
        <p:spPr>
          <a:xfrm>
            <a:off x="4396105" y="3843020"/>
            <a:ext cx="215900" cy="215900"/>
          </a:xfrm>
          <a:prstGeom prst="ellipse">
            <a:avLst/>
          </a:prstGeom>
          <a:solidFill>
            <a:srgbClr val="FFFFFF"/>
          </a:solidFill>
          <a:ln w="15875">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0" name="图片 9" descr="人员交谈"/>
          <p:cNvPicPr>
            <a:picLocks noChangeAspect="1"/>
          </p:cNvPicPr>
          <p:nvPr/>
        </p:nvPicPr>
        <p:blipFill>
          <a:blip r:embed="rId6" cstate="print"/>
          <a:stretch>
            <a:fillRect/>
          </a:stretch>
        </p:blipFill>
        <p:spPr>
          <a:xfrm>
            <a:off x="370519" y="1131644"/>
            <a:ext cx="457200" cy="426318"/>
          </a:xfrm>
          <a:prstGeom prst="rect">
            <a:avLst/>
          </a:prstGeom>
        </p:spPr>
      </p:pic>
      <p:pic>
        <p:nvPicPr>
          <p:cNvPr id="11" name="图片 10" descr="人员交谈"/>
          <p:cNvPicPr>
            <a:picLocks noChangeAspect="1"/>
          </p:cNvPicPr>
          <p:nvPr>
            <p:custDataLst>
              <p:tags r:id="rId7"/>
            </p:custDataLst>
          </p:nvPr>
        </p:nvPicPr>
        <p:blipFill>
          <a:blip r:embed="rId6" cstate="print"/>
          <a:stretch>
            <a:fillRect/>
          </a:stretch>
        </p:blipFill>
        <p:spPr>
          <a:xfrm>
            <a:off x="370073" y="1707819"/>
            <a:ext cx="457200" cy="426318"/>
          </a:xfrm>
          <a:prstGeom prst="rect">
            <a:avLst/>
          </a:prstGeom>
        </p:spPr>
      </p:pic>
      <p:sp>
        <p:nvSpPr>
          <p:cNvPr id="22" name="TextBox 21"/>
          <p:cNvSpPr txBox="1"/>
          <p:nvPr/>
        </p:nvSpPr>
        <p:spPr>
          <a:xfrm>
            <a:off x="899448" y="1203523"/>
            <a:ext cx="6982691" cy="337185"/>
          </a:xfrm>
          <a:prstGeom prst="rect">
            <a:avLst/>
          </a:prstGeom>
          <a:noFill/>
        </p:spPr>
        <p:txBody>
          <a:bodyPr wrap="square" rtlCol="0">
            <a:spAutoFit/>
          </a:bodyPr>
          <a:p>
            <a:r>
              <a:rPr lang="zh-CN" altLang="en-US" sz="1600" b="1" dirty="0" smtClean="0">
                <a:solidFill>
                  <a:schemeClr val="tx1"/>
                </a:solidFill>
              </a:rPr>
              <a:t>享受主体</a:t>
            </a:r>
            <a:r>
              <a:rPr lang="zh-CN" altLang="en-US" sz="1600" dirty="0" smtClean="0">
                <a:solidFill>
                  <a:schemeClr val="tx1"/>
                </a:solidFill>
              </a:rPr>
              <a:t>：从事饲料产品生产、销售的纳税人</a:t>
            </a:r>
            <a:endParaRPr lang="zh-CN" altLang="en-US" sz="1600" dirty="0" smtClean="0">
              <a:solidFill>
                <a:schemeClr val="tx1"/>
              </a:solidFill>
            </a:endParaRPr>
          </a:p>
        </p:txBody>
      </p:sp>
      <p:sp>
        <p:nvSpPr>
          <p:cNvPr id="23" name="TextBox 22"/>
          <p:cNvSpPr txBox="1"/>
          <p:nvPr/>
        </p:nvSpPr>
        <p:spPr>
          <a:xfrm>
            <a:off x="857885" y="1707515"/>
            <a:ext cx="7918450" cy="2891790"/>
          </a:xfrm>
          <a:prstGeom prst="rect">
            <a:avLst/>
          </a:prstGeom>
          <a:noFill/>
        </p:spPr>
        <p:txBody>
          <a:bodyPr wrap="square" rtlCol="0">
            <a:spAutoFit/>
          </a:bodyPr>
          <a:p>
            <a:r>
              <a:rPr lang="zh-CN" altLang="en-US" sz="1400" b="1" dirty="0" smtClean="0">
                <a:solidFill>
                  <a:schemeClr val="tx1"/>
                </a:solidFill>
              </a:rPr>
              <a:t>享受条件</a:t>
            </a:r>
            <a:r>
              <a:rPr lang="zh-CN" altLang="en-US" sz="1400" dirty="0" smtClean="0">
                <a:solidFill>
                  <a:schemeClr val="tx1"/>
                </a:solidFill>
              </a:rPr>
              <a:t>：</a:t>
            </a:r>
            <a:endParaRPr lang="en-US" altLang="zh-CN" sz="1400" dirty="0" smtClean="0">
              <a:solidFill>
                <a:schemeClr val="tx1"/>
              </a:solidFill>
            </a:endParaRPr>
          </a:p>
          <a:p>
            <a:pPr>
              <a:buFont typeface="Wingdings" panose="05000000000000000000" pitchFamily="2" charset="2"/>
              <a:buChar char="Ø"/>
            </a:pPr>
            <a:r>
              <a:rPr lang="zh-CN" altLang="en-US" sz="1400" b="1" dirty="0" smtClean="0">
                <a:solidFill>
                  <a:schemeClr val="tx1"/>
                </a:solidFill>
              </a:rPr>
              <a:t>单一大宗饲料</a:t>
            </a:r>
            <a:r>
              <a:rPr lang="zh-CN" altLang="en-US" sz="1400" dirty="0" smtClean="0">
                <a:solidFill>
                  <a:schemeClr val="tx1"/>
                </a:solidFill>
              </a:rPr>
              <a:t>，指以一种动物、植物、微生物或矿物质为来源的产品或其副产品。其范围仅限于糠麸、酒糟、鱼粉、草饲料、饲料级磷酸氢钙及除豆粕以外的菜子粕、棉子粕、向日葵粕、花生粕等粕类产品。</a:t>
            </a:r>
            <a:endParaRPr lang="zh-CN" altLang="en-US" sz="1400" dirty="0" smtClean="0">
              <a:solidFill>
                <a:schemeClr val="tx1"/>
              </a:solidFill>
            </a:endParaRPr>
          </a:p>
          <a:p>
            <a:pPr>
              <a:buFont typeface="Wingdings" panose="05000000000000000000" pitchFamily="2" charset="2"/>
              <a:buChar char="Ø"/>
            </a:pPr>
            <a:r>
              <a:rPr lang="zh-CN" altLang="en-US" sz="1400" b="1" dirty="0" smtClean="0">
                <a:solidFill>
                  <a:schemeClr val="tx1"/>
                </a:solidFill>
              </a:rPr>
              <a:t>混合饲料</a:t>
            </a:r>
            <a:r>
              <a:rPr lang="zh-CN" altLang="en-US" sz="1400" dirty="0" smtClean="0">
                <a:solidFill>
                  <a:schemeClr val="tx1"/>
                </a:solidFill>
              </a:rPr>
              <a:t>，指由两种以上单一大宗饲料、粮食、粮食副产品及饲料添加剂按照一定比例配置，其中单一大宗饲料、粮食及粮食副产品的参兑比例不低于</a:t>
            </a:r>
            <a:r>
              <a:rPr lang="en-US" sz="1400" dirty="0" smtClean="0">
                <a:solidFill>
                  <a:schemeClr val="tx1"/>
                </a:solidFill>
              </a:rPr>
              <a:t>95%</a:t>
            </a:r>
            <a:r>
              <a:rPr lang="zh-CN" altLang="en-US" sz="1400" dirty="0" smtClean="0">
                <a:solidFill>
                  <a:schemeClr val="tx1"/>
                </a:solidFill>
              </a:rPr>
              <a:t>的饲料。</a:t>
            </a:r>
            <a:endParaRPr lang="zh-CN" altLang="en-US" sz="1400" dirty="0" smtClean="0">
              <a:solidFill>
                <a:schemeClr val="tx1"/>
              </a:solidFill>
            </a:endParaRPr>
          </a:p>
          <a:p>
            <a:pPr>
              <a:buFont typeface="Wingdings" panose="05000000000000000000" pitchFamily="2" charset="2"/>
              <a:buChar char="Ø"/>
            </a:pPr>
            <a:r>
              <a:rPr lang="zh-CN" altLang="en-US" sz="1400" b="1" dirty="0" smtClean="0">
                <a:solidFill>
                  <a:schemeClr val="tx1"/>
                </a:solidFill>
              </a:rPr>
              <a:t>配合饲料</a:t>
            </a:r>
            <a:r>
              <a:rPr lang="zh-CN" altLang="en-US" sz="1400" dirty="0" smtClean="0">
                <a:solidFill>
                  <a:schemeClr val="tx1"/>
                </a:solidFill>
              </a:rPr>
              <a:t>，指根据不同的饲养对象，饲养对象的不同生长发育阶段的营养需要，将多种饲料原料按饲料配方经工业生产后，形成的能满足饲养动物全部营养需要（除水分外）的饲料。</a:t>
            </a:r>
            <a:endParaRPr lang="zh-CN" altLang="en-US" sz="1400" dirty="0" smtClean="0">
              <a:solidFill>
                <a:schemeClr val="tx1"/>
              </a:solidFill>
            </a:endParaRPr>
          </a:p>
          <a:p>
            <a:pPr>
              <a:buFont typeface="Wingdings" panose="05000000000000000000" pitchFamily="2" charset="2"/>
              <a:buChar char="Ø"/>
            </a:pPr>
            <a:r>
              <a:rPr lang="zh-CN" altLang="en-US" sz="1400" b="1" dirty="0" smtClean="0">
                <a:solidFill>
                  <a:schemeClr val="tx1"/>
                </a:solidFill>
              </a:rPr>
              <a:t>复合预混料</a:t>
            </a:r>
            <a:r>
              <a:rPr lang="zh-CN" altLang="en-US" sz="1400" dirty="0" smtClean="0">
                <a:solidFill>
                  <a:schemeClr val="tx1"/>
                </a:solidFill>
              </a:rPr>
              <a:t>，指能够按照国家有关饲料产品的标准要求量，全面提供动物饲养相应阶段所需微量元素（</a:t>
            </a:r>
            <a:r>
              <a:rPr lang="en-US" sz="1400" dirty="0" smtClean="0">
                <a:solidFill>
                  <a:schemeClr val="tx1"/>
                </a:solidFill>
              </a:rPr>
              <a:t>4</a:t>
            </a:r>
            <a:r>
              <a:rPr lang="zh-CN" altLang="en-US" sz="1400" dirty="0" smtClean="0">
                <a:solidFill>
                  <a:schemeClr val="tx1"/>
                </a:solidFill>
              </a:rPr>
              <a:t>种或以上）、维生素（</a:t>
            </a:r>
            <a:r>
              <a:rPr lang="en-US" sz="1400" dirty="0" smtClean="0">
                <a:solidFill>
                  <a:schemeClr val="tx1"/>
                </a:solidFill>
              </a:rPr>
              <a:t>8</a:t>
            </a:r>
            <a:r>
              <a:rPr lang="zh-CN" altLang="en-US" sz="1400" dirty="0" smtClean="0">
                <a:solidFill>
                  <a:schemeClr val="tx1"/>
                </a:solidFill>
              </a:rPr>
              <a:t>种或以上），由微量元素、维生素、氨基酸和非营养性添加剂中任何两类或两类以上的组分与载体或稀释剂按一定比例配置的均匀混合物。</a:t>
            </a:r>
            <a:endParaRPr lang="zh-CN" altLang="en-US" sz="1400" dirty="0" smtClean="0">
              <a:solidFill>
                <a:schemeClr val="tx1"/>
              </a:solidFill>
            </a:endParaRPr>
          </a:p>
          <a:p>
            <a:pPr>
              <a:buFont typeface="Wingdings" panose="05000000000000000000" pitchFamily="2" charset="2"/>
              <a:buChar char="Ø"/>
            </a:pPr>
            <a:r>
              <a:rPr lang="zh-CN" altLang="en-US" sz="1400" b="1" dirty="0" smtClean="0">
                <a:solidFill>
                  <a:schemeClr val="tx1"/>
                </a:solidFill>
              </a:rPr>
              <a:t>浓缩饲料</a:t>
            </a:r>
            <a:r>
              <a:rPr lang="zh-CN" altLang="en-US" sz="1400" dirty="0" smtClean="0">
                <a:solidFill>
                  <a:schemeClr val="tx1"/>
                </a:solidFill>
              </a:rPr>
              <a:t>，指由蛋白质、复合预混料及矿物质等按一定比例配制的均匀混合物。</a:t>
            </a:r>
            <a:endParaRPr lang="zh-CN" altLang="en-US" sz="1400" dirty="0" smtClean="0">
              <a:solidFill>
                <a:schemeClr val="tx1"/>
              </a:solidFill>
            </a:endParaRPr>
          </a:p>
          <a:p>
            <a:endParaRPr lang="zh-CN" altLang="en-US" sz="1400" dirty="0" smtClean="0">
              <a:solidFill>
                <a:schemeClr val="tx1"/>
              </a:solidFill>
            </a:endParaRPr>
          </a:p>
        </p:txBody>
      </p:sp>
      <p:sp>
        <p:nvSpPr>
          <p:cNvPr id="20" name="TextBox 19"/>
          <p:cNvSpPr txBox="1"/>
          <p:nvPr/>
        </p:nvSpPr>
        <p:spPr>
          <a:xfrm>
            <a:off x="395605" y="664210"/>
            <a:ext cx="11194415" cy="454660"/>
          </a:xfrm>
          <a:prstGeom prst="rect">
            <a:avLst/>
          </a:prstGeom>
          <a:noFill/>
        </p:spPr>
        <p:txBody>
          <a:bodyPr wrap="square" rtlCol="0">
            <a:noAutofit/>
          </a:bodyPr>
          <a:p>
            <a:r>
              <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五、饲料产品免征增值税</a:t>
            </a:r>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endParaRPr lang="zh-CN" altLang="en-US" b="1"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TextBox 1"/>
          <p:cNvSpPr txBox="1"/>
          <p:nvPr>
            <p:custDataLst>
              <p:tags r:id="rId1"/>
            </p:custDataLst>
          </p:nvPr>
        </p:nvSpPr>
        <p:spPr>
          <a:xfrm>
            <a:off x="971550" y="915670"/>
            <a:ext cx="7487285" cy="1568450"/>
          </a:xfrm>
          <a:prstGeom prst="rect">
            <a:avLst/>
          </a:prstGeom>
          <a:noFill/>
        </p:spPr>
        <p:txBody>
          <a:bodyPr wrap="square" rtlCol="0">
            <a:spAutoFit/>
          </a:bodyPr>
          <a:p>
            <a:r>
              <a:rPr lang="zh-CN" altLang="en-US" sz="1600" b="1" dirty="0" smtClean="0">
                <a:solidFill>
                  <a:schemeClr val="tx1"/>
                </a:solidFill>
              </a:rPr>
              <a:t>政策依据</a:t>
            </a:r>
            <a:r>
              <a:rPr lang="zh-CN" altLang="en-US" sz="1600" dirty="0" smtClean="0">
                <a:solidFill>
                  <a:schemeClr val="tx1"/>
                </a:solidFill>
              </a:rPr>
              <a:t>：</a:t>
            </a:r>
            <a:endParaRPr lang="en-US" altLang="zh-CN" sz="1600" dirty="0" smtClean="0">
              <a:solidFill>
                <a:schemeClr val="tx1"/>
              </a:solidFill>
            </a:endParaRPr>
          </a:p>
          <a:p>
            <a:pPr>
              <a:buFont typeface="Wingdings" panose="05000000000000000000" pitchFamily="2" charset="2"/>
              <a:buChar char="Ø"/>
            </a:pPr>
            <a:r>
              <a:rPr lang="en-US" sz="1600" dirty="0" smtClean="0">
                <a:solidFill>
                  <a:schemeClr val="tx1"/>
                </a:solidFill>
              </a:rPr>
              <a:t> </a:t>
            </a:r>
            <a:r>
              <a:rPr lang="en-US" altLang="zh-CN" sz="1600" dirty="0" smtClean="0">
                <a:solidFill>
                  <a:schemeClr val="tx1"/>
                </a:solidFill>
              </a:rPr>
              <a:t>《</a:t>
            </a:r>
            <a:r>
              <a:rPr lang="zh-CN" altLang="en-US" sz="1600" dirty="0" smtClean="0">
                <a:solidFill>
                  <a:schemeClr val="tx1"/>
                </a:solidFill>
              </a:rPr>
              <a:t>财政部 国家税务总局关于饲料产品免征增值税问题的通知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2001</a:t>
            </a:r>
            <a:r>
              <a:rPr lang="en-US" altLang="zh-CN" sz="1600" dirty="0" smtClean="0">
                <a:solidFill>
                  <a:schemeClr val="tx1"/>
                </a:solidFill>
              </a:rPr>
              <a:t>〕</a:t>
            </a:r>
            <a:r>
              <a:rPr lang="en-US" sz="1600" dirty="0" smtClean="0">
                <a:solidFill>
                  <a:schemeClr val="tx1"/>
                </a:solidFill>
              </a:rPr>
              <a:t>121</a:t>
            </a:r>
            <a:r>
              <a:rPr lang="zh-CN" altLang="en-US" sz="1600" dirty="0" smtClean="0">
                <a:solidFill>
                  <a:schemeClr val="tx1"/>
                </a:solidFill>
              </a:rPr>
              <a:t>号）。</a:t>
            </a:r>
            <a:endParaRPr lang="zh-CN" altLang="en-US" sz="1600" dirty="0" smtClean="0">
              <a:solidFill>
                <a:schemeClr val="tx1"/>
              </a:solidFill>
            </a:endParaRPr>
          </a:p>
          <a:p>
            <a:pPr>
              <a:buFont typeface="Wingdings" panose="05000000000000000000" pitchFamily="2" charset="2"/>
              <a:buChar char="Ø"/>
            </a:pPr>
            <a:r>
              <a:rPr lang="en-US" altLang="zh-CN" sz="1600" dirty="0" smtClean="0">
                <a:solidFill>
                  <a:schemeClr val="tx1"/>
                </a:solidFill>
              </a:rPr>
              <a:t>《</a:t>
            </a:r>
            <a:r>
              <a:rPr lang="zh-CN" altLang="en-US" sz="1600" dirty="0" smtClean="0">
                <a:solidFill>
                  <a:schemeClr val="tx1"/>
                </a:solidFill>
              </a:rPr>
              <a:t>国家税务总局关于修订</a:t>
            </a:r>
            <a:r>
              <a:rPr lang="en-US" sz="1600" dirty="0" smtClean="0">
                <a:solidFill>
                  <a:schemeClr val="tx1"/>
                </a:solidFill>
              </a:rPr>
              <a:t>“</a:t>
            </a:r>
            <a:r>
              <a:rPr lang="zh-CN" altLang="en-US" sz="1600" dirty="0" smtClean="0">
                <a:solidFill>
                  <a:schemeClr val="tx1"/>
                </a:solidFill>
              </a:rPr>
              <a:t>饲料</a:t>
            </a:r>
            <a:r>
              <a:rPr lang="en-US" sz="1600" dirty="0" smtClean="0">
                <a:solidFill>
                  <a:schemeClr val="tx1"/>
                </a:solidFill>
              </a:rPr>
              <a:t>”</a:t>
            </a:r>
            <a:r>
              <a:rPr lang="zh-CN" altLang="en-US" sz="1600" dirty="0" smtClean="0">
                <a:solidFill>
                  <a:schemeClr val="tx1"/>
                </a:solidFill>
              </a:rPr>
              <a:t>注释及加强饲料征免增值税管理问题的通知</a:t>
            </a:r>
            <a:r>
              <a:rPr lang="en-US" altLang="zh-CN" sz="1600" dirty="0" smtClean="0">
                <a:solidFill>
                  <a:schemeClr val="tx1"/>
                </a:solidFill>
              </a:rPr>
              <a:t>》</a:t>
            </a:r>
            <a:r>
              <a:rPr lang="zh-CN" altLang="en-US" sz="1600" dirty="0" smtClean="0">
                <a:solidFill>
                  <a:schemeClr val="tx1"/>
                </a:solidFill>
              </a:rPr>
              <a:t>（国税发</a:t>
            </a:r>
            <a:r>
              <a:rPr lang="en-US" altLang="zh-CN" sz="1600" dirty="0" smtClean="0">
                <a:solidFill>
                  <a:schemeClr val="tx1"/>
                </a:solidFill>
              </a:rPr>
              <a:t>〔</a:t>
            </a:r>
            <a:r>
              <a:rPr lang="en-US" sz="1600" dirty="0" smtClean="0">
                <a:solidFill>
                  <a:schemeClr val="tx1"/>
                </a:solidFill>
              </a:rPr>
              <a:t>1999</a:t>
            </a:r>
            <a:r>
              <a:rPr lang="en-US" altLang="zh-CN" sz="1600" dirty="0" smtClean="0">
                <a:solidFill>
                  <a:schemeClr val="tx1"/>
                </a:solidFill>
              </a:rPr>
              <a:t>〕</a:t>
            </a:r>
            <a:r>
              <a:rPr lang="en-US" sz="1600" dirty="0" smtClean="0">
                <a:solidFill>
                  <a:schemeClr val="tx1"/>
                </a:solidFill>
              </a:rPr>
              <a:t>39</a:t>
            </a:r>
            <a:r>
              <a:rPr lang="zh-CN" altLang="en-US" sz="1600" dirty="0" smtClean="0">
                <a:solidFill>
                  <a:schemeClr val="tx1"/>
                </a:solidFill>
              </a:rPr>
              <a:t>号）。</a:t>
            </a:r>
            <a:endParaRPr lang="zh-CN" altLang="en-US" sz="1600" dirty="0" smtClean="0">
              <a:solidFill>
                <a:schemeClr val="tx1"/>
              </a:solidFill>
            </a:endParaRPr>
          </a:p>
          <a:p>
            <a:endParaRPr lang="zh-CN" altLang="en-US" sz="1600" dirty="0" smtClean="0">
              <a:solidFill>
                <a:schemeClr val="tx1"/>
              </a:solidFill>
            </a:endParaRPr>
          </a:p>
        </p:txBody>
      </p:sp>
      <p:pic>
        <p:nvPicPr>
          <p:cNvPr id="3" name="图片 2" descr="人员交谈"/>
          <p:cNvPicPr>
            <a:picLocks noChangeAspect="1"/>
          </p:cNvPicPr>
          <p:nvPr>
            <p:custDataLst>
              <p:tags r:id="rId2"/>
            </p:custDataLst>
          </p:nvPr>
        </p:nvPicPr>
        <p:blipFill>
          <a:blip r:embed="rId3" cstate="print"/>
          <a:stretch>
            <a:fillRect/>
          </a:stretch>
        </p:blipFill>
        <p:spPr>
          <a:xfrm>
            <a:off x="539115" y="915670"/>
            <a:ext cx="417830" cy="426085"/>
          </a:xfrm>
          <a:prstGeom prst="rect">
            <a:avLst/>
          </a:prstGeom>
        </p:spPr>
      </p:pic>
      <p:pic>
        <p:nvPicPr>
          <p:cNvPr id="5" name="图片 4" descr="人员交谈"/>
          <p:cNvPicPr>
            <a:picLocks noChangeAspect="1"/>
          </p:cNvPicPr>
          <p:nvPr>
            <p:custDataLst>
              <p:tags r:id="rId4"/>
            </p:custDataLst>
          </p:nvPr>
        </p:nvPicPr>
        <p:blipFill>
          <a:blip r:embed="rId3" cstate="print"/>
          <a:stretch>
            <a:fillRect/>
          </a:stretch>
        </p:blipFill>
        <p:spPr>
          <a:xfrm>
            <a:off x="539115" y="2643505"/>
            <a:ext cx="417830" cy="426085"/>
          </a:xfrm>
          <a:prstGeom prst="rect">
            <a:avLst/>
          </a:prstGeom>
        </p:spPr>
      </p:pic>
      <p:sp>
        <p:nvSpPr>
          <p:cNvPr id="6" name="TextBox 5"/>
          <p:cNvSpPr txBox="1"/>
          <p:nvPr>
            <p:custDataLst>
              <p:tags r:id="rId5"/>
            </p:custDataLst>
          </p:nvPr>
        </p:nvSpPr>
        <p:spPr>
          <a:xfrm>
            <a:off x="1054735" y="2707640"/>
            <a:ext cx="7349490" cy="1568450"/>
          </a:xfrm>
          <a:prstGeom prst="rect">
            <a:avLst/>
          </a:prstGeom>
          <a:noFill/>
        </p:spPr>
        <p:txBody>
          <a:bodyPr wrap="square" rtlCol="0">
            <a:spAutoFit/>
          </a:bodyPr>
          <a:p>
            <a:r>
              <a:rPr lang="zh-CN" altLang="en-US" sz="1600" b="1" dirty="0" smtClean="0">
                <a:solidFill>
                  <a:schemeClr val="tx1"/>
                </a:solidFill>
              </a:rPr>
              <a:t>注意事项：</a:t>
            </a:r>
            <a:endParaRPr lang="en-US" altLang="zh-CN" sz="1600" b="1" dirty="0" smtClean="0">
              <a:solidFill>
                <a:schemeClr val="tx1"/>
              </a:solidFill>
            </a:endParaRPr>
          </a:p>
          <a:p>
            <a:pPr>
              <a:buFont typeface="Wingdings" panose="05000000000000000000" pitchFamily="2" charset="2"/>
              <a:buChar char="Ø"/>
            </a:pPr>
            <a:r>
              <a:rPr lang="zh-CN" altLang="en-US" sz="1600" dirty="0" smtClean="0">
                <a:solidFill>
                  <a:schemeClr val="tx1"/>
                </a:solidFill>
              </a:rPr>
              <a:t>用于动物饲养的粮食、饲料添加剂不属于本货物的范围。</a:t>
            </a:r>
            <a:endParaRPr lang="en-US" altLang="zh-CN" sz="1600" dirty="0" smtClean="0">
              <a:solidFill>
                <a:schemeClr val="tx1"/>
              </a:solidFill>
            </a:endParaRPr>
          </a:p>
          <a:p>
            <a:pPr>
              <a:buFont typeface="Wingdings" panose="05000000000000000000" pitchFamily="2" charset="2"/>
              <a:buChar char="Ø"/>
            </a:pPr>
            <a:r>
              <a:rPr lang="zh-CN" altLang="en-US" sz="1600" dirty="0" smtClean="0">
                <a:solidFill>
                  <a:schemeClr val="tx1"/>
                </a:solidFill>
              </a:rPr>
              <a:t>自</a:t>
            </a:r>
            <a:r>
              <a:rPr lang="en-US" altLang="zh-CN" sz="1600" dirty="0" smtClean="0">
                <a:solidFill>
                  <a:schemeClr val="tx1"/>
                </a:solidFill>
              </a:rPr>
              <a:t>2000</a:t>
            </a:r>
            <a:r>
              <a:rPr lang="zh-CN" altLang="en-US" sz="1600" dirty="0" smtClean="0">
                <a:solidFill>
                  <a:schemeClr val="tx1"/>
                </a:solidFill>
              </a:rPr>
              <a:t>年</a:t>
            </a:r>
            <a:r>
              <a:rPr lang="en-US" altLang="zh-CN" sz="1600" dirty="0" smtClean="0">
                <a:solidFill>
                  <a:schemeClr val="tx1"/>
                </a:solidFill>
              </a:rPr>
              <a:t>6</a:t>
            </a:r>
            <a:r>
              <a:rPr lang="zh-CN" altLang="en-US" sz="1600" dirty="0" smtClean="0">
                <a:solidFill>
                  <a:schemeClr val="tx1"/>
                </a:solidFill>
              </a:rPr>
              <a:t>月</a:t>
            </a:r>
            <a:r>
              <a:rPr lang="en-US" altLang="zh-CN" sz="1600" dirty="0" smtClean="0">
                <a:solidFill>
                  <a:schemeClr val="tx1"/>
                </a:solidFill>
              </a:rPr>
              <a:t>1</a:t>
            </a:r>
            <a:r>
              <a:rPr lang="zh-CN" altLang="en-US" sz="1600" dirty="0" smtClean="0">
                <a:solidFill>
                  <a:schemeClr val="tx1"/>
                </a:solidFill>
              </a:rPr>
              <a:t>日起，豆粕属于征收增值税的饲料产品，进口或国内生产豆粕，均按</a:t>
            </a:r>
            <a:r>
              <a:rPr lang="en-US" altLang="zh-CN" sz="1600" dirty="0" smtClean="0">
                <a:solidFill>
                  <a:schemeClr val="tx1"/>
                </a:solidFill>
              </a:rPr>
              <a:t>9%</a:t>
            </a:r>
            <a:r>
              <a:rPr lang="zh-CN" altLang="en-US" sz="1600" dirty="0" smtClean="0">
                <a:solidFill>
                  <a:schemeClr val="tx1"/>
                </a:solidFill>
              </a:rPr>
              <a:t>的税率征收增值税。其他粕类属于免税饲料产品，免征增值税。</a:t>
            </a:r>
            <a:br>
              <a:rPr lang="zh-CN" altLang="en-US" sz="1600" dirty="0" smtClean="0">
                <a:solidFill>
                  <a:schemeClr val="tx1"/>
                </a:solidFill>
              </a:rPr>
            </a:br>
            <a:endParaRPr lang="en-US" altLang="zh-CN" sz="1600" b="1" dirty="0" smtClean="0">
              <a:solidFill>
                <a:schemeClr val="tx1"/>
              </a:solidFill>
            </a:endParaRPr>
          </a:p>
          <a:p>
            <a:endParaRPr lang="en-US" altLang="zh-CN" sz="1600" b="1"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点击输入标题内容</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56" name="任意多边形: 形状 155"/>
          <p:cNvSpPr/>
          <p:nvPr>
            <p:custDataLst>
              <p:tags r:id="rId1"/>
            </p:custDataLst>
          </p:nvPr>
        </p:nvSpPr>
        <p:spPr>
          <a:xfrm>
            <a:off x="2667078" y="2189033"/>
            <a:ext cx="3903430" cy="2194994"/>
          </a:xfrm>
          <a:custGeom>
            <a:avLst/>
            <a:gdLst>
              <a:gd name="connsiteX0" fmla="*/ 3444164 w 5649772"/>
              <a:gd name="connsiteY0" fmla="*/ 1023182 h 2870346"/>
              <a:gd name="connsiteX1" fmla="*/ 4117010 w 5649772"/>
              <a:gd name="connsiteY1" fmla="*/ 448482 h 2870346"/>
              <a:gd name="connsiteX2" fmla="*/ 4184218 w 5649772"/>
              <a:gd name="connsiteY2" fmla="*/ 407258 h 2870346"/>
              <a:gd name="connsiteX3" fmla="*/ 4459910 w 5649772"/>
              <a:gd name="connsiteY3" fmla="*/ 194888 h 2870346"/>
              <a:gd name="connsiteX4" fmla="*/ 4568343 w 5649772"/>
              <a:gd name="connsiteY4" fmla="*/ 39059 h 2870346"/>
              <a:gd name="connsiteX5" fmla="*/ 4529709 w 5649772"/>
              <a:gd name="connsiteY5" fmla="*/ 5227 h 2870346"/>
              <a:gd name="connsiteX6" fmla="*/ 3623462 w 5649772"/>
              <a:gd name="connsiteY6" fmla="*/ 380435 h 2870346"/>
              <a:gd name="connsiteX7" fmla="*/ 3792398 w 5649772"/>
              <a:gd name="connsiteY7" fmla="*/ 175838 h 2870346"/>
              <a:gd name="connsiteX8" fmla="*/ 3780816 w 5649772"/>
              <a:gd name="connsiteY8" fmla="*/ 133700 h 2870346"/>
              <a:gd name="connsiteX9" fmla="*/ 2824887 w 5649772"/>
              <a:gd name="connsiteY9" fmla="*/ 682644 h 2870346"/>
              <a:gd name="connsiteX10" fmla="*/ 1868957 w 5649772"/>
              <a:gd name="connsiteY10" fmla="*/ 133700 h 2870346"/>
              <a:gd name="connsiteX11" fmla="*/ 1857375 w 5649772"/>
              <a:gd name="connsiteY11" fmla="*/ 175838 h 2870346"/>
              <a:gd name="connsiteX12" fmla="*/ 2026311 w 5649772"/>
              <a:gd name="connsiteY12" fmla="*/ 380435 h 2870346"/>
              <a:gd name="connsiteX13" fmla="*/ 1120064 w 5649772"/>
              <a:gd name="connsiteY13" fmla="*/ 5227 h 2870346"/>
              <a:gd name="connsiteX14" fmla="*/ 1081431 w 5649772"/>
              <a:gd name="connsiteY14" fmla="*/ 39059 h 2870346"/>
              <a:gd name="connsiteX15" fmla="*/ 1189863 w 5649772"/>
              <a:gd name="connsiteY15" fmla="*/ 194888 h 2870346"/>
              <a:gd name="connsiteX16" fmla="*/ 1465555 w 5649772"/>
              <a:gd name="connsiteY16" fmla="*/ 407258 h 2870346"/>
              <a:gd name="connsiteX17" fmla="*/ 1532763 w 5649772"/>
              <a:gd name="connsiteY17" fmla="*/ 448482 h 2870346"/>
              <a:gd name="connsiteX18" fmla="*/ 2205609 w 5649772"/>
              <a:gd name="connsiteY18" fmla="*/ 1023182 h 2870346"/>
              <a:gd name="connsiteX19" fmla="*/ 0 w 5649772"/>
              <a:gd name="connsiteY19" fmla="*/ 2870347 h 2870346"/>
              <a:gd name="connsiteX20" fmla="*/ 2824887 w 5649772"/>
              <a:gd name="connsiteY20" fmla="*/ 2870347 h 2870346"/>
              <a:gd name="connsiteX21" fmla="*/ 5649773 w 5649772"/>
              <a:gd name="connsiteY21" fmla="*/ 2870347 h 2870346"/>
              <a:gd name="connsiteX22" fmla="*/ 3444164 w 5649772"/>
              <a:gd name="connsiteY22" fmla="*/ 1023182 h 2870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49772" h="2870346">
                <a:moveTo>
                  <a:pt x="3444164" y="1023182"/>
                </a:moveTo>
                <a:cubicBezTo>
                  <a:pt x="3479826" y="661461"/>
                  <a:pt x="3858158" y="602939"/>
                  <a:pt x="4117010" y="448482"/>
                </a:cubicBezTo>
                <a:cubicBezTo>
                  <a:pt x="4139565" y="434994"/>
                  <a:pt x="4162044" y="421278"/>
                  <a:pt x="4184218" y="407258"/>
                </a:cubicBezTo>
                <a:cubicBezTo>
                  <a:pt x="4281754" y="345536"/>
                  <a:pt x="4380434" y="278632"/>
                  <a:pt x="4459910" y="194888"/>
                </a:cubicBezTo>
                <a:cubicBezTo>
                  <a:pt x="4504335" y="148178"/>
                  <a:pt x="4536948" y="94914"/>
                  <a:pt x="4568343" y="39059"/>
                </a:cubicBezTo>
                <a:cubicBezTo>
                  <a:pt x="4582058" y="14599"/>
                  <a:pt x="4552645" y="-11233"/>
                  <a:pt x="4529709" y="5227"/>
                </a:cubicBezTo>
                <a:cubicBezTo>
                  <a:pt x="4211498" y="234284"/>
                  <a:pt x="3780282" y="457626"/>
                  <a:pt x="3623462" y="380435"/>
                </a:cubicBezTo>
                <a:cubicBezTo>
                  <a:pt x="3509315" y="324276"/>
                  <a:pt x="3669182" y="232302"/>
                  <a:pt x="3792398" y="175838"/>
                </a:cubicBezTo>
                <a:cubicBezTo>
                  <a:pt x="3815258" y="165323"/>
                  <a:pt x="3805885" y="131109"/>
                  <a:pt x="3780816" y="133700"/>
                </a:cubicBezTo>
                <a:cubicBezTo>
                  <a:pt x="3136011" y="199537"/>
                  <a:pt x="2824887" y="682644"/>
                  <a:pt x="2824887" y="682644"/>
                </a:cubicBezTo>
                <a:cubicBezTo>
                  <a:pt x="2824887" y="682644"/>
                  <a:pt x="2513762" y="199537"/>
                  <a:pt x="1868957" y="133700"/>
                </a:cubicBezTo>
                <a:cubicBezTo>
                  <a:pt x="1843888" y="131109"/>
                  <a:pt x="1834515" y="165323"/>
                  <a:pt x="1857375" y="175838"/>
                </a:cubicBezTo>
                <a:cubicBezTo>
                  <a:pt x="1980667" y="232379"/>
                  <a:pt x="2140458" y="324276"/>
                  <a:pt x="2026311" y="380435"/>
                </a:cubicBezTo>
                <a:cubicBezTo>
                  <a:pt x="1869415" y="457702"/>
                  <a:pt x="1438199" y="234284"/>
                  <a:pt x="1120064" y="5227"/>
                </a:cubicBezTo>
                <a:cubicBezTo>
                  <a:pt x="1097128" y="-11309"/>
                  <a:pt x="1067715" y="14523"/>
                  <a:pt x="1081431" y="39059"/>
                </a:cubicBezTo>
                <a:cubicBezTo>
                  <a:pt x="1112825" y="94914"/>
                  <a:pt x="1145438" y="148178"/>
                  <a:pt x="1189863" y="194888"/>
                </a:cubicBezTo>
                <a:cubicBezTo>
                  <a:pt x="1269416" y="278632"/>
                  <a:pt x="1368019" y="345536"/>
                  <a:pt x="1465555" y="407258"/>
                </a:cubicBezTo>
                <a:cubicBezTo>
                  <a:pt x="1487805" y="421278"/>
                  <a:pt x="1510208" y="435071"/>
                  <a:pt x="1532763" y="448482"/>
                </a:cubicBezTo>
                <a:cubicBezTo>
                  <a:pt x="1791615" y="602863"/>
                  <a:pt x="2169947" y="661461"/>
                  <a:pt x="2205609" y="1023182"/>
                </a:cubicBezTo>
                <a:cubicBezTo>
                  <a:pt x="2241804" y="1390466"/>
                  <a:pt x="1955749" y="2244516"/>
                  <a:pt x="0" y="2870347"/>
                </a:cubicBezTo>
                <a:lnTo>
                  <a:pt x="2824887" y="2870347"/>
                </a:lnTo>
                <a:lnTo>
                  <a:pt x="5649773" y="2870347"/>
                </a:lnTo>
                <a:cubicBezTo>
                  <a:pt x="3694024" y="2244516"/>
                  <a:pt x="3407893" y="1390466"/>
                  <a:pt x="3444164" y="1023182"/>
                </a:cubicBezTo>
                <a:close/>
              </a:path>
            </a:pathLst>
          </a:custGeom>
          <a:gradFill>
            <a:gsLst>
              <a:gs pos="0">
                <a:schemeClr val="accent1">
                  <a:alpha val="100000"/>
                </a:schemeClr>
              </a:gs>
              <a:gs pos="90000">
                <a:schemeClr val="accent1">
                  <a:lumMod val="60000"/>
                  <a:lumOff val="40000"/>
                  <a:alpha val="0"/>
                </a:schemeClr>
              </a:gs>
              <a:gs pos="71000">
                <a:schemeClr val="accent1">
                  <a:lumMod val="60000"/>
                  <a:lumOff val="40000"/>
                  <a:alpha val="10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4" name="任意多边形: 形状 153"/>
          <p:cNvSpPr/>
          <p:nvPr>
            <p:custDataLst>
              <p:tags r:id="rId2"/>
            </p:custDataLst>
          </p:nvPr>
        </p:nvSpPr>
        <p:spPr>
          <a:xfrm>
            <a:off x="2448149" y="2757196"/>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5" name="任意多边形: 形状 153"/>
          <p:cNvSpPr/>
          <p:nvPr>
            <p:custDataLst>
              <p:tags r:id="rId3"/>
            </p:custDataLst>
          </p:nvPr>
        </p:nvSpPr>
        <p:spPr>
          <a:xfrm>
            <a:off x="3141352" y="1207143"/>
            <a:ext cx="157506" cy="157506"/>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56" name="任意多边形: 形状 153"/>
          <p:cNvSpPr/>
          <p:nvPr>
            <p:custDataLst>
              <p:tags r:id="rId4"/>
            </p:custDataLst>
          </p:nvPr>
        </p:nvSpPr>
        <p:spPr>
          <a:xfrm>
            <a:off x="5737789" y="1240487"/>
            <a:ext cx="429522" cy="429522"/>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7" name="任意多边形: 形状 152"/>
          <p:cNvSpPr/>
          <p:nvPr>
            <p:custDataLst>
              <p:tags r:id="rId5"/>
            </p:custDataLst>
          </p:nvPr>
        </p:nvSpPr>
        <p:spPr>
          <a:xfrm>
            <a:off x="1994497" y="1439673"/>
            <a:ext cx="1146855" cy="1146855"/>
          </a:xfrm>
          <a:custGeom>
            <a:avLst/>
            <a:gdLst>
              <a:gd name="connsiteX0" fmla="*/ 1660093 w 1660093"/>
              <a:gd name="connsiteY0" fmla="*/ 830047 h 1660093"/>
              <a:gd name="connsiteX1" fmla="*/ 830046 w 1660093"/>
              <a:gd name="connsiteY1" fmla="*/ 1660093 h 1660093"/>
              <a:gd name="connsiteX2" fmla="*/ 0 w 1660093"/>
              <a:gd name="connsiteY2" fmla="*/ 830047 h 1660093"/>
              <a:gd name="connsiteX3" fmla="*/ 830046 w 1660093"/>
              <a:gd name="connsiteY3" fmla="*/ 0 h 1660093"/>
              <a:gd name="connsiteX4" fmla="*/ 1660093 w 1660093"/>
              <a:gd name="connsiteY4" fmla="*/ 830047 h 1660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093" h="1660093">
                <a:moveTo>
                  <a:pt x="1660093" y="830047"/>
                </a:moveTo>
                <a:cubicBezTo>
                  <a:pt x="1660093" y="1288469"/>
                  <a:pt x="1288469" y="1660093"/>
                  <a:pt x="830046" y="1660093"/>
                </a:cubicBezTo>
                <a:cubicBezTo>
                  <a:pt x="371624" y="1660093"/>
                  <a:pt x="0" y="1288469"/>
                  <a:pt x="0" y="830047"/>
                </a:cubicBezTo>
                <a:cubicBezTo>
                  <a:pt x="0" y="371625"/>
                  <a:pt x="371624" y="0"/>
                  <a:pt x="830046" y="0"/>
                </a:cubicBezTo>
                <a:cubicBezTo>
                  <a:pt x="1288469" y="0"/>
                  <a:pt x="1660093" y="371625"/>
                  <a:pt x="1660093" y="830047"/>
                </a:cubicBezTo>
                <a:close/>
              </a:path>
            </a:pathLst>
          </a:custGeom>
          <a:solidFill>
            <a:schemeClr val="accent1"/>
          </a:solidFill>
          <a:ln w="7620" cap="flat">
            <a:solidFill>
              <a:schemeClr val="accent1">
                <a:alpha val="50000"/>
              </a:schemeClr>
            </a:solid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8" name="矩形 57"/>
          <p:cNvSpPr/>
          <p:nvPr>
            <p:custDataLst>
              <p:tags r:id="rId6"/>
            </p:custDataLst>
          </p:nvPr>
        </p:nvSpPr>
        <p:spPr>
          <a:xfrm>
            <a:off x="2195195" y="1917700"/>
            <a:ext cx="83185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分别核算销售额</a:t>
            </a:r>
            <a:endParaRPr lang="zh-CN" altLang="en-US" sz="1360" dirty="0">
              <a:ln>
                <a:noFill/>
                <a:prstDash val="sysDot"/>
              </a:ln>
              <a:solidFill>
                <a:srgbClr val="FFFFFF"/>
              </a:solidFill>
              <a:latin typeface="+mn-ea"/>
              <a:cs typeface="+mn-ea"/>
            </a:endParaRPr>
          </a:p>
        </p:txBody>
      </p:sp>
      <p:pic>
        <p:nvPicPr>
          <p:cNvPr id="59" name="图片 58" descr="对话"/>
          <p:cNvPicPr>
            <a:picLocks noChangeAspect="1"/>
          </p:cNvPicPr>
          <p:nvPr>
            <p:custDataLst>
              <p:tags r:id="rId7"/>
            </p:custDataLst>
          </p:nvPr>
        </p:nvPicPr>
        <p:blipFill>
          <a:blip r:embed="rId8">
            <a:extLst>
              <a:ext uri="{96DAC541-7B7A-43D3-8B79-37D633B846F1}">
                <asvg:svgBlip xmlns:asvg="http://schemas.microsoft.com/office/drawing/2016/SVG/main" r:embed="rId9"/>
              </a:ext>
            </a:extLst>
          </a:blip>
          <a:stretch>
            <a:fillRect/>
          </a:stretch>
        </p:blipFill>
        <p:spPr>
          <a:xfrm>
            <a:off x="2443323" y="1651583"/>
            <a:ext cx="248763" cy="248763"/>
          </a:xfrm>
          <a:prstGeom prst="rect">
            <a:avLst/>
          </a:prstGeom>
        </p:spPr>
      </p:pic>
      <p:sp>
        <p:nvSpPr>
          <p:cNvPr id="52" name="任意多边形: 形状 151"/>
          <p:cNvSpPr/>
          <p:nvPr>
            <p:custDataLst>
              <p:tags r:id="rId10"/>
            </p:custDataLst>
          </p:nvPr>
        </p:nvSpPr>
        <p:spPr>
          <a:xfrm>
            <a:off x="4024965" y="730238"/>
            <a:ext cx="1187658" cy="1187658"/>
          </a:xfrm>
          <a:custGeom>
            <a:avLst/>
            <a:gdLst>
              <a:gd name="connsiteX0" fmla="*/ 1718920 w 1718919"/>
              <a:gd name="connsiteY0" fmla="*/ 859460 h 1718919"/>
              <a:gd name="connsiteX1" fmla="*/ 859460 w 1718919"/>
              <a:gd name="connsiteY1" fmla="*/ 1718920 h 1718919"/>
              <a:gd name="connsiteX2" fmla="*/ 0 w 1718919"/>
              <a:gd name="connsiteY2" fmla="*/ 859460 h 1718919"/>
              <a:gd name="connsiteX3" fmla="*/ 859460 w 1718919"/>
              <a:gd name="connsiteY3" fmla="*/ 0 h 1718919"/>
              <a:gd name="connsiteX4" fmla="*/ 1718920 w 1718919"/>
              <a:gd name="connsiteY4" fmla="*/ 859460 h 171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919" h="1718919">
                <a:moveTo>
                  <a:pt x="1718920" y="859460"/>
                </a:moveTo>
                <a:cubicBezTo>
                  <a:pt x="1718920" y="1334126"/>
                  <a:pt x="1334126" y="1718920"/>
                  <a:pt x="859460" y="1718920"/>
                </a:cubicBezTo>
                <a:cubicBezTo>
                  <a:pt x="384794" y="1718920"/>
                  <a:pt x="0" y="1334126"/>
                  <a:pt x="0" y="859460"/>
                </a:cubicBezTo>
                <a:cubicBezTo>
                  <a:pt x="0" y="384793"/>
                  <a:pt x="384794" y="0"/>
                  <a:pt x="859460" y="0"/>
                </a:cubicBezTo>
                <a:cubicBezTo>
                  <a:pt x="1334126" y="0"/>
                  <a:pt x="1718920" y="384793"/>
                  <a:pt x="1718920" y="859460"/>
                </a:cubicBezTo>
                <a:close/>
              </a:path>
            </a:pathLst>
          </a:custGeom>
          <a:solidFill>
            <a:schemeClr val="accent2"/>
          </a:solidFill>
          <a:ln w="7620" cap="flat">
            <a:noFill/>
            <a:prstDash val="solid"/>
            <a:miter/>
          </a:ln>
          <a:effectLst>
            <a:outerShdw blurRad="177800" dist="127000" dir="5400000" algn="t" rotWithShape="0">
              <a:schemeClr val="accent2">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53" name="矩形 52"/>
          <p:cNvSpPr/>
          <p:nvPr>
            <p:custDataLst>
              <p:tags r:id="rId11"/>
            </p:custDataLst>
          </p:nvPr>
        </p:nvSpPr>
        <p:spPr>
          <a:xfrm>
            <a:off x="4189095" y="1183640"/>
            <a:ext cx="1000760"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sym typeface="+mn-ea"/>
              </a:rPr>
              <a:t>正列举饲料种类</a:t>
            </a:r>
            <a:endParaRPr lang="zh-CN" altLang="en-US" sz="1360" dirty="0">
              <a:ln>
                <a:noFill/>
                <a:prstDash val="sysDot"/>
              </a:ln>
              <a:solidFill>
                <a:srgbClr val="FFFFFF"/>
              </a:solidFill>
              <a:latin typeface="+mn-ea"/>
              <a:cs typeface="+mn-ea"/>
              <a:sym typeface="+mn-ea"/>
            </a:endParaRPr>
          </a:p>
        </p:txBody>
      </p:sp>
      <p:pic>
        <p:nvPicPr>
          <p:cNvPr id="60" name="图片 59" descr="上涨数据图"/>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4494412" y="894763"/>
            <a:ext cx="248763" cy="248763"/>
          </a:xfrm>
          <a:prstGeom prst="rect">
            <a:avLst/>
          </a:prstGeom>
        </p:spPr>
      </p:pic>
      <p:sp>
        <p:nvSpPr>
          <p:cNvPr id="61" name="任意多边形: 形状 150"/>
          <p:cNvSpPr>
            <a:spLocks noChangeAspect="1"/>
          </p:cNvSpPr>
          <p:nvPr>
            <p:custDataLst>
              <p:tags r:id="rId15"/>
            </p:custDataLst>
          </p:nvPr>
        </p:nvSpPr>
        <p:spPr>
          <a:xfrm>
            <a:off x="6095797" y="1430021"/>
            <a:ext cx="1146855" cy="1146855"/>
          </a:xfrm>
          <a:custGeom>
            <a:avLst/>
            <a:gdLst>
              <a:gd name="connsiteX0" fmla="*/ 1755496 w 1755495"/>
              <a:gd name="connsiteY0" fmla="*/ 877748 h 1755495"/>
              <a:gd name="connsiteX1" fmla="*/ 877748 w 1755495"/>
              <a:gd name="connsiteY1" fmla="*/ 1755496 h 1755495"/>
              <a:gd name="connsiteX2" fmla="*/ 1 w 1755495"/>
              <a:gd name="connsiteY2" fmla="*/ 877748 h 1755495"/>
              <a:gd name="connsiteX3" fmla="*/ 877748 w 1755495"/>
              <a:gd name="connsiteY3" fmla="*/ 0 h 1755495"/>
              <a:gd name="connsiteX4" fmla="*/ 1755496 w 1755495"/>
              <a:gd name="connsiteY4" fmla="*/ 877748 h 1755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495" h="1755495">
                <a:moveTo>
                  <a:pt x="1755496" y="877748"/>
                </a:moveTo>
                <a:cubicBezTo>
                  <a:pt x="1755496" y="1362515"/>
                  <a:pt x="1362515" y="1755496"/>
                  <a:pt x="877748" y="1755496"/>
                </a:cubicBezTo>
                <a:cubicBezTo>
                  <a:pt x="392982" y="1755496"/>
                  <a:pt x="1" y="1362515"/>
                  <a:pt x="1" y="877748"/>
                </a:cubicBezTo>
                <a:cubicBezTo>
                  <a:pt x="1" y="392981"/>
                  <a:pt x="392982" y="0"/>
                  <a:pt x="877748" y="0"/>
                </a:cubicBezTo>
                <a:cubicBezTo>
                  <a:pt x="1362515" y="0"/>
                  <a:pt x="1755496" y="392981"/>
                  <a:pt x="1755496" y="877748"/>
                </a:cubicBezTo>
                <a:close/>
              </a:path>
            </a:pathLst>
          </a:custGeom>
          <a:solidFill>
            <a:schemeClr val="accent1"/>
          </a:solidFill>
          <a:ln w="7620" cap="flat">
            <a:noFill/>
            <a:prstDash val="solid"/>
            <a:miter/>
          </a:ln>
          <a:effectLst>
            <a:outerShdw blurRad="177800" dist="127000" dir="5400000" algn="t" rotWithShape="0">
              <a:schemeClr val="accent1">
                <a:alpha val="19000"/>
              </a:schemeClr>
            </a:outerShdw>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62" name="矩形 61"/>
          <p:cNvSpPr/>
          <p:nvPr>
            <p:custDataLst>
              <p:tags r:id="rId16"/>
            </p:custDataLst>
          </p:nvPr>
        </p:nvSpPr>
        <p:spPr>
          <a:xfrm>
            <a:off x="6236970" y="1970405"/>
            <a:ext cx="865505" cy="356870"/>
          </a:xfrm>
          <a:prstGeom prst="rect">
            <a:avLst/>
          </a:prstGeom>
          <a:noFill/>
        </p:spPr>
        <p:txBody>
          <a:bodyPr wrap="square" lIns="0" tIns="0" rIns="0" bIns="0" rtlCol="0" anchor="t" anchorCtr="0">
            <a:noAutofit/>
          </a:bodyPr>
          <a:lstStyle/>
          <a:p>
            <a:pPr indent="0" algn="ctr" fontAlgn="auto">
              <a:lnSpc>
                <a:spcPct val="110000"/>
              </a:lnSpc>
              <a:spcBef>
                <a:spcPct val="0"/>
              </a:spcBef>
              <a:spcAft>
                <a:spcPct val="0"/>
              </a:spcAft>
            </a:pPr>
            <a:r>
              <a:rPr lang="zh-CN" altLang="en-US" sz="1360" dirty="0">
                <a:ln>
                  <a:noFill/>
                  <a:prstDash val="sysDot"/>
                </a:ln>
                <a:solidFill>
                  <a:srgbClr val="FFFFFF"/>
                </a:solidFill>
                <a:latin typeface="+mn-ea"/>
                <a:cs typeface="+mn-ea"/>
              </a:rPr>
              <a:t>不得开具专票</a:t>
            </a:r>
            <a:endParaRPr lang="zh-CN" altLang="en-US" sz="1360" dirty="0">
              <a:ln>
                <a:noFill/>
                <a:prstDash val="sysDot"/>
              </a:ln>
              <a:solidFill>
                <a:srgbClr val="FFFFFF"/>
              </a:solidFill>
              <a:latin typeface="+mn-ea"/>
              <a:cs typeface="+mn-ea"/>
            </a:endParaRPr>
          </a:p>
        </p:txBody>
      </p:sp>
      <p:pic>
        <p:nvPicPr>
          <p:cNvPr id="63" name="图片 62" descr="奖牌"/>
          <p:cNvPicPr>
            <a:picLocks noChangeAspect="1"/>
          </p:cNvPicPr>
          <p:nvPr>
            <p:custDataLst>
              <p:tags r:id="rId17"/>
            </p:custDataLst>
          </p:nvPr>
        </p:nvPicPr>
        <p:blipFill>
          <a:blip r:embed="rId18">
            <a:extLst>
              <a:ext uri="{96DAC541-7B7A-43D3-8B79-37D633B846F1}">
                <asvg:svgBlip xmlns:asvg="http://schemas.microsoft.com/office/drawing/2016/SVG/main" r:embed="rId19"/>
              </a:ext>
            </a:extLst>
          </a:blip>
          <a:stretch>
            <a:fillRect/>
          </a:stretch>
        </p:blipFill>
        <p:spPr>
          <a:xfrm>
            <a:off x="6545062" y="1651583"/>
            <a:ext cx="248763" cy="248763"/>
          </a:xfrm>
          <a:prstGeom prst="rect">
            <a:avLst/>
          </a:prstGeom>
        </p:spPr>
      </p:pic>
      <p:sp>
        <p:nvSpPr>
          <p:cNvPr id="64" name="任意多边形: 形状 153"/>
          <p:cNvSpPr/>
          <p:nvPr>
            <p:custDataLst>
              <p:tags r:id="rId20"/>
            </p:custDataLst>
          </p:nvPr>
        </p:nvSpPr>
        <p:spPr>
          <a:xfrm>
            <a:off x="6511280" y="2977441"/>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5" name="任意多边形: 形状 153"/>
          <p:cNvSpPr/>
          <p:nvPr>
            <p:custDataLst>
              <p:tags r:id="rId21"/>
            </p:custDataLst>
          </p:nvPr>
        </p:nvSpPr>
        <p:spPr>
          <a:xfrm>
            <a:off x="5608362" y="2676908"/>
            <a:ext cx="219368" cy="219368"/>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6" name="任意多边形: 形状 153"/>
          <p:cNvSpPr/>
          <p:nvPr>
            <p:custDataLst>
              <p:tags r:id="rId22"/>
            </p:custDataLst>
          </p:nvPr>
        </p:nvSpPr>
        <p:spPr>
          <a:xfrm>
            <a:off x="2693403" y="2661113"/>
            <a:ext cx="316329" cy="316329"/>
          </a:xfrm>
          <a:custGeom>
            <a:avLst/>
            <a:gdLst>
              <a:gd name="connsiteX0" fmla="*/ 1556156 w 1556156"/>
              <a:gd name="connsiteY0" fmla="*/ 778078 h 1556156"/>
              <a:gd name="connsiteX1" fmla="*/ 778078 w 1556156"/>
              <a:gd name="connsiteY1" fmla="*/ 1556156 h 1556156"/>
              <a:gd name="connsiteX2" fmla="*/ 0 w 1556156"/>
              <a:gd name="connsiteY2" fmla="*/ 778078 h 1556156"/>
              <a:gd name="connsiteX3" fmla="*/ 778078 w 1556156"/>
              <a:gd name="connsiteY3" fmla="*/ 0 h 1556156"/>
              <a:gd name="connsiteX4" fmla="*/ 1556156 w 1556156"/>
              <a:gd name="connsiteY4" fmla="*/ 778078 h 1556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6156" h="1556156">
                <a:moveTo>
                  <a:pt x="1556156" y="778078"/>
                </a:moveTo>
                <a:cubicBezTo>
                  <a:pt x="1556156" y="1207799"/>
                  <a:pt x="1207799" y="1556156"/>
                  <a:pt x="778078" y="1556156"/>
                </a:cubicBezTo>
                <a:cubicBezTo>
                  <a:pt x="348358" y="1556156"/>
                  <a:pt x="0" y="1207799"/>
                  <a:pt x="0" y="778078"/>
                </a:cubicBezTo>
                <a:cubicBezTo>
                  <a:pt x="0" y="348357"/>
                  <a:pt x="348358" y="0"/>
                  <a:pt x="778078" y="0"/>
                </a:cubicBezTo>
                <a:cubicBezTo>
                  <a:pt x="1207799" y="0"/>
                  <a:pt x="1556156" y="348357"/>
                  <a:pt x="1556156" y="778078"/>
                </a:cubicBezTo>
                <a:close/>
              </a:path>
            </a:pathLst>
          </a:custGeom>
          <a:solidFill>
            <a:schemeClr val="accent1">
              <a:lumMod val="40000"/>
              <a:lumOff val="60000"/>
              <a:alpha val="42000"/>
            </a:schemeClr>
          </a:solidFill>
          <a:ln w="7620" cap="flat">
            <a:noFill/>
            <a:prstDash val="solid"/>
            <a:miter/>
          </a:ln>
          <a:effectLst/>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69" name="任意多边形: 形状 159"/>
          <p:cNvSpPr/>
          <p:nvPr>
            <p:custDataLst>
              <p:tags r:id="rId23"/>
            </p:custDataLst>
          </p:nvPr>
        </p:nvSpPr>
        <p:spPr>
          <a:xfrm>
            <a:off x="4164483" y="2314512"/>
            <a:ext cx="354060" cy="1492140"/>
          </a:xfrm>
          <a:custGeom>
            <a:avLst/>
            <a:gdLst>
              <a:gd name="connsiteX0" fmla="*/ 159792 w 512711"/>
              <a:gd name="connsiteY0" fmla="*/ 2441143 h 2441143"/>
              <a:gd name="connsiteX1" fmla="*/ 510540 w 512711"/>
              <a:gd name="connsiteY1" fmla="*/ 0 h 2441143"/>
              <a:gd name="connsiteX2" fmla="*/ 498958 w 512711"/>
              <a:gd name="connsiteY2" fmla="*/ 0 h 2441143"/>
              <a:gd name="connsiteX3" fmla="*/ 0 w 512711"/>
              <a:gd name="connsiteY3" fmla="*/ 2441143 h 2441143"/>
              <a:gd name="connsiteX4" fmla="*/ 15979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792" y="0"/>
                </a:moveTo>
                <a:lnTo>
                  <a:pt x="805" y="7"/>
                </a:lnTo>
                <a:lnTo>
                  <a:pt x="805" y="8"/>
                </a:lnTo>
                <a:cubicBezTo>
                  <a:pt x="812" y="279"/>
                  <a:pt x="841" y="2252"/>
                  <a:pt x="252" y="3401"/>
                </a:cubicBezTo>
                <a:lnTo>
                  <a:pt x="0" y="3401"/>
                </a:lnTo>
                <a:cubicBezTo>
                  <a:pt x="244" y="3097"/>
                  <a:pt x="682" y="2249"/>
                  <a:pt x="783" y="29"/>
                </a:cubicBezTo>
                <a:lnTo>
                  <a:pt x="784" y="4"/>
                </a:lnTo>
                <a:lnTo>
                  <a:pt x="792"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0" name="任意多边形: 形状 162"/>
          <p:cNvSpPr/>
          <p:nvPr>
            <p:custDataLst>
              <p:tags r:id="rId24"/>
            </p:custDataLst>
          </p:nvPr>
        </p:nvSpPr>
        <p:spPr>
          <a:xfrm>
            <a:off x="4438693" y="2167535"/>
            <a:ext cx="311063" cy="1639555"/>
          </a:xfrm>
          <a:custGeom>
            <a:avLst/>
            <a:gdLst>
              <a:gd name="connsiteX0" fmla="*/ 709 w 709"/>
              <a:gd name="connsiteY0" fmla="*/ 3859 h 3859"/>
              <a:gd name="connsiteX1" fmla="*/ 407 w 709"/>
              <a:gd name="connsiteY1" fmla="*/ 0 h 3859"/>
              <a:gd name="connsiteX2" fmla="*/ 0 w 709"/>
              <a:gd name="connsiteY2" fmla="*/ 3859 h 3859"/>
              <a:gd name="connsiteX3" fmla="*/ 709 w 709"/>
              <a:gd name="connsiteY3" fmla="*/ 3859 h 3859"/>
            </a:gdLst>
            <a:ahLst/>
            <a:cxnLst>
              <a:cxn ang="0">
                <a:pos x="connsiteX0" y="connsiteY0"/>
              </a:cxn>
              <a:cxn ang="0">
                <a:pos x="connsiteX1" y="connsiteY1"/>
              </a:cxn>
              <a:cxn ang="0">
                <a:pos x="connsiteX2" y="connsiteY2"/>
              </a:cxn>
              <a:cxn ang="0">
                <a:pos x="connsiteX3" y="connsiteY3"/>
              </a:cxn>
            </a:cxnLst>
            <a:rect l="l" t="t" r="r" b="b"/>
            <a:pathLst>
              <a:path w="709" h="3737">
                <a:moveTo>
                  <a:pt x="407" y="0"/>
                </a:moveTo>
                <a:lnTo>
                  <a:pt x="413" y="4"/>
                </a:lnTo>
                <a:lnTo>
                  <a:pt x="416" y="46"/>
                </a:lnTo>
                <a:cubicBezTo>
                  <a:pt x="474" y="1210"/>
                  <a:pt x="524" y="2886"/>
                  <a:pt x="709" y="3737"/>
                </a:cubicBezTo>
                <a:lnTo>
                  <a:pt x="0" y="3737"/>
                </a:lnTo>
                <a:cubicBezTo>
                  <a:pt x="151" y="3279"/>
                  <a:pt x="316" y="2381"/>
                  <a:pt x="401" y="49"/>
                </a:cubicBezTo>
                <a:lnTo>
                  <a:pt x="403" y="2"/>
                </a:lnTo>
                <a:lnTo>
                  <a:pt x="407"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sz="1750">
              <a:solidFill>
                <a:schemeClr val="tx1"/>
              </a:solidFill>
              <a:sym typeface="+mn-ea"/>
            </a:endParaRPr>
          </a:p>
        </p:txBody>
      </p:sp>
      <p:sp>
        <p:nvSpPr>
          <p:cNvPr id="71" name="任意多边形: 形状 163"/>
          <p:cNvSpPr/>
          <p:nvPr>
            <p:custDataLst>
              <p:tags r:id="rId25"/>
            </p:custDataLst>
          </p:nvPr>
        </p:nvSpPr>
        <p:spPr>
          <a:xfrm>
            <a:off x="4719483" y="2314512"/>
            <a:ext cx="354060" cy="1492140"/>
          </a:xfrm>
          <a:custGeom>
            <a:avLst/>
            <a:gdLst>
              <a:gd name="connsiteX0" fmla="*/ 512712 w 512711"/>
              <a:gd name="connsiteY0" fmla="*/ 2441143 h 2441143"/>
              <a:gd name="connsiteX1" fmla="*/ 13754 w 512711"/>
              <a:gd name="connsiteY1" fmla="*/ 0 h 2441143"/>
              <a:gd name="connsiteX2" fmla="*/ 2172 w 512711"/>
              <a:gd name="connsiteY2" fmla="*/ 0 h 2441143"/>
              <a:gd name="connsiteX3" fmla="*/ 352920 w 512711"/>
              <a:gd name="connsiteY3" fmla="*/ 2441143 h 2441143"/>
              <a:gd name="connsiteX4" fmla="*/ 512712 w 512711"/>
              <a:gd name="connsiteY4" fmla="*/ 2441143 h 2441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 h="3401">
                <a:moveTo>
                  <a:pt x="15" y="0"/>
                </a:moveTo>
                <a:lnTo>
                  <a:pt x="23" y="4"/>
                </a:lnTo>
                <a:lnTo>
                  <a:pt x="24" y="29"/>
                </a:lnTo>
                <a:cubicBezTo>
                  <a:pt x="125" y="2249"/>
                  <a:pt x="563" y="3097"/>
                  <a:pt x="807" y="3401"/>
                </a:cubicBezTo>
                <a:lnTo>
                  <a:pt x="555" y="3401"/>
                </a:lnTo>
                <a:cubicBezTo>
                  <a:pt x="-34" y="2252"/>
                  <a:pt x="-5" y="279"/>
                  <a:pt x="2" y="8"/>
                </a:cubicBezTo>
                <a:lnTo>
                  <a:pt x="2" y="7"/>
                </a:lnTo>
                <a:lnTo>
                  <a:pt x="15" y="0"/>
                </a:lnTo>
                <a:close/>
              </a:path>
            </a:pathLst>
          </a:custGeom>
          <a:gradFill>
            <a:gsLst>
              <a:gs pos="43000">
                <a:schemeClr val="accent1">
                  <a:lumMod val="60000"/>
                  <a:lumOff val="40000"/>
                  <a:alpha val="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2" name="任意多边形: 形状 158"/>
          <p:cNvSpPr/>
          <p:nvPr>
            <p:custDataLst>
              <p:tags r:id="rId26"/>
            </p:custDataLst>
          </p:nvPr>
        </p:nvSpPr>
        <p:spPr>
          <a:xfrm>
            <a:off x="4579088" y="2084614"/>
            <a:ext cx="76340" cy="103980"/>
          </a:xfrm>
          <a:custGeom>
            <a:avLst/>
            <a:gdLst>
              <a:gd name="connsiteX0" fmla="*/ 55169 w 110337"/>
              <a:gd name="connsiteY0" fmla="*/ 134798 h 169164"/>
              <a:gd name="connsiteX1" fmla="*/ 1067 w 110337"/>
              <a:gd name="connsiteY1" fmla="*/ 169164 h 169164"/>
              <a:gd name="connsiteX2" fmla="*/ 0 w 110337"/>
              <a:gd name="connsiteY2" fmla="*/ 169164 h 169164"/>
              <a:gd name="connsiteX3" fmla="*/ 55169 w 110337"/>
              <a:gd name="connsiteY3" fmla="*/ 0 h 169164"/>
              <a:gd name="connsiteX4" fmla="*/ 110337 w 110337"/>
              <a:gd name="connsiteY4" fmla="*/ 169164 h 169164"/>
              <a:gd name="connsiteX5" fmla="*/ 109271 w 110337"/>
              <a:gd name="connsiteY5" fmla="*/ 169164 h 16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4">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3" name="任意多边形: 形状 157"/>
          <p:cNvSpPr/>
          <p:nvPr>
            <p:custDataLst>
              <p:tags r:id="rId27"/>
            </p:custDataLst>
          </p:nvPr>
        </p:nvSpPr>
        <p:spPr>
          <a:xfrm>
            <a:off x="4687895"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4" name="任意多边形: 形状 157"/>
          <p:cNvSpPr/>
          <p:nvPr>
            <p:custDataLst>
              <p:tags r:id="rId28"/>
            </p:custDataLst>
          </p:nvPr>
        </p:nvSpPr>
        <p:spPr>
          <a:xfrm>
            <a:off x="4475546" y="2231591"/>
            <a:ext cx="76340" cy="103980"/>
          </a:xfrm>
          <a:custGeom>
            <a:avLst/>
            <a:gdLst>
              <a:gd name="connsiteX0" fmla="*/ 55169 w 110337"/>
              <a:gd name="connsiteY0" fmla="*/ 134798 h 169163"/>
              <a:gd name="connsiteX1" fmla="*/ 1067 w 110337"/>
              <a:gd name="connsiteY1" fmla="*/ 169164 h 169163"/>
              <a:gd name="connsiteX2" fmla="*/ 0 w 110337"/>
              <a:gd name="connsiteY2" fmla="*/ 169164 h 169163"/>
              <a:gd name="connsiteX3" fmla="*/ 55169 w 110337"/>
              <a:gd name="connsiteY3" fmla="*/ 0 h 169163"/>
              <a:gd name="connsiteX4" fmla="*/ 110337 w 110337"/>
              <a:gd name="connsiteY4" fmla="*/ 169164 h 169163"/>
              <a:gd name="connsiteX5" fmla="*/ 109271 w 110337"/>
              <a:gd name="connsiteY5" fmla="*/ 169164 h 16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37" h="169163">
                <a:moveTo>
                  <a:pt x="55169" y="134798"/>
                </a:moveTo>
                <a:lnTo>
                  <a:pt x="1067" y="169164"/>
                </a:lnTo>
                <a:lnTo>
                  <a:pt x="0" y="169164"/>
                </a:lnTo>
                <a:lnTo>
                  <a:pt x="55169" y="0"/>
                </a:lnTo>
                <a:lnTo>
                  <a:pt x="110337" y="169164"/>
                </a:lnTo>
                <a:lnTo>
                  <a:pt x="109271" y="169164"/>
                </a:lnTo>
                <a:close/>
              </a:path>
            </a:pathLst>
          </a:custGeom>
          <a:gradFill>
            <a:gsLst>
              <a:gs pos="43000">
                <a:schemeClr val="accent1">
                  <a:lumMod val="60000"/>
                  <a:lumOff val="40000"/>
                  <a:alpha val="59000"/>
                </a:schemeClr>
              </a:gs>
              <a:gs pos="0">
                <a:schemeClr val="accent1">
                  <a:lumMod val="60000"/>
                  <a:lumOff val="40000"/>
                  <a:alpha val="60000"/>
                </a:schemeClr>
              </a:gs>
            </a:gsLst>
            <a:lin ang="5400000" scaled="0"/>
          </a:gradFill>
          <a:ln w="7620" cap="flat">
            <a:noFill/>
            <a:prstDash val="solid"/>
            <a:miter/>
          </a:ln>
        </p:spPr>
        <p:txBody>
          <a:bodyPr rot="0" spcFirstLastPara="0" vertOverflow="overflow" horzOverflow="overflow" vert="horz" wrap="square" lIns="88936" tIns="44468" rIns="88936" bIns="44468"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750">
              <a:solidFill>
                <a:schemeClr val="tx1"/>
              </a:solidFill>
            </a:endParaRPr>
          </a:p>
        </p:txBody>
      </p:sp>
      <p:sp>
        <p:nvSpPr>
          <p:cNvPr id="7" name="矩形 6"/>
          <p:cNvSpPr/>
          <p:nvPr>
            <p:custDataLst>
              <p:tags r:id="rId29"/>
            </p:custDataLst>
          </p:nvPr>
        </p:nvSpPr>
        <p:spPr>
          <a:xfrm>
            <a:off x="4269780" y="3026141"/>
            <a:ext cx="698028" cy="689254"/>
          </a:xfrm>
          <a:prstGeom prst="rect">
            <a:avLst/>
          </a:prstGeom>
          <a:noFill/>
          <a:effectLst>
            <a:outerShdw blurRad="25400" dist="38100" dir="5400000" algn="t" rotWithShape="0">
              <a:schemeClr val="accent1">
                <a:lumMod val="50000"/>
                <a:alpha val="40000"/>
              </a:schemeClr>
            </a:outerShdw>
          </a:effectLst>
        </p:spPr>
        <p:txBody>
          <a:bodyPr wrap="square" lIns="0" tIns="0" rIns="0" bIns="0" rtlCol="0" anchor="b" anchorCtr="0">
            <a:noAutofit/>
          </a:bodyPr>
          <a:lstStyle/>
          <a:p>
            <a:pPr indent="0" algn="ctr" fontAlgn="auto">
              <a:lnSpc>
                <a:spcPct val="120000"/>
              </a:lnSpc>
              <a:spcBef>
                <a:spcPct val="0"/>
              </a:spcBef>
              <a:spcAft>
                <a:spcPct val="0"/>
              </a:spcAft>
            </a:pPr>
            <a:r>
              <a:rPr lang="zh-CN" altLang="en-US" sz="1750" b="1" dirty="0">
                <a:ln>
                  <a:noFill/>
                  <a:prstDash val="sysDot"/>
                </a:ln>
                <a:solidFill>
                  <a:srgbClr val="FFFFFF"/>
                </a:solidFill>
                <a:latin typeface="+mn-ea"/>
                <a:cs typeface="+mn-ea"/>
              </a:rPr>
              <a:t>免税条件</a:t>
            </a:r>
            <a:endParaRPr lang="zh-CN" altLang="en-US" sz="1750" b="1" dirty="0">
              <a:ln>
                <a:noFill/>
                <a:prstDash val="sysDot"/>
              </a:ln>
              <a:solidFill>
                <a:srgbClr val="FFFFFF"/>
              </a:solidFill>
              <a:latin typeface="+mn-ea"/>
              <a:cs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TextBox 1"/>
          <p:cNvSpPr txBox="1"/>
          <p:nvPr>
            <p:custDataLst>
              <p:tags r:id="rId1"/>
            </p:custDataLst>
          </p:nvPr>
        </p:nvSpPr>
        <p:spPr>
          <a:xfrm>
            <a:off x="1222375" y="1851660"/>
            <a:ext cx="6631940" cy="1076325"/>
          </a:xfrm>
          <a:prstGeom prst="rect">
            <a:avLst/>
          </a:prstGeom>
          <a:noFill/>
        </p:spPr>
        <p:txBody>
          <a:bodyPr wrap="square" rtlCol="0">
            <a:spAutoFit/>
          </a:bodyPr>
          <a:p>
            <a:r>
              <a:rPr lang="zh-CN" altLang="en-US" sz="1600" b="1" dirty="0" smtClean="0">
                <a:solidFill>
                  <a:schemeClr val="tx1"/>
                </a:solidFill>
              </a:rPr>
              <a:t>政策依据</a:t>
            </a:r>
            <a:r>
              <a:rPr lang="zh-CN" altLang="en-US" sz="1600" dirty="0" smtClean="0">
                <a:solidFill>
                  <a:schemeClr val="tx1"/>
                </a:solidFill>
              </a:rPr>
              <a:t>：</a:t>
            </a:r>
            <a:endParaRPr lang="en-US" altLang="zh-CN" sz="1600" dirty="0" smtClean="0">
              <a:solidFill>
                <a:schemeClr val="tx1"/>
              </a:solidFill>
            </a:endParaRPr>
          </a:p>
          <a:p>
            <a:pPr>
              <a:buFont typeface="Wingdings" panose="05000000000000000000" pitchFamily="2" charset="2"/>
              <a:buChar char="Ø"/>
            </a:pPr>
            <a:r>
              <a:rPr lang="en-US" sz="1600" dirty="0" smtClean="0">
                <a:solidFill>
                  <a:schemeClr val="tx1"/>
                </a:solidFill>
              </a:rPr>
              <a:t> </a:t>
            </a:r>
            <a:r>
              <a:rPr lang="en-US" altLang="zh-CN" sz="1600" dirty="0" smtClean="0">
                <a:solidFill>
                  <a:schemeClr val="tx1"/>
                </a:solidFill>
              </a:rPr>
              <a:t>《</a:t>
            </a:r>
            <a:r>
              <a:rPr lang="zh-CN" altLang="en-US" sz="1600" dirty="0" smtClean="0">
                <a:solidFill>
                  <a:schemeClr val="tx1"/>
                </a:solidFill>
              </a:rPr>
              <a:t>财政部 国家税务总局关于农业生产资料征免增值税政策的通知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2001</a:t>
            </a:r>
            <a:r>
              <a:rPr lang="en-US" altLang="zh-CN" sz="1600" dirty="0" smtClean="0">
                <a:solidFill>
                  <a:schemeClr val="tx1"/>
                </a:solidFill>
              </a:rPr>
              <a:t>〕</a:t>
            </a:r>
            <a:r>
              <a:rPr lang="en-US" sz="1600" dirty="0" smtClean="0">
                <a:solidFill>
                  <a:schemeClr val="tx1"/>
                </a:solidFill>
              </a:rPr>
              <a:t>113</a:t>
            </a:r>
            <a:r>
              <a:rPr lang="zh-CN" altLang="en-US" sz="1600" dirty="0" smtClean="0">
                <a:solidFill>
                  <a:schemeClr val="tx1"/>
                </a:solidFill>
              </a:rPr>
              <a:t>号）第一条。</a:t>
            </a:r>
            <a:endParaRPr lang="zh-CN" altLang="en-US" sz="1600" dirty="0" smtClean="0">
              <a:solidFill>
                <a:schemeClr val="tx1"/>
              </a:solidFill>
            </a:endParaRPr>
          </a:p>
          <a:p>
            <a:endParaRPr lang="zh-CN" altLang="en-US" sz="1600" dirty="0" smtClean="0">
              <a:solidFill>
                <a:schemeClr val="tx1"/>
              </a:solidFill>
            </a:endParaRPr>
          </a:p>
        </p:txBody>
      </p:sp>
      <p:pic>
        <p:nvPicPr>
          <p:cNvPr id="3" name="图片 2" descr="人员交谈"/>
          <p:cNvPicPr>
            <a:picLocks noChangeAspect="1"/>
          </p:cNvPicPr>
          <p:nvPr>
            <p:custDataLst>
              <p:tags r:id="rId2"/>
            </p:custDataLst>
          </p:nvPr>
        </p:nvPicPr>
        <p:blipFill>
          <a:blip r:embed="rId3" cstate="print"/>
          <a:stretch>
            <a:fillRect/>
          </a:stretch>
        </p:blipFill>
        <p:spPr>
          <a:xfrm>
            <a:off x="755650" y="1851660"/>
            <a:ext cx="351790" cy="426085"/>
          </a:xfrm>
          <a:prstGeom prst="rect">
            <a:avLst/>
          </a:prstGeom>
        </p:spPr>
      </p:pic>
      <p:pic>
        <p:nvPicPr>
          <p:cNvPr id="5" name="图片 4" descr="人员交谈"/>
          <p:cNvPicPr>
            <a:picLocks noChangeAspect="1"/>
          </p:cNvPicPr>
          <p:nvPr>
            <p:custDataLst>
              <p:tags r:id="rId4"/>
            </p:custDataLst>
          </p:nvPr>
        </p:nvPicPr>
        <p:blipFill>
          <a:blip r:embed="rId3" cstate="print"/>
          <a:stretch>
            <a:fillRect/>
          </a:stretch>
        </p:blipFill>
        <p:spPr>
          <a:xfrm>
            <a:off x="870585" y="3651885"/>
            <a:ext cx="351790" cy="426085"/>
          </a:xfrm>
          <a:prstGeom prst="rect">
            <a:avLst/>
          </a:prstGeom>
        </p:spPr>
      </p:pic>
      <p:sp>
        <p:nvSpPr>
          <p:cNvPr id="6" name="TextBox 5"/>
          <p:cNvSpPr txBox="1"/>
          <p:nvPr>
            <p:custDataLst>
              <p:tags r:id="rId5"/>
            </p:custDataLst>
          </p:nvPr>
        </p:nvSpPr>
        <p:spPr>
          <a:xfrm>
            <a:off x="1331595" y="3651885"/>
            <a:ext cx="6594475" cy="1568450"/>
          </a:xfrm>
          <a:prstGeom prst="rect">
            <a:avLst/>
          </a:prstGeom>
          <a:noFill/>
        </p:spPr>
        <p:txBody>
          <a:bodyPr wrap="square" rtlCol="0">
            <a:spAutoFit/>
          </a:bodyPr>
          <a:p>
            <a:r>
              <a:rPr lang="zh-CN" altLang="en-US" sz="1600" b="1" dirty="0" smtClean="0">
                <a:solidFill>
                  <a:schemeClr val="tx1"/>
                </a:solidFill>
              </a:rPr>
              <a:t>政策依据</a:t>
            </a:r>
            <a:r>
              <a:rPr lang="zh-CN" altLang="en-US" sz="1600" dirty="0" smtClean="0">
                <a:solidFill>
                  <a:schemeClr val="tx1"/>
                </a:solidFill>
              </a:rPr>
              <a:t>：</a:t>
            </a:r>
            <a:endParaRPr lang="en-US" altLang="zh-CN" sz="1600" dirty="0" smtClean="0">
              <a:solidFill>
                <a:schemeClr val="tx1"/>
              </a:solidFill>
            </a:endParaRPr>
          </a:p>
          <a:p>
            <a:pPr>
              <a:buFont typeface="Wingdings" panose="05000000000000000000" pitchFamily="2" charset="2"/>
              <a:buChar char="Ø"/>
            </a:pPr>
            <a:r>
              <a:rPr lang="en-US" sz="1600" dirty="0" smtClean="0">
                <a:solidFill>
                  <a:schemeClr val="tx1"/>
                </a:solidFill>
              </a:rPr>
              <a:t> </a:t>
            </a:r>
            <a:r>
              <a:rPr lang="en-US" altLang="zh-CN" sz="1600" dirty="0" smtClean="0">
                <a:solidFill>
                  <a:schemeClr val="tx1"/>
                </a:solidFill>
              </a:rPr>
              <a:t>《</a:t>
            </a:r>
            <a:r>
              <a:rPr lang="zh-CN" altLang="en-US" sz="1600" dirty="0" smtClean="0">
                <a:solidFill>
                  <a:schemeClr val="tx1"/>
                </a:solidFill>
              </a:rPr>
              <a:t>财政部 国家税务总局关于农业生产资料征免增值税政策的通知</a:t>
            </a:r>
            <a:r>
              <a:rPr lang="en-US" altLang="zh-CN" sz="1600" dirty="0" smtClean="0">
                <a:solidFill>
                  <a:schemeClr val="tx1"/>
                </a:solidFill>
              </a:rPr>
              <a:t>》</a:t>
            </a:r>
            <a:r>
              <a:rPr lang="zh-CN" altLang="en-US" sz="1600" dirty="0" smtClean="0">
                <a:solidFill>
                  <a:schemeClr val="tx1"/>
                </a:solidFill>
              </a:rPr>
              <a:t>（财税</a:t>
            </a:r>
            <a:r>
              <a:rPr lang="en-US" altLang="zh-CN" sz="1600" dirty="0" smtClean="0">
                <a:solidFill>
                  <a:schemeClr val="tx1"/>
                </a:solidFill>
              </a:rPr>
              <a:t>〔</a:t>
            </a:r>
            <a:r>
              <a:rPr lang="en-US" sz="1600" dirty="0" smtClean="0">
                <a:solidFill>
                  <a:schemeClr val="tx1"/>
                </a:solidFill>
              </a:rPr>
              <a:t>2001</a:t>
            </a:r>
            <a:r>
              <a:rPr lang="en-US" altLang="zh-CN" sz="1600" dirty="0" smtClean="0">
                <a:solidFill>
                  <a:schemeClr val="tx1"/>
                </a:solidFill>
              </a:rPr>
              <a:t>〕</a:t>
            </a:r>
            <a:r>
              <a:rPr lang="en-US" sz="1600" dirty="0" smtClean="0">
                <a:solidFill>
                  <a:schemeClr val="tx1"/>
                </a:solidFill>
              </a:rPr>
              <a:t>113</a:t>
            </a:r>
            <a:r>
              <a:rPr lang="zh-CN" altLang="en-US" sz="1600" dirty="0" smtClean="0">
                <a:solidFill>
                  <a:schemeClr val="tx1"/>
                </a:solidFill>
              </a:rPr>
              <a:t>号）第一条。</a:t>
            </a:r>
            <a:endParaRPr lang="zh-CN" altLang="en-US" sz="1600" dirty="0" smtClean="0">
              <a:solidFill>
                <a:schemeClr val="tx1"/>
              </a:solidFill>
            </a:endParaRPr>
          </a:p>
          <a:p>
            <a:br>
              <a:rPr lang="zh-CN" altLang="en-US" sz="1600" dirty="0" smtClean="0">
                <a:solidFill>
                  <a:schemeClr val="tx1"/>
                </a:solidFill>
              </a:rPr>
            </a:br>
            <a:endParaRPr lang="en-US" altLang="zh-CN" sz="1600" b="1" dirty="0" smtClean="0">
              <a:solidFill>
                <a:schemeClr val="tx1"/>
              </a:solidFill>
            </a:endParaRPr>
          </a:p>
          <a:p>
            <a:endParaRPr lang="en-US" altLang="zh-CN" sz="1600" b="1" dirty="0" smtClean="0">
              <a:solidFill>
                <a:schemeClr val="tx1"/>
              </a:solidFill>
            </a:endParaRPr>
          </a:p>
        </p:txBody>
      </p:sp>
      <p:sp>
        <p:nvSpPr>
          <p:cNvPr id="7" name="TextBox 6"/>
          <p:cNvSpPr txBox="1"/>
          <p:nvPr>
            <p:custDataLst>
              <p:tags r:id="rId6"/>
            </p:custDataLst>
          </p:nvPr>
        </p:nvSpPr>
        <p:spPr>
          <a:xfrm>
            <a:off x="467995" y="699135"/>
            <a:ext cx="8598535" cy="1322070"/>
          </a:xfrm>
          <a:prstGeom prst="rect">
            <a:avLst/>
          </a:prstGeom>
          <a:noFill/>
        </p:spPr>
        <p:txBody>
          <a:bodyPr wrap="square" rtlCol="0">
            <a:spAutoFit/>
          </a:bodyPr>
          <a:p>
            <a:r>
              <a:rPr lang="zh-CN" altLang="en-US" sz="1600" b="1" dirty="0" smtClean="0">
                <a:solidFill>
                  <a:schemeClr val="tx1"/>
                </a:solidFill>
              </a:rPr>
              <a:t>   六、</a:t>
            </a:r>
            <a:r>
              <a:rPr lang="zh-CN" altLang="en-US" sz="1600" dirty="0" smtClean="0">
                <a:solidFill>
                  <a:srgbClr val="FF0000"/>
                </a:solidFill>
              </a:rPr>
              <a:t>批发和零售</a:t>
            </a:r>
            <a:r>
              <a:rPr lang="zh-CN" altLang="en-US" sz="1600" b="1" dirty="0" smtClean="0">
                <a:solidFill>
                  <a:schemeClr val="tx1"/>
                </a:solidFill>
              </a:rPr>
              <a:t>的种子、种苗、农药、农机免征增值税</a:t>
            </a:r>
            <a:endParaRPr lang="zh-CN" altLang="en-US" sz="1600" b="1" dirty="0" smtClean="0">
              <a:solidFill>
                <a:schemeClr val="tx1"/>
              </a:solidFill>
            </a:endParaRPr>
          </a:p>
          <a:p>
            <a:r>
              <a:rPr lang="en-US" altLang="zh-CN" sz="1600" b="1" dirty="0" smtClean="0">
                <a:solidFill>
                  <a:schemeClr val="tx1"/>
                </a:solidFill>
              </a:rPr>
              <a:t>    </a:t>
            </a:r>
            <a:r>
              <a:rPr lang="en-US" altLang="zh-CN" sz="1600" dirty="0" smtClean="0">
                <a:solidFill>
                  <a:schemeClr val="tx1"/>
                </a:solidFill>
              </a:rPr>
              <a:t> 1.</a:t>
            </a:r>
            <a:r>
              <a:rPr lang="zh-CN" altLang="en-US" sz="1600" dirty="0" smtClean="0">
                <a:solidFill>
                  <a:schemeClr val="tx1"/>
                </a:solidFill>
              </a:rPr>
              <a:t>农药是指用于农林业防治病虫害、除草及调节植物生长的药剂。</a:t>
            </a:r>
            <a:endParaRPr lang="zh-CN" altLang="en-US" sz="1600" dirty="0" smtClean="0">
              <a:solidFill>
                <a:schemeClr val="tx1"/>
              </a:solidFill>
            </a:endParaRPr>
          </a:p>
          <a:p>
            <a:r>
              <a:rPr lang="zh-CN" altLang="en-US" sz="1600" dirty="0" smtClean="0">
                <a:solidFill>
                  <a:schemeClr val="tx1"/>
                </a:solidFill>
              </a:rPr>
              <a:t> </a:t>
            </a:r>
            <a:r>
              <a:rPr lang="en-US" altLang="zh-CN" sz="1600" dirty="0" smtClean="0">
                <a:solidFill>
                  <a:schemeClr val="tx1"/>
                </a:solidFill>
              </a:rPr>
              <a:t>    2.</a:t>
            </a:r>
            <a:r>
              <a:rPr lang="zh-CN" altLang="en-US" sz="1600" dirty="0" smtClean="0">
                <a:solidFill>
                  <a:schemeClr val="tx1"/>
                </a:solidFill>
              </a:rPr>
              <a:t>农机是指用于农业生产（包括林业、牧业、副业、渔业）的各种机器和机械化和半机械化农具，以及小农具。</a:t>
            </a:r>
            <a:endParaRPr lang="zh-CN" altLang="en-US" sz="1600" dirty="0" smtClean="0">
              <a:solidFill>
                <a:schemeClr val="tx1"/>
              </a:solidFill>
            </a:endParaRPr>
          </a:p>
          <a:p>
            <a:endParaRPr lang="zh-CN" altLang="en-US" sz="1600" dirty="0" smtClean="0">
              <a:solidFill>
                <a:schemeClr val="tx1"/>
              </a:solidFill>
            </a:endParaRPr>
          </a:p>
        </p:txBody>
      </p:sp>
      <p:sp>
        <p:nvSpPr>
          <p:cNvPr id="8" name="矩形 7"/>
          <p:cNvSpPr/>
          <p:nvPr>
            <p:custDataLst>
              <p:tags r:id="rId7"/>
            </p:custDataLst>
          </p:nvPr>
        </p:nvSpPr>
        <p:spPr>
          <a:xfrm>
            <a:off x="827405" y="2643505"/>
            <a:ext cx="6327140" cy="829945"/>
          </a:xfrm>
          <a:prstGeom prst="rect">
            <a:avLst/>
          </a:prstGeom>
        </p:spPr>
        <p:txBody>
          <a:bodyPr wrap="square">
            <a:spAutoFit/>
          </a:bodyPr>
          <a:p>
            <a:r>
              <a:rPr lang="zh-CN" altLang="en-US" sz="1600" b="1" dirty="0" smtClean="0">
                <a:solidFill>
                  <a:schemeClr val="tx1"/>
                </a:solidFill>
              </a:rPr>
              <a:t>七、对农膜产品，免征增值税。</a:t>
            </a:r>
            <a:endParaRPr lang="zh-CN" altLang="en-US" sz="1600" b="1" dirty="0" smtClean="0">
              <a:solidFill>
                <a:schemeClr val="tx1"/>
              </a:solidFill>
            </a:endParaRPr>
          </a:p>
          <a:p>
            <a:r>
              <a:rPr lang="en-US" altLang="zh-CN" sz="1600" b="1" dirty="0" smtClean="0">
                <a:solidFill>
                  <a:schemeClr val="tx1"/>
                </a:solidFill>
              </a:rPr>
              <a:t>       </a:t>
            </a:r>
            <a:r>
              <a:rPr lang="en-US" altLang="zh-CN" sz="1600" dirty="0" smtClean="0">
                <a:solidFill>
                  <a:schemeClr val="tx1"/>
                </a:solidFill>
              </a:rPr>
              <a:t> 1.</a:t>
            </a:r>
            <a:r>
              <a:rPr lang="zh-CN" altLang="en-US" sz="1600" dirty="0" smtClean="0">
                <a:solidFill>
                  <a:schemeClr val="tx1"/>
                </a:solidFill>
              </a:rPr>
              <a:t>纳税人从事农膜生产销售、批发零售。</a:t>
            </a:r>
            <a:endParaRPr lang="zh-CN" altLang="en-US" sz="1600" dirty="0" smtClean="0">
              <a:solidFill>
                <a:schemeClr val="tx1"/>
              </a:solidFill>
            </a:endParaRPr>
          </a:p>
          <a:p>
            <a:r>
              <a:rPr lang="en-US" altLang="zh-CN" sz="1600" dirty="0" smtClean="0">
                <a:solidFill>
                  <a:schemeClr val="tx1"/>
                </a:solidFill>
              </a:rPr>
              <a:t>        2.</a:t>
            </a:r>
            <a:r>
              <a:rPr lang="zh-CN" altLang="en-US" sz="1600" dirty="0" smtClean="0">
                <a:solidFill>
                  <a:schemeClr val="tx1"/>
                </a:solidFill>
              </a:rPr>
              <a:t>农膜是指用于农业生产的各种地膜、大棚膜。</a:t>
            </a:r>
            <a:endParaRPr lang="zh-CN" altLang="en-US" sz="1600" dirty="0" smtClean="0">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42" name="组合 41"/>
          <p:cNvGrpSpPr/>
          <p:nvPr/>
        </p:nvGrpSpPr>
        <p:grpSpPr>
          <a:xfrm>
            <a:off x="0" y="1666435"/>
            <a:ext cx="9144000" cy="1814777"/>
            <a:chOff x="170694" y="177982"/>
            <a:chExt cx="3936004" cy="781165"/>
          </a:xfrm>
        </p:grpSpPr>
        <p:sp>
          <p:nvSpPr>
            <p:cNvPr id="44" name="等腰三角形 43"/>
            <p:cNvSpPr/>
            <p:nvPr/>
          </p:nvSpPr>
          <p:spPr>
            <a:xfrm>
              <a:off x="1048541"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7" name="平行四边形 46"/>
            <p:cNvSpPr/>
            <p:nvPr/>
          </p:nvSpPr>
          <p:spPr>
            <a:xfrm>
              <a:off x="191643"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8" name="文本框 6"/>
            <p:cNvSpPr txBox="1"/>
            <p:nvPr/>
          </p:nvSpPr>
          <p:spPr>
            <a:xfrm>
              <a:off x="555512" y="261765"/>
              <a:ext cx="569115" cy="466581"/>
            </a:xfrm>
            <a:prstGeom prst="rect">
              <a:avLst/>
            </a:prstGeom>
            <a:noFill/>
          </p:spPr>
          <p:txBody>
            <a:bodyPr wrap="square" lIns="68580" tIns="34290" rIns="68580" bIns="34290" rtlCol="0">
              <a:spAutoFit/>
            </a:bodyPr>
            <a:lstStyle/>
            <a:p>
              <a:r>
                <a:rPr lang="en-US" altLang="zh-CN" sz="6600" dirty="0">
                  <a:solidFill>
                    <a:schemeClr val="bg1">
                      <a:lumMod val="95000"/>
                    </a:schemeClr>
                  </a:solidFill>
                  <a:cs typeface="+mn-ea"/>
                  <a:sym typeface="+mn-lt"/>
                </a:rPr>
                <a:t>02</a:t>
              </a:r>
              <a:endParaRPr lang="en-US" altLang="zh-CN" sz="6600" dirty="0">
                <a:solidFill>
                  <a:schemeClr val="bg1">
                    <a:lumMod val="95000"/>
                  </a:schemeClr>
                </a:solidFill>
                <a:cs typeface="+mn-ea"/>
                <a:sym typeface="+mn-lt"/>
              </a:endParaRPr>
            </a:p>
          </p:txBody>
        </p:sp>
      </p:grpSp>
      <p:sp>
        <p:nvSpPr>
          <p:cNvPr id="49" name="TextBox 48"/>
          <p:cNvSpPr txBox="1"/>
          <p:nvPr/>
        </p:nvSpPr>
        <p:spPr>
          <a:xfrm>
            <a:off x="2456180" y="2291715"/>
            <a:ext cx="4805680" cy="499110"/>
          </a:xfrm>
          <a:prstGeom prst="rect">
            <a:avLst/>
          </a:prstGeom>
          <a:noFill/>
        </p:spPr>
        <p:txBody>
          <a:bodyPr wrap="square" lIns="68584" tIns="34291" rIns="68584" bIns="34291" rtlCol="0">
            <a:spAutoFit/>
          </a:bodyPr>
          <a:lstStyle/>
          <a:p>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农产品进项抵扣</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7" name="组合 6"/>
          <p:cNvGrpSpPr/>
          <p:nvPr/>
        </p:nvGrpSpPr>
        <p:grpSpPr>
          <a:xfrm>
            <a:off x="536611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6" name="组合 5"/>
          <p:cNvGrpSpPr/>
          <p:nvPr/>
        </p:nvGrpSpPr>
        <p:grpSpPr>
          <a:xfrm>
            <a:off x="406996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9" name="组合 8"/>
          <p:cNvGrpSpPr/>
          <p:nvPr/>
        </p:nvGrpSpPr>
        <p:grpSpPr>
          <a:xfrm>
            <a:off x="471804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 name="组合 3"/>
          <p:cNvGrpSpPr/>
          <p:nvPr/>
        </p:nvGrpSpPr>
        <p:grpSpPr>
          <a:xfrm>
            <a:off x="277382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5" name="组合 4"/>
          <p:cNvGrpSpPr/>
          <p:nvPr/>
        </p:nvGrpSpPr>
        <p:grpSpPr>
          <a:xfrm>
            <a:off x="342189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2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4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8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49"/>
                                        </p:tgtEl>
                                        <p:attrNameLst>
                                          <p:attrName>style.visibility</p:attrName>
                                        </p:attrNameLst>
                                      </p:cBhvr>
                                      <p:to>
                                        <p:strVal val="visible"/>
                                      </p:to>
                                    </p:set>
                                    <p:animEffect transition="in" filter="wipe(left)">
                                      <p:cBhvr>
                                        <p:cTn id="38" dur="200"/>
                                        <p:tgtEl>
                                          <p:spTgt spid="4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49"/>
                                        </p:tgtEl>
                                      </p:cBhvr>
                                      <p:to x="80000" y="100000"/>
                                    </p:animScale>
                                    <p:anim by="(#ppt_w*0.10)" calcmode="lin" valueType="num">
                                      <p:cBhvr>
                                        <p:cTn id="41" dur="50" autoRev="1" fill="hold">
                                          <p:stCondLst>
                                            <p:cond delay="0"/>
                                          </p:stCondLst>
                                        </p:cTn>
                                        <p:tgtEl>
                                          <p:spTgt spid="49"/>
                                        </p:tgtEl>
                                        <p:attrNameLst>
                                          <p:attrName>ppt_x</p:attrName>
                                        </p:attrNameLst>
                                      </p:cBhvr>
                                    </p:anim>
                                    <p:anim by="(-#ppt_w*0.10)" calcmode="lin" valueType="num">
                                      <p:cBhvr>
                                        <p:cTn id="42" dur="50" autoRev="1" fill="hold">
                                          <p:stCondLst>
                                            <p:cond delay="0"/>
                                          </p:stCondLst>
                                        </p:cTn>
                                        <p:tgtEl>
                                          <p:spTgt spid="49"/>
                                        </p:tgtEl>
                                        <p:attrNameLst>
                                          <p:attrName>ppt_y</p:attrName>
                                        </p:attrNameLst>
                                      </p:cBhvr>
                                    </p:anim>
                                    <p:animRot by="-480000">
                                      <p:cBhvr>
                                        <p:cTn id="43" dur="50" autoRev="1" fill="hold">
                                          <p:stCondLst>
                                            <p:cond delay="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农产品抵扣类型</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C9F754DE-2CAD-44b6-B708-469DEB6407EB-1" descr="wpp"/>
          <p:cNvPicPr>
            <a:picLocks noChangeAspect="1"/>
          </p:cNvPicPr>
          <p:nvPr/>
        </p:nvPicPr>
        <p:blipFill>
          <a:blip r:embed="rId1"/>
          <a:stretch>
            <a:fillRect/>
          </a:stretch>
        </p:blipFill>
        <p:spPr>
          <a:xfrm>
            <a:off x="972185" y="843280"/>
            <a:ext cx="7705725" cy="2718435"/>
          </a:xfrm>
          <a:prstGeom prst="rect">
            <a:avLst/>
          </a:prstGeom>
        </p:spPr>
      </p:pic>
      <p:sp>
        <p:nvSpPr>
          <p:cNvPr id="3" name="文本框 2"/>
          <p:cNvSpPr txBox="1"/>
          <p:nvPr/>
        </p:nvSpPr>
        <p:spPr>
          <a:xfrm>
            <a:off x="1619885" y="3867785"/>
            <a:ext cx="7091680" cy="337185"/>
          </a:xfrm>
          <a:prstGeom prst="rect">
            <a:avLst/>
          </a:prstGeom>
          <a:noFill/>
        </p:spPr>
        <p:txBody>
          <a:bodyPr wrap="none" rtlCol="0">
            <a:spAutoFit/>
          </a:bodyPr>
          <a:p>
            <a:r>
              <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rPr>
              <a:t>温馨提示：核定扣除和凭票抵扣二者互斥，只能选择其一，不得重复抵扣！！</a:t>
            </a:r>
            <a:endParaRPr lang="zh-CN" altLang="en-US" sz="16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凭票抵扣规则</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custDataLst>
              <p:tags r:id="rId1"/>
            </p:custDataLst>
          </p:nvPr>
        </p:nvPicPr>
        <p:blipFill>
          <a:blip r:embed="rId2"/>
          <a:stretch>
            <a:fillRect/>
          </a:stretch>
        </p:blipFill>
        <p:spPr>
          <a:xfrm>
            <a:off x="6588125" y="4011930"/>
            <a:ext cx="2143125" cy="314325"/>
          </a:xfrm>
          <a:prstGeom prst="rect">
            <a:avLst/>
          </a:prstGeom>
        </p:spPr>
      </p:pic>
      <p:pic>
        <p:nvPicPr>
          <p:cNvPr id="4" name="图片 3"/>
          <p:cNvPicPr>
            <a:picLocks noChangeAspect="1"/>
          </p:cNvPicPr>
          <p:nvPr>
            <p:custDataLst>
              <p:tags r:id="rId3"/>
            </p:custDataLst>
          </p:nvPr>
        </p:nvPicPr>
        <p:blipFill>
          <a:blip r:embed="rId4"/>
          <a:stretch>
            <a:fillRect/>
          </a:stretch>
        </p:blipFill>
        <p:spPr>
          <a:xfrm>
            <a:off x="6732270" y="3867785"/>
            <a:ext cx="666750" cy="352425"/>
          </a:xfrm>
          <a:prstGeom prst="rect">
            <a:avLst/>
          </a:prstGeom>
        </p:spPr>
      </p:pic>
      <p:pic>
        <p:nvPicPr>
          <p:cNvPr id="8" name="图片 7"/>
          <p:cNvPicPr>
            <a:picLocks noChangeAspect="1"/>
          </p:cNvPicPr>
          <p:nvPr/>
        </p:nvPicPr>
        <p:blipFill>
          <a:blip r:embed="rId5"/>
          <a:stretch>
            <a:fillRect/>
          </a:stretch>
        </p:blipFill>
        <p:spPr>
          <a:xfrm>
            <a:off x="5219700" y="2832735"/>
            <a:ext cx="809625" cy="227965"/>
          </a:xfrm>
          <a:prstGeom prst="rect">
            <a:avLst/>
          </a:prstGeom>
        </p:spPr>
      </p:pic>
      <p:pic>
        <p:nvPicPr>
          <p:cNvPr id="9" name="图片 8"/>
          <p:cNvPicPr>
            <a:picLocks noChangeAspect="1"/>
          </p:cNvPicPr>
          <p:nvPr/>
        </p:nvPicPr>
        <p:blipFill>
          <a:blip r:embed="rId5"/>
          <a:stretch>
            <a:fillRect/>
          </a:stretch>
        </p:blipFill>
        <p:spPr>
          <a:xfrm>
            <a:off x="5102860" y="3147695"/>
            <a:ext cx="859790" cy="227965"/>
          </a:xfrm>
          <a:prstGeom prst="rect">
            <a:avLst/>
          </a:prstGeom>
        </p:spPr>
      </p:pic>
      <p:pic>
        <p:nvPicPr>
          <p:cNvPr id="6" name="图片 5"/>
          <p:cNvPicPr>
            <a:picLocks noChangeAspect="1"/>
          </p:cNvPicPr>
          <p:nvPr/>
        </p:nvPicPr>
        <p:blipFill>
          <a:blip r:embed="rId6"/>
          <a:stretch>
            <a:fillRect/>
          </a:stretch>
        </p:blipFill>
        <p:spPr>
          <a:xfrm>
            <a:off x="683895" y="627380"/>
            <a:ext cx="7828280" cy="444436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判断是否自产农产品</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56" name="任意多边形: 形状 6"/>
          <p:cNvSpPr/>
          <p:nvPr>
            <p:custDataLst>
              <p:tags r:id="rId1"/>
            </p:custDataLst>
          </p:nvPr>
        </p:nvSpPr>
        <p:spPr>
          <a:xfrm>
            <a:off x="3337560" y="1390650"/>
            <a:ext cx="2733040" cy="2586355"/>
          </a:xfrm>
          <a:custGeom>
            <a:avLst/>
            <a:gdLst>
              <a:gd name="connsiteX0" fmla="*/ 1131345 w 3937929"/>
              <a:gd name="connsiteY0" fmla="*/ 576 h 3646017"/>
              <a:gd name="connsiteX1" fmla="*/ 1388753 w 3937929"/>
              <a:gd name="connsiteY1" fmla="*/ 84073 h 3646017"/>
              <a:gd name="connsiteX2" fmla="*/ 1543037 w 3937929"/>
              <a:gd name="connsiteY2" fmla="*/ 233383 h 3646017"/>
              <a:gd name="connsiteX3" fmla="*/ 1693730 w 3937929"/>
              <a:gd name="connsiteY3" fmla="*/ 370082 h 3646017"/>
              <a:gd name="connsiteX4" fmla="*/ 1953331 w 3937929"/>
              <a:gd name="connsiteY4" fmla="*/ 215881 h 3646017"/>
              <a:gd name="connsiteX5" fmla="*/ 2783648 w 3937929"/>
              <a:gd name="connsiteY5" fmla="*/ 183434 h 3646017"/>
              <a:gd name="connsiteX6" fmla="*/ 3106956 w 3937929"/>
              <a:gd name="connsiteY6" fmla="*/ 659938 h 3646017"/>
              <a:gd name="connsiteX7" fmla="*/ 3249922 w 3937929"/>
              <a:gd name="connsiteY7" fmla="*/ 1167374 h 3646017"/>
              <a:gd name="connsiteX8" fmla="*/ 3700278 w 3937929"/>
              <a:gd name="connsiteY8" fmla="*/ 1440744 h 3646017"/>
              <a:gd name="connsiteX9" fmla="*/ 3903492 w 3937929"/>
              <a:gd name="connsiteY9" fmla="*/ 1993187 h 3646017"/>
              <a:gd name="connsiteX10" fmla="*/ 3382807 w 3937929"/>
              <a:gd name="connsiteY10" fmla="*/ 2240859 h 3646017"/>
              <a:gd name="connsiteX11" fmla="*/ 2950627 w 3937929"/>
              <a:gd name="connsiteY11" fmla="*/ 2368600 h 3646017"/>
              <a:gd name="connsiteX12" fmla="*/ 3250320 w 3937929"/>
              <a:gd name="connsiteY12" fmla="*/ 3099847 h 3646017"/>
              <a:gd name="connsiteX13" fmla="*/ 2500351 w 3937929"/>
              <a:gd name="connsiteY13" fmla="*/ 3112978 h 3646017"/>
              <a:gd name="connsiteX14" fmla="*/ 2377383 w 3937929"/>
              <a:gd name="connsiteY14" fmla="*/ 3345780 h 3646017"/>
              <a:gd name="connsiteX15" fmla="*/ 1468820 w 3937929"/>
              <a:gd name="connsiteY15" fmla="*/ 3429998 h 3646017"/>
              <a:gd name="connsiteX16" fmla="*/ 1335591 w 3937929"/>
              <a:gd name="connsiteY16" fmla="*/ 3101196 h 3646017"/>
              <a:gd name="connsiteX17" fmla="*/ 1235638 w 3937929"/>
              <a:gd name="connsiteY17" fmla="*/ 2868146 h 3646017"/>
              <a:gd name="connsiteX18" fmla="*/ 1234352 w 3937929"/>
              <a:gd name="connsiteY18" fmla="*/ 2867481 h 3646017"/>
              <a:gd name="connsiteX19" fmla="*/ 1234266 w 3937929"/>
              <a:gd name="connsiteY19" fmla="*/ 2867575 h 3646017"/>
              <a:gd name="connsiteX20" fmla="*/ 1045557 w 3937929"/>
              <a:gd name="connsiteY20" fmla="*/ 2887716 h 3646017"/>
              <a:gd name="connsiteX21" fmla="*/ 442716 w 3937929"/>
              <a:gd name="connsiteY21" fmla="*/ 2938737 h 3646017"/>
              <a:gd name="connsiteX22" fmla="*/ 57101 w 3937929"/>
              <a:gd name="connsiteY22" fmla="*/ 2021300 h 3646017"/>
              <a:gd name="connsiteX23" fmla="*/ 302023 w 3937929"/>
              <a:gd name="connsiteY23" fmla="*/ 1646160 h 3646017"/>
              <a:gd name="connsiteX24" fmla="*/ 546273 w 3937929"/>
              <a:gd name="connsiteY24" fmla="*/ 1384391 h 3646017"/>
              <a:gd name="connsiteX25" fmla="*/ 536894 w 3937929"/>
              <a:gd name="connsiteY25" fmla="*/ 1123138 h 3646017"/>
              <a:gd name="connsiteX26" fmla="*/ 725202 w 3937929"/>
              <a:gd name="connsiteY26" fmla="*/ 167955 h 3646017"/>
              <a:gd name="connsiteX27" fmla="*/ 1131345 w 3937929"/>
              <a:gd name="connsiteY27" fmla="*/ 576 h 3646017"/>
              <a:gd name="connsiteX28" fmla="*/ 2410345 w 3937929"/>
              <a:gd name="connsiteY28" fmla="*/ 668663 h 3646017"/>
              <a:gd name="connsiteX29" fmla="*/ 2265157 w 3937929"/>
              <a:gd name="connsiteY29" fmla="*/ 716886 h 3646017"/>
              <a:gd name="connsiteX30" fmla="*/ 2131814 w 3937929"/>
              <a:gd name="connsiteY30" fmla="*/ 951840 h 3646017"/>
              <a:gd name="connsiteX31" fmla="*/ 2265168 w 3937929"/>
              <a:gd name="connsiteY31" fmla="*/ 1059787 h 3646017"/>
              <a:gd name="connsiteX32" fmla="*/ 2430262 w 3937929"/>
              <a:gd name="connsiteY32" fmla="*/ 926431 h 3646017"/>
              <a:gd name="connsiteX33" fmla="*/ 2462009 w 3937929"/>
              <a:gd name="connsiteY33" fmla="*/ 691482 h 3646017"/>
              <a:gd name="connsiteX34" fmla="*/ 2410345 w 3937929"/>
              <a:gd name="connsiteY34" fmla="*/ 668663 h 3646017"/>
              <a:gd name="connsiteX35" fmla="*/ 2894855 w 3937929"/>
              <a:gd name="connsiteY35" fmla="*/ 1518047 h 3646017"/>
              <a:gd name="connsiteX36" fmla="*/ 2852013 w 3937929"/>
              <a:gd name="connsiteY36" fmla="*/ 1616510 h 3646017"/>
              <a:gd name="connsiteX37" fmla="*/ 3107186 w 3937929"/>
              <a:gd name="connsiteY37" fmla="*/ 1722260 h 3646017"/>
              <a:gd name="connsiteX38" fmla="*/ 3215784 w 3937929"/>
              <a:gd name="connsiteY38" fmla="*/ 1631633 h 3646017"/>
              <a:gd name="connsiteX39" fmla="*/ 3214272 w 3937929"/>
              <a:gd name="connsiteY39" fmla="*/ 1629899 h 3646017"/>
              <a:gd name="connsiteX40" fmla="*/ 3214358 w 3937929"/>
              <a:gd name="connsiteY40" fmla="*/ 1629806 h 3646017"/>
              <a:gd name="connsiteX41" fmla="*/ 2963153 w 3937929"/>
              <a:gd name="connsiteY41" fmla="*/ 1520112 h 3646017"/>
              <a:gd name="connsiteX42" fmla="*/ 2894855 w 3937929"/>
              <a:gd name="connsiteY42" fmla="*/ 1518047 h 3646017"/>
              <a:gd name="connsiteX43" fmla="*/ 850410 w 3937929"/>
              <a:gd name="connsiteY43" fmla="*/ 1944204 h 3646017"/>
              <a:gd name="connsiteX44" fmla="*/ 734848 w 3937929"/>
              <a:gd name="connsiteY44" fmla="*/ 1974230 h 3646017"/>
              <a:gd name="connsiteX45" fmla="*/ 518944 w 3937929"/>
              <a:gd name="connsiteY45" fmla="*/ 2139340 h 3646017"/>
              <a:gd name="connsiteX46" fmla="*/ 518955 w 3937929"/>
              <a:gd name="connsiteY46" fmla="*/ 2330423 h 3646017"/>
              <a:gd name="connsiteX47" fmla="*/ 747552 w 3937929"/>
              <a:gd name="connsiteY47" fmla="*/ 2202841 h 3646017"/>
              <a:gd name="connsiteX48" fmla="*/ 906301 w 3937929"/>
              <a:gd name="connsiteY48" fmla="*/ 1993282 h 3646017"/>
              <a:gd name="connsiteX49" fmla="*/ 850410 w 3937929"/>
              <a:gd name="connsiteY49" fmla="*/ 1944204 h 3646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937929" h="3646017">
                <a:moveTo>
                  <a:pt x="1131345" y="576"/>
                </a:moveTo>
                <a:cubicBezTo>
                  <a:pt x="1221631" y="4797"/>
                  <a:pt x="1311153" y="32256"/>
                  <a:pt x="1388753" y="84073"/>
                </a:cubicBezTo>
                <a:cubicBezTo>
                  <a:pt x="1450391" y="123792"/>
                  <a:pt x="1499642" y="176621"/>
                  <a:pt x="1543037" y="233383"/>
                </a:cubicBezTo>
                <a:cubicBezTo>
                  <a:pt x="1589901" y="293504"/>
                  <a:pt x="1636430" y="360560"/>
                  <a:pt x="1693730" y="370082"/>
                </a:cubicBezTo>
                <a:cubicBezTo>
                  <a:pt x="1783789" y="380552"/>
                  <a:pt x="1871797" y="268598"/>
                  <a:pt x="1953331" y="215881"/>
                </a:cubicBezTo>
                <a:cubicBezTo>
                  <a:pt x="2192077" y="40454"/>
                  <a:pt x="2535665" y="18413"/>
                  <a:pt x="2783648" y="183434"/>
                </a:cubicBezTo>
                <a:cubicBezTo>
                  <a:pt x="2950866" y="288063"/>
                  <a:pt x="3072325" y="464473"/>
                  <a:pt x="3106956" y="659938"/>
                </a:cubicBezTo>
                <a:cubicBezTo>
                  <a:pt x="3136594" y="824605"/>
                  <a:pt x="3085406" y="1096787"/>
                  <a:pt x="3249922" y="1167374"/>
                </a:cubicBezTo>
                <a:cubicBezTo>
                  <a:pt x="3351671" y="1211863"/>
                  <a:pt x="3560377" y="1340357"/>
                  <a:pt x="3700278" y="1440744"/>
                </a:cubicBezTo>
                <a:cubicBezTo>
                  <a:pt x="3840181" y="1541132"/>
                  <a:pt x="4012499" y="1783638"/>
                  <a:pt x="3903492" y="1993187"/>
                </a:cubicBezTo>
                <a:cubicBezTo>
                  <a:pt x="3794496" y="2202746"/>
                  <a:pt x="3587116" y="2253671"/>
                  <a:pt x="3382807" y="2240859"/>
                </a:cubicBezTo>
                <a:cubicBezTo>
                  <a:pt x="3225631" y="2230990"/>
                  <a:pt x="2888136" y="2113916"/>
                  <a:pt x="2950627" y="2368600"/>
                </a:cubicBezTo>
                <a:cubicBezTo>
                  <a:pt x="2975851" y="2471615"/>
                  <a:pt x="3468284" y="2862563"/>
                  <a:pt x="3250320" y="3099847"/>
                </a:cubicBezTo>
                <a:cubicBezTo>
                  <a:pt x="2998333" y="3374169"/>
                  <a:pt x="2662456" y="2883188"/>
                  <a:pt x="2500351" y="3112978"/>
                </a:cubicBezTo>
                <a:cubicBezTo>
                  <a:pt x="2450341" y="3182063"/>
                  <a:pt x="2422326" y="3271697"/>
                  <a:pt x="2377383" y="3345780"/>
                </a:cubicBezTo>
                <a:cubicBezTo>
                  <a:pt x="2184015" y="3690330"/>
                  <a:pt x="1710695" y="3764616"/>
                  <a:pt x="1468820" y="3429998"/>
                </a:cubicBezTo>
                <a:cubicBezTo>
                  <a:pt x="1399602" y="3334513"/>
                  <a:pt x="1360528" y="3218604"/>
                  <a:pt x="1335591" y="3101196"/>
                </a:cubicBezTo>
                <a:cubicBezTo>
                  <a:pt x="1314977" y="3022074"/>
                  <a:pt x="1308296" y="2911262"/>
                  <a:pt x="1235638" y="2868146"/>
                </a:cubicBezTo>
                <a:lnTo>
                  <a:pt x="1234352" y="2867481"/>
                </a:lnTo>
                <a:lnTo>
                  <a:pt x="1234266" y="2867575"/>
                </a:lnTo>
                <a:cubicBezTo>
                  <a:pt x="1180784" y="2840003"/>
                  <a:pt x="1106445" y="2867426"/>
                  <a:pt x="1045557" y="2887716"/>
                </a:cubicBezTo>
                <a:cubicBezTo>
                  <a:pt x="853880" y="2962904"/>
                  <a:pt x="638252" y="3001087"/>
                  <a:pt x="442716" y="2938737"/>
                </a:cubicBezTo>
                <a:cubicBezTo>
                  <a:pt x="43982" y="2815620"/>
                  <a:pt x="-87825" y="2393275"/>
                  <a:pt x="57101" y="2021300"/>
                </a:cubicBezTo>
                <a:cubicBezTo>
                  <a:pt x="109441" y="1880029"/>
                  <a:pt x="194961" y="1751822"/>
                  <a:pt x="302023" y="1646160"/>
                </a:cubicBezTo>
                <a:cubicBezTo>
                  <a:pt x="383925" y="1561879"/>
                  <a:pt x="502430" y="1495010"/>
                  <a:pt x="546273" y="1384391"/>
                </a:cubicBezTo>
                <a:cubicBezTo>
                  <a:pt x="578150" y="1309513"/>
                  <a:pt x="558829" y="1207956"/>
                  <a:pt x="536894" y="1123138"/>
                </a:cubicBezTo>
                <a:cubicBezTo>
                  <a:pt x="444685" y="795112"/>
                  <a:pt x="497020" y="424998"/>
                  <a:pt x="725202" y="167955"/>
                </a:cubicBezTo>
                <a:cubicBezTo>
                  <a:pt x="828268" y="51061"/>
                  <a:pt x="980868" y="-6457"/>
                  <a:pt x="1131345" y="576"/>
                </a:cubicBezTo>
                <a:close/>
                <a:moveTo>
                  <a:pt x="2410345" y="668663"/>
                </a:moveTo>
                <a:cubicBezTo>
                  <a:pt x="2348012" y="666878"/>
                  <a:pt x="2265157" y="716886"/>
                  <a:pt x="2265157" y="716886"/>
                </a:cubicBezTo>
                <a:cubicBezTo>
                  <a:pt x="2195309" y="799439"/>
                  <a:pt x="2131814" y="869293"/>
                  <a:pt x="2131814" y="951840"/>
                </a:cubicBezTo>
                <a:cubicBezTo>
                  <a:pt x="2131823" y="1034396"/>
                  <a:pt x="2201666" y="1085928"/>
                  <a:pt x="2265168" y="1059787"/>
                </a:cubicBezTo>
                <a:cubicBezTo>
                  <a:pt x="2328671" y="1033647"/>
                  <a:pt x="2377864" y="1011257"/>
                  <a:pt x="2430262" y="926431"/>
                </a:cubicBezTo>
                <a:cubicBezTo>
                  <a:pt x="2482660" y="841604"/>
                  <a:pt x="2511563" y="754984"/>
                  <a:pt x="2462009" y="691482"/>
                </a:cubicBezTo>
                <a:cubicBezTo>
                  <a:pt x="2449621" y="675607"/>
                  <a:pt x="2431123" y="669258"/>
                  <a:pt x="2410345" y="668663"/>
                </a:cubicBezTo>
                <a:close/>
                <a:moveTo>
                  <a:pt x="2894855" y="1518047"/>
                </a:moveTo>
                <a:cubicBezTo>
                  <a:pt x="2824575" y="1522757"/>
                  <a:pt x="2763836" y="1549738"/>
                  <a:pt x="2852013" y="1616510"/>
                </a:cubicBezTo>
                <a:cubicBezTo>
                  <a:pt x="2921768" y="1667480"/>
                  <a:pt x="3023910" y="1708536"/>
                  <a:pt x="3107186" y="1722260"/>
                </a:cubicBezTo>
                <a:cubicBezTo>
                  <a:pt x="3173492" y="1736434"/>
                  <a:pt x="3284229" y="1719510"/>
                  <a:pt x="3215784" y="1631633"/>
                </a:cubicBezTo>
                <a:lnTo>
                  <a:pt x="3214272" y="1629899"/>
                </a:lnTo>
                <a:lnTo>
                  <a:pt x="3214358" y="1629806"/>
                </a:lnTo>
                <a:cubicBezTo>
                  <a:pt x="3166215" y="1569200"/>
                  <a:pt x="3046990" y="1525902"/>
                  <a:pt x="2963153" y="1520112"/>
                </a:cubicBezTo>
                <a:cubicBezTo>
                  <a:pt x="2942768" y="1517382"/>
                  <a:pt x="2918282" y="1516477"/>
                  <a:pt x="2894855" y="1518047"/>
                </a:cubicBezTo>
                <a:close/>
                <a:moveTo>
                  <a:pt x="850410" y="1944204"/>
                </a:moveTo>
                <a:cubicBezTo>
                  <a:pt x="816650" y="1944023"/>
                  <a:pt x="772945" y="1957025"/>
                  <a:pt x="734848" y="1974230"/>
                </a:cubicBezTo>
                <a:cubicBezTo>
                  <a:pt x="658647" y="2008651"/>
                  <a:pt x="595143" y="2047596"/>
                  <a:pt x="518944" y="2139340"/>
                </a:cubicBezTo>
                <a:cubicBezTo>
                  <a:pt x="442744" y="2231084"/>
                  <a:pt x="367232" y="2370744"/>
                  <a:pt x="518955" y="2330423"/>
                </a:cubicBezTo>
                <a:cubicBezTo>
                  <a:pt x="589236" y="2311172"/>
                  <a:pt x="666457" y="2268032"/>
                  <a:pt x="747552" y="2202841"/>
                </a:cubicBezTo>
                <a:cubicBezTo>
                  <a:pt x="815853" y="2151765"/>
                  <a:pt x="905406" y="2050575"/>
                  <a:pt x="906301" y="1993282"/>
                </a:cubicBezTo>
                <a:cubicBezTo>
                  <a:pt x="907984" y="1957752"/>
                  <a:pt x="884169" y="1944386"/>
                  <a:pt x="850410" y="1944204"/>
                </a:cubicBezTo>
                <a:close/>
              </a:path>
            </a:pathLst>
          </a:custGeom>
          <a:solidFill>
            <a:schemeClr val="accent1"/>
          </a:solidFill>
          <a:ln w="12700">
            <a:noFill/>
          </a:ln>
          <a:effectLst/>
        </p:spPr>
        <p:style>
          <a:lnRef idx="2">
            <a:schemeClr val="accent1">
              <a:lumMod val="75000"/>
            </a:schemeClr>
          </a:lnRef>
          <a:fillRef idx="1">
            <a:schemeClr val="accent1"/>
          </a:fillRef>
          <a:effectRef idx="0">
            <a:srgbClr val="FFFFFF"/>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b="1">
                <a:solidFill>
                  <a:srgbClr val="FFFFFF"/>
                </a:solidFill>
                <a:latin typeface="+mn-ea"/>
                <a:cs typeface="+mn-ea"/>
                <a:sym typeface="+mn-ea"/>
              </a:rPr>
              <a:t>不是</a:t>
            </a:r>
            <a:r>
              <a:rPr lang="en-US" altLang="zh-CN" b="1">
                <a:solidFill>
                  <a:srgbClr val="FFFFFF"/>
                </a:solidFill>
                <a:latin typeface="+mn-ea"/>
                <a:cs typeface="+mn-ea"/>
                <a:sym typeface="+mn-ea"/>
              </a:rPr>
              <a:t>“</a:t>
            </a:r>
            <a:r>
              <a:rPr lang="zh-CN" altLang="en-US" b="1">
                <a:solidFill>
                  <a:srgbClr val="FFFFFF"/>
                </a:solidFill>
                <a:latin typeface="+mn-ea"/>
                <a:cs typeface="+mn-ea"/>
                <a:sym typeface="+mn-ea"/>
              </a:rPr>
              <a:t>免税</a:t>
            </a:r>
            <a:r>
              <a:rPr lang="en-US" altLang="zh-CN" b="1">
                <a:solidFill>
                  <a:srgbClr val="FFFFFF"/>
                </a:solidFill>
                <a:latin typeface="+mn-ea"/>
                <a:cs typeface="+mn-ea"/>
                <a:sym typeface="+mn-ea"/>
              </a:rPr>
              <a:t>”</a:t>
            </a:r>
            <a:endParaRPr lang="en-US" altLang="zh-CN" b="1">
              <a:solidFill>
                <a:srgbClr val="FFFFFF"/>
              </a:solidFill>
              <a:latin typeface="+mn-ea"/>
              <a:cs typeface="+mn-ea"/>
              <a:sym typeface="+mn-ea"/>
            </a:endParaRPr>
          </a:p>
          <a:p>
            <a:pPr lvl="0" algn="ctr">
              <a:buClrTx/>
              <a:buSzTx/>
              <a:buFontTx/>
            </a:pPr>
            <a:r>
              <a:rPr lang="zh-CN" altLang="en-US" b="1">
                <a:solidFill>
                  <a:srgbClr val="FFFFFF"/>
                </a:solidFill>
                <a:latin typeface="+mn-ea"/>
                <a:cs typeface="+mn-ea"/>
                <a:sym typeface="+mn-ea"/>
              </a:rPr>
              <a:t>就能抵扣</a:t>
            </a:r>
            <a:endParaRPr lang="zh-CN" altLang="en-US" b="1">
              <a:solidFill>
                <a:srgbClr val="FFFFFF"/>
              </a:solidFill>
              <a:latin typeface="+mn-ea"/>
              <a:cs typeface="+mn-ea"/>
              <a:sym typeface="+mn-ea"/>
            </a:endParaRPr>
          </a:p>
        </p:txBody>
      </p:sp>
      <p:sp>
        <p:nvSpPr>
          <p:cNvPr id="37" name="Vector-3713&amp;3059"/>
          <p:cNvSpPr/>
          <p:nvPr>
            <p:custDataLst>
              <p:tags r:id="rId2"/>
            </p:custDataLst>
          </p:nvPr>
        </p:nvSpPr>
        <p:spPr>
          <a:xfrm>
            <a:off x="4974260" y="3104012"/>
            <a:ext cx="1003220" cy="1069470"/>
          </a:xfrm>
          <a:custGeom>
            <a:avLst/>
            <a:gdLst/>
            <a:ahLst/>
            <a:cxnLst/>
            <a:rect l="l" t="t" r="r" b="b"/>
            <a:pathLst>
              <a:path w="1346200" h="1435100">
                <a:moveTo>
                  <a:pt x="1273480" y="342885"/>
                </a:moveTo>
                <a:cubicBezTo>
                  <a:pt x="1167002" y="241365"/>
                  <a:pt x="1015194" y="281610"/>
                  <a:pt x="907946" y="358569"/>
                </a:cubicBezTo>
                <a:cubicBezTo>
                  <a:pt x="908116" y="312377"/>
                  <a:pt x="904696" y="266271"/>
                  <a:pt x="898623" y="220250"/>
                </a:cubicBezTo>
                <a:cubicBezTo>
                  <a:pt x="889986" y="155616"/>
                  <a:pt x="876301" y="92359"/>
                  <a:pt x="827039" y="45564"/>
                </a:cubicBezTo>
                <a:cubicBezTo>
                  <a:pt x="772815" y="-5886"/>
                  <a:pt x="691053" y="-13814"/>
                  <a:pt x="626824" y="22036"/>
                </a:cubicBezTo>
                <a:cubicBezTo>
                  <a:pt x="570890" y="53234"/>
                  <a:pt x="536851" y="113646"/>
                  <a:pt x="515983" y="172334"/>
                </a:cubicBezTo>
                <a:cubicBezTo>
                  <a:pt x="482371" y="266960"/>
                  <a:pt x="486734" y="389852"/>
                  <a:pt x="499134" y="488528"/>
                </a:cubicBezTo>
                <a:cubicBezTo>
                  <a:pt x="504351" y="530068"/>
                  <a:pt x="514016" y="570658"/>
                  <a:pt x="528898" y="608405"/>
                </a:cubicBezTo>
                <a:cubicBezTo>
                  <a:pt x="484595" y="580052"/>
                  <a:pt x="440207" y="551009"/>
                  <a:pt x="393083" y="528344"/>
                </a:cubicBezTo>
                <a:cubicBezTo>
                  <a:pt x="269328" y="468965"/>
                  <a:pt x="108883" y="468018"/>
                  <a:pt x="33193" y="602803"/>
                </a:cubicBezTo>
                <a:cubicBezTo>
                  <a:pt x="-25050" y="706563"/>
                  <a:pt x="-3326" y="841263"/>
                  <a:pt x="72449" y="929512"/>
                </a:cubicBezTo>
                <a:cubicBezTo>
                  <a:pt x="120771" y="985787"/>
                  <a:pt x="189106" y="1014658"/>
                  <a:pt x="260862" y="1023706"/>
                </a:cubicBezTo>
                <a:cubicBezTo>
                  <a:pt x="243585" y="1084031"/>
                  <a:pt x="243243" y="1148236"/>
                  <a:pt x="267618" y="1210889"/>
                </a:cubicBezTo>
                <a:cubicBezTo>
                  <a:pt x="314742" y="1332052"/>
                  <a:pt x="440892" y="1417460"/>
                  <a:pt x="571318" y="1372476"/>
                </a:cubicBezTo>
                <a:cubicBezTo>
                  <a:pt x="645212" y="1346962"/>
                  <a:pt x="699093" y="1291641"/>
                  <a:pt x="737921" y="1225970"/>
                </a:cubicBezTo>
                <a:cubicBezTo>
                  <a:pt x="742283" y="1238984"/>
                  <a:pt x="746731" y="1251996"/>
                  <a:pt x="751434" y="1265010"/>
                </a:cubicBezTo>
                <a:cubicBezTo>
                  <a:pt x="778118" y="1338605"/>
                  <a:pt x="810362" y="1408582"/>
                  <a:pt x="893149" y="1429436"/>
                </a:cubicBezTo>
                <a:cubicBezTo>
                  <a:pt x="1058727" y="1471066"/>
                  <a:pt x="1139205" y="1273708"/>
                  <a:pt x="1151778" y="1143237"/>
                </a:cubicBezTo>
                <a:cubicBezTo>
                  <a:pt x="1159902" y="1059298"/>
                  <a:pt x="1142114" y="970016"/>
                  <a:pt x="1106706" y="891765"/>
                </a:cubicBezTo>
                <a:cubicBezTo>
                  <a:pt x="1180685" y="858671"/>
                  <a:pt x="1246027" y="803086"/>
                  <a:pt x="1291095" y="726040"/>
                </a:cubicBezTo>
                <a:cubicBezTo>
                  <a:pt x="1357808" y="612197"/>
                  <a:pt x="1377226" y="441819"/>
                  <a:pt x="1273391" y="342885"/>
                </a:cubicBezTo>
                <a:lnTo>
                  <a:pt x="1273480" y="342885"/>
                </a:lnTo>
                <a:moveTo>
                  <a:pt x="242645" y="776284"/>
                </a:moveTo>
                <a:cubicBezTo>
                  <a:pt x="241276" y="774042"/>
                  <a:pt x="239993" y="771888"/>
                  <a:pt x="238624" y="769648"/>
                </a:cubicBezTo>
                <a:cubicBezTo>
                  <a:pt x="237854" y="768096"/>
                  <a:pt x="237171" y="766718"/>
                  <a:pt x="236572" y="765597"/>
                </a:cubicBezTo>
                <a:cubicBezTo>
                  <a:pt x="235631" y="762580"/>
                  <a:pt x="234519" y="759564"/>
                  <a:pt x="233750" y="756462"/>
                </a:cubicBezTo>
                <a:cubicBezTo>
                  <a:pt x="232980" y="753704"/>
                  <a:pt x="232381" y="750774"/>
                  <a:pt x="231783" y="747930"/>
                </a:cubicBezTo>
                <a:cubicBezTo>
                  <a:pt x="231783" y="745259"/>
                  <a:pt x="232296" y="738537"/>
                  <a:pt x="232467" y="733108"/>
                </a:cubicBezTo>
                <a:cubicBezTo>
                  <a:pt x="233237" y="730781"/>
                  <a:pt x="234091" y="727592"/>
                  <a:pt x="234776" y="724833"/>
                </a:cubicBezTo>
                <a:cubicBezTo>
                  <a:pt x="237256" y="724920"/>
                  <a:pt x="238967" y="724920"/>
                  <a:pt x="239737" y="724833"/>
                </a:cubicBezTo>
                <a:cubicBezTo>
                  <a:pt x="244954" y="726040"/>
                  <a:pt x="250171" y="727419"/>
                  <a:pt x="255302" y="729143"/>
                </a:cubicBezTo>
                <a:cubicBezTo>
                  <a:pt x="262058" y="731211"/>
                  <a:pt x="268045" y="733452"/>
                  <a:pt x="278992" y="739226"/>
                </a:cubicBezTo>
                <a:cubicBezTo>
                  <a:pt x="311493" y="756204"/>
                  <a:pt x="343393" y="774904"/>
                  <a:pt x="374952" y="794554"/>
                </a:cubicBezTo>
                <a:cubicBezTo>
                  <a:pt x="338519" y="803603"/>
                  <a:pt x="306617" y="805153"/>
                  <a:pt x="275144" y="795501"/>
                </a:cubicBezTo>
                <a:cubicBezTo>
                  <a:pt x="260605" y="791021"/>
                  <a:pt x="251967" y="783436"/>
                  <a:pt x="243671" y="777490"/>
                </a:cubicBezTo>
                <a:cubicBezTo>
                  <a:pt x="243243" y="776973"/>
                  <a:pt x="242987" y="776628"/>
                  <a:pt x="242559" y="776284"/>
                </a:cubicBezTo>
                <a:lnTo>
                  <a:pt x="242645" y="776284"/>
                </a:lnTo>
                <a:moveTo>
                  <a:pt x="574055" y="1087307"/>
                </a:moveTo>
                <a:cubicBezTo>
                  <a:pt x="568068" y="1099631"/>
                  <a:pt x="561482" y="1111696"/>
                  <a:pt x="554299" y="1123330"/>
                </a:cubicBezTo>
                <a:cubicBezTo>
                  <a:pt x="551306" y="1128329"/>
                  <a:pt x="548141" y="1133155"/>
                  <a:pt x="544891" y="1137895"/>
                </a:cubicBezTo>
                <a:cubicBezTo>
                  <a:pt x="550193" y="1131862"/>
                  <a:pt x="548824" y="1133585"/>
                  <a:pt x="540614" y="1143151"/>
                </a:cubicBezTo>
                <a:cubicBezTo>
                  <a:pt x="534798" y="1149873"/>
                  <a:pt x="528470" y="1156682"/>
                  <a:pt x="521628" y="1162541"/>
                </a:cubicBezTo>
                <a:cubicBezTo>
                  <a:pt x="522227" y="1161594"/>
                  <a:pt x="515299" y="1165817"/>
                  <a:pt x="509911" y="1169092"/>
                </a:cubicBezTo>
                <a:cubicBezTo>
                  <a:pt x="508970" y="1169264"/>
                  <a:pt x="506575" y="1169953"/>
                  <a:pt x="502812" y="1171160"/>
                </a:cubicBezTo>
                <a:cubicBezTo>
                  <a:pt x="501786" y="1171160"/>
                  <a:pt x="500588" y="1171246"/>
                  <a:pt x="499220" y="1171332"/>
                </a:cubicBezTo>
                <a:cubicBezTo>
                  <a:pt x="496484" y="1170729"/>
                  <a:pt x="492721" y="1169953"/>
                  <a:pt x="489641" y="1169177"/>
                </a:cubicBezTo>
                <a:cubicBezTo>
                  <a:pt x="492293" y="1168143"/>
                  <a:pt x="478523" y="1157112"/>
                  <a:pt x="487247" y="1167971"/>
                </a:cubicBezTo>
                <a:cubicBezTo>
                  <a:pt x="483569" y="1164524"/>
                  <a:pt x="480063" y="1160904"/>
                  <a:pt x="476728" y="1157199"/>
                </a:cubicBezTo>
                <a:cubicBezTo>
                  <a:pt x="476728" y="1157027"/>
                  <a:pt x="475958" y="1155562"/>
                  <a:pt x="473991" y="1152632"/>
                </a:cubicBezTo>
                <a:cubicBezTo>
                  <a:pt x="471595" y="1148753"/>
                  <a:pt x="469457" y="1144703"/>
                  <a:pt x="467404" y="1140652"/>
                </a:cubicBezTo>
                <a:cubicBezTo>
                  <a:pt x="466806" y="1138928"/>
                  <a:pt x="466037" y="1136515"/>
                  <a:pt x="464924" y="1133499"/>
                </a:cubicBezTo>
                <a:cubicBezTo>
                  <a:pt x="464497" y="1131948"/>
                  <a:pt x="461589" y="1113936"/>
                  <a:pt x="460819" y="1113246"/>
                </a:cubicBezTo>
                <a:cubicBezTo>
                  <a:pt x="460478" y="1083514"/>
                  <a:pt x="474247" y="1048870"/>
                  <a:pt x="501444" y="1017415"/>
                </a:cubicBezTo>
                <a:cubicBezTo>
                  <a:pt x="529411" y="985183"/>
                  <a:pt x="559087" y="962777"/>
                  <a:pt x="592442" y="941146"/>
                </a:cubicBezTo>
                <a:cubicBezTo>
                  <a:pt x="598942" y="945540"/>
                  <a:pt x="605442" y="949936"/>
                  <a:pt x="611942" y="954331"/>
                </a:cubicBezTo>
                <a:cubicBezTo>
                  <a:pt x="612713" y="954848"/>
                  <a:pt x="613567" y="955279"/>
                  <a:pt x="614422" y="955796"/>
                </a:cubicBezTo>
                <a:cubicBezTo>
                  <a:pt x="608265" y="982857"/>
                  <a:pt x="601166" y="1009745"/>
                  <a:pt x="593127" y="1036288"/>
                </a:cubicBezTo>
                <a:cubicBezTo>
                  <a:pt x="586712" y="1057488"/>
                  <a:pt x="579956" y="1075414"/>
                  <a:pt x="574140" y="1087393"/>
                </a:cubicBezTo>
                <a:lnTo>
                  <a:pt x="574055" y="1087307"/>
                </a:lnTo>
                <a:moveTo>
                  <a:pt x="1077200" y="621590"/>
                </a:moveTo>
                <a:cubicBezTo>
                  <a:pt x="1076089" y="623142"/>
                  <a:pt x="1075318" y="624262"/>
                  <a:pt x="1074720" y="625123"/>
                </a:cubicBezTo>
                <a:cubicBezTo>
                  <a:pt x="1071470" y="628915"/>
                  <a:pt x="1068220" y="632708"/>
                  <a:pt x="1064798" y="636327"/>
                </a:cubicBezTo>
                <a:cubicBezTo>
                  <a:pt x="1058812" y="642705"/>
                  <a:pt x="1052568" y="648823"/>
                  <a:pt x="1046069" y="654597"/>
                </a:cubicBezTo>
                <a:cubicBezTo>
                  <a:pt x="1046155" y="653908"/>
                  <a:pt x="1028964" y="666835"/>
                  <a:pt x="1026397" y="668386"/>
                </a:cubicBezTo>
                <a:cubicBezTo>
                  <a:pt x="1026397" y="668386"/>
                  <a:pt x="1002965" y="680279"/>
                  <a:pt x="1006043" y="679590"/>
                </a:cubicBezTo>
                <a:cubicBezTo>
                  <a:pt x="986885" y="687087"/>
                  <a:pt x="967727" y="690965"/>
                  <a:pt x="948997" y="691655"/>
                </a:cubicBezTo>
                <a:cubicBezTo>
                  <a:pt x="938221" y="683382"/>
                  <a:pt x="927189" y="675540"/>
                  <a:pt x="915814" y="668128"/>
                </a:cubicBezTo>
                <a:cubicBezTo>
                  <a:pt x="944208" y="639430"/>
                  <a:pt x="973543" y="612887"/>
                  <a:pt x="1002537" y="589962"/>
                </a:cubicBezTo>
                <a:cubicBezTo>
                  <a:pt x="1022293" y="574364"/>
                  <a:pt x="1043075" y="559454"/>
                  <a:pt x="1064713" y="546614"/>
                </a:cubicBezTo>
                <a:cubicBezTo>
                  <a:pt x="1072752" y="541787"/>
                  <a:pt x="1081048" y="537134"/>
                  <a:pt x="1089600" y="532997"/>
                </a:cubicBezTo>
                <a:cubicBezTo>
                  <a:pt x="1089515" y="533514"/>
                  <a:pt x="1100806" y="529378"/>
                  <a:pt x="1107904" y="526879"/>
                </a:cubicBezTo>
                <a:cubicBezTo>
                  <a:pt x="1107904" y="527655"/>
                  <a:pt x="1107818" y="528429"/>
                  <a:pt x="1107818" y="529205"/>
                </a:cubicBezTo>
                <a:cubicBezTo>
                  <a:pt x="1108245" y="558766"/>
                  <a:pt x="1100719" y="586342"/>
                  <a:pt x="1077200" y="621417"/>
                </a:cubicBezTo>
                <a:lnTo>
                  <a:pt x="1077200" y="621590"/>
                </a:lnTo>
              </a:path>
            </a:pathLst>
          </a:custGeom>
          <a:solidFill>
            <a:schemeClr val="accent1"/>
          </a:solidFill>
        </p:spPr>
      </p:sp>
      <p:sp>
        <p:nvSpPr>
          <p:cNvPr id="79" name="@svg_01-3713&amp;5144"/>
          <p:cNvSpPr/>
          <p:nvPr>
            <p:custDataLst>
              <p:tags r:id="rId3"/>
            </p:custDataLst>
          </p:nvPr>
        </p:nvSpPr>
        <p:spPr>
          <a:xfrm>
            <a:off x="730250" y="3294380"/>
            <a:ext cx="2479040" cy="649605"/>
          </a:xfrm>
          <a:custGeom>
            <a:avLst/>
            <a:gdLst>
              <a:gd name="connsiteX0" fmla="*/ 1630169 w 3326899"/>
              <a:gd name="connsiteY0" fmla="*/ 2149 h 1384250"/>
              <a:gd name="connsiteX1" fmla="*/ 1999024 w 3326899"/>
              <a:gd name="connsiteY1" fmla="*/ 0 h 1384250"/>
              <a:gd name="connsiteX2" fmla="*/ 2617370 w 3326899"/>
              <a:gd name="connsiteY2" fmla="*/ 1470 h 1384250"/>
              <a:gd name="connsiteX3" fmla="*/ 2963228 w 3326899"/>
              <a:gd name="connsiteY3" fmla="*/ 8823 h 1384250"/>
              <a:gd name="connsiteX4" fmla="*/ 3149954 w 3326899"/>
              <a:gd name="connsiteY4" fmla="*/ 31898 h 1384250"/>
              <a:gd name="connsiteX5" fmla="*/ 3267462 w 3326899"/>
              <a:gd name="connsiteY5" fmla="*/ 93998 h 1384250"/>
              <a:gd name="connsiteX6" fmla="*/ 3291144 w 3326899"/>
              <a:gd name="connsiteY6" fmla="*/ 153043 h 1384250"/>
              <a:gd name="connsiteX7" fmla="*/ 3300807 w 3326899"/>
              <a:gd name="connsiteY7" fmla="*/ 218764 h 1384250"/>
              <a:gd name="connsiteX8" fmla="*/ 3311613 w 3326899"/>
              <a:gd name="connsiteY8" fmla="*/ 326674 h 1384250"/>
              <a:gd name="connsiteX9" fmla="*/ 3322420 w 3326899"/>
              <a:gd name="connsiteY9" fmla="*/ 506187 h 1384250"/>
              <a:gd name="connsiteX10" fmla="*/ 3323804 w 3326899"/>
              <a:gd name="connsiteY10" fmla="*/ 691243 h 1384250"/>
              <a:gd name="connsiteX11" fmla="*/ 3312769 w 3326899"/>
              <a:gd name="connsiteY11" fmla="*/ 867022 h 1384250"/>
              <a:gd name="connsiteX12" fmla="*/ 3299881 w 3326899"/>
              <a:gd name="connsiteY12" fmla="*/ 993258 h 1384250"/>
              <a:gd name="connsiteX13" fmla="*/ 3289303 w 3326899"/>
              <a:gd name="connsiteY13" fmla="*/ 1075493 h 1384250"/>
              <a:gd name="connsiteX14" fmla="*/ 3260796 w 3326899"/>
              <a:gd name="connsiteY14" fmla="*/ 1186232 h 1384250"/>
              <a:gd name="connsiteX15" fmla="*/ 3221470 w 3326899"/>
              <a:gd name="connsiteY15" fmla="*/ 1262246 h 1384250"/>
              <a:gd name="connsiteX16" fmla="*/ 3048077 w 3326899"/>
              <a:gd name="connsiteY16" fmla="*/ 1344362 h 1384250"/>
              <a:gd name="connsiteX17" fmla="*/ 2892170 w 3326899"/>
              <a:gd name="connsiteY17" fmla="*/ 1361442 h 1384250"/>
              <a:gd name="connsiteX18" fmla="*/ 2521030 w 3326899"/>
              <a:gd name="connsiteY18" fmla="*/ 1376149 h 1384250"/>
              <a:gd name="connsiteX19" fmla="*/ 2241862 w 3326899"/>
              <a:gd name="connsiteY19" fmla="*/ 1380784 h 1384250"/>
              <a:gd name="connsiteX20" fmla="*/ 1847027 w 3326899"/>
              <a:gd name="connsiteY20" fmla="*/ 1384073 h 1384250"/>
              <a:gd name="connsiteX21" fmla="*/ 1254657 w 3326899"/>
              <a:gd name="connsiteY21" fmla="*/ 1381470 h 1384250"/>
              <a:gd name="connsiteX22" fmla="*/ 934329 w 3326899"/>
              <a:gd name="connsiteY22" fmla="*/ 1379882 h 1384250"/>
              <a:gd name="connsiteX23" fmla="*/ 468668 w 3326899"/>
              <a:gd name="connsiteY23" fmla="*/ 1376149 h 1384250"/>
              <a:gd name="connsiteX24" fmla="*/ 280333 w 3326899"/>
              <a:gd name="connsiteY24" fmla="*/ 1365405 h 1384250"/>
              <a:gd name="connsiteX25" fmla="*/ 60266 w 3326899"/>
              <a:gd name="connsiteY25" fmla="*/ 1264278 h 1384250"/>
              <a:gd name="connsiteX26" fmla="*/ 57047 w 3326899"/>
              <a:gd name="connsiteY26" fmla="*/ 1257154 h 1384250"/>
              <a:gd name="connsiteX27" fmla="*/ 37271 w 3326899"/>
              <a:gd name="connsiteY27" fmla="*/ 1168134 h 1384250"/>
              <a:gd name="connsiteX28" fmla="*/ 37041 w 3326899"/>
              <a:gd name="connsiteY28" fmla="*/ 1014185 h 1384250"/>
              <a:gd name="connsiteX29" fmla="*/ 39800 w 3326899"/>
              <a:gd name="connsiteY29" fmla="*/ 856616 h 1384250"/>
              <a:gd name="connsiteX30" fmla="*/ 28532 w 3326899"/>
              <a:gd name="connsiteY30" fmla="*/ 658892 h 1384250"/>
              <a:gd name="connsiteX31" fmla="*/ 18184 w 3326899"/>
              <a:gd name="connsiteY31" fmla="*/ 527114 h 1384250"/>
              <a:gd name="connsiteX32" fmla="*/ 4617 w 3326899"/>
              <a:gd name="connsiteY32" fmla="*/ 369771 h 1384250"/>
              <a:gd name="connsiteX33" fmla="*/ 3007 w 3326899"/>
              <a:gd name="connsiteY33" fmla="*/ 342284 h 1384250"/>
              <a:gd name="connsiteX34" fmla="*/ 18 w 3326899"/>
              <a:gd name="connsiteY34" fmla="*/ 263556 h 1384250"/>
              <a:gd name="connsiteX35" fmla="*/ 5767 w 3326899"/>
              <a:gd name="connsiteY35" fmla="*/ 197724 h 1384250"/>
              <a:gd name="connsiteX36" fmla="*/ 16805 w 3326899"/>
              <a:gd name="connsiteY36" fmla="*/ 155985 h 1384250"/>
              <a:gd name="connsiteX37" fmla="*/ 43249 w 3326899"/>
              <a:gd name="connsiteY37" fmla="*/ 98975 h 1384250"/>
              <a:gd name="connsiteX38" fmla="*/ 54057 w 3326899"/>
              <a:gd name="connsiteY38" fmla="*/ 83365 h 1384250"/>
              <a:gd name="connsiteX39" fmla="*/ 158227 w 3326899"/>
              <a:gd name="connsiteY39" fmla="*/ 38232 h 1384250"/>
              <a:gd name="connsiteX40" fmla="*/ 194560 w 3326899"/>
              <a:gd name="connsiteY40" fmla="*/ 34726 h 1384250"/>
              <a:gd name="connsiteX41" fmla="*/ 272056 w 3326899"/>
              <a:gd name="connsiteY41" fmla="*/ 30088 h 1384250"/>
              <a:gd name="connsiteX42" fmla="*/ 382895 w 3326899"/>
              <a:gd name="connsiteY42" fmla="*/ 23754 h 1384250"/>
              <a:gd name="connsiteX43" fmla="*/ 658151 w 3326899"/>
              <a:gd name="connsiteY43" fmla="*/ 18098 h 1384250"/>
              <a:gd name="connsiteX44" fmla="*/ 1138070 w 3326899"/>
              <a:gd name="connsiteY44" fmla="*/ 7352 h 1384250"/>
              <a:gd name="connsiteX45" fmla="*/ 1629484 w 3326899"/>
              <a:gd name="connsiteY45" fmla="*/ 792 h 1384250"/>
              <a:gd name="connsiteX46" fmla="*/ 1630169 w 3326899"/>
              <a:gd name="connsiteY46" fmla="*/ 2149 h 13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6899" h="1384250">
                <a:moveTo>
                  <a:pt x="1630169" y="2149"/>
                </a:moveTo>
                <a:cubicBezTo>
                  <a:pt x="1753201" y="1357"/>
                  <a:pt x="1876004" y="0"/>
                  <a:pt x="1999024" y="0"/>
                </a:cubicBezTo>
                <a:cubicBezTo>
                  <a:pt x="2205063" y="0"/>
                  <a:pt x="2411331" y="792"/>
                  <a:pt x="2617370" y="1470"/>
                </a:cubicBezTo>
                <a:cubicBezTo>
                  <a:pt x="2732809" y="1923"/>
                  <a:pt x="2848247" y="2262"/>
                  <a:pt x="2963228" y="8823"/>
                </a:cubicBezTo>
                <a:cubicBezTo>
                  <a:pt x="3027620" y="12442"/>
                  <a:pt x="3089702" y="19456"/>
                  <a:pt x="3149954" y="31898"/>
                </a:cubicBezTo>
                <a:cubicBezTo>
                  <a:pt x="3209051" y="44115"/>
                  <a:pt x="3247691" y="64588"/>
                  <a:pt x="3267462" y="93998"/>
                </a:cubicBezTo>
                <a:cubicBezTo>
                  <a:pt x="3280338" y="113114"/>
                  <a:pt x="3287703" y="132910"/>
                  <a:pt x="3291144" y="153043"/>
                </a:cubicBezTo>
                <a:cubicBezTo>
                  <a:pt x="3294827" y="174875"/>
                  <a:pt x="3298280" y="196819"/>
                  <a:pt x="3300807" y="218764"/>
                </a:cubicBezTo>
                <a:cubicBezTo>
                  <a:pt x="3304947" y="254734"/>
                  <a:pt x="3309086" y="290704"/>
                  <a:pt x="3311613" y="326674"/>
                </a:cubicBezTo>
                <a:cubicBezTo>
                  <a:pt x="3315753" y="386512"/>
                  <a:pt x="3317594" y="446350"/>
                  <a:pt x="3322420" y="506187"/>
                </a:cubicBezTo>
                <a:cubicBezTo>
                  <a:pt x="3327245" y="567948"/>
                  <a:pt x="3328857" y="629482"/>
                  <a:pt x="3323804" y="691243"/>
                </a:cubicBezTo>
                <a:cubicBezTo>
                  <a:pt x="3318966" y="749836"/>
                  <a:pt x="3317137" y="808429"/>
                  <a:pt x="3312769" y="867022"/>
                </a:cubicBezTo>
                <a:cubicBezTo>
                  <a:pt x="3309772" y="909101"/>
                  <a:pt x="3304490" y="951180"/>
                  <a:pt x="3299881" y="993258"/>
                </a:cubicBezTo>
                <a:cubicBezTo>
                  <a:pt x="3296896" y="1020632"/>
                  <a:pt x="3295055" y="1048232"/>
                  <a:pt x="3289303" y="1075493"/>
                </a:cubicBezTo>
                <a:cubicBezTo>
                  <a:pt x="3281494" y="1112480"/>
                  <a:pt x="3271830" y="1149469"/>
                  <a:pt x="3260796" y="1186232"/>
                </a:cubicBezTo>
                <a:cubicBezTo>
                  <a:pt x="3252974" y="1212135"/>
                  <a:pt x="3240326" y="1237585"/>
                  <a:pt x="3221470" y="1262246"/>
                </a:cubicBezTo>
                <a:cubicBezTo>
                  <a:pt x="3189966" y="1303190"/>
                  <a:pt x="3132481" y="1330456"/>
                  <a:pt x="3048077" y="1344362"/>
                </a:cubicBezTo>
                <a:cubicBezTo>
                  <a:pt x="2997259" y="1352845"/>
                  <a:pt x="2945057" y="1357823"/>
                  <a:pt x="2892170" y="1361442"/>
                </a:cubicBezTo>
                <a:cubicBezTo>
                  <a:pt x="2768922" y="1369811"/>
                  <a:pt x="2644976" y="1373215"/>
                  <a:pt x="2521030" y="1376149"/>
                </a:cubicBezTo>
                <a:cubicBezTo>
                  <a:pt x="2428118" y="1378409"/>
                  <a:pt x="2334990" y="1379768"/>
                  <a:pt x="2241862" y="1380784"/>
                </a:cubicBezTo>
                <a:cubicBezTo>
                  <a:pt x="2110323" y="1382257"/>
                  <a:pt x="1978554" y="1383730"/>
                  <a:pt x="1847027" y="1384073"/>
                </a:cubicBezTo>
                <a:cubicBezTo>
                  <a:pt x="1649496" y="1384518"/>
                  <a:pt x="1452193" y="1384289"/>
                  <a:pt x="1254657" y="1381470"/>
                </a:cubicBezTo>
                <a:cubicBezTo>
                  <a:pt x="1147958" y="1379882"/>
                  <a:pt x="1041028" y="1380568"/>
                  <a:pt x="934329" y="1379882"/>
                </a:cubicBezTo>
                <a:cubicBezTo>
                  <a:pt x="779108" y="1378866"/>
                  <a:pt x="623888" y="1377965"/>
                  <a:pt x="468668" y="1376149"/>
                </a:cubicBezTo>
                <a:cubicBezTo>
                  <a:pt x="405430" y="1375361"/>
                  <a:pt x="342422" y="1371856"/>
                  <a:pt x="280333" y="1365405"/>
                </a:cubicBezTo>
                <a:cubicBezTo>
                  <a:pt x="165586" y="1353416"/>
                  <a:pt x="88551" y="1321744"/>
                  <a:pt x="60266" y="1264278"/>
                </a:cubicBezTo>
                <a:cubicBezTo>
                  <a:pt x="59117" y="1261903"/>
                  <a:pt x="58197" y="1259529"/>
                  <a:pt x="57047" y="1257154"/>
                </a:cubicBezTo>
                <a:cubicBezTo>
                  <a:pt x="42100" y="1227970"/>
                  <a:pt x="38880" y="1197882"/>
                  <a:pt x="37271" y="1168134"/>
                </a:cubicBezTo>
                <a:cubicBezTo>
                  <a:pt x="34281" y="1116892"/>
                  <a:pt x="36351" y="1065538"/>
                  <a:pt x="37041" y="1014185"/>
                </a:cubicBezTo>
                <a:cubicBezTo>
                  <a:pt x="37730" y="961699"/>
                  <a:pt x="41180" y="909101"/>
                  <a:pt x="39800" y="856616"/>
                </a:cubicBezTo>
                <a:cubicBezTo>
                  <a:pt x="38190" y="790670"/>
                  <a:pt x="32901" y="724838"/>
                  <a:pt x="28532" y="658892"/>
                </a:cubicBezTo>
                <a:cubicBezTo>
                  <a:pt x="25543" y="615004"/>
                  <a:pt x="21864" y="571002"/>
                  <a:pt x="18184" y="527114"/>
                </a:cubicBezTo>
                <a:cubicBezTo>
                  <a:pt x="13815" y="474628"/>
                  <a:pt x="8986" y="422256"/>
                  <a:pt x="4617" y="369771"/>
                </a:cubicBezTo>
                <a:cubicBezTo>
                  <a:pt x="3927" y="360609"/>
                  <a:pt x="3467" y="351446"/>
                  <a:pt x="3007" y="342284"/>
                </a:cubicBezTo>
                <a:cubicBezTo>
                  <a:pt x="1857" y="316042"/>
                  <a:pt x="-212" y="289800"/>
                  <a:pt x="18" y="263556"/>
                </a:cubicBezTo>
                <a:cubicBezTo>
                  <a:pt x="248" y="241613"/>
                  <a:pt x="2547" y="219668"/>
                  <a:pt x="5767" y="197724"/>
                </a:cubicBezTo>
                <a:cubicBezTo>
                  <a:pt x="7606" y="183698"/>
                  <a:pt x="11286" y="169671"/>
                  <a:pt x="16805" y="155985"/>
                </a:cubicBezTo>
                <a:cubicBezTo>
                  <a:pt x="24163" y="136868"/>
                  <a:pt x="34051" y="117866"/>
                  <a:pt x="43249" y="98975"/>
                </a:cubicBezTo>
                <a:cubicBezTo>
                  <a:pt x="46009" y="93659"/>
                  <a:pt x="50148" y="88455"/>
                  <a:pt x="54057" y="83365"/>
                </a:cubicBezTo>
                <a:cubicBezTo>
                  <a:pt x="72684" y="59385"/>
                  <a:pt x="106947" y="44001"/>
                  <a:pt x="158227" y="38232"/>
                </a:cubicBezTo>
                <a:cubicBezTo>
                  <a:pt x="170185" y="36875"/>
                  <a:pt x="182373" y="35518"/>
                  <a:pt x="194560" y="34726"/>
                </a:cubicBezTo>
                <a:cubicBezTo>
                  <a:pt x="220316" y="33029"/>
                  <a:pt x="246531" y="32464"/>
                  <a:pt x="272056" y="30088"/>
                </a:cubicBezTo>
                <a:cubicBezTo>
                  <a:pt x="308848" y="26695"/>
                  <a:pt x="345641" y="24433"/>
                  <a:pt x="382895" y="23754"/>
                </a:cubicBezTo>
                <a:cubicBezTo>
                  <a:pt x="474647" y="22057"/>
                  <a:pt x="566399" y="20134"/>
                  <a:pt x="658151" y="18098"/>
                </a:cubicBezTo>
                <a:cubicBezTo>
                  <a:pt x="818201" y="14592"/>
                  <a:pt x="978020" y="10180"/>
                  <a:pt x="1138070" y="7352"/>
                </a:cubicBezTo>
                <a:cubicBezTo>
                  <a:pt x="1301796" y="4411"/>
                  <a:pt x="1465754" y="2941"/>
                  <a:pt x="1629484" y="792"/>
                </a:cubicBezTo>
                <a:cubicBezTo>
                  <a:pt x="1629484" y="1244"/>
                  <a:pt x="1629484" y="1697"/>
                  <a:pt x="1630169" y="2149"/>
                </a:cubicBezTo>
                <a:close/>
              </a:path>
            </a:pathLst>
          </a:custGeom>
          <a:noFill/>
          <a:ln w="28575" cap="rnd">
            <a:solidFill>
              <a:schemeClr val="accent1"/>
            </a:solidFill>
            <a:prstDash val="dash"/>
            <a:round/>
          </a:ln>
        </p:spPr>
        <p:txBody>
          <a:bodyPr rot="0" spcFirstLastPara="0" vertOverflow="overflow" horzOverflow="overflow" vert="horz" wrap="square" lIns="77807" tIns="38903" rIns="77807" bIns="38903"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30">
              <a:solidFill>
                <a:schemeClr val="tx1"/>
              </a:solidFill>
            </a:endParaRPr>
          </a:p>
        </p:txBody>
      </p:sp>
      <p:sp>
        <p:nvSpPr>
          <p:cNvPr id="80" name="矩形 79"/>
          <p:cNvSpPr/>
          <p:nvPr>
            <p:custDataLst>
              <p:tags r:id="rId4"/>
            </p:custDataLst>
          </p:nvPr>
        </p:nvSpPr>
        <p:spPr>
          <a:xfrm>
            <a:off x="887559" y="3350558"/>
            <a:ext cx="2164021" cy="918987"/>
          </a:xfrm>
          <a:prstGeom prst="rect">
            <a:avLst/>
          </a:prstGeom>
          <a:noFill/>
        </p:spPr>
        <p:txBody>
          <a:bodyPr wrap="square" lIns="0" tIns="0" rIns="0" bIns="0" rtlCol="0" anchor="t" anchorCtr="0">
            <a:noAutofit/>
          </a:bodyPr>
          <a:lstStyle/>
          <a:p>
            <a:pPr indent="0" algn="r" fontAlgn="auto">
              <a:lnSpc>
                <a:spcPct val="150000"/>
              </a:lnSpc>
              <a:spcBef>
                <a:spcPct val="0"/>
              </a:spcBef>
              <a:spcAft>
                <a:spcPct val="0"/>
              </a:spcAft>
            </a:pPr>
            <a:r>
              <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rPr>
              <a:t>比如：土地租赁协议等</a:t>
            </a:r>
            <a:endPar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endParaRPr>
          </a:p>
        </p:txBody>
      </p:sp>
      <p:sp>
        <p:nvSpPr>
          <p:cNvPr id="81" name="矩形 80"/>
          <p:cNvSpPr/>
          <p:nvPr>
            <p:custDataLst>
              <p:tags r:id="rId5"/>
            </p:custDataLst>
          </p:nvPr>
        </p:nvSpPr>
        <p:spPr>
          <a:xfrm>
            <a:off x="891345" y="2927503"/>
            <a:ext cx="1819519" cy="291974"/>
          </a:xfrm>
          <a:prstGeom prst="rect">
            <a:avLst/>
          </a:prstGeom>
          <a:noFill/>
        </p:spPr>
        <p:txBody>
          <a:bodyPr wrap="square" lIns="0" tIns="0" rIns="0" bIns="0" rtlCol="0" anchor="ctr" anchorCtr="0">
            <a:noAutofit/>
          </a:bodyPr>
          <a:lstStyle/>
          <a:p>
            <a:pPr algn="r">
              <a:spcBef>
                <a:spcPct val="0"/>
              </a:spcBef>
              <a:spcAft>
                <a:spcPct val="0"/>
              </a:spcAft>
            </a:pPr>
            <a:r>
              <a:rPr lang="zh-CN" altLang="en-US" sz="1700" b="1" dirty="0">
                <a:solidFill>
                  <a:schemeClr val="accent1"/>
                </a:solidFill>
                <a:latin typeface="+mn-ea"/>
                <a:cs typeface="MiSans Normal" panose="00000500000000000000" charset="-122"/>
                <a:sym typeface="MiSans Normal" panose="00000500000000000000" charset="-122"/>
              </a:rPr>
              <a:t>自产自销证明</a:t>
            </a:r>
            <a:endParaRPr lang="zh-CN" altLang="en-US" sz="1700" b="1" dirty="0">
              <a:solidFill>
                <a:schemeClr val="accent1"/>
              </a:solidFill>
              <a:latin typeface="+mn-ea"/>
              <a:cs typeface="MiSans Normal" panose="00000500000000000000" charset="-122"/>
              <a:sym typeface="MiSans Normal" panose="00000500000000000000" charset="-122"/>
            </a:endParaRPr>
          </a:p>
        </p:txBody>
      </p:sp>
      <p:sp>
        <p:nvSpPr>
          <p:cNvPr id="83" name="Union-3713&amp;3021"/>
          <p:cNvSpPr/>
          <p:nvPr>
            <p:custDataLst>
              <p:tags r:id="rId6"/>
            </p:custDataLst>
          </p:nvPr>
        </p:nvSpPr>
        <p:spPr>
          <a:xfrm>
            <a:off x="2768596" y="2957315"/>
            <a:ext cx="331252" cy="259796"/>
          </a:xfrm>
          <a:custGeom>
            <a:avLst/>
            <a:gdLst/>
            <a:ahLst/>
            <a:cxnLst/>
            <a:rect l="l" t="t" r="r" b="b"/>
            <a:pathLst>
              <a:path w="444499" h="348743">
                <a:moveTo>
                  <a:pt x="156238" y="128557"/>
                </a:moveTo>
                <a:cubicBezTo>
                  <a:pt x="156097" y="129880"/>
                  <a:pt x="155926" y="131190"/>
                  <a:pt x="155724" y="132498"/>
                </a:cubicBezTo>
                <a:lnTo>
                  <a:pt x="155692" y="132498"/>
                </a:lnTo>
                <a:cubicBezTo>
                  <a:pt x="164681" y="140255"/>
                  <a:pt x="167438" y="152220"/>
                  <a:pt x="161566" y="163326"/>
                </a:cubicBezTo>
                <a:cubicBezTo>
                  <a:pt x="156004" y="173872"/>
                  <a:pt x="144009" y="176599"/>
                  <a:pt x="133495" y="173747"/>
                </a:cubicBezTo>
                <a:cubicBezTo>
                  <a:pt x="132732" y="174106"/>
                  <a:pt x="131968" y="174433"/>
                  <a:pt x="131188" y="174744"/>
                </a:cubicBezTo>
                <a:cubicBezTo>
                  <a:pt x="118555" y="179699"/>
                  <a:pt x="105673" y="183841"/>
                  <a:pt x="92479" y="187019"/>
                </a:cubicBezTo>
                <a:cubicBezTo>
                  <a:pt x="90364" y="187528"/>
                  <a:pt x="88275" y="188055"/>
                  <a:pt x="86202" y="188577"/>
                </a:cubicBezTo>
                <a:cubicBezTo>
                  <a:pt x="73291" y="191832"/>
                  <a:pt x="61014" y="194928"/>
                  <a:pt x="47350" y="192471"/>
                </a:cubicBezTo>
                <a:cubicBezTo>
                  <a:pt x="45512" y="192145"/>
                  <a:pt x="43643" y="191802"/>
                  <a:pt x="41851" y="191225"/>
                </a:cubicBezTo>
                <a:cubicBezTo>
                  <a:pt x="47148" y="191600"/>
                  <a:pt x="45886" y="191350"/>
                  <a:pt x="38066" y="190477"/>
                </a:cubicBezTo>
                <a:cubicBezTo>
                  <a:pt x="36804" y="190275"/>
                  <a:pt x="35558" y="190010"/>
                  <a:pt x="34327" y="189699"/>
                </a:cubicBezTo>
                <a:cubicBezTo>
                  <a:pt x="29062" y="188328"/>
                  <a:pt x="23828" y="186131"/>
                  <a:pt x="19202" y="183297"/>
                </a:cubicBezTo>
                <a:cubicBezTo>
                  <a:pt x="6848" y="175741"/>
                  <a:pt x="-489" y="162687"/>
                  <a:pt x="25" y="148215"/>
                </a:cubicBezTo>
                <a:cubicBezTo>
                  <a:pt x="929" y="122466"/>
                  <a:pt x="23781" y="109988"/>
                  <a:pt x="47288" y="107200"/>
                </a:cubicBezTo>
                <a:cubicBezTo>
                  <a:pt x="29140" y="84457"/>
                  <a:pt x="22301" y="56292"/>
                  <a:pt x="35309" y="28969"/>
                </a:cubicBezTo>
                <a:cubicBezTo>
                  <a:pt x="48347" y="1599"/>
                  <a:pt x="81637" y="-7919"/>
                  <a:pt x="107636" y="7098"/>
                </a:cubicBezTo>
                <a:cubicBezTo>
                  <a:pt x="133728" y="22177"/>
                  <a:pt x="146252" y="53410"/>
                  <a:pt x="152733" y="81357"/>
                </a:cubicBezTo>
                <a:cubicBezTo>
                  <a:pt x="156315" y="96841"/>
                  <a:pt x="157842" y="112714"/>
                  <a:pt x="156238" y="128557"/>
                </a:cubicBezTo>
                <a:moveTo>
                  <a:pt x="406414" y="167362"/>
                </a:moveTo>
                <a:cubicBezTo>
                  <a:pt x="422910" y="170073"/>
                  <a:pt x="436074" y="181615"/>
                  <a:pt x="441618" y="197272"/>
                </a:cubicBezTo>
                <a:lnTo>
                  <a:pt x="441588" y="197272"/>
                </a:lnTo>
                <a:cubicBezTo>
                  <a:pt x="450513" y="222491"/>
                  <a:pt x="437819" y="251574"/>
                  <a:pt x="418393" y="268181"/>
                </a:cubicBezTo>
                <a:cubicBezTo>
                  <a:pt x="407177" y="277776"/>
                  <a:pt x="393765" y="284396"/>
                  <a:pt x="379557" y="288011"/>
                </a:cubicBezTo>
                <a:cubicBezTo>
                  <a:pt x="383515" y="301781"/>
                  <a:pt x="384231" y="316424"/>
                  <a:pt x="382252" y="331005"/>
                </a:cubicBezTo>
                <a:cubicBezTo>
                  <a:pt x="380415" y="344542"/>
                  <a:pt x="363668" y="350835"/>
                  <a:pt x="352095" y="348125"/>
                </a:cubicBezTo>
                <a:cubicBezTo>
                  <a:pt x="309085" y="338031"/>
                  <a:pt x="289208" y="296890"/>
                  <a:pt x="279441" y="256777"/>
                </a:cubicBezTo>
                <a:cubicBezTo>
                  <a:pt x="277727" y="253849"/>
                  <a:pt x="276714" y="250811"/>
                  <a:pt x="276309" y="247805"/>
                </a:cubicBezTo>
                <a:cubicBezTo>
                  <a:pt x="275016" y="247665"/>
                  <a:pt x="273723" y="247494"/>
                  <a:pt x="272400" y="247260"/>
                </a:cubicBezTo>
                <a:cubicBezTo>
                  <a:pt x="264345" y="245781"/>
                  <a:pt x="260887" y="235171"/>
                  <a:pt x="264845" y="228675"/>
                </a:cubicBezTo>
                <a:cubicBezTo>
                  <a:pt x="268458" y="222740"/>
                  <a:pt x="273100" y="218051"/>
                  <a:pt x="278350" y="214095"/>
                </a:cubicBezTo>
                <a:cubicBezTo>
                  <a:pt x="281278" y="209531"/>
                  <a:pt x="285827" y="205948"/>
                  <a:pt x="292028" y="203938"/>
                </a:cubicBezTo>
                <a:cubicBezTo>
                  <a:pt x="293834" y="203346"/>
                  <a:pt x="295656" y="203050"/>
                  <a:pt x="297448" y="202957"/>
                </a:cubicBezTo>
                <a:cubicBezTo>
                  <a:pt x="299820" y="201808"/>
                  <a:pt x="302205" y="200688"/>
                  <a:pt x="304580" y="199572"/>
                </a:cubicBezTo>
                <a:cubicBezTo>
                  <a:pt x="306135" y="198841"/>
                  <a:pt x="307684" y="198114"/>
                  <a:pt x="309225" y="197381"/>
                </a:cubicBezTo>
                <a:cubicBezTo>
                  <a:pt x="325924" y="189404"/>
                  <a:pt x="343122" y="182395"/>
                  <a:pt x="360335" y="175618"/>
                </a:cubicBezTo>
                <a:cubicBezTo>
                  <a:pt x="375258" y="169746"/>
                  <a:pt x="390150" y="164699"/>
                  <a:pt x="406414" y="167362"/>
                </a:cubicBezTo>
              </a:path>
            </a:pathLst>
          </a:custGeom>
          <a:solidFill>
            <a:schemeClr val="accent1"/>
          </a:solidFill>
        </p:spPr>
      </p:sp>
      <p:sp>
        <p:nvSpPr>
          <p:cNvPr id="84" name="Vector-3713&amp;3024"/>
          <p:cNvSpPr/>
          <p:nvPr>
            <p:custDataLst>
              <p:tags r:id="rId7"/>
            </p:custDataLst>
          </p:nvPr>
        </p:nvSpPr>
        <p:spPr>
          <a:xfrm>
            <a:off x="2837686" y="3022146"/>
            <a:ext cx="160421" cy="192126"/>
          </a:xfrm>
          <a:custGeom>
            <a:avLst/>
            <a:gdLst/>
            <a:ahLst/>
            <a:cxnLst/>
            <a:rect l="l" t="t" r="r" b="b"/>
            <a:pathLst>
              <a:path w="215256" h="257826">
                <a:moveTo>
                  <a:pt x="206884" y="49483"/>
                </a:moveTo>
                <a:cubicBezTo>
                  <a:pt x="205233" y="38314"/>
                  <a:pt x="200482" y="27830"/>
                  <a:pt x="191167" y="19262"/>
                </a:cubicBezTo>
                <a:cubicBezTo>
                  <a:pt x="180308" y="9293"/>
                  <a:pt x="166881" y="3949"/>
                  <a:pt x="152814" y="2688"/>
                </a:cubicBezTo>
                <a:cubicBezTo>
                  <a:pt x="128217" y="-3917"/>
                  <a:pt x="101284" y="1737"/>
                  <a:pt x="79381" y="18702"/>
                </a:cubicBezTo>
                <a:cubicBezTo>
                  <a:pt x="56124" y="36709"/>
                  <a:pt x="40531" y="62226"/>
                  <a:pt x="28287" y="88988"/>
                </a:cubicBezTo>
                <a:cubicBezTo>
                  <a:pt x="25015" y="93646"/>
                  <a:pt x="21947" y="98444"/>
                  <a:pt x="19174" y="103382"/>
                </a:cubicBezTo>
                <a:cubicBezTo>
                  <a:pt x="8254" y="122791"/>
                  <a:pt x="1602" y="144507"/>
                  <a:pt x="792" y="166813"/>
                </a:cubicBezTo>
                <a:cubicBezTo>
                  <a:pt x="792" y="167203"/>
                  <a:pt x="792" y="167593"/>
                  <a:pt x="777" y="167982"/>
                </a:cubicBezTo>
                <a:cubicBezTo>
                  <a:pt x="-298" y="175927"/>
                  <a:pt x="-360" y="183934"/>
                  <a:pt x="1244" y="191847"/>
                </a:cubicBezTo>
                <a:cubicBezTo>
                  <a:pt x="2241" y="196738"/>
                  <a:pt x="3939" y="201287"/>
                  <a:pt x="6167" y="205509"/>
                </a:cubicBezTo>
                <a:cubicBezTo>
                  <a:pt x="9547" y="215603"/>
                  <a:pt x="14610" y="224965"/>
                  <a:pt x="21697" y="232364"/>
                </a:cubicBezTo>
                <a:cubicBezTo>
                  <a:pt x="28131" y="239079"/>
                  <a:pt x="35499" y="243191"/>
                  <a:pt x="43366" y="245325"/>
                </a:cubicBezTo>
                <a:cubicBezTo>
                  <a:pt x="43413" y="245355"/>
                  <a:pt x="43475" y="245402"/>
                  <a:pt x="43522" y="245449"/>
                </a:cubicBezTo>
                <a:cubicBezTo>
                  <a:pt x="48444" y="248907"/>
                  <a:pt x="53601" y="251135"/>
                  <a:pt x="58835" y="252335"/>
                </a:cubicBezTo>
                <a:cubicBezTo>
                  <a:pt x="68057" y="256930"/>
                  <a:pt x="78618" y="258924"/>
                  <a:pt x="90333" y="257226"/>
                </a:cubicBezTo>
                <a:cubicBezTo>
                  <a:pt x="104243" y="255201"/>
                  <a:pt x="115849" y="247505"/>
                  <a:pt x="125850" y="237894"/>
                </a:cubicBezTo>
                <a:cubicBezTo>
                  <a:pt x="147004" y="224264"/>
                  <a:pt x="163345" y="201054"/>
                  <a:pt x="175278" y="179167"/>
                </a:cubicBezTo>
                <a:cubicBezTo>
                  <a:pt x="177427" y="175226"/>
                  <a:pt x="179607" y="171082"/>
                  <a:pt x="181757" y="166766"/>
                </a:cubicBezTo>
                <a:cubicBezTo>
                  <a:pt x="189235" y="159320"/>
                  <a:pt x="195731" y="150862"/>
                  <a:pt x="200903" y="141780"/>
                </a:cubicBezTo>
                <a:cubicBezTo>
                  <a:pt x="217227" y="113164"/>
                  <a:pt x="220188" y="78411"/>
                  <a:pt x="206884" y="49467"/>
                </a:cubicBezTo>
                <a:lnTo>
                  <a:pt x="206884" y="49483"/>
                </a:lnTo>
              </a:path>
            </a:pathLst>
          </a:custGeom>
          <a:solidFill>
            <a:srgbClr val="FAD871"/>
          </a:solidFill>
        </p:spPr>
      </p:sp>
      <p:sp>
        <p:nvSpPr>
          <p:cNvPr id="85" name="Union-3713&amp;3025"/>
          <p:cNvSpPr/>
          <p:nvPr>
            <p:custDataLst>
              <p:tags r:id="rId8"/>
            </p:custDataLst>
          </p:nvPr>
        </p:nvSpPr>
        <p:spPr>
          <a:xfrm>
            <a:off x="2858981" y="2953529"/>
            <a:ext cx="186920" cy="237555"/>
          </a:xfrm>
          <a:custGeom>
            <a:avLst/>
            <a:gdLst/>
            <a:ahLst/>
            <a:cxnLst/>
            <a:rect l="l" t="t" r="r" b="b"/>
            <a:pathLst>
              <a:path w="250864" h="318962">
                <a:moveTo>
                  <a:pt x="144574" y="55263"/>
                </a:moveTo>
                <a:cubicBezTo>
                  <a:pt x="144525" y="57577"/>
                  <a:pt x="144473" y="59939"/>
                  <a:pt x="144816" y="62085"/>
                </a:cubicBezTo>
                <a:cubicBezTo>
                  <a:pt x="146653" y="73612"/>
                  <a:pt x="134535" y="81385"/>
                  <a:pt x="125312" y="73441"/>
                </a:cubicBezTo>
                <a:cubicBezTo>
                  <a:pt x="116741" y="66055"/>
                  <a:pt x="114416" y="56548"/>
                  <a:pt x="111914" y="46316"/>
                </a:cubicBezTo>
                <a:cubicBezTo>
                  <a:pt x="111556" y="44851"/>
                  <a:pt x="111194" y="43371"/>
                  <a:pt x="110810" y="41880"/>
                </a:cubicBezTo>
                <a:cubicBezTo>
                  <a:pt x="110768" y="41712"/>
                  <a:pt x="110728" y="41552"/>
                  <a:pt x="110690" y="41400"/>
                </a:cubicBezTo>
                <a:cubicBezTo>
                  <a:pt x="110503" y="40651"/>
                  <a:pt x="110363" y="40088"/>
                  <a:pt x="110233" y="39622"/>
                </a:cubicBezTo>
                <a:cubicBezTo>
                  <a:pt x="99033" y="56336"/>
                  <a:pt x="69295" y="43812"/>
                  <a:pt x="76181" y="23686"/>
                </a:cubicBezTo>
                <a:cubicBezTo>
                  <a:pt x="84328" y="-101"/>
                  <a:pt x="115997" y="-8669"/>
                  <a:pt x="133755" y="10601"/>
                </a:cubicBezTo>
                <a:cubicBezTo>
                  <a:pt x="141061" y="18530"/>
                  <a:pt x="143460" y="28858"/>
                  <a:pt x="144271" y="39295"/>
                </a:cubicBezTo>
                <a:cubicBezTo>
                  <a:pt x="144452" y="41636"/>
                  <a:pt x="144470" y="43967"/>
                  <a:pt x="144487" y="46300"/>
                </a:cubicBezTo>
                <a:cubicBezTo>
                  <a:pt x="144499" y="47956"/>
                  <a:pt x="144511" y="49612"/>
                  <a:pt x="144582" y="51274"/>
                </a:cubicBezTo>
                <a:cubicBezTo>
                  <a:pt x="144634" y="52551"/>
                  <a:pt x="144605" y="53898"/>
                  <a:pt x="144574" y="55263"/>
                </a:cubicBezTo>
                <a:moveTo>
                  <a:pt x="240770" y="83473"/>
                </a:moveTo>
                <a:cubicBezTo>
                  <a:pt x="224725" y="66073"/>
                  <a:pt x="197387" y="69343"/>
                  <a:pt x="183071" y="87040"/>
                </a:cubicBezTo>
                <a:cubicBezTo>
                  <a:pt x="179067" y="91978"/>
                  <a:pt x="178662" y="96682"/>
                  <a:pt x="181093" y="102399"/>
                </a:cubicBezTo>
                <a:cubicBezTo>
                  <a:pt x="181794" y="104035"/>
                  <a:pt x="182853" y="105904"/>
                  <a:pt x="185454" y="106824"/>
                </a:cubicBezTo>
                <a:lnTo>
                  <a:pt x="186266" y="107113"/>
                </a:lnTo>
                <a:cubicBezTo>
                  <a:pt x="189462" y="108262"/>
                  <a:pt x="191723" y="109073"/>
                  <a:pt x="195393" y="108210"/>
                </a:cubicBezTo>
                <a:cubicBezTo>
                  <a:pt x="196614" y="107927"/>
                  <a:pt x="197796" y="107494"/>
                  <a:pt x="198980" y="107060"/>
                </a:cubicBezTo>
                <a:lnTo>
                  <a:pt x="198980" y="107060"/>
                </a:lnTo>
                <a:cubicBezTo>
                  <a:pt x="200468" y="106515"/>
                  <a:pt x="201960" y="105969"/>
                  <a:pt x="203540" y="105717"/>
                </a:cubicBezTo>
                <a:cubicBezTo>
                  <a:pt x="205988" y="105326"/>
                  <a:pt x="208486" y="105684"/>
                  <a:pt x="210584" y="105984"/>
                </a:cubicBezTo>
                <a:cubicBezTo>
                  <a:pt x="211743" y="106151"/>
                  <a:pt x="212781" y="106299"/>
                  <a:pt x="213619" y="106294"/>
                </a:cubicBezTo>
                <a:lnTo>
                  <a:pt x="213666" y="106338"/>
                </a:lnTo>
                <a:cubicBezTo>
                  <a:pt x="213695" y="106364"/>
                  <a:pt x="213723" y="106388"/>
                  <a:pt x="213744" y="106419"/>
                </a:cubicBezTo>
                <a:cubicBezTo>
                  <a:pt x="213945" y="106777"/>
                  <a:pt x="214070" y="106995"/>
                  <a:pt x="214149" y="107088"/>
                </a:cubicBezTo>
                <a:lnTo>
                  <a:pt x="214335" y="107695"/>
                </a:lnTo>
                <a:cubicBezTo>
                  <a:pt x="195767" y="120734"/>
                  <a:pt x="215489" y="152637"/>
                  <a:pt x="234945" y="139318"/>
                </a:cubicBezTo>
                <a:cubicBezTo>
                  <a:pt x="253653" y="126529"/>
                  <a:pt x="256224" y="100219"/>
                  <a:pt x="240786" y="83473"/>
                </a:cubicBezTo>
                <a:lnTo>
                  <a:pt x="240770" y="83473"/>
                </a:lnTo>
                <a:moveTo>
                  <a:pt x="133736" y="161096"/>
                </a:moveTo>
                <a:lnTo>
                  <a:pt x="133742" y="161101"/>
                </a:lnTo>
                <a:cubicBezTo>
                  <a:pt x="136566" y="163603"/>
                  <a:pt x="139390" y="166105"/>
                  <a:pt x="142216" y="168605"/>
                </a:cubicBezTo>
                <a:lnTo>
                  <a:pt x="142216" y="168590"/>
                </a:lnTo>
                <a:cubicBezTo>
                  <a:pt x="150332" y="175771"/>
                  <a:pt x="150146" y="188467"/>
                  <a:pt x="144443" y="196800"/>
                </a:cubicBezTo>
                <a:cubicBezTo>
                  <a:pt x="144460" y="198811"/>
                  <a:pt x="144210" y="200897"/>
                  <a:pt x="143618" y="203063"/>
                </a:cubicBezTo>
                <a:cubicBezTo>
                  <a:pt x="141500" y="210758"/>
                  <a:pt x="134101" y="217799"/>
                  <a:pt x="125907" y="219685"/>
                </a:cubicBezTo>
                <a:cubicBezTo>
                  <a:pt x="120595" y="227613"/>
                  <a:pt x="110812" y="232722"/>
                  <a:pt x="101014" y="229545"/>
                </a:cubicBezTo>
                <a:cubicBezTo>
                  <a:pt x="84252" y="224108"/>
                  <a:pt x="72475" y="212597"/>
                  <a:pt x="66011" y="196582"/>
                </a:cubicBezTo>
                <a:cubicBezTo>
                  <a:pt x="61478" y="191614"/>
                  <a:pt x="59032" y="185663"/>
                  <a:pt x="59686" y="179074"/>
                </a:cubicBezTo>
                <a:cubicBezTo>
                  <a:pt x="56711" y="173652"/>
                  <a:pt x="54468" y="167748"/>
                  <a:pt x="53128" y="161470"/>
                </a:cubicBezTo>
                <a:cubicBezTo>
                  <a:pt x="51601" y="154335"/>
                  <a:pt x="53408" y="147591"/>
                  <a:pt x="57178" y="142497"/>
                </a:cubicBezTo>
                <a:cubicBezTo>
                  <a:pt x="56197" y="124630"/>
                  <a:pt x="77476" y="112277"/>
                  <a:pt x="93474" y="125891"/>
                </a:cubicBezTo>
                <a:cubicBezTo>
                  <a:pt x="107049" y="137448"/>
                  <a:pt x="120391" y="149271"/>
                  <a:pt x="133736" y="161094"/>
                </a:cubicBezTo>
                <a:lnTo>
                  <a:pt x="133736" y="161096"/>
                </a:lnTo>
                <a:lnTo>
                  <a:pt x="133736" y="161096"/>
                </a:lnTo>
                <a:moveTo>
                  <a:pt x="26367" y="229046"/>
                </a:moveTo>
                <a:cubicBezTo>
                  <a:pt x="52865" y="238517"/>
                  <a:pt x="74237" y="254998"/>
                  <a:pt x="89581" y="278661"/>
                </a:cubicBezTo>
                <a:lnTo>
                  <a:pt x="89566" y="278676"/>
                </a:lnTo>
                <a:cubicBezTo>
                  <a:pt x="95205" y="287369"/>
                  <a:pt x="91404" y="298055"/>
                  <a:pt x="84176" y="304021"/>
                </a:cubicBezTo>
                <a:cubicBezTo>
                  <a:pt x="83708" y="305703"/>
                  <a:pt x="83070" y="307323"/>
                  <a:pt x="82197" y="308820"/>
                </a:cubicBezTo>
                <a:cubicBezTo>
                  <a:pt x="76917" y="317839"/>
                  <a:pt x="66776" y="320642"/>
                  <a:pt x="57460" y="318026"/>
                </a:cubicBezTo>
                <a:cubicBezTo>
                  <a:pt x="35340" y="316561"/>
                  <a:pt x="13656" y="297556"/>
                  <a:pt x="3172" y="279876"/>
                </a:cubicBezTo>
                <a:cubicBezTo>
                  <a:pt x="-1189" y="272523"/>
                  <a:pt x="-706" y="265280"/>
                  <a:pt x="2518" y="259563"/>
                </a:cubicBezTo>
                <a:cubicBezTo>
                  <a:pt x="1911" y="257912"/>
                  <a:pt x="1350" y="256261"/>
                  <a:pt x="820" y="254593"/>
                </a:cubicBezTo>
                <a:cubicBezTo>
                  <a:pt x="-3729" y="240168"/>
                  <a:pt x="11522" y="223735"/>
                  <a:pt x="26367" y="229046"/>
                </a:cubicBezTo>
              </a:path>
            </a:pathLst>
          </a:custGeom>
          <a:solidFill>
            <a:srgbClr val="FDC415"/>
          </a:solidFill>
        </p:spPr>
      </p:sp>
      <p:sp>
        <p:nvSpPr>
          <p:cNvPr id="63" name="@svg_01-3713&amp;5144"/>
          <p:cNvSpPr/>
          <p:nvPr>
            <p:custDataLst>
              <p:tags r:id="rId9"/>
            </p:custDataLst>
          </p:nvPr>
        </p:nvSpPr>
        <p:spPr>
          <a:xfrm>
            <a:off x="729977" y="1636094"/>
            <a:ext cx="2479183" cy="1031613"/>
          </a:xfrm>
          <a:custGeom>
            <a:avLst/>
            <a:gdLst>
              <a:gd name="connsiteX0" fmla="*/ 1630169 w 3326899"/>
              <a:gd name="connsiteY0" fmla="*/ 2149 h 1384250"/>
              <a:gd name="connsiteX1" fmla="*/ 1999024 w 3326899"/>
              <a:gd name="connsiteY1" fmla="*/ 0 h 1384250"/>
              <a:gd name="connsiteX2" fmla="*/ 2617370 w 3326899"/>
              <a:gd name="connsiteY2" fmla="*/ 1470 h 1384250"/>
              <a:gd name="connsiteX3" fmla="*/ 2963228 w 3326899"/>
              <a:gd name="connsiteY3" fmla="*/ 8823 h 1384250"/>
              <a:gd name="connsiteX4" fmla="*/ 3149954 w 3326899"/>
              <a:gd name="connsiteY4" fmla="*/ 31898 h 1384250"/>
              <a:gd name="connsiteX5" fmla="*/ 3267462 w 3326899"/>
              <a:gd name="connsiteY5" fmla="*/ 93998 h 1384250"/>
              <a:gd name="connsiteX6" fmla="*/ 3291144 w 3326899"/>
              <a:gd name="connsiteY6" fmla="*/ 153043 h 1384250"/>
              <a:gd name="connsiteX7" fmla="*/ 3300807 w 3326899"/>
              <a:gd name="connsiteY7" fmla="*/ 218764 h 1384250"/>
              <a:gd name="connsiteX8" fmla="*/ 3311613 w 3326899"/>
              <a:gd name="connsiteY8" fmla="*/ 326674 h 1384250"/>
              <a:gd name="connsiteX9" fmla="*/ 3322420 w 3326899"/>
              <a:gd name="connsiteY9" fmla="*/ 506187 h 1384250"/>
              <a:gd name="connsiteX10" fmla="*/ 3323804 w 3326899"/>
              <a:gd name="connsiteY10" fmla="*/ 691243 h 1384250"/>
              <a:gd name="connsiteX11" fmla="*/ 3312769 w 3326899"/>
              <a:gd name="connsiteY11" fmla="*/ 867022 h 1384250"/>
              <a:gd name="connsiteX12" fmla="*/ 3299881 w 3326899"/>
              <a:gd name="connsiteY12" fmla="*/ 993258 h 1384250"/>
              <a:gd name="connsiteX13" fmla="*/ 3289303 w 3326899"/>
              <a:gd name="connsiteY13" fmla="*/ 1075493 h 1384250"/>
              <a:gd name="connsiteX14" fmla="*/ 3260796 w 3326899"/>
              <a:gd name="connsiteY14" fmla="*/ 1186232 h 1384250"/>
              <a:gd name="connsiteX15" fmla="*/ 3221470 w 3326899"/>
              <a:gd name="connsiteY15" fmla="*/ 1262246 h 1384250"/>
              <a:gd name="connsiteX16" fmla="*/ 3048077 w 3326899"/>
              <a:gd name="connsiteY16" fmla="*/ 1344362 h 1384250"/>
              <a:gd name="connsiteX17" fmla="*/ 2892170 w 3326899"/>
              <a:gd name="connsiteY17" fmla="*/ 1361442 h 1384250"/>
              <a:gd name="connsiteX18" fmla="*/ 2521030 w 3326899"/>
              <a:gd name="connsiteY18" fmla="*/ 1376149 h 1384250"/>
              <a:gd name="connsiteX19" fmla="*/ 2241862 w 3326899"/>
              <a:gd name="connsiteY19" fmla="*/ 1380784 h 1384250"/>
              <a:gd name="connsiteX20" fmla="*/ 1847027 w 3326899"/>
              <a:gd name="connsiteY20" fmla="*/ 1384073 h 1384250"/>
              <a:gd name="connsiteX21" fmla="*/ 1254657 w 3326899"/>
              <a:gd name="connsiteY21" fmla="*/ 1381470 h 1384250"/>
              <a:gd name="connsiteX22" fmla="*/ 934329 w 3326899"/>
              <a:gd name="connsiteY22" fmla="*/ 1379882 h 1384250"/>
              <a:gd name="connsiteX23" fmla="*/ 468668 w 3326899"/>
              <a:gd name="connsiteY23" fmla="*/ 1376149 h 1384250"/>
              <a:gd name="connsiteX24" fmla="*/ 280333 w 3326899"/>
              <a:gd name="connsiteY24" fmla="*/ 1365405 h 1384250"/>
              <a:gd name="connsiteX25" fmla="*/ 60266 w 3326899"/>
              <a:gd name="connsiteY25" fmla="*/ 1264278 h 1384250"/>
              <a:gd name="connsiteX26" fmla="*/ 57047 w 3326899"/>
              <a:gd name="connsiteY26" fmla="*/ 1257154 h 1384250"/>
              <a:gd name="connsiteX27" fmla="*/ 37271 w 3326899"/>
              <a:gd name="connsiteY27" fmla="*/ 1168134 h 1384250"/>
              <a:gd name="connsiteX28" fmla="*/ 37041 w 3326899"/>
              <a:gd name="connsiteY28" fmla="*/ 1014185 h 1384250"/>
              <a:gd name="connsiteX29" fmla="*/ 39800 w 3326899"/>
              <a:gd name="connsiteY29" fmla="*/ 856616 h 1384250"/>
              <a:gd name="connsiteX30" fmla="*/ 28532 w 3326899"/>
              <a:gd name="connsiteY30" fmla="*/ 658892 h 1384250"/>
              <a:gd name="connsiteX31" fmla="*/ 18184 w 3326899"/>
              <a:gd name="connsiteY31" fmla="*/ 527114 h 1384250"/>
              <a:gd name="connsiteX32" fmla="*/ 4617 w 3326899"/>
              <a:gd name="connsiteY32" fmla="*/ 369771 h 1384250"/>
              <a:gd name="connsiteX33" fmla="*/ 3007 w 3326899"/>
              <a:gd name="connsiteY33" fmla="*/ 342284 h 1384250"/>
              <a:gd name="connsiteX34" fmla="*/ 18 w 3326899"/>
              <a:gd name="connsiteY34" fmla="*/ 263556 h 1384250"/>
              <a:gd name="connsiteX35" fmla="*/ 5767 w 3326899"/>
              <a:gd name="connsiteY35" fmla="*/ 197724 h 1384250"/>
              <a:gd name="connsiteX36" fmla="*/ 16805 w 3326899"/>
              <a:gd name="connsiteY36" fmla="*/ 155985 h 1384250"/>
              <a:gd name="connsiteX37" fmla="*/ 43249 w 3326899"/>
              <a:gd name="connsiteY37" fmla="*/ 98975 h 1384250"/>
              <a:gd name="connsiteX38" fmla="*/ 54057 w 3326899"/>
              <a:gd name="connsiteY38" fmla="*/ 83365 h 1384250"/>
              <a:gd name="connsiteX39" fmla="*/ 158227 w 3326899"/>
              <a:gd name="connsiteY39" fmla="*/ 38232 h 1384250"/>
              <a:gd name="connsiteX40" fmla="*/ 194560 w 3326899"/>
              <a:gd name="connsiteY40" fmla="*/ 34726 h 1384250"/>
              <a:gd name="connsiteX41" fmla="*/ 272056 w 3326899"/>
              <a:gd name="connsiteY41" fmla="*/ 30088 h 1384250"/>
              <a:gd name="connsiteX42" fmla="*/ 382895 w 3326899"/>
              <a:gd name="connsiteY42" fmla="*/ 23754 h 1384250"/>
              <a:gd name="connsiteX43" fmla="*/ 658151 w 3326899"/>
              <a:gd name="connsiteY43" fmla="*/ 18098 h 1384250"/>
              <a:gd name="connsiteX44" fmla="*/ 1138070 w 3326899"/>
              <a:gd name="connsiteY44" fmla="*/ 7352 h 1384250"/>
              <a:gd name="connsiteX45" fmla="*/ 1629484 w 3326899"/>
              <a:gd name="connsiteY45" fmla="*/ 792 h 1384250"/>
              <a:gd name="connsiteX46" fmla="*/ 1630169 w 3326899"/>
              <a:gd name="connsiteY46" fmla="*/ 2149 h 13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6899" h="1384250">
                <a:moveTo>
                  <a:pt x="1630169" y="2149"/>
                </a:moveTo>
                <a:cubicBezTo>
                  <a:pt x="1753201" y="1357"/>
                  <a:pt x="1876004" y="0"/>
                  <a:pt x="1999024" y="0"/>
                </a:cubicBezTo>
                <a:cubicBezTo>
                  <a:pt x="2205063" y="0"/>
                  <a:pt x="2411331" y="792"/>
                  <a:pt x="2617370" y="1470"/>
                </a:cubicBezTo>
                <a:cubicBezTo>
                  <a:pt x="2732809" y="1923"/>
                  <a:pt x="2848247" y="2262"/>
                  <a:pt x="2963228" y="8823"/>
                </a:cubicBezTo>
                <a:cubicBezTo>
                  <a:pt x="3027620" y="12442"/>
                  <a:pt x="3089702" y="19456"/>
                  <a:pt x="3149954" y="31898"/>
                </a:cubicBezTo>
                <a:cubicBezTo>
                  <a:pt x="3209051" y="44115"/>
                  <a:pt x="3247691" y="64588"/>
                  <a:pt x="3267462" y="93998"/>
                </a:cubicBezTo>
                <a:cubicBezTo>
                  <a:pt x="3280338" y="113114"/>
                  <a:pt x="3287703" y="132910"/>
                  <a:pt x="3291144" y="153043"/>
                </a:cubicBezTo>
                <a:cubicBezTo>
                  <a:pt x="3294827" y="174875"/>
                  <a:pt x="3298280" y="196819"/>
                  <a:pt x="3300807" y="218764"/>
                </a:cubicBezTo>
                <a:cubicBezTo>
                  <a:pt x="3304947" y="254734"/>
                  <a:pt x="3309086" y="290704"/>
                  <a:pt x="3311613" y="326674"/>
                </a:cubicBezTo>
                <a:cubicBezTo>
                  <a:pt x="3315753" y="386512"/>
                  <a:pt x="3317594" y="446350"/>
                  <a:pt x="3322420" y="506187"/>
                </a:cubicBezTo>
                <a:cubicBezTo>
                  <a:pt x="3327245" y="567948"/>
                  <a:pt x="3328857" y="629482"/>
                  <a:pt x="3323804" y="691243"/>
                </a:cubicBezTo>
                <a:cubicBezTo>
                  <a:pt x="3318966" y="749836"/>
                  <a:pt x="3317137" y="808429"/>
                  <a:pt x="3312769" y="867022"/>
                </a:cubicBezTo>
                <a:cubicBezTo>
                  <a:pt x="3309772" y="909101"/>
                  <a:pt x="3304490" y="951180"/>
                  <a:pt x="3299881" y="993258"/>
                </a:cubicBezTo>
                <a:cubicBezTo>
                  <a:pt x="3296896" y="1020632"/>
                  <a:pt x="3295055" y="1048232"/>
                  <a:pt x="3289303" y="1075493"/>
                </a:cubicBezTo>
                <a:cubicBezTo>
                  <a:pt x="3281494" y="1112480"/>
                  <a:pt x="3271830" y="1149469"/>
                  <a:pt x="3260796" y="1186232"/>
                </a:cubicBezTo>
                <a:cubicBezTo>
                  <a:pt x="3252974" y="1212135"/>
                  <a:pt x="3240326" y="1237585"/>
                  <a:pt x="3221470" y="1262246"/>
                </a:cubicBezTo>
                <a:cubicBezTo>
                  <a:pt x="3189966" y="1303190"/>
                  <a:pt x="3132481" y="1330456"/>
                  <a:pt x="3048077" y="1344362"/>
                </a:cubicBezTo>
                <a:cubicBezTo>
                  <a:pt x="2997259" y="1352845"/>
                  <a:pt x="2945057" y="1357823"/>
                  <a:pt x="2892170" y="1361442"/>
                </a:cubicBezTo>
                <a:cubicBezTo>
                  <a:pt x="2768922" y="1369811"/>
                  <a:pt x="2644976" y="1373215"/>
                  <a:pt x="2521030" y="1376149"/>
                </a:cubicBezTo>
                <a:cubicBezTo>
                  <a:pt x="2428118" y="1378409"/>
                  <a:pt x="2334990" y="1379768"/>
                  <a:pt x="2241862" y="1380784"/>
                </a:cubicBezTo>
                <a:cubicBezTo>
                  <a:pt x="2110323" y="1382257"/>
                  <a:pt x="1978554" y="1383730"/>
                  <a:pt x="1847027" y="1384073"/>
                </a:cubicBezTo>
                <a:cubicBezTo>
                  <a:pt x="1649496" y="1384518"/>
                  <a:pt x="1452193" y="1384289"/>
                  <a:pt x="1254657" y="1381470"/>
                </a:cubicBezTo>
                <a:cubicBezTo>
                  <a:pt x="1147958" y="1379882"/>
                  <a:pt x="1041028" y="1380568"/>
                  <a:pt x="934329" y="1379882"/>
                </a:cubicBezTo>
                <a:cubicBezTo>
                  <a:pt x="779108" y="1378866"/>
                  <a:pt x="623888" y="1377965"/>
                  <a:pt x="468668" y="1376149"/>
                </a:cubicBezTo>
                <a:cubicBezTo>
                  <a:pt x="405430" y="1375361"/>
                  <a:pt x="342422" y="1371856"/>
                  <a:pt x="280333" y="1365405"/>
                </a:cubicBezTo>
                <a:cubicBezTo>
                  <a:pt x="165586" y="1353416"/>
                  <a:pt x="88551" y="1321744"/>
                  <a:pt x="60266" y="1264278"/>
                </a:cubicBezTo>
                <a:cubicBezTo>
                  <a:pt x="59117" y="1261903"/>
                  <a:pt x="58197" y="1259529"/>
                  <a:pt x="57047" y="1257154"/>
                </a:cubicBezTo>
                <a:cubicBezTo>
                  <a:pt x="42100" y="1227970"/>
                  <a:pt x="38880" y="1197882"/>
                  <a:pt x="37271" y="1168134"/>
                </a:cubicBezTo>
                <a:cubicBezTo>
                  <a:pt x="34281" y="1116892"/>
                  <a:pt x="36351" y="1065538"/>
                  <a:pt x="37041" y="1014185"/>
                </a:cubicBezTo>
                <a:cubicBezTo>
                  <a:pt x="37730" y="961699"/>
                  <a:pt x="41180" y="909101"/>
                  <a:pt x="39800" y="856616"/>
                </a:cubicBezTo>
                <a:cubicBezTo>
                  <a:pt x="38190" y="790670"/>
                  <a:pt x="32901" y="724838"/>
                  <a:pt x="28532" y="658892"/>
                </a:cubicBezTo>
                <a:cubicBezTo>
                  <a:pt x="25543" y="615004"/>
                  <a:pt x="21864" y="571002"/>
                  <a:pt x="18184" y="527114"/>
                </a:cubicBezTo>
                <a:cubicBezTo>
                  <a:pt x="13815" y="474628"/>
                  <a:pt x="8986" y="422256"/>
                  <a:pt x="4617" y="369771"/>
                </a:cubicBezTo>
                <a:cubicBezTo>
                  <a:pt x="3927" y="360609"/>
                  <a:pt x="3467" y="351446"/>
                  <a:pt x="3007" y="342284"/>
                </a:cubicBezTo>
                <a:cubicBezTo>
                  <a:pt x="1857" y="316042"/>
                  <a:pt x="-212" y="289800"/>
                  <a:pt x="18" y="263556"/>
                </a:cubicBezTo>
                <a:cubicBezTo>
                  <a:pt x="248" y="241613"/>
                  <a:pt x="2547" y="219668"/>
                  <a:pt x="5767" y="197724"/>
                </a:cubicBezTo>
                <a:cubicBezTo>
                  <a:pt x="7606" y="183698"/>
                  <a:pt x="11286" y="169671"/>
                  <a:pt x="16805" y="155985"/>
                </a:cubicBezTo>
                <a:cubicBezTo>
                  <a:pt x="24163" y="136868"/>
                  <a:pt x="34051" y="117866"/>
                  <a:pt x="43249" y="98975"/>
                </a:cubicBezTo>
                <a:cubicBezTo>
                  <a:pt x="46009" y="93659"/>
                  <a:pt x="50148" y="88455"/>
                  <a:pt x="54057" y="83365"/>
                </a:cubicBezTo>
                <a:cubicBezTo>
                  <a:pt x="72684" y="59385"/>
                  <a:pt x="106947" y="44001"/>
                  <a:pt x="158227" y="38232"/>
                </a:cubicBezTo>
                <a:cubicBezTo>
                  <a:pt x="170185" y="36875"/>
                  <a:pt x="182373" y="35518"/>
                  <a:pt x="194560" y="34726"/>
                </a:cubicBezTo>
                <a:cubicBezTo>
                  <a:pt x="220316" y="33029"/>
                  <a:pt x="246531" y="32464"/>
                  <a:pt x="272056" y="30088"/>
                </a:cubicBezTo>
                <a:cubicBezTo>
                  <a:pt x="308848" y="26695"/>
                  <a:pt x="345641" y="24433"/>
                  <a:pt x="382895" y="23754"/>
                </a:cubicBezTo>
                <a:cubicBezTo>
                  <a:pt x="474647" y="22057"/>
                  <a:pt x="566399" y="20134"/>
                  <a:pt x="658151" y="18098"/>
                </a:cubicBezTo>
                <a:cubicBezTo>
                  <a:pt x="818201" y="14592"/>
                  <a:pt x="978020" y="10180"/>
                  <a:pt x="1138070" y="7352"/>
                </a:cubicBezTo>
                <a:cubicBezTo>
                  <a:pt x="1301796" y="4411"/>
                  <a:pt x="1465754" y="2941"/>
                  <a:pt x="1629484" y="792"/>
                </a:cubicBezTo>
                <a:cubicBezTo>
                  <a:pt x="1629484" y="1244"/>
                  <a:pt x="1629484" y="1697"/>
                  <a:pt x="1630169" y="2149"/>
                </a:cubicBezTo>
                <a:close/>
              </a:path>
            </a:pathLst>
          </a:custGeom>
          <a:noFill/>
          <a:ln w="28575" cap="rnd">
            <a:solidFill>
              <a:schemeClr val="accent1"/>
            </a:solidFill>
            <a:prstDash val="dash"/>
            <a:round/>
          </a:ln>
        </p:spPr>
        <p:txBody>
          <a:bodyPr rot="0" spcFirstLastPara="0" vertOverflow="overflow" horzOverflow="overflow" vert="horz" wrap="square" lIns="77807" tIns="38903" rIns="77807" bIns="38903"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30">
              <a:solidFill>
                <a:schemeClr val="tx1"/>
              </a:solidFill>
            </a:endParaRPr>
          </a:p>
        </p:txBody>
      </p:sp>
      <p:sp>
        <p:nvSpPr>
          <p:cNvPr id="62" name="矩形 61"/>
          <p:cNvSpPr/>
          <p:nvPr>
            <p:custDataLst>
              <p:tags r:id="rId10"/>
            </p:custDataLst>
          </p:nvPr>
        </p:nvSpPr>
        <p:spPr>
          <a:xfrm>
            <a:off x="887559" y="1692406"/>
            <a:ext cx="2164021" cy="918987"/>
          </a:xfrm>
          <a:prstGeom prst="rect">
            <a:avLst/>
          </a:prstGeom>
          <a:noFill/>
        </p:spPr>
        <p:txBody>
          <a:bodyPr wrap="square" lIns="0" tIns="0" rIns="0" bIns="0" rtlCol="0" anchor="t" anchorCtr="0">
            <a:noAutofit/>
          </a:bodyPr>
          <a:lstStyle/>
          <a:p>
            <a:pPr indent="0" algn="r" fontAlgn="auto">
              <a:lnSpc>
                <a:spcPct val="150000"/>
              </a:lnSpc>
              <a:spcBef>
                <a:spcPct val="0"/>
              </a:spcBef>
              <a:spcAft>
                <a:spcPct val="0"/>
              </a:spcAft>
            </a:pPr>
            <a:r>
              <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rPr>
              <a:t>某某农业公司、某某农民专业合作社、某某家庭农场、某某养殖场等</a:t>
            </a:r>
            <a:endPar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endParaRPr>
          </a:p>
        </p:txBody>
      </p:sp>
      <p:sp>
        <p:nvSpPr>
          <p:cNvPr id="61" name="矩形 60"/>
          <p:cNvSpPr/>
          <p:nvPr>
            <p:custDataLst>
              <p:tags r:id="rId11"/>
            </p:custDataLst>
          </p:nvPr>
        </p:nvSpPr>
        <p:spPr>
          <a:xfrm>
            <a:off x="891345" y="1269350"/>
            <a:ext cx="1819519" cy="291974"/>
          </a:xfrm>
          <a:prstGeom prst="rect">
            <a:avLst/>
          </a:prstGeom>
          <a:noFill/>
        </p:spPr>
        <p:txBody>
          <a:bodyPr wrap="square" lIns="0" tIns="0" rIns="0" bIns="0" rtlCol="0" anchor="ctr" anchorCtr="0">
            <a:noAutofit/>
          </a:bodyPr>
          <a:lstStyle/>
          <a:p>
            <a:pPr algn="r">
              <a:spcBef>
                <a:spcPct val="0"/>
              </a:spcBef>
              <a:spcAft>
                <a:spcPct val="0"/>
              </a:spcAft>
            </a:pPr>
            <a:r>
              <a:rPr lang="zh-CN" altLang="en-US" sz="1700" b="1" dirty="0">
                <a:solidFill>
                  <a:schemeClr val="accent1"/>
                </a:solidFill>
                <a:latin typeface="+mn-ea"/>
                <a:cs typeface="MiSans Normal" panose="00000500000000000000" charset="-122"/>
                <a:sym typeface="MiSans Normal" panose="00000500000000000000" charset="-122"/>
              </a:rPr>
              <a:t>看对方单位名称</a:t>
            </a:r>
            <a:endParaRPr lang="zh-CN" altLang="en-US" sz="1700" b="1" dirty="0">
              <a:solidFill>
                <a:schemeClr val="accent1"/>
              </a:solidFill>
              <a:latin typeface="+mn-ea"/>
              <a:cs typeface="MiSans Normal" panose="00000500000000000000" charset="-122"/>
              <a:sym typeface="MiSans Normal" panose="00000500000000000000" charset="-122"/>
            </a:endParaRPr>
          </a:p>
        </p:txBody>
      </p:sp>
      <p:sp>
        <p:nvSpPr>
          <p:cNvPr id="11" name="Union-3713&amp;3021"/>
          <p:cNvSpPr/>
          <p:nvPr>
            <p:custDataLst>
              <p:tags r:id="rId12"/>
            </p:custDataLst>
          </p:nvPr>
        </p:nvSpPr>
        <p:spPr>
          <a:xfrm>
            <a:off x="2768596" y="1299163"/>
            <a:ext cx="331252" cy="259796"/>
          </a:xfrm>
          <a:custGeom>
            <a:avLst/>
            <a:gdLst/>
            <a:ahLst/>
            <a:cxnLst/>
            <a:rect l="l" t="t" r="r" b="b"/>
            <a:pathLst>
              <a:path w="444499" h="348743">
                <a:moveTo>
                  <a:pt x="156238" y="128557"/>
                </a:moveTo>
                <a:cubicBezTo>
                  <a:pt x="156097" y="129880"/>
                  <a:pt x="155926" y="131190"/>
                  <a:pt x="155724" y="132498"/>
                </a:cubicBezTo>
                <a:lnTo>
                  <a:pt x="155692" y="132498"/>
                </a:lnTo>
                <a:cubicBezTo>
                  <a:pt x="164681" y="140255"/>
                  <a:pt x="167438" y="152220"/>
                  <a:pt x="161566" y="163326"/>
                </a:cubicBezTo>
                <a:cubicBezTo>
                  <a:pt x="156004" y="173872"/>
                  <a:pt x="144009" y="176599"/>
                  <a:pt x="133495" y="173747"/>
                </a:cubicBezTo>
                <a:cubicBezTo>
                  <a:pt x="132732" y="174106"/>
                  <a:pt x="131968" y="174433"/>
                  <a:pt x="131188" y="174744"/>
                </a:cubicBezTo>
                <a:cubicBezTo>
                  <a:pt x="118555" y="179699"/>
                  <a:pt x="105673" y="183841"/>
                  <a:pt x="92479" y="187019"/>
                </a:cubicBezTo>
                <a:cubicBezTo>
                  <a:pt x="90364" y="187528"/>
                  <a:pt x="88275" y="188055"/>
                  <a:pt x="86202" y="188577"/>
                </a:cubicBezTo>
                <a:cubicBezTo>
                  <a:pt x="73291" y="191832"/>
                  <a:pt x="61014" y="194928"/>
                  <a:pt x="47350" y="192471"/>
                </a:cubicBezTo>
                <a:cubicBezTo>
                  <a:pt x="45512" y="192145"/>
                  <a:pt x="43643" y="191802"/>
                  <a:pt x="41851" y="191225"/>
                </a:cubicBezTo>
                <a:cubicBezTo>
                  <a:pt x="47148" y="191600"/>
                  <a:pt x="45886" y="191350"/>
                  <a:pt x="38066" y="190477"/>
                </a:cubicBezTo>
                <a:cubicBezTo>
                  <a:pt x="36804" y="190275"/>
                  <a:pt x="35558" y="190010"/>
                  <a:pt x="34327" y="189699"/>
                </a:cubicBezTo>
                <a:cubicBezTo>
                  <a:pt x="29062" y="188328"/>
                  <a:pt x="23828" y="186131"/>
                  <a:pt x="19202" y="183297"/>
                </a:cubicBezTo>
                <a:cubicBezTo>
                  <a:pt x="6848" y="175741"/>
                  <a:pt x="-489" y="162687"/>
                  <a:pt x="25" y="148215"/>
                </a:cubicBezTo>
                <a:cubicBezTo>
                  <a:pt x="929" y="122466"/>
                  <a:pt x="23781" y="109988"/>
                  <a:pt x="47288" y="107200"/>
                </a:cubicBezTo>
                <a:cubicBezTo>
                  <a:pt x="29140" y="84457"/>
                  <a:pt x="22301" y="56292"/>
                  <a:pt x="35309" y="28969"/>
                </a:cubicBezTo>
                <a:cubicBezTo>
                  <a:pt x="48347" y="1599"/>
                  <a:pt x="81637" y="-7919"/>
                  <a:pt x="107636" y="7098"/>
                </a:cubicBezTo>
                <a:cubicBezTo>
                  <a:pt x="133728" y="22177"/>
                  <a:pt x="146252" y="53410"/>
                  <a:pt x="152733" y="81357"/>
                </a:cubicBezTo>
                <a:cubicBezTo>
                  <a:pt x="156315" y="96841"/>
                  <a:pt x="157842" y="112714"/>
                  <a:pt x="156238" y="128557"/>
                </a:cubicBezTo>
                <a:moveTo>
                  <a:pt x="406414" y="167362"/>
                </a:moveTo>
                <a:cubicBezTo>
                  <a:pt x="422910" y="170073"/>
                  <a:pt x="436074" y="181615"/>
                  <a:pt x="441618" y="197272"/>
                </a:cubicBezTo>
                <a:lnTo>
                  <a:pt x="441588" y="197272"/>
                </a:lnTo>
                <a:cubicBezTo>
                  <a:pt x="450513" y="222491"/>
                  <a:pt x="437819" y="251574"/>
                  <a:pt x="418393" y="268181"/>
                </a:cubicBezTo>
                <a:cubicBezTo>
                  <a:pt x="407177" y="277776"/>
                  <a:pt x="393765" y="284396"/>
                  <a:pt x="379557" y="288011"/>
                </a:cubicBezTo>
                <a:cubicBezTo>
                  <a:pt x="383515" y="301781"/>
                  <a:pt x="384231" y="316424"/>
                  <a:pt x="382252" y="331005"/>
                </a:cubicBezTo>
                <a:cubicBezTo>
                  <a:pt x="380415" y="344542"/>
                  <a:pt x="363668" y="350835"/>
                  <a:pt x="352095" y="348125"/>
                </a:cubicBezTo>
                <a:cubicBezTo>
                  <a:pt x="309085" y="338031"/>
                  <a:pt x="289208" y="296890"/>
                  <a:pt x="279441" y="256777"/>
                </a:cubicBezTo>
                <a:cubicBezTo>
                  <a:pt x="277727" y="253849"/>
                  <a:pt x="276714" y="250811"/>
                  <a:pt x="276309" y="247805"/>
                </a:cubicBezTo>
                <a:cubicBezTo>
                  <a:pt x="275016" y="247665"/>
                  <a:pt x="273723" y="247494"/>
                  <a:pt x="272400" y="247260"/>
                </a:cubicBezTo>
                <a:cubicBezTo>
                  <a:pt x="264345" y="245781"/>
                  <a:pt x="260887" y="235171"/>
                  <a:pt x="264845" y="228675"/>
                </a:cubicBezTo>
                <a:cubicBezTo>
                  <a:pt x="268458" y="222740"/>
                  <a:pt x="273100" y="218051"/>
                  <a:pt x="278350" y="214095"/>
                </a:cubicBezTo>
                <a:cubicBezTo>
                  <a:pt x="281278" y="209531"/>
                  <a:pt x="285827" y="205948"/>
                  <a:pt x="292028" y="203938"/>
                </a:cubicBezTo>
                <a:cubicBezTo>
                  <a:pt x="293834" y="203346"/>
                  <a:pt x="295656" y="203050"/>
                  <a:pt x="297448" y="202957"/>
                </a:cubicBezTo>
                <a:cubicBezTo>
                  <a:pt x="299820" y="201808"/>
                  <a:pt x="302205" y="200688"/>
                  <a:pt x="304580" y="199572"/>
                </a:cubicBezTo>
                <a:cubicBezTo>
                  <a:pt x="306135" y="198841"/>
                  <a:pt x="307684" y="198114"/>
                  <a:pt x="309225" y="197381"/>
                </a:cubicBezTo>
                <a:cubicBezTo>
                  <a:pt x="325924" y="189404"/>
                  <a:pt x="343122" y="182395"/>
                  <a:pt x="360335" y="175618"/>
                </a:cubicBezTo>
                <a:cubicBezTo>
                  <a:pt x="375258" y="169746"/>
                  <a:pt x="390150" y="164699"/>
                  <a:pt x="406414" y="167362"/>
                </a:cubicBezTo>
              </a:path>
            </a:pathLst>
          </a:custGeom>
          <a:solidFill>
            <a:schemeClr val="accent1"/>
          </a:solidFill>
        </p:spPr>
      </p:sp>
      <p:sp>
        <p:nvSpPr>
          <p:cNvPr id="15" name="Vector-3713&amp;3024"/>
          <p:cNvSpPr/>
          <p:nvPr>
            <p:custDataLst>
              <p:tags r:id="rId13"/>
            </p:custDataLst>
          </p:nvPr>
        </p:nvSpPr>
        <p:spPr>
          <a:xfrm>
            <a:off x="2837686" y="1363994"/>
            <a:ext cx="160421" cy="192126"/>
          </a:xfrm>
          <a:custGeom>
            <a:avLst/>
            <a:gdLst/>
            <a:ahLst/>
            <a:cxnLst/>
            <a:rect l="l" t="t" r="r" b="b"/>
            <a:pathLst>
              <a:path w="215256" h="257826">
                <a:moveTo>
                  <a:pt x="206884" y="49483"/>
                </a:moveTo>
                <a:cubicBezTo>
                  <a:pt x="205233" y="38314"/>
                  <a:pt x="200482" y="27830"/>
                  <a:pt x="191167" y="19262"/>
                </a:cubicBezTo>
                <a:cubicBezTo>
                  <a:pt x="180308" y="9293"/>
                  <a:pt x="166881" y="3949"/>
                  <a:pt x="152814" y="2688"/>
                </a:cubicBezTo>
                <a:cubicBezTo>
                  <a:pt x="128217" y="-3917"/>
                  <a:pt x="101284" y="1737"/>
                  <a:pt x="79381" y="18702"/>
                </a:cubicBezTo>
                <a:cubicBezTo>
                  <a:pt x="56124" y="36709"/>
                  <a:pt x="40531" y="62226"/>
                  <a:pt x="28287" y="88988"/>
                </a:cubicBezTo>
                <a:cubicBezTo>
                  <a:pt x="25015" y="93646"/>
                  <a:pt x="21947" y="98444"/>
                  <a:pt x="19174" y="103382"/>
                </a:cubicBezTo>
                <a:cubicBezTo>
                  <a:pt x="8254" y="122791"/>
                  <a:pt x="1602" y="144507"/>
                  <a:pt x="792" y="166813"/>
                </a:cubicBezTo>
                <a:cubicBezTo>
                  <a:pt x="792" y="167203"/>
                  <a:pt x="792" y="167593"/>
                  <a:pt x="777" y="167982"/>
                </a:cubicBezTo>
                <a:cubicBezTo>
                  <a:pt x="-298" y="175927"/>
                  <a:pt x="-360" y="183934"/>
                  <a:pt x="1244" y="191847"/>
                </a:cubicBezTo>
                <a:cubicBezTo>
                  <a:pt x="2241" y="196738"/>
                  <a:pt x="3939" y="201287"/>
                  <a:pt x="6167" y="205509"/>
                </a:cubicBezTo>
                <a:cubicBezTo>
                  <a:pt x="9547" y="215603"/>
                  <a:pt x="14610" y="224965"/>
                  <a:pt x="21697" y="232364"/>
                </a:cubicBezTo>
                <a:cubicBezTo>
                  <a:pt x="28131" y="239079"/>
                  <a:pt x="35499" y="243191"/>
                  <a:pt x="43366" y="245325"/>
                </a:cubicBezTo>
                <a:cubicBezTo>
                  <a:pt x="43413" y="245355"/>
                  <a:pt x="43475" y="245402"/>
                  <a:pt x="43522" y="245449"/>
                </a:cubicBezTo>
                <a:cubicBezTo>
                  <a:pt x="48444" y="248907"/>
                  <a:pt x="53601" y="251135"/>
                  <a:pt x="58835" y="252335"/>
                </a:cubicBezTo>
                <a:cubicBezTo>
                  <a:pt x="68057" y="256930"/>
                  <a:pt x="78618" y="258924"/>
                  <a:pt x="90333" y="257226"/>
                </a:cubicBezTo>
                <a:cubicBezTo>
                  <a:pt x="104243" y="255201"/>
                  <a:pt x="115849" y="247505"/>
                  <a:pt x="125850" y="237894"/>
                </a:cubicBezTo>
                <a:cubicBezTo>
                  <a:pt x="147004" y="224264"/>
                  <a:pt x="163345" y="201054"/>
                  <a:pt x="175278" y="179167"/>
                </a:cubicBezTo>
                <a:cubicBezTo>
                  <a:pt x="177427" y="175226"/>
                  <a:pt x="179607" y="171082"/>
                  <a:pt x="181757" y="166766"/>
                </a:cubicBezTo>
                <a:cubicBezTo>
                  <a:pt x="189235" y="159320"/>
                  <a:pt x="195731" y="150862"/>
                  <a:pt x="200903" y="141780"/>
                </a:cubicBezTo>
                <a:cubicBezTo>
                  <a:pt x="217227" y="113164"/>
                  <a:pt x="220188" y="78411"/>
                  <a:pt x="206884" y="49467"/>
                </a:cubicBezTo>
                <a:lnTo>
                  <a:pt x="206884" y="49483"/>
                </a:lnTo>
              </a:path>
            </a:pathLst>
          </a:custGeom>
          <a:solidFill>
            <a:srgbClr val="FAD871"/>
          </a:solidFill>
        </p:spPr>
      </p:sp>
      <p:sp>
        <p:nvSpPr>
          <p:cNvPr id="16" name="Union-3713&amp;3025"/>
          <p:cNvSpPr/>
          <p:nvPr>
            <p:custDataLst>
              <p:tags r:id="rId14"/>
            </p:custDataLst>
          </p:nvPr>
        </p:nvSpPr>
        <p:spPr>
          <a:xfrm>
            <a:off x="2858981" y="1295378"/>
            <a:ext cx="186920" cy="237555"/>
          </a:xfrm>
          <a:custGeom>
            <a:avLst/>
            <a:gdLst/>
            <a:ahLst/>
            <a:cxnLst/>
            <a:rect l="l" t="t" r="r" b="b"/>
            <a:pathLst>
              <a:path w="250864" h="318962">
                <a:moveTo>
                  <a:pt x="144574" y="55263"/>
                </a:moveTo>
                <a:cubicBezTo>
                  <a:pt x="144525" y="57577"/>
                  <a:pt x="144473" y="59939"/>
                  <a:pt x="144816" y="62085"/>
                </a:cubicBezTo>
                <a:cubicBezTo>
                  <a:pt x="146653" y="73612"/>
                  <a:pt x="134535" y="81385"/>
                  <a:pt x="125312" y="73441"/>
                </a:cubicBezTo>
                <a:cubicBezTo>
                  <a:pt x="116741" y="66055"/>
                  <a:pt x="114416" y="56548"/>
                  <a:pt x="111914" y="46316"/>
                </a:cubicBezTo>
                <a:cubicBezTo>
                  <a:pt x="111556" y="44851"/>
                  <a:pt x="111194" y="43371"/>
                  <a:pt x="110810" y="41880"/>
                </a:cubicBezTo>
                <a:cubicBezTo>
                  <a:pt x="110768" y="41712"/>
                  <a:pt x="110728" y="41552"/>
                  <a:pt x="110690" y="41400"/>
                </a:cubicBezTo>
                <a:cubicBezTo>
                  <a:pt x="110503" y="40651"/>
                  <a:pt x="110363" y="40088"/>
                  <a:pt x="110233" y="39622"/>
                </a:cubicBezTo>
                <a:cubicBezTo>
                  <a:pt x="99033" y="56336"/>
                  <a:pt x="69295" y="43812"/>
                  <a:pt x="76181" y="23686"/>
                </a:cubicBezTo>
                <a:cubicBezTo>
                  <a:pt x="84328" y="-101"/>
                  <a:pt x="115997" y="-8669"/>
                  <a:pt x="133755" y="10601"/>
                </a:cubicBezTo>
                <a:cubicBezTo>
                  <a:pt x="141061" y="18530"/>
                  <a:pt x="143460" y="28858"/>
                  <a:pt x="144271" y="39295"/>
                </a:cubicBezTo>
                <a:cubicBezTo>
                  <a:pt x="144452" y="41636"/>
                  <a:pt x="144470" y="43967"/>
                  <a:pt x="144487" y="46300"/>
                </a:cubicBezTo>
                <a:cubicBezTo>
                  <a:pt x="144499" y="47956"/>
                  <a:pt x="144511" y="49612"/>
                  <a:pt x="144582" y="51274"/>
                </a:cubicBezTo>
                <a:cubicBezTo>
                  <a:pt x="144634" y="52551"/>
                  <a:pt x="144605" y="53898"/>
                  <a:pt x="144574" y="55263"/>
                </a:cubicBezTo>
                <a:moveTo>
                  <a:pt x="240770" y="83473"/>
                </a:moveTo>
                <a:cubicBezTo>
                  <a:pt x="224725" y="66073"/>
                  <a:pt x="197387" y="69343"/>
                  <a:pt x="183071" y="87040"/>
                </a:cubicBezTo>
                <a:cubicBezTo>
                  <a:pt x="179067" y="91978"/>
                  <a:pt x="178662" y="96682"/>
                  <a:pt x="181093" y="102399"/>
                </a:cubicBezTo>
                <a:cubicBezTo>
                  <a:pt x="181794" y="104035"/>
                  <a:pt x="182853" y="105904"/>
                  <a:pt x="185454" y="106824"/>
                </a:cubicBezTo>
                <a:lnTo>
                  <a:pt x="186266" y="107113"/>
                </a:lnTo>
                <a:cubicBezTo>
                  <a:pt x="189462" y="108262"/>
                  <a:pt x="191723" y="109073"/>
                  <a:pt x="195393" y="108210"/>
                </a:cubicBezTo>
                <a:cubicBezTo>
                  <a:pt x="196614" y="107927"/>
                  <a:pt x="197796" y="107494"/>
                  <a:pt x="198980" y="107060"/>
                </a:cubicBezTo>
                <a:lnTo>
                  <a:pt x="198980" y="107060"/>
                </a:lnTo>
                <a:cubicBezTo>
                  <a:pt x="200468" y="106515"/>
                  <a:pt x="201960" y="105969"/>
                  <a:pt x="203540" y="105717"/>
                </a:cubicBezTo>
                <a:cubicBezTo>
                  <a:pt x="205988" y="105326"/>
                  <a:pt x="208486" y="105684"/>
                  <a:pt x="210584" y="105984"/>
                </a:cubicBezTo>
                <a:cubicBezTo>
                  <a:pt x="211743" y="106151"/>
                  <a:pt x="212781" y="106299"/>
                  <a:pt x="213619" y="106294"/>
                </a:cubicBezTo>
                <a:lnTo>
                  <a:pt x="213666" y="106338"/>
                </a:lnTo>
                <a:cubicBezTo>
                  <a:pt x="213695" y="106364"/>
                  <a:pt x="213723" y="106388"/>
                  <a:pt x="213744" y="106419"/>
                </a:cubicBezTo>
                <a:cubicBezTo>
                  <a:pt x="213945" y="106777"/>
                  <a:pt x="214070" y="106995"/>
                  <a:pt x="214149" y="107088"/>
                </a:cubicBezTo>
                <a:lnTo>
                  <a:pt x="214335" y="107695"/>
                </a:lnTo>
                <a:cubicBezTo>
                  <a:pt x="195767" y="120734"/>
                  <a:pt x="215489" y="152637"/>
                  <a:pt x="234945" y="139318"/>
                </a:cubicBezTo>
                <a:cubicBezTo>
                  <a:pt x="253653" y="126529"/>
                  <a:pt x="256224" y="100219"/>
                  <a:pt x="240786" y="83473"/>
                </a:cubicBezTo>
                <a:lnTo>
                  <a:pt x="240770" y="83473"/>
                </a:lnTo>
                <a:moveTo>
                  <a:pt x="133736" y="161096"/>
                </a:moveTo>
                <a:lnTo>
                  <a:pt x="133742" y="161101"/>
                </a:lnTo>
                <a:cubicBezTo>
                  <a:pt x="136566" y="163603"/>
                  <a:pt x="139390" y="166105"/>
                  <a:pt x="142216" y="168605"/>
                </a:cubicBezTo>
                <a:lnTo>
                  <a:pt x="142216" y="168590"/>
                </a:lnTo>
                <a:cubicBezTo>
                  <a:pt x="150332" y="175771"/>
                  <a:pt x="150146" y="188467"/>
                  <a:pt x="144443" y="196800"/>
                </a:cubicBezTo>
                <a:cubicBezTo>
                  <a:pt x="144460" y="198811"/>
                  <a:pt x="144210" y="200897"/>
                  <a:pt x="143618" y="203063"/>
                </a:cubicBezTo>
                <a:cubicBezTo>
                  <a:pt x="141500" y="210758"/>
                  <a:pt x="134101" y="217799"/>
                  <a:pt x="125907" y="219685"/>
                </a:cubicBezTo>
                <a:cubicBezTo>
                  <a:pt x="120595" y="227613"/>
                  <a:pt x="110812" y="232722"/>
                  <a:pt x="101014" y="229545"/>
                </a:cubicBezTo>
                <a:cubicBezTo>
                  <a:pt x="84252" y="224108"/>
                  <a:pt x="72475" y="212597"/>
                  <a:pt x="66011" y="196582"/>
                </a:cubicBezTo>
                <a:cubicBezTo>
                  <a:pt x="61478" y="191614"/>
                  <a:pt x="59032" y="185663"/>
                  <a:pt x="59686" y="179074"/>
                </a:cubicBezTo>
                <a:cubicBezTo>
                  <a:pt x="56711" y="173652"/>
                  <a:pt x="54468" y="167748"/>
                  <a:pt x="53128" y="161470"/>
                </a:cubicBezTo>
                <a:cubicBezTo>
                  <a:pt x="51601" y="154335"/>
                  <a:pt x="53408" y="147591"/>
                  <a:pt x="57178" y="142497"/>
                </a:cubicBezTo>
                <a:cubicBezTo>
                  <a:pt x="56197" y="124630"/>
                  <a:pt x="77476" y="112277"/>
                  <a:pt x="93474" y="125891"/>
                </a:cubicBezTo>
                <a:cubicBezTo>
                  <a:pt x="107049" y="137448"/>
                  <a:pt x="120391" y="149271"/>
                  <a:pt x="133736" y="161094"/>
                </a:cubicBezTo>
                <a:lnTo>
                  <a:pt x="133736" y="161096"/>
                </a:lnTo>
                <a:lnTo>
                  <a:pt x="133736" y="161096"/>
                </a:lnTo>
                <a:moveTo>
                  <a:pt x="26367" y="229046"/>
                </a:moveTo>
                <a:cubicBezTo>
                  <a:pt x="52865" y="238517"/>
                  <a:pt x="74237" y="254998"/>
                  <a:pt x="89581" y="278661"/>
                </a:cubicBezTo>
                <a:lnTo>
                  <a:pt x="89566" y="278676"/>
                </a:lnTo>
                <a:cubicBezTo>
                  <a:pt x="95205" y="287369"/>
                  <a:pt x="91404" y="298055"/>
                  <a:pt x="84176" y="304021"/>
                </a:cubicBezTo>
                <a:cubicBezTo>
                  <a:pt x="83708" y="305703"/>
                  <a:pt x="83070" y="307323"/>
                  <a:pt x="82197" y="308820"/>
                </a:cubicBezTo>
                <a:cubicBezTo>
                  <a:pt x="76917" y="317839"/>
                  <a:pt x="66776" y="320642"/>
                  <a:pt x="57460" y="318026"/>
                </a:cubicBezTo>
                <a:cubicBezTo>
                  <a:pt x="35340" y="316561"/>
                  <a:pt x="13656" y="297556"/>
                  <a:pt x="3172" y="279876"/>
                </a:cubicBezTo>
                <a:cubicBezTo>
                  <a:pt x="-1189" y="272523"/>
                  <a:pt x="-706" y="265280"/>
                  <a:pt x="2518" y="259563"/>
                </a:cubicBezTo>
                <a:cubicBezTo>
                  <a:pt x="1911" y="257912"/>
                  <a:pt x="1350" y="256261"/>
                  <a:pt x="820" y="254593"/>
                </a:cubicBezTo>
                <a:cubicBezTo>
                  <a:pt x="-3729" y="240168"/>
                  <a:pt x="11522" y="223735"/>
                  <a:pt x="26367" y="229046"/>
                </a:cubicBezTo>
              </a:path>
            </a:pathLst>
          </a:custGeom>
          <a:solidFill>
            <a:srgbClr val="FDC415"/>
          </a:solidFill>
        </p:spPr>
      </p:sp>
      <p:sp>
        <p:nvSpPr>
          <p:cNvPr id="70" name="矩形 69"/>
          <p:cNvSpPr/>
          <p:nvPr>
            <p:custDataLst>
              <p:tags r:id="rId15"/>
            </p:custDataLst>
          </p:nvPr>
        </p:nvSpPr>
        <p:spPr>
          <a:xfrm>
            <a:off x="6748350" y="1984381"/>
            <a:ext cx="1828983" cy="291974"/>
          </a:xfrm>
          <a:prstGeom prst="rect">
            <a:avLst/>
          </a:prstGeom>
          <a:noFill/>
        </p:spPr>
        <p:txBody>
          <a:bodyPr wrap="square" lIns="0" tIns="0" rIns="0" bIns="0" rtlCol="0" anchor="ctr" anchorCtr="0">
            <a:noAutofit/>
          </a:bodyPr>
          <a:lstStyle/>
          <a:p>
            <a:pPr algn="l">
              <a:spcBef>
                <a:spcPct val="0"/>
              </a:spcBef>
              <a:spcAft>
                <a:spcPct val="0"/>
              </a:spcAft>
            </a:pPr>
            <a:r>
              <a:rPr lang="zh-CN" altLang="en-US" sz="1700" b="1" dirty="0">
                <a:solidFill>
                  <a:schemeClr val="accent2"/>
                </a:solidFill>
                <a:latin typeface="+mn-ea"/>
                <a:cs typeface="MiSans Normal" panose="00000500000000000000" charset="-122"/>
                <a:sym typeface="MiSans Normal" panose="00000500000000000000" charset="-122"/>
              </a:rPr>
              <a:t>采购合同</a:t>
            </a:r>
            <a:endParaRPr lang="zh-CN" altLang="en-US" sz="1700" b="1" dirty="0">
              <a:solidFill>
                <a:schemeClr val="accent2"/>
              </a:solidFill>
              <a:latin typeface="+mn-ea"/>
              <a:cs typeface="MiSans Normal" panose="00000500000000000000" charset="-122"/>
              <a:sym typeface="MiSans Normal" panose="00000500000000000000" charset="-122"/>
            </a:endParaRPr>
          </a:p>
        </p:txBody>
      </p:sp>
      <p:sp>
        <p:nvSpPr>
          <p:cNvPr id="65" name="@svg_01-3713&amp;5144"/>
          <p:cNvSpPr/>
          <p:nvPr>
            <p:custDataLst>
              <p:tags r:id="rId16"/>
            </p:custDataLst>
          </p:nvPr>
        </p:nvSpPr>
        <p:spPr>
          <a:xfrm flipH="1">
            <a:off x="6259044" y="2351124"/>
            <a:ext cx="2479183" cy="1031613"/>
          </a:xfrm>
          <a:custGeom>
            <a:avLst/>
            <a:gdLst>
              <a:gd name="connsiteX0" fmla="*/ 1630169 w 3326899"/>
              <a:gd name="connsiteY0" fmla="*/ 2149 h 1384250"/>
              <a:gd name="connsiteX1" fmla="*/ 1999024 w 3326899"/>
              <a:gd name="connsiteY1" fmla="*/ 0 h 1384250"/>
              <a:gd name="connsiteX2" fmla="*/ 2617370 w 3326899"/>
              <a:gd name="connsiteY2" fmla="*/ 1470 h 1384250"/>
              <a:gd name="connsiteX3" fmla="*/ 2963228 w 3326899"/>
              <a:gd name="connsiteY3" fmla="*/ 8823 h 1384250"/>
              <a:gd name="connsiteX4" fmla="*/ 3149954 w 3326899"/>
              <a:gd name="connsiteY4" fmla="*/ 31898 h 1384250"/>
              <a:gd name="connsiteX5" fmla="*/ 3267462 w 3326899"/>
              <a:gd name="connsiteY5" fmla="*/ 93998 h 1384250"/>
              <a:gd name="connsiteX6" fmla="*/ 3291144 w 3326899"/>
              <a:gd name="connsiteY6" fmla="*/ 153043 h 1384250"/>
              <a:gd name="connsiteX7" fmla="*/ 3300807 w 3326899"/>
              <a:gd name="connsiteY7" fmla="*/ 218764 h 1384250"/>
              <a:gd name="connsiteX8" fmla="*/ 3311613 w 3326899"/>
              <a:gd name="connsiteY8" fmla="*/ 326674 h 1384250"/>
              <a:gd name="connsiteX9" fmla="*/ 3322420 w 3326899"/>
              <a:gd name="connsiteY9" fmla="*/ 506187 h 1384250"/>
              <a:gd name="connsiteX10" fmla="*/ 3323804 w 3326899"/>
              <a:gd name="connsiteY10" fmla="*/ 691243 h 1384250"/>
              <a:gd name="connsiteX11" fmla="*/ 3312769 w 3326899"/>
              <a:gd name="connsiteY11" fmla="*/ 867022 h 1384250"/>
              <a:gd name="connsiteX12" fmla="*/ 3299881 w 3326899"/>
              <a:gd name="connsiteY12" fmla="*/ 993258 h 1384250"/>
              <a:gd name="connsiteX13" fmla="*/ 3289303 w 3326899"/>
              <a:gd name="connsiteY13" fmla="*/ 1075493 h 1384250"/>
              <a:gd name="connsiteX14" fmla="*/ 3260796 w 3326899"/>
              <a:gd name="connsiteY14" fmla="*/ 1186232 h 1384250"/>
              <a:gd name="connsiteX15" fmla="*/ 3221470 w 3326899"/>
              <a:gd name="connsiteY15" fmla="*/ 1262246 h 1384250"/>
              <a:gd name="connsiteX16" fmla="*/ 3048077 w 3326899"/>
              <a:gd name="connsiteY16" fmla="*/ 1344362 h 1384250"/>
              <a:gd name="connsiteX17" fmla="*/ 2892170 w 3326899"/>
              <a:gd name="connsiteY17" fmla="*/ 1361442 h 1384250"/>
              <a:gd name="connsiteX18" fmla="*/ 2521030 w 3326899"/>
              <a:gd name="connsiteY18" fmla="*/ 1376149 h 1384250"/>
              <a:gd name="connsiteX19" fmla="*/ 2241862 w 3326899"/>
              <a:gd name="connsiteY19" fmla="*/ 1380784 h 1384250"/>
              <a:gd name="connsiteX20" fmla="*/ 1847027 w 3326899"/>
              <a:gd name="connsiteY20" fmla="*/ 1384073 h 1384250"/>
              <a:gd name="connsiteX21" fmla="*/ 1254657 w 3326899"/>
              <a:gd name="connsiteY21" fmla="*/ 1381470 h 1384250"/>
              <a:gd name="connsiteX22" fmla="*/ 934329 w 3326899"/>
              <a:gd name="connsiteY22" fmla="*/ 1379882 h 1384250"/>
              <a:gd name="connsiteX23" fmla="*/ 468668 w 3326899"/>
              <a:gd name="connsiteY23" fmla="*/ 1376149 h 1384250"/>
              <a:gd name="connsiteX24" fmla="*/ 280333 w 3326899"/>
              <a:gd name="connsiteY24" fmla="*/ 1365405 h 1384250"/>
              <a:gd name="connsiteX25" fmla="*/ 60266 w 3326899"/>
              <a:gd name="connsiteY25" fmla="*/ 1264278 h 1384250"/>
              <a:gd name="connsiteX26" fmla="*/ 57047 w 3326899"/>
              <a:gd name="connsiteY26" fmla="*/ 1257154 h 1384250"/>
              <a:gd name="connsiteX27" fmla="*/ 37271 w 3326899"/>
              <a:gd name="connsiteY27" fmla="*/ 1168134 h 1384250"/>
              <a:gd name="connsiteX28" fmla="*/ 37041 w 3326899"/>
              <a:gd name="connsiteY28" fmla="*/ 1014185 h 1384250"/>
              <a:gd name="connsiteX29" fmla="*/ 39800 w 3326899"/>
              <a:gd name="connsiteY29" fmla="*/ 856616 h 1384250"/>
              <a:gd name="connsiteX30" fmla="*/ 28532 w 3326899"/>
              <a:gd name="connsiteY30" fmla="*/ 658892 h 1384250"/>
              <a:gd name="connsiteX31" fmla="*/ 18184 w 3326899"/>
              <a:gd name="connsiteY31" fmla="*/ 527114 h 1384250"/>
              <a:gd name="connsiteX32" fmla="*/ 4617 w 3326899"/>
              <a:gd name="connsiteY32" fmla="*/ 369771 h 1384250"/>
              <a:gd name="connsiteX33" fmla="*/ 3007 w 3326899"/>
              <a:gd name="connsiteY33" fmla="*/ 342284 h 1384250"/>
              <a:gd name="connsiteX34" fmla="*/ 18 w 3326899"/>
              <a:gd name="connsiteY34" fmla="*/ 263556 h 1384250"/>
              <a:gd name="connsiteX35" fmla="*/ 5767 w 3326899"/>
              <a:gd name="connsiteY35" fmla="*/ 197724 h 1384250"/>
              <a:gd name="connsiteX36" fmla="*/ 16805 w 3326899"/>
              <a:gd name="connsiteY36" fmla="*/ 155985 h 1384250"/>
              <a:gd name="connsiteX37" fmla="*/ 43249 w 3326899"/>
              <a:gd name="connsiteY37" fmla="*/ 98975 h 1384250"/>
              <a:gd name="connsiteX38" fmla="*/ 54057 w 3326899"/>
              <a:gd name="connsiteY38" fmla="*/ 83365 h 1384250"/>
              <a:gd name="connsiteX39" fmla="*/ 158227 w 3326899"/>
              <a:gd name="connsiteY39" fmla="*/ 38232 h 1384250"/>
              <a:gd name="connsiteX40" fmla="*/ 194560 w 3326899"/>
              <a:gd name="connsiteY40" fmla="*/ 34726 h 1384250"/>
              <a:gd name="connsiteX41" fmla="*/ 272056 w 3326899"/>
              <a:gd name="connsiteY41" fmla="*/ 30088 h 1384250"/>
              <a:gd name="connsiteX42" fmla="*/ 382895 w 3326899"/>
              <a:gd name="connsiteY42" fmla="*/ 23754 h 1384250"/>
              <a:gd name="connsiteX43" fmla="*/ 658151 w 3326899"/>
              <a:gd name="connsiteY43" fmla="*/ 18098 h 1384250"/>
              <a:gd name="connsiteX44" fmla="*/ 1138070 w 3326899"/>
              <a:gd name="connsiteY44" fmla="*/ 7352 h 1384250"/>
              <a:gd name="connsiteX45" fmla="*/ 1629484 w 3326899"/>
              <a:gd name="connsiteY45" fmla="*/ 792 h 1384250"/>
              <a:gd name="connsiteX46" fmla="*/ 1630169 w 3326899"/>
              <a:gd name="connsiteY46" fmla="*/ 2149 h 138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326899" h="1384250">
                <a:moveTo>
                  <a:pt x="1630169" y="2149"/>
                </a:moveTo>
                <a:cubicBezTo>
                  <a:pt x="1753201" y="1357"/>
                  <a:pt x="1876004" y="0"/>
                  <a:pt x="1999024" y="0"/>
                </a:cubicBezTo>
                <a:cubicBezTo>
                  <a:pt x="2205063" y="0"/>
                  <a:pt x="2411331" y="792"/>
                  <a:pt x="2617370" y="1470"/>
                </a:cubicBezTo>
                <a:cubicBezTo>
                  <a:pt x="2732809" y="1923"/>
                  <a:pt x="2848247" y="2262"/>
                  <a:pt x="2963228" y="8823"/>
                </a:cubicBezTo>
                <a:cubicBezTo>
                  <a:pt x="3027620" y="12442"/>
                  <a:pt x="3089702" y="19456"/>
                  <a:pt x="3149954" y="31898"/>
                </a:cubicBezTo>
                <a:cubicBezTo>
                  <a:pt x="3209051" y="44115"/>
                  <a:pt x="3247691" y="64588"/>
                  <a:pt x="3267462" y="93998"/>
                </a:cubicBezTo>
                <a:cubicBezTo>
                  <a:pt x="3280338" y="113114"/>
                  <a:pt x="3287703" y="132910"/>
                  <a:pt x="3291144" y="153043"/>
                </a:cubicBezTo>
                <a:cubicBezTo>
                  <a:pt x="3294827" y="174875"/>
                  <a:pt x="3298280" y="196819"/>
                  <a:pt x="3300807" y="218764"/>
                </a:cubicBezTo>
                <a:cubicBezTo>
                  <a:pt x="3304947" y="254734"/>
                  <a:pt x="3309086" y="290704"/>
                  <a:pt x="3311613" y="326674"/>
                </a:cubicBezTo>
                <a:cubicBezTo>
                  <a:pt x="3315753" y="386512"/>
                  <a:pt x="3317594" y="446350"/>
                  <a:pt x="3322420" y="506187"/>
                </a:cubicBezTo>
                <a:cubicBezTo>
                  <a:pt x="3327245" y="567948"/>
                  <a:pt x="3328857" y="629482"/>
                  <a:pt x="3323804" y="691243"/>
                </a:cubicBezTo>
                <a:cubicBezTo>
                  <a:pt x="3318966" y="749836"/>
                  <a:pt x="3317137" y="808429"/>
                  <a:pt x="3312769" y="867022"/>
                </a:cubicBezTo>
                <a:cubicBezTo>
                  <a:pt x="3309772" y="909101"/>
                  <a:pt x="3304490" y="951180"/>
                  <a:pt x="3299881" y="993258"/>
                </a:cubicBezTo>
                <a:cubicBezTo>
                  <a:pt x="3296896" y="1020632"/>
                  <a:pt x="3295055" y="1048232"/>
                  <a:pt x="3289303" y="1075493"/>
                </a:cubicBezTo>
                <a:cubicBezTo>
                  <a:pt x="3281494" y="1112480"/>
                  <a:pt x="3271830" y="1149469"/>
                  <a:pt x="3260796" y="1186232"/>
                </a:cubicBezTo>
                <a:cubicBezTo>
                  <a:pt x="3252974" y="1212135"/>
                  <a:pt x="3240326" y="1237585"/>
                  <a:pt x="3221470" y="1262246"/>
                </a:cubicBezTo>
                <a:cubicBezTo>
                  <a:pt x="3189966" y="1303190"/>
                  <a:pt x="3132481" y="1330456"/>
                  <a:pt x="3048077" y="1344362"/>
                </a:cubicBezTo>
                <a:cubicBezTo>
                  <a:pt x="2997259" y="1352845"/>
                  <a:pt x="2945057" y="1357823"/>
                  <a:pt x="2892170" y="1361442"/>
                </a:cubicBezTo>
                <a:cubicBezTo>
                  <a:pt x="2768922" y="1369811"/>
                  <a:pt x="2644976" y="1373215"/>
                  <a:pt x="2521030" y="1376149"/>
                </a:cubicBezTo>
                <a:cubicBezTo>
                  <a:pt x="2428118" y="1378409"/>
                  <a:pt x="2334990" y="1379768"/>
                  <a:pt x="2241862" y="1380784"/>
                </a:cubicBezTo>
                <a:cubicBezTo>
                  <a:pt x="2110323" y="1382257"/>
                  <a:pt x="1978554" y="1383730"/>
                  <a:pt x="1847027" y="1384073"/>
                </a:cubicBezTo>
                <a:cubicBezTo>
                  <a:pt x="1649496" y="1384518"/>
                  <a:pt x="1452193" y="1384289"/>
                  <a:pt x="1254657" y="1381470"/>
                </a:cubicBezTo>
                <a:cubicBezTo>
                  <a:pt x="1147958" y="1379882"/>
                  <a:pt x="1041028" y="1380568"/>
                  <a:pt x="934329" y="1379882"/>
                </a:cubicBezTo>
                <a:cubicBezTo>
                  <a:pt x="779108" y="1378866"/>
                  <a:pt x="623888" y="1377965"/>
                  <a:pt x="468668" y="1376149"/>
                </a:cubicBezTo>
                <a:cubicBezTo>
                  <a:pt x="405430" y="1375361"/>
                  <a:pt x="342422" y="1371856"/>
                  <a:pt x="280333" y="1365405"/>
                </a:cubicBezTo>
                <a:cubicBezTo>
                  <a:pt x="165586" y="1353416"/>
                  <a:pt x="88551" y="1321744"/>
                  <a:pt x="60266" y="1264278"/>
                </a:cubicBezTo>
                <a:cubicBezTo>
                  <a:pt x="59117" y="1261903"/>
                  <a:pt x="58197" y="1259529"/>
                  <a:pt x="57047" y="1257154"/>
                </a:cubicBezTo>
                <a:cubicBezTo>
                  <a:pt x="42100" y="1227970"/>
                  <a:pt x="38880" y="1197882"/>
                  <a:pt x="37271" y="1168134"/>
                </a:cubicBezTo>
                <a:cubicBezTo>
                  <a:pt x="34281" y="1116892"/>
                  <a:pt x="36351" y="1065538"/>
                  <a:pt x="37041" y="1014185"/>
                </a:cubicBezTo>
                <a:cubicBezTo>
                  <a:pt x="37730" y="961699"/>
                  <a:pt x="41180" y="909101"/>
                  <a:pt x="39800" y="856616"/>
                </a:cubicBezTo>
                <a:cubicBezTo>
                  <a:pt x="38190" y="790670"/>
                  <a:pt x="32901" y="724838"/>
                  <a:pt x="28532" y="658892"/>
                </a:cubicBezTo>
                <a:cubicBezTo>
                  <a:pt x="25543" y="615004"/>
                  <a:pt x="21864" y="571002"/>
                  <a:pt x="18184" y="527114"/>
                </a:cubicBezTo>
                <a:cubicBezTo>
                  <a:pt x="13815" y="474628"/>
                  <a:pt x="8986" y="422256"/>
                  <a:pt x="4617" y="369771"/>
                </a:cubicBezTo>
                <a:cubicBezTo>
                  <a:pt x="3927" y="360609"/>
                  <a:pt x="3467" y="351446"/>
                  <a:pt x="3007" y="342284"/>
                </a:cubicBezTo>
                <a:cubicBezTo>
                  <a:pt x="1857" y="316042"/>
                  <a:pt x="-212" y="289800"/>
                  <a:pt x="18" y="263556"/>
                </a:cubicBezTo>
                <a:cubicBezTo>
                  <a:pt x="248" y="241613"/>
                  <a:pt x="2547" y="219668"/>
                  <a:pt x="5767" y="197724"/>
                </a:cubicBezTo>
                <a:cubicBezTo>
                  <a:pt x="7606" y="183698"/>
                  <a:pt x="11286" y="169671"/>
                  <a:pt x="16805" y="155985"/>
                </a:cubicBezTo>
                <a:cubicBezTo>
                  <a:pt x="24163" y="136868"/>
                  <a:pt x="34051" y="117866"/>
                  <a:pt x="43249" y="98975"/>
                </a:cubicBezTo>
                <a:cubicBezTo>
                  <a:pt x="46009" y="93659"/>
                  <a:pt x="50148" y="88455"/>
                  <a:pt x="54057" y="83365"/>
                </a:cubicBezTo>
                <a:cubicBezTo>
                  <a:pt x="72684" y="59385"/>
                  <a:pt x="106947" y="44001"/>
                  <a:pt x="158227" y="38232"/>
                </a:cubicBezTo>
                <a:cubicBezTo>
                  <a:pt x="170185" y="36875"/>
                  <a:pt x="182373" y="35518"/>
                  <a:pt x="194560" y="34726"/>
                </a:cubicBezTo>
                <a:cubicBezTo>
                  <a:pt x="220316" y="33029"/>
                  <a:pt x="246531" y="32464"/>
                  <a:pt x="272056" y="30088"/>
                </a:cubicBezTo>
                <a:cubicBezTo>
                  <a:pt x="308848" y="26695"/>
                  <a:pt x="345641" y="24433"/>
                  <a:pt x="382895" y="23754"/>
                </a:cubicBezTo>
                <a:cubicBezTo>
                  <a:pt x="474647" y="22057"/>
                  <a:pt x="566399" y="20134"/>
                  <a:pt x="658151" y="18098"/>
                </a:cubicBezTo>
                <a:cubicBezTo>
                  <a:pt x="818201" y="14592"/>
                  <a:pt x="978020" y="10180"/>
                  <a:pt x="1138070" y="7352"/>
                </a:cubicBezTo>
                <a:cubicBezTo>
                  <a:pt x="1301796" y="4411"/>
                  <a:pt x="1465754" y="2941"/>
                  <a:pt x="1629484" y="792"/>
                </a:cubicBezTo>
                <a:cubicBezTo>
                  <a:pt x="1629484" y="1244"/>
                  <a:pt x="1629484" y="1697"/>
                  <a:pt x="1630169" y="2149"/>
                </a:cubicBezTo>
                <a:close/>
              </a:path>
            </a:pathLst>
          </a:custGeom>
          <a:noFill/>
          <a:ln w="28575" cap="rnd">
            <a:solidFill>
              <a:schemeClr val="accent2"/>
            </a:solidFill>
            <a:prstDash val="dash"/>
            <a:round/>
          </a:ln>
        </p:spPr>
        <p:txBody>
          <a:bodyPr rot="0" spcFirstLastPara="0" vertOverflow="overflow" horzOverflow="overflow" vert="horz" wrap="square" lIns="77807" tIns="38903" rIns="77807" bIns="38903"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530">
              <a:solidFill>
                <a:schemeClr val="tx1"/>
              </a:solidFill>
            </a:endParaRPr>
          </a:p>
        </p:txBody>
      </p:sp>
      <p:sp>
        <p:nvSpPr>
          <p:cNvPr id="18" name="Union-3714&amp;1655"/>
          <p:cNvSpPr/>
          <p:nvPr>
            <p:custDataLst>
              <p:tags r:id="rId17"/>
            </p:custDataLst>
          </p:nvPr>
        </p:nvSpPr>
        <p:spPr>
          <a:xfrm rot="10800000" flipH="1">
            <a:off x="6310624" y="2035962"/>
            <a:ext cx="331252" cy="259796"/>
          </a:xfrm>
          <a:custGeom>
            <a:avLst/>
            <a:gdLst/>
            <a:ahLst/>
            <a:cxnLst/>
            <a:rect l="l" t="t" r="r" b="b"/>
            <a:pathLst>
              <a:path w="444499" h="348743">
                <a:moveTo>
                  <a:pt x="156238" y="128557"/>
                </a:moveTo>
                <a:cubicBezTo>
                  <a:pt x="156097" y="129880"/>
                  <a:pt x="155926" y="131190"/>
                  <a:pt x="155724" y="132498"/>
                </a:cubicBezTo>
                <a:lnTo>
                  <a:pt x="155692" y="132498"/>
                </a:lnTo>
                <a:cubicBezTo>
                  <a:pt x="164681" y="140255"/>
                  <a:pt x="167438" y="152220"/>
                  <a:pt x="161566" y="163326"/>
                </a:cubicBezTo>
                <a:cubicBezTo>
                  <a:pt x="156004" y="173872"/>
                  <a:pt x="144009" y="176599"/>
                  <a:pt x="133495" y="173747"/>
                </a:cubicBezTo>
                <a:cubicBezTo>
                  <a:pt x="132732" y="174106"/>
                  <a:pt x="131968" y="174433"/>
                  <a:pt x="131188" y="174744"/>
                </a:cubicBezTo>
                <a:cubicBezTo>
                  <a:pt x="118555" y="179699"/>
                  <a:pt x="105673" y="183841"/>
                  <a:pt x="92479" y="187019"/>
                </a:cubicBezTo>
                <a:cubicBezTo>
                  <a:pt x="90364" y="187528"/>
                  <a:pt x="88275" y="188055"/>
                  <a:pt x="86202" y="188577"/>
                </a:cubicBezTo>
                <a:cubicBezTo>
                  <a:pt x="73291" y="191832"/>
                  <a:pt x="61014" y="194928"/>
                  <a:pt x="47350" y="192471"/>
                </a:cubicBezTo>
                <a:cubicBezTo>
                  <a:pt x="45512" y="192145"/>
                  <a:pt x="43643" y="191802"/>
                  <a:pt x="41851" y="191225"/>
                </a:cubicBezTo>
                <a:cubicBezTo>
                  <a:pt x="47148" y="191600"/>
                  <a:pt x="45886" y="191350"/>
                  <a:pt x="38066" y="190477"/>
                </a:cubicBezTo>
                <a:cubicBezTo>
                  <a:pt x="36804" y="190275"/>
                  <a:pt x="35558" y="190010"/>
                  <a:pt x="34327" y="189699"/>
                </a:cubicBezTo>
                <a:cubicBezTo>
                  <a:pt x="29062" y="188328"/>
                  <a:pt x="23828" y="186131"/>
                  <a:pt x="19202" y="183297"/>
                </a:cubicBezTo>
                <a:cubicBezTo>
                  <a:pt x="6848" y="175741"/>
                  <a:pt x="-489" y="162687"/>
                  <a:pt x="25" y="148215"/>
                </a:cubicBezTo>
                <a:cubicBezTo>
                  <a:pt x="929" y="122466"/>
                  <a:pt x="23781" y="109988"/>
                  <a:pt x="47288" y="107200"/>
                </a:cubicBezTo>
                <a:cubicBezTo>
                  <a:pt x="29140" y="84457"/>
                  <a:pt x="22301" y="56292"/>
                  <a:pt x="35309" y="28969"/>
                </a:cubicBezTo>
                <a:cubicBezTo>
                  <a:pt x="48347" y="1599"/>
                  <a:pt x="81637" y="-7919"/>
                  <a:pt x="107636" y="7098"/>
                </a:cubicBezTo>
                <a:cubicBezTo>
                  <a:pt x="133728" y="22177"/>
                  <a:pt x="146252" y="53410"/>
                  <a:pt x="152733" y="81357"/>
                </a:cubicBezTo>
                <a:cubicBezTo>
                  <a:pt x="156315" y="96841"/>
                  <a:pt x="157842" y="112714"/>
                  <a:pt x="156238" y="128557"/>
                </a:cubicBezTo>
                <a:moveTo>
                  <a:pt x="406414" y="167362"/>
                </a:moveTo>
                <a:cubicBezTo>
                  <a:pt x="422910" y="170073"/>
                  <a:pt x="436074" y="181615"/>
                  <a:pt x="441618" y="197272"/>
                </a:cubicBezTo>
                <a:lnTo>
                  <a:pt x="441588" y="197272"/>
                </a:lnTo>
                <a:cubicBezTo>
                  <a:pt x="450513" y="222491"/>
                  <a:pt x="437819" y="251574"/>
                  <a:pt x="418393" y="268181"/>
                </a:cubicBezTo>
                <a:cubicBezTo>
                  <a:pt x="407177" y="277776"/>
                  <a:pt x="393765" y="284396"/>
                  <a:pt x="379557" y="288011"/>
                </a:cubicBezTo>
                <a:cubicBezTo>
                  <a:pt x="383515" y="301781"/>
                  <a:pt x="384231" y="316424"/>
                  <a:pt x="382252" y="331005"/>
                </a:cubicBezTo>
                <a:cubicBezTo>
                  <a:pt x="380415" y="344542"/>
                  <a:pt x="363668" y="350835"/>
                  <a:pt x="352095" y="348125"/>
                </a:cubicBezTo>
                <a:cubicBezTo>
                  <a:pt x="309085" y="338031"/>
                  <a:pt x="289208" y="296890"/>
                  <a:pt x="279441" y="256777"/>
                </a:cubicBezTo>
                <a:cubicBezTo>
                  <a:pt x="277727" y="253849"/>
                  <a:pt x="276714" y="250811"/>
                  <a:pt x="276309" y="247805"/>
                </a:cubicBezTo>
                <a:cubicBezTo>
                  <a:pt x="275016" y="247665"/>
                  <a:pt x="273723" y="247494"/>
                  <a:pt x="272400" y="247260"/>
                </a:cubicBezTo>
                <a:cubicBezTo>
                  <a:pt x="264345" y="245781"/>
                  <a:pt x="260887" y="235171"/>
                  <a:pt x="264845" y="228675"/>
                </a:cubicBezTo>
                <a:cubicBezTo>
                  <a:pt x="268458" y="222740"/>
                  <a:pt x="273100" y="218051"/>
                  <a:pt x="278350" y="214095"/>
                </a:cubicBezTo>
                <a:cubicBezTo>
                  <a:pt x="281278" y="209531"/>
                  <a:pt x="285827" y="205948"/>
                  <a:pt x="292028" y="203938"/>
                </a:cubicBezTo>
                <a:cubicBezTo>
                  <a:pt x="293834" y="203346"/>
                  <a:pt x="295656" y="203050"/>
                  <a:pt x="297448" y="202957"/>
                </a:cubicBezTo>
                <a:cubicBezTo>
                  <a:pt x="299820" y="201808"/>
                  <a:pt x="302205" y="200688"/>
                  <a:pt x="304580" y="199572"/>
                </a:cubicBezTo>
                <a:cubicBezTo>
                  <a:pt x="306135" y="198841"/>
                  <a:pt x="307684" y="198114"/>
                  <a:pt x="309225" y="197381"/>
                </a:cubicBezTo>
                <a:cubicBezTo>
                  <a:pt x="325924" y="189404"/>
                  <a:pt x="343122" y="182395"/>
                  <a:pt x="360335" y="175618"/>
                </a:cubicBezTo>
                <a:cubicBezTo>
                  <a:pt x="375258" y="169746"/>
                  <a:pt x="390150" y="164699"/>
                  <a:pt x="406414" y="167362"/>
                </a:cubicBezTo>
              </a:path>
            </a:pathLst>
          </a:custGeom>
          <a:solidFill>
            <a:schemeClr val="accent2"/>
          </a:solidFill>
        </p:spPr>
      </p:sp>
      <p:sp>
        <p:nvSpPr>
          <p:cNvPr id="19" name="Vector-3714&amp;1658"/>
          <p:cNvSpPr/>
          <p:nvPr>
            <p:custDataLst>
              <p:tags r:id="rId18"/>
            </p:custDataLst>
          </p:nvPr>
        </p:nvSpPr>
        <p:spPr>
          <a:xfrm rot="10800000" flipH="1">
            <a:off x="6396277" y="2070980"/>
            <a:ext cx="160421" cy="192126"/>
          </a:xfrm>
          <a:custGeom>
            <a:avLst/>
            <a:gdLst/>
            <a:ahLst/>
            <a:cxnLst/>
            <a:rect l="l" t="t" r="r" b="b"/>
            <a:pathLst>
              <a:path w="215256" h="257826">
                <a:moveTo>
                  <a:pt x="206884" y="49483"/>
                </a:moveTo>
                <a:cubicBezTo>
                  <a:pt x="205233" y="38314"/>
                  <a:pt x="200482" y="27830"/>
                  <a:pt x="191167" y="19262"/>
                </a:cubicBezTo>
                <a:cubicBezTo>
                  <a:pt x="180308" y="9293"/>
                  <a:pt x="166881" y="3949"/>
                  <a:pt x="152814" y="2688"/>
                </a:cubicBezTo>
                <a:cubicBezTo>
                  <a:pt x="128217" y="-3917"/>
                  <a:pt x="101284" y="1737"/>
                  <a:pt x="79381" y="18702"/>
                </a:cubicBezTo>
                <a:cubicBezTo>
                  <a:pt x="56124" y="36709"/>
                  <a:pt x="40531" y="62226"/>
                  <a:pt x="28287" y="88988"/>
                </a:cubicBezTo>
                <a:cubicBezTo>
                  <a:pt x="25015" y="93646"/>
                  <a:pt x="21947" y="98444"/>
                  <a:pt x="19174" y="103382"/>
                </a:cubicBezTo>
                <a:cubicBezTo>
                  <a:pt x="8254" y="122791"/>
                  <a:pt x="1602" y="144507"/>
                  <a:pt x="792" y="166813"/>
                </a:cubicBezTo>
                <a:cubicBezTo>
                  <a:pt x="792" y="167203"/>
                  <a:pt x="792" y="167593"/>
                  <a:pt x="777" y="167982"/>
                </a:cubicBezTo>
                <a:cubicBezTo>
                  <a:pt x="-298" y="175927"/>
                  <a:pt x="-360" y="183934"/>
                  <a:pt x="1244" y="191847"/>
                </a:cubicBezTo>
                <a:cubicBezTo>
                  <a:pt x="2241" y="196738"/>
                  <a:pt x="3939" y="201287"/>
                  <a:pt x="6167" y="205509"/>
                </a:cubicBezTo>
                <a:cubicBezTo>
                  <a:pt x="9547" y="215603"/>
                  <a:pt x="14610" y="224965"/>
                  <a:pt x="21697" y="232364"/>
                </a:cubicBezTo>
                <a:cubicBezTo>
                  <a:pt x="28131" y="239079"/>
                  <a:pt x="35499" y="243191"/>
                  <a:pt x="43366" y="245325"/>
                </a:cubicBezTo>
                <a:cubicBezTo>
                  <a:pt x="43413" y="245355"/>
                  <a:pt x="43475" y="245402"/>
                  <a:pt x="43522" y="245449"/>
                </a:cubicBezTo>
                <a:cubicBezTo>
                  <a:pt x="48444" y="248907"/>
                  <a:pt x="53601" y="251135"/>
                  <a:pt x="58835" y="252335"/>
                </a:cubicBezTo>
                <a:cubicBezTo>
                  <a:pt x="68057" y="256930"/>
                  <a:pt x="78618" y="258924"/>
                  <a:pt x="90333" y="257226"/>
                </a:cubicBezTo>
                <a:cubicBezTo>
                  <a:pt x="104243" y="255201"/>
                  <a:pt x="115849" y="247505"/>
                  <a:pt x="125850" y="237894"/>
                </a:cubicBezTo>
                <a:cubicBezTo>
                  <a:pt x="147004" y="224264"/>
                  <a:pt x="163345" y="201054"/>
                  <a:pt x="175278" y="179167"/>
                </a:cubicBezTo>
                <a:cubicBezTo>
                  <a:pt x="177427" y="175226"/>
                  <a:pt x="179607" y="171082"/>
                  <a:pt x="181757" y="166766"/>
                </a:cubicBezTo>
                <a:cubicBezTo>
                  <a:pt x="189235" y="159320"/>
                  <a:pt x="195731" y="150862"/>
                  <a:pt x="200903" y="141780"/>
                </a:cubicBezTo>
                <a:cubicBezTo>
                  <a:pt x="217227" y="113164"/>
                  <a:pt x="220188" y="78411"/>
                  <a:pt x="206884" y="49467"/>
                </a:cubicBezTo>
                <a:lnTo>
                  <a:pt x="206884" y="49483"/>
                </a:lnTo>
              </a:path>
            </a:pathLst>
          </a:custGeom>
          <a:solidFill>
            <a:srgbClr val="FAD871"/>
          </a:solidFill>
        </p:spPr>
      </p:sp>
      <p:sp>
        <p:nvSpPr>
          <p:cNvPr id="20" name="Union-3714&amp;1659"/>
          <p:cNvSpPr/>
          <p:nvPr>
            <p:custDataLst>
              <p:tags r:id="rId19"/>
            </p:custDataLst>
          </p:nvPr>
        </p:nvSpPr>
        <p:spPr>
          <a:xfrm rot="360000" flipH="1">
            <a:off x="6337124" y="1988640"/>
            <a:ext cx="186920" cy="237555"/>
          </a:xfrm>
          <a:custGeom>
            <a:avLst/>
            <a:gdLst/>
            <a:ahLst/>
            <a:cxnLst/>
            <a:rect l="l" t="t" r="r" b="b"/>
            <a:pathLst>
              <a:path w="250864" h="318962">
                <a:moveTo>
                  <a:pt x="144574" y="55263"/>
                </a:moveTo>
                <a:cubicBezTo>
                  <a:pt x="144525" y="57577"/>
                  <a:pt x="144473" y="59939"/>
                  <a:pt x="144816" y="62085"/>
                </a:cubicBezTo>
                <a:cubicBezTo>
                  <a:pt x="146653" y="73612"/>
                  <a:pt x="134535" y="81385"/>
                  <a:pt x="125312" y="73441"/>
                </a:cubicBezTo>
                <a:cubicBezTo>
                  <a:pt x="116741" y="66055"/>
                  <a:pt x="114416" y="56548"/>
                  <a:pt x="111914" y="46316"/>
                </a:cubicBezTo>
                <a:cubicBezTo>
                  <a:pt x="111556" y="44851"/>
                  <a:pt x="111194" y="43371"/>
                  <a:pt x="110810" y="41880"/>
                </a:cubicBezTo>
                <a:cubicBezTo>
                  <a:pt x="110768" y="41712"/>
                  <a:pt x="110728" y="41552"/>
                  <a:pt x="110690" y="41400"/>
                </a:cubicBezTo>
                <a:cubicBezTo>
                  <a:pt x="110503" y="40651"/>
                  <a:pt x="110363" y="40088"/>
                  <a:pt x="110233" y="39622"/>
                </a:cubicBezTo>
                <a:cubicBezTo>
                  <a:pt x="99033" y="56336"/>
                  <a:pt x="69295" y="43812"/>
                  <a:pt x="76181" y="23686"/>
                </a:cubicBezTo>
                <a:cubicBezTo>
                  <a:pt x="84328" y="-101"/>
                  <a:pt x="115997" y="-8669"/>
                  <a:pt x="133755" y="10601"/>
                </a:cubicBezTo>
                <a:cubicBezTo>
                  <a:pt x="141061" y="18530"/>
                  <a:pt x="143460" y="28858"/>
                  <a:pt x="144271" y="39295"/>
                </a:cubicBezTo>
                <a:cubicBezTo>
                  <a:pt x="144452" y="41636"/>
                  <a:pt x="144470" y="43967"/>
                  <a:pt x="144487" y="46300"/>
                </a:cubicBezTo>
                <a:cubicBezTo>
                  <a:pt x="144499" y="47956"/>
                  <a:pt x="144511" y="49612"/>
                  <a:pt x="144582" y="51274"/>
                </a:cubicBezTo>
                <a:cubicBezTo>
                  <a:pt x="144634" y="52551"/>
                  <a:pt x="144605" y="53898"/>
                  <a:pt x="144574" y="55263"/>
                </a:cubicBezTo>
                <a:moveTo>
                  <a:pt x="240770" y="83473"/>
                </a:moveTo>
                <a:cubicBezTo>
                  <a:pt x="224725" y="66073"/>
                  <a:pt x="197387" y="69343"/>
                  <a:pt x="183071" y="87040"/>
                </a:cubicBezTo>
                <a:cubicBezTo>
                  <a:pt x="179067" y="91978"/>
                  <a:pt x="178662" y="96682"/>
                  <a:pt x="181093" y="102399"/>
                </a:cubicBezTo>
                <a:cubicBezTo>
                  <a:pt x="181794" y="104035"/>
                  <a:pt x="182853" y="105904"/>
                  <a:pt x="185454" y="106824"/>
                </a:cubicBezTo>
                <a:lnTo>
                  <a:pt x="186266" y="107113"/>
                </a:lnTo>
                <a:cubicBezTo>
                  <a:pt x="189462" y="108262"/>
                  <a:pt x="191723" y="109073"/>
                  <a:pt x="195393" y="108210"/>
                </a:cubicBezTo>
                <a:cubicBezTo>
                  <a:pt x="196614" y="107927"/>
                  <a:pt x="197796" y="107494"/>
                  <a:pt x="198980" y="107060"/>
                </a:cubicBezTo>
                <a:lnTo>
                  <a:pt x="198980" y="107060"/>
                </a:lnTo>
                <a:cubicBezTo>
                  <a:pt x="200468" y="106515"/>
                  <a:pt x="201960" y="105969"/>
                  <a:pt x="203540" y="105717"/>
                </a:cubicBezTo>
                <a:cubicBezTo>
                  <a:pt x="205988" y="105326"/>
                  <a:pt x="208486" y="105684"/>
                  <a:pt x="210584" y="105984"/>
                </a:cubicBezTo>
                <a:cubicBezTo>
                  <a:pt x="211743" y="106151"/>
                  <a:pt x="212781" y="106299"/>
                  <a:pt x="213619" y="106294"/>
                </a:cubicBezTo>
                <a:lnTo>
                  <a:pt x="213666" y="106338"/>
                </a:lnTo>
                <a:cubicBezTo>
                  <a:pt x="213695" y="106364"/>
                  <a:pt x="213723" y="106388"/>
                  <a:pt x="213744" y="106419"/>
                </a:cubicBezTo>
                <a:cubicBezTo>
                  <a:pt x="213945" y="106777"/>
                  <a:pt x="214070" y="106995"/>
                  <a:pt x="214149" y="107088"/>
                </a:cubicBezTo>
                <a:lnTo>
                  <a:pt x="214335" y="107695"/>
                </a:lnTo>
                <a:cubicBezTo>
                  <a:pt x="195767" y="120734"/>
                  <a:pt x="215489" y="152637"/>
                  <a:pt x="234945" y="139318"/>
                </a:cubicBezTo>
                <a:cubicBezTo>
                  <a:pt x="253653" y="126529"/>
                  <a:pt x="256224" y="100219"/>
                  <a:pt x="240786" y="83473"/>
                </a:cubicBezTo>
                <a:lnTo>
                  <a:pt x="240770" y="83473"/>
                </a:lnTo>
                <a:moveTo>
                  <a:pt x="133736" y="161096"/>
                </a:moveTo>
                <a:lnTo>
                  <a:pt x="133742" y="161101"/>
                </a:lnTo>
                <a:cubicBezTo>
                  <a:pt x="136566" y="163603"/>
                  <a:pt x="139390" y="166105"/>
                  <a:pt x="142216" y="168605"/>
                </a:cubicBezTo>
                <a:lnTo>
                  <a:pt x="142216" y="168590"/>
                </a:lnTo>
                <a:cubicBezTo>
                  <a:pt x="150332" y="175771"/>
                  <a:pt x="150146" y="188467"/>
                  <a:pt x="144443" y="196800"/>
                </a:cubicBezTo>
                <a:cubicBezTo>
                  <a:pt x="144460" y="198811"/>
                  <a:pt x="144210" y="200897"/>
                  <a:pt x="143618" y="203063"/>
                </a:cubicBezTo>
                <a:cubicBezTo>
                  <a:pt x="141500" y="210758"/>
                  <a:pt x="134101" y="217799"/>
                  <a:pt x="125907" y="219685"/>
                </a:cubicBezTo>
                <a:cubicBezTo>
                  <a:pt x="120595" y="227613"/>
                  <a:pt x="110812" y="232722"/>
                  <a:pt x="101014" y="229545"/>
                </a:cubicBezTo>
                <a:cubicBezTo>
                  <a:pt x="84252" y="224108"/>
                  <a:pt x="72475" y="212597"/>
                  <a:pt x="66011" y="196582"/>
                </a:cubicBezTo>
                <a:cubicBezTo>
                  <a:pt x="61478" y="191614"/>
                  <a:pt x="59032" y="185663"/>
                  <a:pt x="59686" y="179074"/>
                </a:cubicBezTo>
                <a:cubicBezTo>
                  <a:pt x="56711" y="173652"/>
                  <a:pt x="54468" y="167748"/>
                  <a:pt x="53128" y="161470"/>
                </a:cubicBezTo>
                <a:cubicBezTo>
                  <a:pt x="51601" y="154335"/>
                  <a:pt x="53408" y="147591"/>
                  <a:pt x="57178" y="142497"/>
                </a:cubicBezTo>
                <a:cubicBezTo>
                  <a:pt x="56197" y="124630"/>
                  <a:pt x="77476" y="112277"/>
                  <a:pt x="93474" y="125891"/>
                </a:cubicBezTo>
                <a:cubicBezTo>
                  <a:pt x="107049" y="137448"/>
                  <a:pt x="120391" y="149271"/>
                  <a:pt x="133736" y="161094"/>
                </a:cubicBezTo>
                <a:lnTo>
                  <a:pt x="133736" y="161096"/>
                </a:lnTo>
                <a:lnTo>
                  <a:pt x="133736" y="161096"/>
                </a:lnTo>
                <a:moveTo>
                  <a:pt x="26367" y="229046"/>
                </a:moveTo>
                <a:cubicBezTo>
                  <a:pt x="52865" y="238517"/>
                  <a:pt x="74237" y="254998"/>
                  <a:pt x="89581" y="278661"/>
                </a:cubicBezTo>
                <a:lnTo>
                  <a:pt x="89566" y="278676"/>
                </a:lnTo>
                <a:cubicBezTo>
                  <a:pt x="95205" y="287369"/>
                  <a:pt x="91404" y="298055"/>
                  <a:pt x="84176" y="304021"/>
                </a:cubicBezTo>
                <a:cubicBezTo>
                  <a:pt x="83708" y="305703"/>
                  <a:pt x="83070" y="307323"/>
                  <a:pt x="82197" y="308820"/>
                </a:cubicBezTo>
                <a:cubicBezTo>
                  <a:pt x="76917" y="317839"/>
                  <a:pt x="66776" y="320642"/>
                  <a:pt x="57460" y="318026"/>
                </a:cubicBezTo>
                <a:cubicBezTo>
                  <a:pt x="35340" y="316561"/>
                  <a:pt x="13656" y="297556"/>
                  <a:pt x="3172" y="279876"/>
                </a:cubicBezTo>
                <a:cubicBezTo>
                  <a:pt x="-1189" y="272523"/>
                  <a:pt x="-706" y="265280"/>
                  <a:pt x="2518" y="259563"/>
                </a:cubicBezTo>
                <a:cubicBezTo>
                  <a:pt x="1911" y="257912"/>
                  <a:pt x="1350" y="256261"/>
                  <a:pt x="820" y="254593"/>
                </a:cubicBezTo>
                <a:cubicBezTo>
                  <a:pt x="-3729" y="240168"/>
                  <a:pt x="11522" y="223735"/>
                  <a:pt x="26367" y="229046"/>
                </a:cubicBezTo>
              </a:path>
            </a:pathLst>
          </a:custGeom>
          <a:solidFill>
            <a:srgbClr val="FDC415"/>
          </a:solidFill>
        </p:spPr>
      </p:sp>
      <p:sp>
        <p:nvSpPr>
          <p:cNvPr id="69" name="矩形 68"/>
          <p:cNvSpPr/>
          <p:nvPr>
            <p:custDataLst>
              <p:tags r:id="rId20"/>
            </p:custDataLst>
          </p:nvPr>
        </p:nvSpPr>
        <p:spPr>
          <a:xfrm>
            <a:off x="6416625" y="2407437"/>
            <a:ext cx="2164021" cy="918987"/>
          </a:xfrm>
          <a:prstGeom prst="rect">
            <a:avLst/>
          </a:prstGeom>
          <a:noFill/>
        </p:spPr>
        <p:txBody>
          <a:bodyPr wrap="square" lIns="0" tIns="0" rIns="0" bIns="0" rtlCol="0" anchor="t" anchorCtr="0">
            <a:noAutofit/>
          </a:bodyPr>
          <a:lstStyle/>
          <a:p>
            <a:pPr indent="0" algn="l" fontAlgn="auto">
              <a:lnSpc>
                <a:spcPct val="150000"/>
              </a:lnSpc>
              <a:spcBef>
                <a:spcPct val="0"/>
              </a:spcBef>
              <a:spcAft>
                <a:spcPct val="0"/>
              </a:spcAft>
            </a:pPr>
            <a:r>
              <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rPr>
              <a:t>如：采购合同中约定一旦取得的发票不属于自产自销，所造成的抵扣损失由销售方承担</a:t>
            </a:r>
            <a:endParaRPr lang="zh-CN" altLang="en-US" sz="1190" dirty="0">
              <a:ln>
                <a:noFill/>
                <a:prstDash val="sysDot"/>
              </a:ln>
              <a:solidFill>
                <a:schemeClr val="tx1">
                  <a:lumMod val="85000"/>
                  <a:lumOff val="15000"/>
                </a:schemeClr>
              </a:solidFill>
              <a:uFillTx/>
              <a:latin typeface="+中文正文" charset="0"/>
              <a:cs typeface="MiSans Normal" panose="00000500000000000000"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42" name="组合 41"/>
          <p:cNvGrpSpPr/>
          <p:nvPr/>
        </p:nvGrpSpPr>
        <p:grpSpPr>
          <a:xfrm>
            <a:off x="0" y="1666435"/>
            <a:ext cx="9144000" cy="1814777"/>
            <a:chOff x="170694" y="177982"/>
            <a:chExt cx="3936004" cy="781165"/>
          </a:xfrm>
        </p:grpSpPr>
        <p:sp>
          <p:nvSpPr>
            <p:cNvPr id="44" name="等腰三角形 43"/>
            <p:cNvSpPr/>
            <p:nvPr/>
          </p:nvSpPr>
          <p:spPr>
            <a:xfrm>
              <a:off x="1048541"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7" name="平行四边形 46"/>
            <p:cNvSpPr/>
            <p:nvPr/>
          </p:nvSpPr>
          <p:spPr>
            <a:xfrm>
              <a:off x="191643"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8" name="文本框 6"/>
            <p:cNvSpPr txBox="1"/>
            <p:nvPr/>
          </p:nvSpPr>
          <p:spPr>
            <a:xfrm>
              <a:off x="555512" y="261765"/>
              <a:ext cx="569115" cy="466581"/>
            </a:xfrm>
            <a:prstGeom prst="rect">
              <a:avLst/>
            </a:prstGeom>
            <a:noFill/>
          </p:spPr>
          <p:txBody>
            <a:bodyPr wrap="square" lIns="68580" tIns="34290" rIns="68580" bIns="34290" rtlCol="0">
              <a:spAutoFit/>
            </a:bodyPr>
            <a:lstStyle/>
            <a:p>
              <a:r>
                <a:rPr lang="en-US" altLang="zh-CN" sz="6600" dirty="0">
                  <a:solidFill>
                    <a:schemeClr val="bg1">
                      <a:lumMod val="95000"/>
                    </a:schemeClr>
                  </a:solidFill>
                  <a:cs typeface="+mn-ea"/>
                  <a:sym typeface="+mn-lt"/>
                </a:rPr>
                <a:t>01</a:t>
              </a:r>
              <a:endParaRPr lang="en-US" altLang="zh-CN" sz="6600" dirty="0">
                <a:solidFill>
                  <a:schemeClr val="bg1">
                    <a:lumMod val="95000"/>
                  </a:schemeClr>
                </a:solidFill>
                <a:cs typeface="+mn-ea"/>
                <a:sym typeface="+mn-lt"/>
              </a:endParaRPr>
            </a:p>
          </p:txBody>
        </p:sp>
      </p:grpSp>
      <p:sp>
        <p:nvSpPr>
          <p:cNvPr id="49" name="TextBox 48"/>
          <p:cNvSpPr txBox="1"/>
          <p:nvPr/>
        </p:nvSpPr>
        <p:spPr>
          <a:xfrm>
            <a:off x="2456180" y="2291715"/>
            <a:ext cx="4805680" cy="499110"/>
          </a:xfrm>
          <a:prstGeom prst="rect">
            <a:avLst/>
          </a:prstGeom>
          <a:noFill/>
        </p:spPr>
        <p:txBody>
          <a:bodyPr wrap="square" lIns="68584" tIns="34291" rIns="68584" bIns="34291" rtlCol="0">
            <a:spAutoFit/>
          </a:bodyPr>
          <a:lstStyle/>
          <a:p>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涉农增值税征收及免征优惠</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7" name="组合 6"/>
          <p:cNvGrpSpPr/>
          <p:nvPr/>
        </p:nvGrpSpPr>
        <p:grpSpPr>
          <a:xfrm>
            <a:off x="536611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6" name="组合 5"/>
          <p:cNvGrpSpPr/>
          <p:nvPr/>
        </p:nvGrpSpPr>
        <p:grpSpPr>
          <a:xfrm>
            <a:off x="406996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9" name="组合 8"/>
          <p:cNvGrpSpPr/>
          <p:nvPr/>
        </p:nvGrpSpPr>
        <p:grpSpPr>
          <a:xfrm>
            <a:off x="471804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 name="组合 3"/>
          <p:cNvGrpSpPr/>
          <p:nvPr/>
        </p:nvGrpSpPr>
        <p:grpSpPr>
          <a:xfrm>
            <a:off x="277382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5" name="组合 4"/>
          <p:cNvGrpSpPr/>
          <p:nvPr/>
        </p:nvGrpSpPr>
        <p:grpSpPr>
          <a:xfrm>
            <a:off x="342189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2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4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8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49"/>
                                        </p:tgtEl>
                                        <p:attrNameLst>
                                          <p:attrName>style.visibility</p:attrName>
                                        </p:attrNameLst>
                                      </p:cBhvr>
                                      <p:to>
                                        <p:strVal val="visible"/>
                                      </p:to>
                                    </p:set>
                                    <p:animEffect transition="in" filter="wipe(left)">
                                      <p:cBhvr>
                                        <p:cTn id="38" dur="200"/>
                                        <p:tgtEl>
                                          <p:spTgt spid="4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49"/>
                                        </p:tgtEl>
                                      </p:cBhvr>
                                      <p:to x="80000" y="100000"/>
                                    </p:animScale>
                                    <p:anim by="(#ppt_w*0.10)" calcmode="lin" valueType="num">
                                      <p:cBhvr>
                                        <p:cTn id="41" dur="50" autoRev="1" fill="hold">
                                          <p:stCondLst>
                                            <p:cond delay="0"/>
                                          </p:stCondLst>
                                        </p:cTn>
                                        <p:tgtEl>
                                          <p:spTgt spid="49"/>
                                        </p:tgtEl>
                                        <p:attrNameLst>
                                          <p:attrName>ppt_x</p:attrName>
                                        </p:attrNameLst>
                                      </p:cBhvr>
                                    </p:anim>
                                    <p:anim by="(-#ppt_w*0.10)" calcmode="lin" valueType="num">
                                      <p:cBhvr>
                                        <p:cTn id="42" dur="50" autoRev="1" fill="hold">
                                          <p:stCondLst>
                                            <p:cond delay="0"/>
                                          </p:stCondLst>
                                        </p:cTn>
                                        <p:tgtEl>
                                          <p:spTgt spid="49"/>
                                        </p:tgtEl>
                                        <p:attrNameLst>
                                          <p:attrName>ppt_y</p:attrName>
                                        </p:attrNameLst>
                                      </p:cBhvr>
                                    </p:anim>
                                    <p:animRot by="-480000">
                                      <p:cBhvr>
                                        <p:cTn id="43" dur="50" autoRev="1" fill="hold">
                                          <p:stCondLst>
                                            <p:cond delay="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683260" y="843280"/>
            <a:ext cx="7840980" cy="3415030"/>
          </a:xfrm>
          <a:prstGeom prst="rect">
            <a:avLst/>
          </a:prstGeom>
          <a:noFill/>
        </p:spPr>
        <p:txBody>
          <a:bodyPr wrap="square" rtlCol="0" anchor="t">
            <a:spAutoFit/>
          </a:bodyPr>
          <a:p>
            <a:pPr indent="0" fontAlgn="auto">
              <a:lnSpc>
                <a:spcPct val="150000"/>
              </a:lnSpc>
            </a:pP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某食品生产企业，为增值税一般纳税人，是一家采购面粉、小麦生产面包的企业，</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2025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年</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6</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月采购农产品取得以下凭证：</a:t>
            </a:r>
            <a:endParaRPr lang="en-US" altLang="zh-CN"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从农民手中收购农民自产小麦支付货款</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万元，取得农产品收购发票</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份，注明金额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从农业合作社购买面粉支付货款</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万元，取得农产品销售发票</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份，注明金额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从面粉厂购买面粉，取得增值税专用发票</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份，注明金额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10</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万元，税额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9000</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从商店先后采购两批面粉，分别取得小规模纳税人开具</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增值税专用发票</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份，金额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万元，税额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1500</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元；取得</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增值税专用发票</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份，金额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万元，税额</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500</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当月生产面包领用面粉，金额为</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万元（不含从小规模处取得</a:t>
            </a:r>
            <a:r>
              <a:rPr 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增值税专用发票）。</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683895" y="843280"/>
            <a:ext cx="7806690" cy="3661410"/>
          </a:xfrm>
          <a:prstGeom prst="rect">
            <a:avLst/>
          </a:prstGeom>
          <a:noFill/>
        </p:spPr>
        <p:txBody>
          <a:bodyPr wrap="square" rtlCol="0" anchor="t">
            <a:spAutoFit/>
          </a:bodyPr>
          <a:p>
            <a:pPr indent="0" fontAlgn="auto">
              <a:lnSpc>
                <a:spcPct val="150000"/>
              </a:lnSpc>
            </a:pPr>
            <a:r>
              <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上述凭证均已在当期勾选抵扣，该纳税人当期可抵扣进项税额：</a:t>
            </a:r>
            <a:endParaRPr lang="zh-CN" altLang="en-US" sz="1600" b="1"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取得农产品销售发票和收购发票可抵扣进项税额：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和业务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中，取得（开具）农产品销售发票或收购发票可以农产品销售发票或收购发票上注明的农产品买价和</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9%</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的扣除率计算进项税额。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因此业务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和业务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可抵扣进项税额</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20000+50000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*0.09=6300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 </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取得一般纳税人开具的增值税专用发票可抵扣进项税额：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取得一般纳税人开具的增值税专用发票，以增值税专用发票上注明的增值税额为进项税额。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因此业务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可抵扣进项税额</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9000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683895" y="915670"/>
            <a:ext cx="7806690" cy="3415030"/>
          </a:xfrm>
          <a:prstGeom prst="rect">
            <a:avLst/>
          </a:prstGeom>
          <a:noFill/>
        </p:spPr>
        <p:txBody>
          <a:bodyPr wrap="square" rtlCol="0" anchor="t">
            <a:spAutoFit/>
          </a:bodyPr>
          <a:p>
            <a:pPr indent="0" fontAlgn="auto">
              <a:lnSpc>
                <a:spcPct val="150000"/>
              </a:lnSpc>
            </a:pP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 </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从小规模纳税人处取得增值税专用发票可抵扣税额：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取得小规模纳税人开具的</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征收率增值税专用发票，以增值税专用发票上注明的金额和</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9%</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的扣除率计算进项税额；取得小规模纳税人开具的</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增值税专用发票，只能按</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抵扣进项税额。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因此业务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可抵扣进项税额</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=50000*0.09+500=5000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4. </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领用环节可加计抵扣税额：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购进的农产品用于生产销售</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13%</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税率货物，可在领用农产品时，再加计</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1%</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进项税额。</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因此，领用环节可加计抵扣税额</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=200000*0.01=2000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综上：该纳税人当期可抵扣进项税额：</a:t>
            </a:r>
            <a:r>
              <a:rPr 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=6300+9000+5000+2000=22300</a:t>
            </a:r>
            <a:r>
              <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元</a:t>
            </a:r>
            <a:endParaRPr lang="zh-CN" altLang="en-US" sz="1600" dirty="0"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 name="图片 2" descr="图片"/>
          <p:cNvPicPr/>
          <p:nvPr/>
        </p:nvPicPr>
        <p:blipFill>
          <a:blip r:embed="rId1"/>
          <a:srcRect/>
          <a:stretch>
            <a:fillRect/>
          </a:stretch>
        </p:blipFill>
        <p:spPr bwMode="auto">
          <a:xfrm>
            <a:off x="683260" y="699135"/>
            <a:ext cx="8129270" cy="3420745"/>
          </a:xfrm>
          <a:prstGeom prst="rect">
            <a:avLst/>
          </a:prstGeom>
          <a:noFill/>
          <a:ln w="9525">
            <a:noFill/>
            <a:miter lim="800000"/>
            <a:headEnd/>
            <a:tailEnd/>
          </a:ln>
        </p:spPr>
      </p:pic>
      <p:sp>
        <p:nvSpPr>
          <p:cNvPr id="4" name="文本框 3"/>
          <p:cNvSpPr txBox="1"/>
          <p:nvPr/>
        </p:nvSpPr>
        <p:spPr>
          <a:xfrm>
            <a:off x="467360" y="4156075"/>
            <a:ext cx="7875905" cy="645160"/>
          </a:xfrm>
          <a:prstGeom prst="rect">
            <a:avLst/>
          </a:prstGeom>
          <a:noFill/>
        </p:spPr>
        <p:txBody>
          <a:bodyPr wrap="square" rtlCol="0" anchor="t">
            <a:spAutoFit/>
          </a:bodyPr>
          <a:p>
            <a:r>
              <a:rPr lang="zh-CN" altLang="en-US" dirty="0" smtClean="0">
                <a:sym typeface="+mn-ea"/>
              </a:rPr>
              <a:t>功能菜单依次选择</a:t>
            </a:r>
            <a:r>
              <a:rPr lang="en-US" altLang="zh-CN" dirty="0" smtClean="0">
                <a:sym typeface="+mn-ea"/>
              </a:rPr>
              <a:t>【</a:t>
            </a:r>
            <a:r>
              <a:rPr lang="zh-CN" altLang="en-US" dirty="0" smtClean="0">
                <a:sym typeface="+mn-ea"/>
              </a:rPr>
              <a:t>发票业务</a:t>
            </a:r>
            <a:r>
              <a:rPr lang="en-US" altLang="zh-CN" dirty="0" smtClean="0">
                <a:sym typeface="+mn-ea"/>
              </a:rPr>
              <a:t>】</a:t>
            </a:r>
            <a:r>
              <a:rPr lang="en-US" dirty="0" smtClean="0">
                <a:sym typeface="+mn-ea"/>
              </a:rPr>
              <a:t>-</a:t>
            </a:r>
            <a:r>
              <a:rPr lang="en-US" altLang="zh-CN" dirty="0" smtClean="0">
                <a:sym typeface="+mn-ea"/>
              </a:rPr>
              <a:t>【</a:t>
            </a:r>
            <a:r>
              <a:rPr lang="zh-CN" altLang="en-US" dirty="0" smtClean="0">
                <a:sym typeface="+mn-ea"/>
              </a:rPr>
              <a:t>税务数字账户</a:t>
            </a:r>
            <a:r>
              <a:rPr lang="en-US" altLang="zh-CN" dirty="0" smtClean="0">
                <a:sym typeface="+mn-ea"/>
              </a:rPr>
              <a:t>】</a:t>
            </a:r>
            <a:r>
              <a:rPr lang="zh-CN" altLang="en-US" dirty="0" smtClean="0">
                <a:sym typeface="+mn-ea"/>
              </a:rPr>
              <a:t>－</a:t>
            </a:r>
            <a:r>
              <a:rPr lang="en-US" altLang="zh-CN" dirty="0" smtClean="0">
                <a:sym typeface="+mn-ea"/>
              </a:rPr>
              <a:t>【</a:t>
            </a:r>
            <a:r>
              <a:rPr lang="zh-CN" altLang="en-US" dirty="0" smtClean="0">
                <a:sym typeface="+mn-ea"/>
              </a:rPr>
              <a:t>发票勾选确认</a:t>
            </a:r>
            <a:r>
              <a:rPr lang="en-US" altLang="zh-CN" dirty="0" smtClean="0">
                <a:sym typeface="+mn-ea"/>
              </a:rPr>
              <a:t>】</a:t>
            </a:r>
            <a:r>
              <a:rPr lang="zh-CN" altLang="en-US" dirty="0" smtClean="0">
                <a:sym typeface="+mn-ea"/>
              </a:rPr>
              <a:t>－</a:t>
            </a:r>
            <a:r>
              <a:rPr lang="en-US" altLang="zh-CN" dirty="0" smtClean="0">
                <a:sym typeface="+mn-ea"/>
              </a:rPr>
              <a:t>【</a:t>
            </a:r>
            <a:r>
              <a:rPr lang="zh-CN" altLang="en-US" dirty="0" smtClean="0">
                <a:sym typeface="+mn-ea"/>
              </a:rPr>
              <a:t>抵扣类勾选</a:t>
            </a:r>
            <a:r>
              <a:rPr lang="en-US" altLang="zh-CN" dirty="0" smtClean="0">
                <a:sym typeface="+mn-ea"/>
              </a:rPr>
              <a:t>】 </a:t>
            </a:r>
            <a:endPar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nvPicPr>
        <p:blipFill>
          <a:blip r:embed="rId1"/>
          <a:stretch>
            <a:fillRect/>
          </a:stretch>
        </p:blipFill>
        <p:spPr>
          <a:xfrm>
            <a:off x="107950" y="699770"/>
            <a:ext cx="13827760" cy="4302760"/>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3" name="图片 2"/>
          <p:cNvPicPr>
            <a:picLocks noChangeAspect="1"/>
          </p:cNvPicPr>
          <p:nvPr/>
        </p:nvPicPr>
        <p:blipFill>
          <a:blip r:embed="rId1"/>
          <a:stretch>
            <a:fillRect/>
          </a:stretch>
        </p:blipFill>
        <p:spPr>
          <a:xfrm>
            <a:off x="0" y="699770"/>
            <a:ext cx="14780260" cy="550735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nvPicPr>
        <p:blipFill>
          <a:blip r:embed="rId1"/>
          <a:stretch>
            <a:fillRect/>
          </a:stretch>
        </p:blipFill>
        <p:spPr>
          <a:xfrm>
            <a:off x="179705" y="664210"/>
            <a:ext cx="8479790" cy="3815715"/>
          </a:xfrm>
          <a:prstGeom prst="rect">
            <a:avLst/>
          </a:prstGeom>
        </p:spPr>
      </p:pic>
      <p:pic>
        <p:nvPicPr>
          <p:cNvPr id="3" name="图片 2"/>
          <p:cNvPicPr>
            <a:picLocks noChangeAspect="1"/>
          </p:cNvPicPr>
          <p:nvPr>
            <p:custDataLst>
              <p:tags r:id="rId2"/>
            </p:custDataLst>
          </p:nvPr>
        </p:nvPicPr>
        <p:blipFill>
          <a:blip r:embed="rId3"/>
          <a:stretch>
            <a:fillRect/>
          </a:stretch>
        </p:blipFill>
        <p:spPr>
          <a:xfrm>
            <a:off x="5796280" y="4000500"/>
            <a:ext cx="1976120" cy="259080"/>
          </a:xfrm>
          <a:prstGeom prst="rect">
            <a:avLst/>
          </a:prstGeom>
        </p:spPr>
      </p:pic>
      <p:pic>
        <p:nvPicPr>
          <p:cNvPr id="4" name="图片 3"/>
          <p:cNvPicPr>
            <a:picLocks noChangeAspect="1"/>
          </p:cNvPicPr>
          <p:nvPr>
            <p:custDataLst>
              <p:tags r:id="rId4"/>
            </p:custDataLst>
          </p:nvPr>
        </p:nvPicPr>
        <p:blipFill>
          <a:blip r:embed="rId5"/>
          <a:stretch>
            <a:fillRect/>
          </a:stretch>
        </p:blipFill>
        <p:spPr>
          <a:xfrm>
            <a:off x="7668895" y="4011930"/>
            <a:ext cx="257175" cy="285750"/>
          </a:xfrm>
          <a:prstGeom prst="rect">
            <a:avLst/>
          </a:prstGeom>
        </p:spPr>
      </p:pic>
      <p:sp>
        <p:nvSpPr>
          <p:cNvPr id="5" name="文本框 4"/>
          <p:cNvSpPr txBox="1"/>
          <p:nvPr/>
        </p:nvSpPr>
        <p:spPr>
          <a:xfrm>
            <a:off x="5723890" y="3990975"/>
            <a:ext cx="1995805" cy="306705"/>
          </a:xfrm>
          <a:prstGeom prst="rect">
            <a:avLst/>
          </a:prstGeom>
          <a:noFill/>
        </p:spPr>
        <p:txBody>
          <a:bodyPr wrap="none" rtlCol="0">
            <a:spAutoFit/>
          </a:bodyPr>
          <a:p>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《附列资料二》第</a:t>
            </a:r>
            <a:r>
              <a:rPr lang="en-US" altLang="zh-CN" sz="1400" b="1" dirty="0" smtClean="0">
                <a:solidFill>
                  <a:schemeClr val="tx1">
                    <a:lumMod val="75000"/>
                    <a:lumOff val="25000"/>
                  </a:schemeClr>
                </a:solidFill>
                <a:latin typeface="微软雅黑" panose="020B0503020204020204" pitchFamily="34" charset="-122"/>
                <a:ea typeface="微软雅黑" panose="020B0503020204020204" pitchFamily="34" charset="-122"/>
              </a:rPr>
              <a:t>8a</a:t>
            </a:r>
            <a:r>
              <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rPr>
              <a:t>栏</a:t>
            </a:r>
            <a:endParaRPr lang="zh-CN" altLang="en-US" sz="1400" b="1"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6"/>
            </p:custDataLst>
          </p:nvPr>
        </p:nvPicPr>
        <p:blipFill>
          <a:blip r:embed="rId7"/>
          <a:stretch>
            <a:fillRect/>
          </a:stretch>
        </p:blipFill>
        <p:spPr>
          <a:xfrm>
            <a:off x="7884795" y="4000500"/>
            <a:ext cx="1123950" cy="371475"/>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农产品抵扣案例</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aphicFrame>
        <p:nvGraphicFramePr>
          <p:cNvPr id="2" name="表格 1"/>
          <p:cNvGraphicFramePr/>
          <p:nvPr/>
        </p:nvGraphicFramePr>
        <p:xfrm>
          <a:off x="857885" y="771525"/>
          <a:ext cx="7167880" cy="3924300"/>
        </p:xfrm>
        <a:graphic>
          <a:graphicData uri="http://schemas.openxmlformats.org/drawingml/2006/table">
            <a:tbl>
              <a:tblPr/>
              <a:tblGrid>
                <a:gridCol w="3228340"/>
                <a:gridCol w="987425"/>
                <a:gridCol w="944880"/>
                <a:gridCol w="1009015"/>
                <a:gridCol w="998220"/>
              </a:tblGrid>
              <a:tr h="261620">
                <a:tc gridSpan="5">
                  <a:txBody>
                    <a:bodyPr/>
                    <a:p>
                      <a:pPr algn="ctr" fontAlgn="ctr"/>
                      <a:r>
                        <a:rPr lang="zh-CN" altLang="en-US" sz="1200" b="1" i="0">
                          <a:solidFill>
                            <a:srgbClr val="000000"/>
                          </a:solidFill>
                          <a:latin typeface="宋体" panose="02010600030101010101" pitchFamily="2" charset="-122"/>
                          <a:ea typeface="宋体" panose="02010600030101010101" pitchFamily="2" charset="-122"/>
                        </a:rPr>
                        <a:t>一、申报抵扣的进项税额</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261620">
                <a:tc>
                  <a:txBody>
                    <a:bodyPr/>
                    <a:p>
                      <a:pPr algn="ctr" fontAlgn="ctr"/>
                      <a:r>
                        <a:rPr lang="zh-CN" altLang="en-US" sz="1200" b="1" i="0">
                          <a:solidFill>
                            <a:srgbClr val="000000"/>
                          </a:solidFill>
                          <a:latin typeface="宋体" panose="02010600030101010101" pitchFamily="2" charset="-122"/>
                          <a:ea typeface="宋体" panose="02010600030101010101" pitchFamily="2" charset="-122"/>
                        </a:rPr>
                        <a:t>项目</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anose="02010600030101010101" pitchFamily="2" charset="-122"/>
                          <a:ea typeface="宋体" panose="02010600030101010101" pitchFamily="2" charset="-122"/>
                        </a:rPr>
                        <a:t>栏次</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anose="02010600030101010101" pitchFamily="2" charset="-122"/>
                          <a:ea typeface="宋体" panose="02010600030101010101" pitchFamily="2" charset="-122"/>
                        </a:rPr>
                        <a:t>份数</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anose="02010600030101010101" pitchFamily="2" charset="-122"/>
                          <a:ea typeface="宋体" panose="02010600030101010101" pitchFamily="2" charset="-122"/>
                        </a:rPr>
                        <a:t>金额</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zh-CN" altLang="en-US" sz="1200" b="1" i="0">
                          <a:solidFill>
                            <a:srgbClr val="000000"/>
                          </a:solidFill>
                          <a:latin typeface="宋体" panose="02010600030101010101" pitchFamily="2" charset="-122"/>
                          <a:ea typeface="宋体" panose="02010600030101010101" pitchFamily="2" charset="-122"/>
                        </a:rPr>
                        <a:t>税额</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（一）认证相符的增值税专用发票</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1=2+3</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2</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150000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9500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其中：本期认证相符且本期申报抵扣</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2</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2</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150000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9500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前期认证相符且本期申报抵扣</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3</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（二）其他扣税凭证</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4=5+6+7+8a+8b</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3</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120000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12800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其中：海关进口增值税专用缴款书</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5</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农产品收购发票或者销售发票</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6</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3</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120000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10800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代扣代缴税收缴款凭证</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7</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加计扣除农产品进项税额</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8a</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2000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              </a:t>
                      </a:r>
                      <a:r>
                        <a:rPr lang="zh-CN" altLang="en-US" sz="1200" b="1" i="0">
                          <a:solidFill>
                            <a:srgbClr val="000000"/>
                          </a:solidFill>
                          <a:latin typeface="宋体" panose="02010600030101010101" pitchFamily="2" charset="-122"/>
                          <a:ea typeface="宋体" panose="02010600030101010101" pitchFamily="2" charset="-122"/>
                        </a:rPr>
                        <a:t>其他</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8b</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（三）本期用于购建不动产的扣税凭证</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9</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（四）本期用于抵扣的旅客运输服务扣税凭证</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10</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（五）外贸企业进项税额抵扣证明</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11</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000000"/>
                          </a:solidFill>
                          <a:latin typeface="宋体" panose="02010600030101010101" pitchFamily="2" charset="-122"/>
                          <a:ea typeface="宋体" panose="02010600030101010101" pitchFamily="2" charset="-122"/>
                        </a:rPr>
                        <a:t>——</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endParaRPr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261620">
                <a:tc>
                  <a:txBody>
                    <a:bodyPr/>
                    <a:p>
                      <a:pPr algn="l" fontAlgn="ctr"/>
                      <a:r>
                        <a:rPr lang="zh-CN" altLang="en-US" sz="1200" b="1" i="0">
                          <a:solidFill>
                            <a:srgbClr val="000000"/>
                          </a:solidFill>
                          <a:latin typeface="宋体" panose="02010600030101010101" pitchFamily="2" charset="-122"/>
                          <a:ea typeface="宋体" panose="02010600030101010101" pitchFamily="2" charset="-122"/>
                        </a:rPr>
                        <a:t>当期申报抵扣进项税额合计</a:t>
                      </a:r>
                      <a:endParaRPr lang="zh-CN" altLang="en-US"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l" fontAlgn="ctr"/>
                      <a:r>
                        <a:rPr lang="en-US" altLang="zh-CN" sz="1200" b="1" i="0">
                          <a:solidFill>
                            <a:srgbClr val="000000"/>
                          </a:solidFill>
                          <a:latin typeface="宋体" panose="02010600030101010101" pitchFamily="2" charset="-122"/>
                          <a:ea typeface="宋体" panose="02010600030101010101" pitchFamily="2" charset="-122"/>
                        </a:rPr>
                        <a:t>12=1+4+11</a:t>
                      </a:r>
                      <a:endParaRPr lang="en-US" altLang="zh-CN" sz="1200" b="1" i="0">
                        <a:solidFill>
                          <a:srgbClr val="00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FF0000"/>
                          </a:solidFill>
                          <a:latin typeface="宋体" panose="02010600030101010101" pitchFamily="2" charset="-122"/>
                          <a:ea typeface="宋体" panose="02010600030101010101" pitchFamily="2" charset="-122"/>
                        </a:rPr>
                        <a:t>5</a:t>
                      </a:r>
                      <a:endParaRPr lang="en-US" altLang="zh-CN" sz="1200" b="1" i="0">
                        <a:solidFill>
                          <a:srgbClr val="FF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FF0000"/>
                          </a:solidFill>
                          <a:latin typeface="宋体" panose="02010600030101010101" pitchFamily="2" charset="-122"/>
                          <a:ea typeface="宋体" panose="02010600030101010101" pitchFamily="2" charset="-122"/>
                        </a:rPr>
                        <a:t>270000</a:t>
                      </a:r>
                      <a:endParaRPr lang="en-US" altLang="zh-CN" sz="1200" b="1" i="0">
                        <a:solidFill>
                          <a:srgbClr val="FF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algn="ctr" fontAlgn="ctr"/>
                      <a:r>
                        <a:rPr lang="en-US" altLang="zh-CN" sz="1200" b="1" i="0">
                          <a:solidFill>
                            <a:srgbClr val="FF0000"/>
                          </a:solidFill>
                          <a:latin typeface="宋体" panose="02010600030101010101" pitchFamily="2" charset="-122"/>
                          <a:ea typeface="宋体" panose="02010600030101010101" pitchFamily="2" charset="-122"/>
                        </a:rPr>
                        <a:t>22300</a:t>
                      </a:r>
                      <a:endParaRPr lang="en-US" altLang="zh-CN" sz="1200" b="1" i="0">
                        <a:solidFill>
                          <a:srgbClr val="FF0000"/>
                        </a:solidFill>
                        <a:latin typeface="宋体" panose="02010600030101010101" pitchFamily="2" charset="-122"/>
                        <a:ea typeface="宋体" panose="02010600030101010101" pitchFamily="2" charset="-122"/>
                      </a:endParaRPr>
                    </a:p>
                  </a:txBody>
                  <a:tcPr marL="6667" marR="6667" marT="6667" marB="0"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bl>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611505" y="771525"/>
            <a:ext cx="8197850" cy="3987165"/>
          </a:xfrm>
          <a:prstGeom prst="rect">
            <a:avLst/>
          </a:prstGeom>
          <a:noFill/>
        </p:spPr>
        <p:txBody>
          <a:bodyPr wrap="square" rtlCol="0" anchor="t">
            <a:noAutofit/>
          </a:bodyPr>
          <a:p>
            <a:pPr indent="0" fontAlgn="auto">
              <a:lnSpc>
                <a:spcPct val="150000"/>
              </a:lnSpc>
            </a:pPr>
            <a:r>
              <a:rPr lang="zh-CN" altLang="en-US" sz="1500" b="1" dirty="0" smtClean="0">
                <a:solidFill>
                  <a:srgbClr val="FF0000"/>
                </a:solidFill>
                <a:latin typeface="微软雅黑" panose="020B0503020204020204" pitchFamily="34" charset="-122"/>
                <a:ea typeface="微软雅黑" panose="020B0503020204020204" pitchFamily="34" charset="-122"/>
              </a:rPr>
              <a:t>全国行业范围</a:t>
            </a:r>
            <a:r>
              <a:rPr lang="en-US" altLang="zh-CN" sz="1500" b="1" dirty="0" smtClean="0">
                <a:solidFill>
                  <a:srgbClr val="FF0000"/>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根据《财政部</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国家税务总局关于在部分行业试行农产品增值税进项税额核定扣除办法的通知》</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财税〔</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2012</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38</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号</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规定，以购进的农产品为原料生产液体乳及乳制品、酒及酒精、植物油的增值税一般纳税人，自</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2012</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日起纳入试点。</a:t>
            </a:r>
            <a:endPar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ct val="150000"/>
              </a:lnSpc>
            </a:pP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2012</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7</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17</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日，国家税务总局出台了《关于在部分行业试行农产品增值税进项税额核定扣除办法有关问题的公告》</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国家税务总局公告</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2012</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年第</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35</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号</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，对有关事项进行了补充规定。</a:t>
            </a:r>
            <a:endPar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0" fontAlgn="auto">
              <a:lnSpc>
                <a:spcPct val="150000"/>
              </a:lnSpc>
            </a:pP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2013</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8</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28</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日，财政部</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国家税务总局又发布了《关于扩大农产品增值税进项税额核定扣除试点行业范围的通知》</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财税</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2013</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57</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号</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，规定自</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2013</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年</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9</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月</a:t>
            </a:r>
            <a:r>
              <a:rPr lang="en-US" altLang="zh-CN" sz="1500" dirty="0" smtClean="0">
                <a:solidFill>
                  <a:schemeClr val="tx1">
                    <a:lumMod val="75000"/>
                    <a:lumOff val="25000"/>
                  </a:schemeClr>
                </a:solidFill>
                <a:latin typeface="微软雅黑" panose="020B0503020204020204" pitchFamily="34" charset="-122"/>
                <a:ea typeface="微软雅黑" panose="020B0503020204020204" pitchFamily="34" charset="-122"/>
              </a:rPr>
              <a:t>1</a:t>
            </a:r>
            <a:r>
              <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rPr>
              <a:t>日起，省级税务部门可商同级财政部门，结合本省特点，选择部分行业开展核定扣除试点工作。各省、自治区、直辖市、计划单列市税务和财政部门制定的关于核定扣除试点行业范围、扣除标准等内容的文件，需报经财政部和国家税务总局备案后公布。财政部和国家税务总局将根据各地区试点工作进展情况，不定期公布部分产品全国统一的扣除标准。</a:t>
            </a:r>
            <a:endParaRPr lang="zh-CN" altLang="en-US" sz="15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任意多边形: 形状 88"/>
          <p:cNvSpPr/>
          <p:nvPr>
            <p:custDataLst>
              <p:tags r:id="rId1"/>
            </p:custDataLst>
          </p:nvPr>
        </p:nvSpPr>
        <p:spPr>
          <a:xfrm>
            <a:off x="3517630" y="1944240"/>
            <a:ext cx="540544" cy="136324"/>
          </a:xfrm>
          <a:custGeom>
            <a:avLst/>
            <a:gdLst>
              <a:gd name="connsiteX0" fmla="*/ 0 w 1479"/>
              <a:gd name="connsiteY0" fmla="*/ 373 h 373"/>
              <a:gd name="connsiteX1" fmla="*/ 288 w 1479"/>
              <a:gd name="connsiteY1" fmla="*/ 0 h 373"/>
              <a:gd name="connsiteX2" fmla="*/ 1479 w 1479"/>
              <a:gd name="connsiteY2" fmla="*/ 4 h 373"/>
            </a:gdLst>
            <a:ahLst/>
            <a:cxnLst>
              <a:cxn ang="0">
                <a:pos x="connsiteX0" y="connsiteY0"/>
              </a:cxn>
              <a:cxn ang="0">
                <a:pos x="connsiteX1" y="connsiteY1"/>
              </a:cxn>
              <a:cxn ang="0">
                <a:pos x="connsiteX2" y="connsiteY2"/>
              </a:cxn>
            </a:cxnLst>
            <a:rect l="l" t="t" r="r" b="b"/>
            <a:pathLst>
              <a:path w="1479" h="373">
                <a:moveTo>
                  <a:pt x="0" y="373"/>
                </a:moveTo>
                <a:lnTo>
                  <a:pt x="288" y="0"/>
                </a:lnTo>
                <a:lnTo>
                  <a:pt x="1479" y="4"/>
                </a:lnTo>
              </a:path>
            </a:pathLst>
          </a:custGeom>
          <a:noFill/>
          <a:ln w="12700" cap="flat" cmpd="sng" algn="ctr">
            <a:solidFill>
              <a:srgbClr val="376FFF"/>
            </a:solidFill>
            <a:prstDash val="dash"/>
            <a:miter lim="800000"/>
          </a:ln>
          <a:effectLst/>
        </p:spPr>
        <p:txBody>
          <a:bodyPr rtlCol="0" anchor="ctr"/>
          <a:p>
            <a:pPr algn="ctr"/>
            <a:endParaRPr lang="zh-CN" altLang="en-US" sz="1520"/>
          </a:p>
        </p:txBody>
      </p:sp>
      <p:sp>
        <p:nvSpPr>
          <p:cNvPr id="5" name="任意多边形: 形状 5"/>
          <p:cNvSpPr/>
          <p:nvPr>
            <p:custDataLst>
              <p:tags r:id="rId2"/>
            </p:custDataLst>
          </p:nvPr>
        </p:nvSpPr>
        <p:spPr>
          <a:xfrm flipV="1">
            <a:off x="3303459" y="3104271"/>
            <a:ext cx="715242" cy="199551"/>
          </a:xfrm>
          <a:custGeom>
            <a:avLst/>
            <a:gdLst>
              <a:gd name="connsiteX0" fmla="*/ 0 w 1957"/>
              <a:gd name="connsiteY0" fmla="*/ 546 h 546"/>
              <a:gd name="connsiteX1" fmla="*/ 412 w 1957"/>
              <a:gd name="connsiteY1" fmla="*/ 0 h 546"/>
              <a:gd name="connsiteX2" fmla="*/ 1957 w 1957"/>
              <a:gd name="connsiteY2" fmla="*/ 0 h 546"/>
            </a:gdLst>
            <a:ahLst/>
            <a:cxnLst>
              <a:cxn ang="0">
                <a:pos x="connsiteX0" y="connsiteY0"/>
              </a:cxn>
              <a:cxn ang="0">
                <a:pos x="connsiteX1" y="connsiteY1"/>
              </a:cxn>
              <a:cxn ang="0">
                <a:pos x="connsiteX2" y="connsiteY2"/>
              </a:cxn>
            </a:cxnLst>
            <a:rect l="l" t="t" r="r" b="b"/>
            <a:pathLst>
              <a:path w="1957" h="546">
                <a:moveTo>
                  <a:pt x="0" y="546"/>
                </a:moveTo>
                <a:lnTo>
                  <a:pt x="412" y="0"/>
                </a:lnTo>
                <a:lnTo>
                  <a:pt x="1957" y="0"/>
                </a:lnTo>
              </a:path>
            </a:pathLst>
          </a:custGeom>
          <a:noFill/>
          <a:ln w="12700" cap="flat" cmpd="sng" algn="ctr">
            <a:solidFill>
              <a:srgbClr val="376FFF"/>
            </a:solidFill>
            <a:prstDash val="dash"/>
            <a:miter lim="800000"/>
          </a:ln>
          <a:effectLst/>
        </p:spPr>
        <p:txBody>
          <a:bodyPr rtlCol="0" anchor="ctr"/>
          <a:p>
            <a:pPr algn="ctr"/>
            <a:endParaRPr lang="zh-CN" altLang="en-US" sz="1520"/>
          </a:p>
        </p:txBody>
      </p:sp>
      <p:sp>
        <p:nvSpPr>
          <p:cNvPr id="22" name="任意多边形: 形状 21"/>
          <p:cNvSpPr>
            <a:spLocks noChangeAspect="1"/>
          </p:cNvSpPr>
          <p:nvPr>
            <p:custDataLst>
              <p:tags r:id="rId3"/>
            </p:custDataLst>
          </p:nvPr>
        </p:nvSpPr>
        <p:spPr>
          <a:xfrm>
            <a:off x="1336085" y="1603613"/>
            <a:ext cx="1862735" cy="1862735"/>
          </a:xfrm>
          <a:custGeom>
            <a:avLst/>
            <a:gdLst>
              <a:gd name="connsiteX0" fmla="*/ 1599318 w 3191256"/>
              <a:gd name="connsiteY0" fmla="*/ 502539 h 3191256"/>
              <a:gd name="connsiteX1" fmla="*/ 506718 w 3191256"/>
              <a:gd name="connsiteY1" fmla="*/ 1595139 h 3191256"/>
              <a:gd name="connsiteX2" fmla="*/ 1599318 w 3191256"/>
              <a:gd name="connsiteY2" fmla="*/ 2687739 h 3191256"/>
              <a:gd name="connsiteX3" fmla="*/ 2691918 w 3191256"/>
              <a:gd name="connsiteY3" fmla="*/ 1595139 h 3191256"/>
              <a:gd name="connsiteX4" fmla="*/ 1599318 w 3191256"/>
              <a:gd name="connsiteY4" fmla="*/ 502539 h 3191256"/>
              <a:gd name="connsiteX5" fmla="*/ 1595628 w 3191256"/>
              <a:gd name="connsiteY5" fmla="*/ 0 h 3191256"/>
              <a:gd name="connsiteX6" fmla="*/ 3191256 w 3191256"/>
              <a:gd name="connsiteY6" fmla="*/ 1595628 h 3191256"/>
              <a:gd name="connsiteX7" fmla="*/ 1595628 w 3191256"/>
              <a:gd name="connsiteY7" fmla="*/ 3191256 h 3191256"/>
              <a:gd name="connsiteX8" fmla="*/ 0 w 3191256"/>
              <a:gd name="connsiteY8" fmla="*/ 1595628 h 3191256"/>
              <a:gd name="connsiteX9" fmla="*/ 1595628 w 3191256"/>
              <a:gd name="connsiteY9" fmla="*/ 0 h 319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91256" h="3191256">
                <a:moveTo>
                  <a:pt x="1599318" y="502539"/>
                </a:moveTo>
                <a:cubicBezTo>
                  <a:pt x="995892" y="502539"/>
                  <a:pt x="506718" y="991713"/>
                  <a:pt x="506718" y="1595139"/>
                </a:cubicBezTo>
                <a:cubicBezTo>
                  <a:pt x="506718" y="2198565"/>
                  <a:pt x="995892" y="2687739"/>
                  <a:pt x="1599318" y="2687739"/>
                </a:cubicBezTo>
                <a:cubicBezTo>
                  <a:pt x="2202744" y="2687739"/>
                  <a:pt x="2691918" y="2198565"/>
                  <a:pt x="2691918" y="1595139"/>
                </a:cubicBezTo>
                <a:cubicBezTo>
                  <a:pt x="2691918" y="991713"/>
                  <a:pt x="2202744" y="502539"/>
                  <a:pt x="1599318" y="502539"/>
                </a:cubicBezTo>
                <a:close/>
                <a:moveTo>
                  <a:pt x="1595628" y="0"/>
                </a:moveTo>
                <a:cubicBezTo>
                  <a:pt x="2476869" y="0"/>
                  <a:pt x="3191256" y="714387"/>
                  <a:pt x="3191256" y="1595628"/>
                </a:cubicBezTo>
                <a:cubicBezTo>
                  <a:pt x="3191256" y="2476869"/>
                  <a:pt x="2476869" y="3191256"/>
                  <a:pt x="1595628" y="3191256"/>
                </a:cubicBezTo>
                <a:cubicBezTo>
                  <a:pt x="714387" y="3191256"/>
                  <a:pt x="0" y="2476869"/>
                  <a:pt x="0" y="1595628"/>
                </a:cubicBezTo>
                <a:cubicBezTo>
                  <a:pt x="0" y="714387"/>
                  <a:pt x="714387" y="0"/>
                  <a:pt x="1595628" y="0"/>
                </a:cubicBezTo>
                <a:close/>
              </a:path>
            </a:pathLst>
          </a:custGeom>
          <a:solidFill>
            <a:srgbClr val="000000">
              <a:lumMod val="40000"/>
              <a:lumOff val="60000"/>
              <a:alpha val="15000"/>
            </a:srgbClr>
          </a:solidFill>
        </p:spPr>
        <p:txBody>
          <a:bodyPr wrap="square">
            <a:noAutofit/>
          </a:bodyPr>
          <a:p>
            <a:endParaRPr lang="zh-CN" altLang="en-US" sz="1520"/>
          </a:p>
        </p:txBody>
      </p:sp>
      <p:sp>
        <p:nvSpPr>
          <p:cNvPr id="26" name="任意多边形: 形状 25"/>
          <p:cNvSpPr/>
          <p:nvPr>
            <p:custDataLst>
              <p:tags r:id="rId4"/>
            </p:custDataLst>
          </p:nvPr>
        </p:nvSpPr>
        <p:spPr>
          <a:xfrm>
            <a:off x="2432157" y="2538874"/>
            <a:ext cx="1048834" cy="1163101"/>
          </a:xfrm>
          <a:custGeom>
            <a:avLst/>
            <a:gdLst>
              <a:gd name="connsiteX0" fmla="*/ 806787 w 1822291"/>
              <a:gd name="connsiteY0" fmla="*/ 0 h 2020824"/>
              <a:gd name="connsiteX1" fmla="*/ 1776571 w 1822291"/>
              <a:gd name="connsiteY1" fmla="*/ 0 h 2020824"/>
              <a:gd name="connsiteX2" fmla="*/ 1822291 w 1822291"/>
              <a:gd name="connsiteY2" fmla="*/ 54864 h 2020824"/>
              <a:gd name="connsiteX3" fmla="*/ 1392523 w 1822291"/>
              <a:gd name="connsiteY3" fmla="*/ 1280160 h 2020824"/>
              <a:gd name="connsiteX4" fmla="*/ 313531 w 1822291"/>
              <a:gd name="connsiteY4" fmla="*/ 2020824 h 2020824"/>
              <a:gd name="connsiteX5" fmla="*/ 249523 w 1822291"/>
              <a:gd name="connsiteY5" fmla="*/ 1984248 h 2020824"/>
              <a:gd name="connsiteX6" fmla="*/ 0 w 1822291"/>
              <a:gd name="connsiteY6" fmla="*/ 1048536 h 2020824"/>
              <a:gd name="connsiteX7" fmla="*/ 39348 w 1822291"/>
              <a:gd name="connsiteY7" fmla="*/ 1038418 h 2020824"/>
              <a:gd name="connsiteX8" fmla="*/ 801401 w 1822291"/>
              <a:gd name="connsiteY8" fmla="*/ 106651 h 2020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2291" h="2020824">
                <a:moveTo>
                  <a:pt x="806787" y="0"/>
                </a:moveTo>
                <a:lnTo>
                  <a:pt x="1776571" y="0"/>
                </a:lnTo>
                <a:cubicBezTo>
                  <a:pt x="1804003" y="0"/>
                  <a:pt x="1822291" y="18288"/>
                  <a:pt x="1822291" y="54864"/>
                </a:cubicBezTo>
                <a:cubicBezTo>
                  <a:pt x="1813147" y="493776"/>
                  <a:pt x="1657699" y="923544"/>
                  <a:pt x="1392523" y="1280160"/>
                </a:cubicBezTo>
                <a:cubicBezTo>
                  <a:pt x="1118203" y="1636776"/>
                  <a:pt x="743299" y="1892808"/>
                  <a:pt x="313531" y="2020824"/>
                </a:cubicBezTo>
                <a:cubicBezTo>
                  <a:pt x="286099" y="2020824"/>
                  <a:pt x="258667" y="2011680"/>
                  <a:pt x="249523" y="1984248"/>
                </a:cubicBezTo>
                <a:lnTo>
                  <a:pt x="0" y="1048536"/>
                </a:lnTo>
                <a:lnTo>
                  <a:pt x="39348" y="1038418"/>
                </a:lnTo>
                <a:cubicBezTo>
                  <a:pt x="449898" y="910724"/>
                  <a:pt x="756639" y="547411"/>
                  <a:pt x="801401" y="106651"/>
                </a:cubicBezTo>
                <a:close/>
              </a:path>
            </a:pathLst>
          </a:custGeom>
          <a:solidFill>
            <a:srgbClr val="376FFF">
              <a:lumMod val="60000"/>
              <a:lumOff val="40000"/>
            </a:srgbClr>
          </a:solidFill>
          <a:ln w="25400" cap="flat" cmpd="sng" algn="ctr">
            <a:solidFill>
              <a:srgbClr val="FEFFFF"/>
            </a:solidFill>
            <a:prstDash val="solid"/>
            <a:miter lim="800000"/>
          </a:ln>
          <a:effectLst/>
        </p:spPr>
        <p:txBody>
          <a:bodyPr wrap="square">
            <a:noAutofit/>
          </a:bodyPr>
          <a:p>
            <a:endParaRPr lang="zh-CN" altLang="en-US" sz="1520"/>
          </a:p>
        </p:txBody>
      </p:sp>
      <p:sp>
        <p:nvSpPr>
          <p:cNvPr id="24" name="任意多边形: 形状 23"/>
          <p:cNvSpPr/>
          <p:nvPr>
            <p:custDataLst>
              <p:tags r:id="rId5"/>
            </p:custDataLst>
          </p:nvPr>
        </p:nvSpPr>
        <p:spPr>
          <a:xfrm>
            <a:off x="2434350" y="1258601"/>
            <a:ext cx="1162373" cy="1274990"/>
          </a:xfrm>
          <a:custGeom>
            <a:avLst/>
            <a:gdLst>
              <a:gd name="connsiteX0" fmla="*/ 344207 w 2019559"/>
              <a:gd name="connsiteY0" fmla="*/ 378 h 2215226"/>
              <a:gd name="connsiteX1" fmla="*/ 364495 w 2019559"/>
              <a:gd name="connsiteY1" fmla="*/ 2378 h 2215226"/>
              <a:gd name="connsiteX2" fmla="*/ 1544071 w 2019559"/>
              <a:gd name="connsiteY2" fmla="*/ 816194 h 2215226"/>
              <a:gd name="connsiteX3" fmla="*/ 2019559 w 2019559"/>
              <a:gd name="connsiteY3" fmla="*/ 2169506 h 2215226"/>
              <a:gd name="connsiteX4" fmla="*/ 1973839 w 2019559"/>
              <a:gd name="connsiteY4" fmla="*/ 2215226 h 2215226"/>
              <a:gd name="connsiteX5" fmla="*/ 814830 w 2019559"/>
              <a:gd name="connsiteY5" fmla="*/ 2215226 h 2215226"/>
              <a:gd name="connsiteX6" fmla="*/ 814886 w 2019559"/>
              <a:gd name="connsiteY6" fmla="*/ 2214123 h 2215226"/>
              <a:gd name="connsiteX7" fmla="*/ 47192 w 2019559"/>
              <a:gd name="connsiteY7" fmla="*/ 1170644 h 2215226"/>
              <a:gd name="connsiteX8" fmla="*/ 0 w 2019559"/>
              <a:gd name="connsiteY8" fmla="*/ 1158510 h 2215226"/>
              <a:gd name="connsiteX9" fmla="*/ 300487 w 2019559"/>
              <a:gd name="connsiteY9" fmla="*/ 38954 h 2215226"/>
              <a:gd name="connsiteX10" fmla="*/ 344207 w 2019559"/>
              <a:gd name="connsiteY10" fmla="*/ 378 h 2215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19559" h="2215226">
                <a:moveTo>
                  <a:pt x="344207" y="378"/>
                </a:moveTo>
                <a:cubicBezTo>
                  <a:pt x="350779" y="-480"/>
                  <a:pt x="357637" y="92"/>
                  <a:pt x="364495" y="2378"/>
                </a:cubicBezTo>
                <a:cubicBezTo>
                  <a:pt x="830839" y="139538"/>
                  <a:pt x="1251463" y="423002"/>
                  <a:pt x="1544071" y="816194"/>
                </a:cubicBezTo>
                <a:cubicBezTo>
                  <a:pt x="1845823" y="1200242"/>
                  <a:pt x="2010415" y="1675730"/>
                  <a:pt x="2019559" y="2169506"/>
                </a:cubicBezTo>
                <a:cubicBezTo>
                  <a:pt x="2019559" y="2196938"/>
                  <a:pt x="2001271" y="2215226"/>
                  <a:pt x="1973839" y="2215226"/>
                </a:cubicBezTo>
                <a:lnTo>
                  <a:pt x="814830" y="2215226"/>
                </a:lnTo>
                <a:lnTo>
                  <a:pt x="814886" y="2214123"/>
                </a:lnTo>
                <a:cubicBezTo>
                  <a:pt x="814886" y="1723840"/>
                  <a:pt x="491955" y="1308980"/>
                  <a:pt x="47192" y="1170644"/>
                </a:cubicBezTo>
                <a:lnTo>
                  <a:pt x="0" y="1158510"/>
                </a:lnTo>
                <a:lnTo>
                  <a:pt x="300487" y="38954"/>
                </a:lnTo>
                <a:cubicBezTo>
                  <a:pt x="307345" y="18380"/>
                  <a:pt x="324490" y="2950"/>
                  <a:pt x="344207" y="378"/>
                </a:cubicBezTo>
                <a:close/>
              </a:path>
            </a:pathLst>
          </a:custGeom>
          <a:solidFill>
            <a:srgbClr val="376FFF"/>
          </a:solidFill>
          <a:ln w="25400" cap="flat" cmpd="sng" algn="ctr">
            <a:solidFill>
              <a:srgbClr val="FEFFFF"/>
            </a:solidFill>
            <a:prstDash val="solid"/>
            <a:miter lim="800000"/>
          </a:ln>
          <a:effectLst/>
        </p:spPr>
        <p:txBody>
          <a:bodyPr wrap="square">
            <a:noAutofit/>
          </a:bodyPr>
          <a:p>
            <a:endParaRPr lang="zh-CN" altLang="en-US" sz="1520"/>
          </a:p>
        </p:txBody>
      </p:sp>
      <p:sp>
        <p:nvSpPr>
          <p:cNvPr id="15" name="对象7"/>
          <p:cNvSpPr/>
          <p:nvPr>
            <p:custDataLst>
              <p:tags r:id="rId6"/>
            </p:custDataLst>
          </p:nvPr>
        </p:nvSpPr>
        <p:spPr>
          <a:xfrm>
            <a:off x="1697178" y="1963611"/>
            <a:ext cx="1143950" cy="1143950"/>
          </a:xfrm>
          <a:custGeom>
            <a:avLst/>
            <a:gdLst/>
            <a:ahLst/>
            <a:cxnLst/>
            <a:rect l="l" t="t" r="r" b="b"/>
            <a:pathLst>
              <a:path w="2002536" h="2002536">
                <a:moveTo>
                  <a:pt x="987552" y="0"/>
                </a:moveTo>
                <a:cubicBezTo>
                  <a:pt x="987552" y="0"/>
                  <a:pt x="996696" y="0"/>
                  <a:pt x="1005840" y="0"/>
                </a:cubicBezTo>
                <a:cubicBezTo>
                  <a:pt x="1005840" y="0"/>
                  <a:pt x="1014984" y="0"/>
                  <a:pt x="1024128" y="0"/>
                </a:cubicBezTo>
                <a:lnTo>
                  <a:pt x="1024128" y="27432"/>
                </a:lnTo>
                <a:cubicBezTo>
                  <a:pt x="1014984" y="27432"/>
                  <a:pt x="1005840" y="27432"/>
                  <a:pt x="1005840" y="27432"/>
                </a:cubicBezTo>
                <a:cubicBezTo>
                  <a:pt x="996696" y="27432"/>
                  <a:pt x="987552" y="27432"/>
                  <a:pt x="987552" y="27432"/>
                </a:cubicBezTo>
                <a:lnTo>
                  <a:pt x="987552" y="0"/>
                </a:lnTo>
                <a:moveTo>
                  <a:pt x="905256" y="9144"/>
                </a:moveTo>
                <a:cubicBezTo>
                  <a:pt x="914400" y="0"/>
                  <a:pt x="932688" y="0"/>
                  <a:pt x="941832" y="0"/>
                </a:cubicBezTo>
                <a:lnTo>
                  <a:pt x="941832" y="27432"/>
                </a:lnTo>
                <a:cubicBezTo>
                  <a:pt x="932688" y="27432"/>
                  <a:pt x="923544" y="27432"/>
                  <a:pt x="905256" y="27432"/>
                </a:cubicBezTo>
                <a:lnTo>
                  <a:pt x="905256" y="9144"/>
                </a:lnTo>
                <a:moveTo>
                  <a:pt x="1060704" y="0"/>
                </a:moveTo>
                <a:cubicBezTo>
                  <a:pt x="1078992" y="0"/>
                  <a:pt x="1088136" y="0"/>
                  <a:pt x="1097280" y="9144"/>
                </a:cubicBezTo>
                <a:lnTo>
                  <a:pt x="1097280" y="27432"/>
                </a:lnTo>
                <a:cubicBezTo>
                  <a:pt x="1088136" y="27432"/>
                  <a:pt x="1069848" y="27432"/>
                  <a:pt x="1060704" y="27432"/>
                </a:cubicBezTo>
                <a:lnTo>
                  <a:pt x="1060704" y="0"/>
                </a:lnTo>
                <a:moveTo>
                  <a:pt x="822960" y="18288"/>
                </a:moveTo>
                <a:cubicBezTo>
                  <a:pt x="841248" y="9144"/>
                  <a:pt x="850392" y="9144"/>
                  <a:pt x="868680" y="9144"/>
                </a:cubicBezTo>
                <a:lnTo>
                  <a:pt x="868680" y="36576"/>
                </a:lnTo>
                <a:cubicBezTo>
                  <a:pt x="859536" y="36576"/>
                  <a:pt x="841248" y="36576"/>
                  <a:pt x="832104" y="36576"/>
                </a:cubicBezTo>
                <a:lnTo>
                  <a:pt x="822960" y="18288"/>
                </a:lnTo>
                <a:moveTo>
                  <a:pt x="1143000" y="9144"/>
                </a:moveTo>
                <a:cubicBezTo>
                  <a:pt x="1152144" y="9144"/>
                  <a:pt x="1170432" y="9144"/>
                  <a:pt x="1179576" y="18288"/>
                </a:cubicBezTo>
                <a:lnTo>
                  <a:pt x="1179576" y="36576"/>
                </a:lnTo>
                <a:cubicBezTo>
                  <a:pt x="1161288" y="36576"/>
                  <a:pt x="1152144" y="36576"/>
                  <a:pt x="1133856" y="36576"/>
                </a:cubicBezTo>
                <a:lnTo>
                  <a:pt x="1143000" y="9144"/>
                </a:lnTo>
                <a:moveTo>
                  <a:pt x="749808" y="36576"/>
                </a:moveTo>
                <a:cubicBezTo>
                  <a:pt x="758952" y="27432"/>
                  <a:pt x="777240" y="27432"/>
                  <a:pt x="786384" y="27432"/>
                </a:cubicBezTo>
                <a:lnTo>
                  <a:pt x="795528" y="45720"/>
                </a:lnTo>
                <a:cubicBezTo>
                  <a:pt x="777240" y="54864"/>
                  <a:pt x="768096" y="54864"/>
                  <a:pt x="758952" y="54864"/>
                </a:cubicBezTo>
                <a:lnTo>
                  <a:pt x="749808" y="36576"/>
                </a:lnTo>
                <a:moveTo>
                  <a:pt x="1216152" y="27432"/>
                </a:moveTo>
                <a:cubicBezTo>
                  <a:pt x="1234440" y="27432"/>
                  <a:pt x="1243584" y="27432"/>
                  <a:pt x="1252728" y="36576"/>
                </a:cubicBezTo>
                <a:lnTo>
                  <a:pt x="1252728" y="54864"/>
                </a:lnTo>
                <a:cubicBezTo>
                  <a:pt x="1234440" y="54864"/>
                  <a:pt x="1225296" y="54864"/>
                  <a:pt x="1216152" y="45720"/>
                </a:cubicBezTo>
                <a:lnTo>
                  <a:pt x="1216152" y="27432"/>
                </a:lnTo>
                <a:moveTo>
                  <a:pt x="676656" y="54864"/>
                </a:moveTo>
                <a:cubicBezTo>
                  <a:pt x="685800" y="54864"/>
                  <a:pt x="694944" y="45720"/>
                  <a:pt x="713232" y="45720"/>
                </a:cubicBezTo>
                <a:lnTo>
                  <a:pt x="722376" y="64008"/>
                </a:lnTo>
                <a:cubicBezTo>
                  <a:pt x="704088" y="73152"/>
                  <a:pt x="694944" y="73152"/>
                  <a:pt x="685800" y="82296"/>
                </a:cubicBezTo>
                <a:lnTo>
                  <a:pt x="676656" y="54864"/>
                </a:lnTo>
                <a:moveTo>
                  <a:pt x="1298448" y="45720"/>
                </a:moveTo>
                <a:cubicBezTo>
                  <a:pt x="1307592" y="45720"/>
                  <a:pt x="1316736" y="54864"/>
                  <a:pt x="1335024" y="54864"/>
                </a:cubicBezTo>
                <a:lnTo>
                  <a:pt x="1325880" y="82296"/>
                </a:lnTo>
                <a:cubicBezTo>
                  <a:pt x="1307592" y="73152"/>
                  <a:pt x="1298448" y="73152"/>
                  <a:pt x="1289304" y="64008"/>
                </a:cubicBezTo>
                <a:lnTo>
                  <a:pt x="1298448" y="45720"/>
                </a:lnTo>
                <a:moveTo>
                  <a:pt x="603504" y="82296"/>
                </a:moveTo>
                <a:cubicBezTo>
                  <a:pt x="612648" y="82296"/>
                  <a:pt x="621792" y="73152"/>
                  <a:pt x="640080" y="73152"/>
                </a:cubicBezTo>
                <a:lnTo>
                  <a:pt x="649224" y="91440"/>
                </a:lnTo>
                <a:cubicBezTo>
                  <a:pt x="630936" y="100584"/>
                  <a:pt x="621792" y="100584"/>
                  <a:pt x="612648" y="109728"/>
                </a:cubicBezTo>
                <a:lnTo>
                  <a:pt x="603504" y="82296"/>
                </a:lnTo>
                <a:moveTo>
                  <a:pt x="1371600" y="73152"/>
                </a:moveTo>
                <a:cubicBezTo>
                  <a:pt x="1380744" y="73152"/>
                  <a:pt x="1389888" y="82296"/>
                  <a:pt x="1408176" y="82296"/>
                </a:cubicBezTo>
                <a:lnTo>
                  <a:pt x="1399032" y="109728"/>
                </a:lnTo>
                <a:cubicBezTo>
                  <a:pt x="1380744" y="100584"/>
                  <a:pt x="1371600" y="100584"/>
                  <a:pt x="1362456" y="91440"/>
                </a:cubicBezTo>
                <a:lnTo>
                  <a:pt x="1371600" y="73152"/>
                </a:lnTo>
                <a:moveTo>
                  <a:pt x="530352" y="118872"/>
                </a:moveTo>
                <a:cubicBezTo>
                  <a:pt x="539496" y="109728"/>
                  <a:pt x="557784" y="109728"/>
                  <a:pt x="566928" y="100584"/>
                </a:cubicBezTo>
                <a:lnTo>
                  <a:pt x="576072" y="118872"/>
                </a:lnTo>
                <a:cubicBezTo>
                  <a:pt x="566928" y="128016"/>
                  <a:pt x="557784" y="137160"/>
                  <a:pt x="539496" y="137160"/>
                </a:cubicBezTo>
                <a:lnTo>
                  <a:pt x="530352" y="118872"/>
                </a:lnTo>
                <a:moveTo>
                  <a:pt x="1444752" y="100584"/>
                </a:moveTo>
                <a:cubicBezTo>
                  <a:pt x="1453896" y="109728"/>
                  <a:pt x="1463040" y="109728"/>
                  <a:pt x="1472184" y="118872"/>
                </a:cubicBezTo>
                <a:lnTo>
                  <a:pt x="1463040" y="137160"/>
                </a:lnTo>
                <a:cubicBezTo>
                  <a:pt x="1453896" y="137160"/>
                  <a:pt x="1444752" y="128016"/>
                  <a:pt x="1426464" y="118872"/>
                </a:cubicBezTo>
                <a:lnTo>
                  <a:pt x="1444752" y="100584"/>
                </a:lnTo>
                <a:moveTo>
                  <a:pt x="466344" y="155448"/>
                </a:moveTo>
                <a:cubicBezTo>
                  <a:pt x="475488" y="155448"/>
                  <a:pt x="484632" y="146304"/>
                  <a:pt x="493776" y="137160"/>
                </a:cubicBezTo>
                <a:lnTo>
                  <a:pt x="512064" y="155448"/>
                </a:lnTo>
                <a:cubicBezTo>
                  <a:pt x="493776" y="164592"/>
                  <a:pt x="484632" y="173736"/>
                  <a:pt x="475488" y="182880"/>
                </a:cubicBezTo>
                <a:lnTo>
                  <a:pt x="466344" y="155448"/>
                </a:lnTo>
                <a:moveTo>
                  <a:pt x="1508760" y="137160"/>
                </a:moveTo>
                <a:cubicBezTo>
                  <a:pt x="1517904" y="146304"/>
                  <a:pt x="1536192" y="155448"/>
                  <a:pt x="1545336" y="155448"/>
                </a:cubicBezTo>
                <a:lnTo>
                  <a:pt x="1527048" y="182880"/>
                </a:lnTo>
                <a:cubicBezTo>
                  <a:pt x="1517904" y="173736"/>
                  <a:pt x="1508760" y="164592"/>
                  <a:pt x="1499616" y="155448"/>
                </a:cubicBezTo>
                <a:lnTo>
                  <a:pt x="1508760" y="137160"/>
                </a:lnTo>
                <a:moveTo>
                  <a:pt x="1572768" y="182880"/>
                </a:moveTo>
                <a:cubicBezTo>
                  <a:pt x="1591056" y="192024"/>
                  <a:pt x="1600200" y="192024"/>
                  <a:pt x="1609344" y="201168"/>
                </a:cubicBezTo>
                <a:lnTo>
                  <a:pt x="1591056" y="219456"/>
                </a:lnTo>
                <a:cubicBezTo>
                  <a:pt x="1581912" y="219456"/>
                  <a:pt x="1572768" y="210312"/>
                  <a:pt x="1563624" y="201168"/>
                </a:cubicBezTo>
                <a:lnTo>
                  <a:pt x="1572768" y="182880"/>
                </a:lnTo>
                <a:moveTo>
                  <a:pt x="393192" y="201168"/>
                </a:moveTo>
                <a:cubicBezTo>
                  <a:pt x="411480" y="192024"/>
                  <a:pt x="420624" y="192024"/>
                  <a:pt x="429768" y="182880"/>
                </a:cubicBezTo>
                <a:lnTo>
                  <a:pt x="448056" y="201168"/>
                </a:lnTo>
                <a:cubicBezTo>
                  <a:pt x="429768" y="210312"/>
                  <a:pt x="420624" y="219456"/>
                  <a:pt x="411480" y="219456"/>
                </a:cubicBezTo>
                <a:lnTo>
                  <a:pt x="393192" y="201168"/>
                </a:lnTo>
                <a:moveTo>
                  <a:pt x="1636776" y="228600"/>
                </a:moveTo>
                <a:cubicBezTo>
                  <a:pt x="1645920" y="237744"/>
                  <a:pt x="1664208" y="246888"/>
                  <a:pt x="1673352" y="256032"/>
                </a:cubicBezTo>
                <a:lnTo>
                  <a:pt x="1655064" y="274320"/>
                </a:lnTo>
                <a:cubicBezTo>
                  <a:pt x="1645920" y="265176"/>
                  <a:pt x="1636776" y="256032"/>
                  <a:pt x="1627632" y="246888"/>
                </a:cubicBezTo>
                <a:lnTo>
                  <a:pt x="1636776" y="228600"/>
                </a:lnTo>
                <a:moveTo>
                  <a:pt x="338328" y="256032"/>
                </a:moveTo>
                <a:cubicBezTo>
                  <a:pt x="347472" y="246888"/>
                  <a:pt x="356616" y="237744"/>
                  <a:pt x="365760" y="228600"/>
                </a:cubicBezTo>
                <a:lnTo>
                  <a:pt x="384048" y="246888"/>
                </a:lnTo>
                <a:cubicBezTo>
                  <a:pt x="374904" y="256032"/>
                  <a:pt x="365760" y="265176"/>
                  <a:pt x="356616" y="274320"/>
                </a:cubicBezTo>
                <a:lnTo>
                  <a:pt x="338328" y="256032"/>
                </a:lnTo>
                <a:moveTo>
                  <a:pt x="1700784" y="283464"/>
                </a:moveTo>
                <a:cubicBezTo>
                  <a:pt x="1709928" y="292608"/>
                  <a:pt x="1719072" y="301752"/>
                  <a:pt x="1728216" y="310896"/>
                </a:cubicBezTo>
                <a:lnTo>
                  <a:pt x="1709928" y="329184"/>
                </a:lnTo>
                <a:cubicBezTo>
                  <a:pt x="1700784" y="320040"/>
                  <a:pt x="1691640" y="310896"/>
                  <a:pt x="1682496" y="301752"/>
                </a:cubicBezTo>
                <a:lnTo>
                  <a:pt x="1700784" y="283464"/>
                </a:lnTo>
                <a:moveTo>
                  <a:pt x="283464" y="310896"/>
                </a:moveTo>
                <a:cubicBezTo>
                  <a:pt x="292608" y="301752"/>
                  <a:pt x="301752" y="292608"/>
                  <a:pt x="310896" y="283464"/>
                </a:cubicBezTo>
                <a:lnTo>
                  <a:pt x="329184" y="301752"/>
                </a:lnTo>
                <a:cubicBezTo>
                  <a:pt x="320040" y="310896"/>
                  <a:pt x="310896" y="320040"/>
                  <a:pt x="301752" y="329184"/>
                </a:cubicBezTo>
                <a:lnTo>
                  <a:pt x="283464" y="310896"/>
                </a:lnTo>
                <a:moveTo>
                  <a:pt x="1755648" y="338328"/>
                </a:moveTo>
                <a:cubicBezTo>
                  <a:pt x="1764792" y="347472"/>
                  <a:pt x="1773936" y="356616"/>
                  <a:pt x="1783080" y="365760"/>
                </a:cubicBezTo>
                <a:lnTo>
                  <a:pt x="1755648" y="384048"/>
                </a:lnTo>
                <a:cubicBezTo>
                  <a:pt x="1755648" y="374904"/>
                  <a:pt x="1746504" y="365760"/>
                  <a:pt x="1737360" y="356616"/>
                </a:cubicBezTo>
                <a:lnTo>
                  <a:pt x="1755648" y="338328"/>
                </a:lnTo>
                <a:moveTo>
                  <a:pt x="228600" y="365760"/>
                </a:moveTo>
                <a:cubicBezTo>
                  <a:pt x="237744" y="356616"/>
                  <a:pt x="246888" y="347472"/>
                  <a:pt x="256032" y="338328"/>
                </a:cubicBezTo>
                <a:lnTo>
                  <a:pt x="274320" y="356616"/>
                </a:lnTo>
                <a:cubicBezTo>
                  <a:pt x="265176" y="365760"/>
                  <a:pt x="256032" y="374904"/>
                  <a:pt x="246888" y="384048"/>
                </a:cubicBezTo>
                <a:lnTo>
                  <a:pt x="228600" y="365760"/>
                </a:lnTo>
                <a:moveTo>
                  <a:pt x="1801368" y="393192"/>
                </a:moveTo>
                <a:cubicBezTo>
                  <a:pt x="1810512" y="411480"/>
                  <a:pt x="1819656" y="420624"/>
                  <a:pt x="1828800" y="429768"/>
                </a:cubicBezTo>
                <a:lnTo>
                  <a:pt x="1801368" y="448056"/>
                </a:lnTo>
                <a:cubicBezTo>
                  <a:pt x="1801368" y="429768"/>
                  <a:pt x="1792224" y="420624"/>
                  <a:pt x="1783080" y="411480"/>
                </a:cubicBezTo>
                <a:lnTo>
                  <a:pt x="1801368" y="393192"/>
                </a:lnTo>
                <a:moveTo>
                  <a:pt x="182880" y="429768"/>
                </a:moveTo>
                <a:cubicBezTo>
                  <a:pt x="192024" y="420624"/>
                  <a:pt x="192024" y="411480"/>
                  <a:pt x="201168" y="393192"/>
                </a:cubicBezTo>
                <a:lnTo>
                  <a:pt x="219456" y="411480"/>
                </a:lnTo>
                <a:cubicBezTo>
                  <a:pt x="219456" y="420624"/>
                  <a:pt x="210312" y="429768"/>
                  <a:pt x="201168" y="448056"/>
                </a:cubicBezTo>
                <a:lnTo>
                  <a:pt x="182880" y="429768"/>
                </a:lnTo>
                <a:moveTo>
                  <a:pt x="1847088" y="466344"/>
                </a:moveTo>
                <a:cubicBezTo>
                  <a:pt x="1856232" y="475488"/>
                  <a:pt x="1865376" y="484632"/>
                  <a:pt x="1865376" y="493776"/>
                </a:cubicBezTo>
                <a:lnTo>
                  <a:pt x="1847088" y="512064"/>
                </a:lnTo>
                <a:cubicBezTo>
                  <a:pt x="1837944" y="493776"/>
                  <a:pt x="1837944" y="484632"/>
                  <a:pt x="1828800" y="475488"/>
                </a:cubicBezTo>
                <a:lnTo>
                  <a:pt x="1847088" y="466344"/>
                </a:lnTo>
                <a:moveTo>
                  <a:pt x="137160" y="493776"/>
                </a:moveTo>
                <a:cubicBezTo>
                  <a:pt x="146304" y="484632"/>
                  <a:pt x="155448" y="475488"/>
                  <a:pt x="155448" y="466344"/>
                </a:cubicBezTo>
                <a:lnTo>
                  <a:pt x="182880" y="475488"/>
                </a:lnTo>
                <a:cubicBezTo>
                  <a:pt x="173736" y="484632"/>
                  <a:pt x="164592" y="493776"/>
                  <a:pt x="155448" y="512064"/>
                </a:cubicBezTo>
                <a:lnTo>
                  <a:pt x="137160" y="493776"/>
                </a:lnTo>
                <a:moveTo>
                  <a:pt x="100584" y="566928"/>
                </a:moveTo>
                <a:cubicBezTo>
                  <a:pt x="109728" y="557784"/>
                  <a:pt x="109728" y="539496"/>
                  <a:pt x="118872" y="530352"/>
                </a:cubicBezTo>
                <a:lnTo>
                  <a:pt x="137160" y="539496"/>
                </a:lnTo>
                <a:cubicBezTo>
                  <a:pt x="137160" y="557784"/>
                  <a:pt x="128016" y="566928"/>
                  <a:pt x="118872" y="576072"/>
                </a:cubicBezTo>
                <a:lnTo>
                  <a:pt x="100584" y="566928"/>
                </a:lnTo>
                <a:moveTo>
                  <a:pt x="1892808" y="530352"/>
                </a:moveTo>
                <a:cubicBezTo>
                  <a:pt x="1892808" y="539496"/>
                  <a:pt x="1901952" y="557784"/>
                  <a:pt x="1901952" y="566928"/>
                </a:cubicBezTo>
                <a:lnTo>
                  <a:pt x="1883664" y="576072"/>
                </a:lnTo>
                <a:cubicBezTo>
                  <a:pt x="1874520" y="566928"/>
                  <a:pt x="1874520" y="557784"/>
                  <a:pt x="1865376" y="539496"/>
                </a:cubicBezTo>
                <a:lnTo>
                  <a:pt x="1892808" y="530352"/>
                </a:lnTo>
                <a:moveTo>
                  <a:pt x="73152" y="640080"/>
                </a:moveTo>
                <a:cubicBezTo>
                  <a:pt x="73152" y="621792"/>
                  <a:pt x="82296" y="612648"/>
                  <a:pt x="82296" y="603504"/>
                </a:cubicBezTo>
                <a:lnTo>
                  <a:pt x="109728" y="612648"/>
                </a:lnTo>
                <a:cubicBezTo>
                  <a:pt x="100584" y="621792"/>
                  <a:pt x="100584" y="630936"/>
                  <a:pt x="91440" y="649224"/>
                </a:cubicBezTo>
                <a:lnTo>
                  <a:pt x="73152" y="640080"/>
                </a:lnTo>
                <a:moveTo>
                  <a:pt x="1920240" y="603504"/>
                </a:moveTo>
                <a:cubicBezTo>
                  <a:pt x="1929384" y="612648"/>
                  <a:pt x="1929384" y="621792"/>
                  <a:pt x="1938528" y="640080"/>
                </a:cubicBezTo>
                <a:lnTo>
                  <a:pt x="1911096" y="649224"/>
                </a:lnTo>
                <a:cubicBezTo>
                  <a:pt x="1911096" y="630936"/>
                  <a:pt x="1901952" y="621792"/>
                  <a:pt x="1901952" y="612648"/>
                </a:cubicBezTo>
                <a:lnTo>
                  <a:pt x="1920240" y="603504"/>
                </a:lnTo>
                <a:moveTo>
                  <a:pt x="45720" y="713232"/>
                </a:moveTo>
                <a:cubicBezTo>
                  <a:pt x="45720" y="694944"/>
                  <a:pt x="54864" y="685800"/>
                  <a:pt x="54864" y="676656"/>
                </a:cubicBezTo>
                <a:lnTo>
                  <a:pt x="82296" y="685800"/>
                </a:lnTo>
                <a:cubicBezTo>
                  <a:pt x="73152" y="694944"/>
                  <a:pt x="73152" y="704088"/>
                  <a:pt x="64008" y="722376"/>
                </a:cubicBezTo>
                <a:lnTo>
                  <a:pt x="45720" y="713232"/>
                </a:lnTo>
                <a:moveTo>
                  <a:pt x="1947672" y="676656"/>
                </a:moveTo>
                <a:cubicBezTo>
                  <a:pt x="1956816" y="685800"/>
                  <a:pt x="1956816" y="694944"/>
                  <a:pt x="1965960" y="713232"/>
                </a:cubicBezTo>
                <a:lnTo>
                  <a:pt x="1938528" y="722376"/>
                </a:lnTo>
                <a:cubicBezTo>
                  <a:pt x="1938528" y="704088"/>
                  <a:pt x="1929384" y="694944"/>
                  <a:pt x="1929384" y="685800"/>
                </a:cubicBezTo>
                <a:lnTo>
                  <a:pt x="1947672" y="676656"/>
                </a:lnTo>
                <a:moveTo>
                  <a:pt x="27432" y="786384"/>
                </a:moveTo>
                <a:cubicBezTo>
                  <a:pt x="27432" y="777240"/>
                  <a:pt x="27432" y="758952"/>
                  <a:pt x="36576" y="749808"/>
                </a:cubicBezTo>
                <a:lnTo>
                  <a:pt x="54864" y="758952"/>
                </a:lnTo>
                <a:cubicBezTo>
                  <a:pt x="54864" y="768096"/>
                  <a:pt x="54864" y="777240"/>
                  <a:pt x="45720" y="795528"/>
                </a:cubicBezTo>
                <a:lnTo>
                  <a:pt x="27432" y="786384"/>
                </a:lnTo>
                <a:moveTo>
                  <a:pt x="1975104" y="749808"/>
                </a:moveTo>
                <a:cubicBezTo>
                  <a:pt x="1975104" y="758952"/>
                  <a:pt x="1984248" y="777240"/>
                  <a:pt x="1984248" y="786384"/>
                </a:cubicBezTo>
                <a:lnTo>
                  <a:pt x="1956816" y="795528"/>
                </a:lnTo>
                <a:cubicBezTo>
                  <a:pt x="1956816" y="777240"/>
                  <a:pt x="1956816" y="768096"/>
                  <a:pt x="1947672" y="758952"/>
                </a:cubicBezTo>
                <a:lnTo>
                  <a:pt x="1975104" y="749808"/>
                </a:lnTo>
                <a:moveTo>
                  <a:pt x="9144" y="868680"/>
                </a:moveTo>
                <a:cubicBezTo>
                  <a:pt x="9144" y="850392"/>
                  <a:pt x="9144" y="841248"/>
                  <a:pt x="18288" y="822960"/>
                </a:cubicBezTo>
                <a:lnTo>
                  <a:pt x="36576" y="832104"/>
                </a:lnTo>
                <a:cubicBezTo>
                  <a:pt x="36576" y="841248"/>
                  <a:pt x="36576" y="859536"/>
                  <a:pt x="36576" y="868680"/>
                </a:cubicBezTo>
                <a:lnTo>
                  <a:pt x="9144" y="868680"/>
                </a:lnTo>
                <a:moveTo>
                  <a:pt x="1993392" y="822960"/>
                </a:moveTo>
                <a:cubicBezTo>
                  <a:pt x="1993392" y="841248"/>
                  <a:pt x="1993392" y="850392"/>
                  <a:pt x="1993392" y="868680"/>
                </a:cubicBezTo>
                <a:lnTo>
                  <a:pt x="1975104" y="868680"/>
                </a:lnTo>
                <a:cubicBezTo>
                  <a:pt x="1965960" y="859536"/>
                  <a:pt x="1965960" y="841248"/>
                  <a:pt x="1965960" y="832104"/>
                </a:cubicBezTo>
                <a:lnTo>
                  <a:pt x="1993392" y="822960"/>
                </a:lnTo>
                <a:moveTo>
                  <a:pt x="0" y="941832"/>
                </a:moveTo>
                <a:cubicBezTo>
                  <a:pt x="0" y="932688"/>
                  <a:pt x="0" y="914400"/>
                  <a:pt x="9144" y="905256"/>
                </a:cubicBezTo>
                <a:lnTo>
                  <a:pt x="27432" y="905256"/>
                </a:lnTo>
                <a:cubicBezTo>
                  <a:pt x="27432" y="923544"/>
                  <a:pt x="27432" y="932688"/>
                  <a:pt x="27432" y="941832"/>
                </a:cubicBezTo>
                <a:lnTo>
                  <a:pt x="0" y="941832"/>
                </a:lnTo>
                <a:moveTo>
                  <a:pt x="2002536" y="905256"/>
                </a:moveTo>
                <a:cubicBezTo>
                  <a:pt x="2002536" y="914400"/>
                  <a:pt x="2002536" y="932688"/>
                  <a:pt x="2002536" y="941832"/>
                </a:cubicBezTo>
                <a:lnTo>
                  <a:pt x="1975104" y="941832"/>
                </a:lnTo>
                <a:cubicBezTo>
                  <a:pt x="1975104" y="932688"/>
                  <a:pt x="1975104" y="923544"/>
                  <a:pt x="1975104" y="905256"/>
                </a:cubicBezTo>
                <a:lnTo>
                  <a:pt x="2002536" y="905256"/>
                </a:lnTo>
                <a:moveTo>
                  <a:pt x="0" y="1005840"/>
                </a:moveTo>
                <a:cubicBezTo>
                  <a:pt x="0" y="996696"/>
                  <a:pt x="0" y="987552"/>
                  <a:pt x="0" y="987552"/>
                </a:cubicBezTo>
                <a:lnTo>
                  <a:pt x="27432" y="987552"/>
                </a:lnTo>
                <a:cubicBezTo>
                  <a:pt x="27432" y="987552"/>
                  <a:pt x="27432" y="996696"/>
                  <a:pt x="27432" y="1005840"/>
                </a:cubicBezTo>
                <a:cubicBezTo>
                  <a:pt x="27432" y="1005840"/>
                  <a:pt x="27432" y="1014984"/>
                  <a:pt x="27432" y="1024128"/>
                </a:cubicBezTo>
                <a:lnTo>
                  <a:pt x="0" y="1024128"/>
                </a:lnTo>
                <a:cubicBezTo>
                  <a:pt x="0" y="1014984"/>
                  <a:pt x="0" y="1005840"/>
                  <a:pt x="0" y="1005840"/>
                </a:cubicBezTo>
                <a:moveTo>
                  <a:pt x="2002536" y="987552"/>
                </a:moveTo>
                <a:cubicBezTo>
                  <a:pt x="2002536" y="987552"/>
                  <a:pt x="2002536" y="996696"/>
                  <a:pt x="2002536" y="1005840"/>
                </a:cubicBezTo>
                <a:cubicBezTo>
                  <a:pt x="2002536" y="1005840"/>
                  <a:pt x="2002536" y="1014984"/>
                  <a:pt x="2002536" y="1024128"/>
                </a:cubicBezTo>
                <a:lnTo>
                  <a:pt x="1984248" y="1024128"/>
                </a:lnTo>
                <a:cubicBezTo>
                  <a:pt x="1984248" y="1014984"/>
                  <a:pt x="1984248" y="1005840"/>
                  <a:pt x="1984248" y="1005840"/>
                </a:cubicBezTo>
                <a:cubicBezTo>
                  <a:pt x="1984248" y="996696"/>
                  <a:pt x="1984248" y="987552"/>
                  <a:pt x="1984248" y="987552"/>
                </a:cubicBezTo>
                <a:lnTo>
                  <a:pt x="2002536" y="987552"/>
                </a:lnTo>
                <a:moveTo>
                  <a:pt x="9144" y="1097280"/>
                </a:moveTo>
                <a:cubicBezTo>
                  <a:pt x="0" y="1088136"/>
                  <a:pt x="0" y="1078992"/>
                  <a:pt x="0" y="1060704"/>
                </a:cubicBezTo>
                <a:lnTo>
                  <a:pt x="27432" y="1060704"/>
                </a:lnTo>
                <a:cubicBezTo>
                  <a:pt x="27432" y="1069848"/>
                  <a:pt x="27432" y="1088136"/>
                  <a:pt x="27432" y="1097280"/>
                </a:cubicBezTo>
                <a:lnTo>
                  <a:pt x="9144" y="1097280"/>
                </a:lnTo>
                <a:moveTo>
                  <a:pt x="2002536" y="1060704"/>
                </a:moveTo>
                <a:cubicBezTo>
                  <a:pt x="2002536" y="1078992"/>
                  <a:pt x="2002536" y="1088136"/>
                  <a:pt x="2002536" y="1097280"/>
                </a:cubicBezTo>
                <a:lnTo>
                  <a:pt x="1975104" y="1097280"/>
                </a:lnTo>
                <a:cubicBezTo>
                  <a:pt x="1975104" y="1088136"/>
                  <a:pt x="1975104" y="1069848"/>
                  <a:pt x="1975104" y="1060704"/>
                </a:cubicBezTo>
                <a:lnTo>
                  <a:pt x="2002536" y="1060704"/>
                </a:lnTo>
                <a:moveTo>
                  <a:pt x="18288" y="1179576"/>
                </a:moveTo>
                <a:cubicBezTo>
                  <a:pt x="9144" y="1170432"/>
                  <a:pt x="9144" y="1152144"/>
                  <a:pt x="9144" y="1143000"/>
                </a:cubicBezTo>
                <a:lnTo>
                  <a:pt x="36576" y="1133856"/>
                </a:lnTo>
                <a:cubicBezTo>
                  <a:pt x="36576" y="1152144"/>
                  <a:pt x="36576" y="1161288"/>
                  <a:pt x="36576" y="1179576"/>
                </a:cubicBezTo>
                <a:lnTo>
                  <a:pt x="18288" y="1179576"/>
                </a:lnTo>
                <a:moveTo>
                  <a:pt x="1993392" y="1143000"/>
                </a:moveTo>
                <a:cubicBezTo>
                  <a:pt x="1993392" y="1152144"/>
                  <a:pt x="1993392" y="1170432"/>
                  <a:pt x="1993392" y="1179576"/>
                </a:cubicBezTo>
                <a:lnTo>
                  <a:pt x="1965960" y="1179576"/>
                </a:lnTo>
                <a:cubicBezTo>
                  <a:pt x="1965960" y="1161288"/>
                  <a:pt x="1965960" y="1152144"/>
                  <a:pt x="1975104" y="1133856"/>
                </a:cubicBezTo>
                <a:lnTo>
                  <a:pt x="1993392" y="1143000"/>
                </a:lnTo>
                <a:moveTo>
                  <a:pt x="36576" y="1252728"/>
                </a:moveTo>
                <a:cubicBezTo>
                  <a:pt x="27432" y="1243584"/>
                  <a:pt x="27432" y="1234440"/>
                  <a:pt x="27432" y="1216152"/>
                </a:cubicBezTo>
                <a:lnTo>
                  <a:pt x="45720" y="1216152"/>
                </a:lnTo>
                <a:cubicBezTo>
                  <a:pt x="54864" y="1225296"/>
                  <a:pt x="54864" y="1234440"/>
                  <a:pt x="54864" y="1252728"/>
                </a:cubicBezTo>
                <a:lnTo>
                  <a:pt x="36576" y="1252728"/>
                </a:lnTo>
                <a:moveTo>
                  <a:pt x="1984248" y="1216152"/>
                </a:moveTo>
                <a:cubicBezTo>
                  <a:pt x="1984248" y="1234440"/>
                  <a:pt x="1975104" y="1243584"/>
                  <a:pt x="1975104" y="1252728"/>
                </a:cubicBezTo>
                <a:lnTo>
                  <a:pt x="1947672" y="1252728"/>
                </a:lnTo>
                <a:cubicBezTo>
                  <a:pt x="1956816" y="1234440"/>
                  <a:pt x="1956816" y="1225296"/>
                  <a:pt x="1956816" y="1216152"/>
                </a:cubicBezTo>
                <a:lnTo>
                  <a:pt x="1984248" y="1216152"/>
                </a:lnTo>
                <a:moveTo>
                  <a:pt x="54864" y="1335024"/>
                </a:moveTo>
                <a:cubicBezTo>
                  <a:pt x="54864" y="1316736"/>
                  <a:pt x="45720" y="1307592"/>
                  <a:pt x="45720" y="1298448"/>
                </a:cubicBezTo>
                <a:lnTo>
                  <a:pt x="64008" y="1289304"/>
                </a:lnTo>
                <a:cubicBezTo>
                  <a:pt x="73152" y="1298448"/>
                  <a:pt x="73152" y="1307592"/>
                  <a:pt x="82296" y="1325880"/>
                </a:cubicBezTo>
                <a:lnTo>
                  <a:pt x="54864" y="1335024"/>
                </a:lnTo>
                <a:moveTo>
                  <a:pt x="1965960" y="1298448"/>
                </a:moveTo>
                <a:cubicBezTo>
                  <a:pt x="1956816" y="1307592"/>
                  <a:pt x="1956816" y="1316736"/>
                  <a:pt x="1947672" y="1335024"/>
                </a:cubicBezTo>
                <a:lnTo>
                  <a:pt x="1929384" y="1325880"/>
                </a:lnTo>
                <a:cubicBezTo>
                  <a:pt x="1929384" y="1307592"/>
                  <a:pt x="1938528" y="1298448"/>
                  <a:pt x="1938528" y="1289304"/>
                </a:cubicBezTo>
                <a:lnTo>
                  <a:pt x="1965960" y="1298448"/>
                </a:lnTo>
                <a:moveTo>
                  <a:pt x="82296" y="1408176"/>
                </a:moveTo>
                <a:cubicBezTo>
                  <a:pt x="82296" y="1389888"/>
                  <a:pt x="73152" y="1380744"/>
                  <a:pt x="73152" y="1371600"/>
                </a:cubicBezTo>
                <a:lnTo>
                  <a:pt x="91440" y="1362456"/>
                </a:lnTo>
                <a:cubicBezTo>
                  <a:pt x="100584" y="1371600"/>
                  <a:pt x="100584" y="1380744"/>
                  <a:pt x="109728" y="1399032"/>
                </a:cubicBezTo>
                <a:lnTo>
                  <a:pt x="82296" y="1408176"/>
                </a:lnTo>
                <a:moveTo>
                  <a:pt x="1938528" y="1371600"/>
                </a:moveTo>
                <a:cubicBezTo>
                  <a:pt x="1929384" y="1380744"/>
                  <a:pt x="1929384" y="1389888"/>
                  <a:pt x="1920240" y="1408176"/>
                </a:cubicBezTo>
                <a:lnTo>
                  <a:pt x="1901952" y="1399032"/>
                </a:lnTo>
                <a:cubicBezTo>
                  <a:pt x="1901952" y="1380744"/>
                  <a:pt x="1911096" y="1371600"/>
                  <a:pt x="1911096" y="1362456"/>
                </a:cubicBezTo>
                <a:lnTo>
                  <a:pt x="1938528" y="1371600"/>
                </a:lnTo>
                <a:moveTo>
                  <a:pt x="118872" y="1472184"/>
                </a:moveTo>
                <a:cubicBezTo>
                  <a:pt x="109728" y="1463040"/>
                  <a:pt x="109728" y="1453896"/>
                  <a:pt x="100584" y="1444752"/>
                </a:cubicBezTo>
                <a:lnTo>
                  <a:pt x="118872" y="1426464"/>
                </a:lnTo>
                <a:cubicBezTo>
                  <a:pt x="128016" y="1444752"/>
                  <a:pt x="137160" y="1453896"/>
                  <a:pt x="137160" y="1463040"/>
                </a:cubicBezTo>
                <a:lnTo>
                  <a:pt x="118872" y="1472184"/>
                </a:lnTo>
                <a:moveTo>
                  <a:pt x="1901952" y="1444752"/>
                </a:moveTo>
                <a:cubicBezTo>
                  <a:pt x="1901952" y="1453896"/>
                  <a:pt x="1892808" y="1463040"/>
                  <a:pt x="1892808" y="1472184"/>
                </a:cubicBezTo>
                <a:lnTo>
                  <a:pt x="1865376" y="1463040"/>
                </a:lnTo>
                <a:cubicBezTo>
                  <a:pt x="1874520" y="1453896"/>
                  <a:pt x="1874520" y="1444752"/>
                  <a:pt x="1883664" y="1426464"/>
                </a:cubicBezTo>
                <a:lnTo>
                  <a:pt x="1901952" y="1444752"/>
                </a:lnTo>
                <a:moveTo>
                  <a:pt x="155448" y="1545336"/>
                </a:moveTo>
                <a:cubicBezTo>
                  <a:pt x="155448" y="1536192"/>
                  <a:pt x="146304" y="1517904"/>
                  <a:pt x="137160" y="1508760"/>
                </a:cubicBezTo>
                <a:lnTo>
                  <a:pt x="155448" y="1499616"/>
                </a:lnTo>
                <a:cubicBezTo>
                  <a:pt x="164592" y="1508760"/>
                  <a:pt x="173736" y="1517904"/>
                  <a:pt x="182880" y="1527048"/>
                </a:cubicBezTo>
                <a:lnTo>
                  <a:pt x="155448" y="1545336"/>
                </a:lnTo>
                <a:moveTo>
                  <a:pt x="1865376" y="1508760"/>
                </a:moveTo>
                <a:cubicBezTo>
                  <a:pt x="1865376" y="1517904"/>
                  <a:pt x="1856232" y="1536192"/>
                  <a:pt x="1847088" y="1545336"/>
                </a:cubicBezTo>
                <a:lnTo>
                  <a:pt x="1828800" y="1527048"/>
                </a:lnTo>
                <a:cubicBezTo>
                  <a:pt x="1837944" y="1517904"/>
                  <a:pt x="1837944" y="1508760"/>
                  <a:pt x="1847088" y="1499616"/>
                </a:cubicBezTo>
                <a:lnTo>
                  <a:pt x="1865376" y="1508760"/>
                </a:lnTo>
                <a:moveTo>
                  <a:pt x="201168" y="1609344"/>
                </a:moveTo>
                <a:cubicBezTo>
                  <a:pt x="192024" y="1600200"/>
                  <a:pt x="192024" y="1591056"/>
                  <a:pt x="182880" y="1572768"/>
                </a:cubicBezTo>
                <a:lnTo>
                  <a:pt x="201168" y="1563624"/>
                </a:lnTo>
                <a:cubicBezTo>
                  <a:pt x="210312" y="1572768"/>
                  <a:pt x="219456" y="1581912"/>
                  <a:pt x="219456" y="1591056"/>
                </a:cubicBezTo>
                <a:lnTo>
                  <a:pt x="201168" y="1609344"/>
                </a:lnTo>
                <a:moveTo>
                  <a:pt x="1828800" y="1572768"/>
                </a:moveTo>
                <a:cubicBezTo>
                  <a:pt x="1819656" y="1591056"/>
                  <a:pt x="1810512" y="1600200"/>
                  <a:pt x="1801368" y="1609344"/>
                </a:cubicBezTo>
                <a:lnTo>
                  <a:pt x="1783080" y="1591056"/>
                </a:lnTo>
                <a:cubicBezTo>
                  <a:pt x="1792224" y="1581912"/>
                  <a:pt x="1801368" y="1572768"/>
                  <a:pt x="1801368" y="1563624"/>
                </a:cubicBezTo>
                <a:lnTo>
                  <a:pt x="1828800" y="1572768"/>
                </a:lnTo>
                <a:moveTo>
                  <a:pt x="1783080" y="1636776"/>
                </a:moveTo>
                <a:cubicBezTo>
                  <a:pt x="1773936" y="1645920"/>
                  <a:pt x="1764792" y="1664208"/>
                  <a:pt x="1755648" y="1673352"/>
                </a:cubicBezTo>
                <a:lnTo>
                  <a:pt x="1737360" y="1655064"/>
                </a:lnTo>
                <a:cubicBezTo>
                  <a:pt x="1746504" y="1645920"/>
                  <a:pt x="1755648" y="1636776"/>
                  <a:pt x="1755648" y="1627632"/>
                </a:cubicBezTo>
                <a:lnTo>
                  <a:pt x="1783080" y="1636776"/>
                </a:lnTo>
                <a:moveTo>
                  <a:pt x="256032" y="1673352"/>
                </a:moveTo>
                <a:cubicBezTo>
                  <a:pt x="246888" y="1664208"/>
                  <a:pt x="237744" y="1645920"/>
                  <a:pt x="228600" y="1636776"/>
                </a:cubicBezTo>
                <a:lnTo>
                  <a:pt x="246888" y="1627632"/>
                </a:lnTo>
                <a:cubicBezTo>
                  <a:pt x="256032" y="1636776"/>
                  <a:pt x="265176" y="1645920"/>
                  <a:pt x="274320" y="1655064"/>
                </a:cubicBezTo>
                <a:lnTo>
                  <a:pt x="256032" y="1673352"/>
                </a:lnTo>
                <a:moveTo>
                  <a:pt x="1728216" y="1700784"/>
                </a:moveTo>
                <a:cubicBezTo>
                  <a:pt x="1719072" y="1709928"/>
                  <a:pt x="1709928" y="1719072"/>
                  <a:pt x="1700784" y="1728216"/>
                </a:cubicBezTo>
                <a:lnTo>
                  <a:pt x="1682496" y="1709928"/>
                </a:lnTo>
                <a:cubicBezTo>
                  <a:pt x="1691640" y="1700784"/>
                  <a:pt x="1700784" y="1691640"/>
                  <a:pt x="1709928" y="1682496"/>
                </a:cubicBezTo>
                <a:lnTo>
                  <a:pt x="1728216" y="1700784"/>
                </a:lnTo>
                <a:moveTo>
                  <a:pt x="310896" y="1728216"/>
                </a:moveTo>
                <a:cubicBezTo>
                  <a:pt x="301752" y="1719072"/>
                  <a:pt x="292608" y="1709928"/>
                  <a:pt x="283464" y="1700784"/>
                </a:cubicBezTo>
                <a:lnTo>
                  <a:pt x="301752" y="1682496"/>
                </a:lnTo>
                <a:cubicBezTo>
                  <a:pt x="310896" y="1691640"/>
                  <a:pt x="320040" y="1700784"/>
                  <a:pt x="329184" y="1709928"/>
                </a:cubicBezTo>
                <a:lnTo>
                  <a:pt x="310896" y="1728216"/>
                </a:lnTo>
                <a:moveTo>
                  <a:pt x="365760" y="1783080"/>
                </a:moveTo>
                <a:cubicBezTo>
                  <a:pt x="356616" y="1773936"/>
                  <a:pt x="347472" y="1764792"/>
                  <a:pt x="338328" y="1755648"/>
                </a:cubicBezTo>
                <a:lnTo>
                  <a:pt x="356616" y="1737360"/>
                </a:lnTo>
                <a:cubicBezTo>
                  <a:pt x="365760" y="1746504"/>
                  <a:pt x="374904" y="1755648"/>
                  <a:pt x="384048" y="1755648"/>
                </a:cubicBezTo>
                <a:lnTo>
                  <a:pt x="365760" y="1783080"/>
                </a:lnTo>
                <a:moveTo>
                  <a:pt x="1673352" y="1755648"/>
                </a:moveTo>
                <a:cubicBezTo>
                  <a:pt x="1664208" y="1764792"/>
                  <a:pt x="1645920" y="1773936"/>
                  <a:pt x="1636776" y="1783080"/>
                </a:cubicBezTo>
                <a:lnTo>
                  <a:pt x="1627632" y="1755648"/>
                </a:lnTo>
                <a:cubicBezTo>
                  <a:pt x="1636776" y="1755648"/>
                  <a:pt x="1645920" y="1746504"/>
                  <a:pt x="1655064" y="1737360"/>
                </a:cubicBezTo>
                <a:lnTo>
                  <a:pt x="1673352" y="1755648"/>
                </a:lnTo>
                <a:moveTo>
                  <a:pt x="429768" y="1828800"/>
                </a:moveTo>
                <a:cubicBezTo>
                  <a:pt x="420624" y="1819656"/>
                  <a:pt x="411480" y="1810512"/>
                  <a:pt x="393192" y="1801368"/>
                </a:cubicBezTo>
                <a:lnTo>
                  <a:pt x="411480" y="1783080"/>
                </a:lnTo>
                <a:cubicBezTo>
                  <a:pt x="420624" y="1792224"/>
                  <a:pt x="429768" y="1801368"/>
                  <a:pt x="448056" y="1801368"/>
                </a:cubicBezTo>
                <a:lnTo>
                  <a:pt x="429768" y="1828800"/>
                </a:lnTo>
                <a:moveTo>
                  <a:pt x="1609344" y="1801368"/>
                </a:moveTo>
                <a:cubicBezTo>
                  <a:pt x="1600200" y="1810512"/>
                  <a:pt x="1591056" y="1819656"/>
                  <a:pt x="1572768" y="1828800"/>
                </a:cubicBezTo>
                <a:lnTo>
                  <a:pt x="1563624" y="1801368"/>
                </a:lnTo>
                <a:cubicBezTo>
                  <a:pt x="1572768" y="1801368"/>
                  <a:pt x="1581912" y="1792224"/>
                  <a:pt x="1591056" y="1783080"/>
                </a:cubicBezTo>
                <a:lnTo>
                  <a:pt x="1609344" y="1801368"/>
                </a:lnTo>
                <a:moveTo>
                  <a:pt x="493776" y="1865376"/>
                </a:moveTo>
                <a:cubicBezTo>
                  <a:pt x="484632" y="1865376"/>
                  <a:pt x="475488" y="1856232"/>
                  <a:pt x="466344" y="1847088"/>
                </a:cubicBezTo>
                <a:lnTo>
                  <a:pt x="475488" y="1828800"/>
                </a:lnTo>
                <a:cubicBezTo>
                  <a:pt x="484632" y="1837944"/>
                  <a:pt x="493776" y="1837944"/>
                  <a:pt x="512064" y="1847088"/>
                </a:cubicBezTo>
                <a:lnTo>
                  <a:pt x="493776" y="1865376"/>
                </a:lnTo>
                <a:moveTo>
                  <a:pt x="1545336" y="1847088"/>
                </a:moveTo>
                <a:cubicBezTo>
                  <a:pt x="1536192" y="1856232"/>
                  <a:pt x="1517904" y="1865376"/>
                  <a:pt x="1508760" y="1865376"/>
                </a:cubicBezTo>
                <a:lnTo>
                  <a:pt x="1499616" y="1847088"/>
                </a:lnTo>
                <a:cubicBezTo>
                  <a:pt x="1508760" y="1837944"/>
                  <a:pt x="1517904" y="1837944"/>
                  <a:pt x="1527048" y="1828800"/>
                </a:cubicBezTo>
                <a:lnTo>
                  <a:pt x="1545336" y="1847088"/>
                </a:lnTo>
                <a:moveTo>
                  <a:pt x="566928" y="1901952"/>
                </a:moveTo>
                <a:cubicBezTo>
                  <a:pt x="557784" y="1901952"/>
                  <a:pt x="539496" y="1892808"/>
                  <a:pt x="530352" y="1892808"/>
                </a:cubicBezTo>
                <a:lnTo>
                  <a:pt x="539496" y="1865376"/>
                </a:lnTo>
                <a:cubicBezTo>
                  <a:pt x="557784" y="1874520"/>
                  <a:pt x="566928" y="1874520"/>
                  <a:pt x="576072" y="1883664"/>
                </a:cubicBezTo>
                <a:lnTo>
                  <a:pt x="566928" y="1901952"/>
                </a:lnTo>
                <a:moveTo>
                  <a:pt x="1472184" y="1892808"/>
                </a:moveTo>
                <a:cubicBezTo>
                  <a:pt x="1463040" y="1892808"/>
                  <a:pt x="1453896" y="1901952"/>
                  <a:pt x="1444752" y="1901952"/>
                </a:cubicBezTo>
                <a:lnTo>
                  <a:pt x="1426464" y="1883664"/>
                </a:lnTo>
                <a:cubicBezTo>
                  <a:pt x="1444752" y="1874520"/>
                  <a:pt x="1453896" y="1874520"/>
                  <a:pt x="1463040" y="1865376"/>
                </a:cubicBezTo>
                <a:lnTo>
                  <a:pt x="1472184" y="1892808"/>
                </a:lnTo>
                <a:moveTo>
                  <a:pt x="640080" y="1938528"/>
                </a:moveTo>
                <a:cubicBezTo>
                  <a:pt x="621792" y="1929384"/>
                  <a:pt x="612648" y="1929384"/>
                  <a:pt x="603504" y="1920240"/>
                </a:cubicBezTo>
                <a:lnTo>
                  <a:pt x="612648" y="1901952"/>
                </a:lnTo>
                <a:cubicBezTo>
                  <a:pt x="621792" y="1901952"/>
                  <a:pt x="630936" y="1911096"/>
                  <a:pt x="649224" y="1911096"/>
                </a:cubicBezTo>
                <a:lnTo>
                  <a:pt x="640080" y="1938528"/>
                </a:lnTo>
                <a:moveTo>
                  <a:pt x="1408176" y="1920240"/>
                </a:moveTo>
                <a:cubicBezTo>
                  <a:pt x="1389888" y="1929384"/>
                  <a:pt x="1380744" y="1929384"/>
                  <a:pt x="1371600" y="1938528"/>
                </a:cubicBezTo>
                <a:lnTo>
                  <a:pt x="1362456" y="1911096"/>
                </a:lnTo>
                <a:cubicBezTo>
                  <a:pt x="1371600" y="1911096"/>
                  <a:pt x="1380744" y="1901952"/>
                  <a:pt x="1399032" y="1901952"/>
                </a:cubicBezTo>
                <a:lnTo>
                  <a:pt x="1408176" y="1920240"/>
                </a:lnTo>
                <a:moveTo>
                  <a:pt x="713232" y="1965960"/>
                </a:moveTo>
                <a:cubicBezTo>
                  <a:pt x="694944" y="1956816"/>
                  <a:pt x="685800" y="1956816"/>
                  <a:pt x="676656" y="1947672"/>
                </a:cubicBezTo>
                <a:lnTo>
                  <a:pt x="685800" y="1929384"/>
                </a:lnTo>
                <a:cubicBezTo>
                  <a:pt x="694944" y="1929384"/>
                  <a:pt x="704088" y="1938528"/>
                  <a:pt x="722376" y="1938528"/>
                </a:cubicBezTo>
                <a:lnTo>
                  <a:pt x="713232" y="1965960"/>
                </a:lnTo>
                <a:moveTo>
                  <a:pt x="1335024" y="1947672"/>
                </a:moveTo>
                <a:cubicBezTo>
                  <a:pt x="1316736" y="1956816"/>
                  <a:pt x="1307592" y="1956816"/>
                  <a:pt x="1298448" y="1965960"/>
                </a:cubicBezTo>
                <a:lnTo>
                  <a:pt x="1289304" y="1938528"/>
                </a:lnTo>
                <a:cubicBezTo>
                  <a:pt x="1298448" y="1938528"/>
                  <a:pt x="1307592" y="1929384"/>
                  <a:pt x="1325880" y="1929384"/>
                </a:cubicBezTo>
                <a:lnTo>
                  <a:pt x="1335024" y="1947672"/>
                </a:lnTo>
                <a:moveTo>
                  <a:pt x="786384" y="1984248"/>
                </a:moveTo>
                <a:cubicBezTo>
                  <a:pt x="777240" y="1984248"/>
                  <a:pt x="758952" y="1975104"/>
                  <a:pt x="749808" y="1975104"/>
                </a:cubicBezTo>
                <a:lnTo>
                  <a:pt x="758952" y="1947672"/>
                </a:lnTo>
                <a:cubicBezTo>
                  <a:pt x="768096" y="1956816"/>
                  <a:pt x="777240" y="1956816"/>
                  <a:pt x="795528" y="1956816"/>
                </a:cubicBezTo>
                <a:lnTo>
                  <a:pt x="786384" y="1984248"/>
                </a:lnTo>
                <a:moveTo>
                  <a:pt x="1252728" y="1975104"/>
                </a:moveTo>
                <a:cubicBezTo>
                  <a:pt x="1243584" y="1975104"/>
                  <a:pt x="1234440" y="1984248"/>
                  <a:pt x="1216152" y="1984248"/>
                </a:cubicBezTo>
                <a:lnTo>
                  <a:pt x="1216152" y="1956816"/>
                </a:lnTo>
                <a:cubicBezTo>
                  <a:pt x="1225296" y="1956816"/>
                  <a:pt x="1234440" y="1956816"/>
                  <a:pt x="1252728" y="1947672"/>
                </a:cubicBezTo>
                <a:lnTo>
                  <a:pt x="1252728" y="1975104"/>
                </a:lnTo>
                <a:moveTo>
                  <a:pt x="868680" y="1993392"/>
                </a:moveTo>
                <a:cubicBezTo>
                  <a:pt x="850392" y="1993392"/>
                  <a:pt x="841248" y="1993392"/>
                  <a:pt x="822960" y="1993392"/>
                </a:cubicBezTo>
                <a:lnTo>
                  <a:pt x="832104" y="1965960"/>
                </a:lnTo>
                <a:cubicBezTo>
                  <a:pt x="841248" y="1965960"/>
                  <a:pt x="859536" y="1965960"/>
                  <a:pt x="868680" y="1975104"/>
                </a:cubicBezTo>
                <a:lnTo>
                  <a:pt x="868680" y="1993392"/>
                </a:lnTo>
                <a:moveTo>
                  <a:pt x="1179576" y="1993392"/>
                </a:moveTo>
                <a:cubicBezTo>
                  <a:pt x="1170432" y="1993392"/>
                  <a:pt x="1152144" y="1993392"/>
                  <a:pt x="1143000" y="1993392"/>
                </a:cubicBezTo>
                <a:lnTo>
                  <a:pt x="1133856" y="1975104"/>
                </a:lnTo>
                <a:cubicBezTo>
                  <a:pt x="1152144" y="1965960"/>
                  <a:pt x="1161288" y="1965960"/>
                  <a:pt x="1179576" y="1965960"/>
                </a:cubicBezTo>
                <a:lnTo>
                  <a:pt x="1179576" y="1993392"/>
                </a:lnTo>
                <a:moveTo>
                  <a:pt x="941832" y="2002536"/>
                </a:moveTo>
                <a:cubicBezTo>
                  <a:pt x="932688" y="2002536"/>
                  <a:pt x="914400" y="2002536"/>
                  <a:pt x="905256" y="2002536"/>
                </a:cubicBezTo>
                <a:lnTo>
                  <a:pt x="905256" y="1975104"/>
                </a:lnTo>
                <a:cubicBezTo>
                  <a:pt x="923544" y="1975104"/>
                  <a:pt x="932688" y="1975104"/>
                  <a:pt x="941832" y="1975104"/>
                </a:cubicBezTo>
                <a:lnTo>
                  <a:pt x="941832" y="2002536"/>
                </a:lnTo>
                <a:moveTo>
                  <a:pt x="1097280" y="2002536"/>
                </a:moveTo>
                <a:cubicBezTo>
                  <a:pt x="1088136" y="2002536"/>
                  <a:pt x="1078992" y="2002536"/>
                  <a:pt x="1060704" y="2002536"/>
                </a:cubicBezTo>
                <a:lnTo>
                  <a:pt x="1060704" y="1975104"/>
                </a:lnTo>
                <a:cubicBezTo>
                  <a:pt x="1069848" y="1975104"/>
                  <a:pt x="1088136" y="1975104"/>
                  <a:pt x="1097280" y="1975104"/>
                </a:cubicBezTo>
                <a:lnTo>
                  <a:pt x="1097280" y="2002536"/>
                </a:lnTo>
                <a:moveTo>
                  <a:pt x="1005840" y="2002536"/>
                </a:moveTo>
                <a:cubicBezTo>
                  <a:pt x="996696" y="2002536"/>
                  <a:pt x="987552" y="2002536"/>
                  <a:pt x="987552" y="2002536"/>
                </a:cubicBezTo>
                <a:lnTo>
                  <a:pt x="987552" y="1984248"/>
                </a:lnTo>
                <a:cubicBezTo>
                  <a:pt x="987552" y="1984248"/>
                  <a:pt x="996696" y="1984248"/>
                  <a:pt x="1005840" y="1984248"/>
                </a:cubicBezTo>
                <a:cubicBezTo>
                  <a:pt x="1005840" y="1984248"/>
                  <a:pt x="1014984" y="1984248"/>
                  <a:pt x="1024128" y="1984248"/>
                </a:cubicBezTo>
                <a:lnTo>
                  <a:pt x="1024128" y="2002536"/>
                </a:lnTo>
                <a:cubicBezTo>
                  <a:pt x="1014984" y="2002536"/>
                  <a:pt x="1005840" y="2002536"/>
                  <a:pt x="1005840" y="2002536"/>
                </a:cubicBezTo>
              </a:path>
            </a:pathLst>
          </a:custGeom>
          <a:solidFill>
            <a:srgbClr val="376FFF">
              <a:alpha val="38000"/>
            </a:srgbClr>
          </a:solidFill>
        </p:spPr>
        <p:txBody>
          <a:bodyPr anchor="ctr" anchorCtr="0"/>
          <a:p>
            <a:pPr algn="ctr"/>
            <a:r>
              <a:rPr lang="zh-CN" altLang="en-US" b="1">
                <a:solidFill>
                  <a:srgbClr val="376FFF"/>
                </a:solidFill>
              </a:rPr>
              <a:t>山西省核定扣除</a:t>
            </a:r>
            <a:endParaRPr lang="zh-CN" altLang="en-US" b="1">
              <a:solidFill>
                <a:srgbClr val="376FFF"/>
              </a:solidFill>
            </a:endParaRPr>
          </a:p>
        </p:txBody>
      </p:sp>
      <p:sp>
        <p:nvSpPr>
          <p:cNvPr id="4" name="矩形 3"/>
          <p:cNvSpPr/>
          <p:nvPr>
            <p:custDataLst>
              <p:tags r:id="rId7"/>
            </p:custDataLst>
          </p:nvPr>
        </p:nvSpPr>
        <p:spPr>
          <a:xfrm>
            <a:off x="4111899" y="1310499"/>
            <a:ext cx="3419057" cy="1223259"/>
          </a:xfrm>
          <a:prstGeom prst="rect">
            <a:avLst/>
          </a:prstGeom>
          <a:noFill/>
        </p:spPr>
        <p:txBody>
          <a:bodyPr wrap="square" lIns="0" tIns="0" rIns="0" bIns="0" rtlCol="0" anchor="ctr" anchorCtr="0">
            <a:noAutofit/>
          </a:bodyPr>
          <a:p>
            <a:pPr algn="l">
              <a:lnSpc>
                <a:spcPct val="150000"/>
              </a:lnSpc>
              <a:spcBef>
                <a:spcPct val="0"/>
              </a:spcBef>
              <a:spcAft>
                <a:spcPct val="0"/>
              </a:spcAft>
            </a:pPr>
            <a:r>
              <a:rPr lang="zh-CN" altLang="en-US" sz="1350" dirty="0" smtClean="0">
                <a:solidFill>
                  <a:schemeClr val="tx1">
                    <a:lumMod val="75000"/>
                    <a:lumOff val="25000"/>
                  </a:schemeClr>
                </a:solidFill>
                <a:latin typeface="微软雅黑" panose="020B0503020204020204" pitchFamily="34" charset="-122"/>
                <a:ea typeface="微软雅黑" panose="020B0503020204020204" pitchFamily="34" charset="-122"/>
                <a:sym typeface="+mn-ea"/>
              </a:rPr>
              <a:t>白酒及酒精、植物油、液体乳及乳制品</a:t>
            </a:r>
            <a:endParaRPr lang="zh-CN" altLang="en-US" sz="1350" dirty="0">
              <a:solidFill>
                <a:srgbClr val="000000">
                  <a:lumMod val="85000"/>
                  <a:lumOff val="15000"/>
                </a:srgbClr>
              </a:solidFill>
              <a:latin typeface="微软雅黑" panose="020B0503020204020204" pitchFamily="34" charset="-122"/>
              <a:cs typeface="微软雅黑" panose="020B0503020204020204" pitchFamily="34" charset="-122"/>
            </a:endParaRPr>
          </a:p>
        </p:txBody>
      </p:sp>
      <p:sp>
        <p:nvSpPr>
          <p:cNvPr id="19" name="矩形 18"/>
          <p:cNvSpPr/>
          <p:nvPr>
            <p:custDataLst>
              <p:tags r:id="rId8"/>
            </p:custDataLst>
          </p:nvPr>
        </p:nvSpPr>
        <p:spPr>
          <a:xfrm>
            <a:off x="4111899" y="2669716"/>
            <a:ext cx="3419057" cy="1223259"/>
          </a:xfrm>
          <a:prstGeom prst="rect">
            <a:avLst/>
          </a:prstGeom>
          <a:noFill/>
        </p:spPr>
        <p:txBody>
          <a:bodyPr wrap="square" lIns="0" tIns="0" rIns="0" bIns="0" rtlCol="0" anchor="ctr" anchorCtr="0">
            <a:noAutofit/>
          </a:bodyPr>
          <a:p>
            <a:pPr algn="l">
              <a:lnSpc>
                <a:spcPct val="150000"/>
              </a:lnSpc>
              <a:spcBef>
                <a:spcPct val="0"/>
              </a:spcBef>
              <a:spcAft>
                <a:spcPct val="0"/>
              </a:spcAft>
            </a:pPr>
            <a:r>
              <a:rPr lang="zh-CN" altLang="en-US" sz="135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rPr>
              <a:t>食醋、酱油、制糖、淀粉、饮料、糠醛、棉花初加工、棉纺织业、谷物磨制、生物发电</a:t>
            </a:r>
            <a:endParaRPr lang="zh-CN" altLang="en-US" sz="1350" dirty="0" smtClean="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10" name="图片 16" descr="343439383331313b343532303033323bd3a6d3c3b9dcc0ed"/>
          <p:cNvPicPr>
            <a:picLocks noChangeAspect="1"/>
          </p:cNvPicPr>
          <p:nvPr>
            <p:custDataLst>
              <p:tags r:id="rId9"/>
            </p:custDataLst>
          </p:nvPr>
        </p:nvPicPr>
        <p:blipFill>
          <a:blip r:embed="rId10">
            <a:extLst>
              <a:ext uri="{96DAC541-7B7A-43D3-8B79-37D633B846F1}">
                <asvg:svgBlip xmlns:asvg="http://schemas.microsoft.com/office/drawing/2016/SVG/main" r:embed="rId11"/>
              </a:ext>
            </a:extLst>
          </a:blip>
          <a:stretch>
            <a:fillRect/>
          </a:stretch>
        </p:blipFill>
        <p:spPr>
          <a:xfrm>
            <a:off x="2949310" y="1844830"/>
            <a:ext cx="219905" cy="219905"/>
          </a:xfrm>
          <a:prstGeom prst="rect">
            <a:avLst/>
          </a:prstGeom>
        </p:spPr>
      </p:pic>
      <p:pic>
        <p:nvPicPr>
          <p:cNvPr id="11" name="图片 15" descr="343439383331313b343532303033313bd3a6d3c3c9ccb3c7"/>
          <p:cNvPicPr>
            <a:picLocks noChangeAspect="1"/>
          </p:cNvPicPr>
          <p:nvPr>
            <p:custDataLst>
              <p:tags r:id="rId12"/>
            </p:custDataLst>
          </p:nvPr>
        </p:nvPicPr>
        <p:blipFill>
          <a:blip r:embed="rId13">
            <a:extLst>
              <a:ext uri="{96DAC541-7B7A-43D3-8B79-37D633B846F1}">
                <asvg:svgBlip xmlns:asvg="http://schemas.microsoft.com/office/drawing/2016/SVG/main" r:embed="rId14"/>
              </a:ext>
            </a:extLst>
          </a:blip>
          <a:stretch>
            <a:fillRect/>
          </a:stretch>
        </p:blipFill>
        <p:spPr>
          <a:xfrm>
            <a:off x="2879138" y="2952962"/>
            <a:ext cx="219633" cy="219633"/>
          </a:xfrm>
          <a:prstGeom prst="rect">
            <a:avLst/>
          </a:prstGeom>
        </p:spPr>
      </p:pic>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5" y="200025"/>
            <a:ext cx="2861310" cy="379730"/>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2000" b="1" dirty="0" smtClean="0">
                <a:solidFill>
                  <a:schemeClr val="tx1"/>
                </a:solidFill>
                <a:latin typeface="微软雅黑" panose="020B0503020204020204" pitchFamily="34" charset="-122"/>
                <a:ea typeface="微软雅黑" panose="020B0503020204020204" pitchFamily="34" charset="-122"/>
                <a:sym typeface="+mn-ea"/>
              </a:rPr>
              <a:t>涉农增值税政策解读</a:t>
            </a:r>
            <a:endParaRPr lang="zh-CN" altLang="en-US" sz="2000" b="1" dirty="0" smtClean="0">
              <a:solidFill>
                <a:schemeClr val="tx1"/>
              </a:solidFill>
              <a:latin typeface="微软雅黑" panose="020B0503020204020204" pitchFamily="34" charset="-122"/>
              <a:ea typeface="微软雅黑" panose="020B0503020204020204" pitchFamily="34" charset="-122"/>
              <a:cs typeface="+mn-ea"/>
              <a:sym typeface="+mn-ea"/>
            </a:endParaRPr>
          </a:p>
        </p:txBody>
      </p:sp>
      <p:sp>
        <p:nvSpPr>
          <p:cNvPr id="5" name="矩形 4"/>
          <p:cNvSpPr/>
          <p:nvPr/>
        </p:nvSpPr>
        <p:spPr>
          <a:xfrm>
            <a:off x="4749165" y="915670"/>
            <a:ext cx="4195445" cy="2976880"/>
          </a:xfrm>
          <a:prstGeom prst="rect">
            <a:avLst/>
          </a:prstGeom>
          <a:solidFill>
            <a:srgbClr val="815AAD"/>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sz="2000"/>
          </a:p>
        </p:txBody>
      </p:sp>
      <p:sp>
        <p:nvSpPr>
          <p:cNvPr id="4" name="文本框 3"/>
          <p:cNvSpPr txBox="1"/>
          <p:nvPr/>
        </p:nvSpPr>
        <p:spPr>
          <a:xfrm>
            <a:off x="4643755" y="1113790"/>
            <a:ext cx="4470400" cy="2539365"/>
          </a:xfrm>
          <a:prstGeom prst="rect">
            <a:avLst/>
          </a:prstGeom>
          <a:noFill/>
        </p:spPr>
        <p:txBody>
          <a:bodyPr wrap="square">
            <a:noAutofit/>
          </a:bodyPr>
          <a:p>
            <a:r>
              <a:rPr lang="zh-CN" altLang="en-US" sz="2000" dirty="0" smtClean="0"/>
              <a:t>　</a:t>
            </a:r>
            <a:r>
              <a:rPr lang="en-US" altLang="zh-CN" sz="2000" dirty="0" smtClean="0"/>
              <a:t>《</a:t>
            </a:r>
            <a:r>
              <a:rPr lang="zh-CN" altLang="en-US" sz="2000" dirty="0" smtClean="0"/>
              <a:t>中华人民共和国增值税暂行条例</a:t>
            </a:r>
            <a:r>
              <a:rPr lang="en-US" altLang="zh-CN" sz="2000" dirty="0" smtClean="0"/>
              <a:t>》</a:t>
            </a:r>
            <a:r>
              <a:rPr lang="zh-CN" altLang="en-US" sz="2000" dirty="0" smtClean="0"/>
              <a:t>第二条关于增值税税率的规定：</a:t>
            </a:r>
            <a:endParaRPr lang="en-US" altLang="zh-CN" sz="2000" dirty="0" smtClean="0"/>
          </a:p>
          <a:p>
            <a:r>
              <a:rPr lang="en-US" altLang="zh-CN" sz="2000" dirty="0" smtClean="0"/>
              <a:t>    </a:t>
            </a:r>
            <a:r>
              <a:rPr lang="zh-CN" altLang="en-US" sz="2000" dirty="0" smtClean="0"/>
              <a:t>纳税人销售或者进口：</a:t>
            </a:r>
            <a:r>
              <a:rPr lang="zh-CN" altLang="en-US" sz="2000" b="1" dirty="0" smtClean="0"/>
              <a:t>粮食等农产品</a:t>
            </a:r>
            <a:r>
              <a:rPr lang="zh-CN" altLang="en-US" sz="2000" dirty="0" smtClean="0"/>
              <a:t>、食用植物油、食用盐；饲料、化肥、农药、农机、农膜，适用税率为</a:t>
            </a:r>
            <a:r>
              <a:rPr lang="en-US" altLang="zh-CN" sz="2000" dirty="0" smtClean="0"/>
              <a:t>9%</a:t>
            </a:r>
            <a:r>
              <a:rPr lang="zh-CN" altLang="en-US" sz="2000" dirty="0" smtClean="0"/>
              <a:t>。</a:t>
            </a:r>
            <a:endParaRPr lang="en-US" altLang="zh-CN" sz="2000" dirty="0" smtClean="0"/>
          </a:p>
        </p:txBody>
      </p:sp>
      <p:pic>
        <p:nvPicPr>
          <p:cNvPr id="6" name="图片 5" descr="51miz-P1498494-25B7BE4C-3840x2517"/>
          <p:cNvPicPr>
            <a:picLocks noChangeAspect="1"/>
          </p:cNvPicPr>
          <p:nvPr/>
        </p:nvPicPr>
        <p:blipFill>
          <a:blip r:embed="rId1" cstate="print"/>
          <a:srcRect b="4537"/>
          <a:stretch>
            <a:fillRect/>
          </a:stretch>
        </p:blipFill>
        <p:spPr>
          <a:xfrm>
            <a:off x="251460" y="913765"/>
            <a:ext cx="4308361" cy="2939415"/>
          </a:xfrm>
          <a:prstGeom prst="rect">
            <a:avLst/>
          </a:prstGeom>
        </p:spPr>
      </p:pic>
      <p:sp>
        <p:nvSpPr>
          <p:cNvPr id="9" name="TextBox 8"/>
          <p:cNvSpPr txBox="1"/>
          <p:nvPr/>
        </p:nvSpPr>
        <p:spPr>
          <a:xfrm>
            <a:off x="857885" y="4214495"/>
            <a:ext cx="7844790" cy="583565"/>
          </a:xfrm>
          <a:prstGeom prst="rect">
            <a:avLst/>
          </a:prstGeom>
          <a:noFill/>
        </p:spPr>
        <p:txBody>
          <a:bodyPr wrap="square" rtlCol="0">
            <a:spAutoFit/>
          </a:bodyPr>
          <a:p>
            <a:r>
              <a:rPr lang="zh-CN" altLang="en-US" sz="1600" b="1" dirty="0" smtClean="0">
                <a:solidFill>
                  <a:srgbClr val="8B67B3"/>
                </a:solidFill>
              </a:rPr>
              <a:t>农产品：</a:t>
            </a:r>
            <a:r>
              <a:rPr lang="en-US" altLang="zh-CN" sz="1600" dirty="0" smtClean="0">
                <a:solidFill>
                  <a:srgbClr val="8B67B3"/>
                </a:solidFill>
              </a:rPr>
              <a:t>《</a:t>
            </a:r>
            <a:r>
              <a:rPr lang="zh-CN" altLang="en-US" sz="1600" dirty="0" smtClean="0">
                <a:solidFill>
                  <a:srgbClr val="8B67B3"/>
                </a:solidFill>
              </a:rPr>
              <a:t>财政部 国家税务总局关于印发</a:t>
            </a:r>
            <a:r>
              <a:rPr lang="en-US" altLang="zh-CN" sz="1600" dirty="0" smtClean="0">
                <a:solidFill>
                  <a:srgbClr val="8B67B3"/>
                </a:solidFill>
              </a:rPr>
              <a:t>〈</a:t>
            </a:r>
            <a:r>
              <a:rPr lang="zh-CN" altLang="en-US" sz="1600" dirty="0" smtClean="0">
                <a:solidFill>
                  <a:srgbClr val="8B67B3"/>
                </a:solidFill>
              </a:rPr>
              <a:t>农业产品征税范围注释</a:t>
            </a:r>
            <a:r>
              <a:rPr lang="en-US" altLang="zh-CN" sz="1600" dirty="0" smtClean="0">
                <a:solidFill>
                  <a:srgbClr val="8B67B3"/>
                </a:solidFill>
              </a:rPr>
              <a:t>〉</a:t>
            </a:r>
            <a:r>
              <a:rPr lang="zh-CN" altLang="en-US" sz="1600" dirty="0" smtClean="0">
                <a:solidFill>
                  <a:srgbClr val="8B67B3"/>
                </a:solidFill>
              </a:rPr>
              <a:t>的通知</a:t>
            </a:r>
            <a:r>
              <a:rPr lang="en-US" altLang="zh-CN" sz="1600" dirty="0" smtClean="0">
                <a:solidFill>
                  <a:srgbClr val="8B67B3"/>
                </a:solidFill>
              </a:rPr>
              <a:t>》</a:t>
            </a:r>
            <a:r>
              <a:rPr lang="zh-CN" altLang="en-US" sz="1600" dirty="0" smtClean="0">
                <a:solidFill>
                  <a:srgbClr val="8B67B3"/>
                </a:solidFill>
              </a:rPr>
              <a:t>（财税字</a:t>
            </a:r>
            <a:r>
              <a:rPr lang="en-US" altLang="zh-CN" sz="1600" dirty="0" smtClean="0">
                <a:solidFill>
                  <a:srgbClr val="8B67B3"/>
                </a:solidFill>
              </a:rPr>
              <a:t>〔</a:t>
            </a:r>
            <a:r>
              <a:rPr lang="en-US" sz="1600" dirty="0" smtClean="0">
                <a:solidFill>
                  <a:srgbClr val="8B67B3"/>
                </a:solidFill>
              </a:rPr>
              <a:t>1995</a:t>
            </a:r>
            <a:r>
              <a:rPr lang="en-US" altLang="zh-CN" sz="1600" dirty="0" smtClean="0">
                <a:solidFill>
                  <a:srgbClr val="8B67B3"/>
                </a:solidFill>
              </a:rPr>
              <a:t>〕</a:t>
            </a:r>
            <a:r>
              <a:rPr lang="en-US" sz="1600" dirty="0" smtClean="0">
                <a:solidFill>
                  <a:srgbClr val="8B67B3"/>
                </a:solidFill>
              </a:rPr>
              <a:t>52</a:t>
            </a:r>
            <a:r>
              <a:rPr lang="zh-CN" altLang="en-US" sz="1600" dirty="0" smtClean="0">
                <a:solidFill>
                  <a:srgbClr val="8B67B3"/>
                </a:solidFill>
              </a:rPr>
              <a:t>号）</a:t>
            </a:r>
            <a:endParaRPr lang="zh-CN" altLang="en-US" sz="1600" dirty="0">
              <a:solidFill>
                <a:srgbClr val="8B67B3"/>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10" name="椭圆 9"/>
          <p:cNvSpPr/>
          <p:nvPr>
            <p:custDataLst>
              <p:tags r:id="rId1"/>
            </p:custDataLst>
          </p:nvPr>
        </p:nvSpPr>
        <p:spPr>
          <a:xfrm>
            <a:off x="3829808" y="2806479"/>
            <a:ext cx="1391040" cy="1391040"/>
          </a:xfrm>
          <a:prstGeom prst="ellipse">
            <a:avLst/>
          </a:prstGeom>
          <a:noFill/>
          <a:ln>
            <a:gradFill>
              <a:gsLst>
                <a:gs pos="0">
                  <a:schemeClr val="accent1">
                    <a:alpha val="100000"/>
                  </a:schemeClr>
                </a:gs>
                <a:gs pos="78000">
                  <a:schemeClr val="accent1">
                    <a:alpha val="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525">
              <a:solidFill>
                <a:schemeClr val="lt1"/>
              </a:solidFill>
            </a:endParaRPr>
          </a:p>
        </p:txBody>
      </p:sp>
      <p:sp>
        <p:nvSpPr>
          <p:cNvPr id="3" name="圆环2"/>
          <p:cNvSpPr/>
          <p:nvPr>
            <p:custDataLst>
              <p:tags r:id="rId2"/>
            </p:custDataLst>
          </p:nvPr>
        </p:nvSpPr>
        <p:spPr>
          <a:xfrm>
            <a:off x="1135742" y="3336705"/>
            <a:ext cx="6778736" cy="1150471"/>
          </a:xfrm>
          <a:custGeom>
            <a:avLst/>
            <a:gdLst>
              <a:gd name="connsiteX0" fmla="*/ 6063732 w 6845299"/>
              <a:gd name="connsiteY0" fmla="*/ 247688 h 1361271"/>
              <a:gd name="connsiteX1" fmla="*/ 6845299 w 6845299"/>
              <a:gd name="connsiteY1" fmla="*/ 680635 h 1361271"/>
              <a:gd name="connsiteX2" fmla="*/ 3422649 w 6845299"/>
              <a:gd name="connsiteY2" fmla="*/ 1361271 h 1361271"/>
              <a:gd name="connsiteX3" fmla="*/ 0 w 6845299"/>
              <a:gd name="connsiteY3" fmla="*/ 680636 h 1361271"/>
              <a:gd name="connsiteX4" fmla="*/ 3422650 w 6845299"/>
              <a:gd name="connsiteY4" fmla="*/ 0 h 1361271"/>
              <a:gd name="connsiteX5" fmla="*/ 6063732 w 6845299"/>
              <a:gd name="connsiteY5" fmla="*/ 247688 h 1361271"/>
              <a:gd name="connsiteX6" fmla="*/ 5627629 w 6845299"/>
              <a:gd name="connsiteY6" fmla="*/ 261458 h 1361271"/>
              <a:gd name="connsiteX7" fmla="*/ 3435819 w 6845299"/>
              <a:gd name="connsiteY7" fmla="*/ 55904 h 1361271"/>
              <a:gd name="connsiteX8" fmla="*/ 595393 w 6845299"/>
              <a:gd name="connsiteY8" fmla="*/ 620756 h 1361271"/>
              <a:gd name="connsiteX9" fmla="*/ 3435819 w 6845299"/>
              <a:gd name="connsiteY9" fmla="*/ 1185609 h 1361271"/>
              <a:gd name="connsiteX10" fmla="*/ 6276245 w 6845299"/>
              <a:gd name="connsiteY10" fmla="*/ 620757 h 1361271"/>
              <a:gd name="connsiteX11" fmla="*/ 5627629 w 6845299"/>
              <a:gd name="connsiteY11" fmla="*/ 261458 h 136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5299" h="1361271">
                <a:moveTo>
                  <a:pt x="6063732" y="247688"/>
                </a:moveTo>
                <a:cubicBezTo>
                  <a:pt x="6551994" y="365342"/>
                  <a:pt x="6845300" y="516177"/>
                  <a:pt x="6845299" y="680635"/>
                </a:cubicBezTo>
                <a:cubicBezTo>
                  <a:pt x="6845299" y="1056539"/>
                  <a:pt x="5312927" y="1361270"/>
                  <a:pt x="3422649" y="1361271"/>
                </a:cubicBezTo>
                <a:cubicBezTo>
                  <a:pt x="1532372" y="1361270"/>
                  <a:pt x="-1" y="1056539"/>
                  <a:pt x="0" y="680636"/>
                </a:cubicBezTo>
                <a:cubicBezTo>
                  <a:pt x="-1" y="304731"/>
                  <a:pt x="1532373" y="0"/>
                  <a:pt x="3422650" y="0"/>
                </a:cubicBezTo>
                <a:cubicBezTo>
                  <a:pt x="4485931" y="0"/>
                  <a:pt x="5435968" y="96419"/>
                  <a:pt x="6063732" y="247688"/>
                </a:cubicBezTo>
                <a:close/>
                <a:moveTo>
                  <a:pt x="5627629" y="261458"/>
                </a:moveTo>
                <a:cubicBezTo>
                  <a:pt x="5106654" y="135921"/>
                  <a:pt x="4318226" y="55904"/>
                  <a:pt x="3435819" y="55904"/>
                </a:cubicBezTo>
                <a:cubicBezTo>
                  <a:pt x="1867095" y="55904"/>
                  <a:pt x="595393" y="308797"/>
                  <a:pt x="595393" y="620756"/>
                </a:cubicBezTo>
                <a:cubicBezTo>
                  <a:pt x="595393" y="932716"/>
                  <a:pt x="1867095" y="1185608"/>
                  <a:pt x="3435819" y="1185609"/>
                </a:cubicBezTo>
                <a:cubicBezTo>
                  <a:pt x="5004543" y="1185608"/>
                  <a:pt x="6276245" y="932715"/>
                  <a:pt x="6276245" y="620757"/>
                </a:cubicBezTo>
                <a:cubicBezTo>
                  <a:pt x="6276244" y="484274"/>
                  <a:pt x="6032833" y="359098"/>
                  <a:pt x="5627629" y="261458"/>
                </a:cubicBezTo>
                <a:close/>
              </a:path>
            </a:pathLst>
          </a:custGeom>
          <a:gradFill flip="none" rotWithShape="1">
            <a:gsLst>
              <a:gs pos="0">
                <a:schemeClr val="accent1">
                  <a:alpha val="0"/>
                </a:schemeClr>
              </a:gs>
              <a:gs pos="100000">
                <a:schemeClr val="accent1">
                  <a:alpha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525">
              <a:solidFill>
                <a:schemeClr val="lt1"/>
              </a:solidFill>
              <a:cs typeface="+mn-ea"/>
              <a:sym typeface="+mn-lt"/>
            </a:endParaRPr>
          </a:p>
        </p:txBody>
      </p:sp>
      <p:sp>
        <p:nvSpPr>
          <p:cNvPr id="5" name="圆环1"/>
          <p:cNvSpPr/>
          <p:nvPr>
            <p:custDataLst>
              <p:tags r:id="rId3"/>
            </p:custDataLst>
          </p:nvPr>
        </p:nvSpPr>
        <p:spPr>
          <a:xfrm>
            <a:off x="857748" y="3278745"/>
            <a:ext cx="7335552" cy="1292070"/>
          </a:xfrm>
          <a:prstGeom prst="ellipse">
            <a:avLst/>
          </a:prstGeom>
          <a:noFill/>
          <a:ln>
            <a:gradFill>
              <a:gsLst>
                <a:gs pos="20000">
                  <a:schemeClr val="accent1">
                    <a:alpha val="0"/>
                  </a:schemeClr>
                </a:gs>
                <a:gs pos="100000">
                  <a:schemeClr val="accent1">
                    <a:alpha val="10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sz="1525">
              <a:solidFill>
                <a:schemeClr val="lt1"/>
              </a:solidFill>
              <a:cs typeface="+mn-ea"/>
              <a:sym typeface="+mn-lt"/>
            </a:endParaRPr>
          </a:p>
        </p:txBody>
      </p:sp>
      <p:pic>
        <p:nvPicPr>
          <p:cNvPr id="11" name="图形 10" descr="343439383331313b343532303033323bd3a6d3c3b9dcc0ed"/>
          <p:cNvPicPr>
            <a:picLocks noChangeAspect="1"/>
          </p:cNvPicPr>
          <p:nvPr>
            <p:custDataLst>
              <p:tags r:id="rId4"/>
            </p:custDataLst>
          </p:nvPr>
        </p:nvPicPr>
        <p:blipFill>
          <a:blip r:embed="rId5">
            <a:extLst>
              <a:ext uri="{96DAC541-7B7A-43D3-8B79-37D633B846F1}">
                <asvg:svgBlip xmlns:asvg="http://schemas.microsoft.com/office/drawing/2016/SVG/main" r:embed="rId6"/>
              </a:ext>
            </a:extLst>
          </a:blip>
          <a:stretch>
            <a:fillRect/>
          </a:stretch>
        </p:blipFill>
        <p:spPr>
          <a:xfrm>
            <a:off x="4211915" y="3141894"/>
            <a:ext cx="685520" cy="685520"/>
          </a:xfrm>
          <a:prstGeom prst="rect">
            <a:avLst/>
          </a:prstGeom>
          <a:effectLst>
            <a:outerShdw blurRad="215900" sx="102000" sy="102000" algn="ctr" rotWithShape="0">
              <a:schemeClr val="accent1">
                <a:alpha val="40000"/>
              </a:schemeClr>
            </a:outerShdw>
          </a:effectLst>
        </p:spPr>
      </p:pic>
      <p:sp>
        <p:nvSpPr>
          <p:cNvPr id="45" name="Freeform 14"/>
          <p:cNvSpPr/>
          <p:nvPr>
            <p:custDataLst>
              <p:tags r:id="rId7"/>
            </p:custDataLst>
          </p:nvPr>
        </p:nvSpPr>
        <p:spPr>
          <a:xfrm>
            <a:off x="2043245" y="2507555"/>
            <a:ext cx="1944880" cy="548473"/>
          </a:xfrm>
          <a:custGeom>
            <a:avLst/>
            <a:gdLst/>
            <a:ahLst/>
            <a:cxnLst/>
            <a:rect l="0" t="0" r="0" b="0"/>
            <a:pathLst>
              <a:path w="2475967" h="649108">
                <a:moveTo>
                  <a:pt x="0" y="0"/>
                </a:moveTo>
                <a:lnTo>
                  <a:pt x="0" y="559107"/>
                </a:lnTo>
                <a:cubicBezTo>
                  <a:pt x="0" y="608787"/>
                  <a:pt x="40320" y="649107"/>
                  <a:pt x="90000" y="649107"/>
                </a:cubicBezTo>
                <a:lnTo>
                  <a:pt x="2475966" y="649107"/>
                </a:lnTo>
              </a:path>
            </a:pathLst>
          </a:cu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525">
              <a:solidFill>
                <a:schemeClr val="lt1"/>
              </a:solidFill>
            </a:endParaRPr>
          </a:p>
        </p:txBody>
      </p:sp>
      <p:sp>
        <p:nvSpPr>
          <p:cNvPr id="42" name="Freeform 39"/>
          <p:cNvSpPr/>
          <p:nvPr>
            <p:custDataLst>
              <p:tags r:id="rId8"/>
            </p:custDataLst>
          </p:nvPr>
        </p:nvSpPr>
        <p:spPr>
          <a:xfrm>
            <a:off x="5062531" y="2507555"/>
            <a:ext cx="1920193" cy="548473"/>
          </a:xfrm>
          <a:custGeom>
            <a:avLst/>
            <a:gdLst/>
            <a:ahLst/>
            <a:cxnLst/>
            <a:rect l="0" t="0" r="0" b="0"/>
            <a:pathLst>
              <a:path w="2475967" h="649108">
                <a:moveTo>
                  <a:pt x="2475966" y="0"/>
                </a:moveTo>
                <a:lnTo>
                  <a:pt x="2475966" y="559107"/>
                </a:lnTo>
                <a:cubicBezTo>
                  <a:pt x="2475966" y="608787"/>
                  <a:pt x="2435646" y="649107"/>
                  <a:pt x="2385966" y="649107"/>
                </a:cubicBezTo>
                <a:lnTo>
                  <a:pt x="0" y="649107"/>
                </a:lnTo>
              </a:path>
            </a:pathLst>
          </a:cu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525">
              <a:solidFill>
                <a:schemeClr val="lt1"/>
              </a:solidFill>
            </a:endParaRPr>
          </a:p>
        </p:txBody>
      </p:sp>
      <p:sp>
        <p:nvSpPr>
          <p:cNvPr id="2" name="矩形 1"/>
          <p:cNvSpPr/>
          <p:nvPr>
            <p:custDataLst>
              <p:tags r:id="rId9"/>
            </p:custDataLst>
          </p:nvPr>
        </p:nvSpPr>
        <p:spPr>
          <a:xfrm>
            <a:off x="2754328" y="3887861"/>
            <a:ext cx="3557125" cy="311267"/>
          </a:xfrm>
          <a:prstGeom prst="rect">
            <a:avLst/>
          </a:prstGeom>
          <a:noFill/>
        </p:spPr>
        <p:txBody>
          <a:bodyPr wrap="square" lIns="0" tIns="0" rIns="0" bIns="0" rtlCol="0" anchor="b">
            <a:noAutofit/>
          </a:bodyPr>
          <a:p>
            <a:pPr algn="ctr">
              <a:spcBef>
                <a:spcPct val="0"/>
              </a:spcBef>
              <a:spcAft>
                <a:spcPct val="0"/>
              </a:spcAft>
            </a:pPr>
            <a:r>
              <a:rPr lang="zh-CN" altLang="en-US" sz="1695" b="1" dirty="0">
                <a:solidFill>
                  <a:schemeClr val="accent1"/>
                </a:solidFill>
                <a:latin typeface="+mn-ea"/>
                <a:cs typeface="+mn-ea"/>
                <a:sym typeface="+mn-ea"/>
              </a:rPr>
              <a:t>核定扣除的原因</a:t>
            </a:r>
            <a:endParaRPr lang="zh-CN" altLang="en-US" sz="1695" b="1" dirty="0">
              <a:solidFill>
                <a:schemeClr val="accent1"/>
              </a:solidFill>
              <a:latin typeface="+mn-ea"/>
              <a:cs typeface="+mn-ea"/>
              <a:sym typeface="+mn-ea"/>
            </a:endParaRPr>
          </a:p>
        </p:txBody>
      </p:sp>
      <p:sp>
        <p:nvSpPr>
          <p:cNvPr id="6" name="矩形 5"/>
          <p:cNvSpPr/>
          <p:nvPr>
            <p:custDataLst>
              <p:tags r:id="rId10"/>
            </p:custDataLst>
          </p:nvPr>
        </p:nvSpPr>
        <p:spPr>
          <a:xfrm>
            <a:off x="398780" y="1165860"/>
            <a:ext cx="3322320" cy="527685"/>
          </a:xfrm>
          <a:prstGeom prst="rect">
            <a:avLst/>
          </a:prstGeom>
          <a:noFill/>
        </p:spPr>
        <p:txBody>
          <a:bodyPr wrap="square" lIns="0" tIns="0" rIns="0" bIns="0" rtlCol="0" anchor="b">
            <a:noAutofit/>
          </a:bodyPr>
          <a:p>
            <a:pPr algn="ctr">
              <a:spcBef>
                <a:spcPct val="0"/>
              </a:spcBef>
              <a:spcAft>
                <a:spcPct val="0"/>
              </a:spcAft>
            </a:pPr>
            <a:r>
              <a:rPr lang="zh-CN" altLang="en-US" sz="1600" b="1">
                <a:solidFill>
                  <a:schemeClr val="accent1"/>
                </a:solidFill>
                <a:latin typeface="+mn-ea"/>
                <a:cs typeface="+mn-ea"/>
                <a:sym typeface="+mn-ea"/>
              </a:rPr>
              <a:t>避免部分纳税人暴力虚开虚抵</a:t>
            </a:r>
            <a:endParaRPr lang="zh-CN" altLang="en-US" sz="1600" b="1">
              <a:solidFill>
                <a:schemeClr val="accent1"/>
              </a:solidFill>
              <a:latin typeface="+mn-ea"/>
              <a:cs typeface="+mn-ea"/>
              <a:sym typeface="+mn-ea"/>
            </a:endParaRPr>
          </a:p>
        </p:txBody>
      </p:sp>
      <p:sp>
        <p:nvSpPr>
          <p:cNvPr id="9" name="矩形 8"/>
          <p:cNvSpPr/>
          <p:nvPr>
            <p:custDataLst>
              <p:tags r:id="rId11"/>
            </p:custDataLst>
          </p:nvPr>
        </p:nvSpPr>
        <p:spPr>
          <a:xfrm>
            <a:off x="5316375" y="1324008"/>
            <a:ext cx="3336457" cy="311267"/>
          </a:xfrm>
          <a:prstGeom prst="rect">
            <a:avLst/>
          </a:prstGeom>
          <a:noFill/>
        </p:spPr>
        <p:txBody>
          <a:bodyPr wrap="square" lIns="0" tIns="0" rIns="0" bIns="0" rtlCol="0" anchor="b">
            <a:noAutofit/>
          </a:bodyPr>
          <a:p>
            <a:pPr algn="ctr">
              <a:spcBef>
                <a:spcPct val="0"/>
              </a:spcBef>
              <a:spcAft>
                <a:spcPct val="0"/>
              </a:spcAft>
            </a:pPr>
            <a:r>
              <a:rPr lang="zh-CN" altLang="en-US" sz="1600" b="1">
                <a:solidFill>
                  <a:schemeClr val="tx1"/>
                </a:solidFill>
                <a:latin typeface="+mn-ea"/>
                <a:cs typeface="+mn-ea"/>
                <a:sym typeface="+mn-ea"/>
              </a:rPr>
              <a:t>解决进项和销项时间匹配的问题</a:t>
            </a:r>
            <a:endParaRPr lang="zh-CN" altLang="en-US" sz="1600" b="1">
              <a:solidFill>
                <a:schemeClr val="tx1"/>
              </a:solidFill>
              <a:latin typeface="+mn-ea"/>
              <a:cs typeface="+mn-ea"/>
              <a:sym typeface="+mn-ea"/>
            </a:endParaRPr>
          </a:p>
        </p:txBody>
      </p:sp>
      <p:sp>
        <p:nvSpPr>
          <p:cNvPr id="67" name="椭圆 66"/>
          <p:cNvSpPr/>
          <p:nvPr>
            <p:custDataLst>
              <p:tags r:id="rId12"/>
            </p:custDataLst>
          </p:nvPr>
        </p:nvSpPr>
        <p:spPr>
          <a:xfrm>
            <a:off x="1997091" y="2441008"/>
            <a:ext cx="90416" cy="90416"/>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525">
              <a:solidFill>
                <a:schemeClr val="lt1"/>
              </a:solidFill>
            </a:endParaRPr>
          </a:p>
        </p:txBody>
      </p:sp>
      <p:sp>
        <p:nvSpPr>
          <p:cNvPr id="70" name="椭圆 69"/>
          <p:cNvSpPr/>
          <p:nvPr>
            <p:custDataLst>
              <p:tags r:id="rId13"/>
            </p:custDataLst>
          </p:nvPr>
        </p:nvSpPr>
        <p:spPr>
          <a:xfrm>
            <a:off x="6939791" y="2441008"/>
            <a:ext cx="90416" cy="9041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sz="1525">
              <a:solidFill>
                <a:schemeClr val="lt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任意多边形 11"/>
          <p:cNvSpPr/>
          <p:nvPr>
            <p:custDataLst>
              <p:tags r:id="rId1"/>
            </p:custDataLst>
          </p:nvPr>
        </p:nvSpPr>
        <p:spPr>
          <a:xfrm rot="10800000">
            <a:off x="3784631" y="2316052"/>
            <a:ext cx="2252401" cy="16138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1">
                  <a:lumMod val="90000"/>
                  <a:alpha val="100000"/>
                </a:schemeClr>
              </a:gs>
              <a:gs pos="100000">
                <a:schemeClr val="accent1">
                  <a:lumMod val="80000"/>
                  <a:lumOff val="20000"/>
                  <a:alpha val="10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sz="1795">
              <a:solidFill>
                <a:schemeClr val="tx1"/>
              </a:solidFill>
              <a:sym typeface="+mn-ea"/>
            </a:endParaRPr>
          </a:p>
        </p:txBody>
      </p:sp>
      <p:sp>
        <p:nvSpPr>
          <p:cNvPr id="5" name="任意多边形 11"/>
          <p:cNvSpPr/>
          <p:nvPr>
            <p:custDataLst>
              <p:tags r:id="rId2"/>
            </p:custDataLst>
          </p:nvPr>
        </p:nvSpPr>
        <p:spPr>
          <a:xfrm rot="18000000">
            <a:off x="3415093" y="2173881"/>
            <a:ext cx="2252401" cy="1613880"/>
          </a:xfrm>
          <a:custGeom>
            <a:avLst/>
            <a:gdLst>
              <a:gd name="adj" fmla="val 18112"/>
              <a:gd name="a" fmla="pin 0 adj 50000"/>
              <a:gd name="dr" fmla="*/ ss a 100000"/>
              <a:gd name="iwd2" fmla="+- wd2 0 dr"/>
              <a:gd name="ihd2" fmla="+- hd2 0 dr"/>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779" h="3424">
                <a:moveTo>
                  <a:pt x="326" y="0"/>
                </a:moveTo>
                <a:lnTo>
                  <a:pt x="2687" y="0"/>
                </a:lnTo>
                <a:lnTo>
                  <a:pt x="2701" y="0"/>
                </a:lnTo>
                <a:lnTo>
                  <a:pt x="2716" y="0"/>
                </a:lnTo>
                <a:lnTo>
                  <a:pt x="2741" y="1"/>
                </a:lnTo>
                <a:cubicBezTo>
                  <a:pt x="2848" y="3"/>
                  <a:pt x="2954" y="14"/>
                  <a:pt x="3057" y="33"/>
                </a:cubicBezTo>
                <a:lnTo>
                  <a:pt x="3099" y="41"/>
                </a:lnTo>
                <a:lnTo>
                  <a:pt x="3103" y="42"/>
                </a:lnTo>
                <a:lnTo>
                  <a:pt x="3104" y="42"/>
                </a:lnTo>
                <a:lnTo>
                  <a:pt x="3108" y="43"/>
                </a:lnTo>
                <a:lnTo>
                  <a:pt x="3139" y="49"/>
                </a:lnTo>
                <a:lnTo>
                  <a:pt x="3153" y="52"/>
                </a:lnTo>
                <a:lnTo>
                  <a:pt x="3155" y="53"/>
                </a:lnTo>
                <a:lnTo>
                  <a:pt x="3159" y="54"/>
                </a:lnTo>
                <a:lnTo>
                  <a:pt x="3182" y="59"/>
                </a:lnTo>
                <a:lnTo>
                  <a:pt x="3203" y="64"/>
                </a:lnTo>
                <a:lnTo>
                  <a:pt x="3206" y="65"/>
                </a:lnTo>
                <a:lnTo>
                  <a:pt x="3209" y="66"/>
                </a:lnTo>
                <a:lnTo>
                  <a:pt x="3226" y="70"/>
                </a:lnTo>
                <a:lnTo>
                  <a:pt x="3252" y="77"/>
                </a:lnTo>
                <a:lnTo>
                  <a:pt x="3257" y="79"/>
                </a:lnTo>
                <a:lnTo>
                  <a:pt x="3259" y="79"/>
                </a:lnTo>
                <a:lnTo>
                  <a:pt x="3271" y="83"/>
                </a:lnTo>
                <a:lnTo>
                  <a:pt x="3301" y="92"/>
                </a:lnTo>
                <a:lnTo>
                  <a:pt x="3307" y="94"/>
                </a:lnTo>
                <a:lnTo>
                  <a:pt x="3309" y="94"/>
                </a:lnTo>
                <a:lnTo>
                  <a:pt x="3317" y="97"/>
                </a:lnTo>
                <a:lnTo>
                  <a:pt x="3349" y="107"/>
                </a:lnTo>
                <a:lnTo>
                  <a:pt x="3356" y="110"/>
                </a:lnTo>
                <a:lnTo>
                  <a:pt x="3358" y="110"/>
                </a:lnTo>
                <a:lnTo>
                  <a:pt x="3363" y="112"/>
                </a:lnTo>
                <a:lnTo>
                  <a:pt x="3397" y="123"/>
                </a:lnTo>
                <a:lnTo>
                  <a:pt x="3405" y="127"/>
                </a:lnTo>
                <a:lnTo>
                  <a:pt x="3406" y="127"/>
                </a:lnTo>
                <a:lnTo>
                  <a:pt x="3409" y="128"/>
                </a:lnTo>
                <a:lnTo>
                  <a:pt x="3444" y="141"/>
                </a:lnTo>
                <a:lnTo>
                  <a:pt x="3453" y="145"/>
                </a:lnTo>
                <a:lnTo>
                  <a:pt x="3454" y="145"/>
                </a:lnTo>
                <a:lnTo>
                  <a:pt x="3455" y="146"/>
                </a:lnTo>
                <a:lnTo>
                  <a:pt x="3490" y="160"/>
                </a:lnTo>
                <a:lnTo>
                  <a:pt x="3501" y="164"/>
                </a:lnTo>
                <a:lnTo>
                  <a:pt x="3501" y="164"/>
                </a:lnTo>
                <a:lnTo>
                  <a:pt x="3501" y="165"/>
                </a:lnTo>
                <a:lnTo>
                  <a:pt x="3536" y="180"/>
                </a:lnTo>
                <a:cubicBezTo>
                  <a:pt x="3765" y="281"/>
                  <a:pt x="3972" y="423"/>
                  <a:pt x="4149" y="596"/>
                </a:cubicBezTo>
                <a:lnTo>
                  <a:pt x="4166" y="613"/>
                </a:lnTo>
                <a:lnTo>
                  <a:pt x="4166" y="613"/>
                </a:lnTo>
                <a:lnTo>
                  <a:pt x="4166" y="613"/>
                </a:lnTo>
                <a:lnTo>
                  <a:pt x="4184" y="631"/>
                </a:lnTo>
                <a:lnTo>
                  <a:pt x="4201" y="649"/>
                </a:lnTo>
                <a:lnTo>
                  <a:pt x="4201" y="649"/>
                </a:lnTo>
                <a:lnTo>
                  <a:pt x="4201" y="649"/>
                </a:lnTo>
                <a:lnTo>
                  <a:pt x="4218" y="667"/>
                </a:lnTo>
                <a:lnTo>
                  <a:pt x="4235" y="685"/>
                </a:lnTo>
                <a:lnTo>
                  <a:pt x="4235" y="686"/>
                </a:lnTo>
                <a:lnTo>
                  <a:pt x="4236" y="686"/>
                </a:lnTo>
                <a:lnTo>
                  <a:pt x="4251" y="703"/>
                </a:lnTo>
                <a:lnTo>
                  <a:pt x="4268" y="723"/>
                </a:lnTo>
                <a:lnTo>
                  <a:pt x="4269" y="723"/>
                </a:lnTo>
                <a:lnTo>
                  <a:pt x="4269" y="724"/>
                </a:lnTo>
                <a:lnTo>
                  <a:pt x="4284" y="740"/>
                </a:lnTo>
                <a:lnTo>
                  <a:pt x="4301" y="761"/>
                </a:lnTo>
                <a:lnTo>
                  <a:pt x="4301" y="761"/>
                </a:lnTo>
                <a:lnTo>
                  <a:pt x="4302" y="762"/>
                </a:lnTo>
                <a:lnTo>
                  <a:pt x="4315" y="779"/>
                </a:lnTo>
                <a:lnTo>
                  <a:pt x="4332" y="800"/>
                </a:lnTo>
                <a:lnTo>
                  <a:pt x="4333" y="801"/>
                </a:lnTo>
                <a:lnTo>
                  <a:pt x="4333" y="801"/>
                </a:lnTo>
                <a:lnTo>
                  <a:pt x="4346" y="817"/>
                </a:lnTo>
                <a:lnTo>
                  <a:pt x="4363" y="840"/>
                </a:lnTo>
                <a:lnTo>
                  <a:pt x="4363" y="841"/>
                </a:lnTo>
                <a:lnTo>
                  <a:pt x="4364" y="841"/>
                </a:lnTo>
                <a:lnTo>
                  <a:pt x="4376" y="857"/>
                </a:lnTo>
                <a:lnTo>
                  <a:pt x="4392" y="880"/>
                </a:lnTo>
                <a:lnTo>
                  <a:pt x="4393" y="881"/>
                </a:lnTo>
                <a:lnTo>
                  <a:pt x="4393" y="882"/>
                </a:lnTo>
                <a:lnTo>
                  <a:pt x="4404" y="897"/>
                </a:lnTo>
                <a:lnTo>
                  <a:pt x="4421" y="922"/>
                </a:lnTo>
                <a:lnTo>
                  <a:pt x="4422" y="923"/>
                </a:lnTo>
                <a:lnTo>
                  <a:pt x="4422" y="923"/>
                </a:lnTo>
                <a:lnTo>
                  <a:pt x="4432" y="938"/>
                </a:lnTo>
                <a:lnTo>
                  <a:pt x="4449" y="964"/>
                </a:lnTo>
                <a:lnTo>
                  <a:pt x="4449" y="965"/>
                </a:lnTo>
                <a:lnTo>
                  <a:pt x="4450" y="965"/>
                </a:lnTo>
                <a:lnTo>
                  <a:pt x="4459" y="980"/>
                </a:lnTo>
                <a:lnTo>
                  <a:pt x="4476" y="1007"/>
                </a:lnTo>
                <a:lnTo>
                  <a:pt x="4476" y="1007"/>
                </a:lnTo>
                <a:lnTo>
                  <a:pt x="4476" y="1008"/>
                </a:lnTo>
                <a:lnTo>
                  <a:pt x="4485" y="1022"/>
                </a:lnTo>
                <a:lnTo>
                  <a:pt x="4501" y="1050"/>
                </a:lnTo>
                <a:lnTo>
                  <a:pt x="4502" y="1051"/>
                </a:lnTo>
                <a:lnTo>
                  <a:pt x="4502" y="1051"/>
                </a:lnTo>
                <a:lnTo>
                  <a:pt x="4510" y="1065"/>
                </a:lnTo>
                <a:lnTo>
                  <a:pt x="4526" y="1095"/>
                </a:lnTo>
                <a:lnTo>
                  <a:pt x="4526" y="1095"/>
                </a:lnTo>
                <a:lnTo>
                  <a:pt x="4527" y="1095"/>
                </a:lnTo>
                <a:lnTo>
                  <a:pt x="4534" y="1109"/>
                </a:lnTo>
                <a:cubicBezTo>
                  <a:pt x="4691" y="1402"/>
                  <a:pt x="4779" y="1737"/>
                  <a:pt x="4779" y="2093"/>
                </a:cubicBezTo>
                <a:lnTo>
                  <a:pt x="4779" y="2094"/>
                </a:lnTo>
                <a:lnTo>
                  <a:pt x="4779" y="2094"/>
                </a:lnTo>
                <a:lnTo>
                  <a:pt x="4778" y="2140"/>
                </a:lnTo>
                <a:cubicBezTo>
                  <a:pt x="4768" y="2627"/>
                  <a:pt x="4590" y="3073"/>
                  <a:pt x="4301" y="3424"/>
                </a:cubicBezTo>
                <a:lnTo>
                  <a:pt x="4301" y="3424"/>
                </a:lnTo>
                <a:lnTo>
                  <a:pt x="2775" y="3424"/>
                </a:lnTo>
                <a:lnTo>
                  <a:pt x="2789" y="3423"/>
                </a:lnTo>
                <a:cubicBezTo>
                  <a:pt x="3478" y="3371"/>
                  <a:pt x="4021" y="2795"/>
                  <a:pt x="4021" y="2093"/>
                </a:cubicBezTo>
                <a:cubicBezTo>
                  <a:pt x="4021" y="1897"/>
                  <a:pt x="3979" y="1711"/>
                  <a:pt x="3903" y="1543"/>
                </a:cubicBezTo>
                <a:lnTo>
                  <a:pt x="3890" y="1514"/>
                </a:lnTo>
                <a:lnTo>
                  <a:pt x="3889" y="1513"/>
                </a:lnTo>
                <a:lnTo>
                  <a:pt x="3875" y="1486"/>
                </a:lnTo>
                <a:lnTo>
                  <a:pt x="3874" y="1484"/>
                </a:lnTo>
                <a:lnTo>
                  <a:pt x="3860" y="1457"/>
                </a:lnTo>
                <a:lnTo>
                  <a:pt x="3859" y="1455"/>
                </a:lnTo>
                <a:lnTo>
                  <a:pt x="3845" y="1429"/>
                </a:lnTo>
                <a:lnTo>
                  <a:pt x="3843" y="1426"/>
                </a:lnTo>
                <a:lnTo>
                  <a:pt x="3829" y="1402"/>
                </a:lnTo>
                <a:lnTo>
                  <a:pt x="3826" y="1398"/>
                </a:lnTo>
                <a:lnTo>
                  <a:pt x="3812" y="1375"/>
                </a:lnTo>
                <a:lnTo>
                  <a:pt x="3809" y="1370"/>
                </a:lnTo>
                <a:lnTo>
                  <a:pt x="3794" y="1348"/>
                </a:lnTo>
                <a:lnTo>
                  <a:pt x="3791" y="1343"/>
                </a:lnTo>
                <a:lnTo>
                  <a:pt x="3776" y="1322"/>
                </a:lnTo>
                <a:lnTo>
                  <a:pt x="3772" y="1317"/>
                </a:lnTo>
                <a:lnTo>
                  <a:pt x="3758" y="1297"/>
                </a:lnTo>
                <a:lnTo>
                  <a:pt x="3753" y="1291"/>
                </a:lnTo>
                <a:lnTo>
                  <a:pt x="3738" y="1271"/>
                </a:lnTo>
                <a:lnTo>
                  <a:pt x="3734" y="1265"/>
                </a:lnTo>
                <a:lnTo>
                  <a:pt x="3719" y="1247"/>
                </a:lnTo>
                <a:lnTo>
                  <a:pt x="3713" y="1240"/>
                </a:lnTo>
                <a:lnTo>
                  <a:pt x="3698" y="1222"/>
                </a:lnTo>
                <a:lnTo>
                  <a:pt x="3692" y="1216"/>
                </a:lnTo>
                <a:lnTo>
                  <a:pt x="3677" y="1198"/>
                </a:lnTo>
                <a:lnTo>
                  <a:pt x="3671" y="1192"/>
                </a:lnTo>
                <a:lnTo>
                  <a:pt x="3656" y="1175"/>
                </a:lnTo>
                <a:lnTo>
                  <a:pt x="3649" y="1168"/>
                </a:lnTo>
                <a:lnTo>
                  <a:pt x="3633" y="1152"/>
                </a:lnTo>
                <a:lnTo>
                  <a:pt x="3627" y="1146"/>
                </a:lnTo>
                <a:lnTo>
                  <a:pt x="3611" y="1130"/>
                </a:lnTo>
                <a:lnTo>
                  <a:pt x="3604" y="1124"/>
                </a:lnTo>
                <a:lnTo>
                  <a:pt x="3587" y="1108"/>
                </a:lnTo>
                <a:lnTo>
                  <a:pt x="3581" y="1102"/>
                </a:lnTo>
                <a:lnTo>
                  <a:pt x="3564" y="1087"/>
                </a:lnTo>
                <a:lnTo>
                  <a:pt x="3557" y="1081"/>
                </a:lnTo>
                <a:lnTo>
                  <a:pt x="3539" y="1066"/>
                </a:lnTo>
                <a:lnTo>
                  <a:pt x="3533" y="1060"/>
                </a:lnTo>
                <a:lnTo>
                  <a:pt x="3514" y="1046"/>
                </a:lnTo>
                <a:lnTo>
                  <a:pt x="3508" y="1041"/>
                </a:lnTo>
                <a:lnTo>
                  <a:pt x="3489" y="1026"/>
                </a:lnTo>
                <a:lnTo>
                  <a:pt x="3483" y="1021"/>
                </a:lnTo>
                <a:lnTo>
                  <a:pt x="3463" y="1007"/>
                </a:lnTo>
                <a:lnTo>
                  <a:pt x="3457" y="1003"/>
                </a:lnTo>
                <a:lnTo>
                  <a:pt x="3436" y="988"/>
                </a:lnTo>
                <a:lnTo>
                  <a:pt x="3431" y="985"/>
                </a:lnTo>
                <a:lnTo>
                  <a:pt x="3409" y="970"/>
                </a:lnTo>
                <a:lnTo>
                  <a:pt x="3404" y="967"/>
                </a:lnTo>
                <a:lnTo>
                  <a:pt x="3381" y="953"/>
                </a:lnTo>
                <a:lnTo>
                  <a:pt x="3377" y="951"/>
                </a:lnTo>
                <a:lnTo>
                  <a:pt x="3352" y="936"/>
                </a:lnTo>
                <a:lnTo>
                  <a:pt x="3350" y="934"/>
                </a:lnTo>
                <a:lnTo>
                  <a:pt x="3323" y="919"/>
                </a:lnTo>
                <a:lnTo>
                  <a:pt x="3322" y="919"/>
                </a:lnTo>
                <a:lnTo>
                  <a:pt x="3294" y="904"/>
                </a:lnTo>
                <a:cubicBezTo>
                  <a:pt x="3121" y="816"/>
                  <a:pt x="2927" y="764"/>
                  <a:pt x="2721" y="758"/>
                </a:cubicBezTo>
                <a:lnTo>
                  <a:pt x="2688" y="758"/>
                </a:lnTo>
                <a:lnTo>
                  <a:pt x="2685" y="758"/>
                </a:lnTo>
                <a:lnTo>
                  <a:pt x="2664" y="758"/>
                </a:lnTo>
                <a:lnTo>
                  <a:pt x="2648" y="759"/>
                </a:lnTo>
                <a:cubicBezTo>
                  <a:pt x="2637" y="759"/>
                  <a:pt x="2626" y="760"/>
                  <a:pt x="2614" y="760"/>
                </a:cubicBezTo>
                <a:lnTo>
                  <a:pt x="2606" y="760"/>
                </a:lnTo>
                <a:lnTo>
                  <a:pt x="2584" y="762"/>
                </a:lnTo>
                <a:lnTo>
                  <a:pt x="2582" y="762"/>
                </a:lnTo>
                <a:lnTo>
                  <a:pt x="1071" y="762"/>
                </a:lnTo>
                <a:lnTo>
                  <a:pt x="1072" y="761"/>
                </a:lnTo>
                <a:lnTo>
                  <a:pt x="1072" y="761"/>
                </a:lnTo>
                <a:lnTo>
                  <a:pt x="326" y="761"/>
                </a:lnTo>
                <a:lnTo>
                  <a:pt x="326" y="758"/>
                </a:lnTo>
                <a:lnTo>
                  <a:pt x="325" y="758"/>
                </a:lnTo>
                <a:cubicBezTo>
                  <a:pt x="324" y="757"/>
                  <a:pt x="323" y="756"/>
                  <a:pt x="322" y="755"/>
                </a:cubicBezTo>
                <a:lnTo>
                  <a:pt x="8" y="406"/>
                </a:lnTo>
                <a:cubicBezTo>
                  <a:pt x="5" y="403"/>
                  <a:pt x="3" y="399"/>
                  <a:pt x="2" y="395"/>
                </a:cubicBezTo>
                <a:cubicBezTo>
                  <a:pt x="-2" y="381"/>
                  <a:pt x="0" y="362"/>
                  <a:pt x="8" y="354"/>
                </a:cubicBezTo>
                <a:lnTo>
                  <a:pt x="322" y="5"/>
                </a:lnTo>
                <a:cubicBezTo>
                  <a:pt x="323" y="4"/>
                  <a:pt x="324" y="3"/>
                  <a:pt x="325" y="2"/>
                </a:cubicBezTo>
                <a:lnTo>
                  <a:pt x="326" y="2"/>
                </a:lnTo>
                <a:lnTo>
                  <a:pt x="326" y="0"/>
                </a:lnTo>
                <a:close/>
              </a:path>
            </a:pathLst>
          </a:custGeom>
          <a:gradFill>
            <a:gsLst>
              <a:gs pos="0">
                <a:schemeClr val="accent2">
                  <a:lumMod val="90000"/>
                  <a:alpha val="100000"/>
                </a:schemeClr>
              </a:gs>
              <a:gs pos="100000">
                <a:schemeClr val="accent2">
                  <a:lumMod val="80000"/>
                  <a:lumOff val="20000"/>
                  <a:alpha val="100000"/>
                </a:schemeClr>
              </a:gs>
            </a:gsLst>
            <a:lin ang="10800000" scaled="0"/>
          </a:gradFill>
          <a:ln w="12700">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algn="ctr"/>
            <a:endParaRPr lang="zh-CN" altLang="en-US" sz="1795">
              <a:solidFill>
                <a:schemeClr val="tx1"/>
              </a:solidFill>
              <a:sym typeface="+mn-ea"/>
            </a:endParaRPr>
          </a:p>
        </p:txBody>
      </p:sp>
      <p:sp>
        <p:nvSpPr>
          <p:cNvPr id="30" name="任意多边形: 形状 29"/>
          <p:cNvSpPr/>
          <p:nvPr>
            <p:custDataLst>
              <p:tags r:id="rId3"/>
            </p:custDataLst>
          </p:nvPr>
        </p:nvSpPr>
        <p:spPr>
          <a:xfrm rot="3600000">
            <a:off x="3742293" y="1901563"/>
            <a:ext cx="2189421" cy="1613880"/>
          </a:xfrm>
          <a:custGeom>
            <a:avLst/>
            <a:gdLst>
              <a:gd name="connsiteX0" fmla="*/ 2461793 w 2659883"/>
              <a:gd name="connsiteY0" fmla="*/ 1960671 h 1960671"/>
              <a:gd name="connsiteX1" fmla="*/ 2464149 w 2659883"/>
              <a:gd name="connsiteY1" fmla="*/ 1957940 h 1960671"/>
              <a:gd name="connsiteX2" fmla="*/ 2477277 w 2659883"/>
              <a:gd name="connsiteY2" fmla="*/ 1939725 h 1960671"/>
              <a:gd name="connsiteX3" fmla="*/ 2462699 w 2659883"/>
              <a:gd name="connsiteY3" fmla="*/ 1960671 h 1960671"/>
              <a:gd name="connsiteX4" fmla="*/ 4581 w 2659883"/>
              <a:gd name="connsiteY4" fmla="*/ 202710 h 1960671"/>
              <a:gd name="connsiteX5" fmla="*/ 184373 w 2659883"/>
              <a:gd name="connsiteY5" fmla="*/ 2863 h 1960671"/>
              <a:gd name="connsiteX6" fmla="*/ 186091 w 2659883"/>
              <a:gd name="connsiteY6" fmla="*/ 1145 h 1960671"/>
              <a:gd name="connsiteX7" fmla="*/ 186664 w 2659883"/>
              <a:gd name="connsiteY7" fmla="*/ 1145 h 1960671"/>
              <a:gd name="connsiteX8" fmla="*/ 186664 w 2659883"/>
              <a:gd name="connsiteY8" fmla="*/ 0 h 1960671"/>
              <a:gd name="connsiteX9" fmla="*/ 1538543 w 2659883"/>
              <a:gd name="connsiteY9" fmla="*/ 0 h 1960671"/>
              <a:gd name="connsiteX10" fmla="*/ 1546559 w 2659883"/>
              <a:gd name="connsiteY10" fmla="*/ 0 h 1960671"/>
              <a:gd name="connsiteX11" fmla="*/ 1555148 w 2659883"/>
              <a:gd name="connsiteY11" fmla="*/ 0 h 1960671"/>
              <a:gd name="connsiteX12" fmla="*/ 1569463 w 2659883"/>
              <a:gd name="connsiteY12" fmla="*/ 573 h 1960671"/>
              <a:gd name="connsiteX13" fmla="*/ 1750400 w 2659883"/>
              <a:gd name="connsiteY13" fmla="*/ 18897 h 1960671"/>
              <a:gd name="connsiteX14" fmla="*/ 1774449 w 2659883"/>
              <a:gd name="connsiteY14" fmla="*/ 23478 h 1960671"/>
              <a:gd name="connsiteX15" fmla="*/ 1776739 w 2659883"/>
              <a:gd name="connsiteY15" fmla="*/ 24050 h 1960671"/>
              <a:gd name="connsiteX16" fmla="*/ 1777312 w 2659883"/>
              <a:gd name="connsiteY16" fmla="*/ 24050 h 1960671"/>
              <a:gd name="connsiteX17" fmla="*/ 1779602 w 2659883"/>
              <a:gd name="connsiteY17" fmla="*/ 24623 h 1960671"/>
              <a:gd name="connsiteX18" fmla="*/ 1797353 w 2659883"/>
              <a:gd name="connsiteY18" fmla="*/ 28059 h 1960671"/>
              <a:gd name="connsiteX19" fmla="*/ 1805369 w 2659883"/>
              <a:gd name="connsiteY19" fmla="*/ 29777 h 1960671"/>
              <a:gd name="connsiteX20" fmla="*/ 1806514 w 2659883"/>
              <a:gd name="connsiteY20" fmla="*/ 30349 h 1960671"/>
              <a:gd name="connsiteX21" fmla="*/ 1808804 w 2659883"/>
              <a:gd name="connsiteY21" fmla="*/ 30922 h 1960671"/>
              <a:gd name="connsiteX22" fmla="*/ 1821974 w 2659883"/>
              <a:gd name="connsiteY22" fmla="*/ 33785 h 1960671"/>
              <a:gd name="connsiteX23" fmla="*/ 1833998 w 2659883"/>
              <a:gd name="connsiteY23" fmla="*/ 36648 h 1960671"/>
              <a:gd name="connsiteX24" fmla="*/ 1835716 w 2659883"/>
              <a:gd name="connsiteY24" fmla="*/ 37221 h 1960671"/>
              <a:gd name="connsiteX25" fmla="*/ 1837434 w 2659883"/>
              <a:gd name="connsiteY25" fmla="*/ 37793 h 1960671"/>
              <a:gd name="connsiteX26" fmla="*/ 1847168 w 2659883"/>
              <a:gd name="connsiteY26" fmla="*/ 40084 h 1960671"/>
              <a:gd name="connsiteX27" fmla="*/ 1862055 w 2659883"/>
              <a:gd name="connsiteY27" fmla="*/ 44092 h 1960671"/>
              <a:gd name="connsiteX28" fmla="*/ 1864918 w 2659883"/>
              <a:gd name="connsiteY28" fmla="*/ 45238 h 1960671"/>
              <a:gd name="connsiteX29" fmla="*/ 1866063 w 2659883"/>
              <a:gd name="connsiteY29" fmla="*/ 45238 h 1960671"/>
              <a:gd name="connsiteX30" fmla="*/ 1872934 w 2659883"/>
              <a:gd name="connsiteY30" fmla="*/ 47528 h 1960671"/>
              <a:gd name="connsiteX31" fmla="*/ 1890112 w 2659883"/>
              <a:gd name="connsiteY31" fmla="*/ 52682 h 1960671"/>
              <a:gd name="connsiteX32" fmla="*/ 1893547 w 2659883"/>
              <a:gd name="connsiteY32" fmla="*/ 53827 h 1960671"/>
              <a:gd name="connsiteX33" fmla="*/ 1894692 w 2659883"/>
              <a:gd name="connsiteY33" fmla="*/ 53827 h 1960671"/>
              <a:gd name="connsiteX34" fmla="*/ 1899273 w 2659883"/>
              <a:gd name="connsiteY34" fmla="*/ 55545 h 1960671"/>
              <a:gd name="connsiteX35" fmla="*/ 1917596 w 2659883"/>
              <a:gd name="connsiteY35" fmla="*/ 61271 h 1960671"/>
              <a:gd name="connsiteX36" fmla="*/ 1921604 w 2659883"/>
              <a:gd name="connsiteY36" fmla="*/ 62989 h 1960671"/>
              <a:gd name="connsiteX37" fmla="*/ 1922749 w 2659883"/>
              <a:gd name="connsiteY37" fmla="*/ 62989 h 1960671"/>
              <a:gd name="connsiteX38" fmla="*/ 1925612 w 2659883"/>
              <a:gd name="connsiteY38" fmla="*/ 64134 h 1960671"/>
              <a:gd name="connsiteX39" fmla="*/ 1945080 w 2659883"/>
              <a:gd name="connsiteY39" fmla="*/ 70433 h 1960671"/>
              <a:gd name="connsiteX40" fmla="*/ 1949661 w 2659883"/>
              <a:gd name="connsiteY40" fmla="*/ 72724 h 1960671"/>
              <a:gd name="connsiteX41" fmla="*/ 1950233 w 2659883"/>
              <a:gd name="connsiteY41" fmla="*/ 72724 h 1960671"/>
              <a:gd name="connsiteX42" fmla="*/ 1951951 w 2659883"/>
              <a:gd name="connsiteY42" fmla="*/ 73296 h 1960671"/>
              <a:gd name="connsiteX43" fmla="*/ 1971992 w 2659883"/>
              <a:gd name="connsiteY43" fmla="*/ 80740 h 1960671"/>
              <a:gd name="connsiteX44" fmla="*/ 1977145 w 2659883"/>
              <a:gd name="connsiteY44" fmla="*/ 83031 h 1960671"/>
              <a:gd name="connsiteX45" fmla="*/ 1977718 w 2659883"/>
              <a:gd name="connsiteY45" fmla="*/ 83031 h 1960671"/>
              <a:gd name="connsiteX46" fmla="*/ 1978290 w 2659883"/>
              <a:gd name="connsiteY46" fmla="*/ 83603 h 1960671"/>
              <a:gd name="connsiteX47" fmla="*/ 1998331 w 2659883"/>
              <a:gd name="connsiteY47" fmla="*/ 91620 h 1960671"/>
              <a:gd name="connsiteX48" fmla="*/ 2004629 w 2659883"/>
              <a:gd name="connsiteY48" fmla="*/ 93911 h 1960671"/>
              <a:gd name="connsiteX49" fmla="*/ 2004629 w 2659883"/>
              <a:gd name="connsiteY49" fmla="*/ 94483 h 1960671"/>
              <a:gd name="connsiteX50" fmla="*/ 2024670 w 2659883"/>
              <a:gd name="connsiteY50" fmla="*/ 103073 h 1960671"/>
              <a:gd name="connsiteX51" fmla="*/ 2375666 w 2659883"/>
              <a:gd name="connsiteY51" fmla="*/ 341285 h 1960671"/>
              <a:gd name="connsiteX52" fmla="*/ 2385400 w 2659883"/>
              <a:gd name="connsiteY52" fmla="*/ 351020 h 1960671"/>
              <a:gd name="connsiteX53" fmla="*/ 2395707 w 2659883"/>
              <a:gd name="connsiteY53" fmla="*/ 361327 h 1960671"/>
              <a:gd name="connsiteX54" fmla="*/ 2405441 w 2659883"/>
              <a:gd name="connsiteY54" fmla="*/ 371634 h 1960671"/>
              <a:gd name="connsiteX55" fmla="*/ 2415174 w 2659883"/>
              <a:gd name="connsiteY55" fmla="*/ 381942 h 1960671"/>
              <a:gd name="connsiteX56" fmla="*/ 2424908 w 2659883"/>
              <a:gd name="connsiteY56" fmla="*/ 392249 h 1960671"/>
              <a:gd name="connsiteX57" fmla="*/ 2424908 w 2659883"/>
              <a:gd name="connsiteY57" fmla="*/ 392821 h 1960671"/>
              <a:gd name="connsiteX58" fmla="*/ 2425481 w 2659883"/>
              <a:gd name="connsiteY58" fmla="*/ 392821 h 1960671"/>
              <a:gd name="connsiteX59" fmla="*/ 2434070 w 2659883"/>
              <a:gd name="connsiteY59" fmla="*/ 402556 h 1960671"/>
              <a:gd name="connsiteX60" fmla="*/ 2443804 w 2659883"/>
              <a:gd name="connsiteY60" fmla="*/ 414009 h 1960671"/>
              <a:gd name="connsiteX61" fmla="*/ 2444376 w 2659883"/>
              <a:gd name="connsiteY61" fmla="*/ 414009 h 1960671"/>
              <a:gd name="connsiteX62" fmla="*/ 2444376 w 2659883"/>
              <a:gd name="connsiteY62" fmla="*/ 414581 h 1960671"/>
              <a:gd name="connsiteX63" fmla="*/ 2452965 w 2659883"/>
              <a:gd name="connsiteY63" fmla="*/ 423743 h 1960671"/>
              <a:gd name="connsiteX64" fmla="*/ 2462699 w 2659883"/>
              <a:gd name="connsiteY64" fmla="*/ 435768 h 1960671"/>
              <a:gd name="connsiteX65" fmla="*/ 2463272 w 2659883"/>
              <a:gd name="connsiteY65" fmla="*/ 436341 h 1960671"/>
              <a:gd name="connsiteX66" fmla="*/ 2470715 w 2659883"/>
              <a:gd name="connsiteY66" fmla="*/ 446076 h 1960671"/>
              <a:gd name="connsiteX67" fmla="*/ 2480449 w 2659883"/>
              <a:gd name="connsiteY67" fmla="*/ 458101 h 1960671"/>
              <a:gd name="connsiteX68" fmla="*/ 2481022 w 2659883"/>
              <a:gd name="connsiteY68" fmla="*/ 458673 h 1960671"/>
              <a:gd name="connsiteX69" fmla="*/ 2488465 w 2659883"/>
              <a:gd name="connsiteY69" fmla="*/ 467835 h 1960671"/>
              <a:gd name="connsiteX70" fmla="*/ 2498199 w 2659883"/>
              <a:gd name="connsiteY70" fmla="*/ 481006 h 1960671"/>
              <a:gd name="connsiteX71" fmla="*/ 2498199 w 2659883"/>
              <a:gd name="connsiteY71" fmla="*/ 481579 h 1960671"/>
              <a:gd name="connsiteX72" fmla="*/ 2498772 w 2659883"/>
              <a:gd name="connsiteY72" fmla="*/ 481579 h 1960671"/>
              <a:gd name="connsiteX73" fmla="*/ 2505643 w 2659883"/>
              <a:gd name="connsiteY73" fmla="*/ 490741 h 1960671"/>
              <a:gd name="connsiteX74" fmla="*/ 2514805 w 2659883"/>
              <a:gd name="connsiteY74" fmla="*/ 503911 h 1960671"/>
              <a:gd name="connsiteX75" fmla="*/ 2515377 w 2659883"/>
              <a:gd name="connsiteY75" fmla="*/ 504484 h 1960671"/>
              <a:gd name="connsiteX76" fmla="*/ 2515377 w 2659883"/>
              <a:gd name="connsiteY76" fmla="*/ 505056 h 1960671"/>
              <a:gd name="connsiteX77" fmla="*/ 2521676 w 2659883"/>
              <a:gd name="connsiteY77" fmla="*/ 513646 h 1960671"/>
              <a:gd name="connsiteX78" fmla="*/ 2531410 w 2659883"/>
              <a:gd name="connsiteY78" fmla="*/ 527961 h 1960671"/>
              <a:gd name="connsiteX79" fmla="*/ 2531982 w 2659883"/>
              <a:gd name="connsiteY79" fmla="*/ 528534 h 1960671"/>
              <a:gd name="connsiteX80" fmla="*/ 2537708 w 2659883"/>
              <a:gd name="connsiteY80" fmla="*/ 537123 h 1960671"/>
              <a:gd name="connsiteX81" fmla="*/ 2547442 w 2659883"/>
              <a:gd name="connsiteY81" fmla="*/ 552012 h 1960671"/>
              <a:gd name="connsiteX82" fmla="*/ 2547442 w 2659883"/>
              <a:gd name="connsiteY82" fmla="*/ 552584 h 1960671"/>
              <a:gd name="connsiteX83" fmla="*/ 2548015 w 2659883"/>
              <a:gd name="connsiteY83" fmla="*/ 552584 h 1960671"/>
              <a:gd name="connsiteX84" fmla="*/ 2553168 w 2659883"/>
              <a:gd name="connsiteY84" fmla="*/ 561174 h 1960671"/>
              <a:gd name="connsiteX85" fmla="*/ 2562902 w 2659883"/>
              <a:gd name="connsiteY85" fmla="*/ 576634 h 1960671"/>
              <a:gd name="connsiteX86" fmla="*/ 2562902 w 2659883"/>
              <a:gd name="connsiteY86" fmla="*/ 577207 h 1960671"/>
              <a:gd name="connsiteX87" fmla="*/ 2568055 w 2659883"/>
              <a:gd name="connsiteY87" fmla="*/ 585224 h 1960671"/>
              <a:gd name="connsiteX88" fmla="*/ 2577217 w 2659883"/>
              <a:gd name="connsiteY88" fmla="*/ 601257 h 1960671"/>
              <a:gd name="connsiteX89" fmla="*/ 2577789 w 2659883"/>
              <a:gd name="connsiteY89" fmla="*/ 601830 h 1960671"/>
              <a:gd name="connsiteX90" fmla="*/ 2582370 w 2659883"/>
              <a:gd name="connsiteY90" fmla="*/ 609847 h 1960671"/>
              <a:gd name="connsiteX91" fmla="*/ 2591531 w 2659883"/>
              <a:gd name="connsiteY91" fmla="*/ 627025 h 1960671"/>
              <a:gd name="connsiteX92" fmla="*/ 2592104 w 2659883"/>
              <a:gd name="connsiteY92" fmla="*/ 627025 h 1960671"/>
              <a:gd name="connsiteX93" fmla="*/ 2596112 w 2659883"/>
              <a:gd name="connsiteY93" fmla="*/ 635042 h 1960671"/>
              <a:gd name="connsiteX94" fmla="*/ 2655956 w 2659883"/>
              <a:gd name="connsiteY94" fmla="*/ 765198 h 1960671"/>
              <a:gd name="connsiteX95" fmla="*/ 2659883 w 2659883"/>
              <a:gd name="connsiteY95" fmla="*/ 777517 h 1960671"/>
              <a:gd name="connsiteX96" fmla="*/ 2207129 w 2659883"/>
              <a:gd name="connsiteY96" fmla="*/ 1561711 h 1960671"/>
              <a:gd name="connsiteX97" fmla="*/ 2247630 w 2659883"/>
              <a:gd name="connsiteY97" fmla="*/ 1482904 h 1960671"/>
              <a:gd name="connsiteX98" fmla="*/ 2302375 w 2659883"/>
              <a:gd name="connsiteY98" fmla="*/ 1198506 h 1960671"/>
              <a:gd name="connsiteX99" fmla="*/ 2234809 w 2659883"/>
              <a:gd name="connsiteY99" fmla="*/ 883562 h 1960671"/>
              <a:gd name="connsiteX100" fmla="*/ 2227366 w 2659883"/>
              <a:gd name="connsiteY100" fmla="*/ 866956 h 1960671"/>
              <a:gd name="connsiteX101" fmla="*/ 2226793 w 2659883"/>
              <a:gd name="connsiteY101" fmla="*/ 866383 h 1960671"/>
              <a:gd name="connsiteX102" fmla="*/ 2218777 w 2659883"/>
              <a:gd name="connsiteY102" fmla="*/ 850922 h 1960671"/>
              <a:gd name="connsiteX103" fmla="*/ 2218204 w 2659883"/>
              <a:gd name="connsiteY103" fmla="*/ 849777 h 1960671"/>
              <a:gd name="connsiteX104" fmla="*/ 2210188 w 2659883"/>
              <a:gd name="connsiteY104" fmla="*/ 834316 h 1960671"/>
              <a:gd name="connsiteX105" fmla="*/ 2209616 w 2659883"/>
              <a:gd name="connsiteY105" fmla="*/ 833171 h 1960671"/>
              <a:gd name="connsiteX106" fmla="*/ 2201599 w 2659883"/>
              <a:gd name="connsiteY106" fmla="*/ 818283 h 1960671"/>
              <a:gd name="connsiteX107" fmla="*/ 2200454 w 2659883"/>
              <a:gd name="connsiteY107" fmla="*/ 816565 h 1960671"/>
              <a:gd name="connsiteX108" fmla="*/ 2192438 w 2659883"/>
              <a:gd name="connsiteY108" fmla="*/ 802822 h 1960671"/>
              <a:gd name="connsiteX109" fmla="*/ 2190720 w 2659883"/>
              <a:gd name="connsiteY109" fmla="*/ 800531 h 1960671"/>
              <a:gd name="connsiteX110" fmla="*/ 2182704 w 2659883"/>
              <a:gd name="connsiteY110" fmla="*/ 787361 h 1960671"/>
              <a:gd name="connsiteX111" fmla="*/ 2180986 w 2659883"/>
              <a:gd name="connsiteY111" fmla="*/ 784498 h 1960671"/>
              <a:gd name="connsiteX112" fmla="*/ 2172397 w 2659883"/>
              <a:gd name="connsiteY112" fmla="*/ 771900 h 1960671"/>
              <a:gd name="connsiteX113" fmla="*/ 2170680 w 2659883"/>
              <a:gd name="connsiteY113" fmla="*/ 769037 h 1960671"/>
              <a:gd name="connsiteX114" fmla="*/ 2162091 w 2659883"/>
              <a:gd name="connsiteY114" fmla="*/ 757012 h 1960671"/>
              <a:gd name="connsiteX115" fmla="*/ 2159800 w 2659883"/>
              <a:gd name="connsiteY115" fmla="*/ 754148 h 1960671"/>
              <a:gd name="connsiteX116" fmla="*/ 2151784 w 2659883"/>
              <a:gd name="connsiteY116" fmla="*/ 742696 h 1960671"/>
              <a:gd name="connsiteX117" fmla="*/ 2148921 w 2659883"/>
              <a:gd name="connsiteY117" fmla="*/ 739260 h 1960671"/>
              <a:gd name="connsiteX118" fmla="*/ 2140332 w 2659883"/>
              <a:gd name="connsiteY118" fmla="*/ 727808 h 1960671"/>
              <a:gd name="connsiteX119" fmla="*/ 2138042 w 2659883"/>
              <a:gd name="connsiteY119" fmla="*/ 724372 h 1960671"/>
              <a:gd name="connsiteX120" fmla="*/ 2129453 w 2659883"/>
              <a:gd name="connsiteY120" fmla="*/ 714065 h 1960671"/>
              <a:gd name="connsiteX121" fmla="*/ 2126018 w 2659883"/>
              <a:gd name="connsiteY121" fmla="*/ 710056 h 1960671"/>
              <a:gd name="connsiteX122" fmla="*/ 2117429 w 2659883"/>
              <a:gd name="connsiteY122" fmla="*/ 699749 h 1960671"/>
              <a:gd name="connsiteX123" fmla="*/ 2113993 w 2659883"/>
              <a:gd name="connsiteY123" fmla="*/ 696313 h 1960671"/>
              <a:gd name="connsiteX124" fmla="*/ 2105405 w 2659883"/>
              <a:gd name="connsiteY124" fmla="*/ 686006 h 1960671"/>
              <a:gd name="connsiteX125" fmla="*/ 2101969 w 2659883"/>
              <a:gd name="connsiteY125" fmla="*/ 682570 h 1960671"/>
              <a:gd name="connsiteX126" fmla="*/ 2093380 w 2659883"/>
              <a:gd name="connsiteY126" fmla="*/ 672836 h 1960671"/>
              <a:gd name="connsiteX127" fmla="*/ 2089372 w 2659883"/>
              <a:gd name="connsiteY127" fmla="*/ 668827 h 1960671"/>
              <a:gd name="connsiteX128" fmla="*/ 2080211 w 2659883"/>
              <a:gd name="connsiteY128" fmla="*/ 659665 h 1960671"/>
              <a:gd name="connsiteX129" fmla="*/ 2076775 w 2659883"/>
              <a:gd name="connsiteY129" fmla="*/ 656229 h 1960671"/>
              <a:gd name="connsiteX130" fmla="*/ 2067614 w 2659883"/>
              <a:gd name="connsiteY130" fmla="*/ 647067 h 1960671"/>
              <a:gd name="connsiteX131" fmla="*/ 2063606 w 2659883"/>
              <a:gd name="connsiteY131" fmla="*/ 643632 h 1960671"/>
              <a:gd name="connsiteX132" fmla="*/ 2053872 w 2659883"/>
              <a:gd name="connsiteY132" fmla="*/ 634470 h 1960671"/>
              <a:gd name="connsiteX133" fmla="*/ 2050436 w 2659883"/>
              <a:gd name="connsiteY133" fmla="*/ 631034 h 1960671"/>
              <a:gd name="connsiteX134" fmla="*/ 2040702 w 2659883"/>
              <a:gd name="connsiteY134" fmla="*/ 622444 h 1960671"/>
              <a:gd name="connsiteX135" fmla="*/ 2036694 w 2659883"/>
              <a:gd name="connsiteY135" fmla="*/ 619009 h 1960671"/>
              <a:gd name="connsiteX136" fmla="*/ 2026388 w 2659883"/>
              <a:gd name="connsiteY136" fmla="*/ 610419 h 1960671"/>
              <a:gd name="connsiteX137" fmla="*/ 2022952 w 2659883"/>
              <a:gd name="connsiteY137" fmla="*/ 606984 h 1960671"/>
              <a:gd name="connsiteX138" fmla="*/ 2012073 w 2659883"/>
              <a:gd name="connsiteY138" fmla="*/ 598967 h 1960671"/>
              <a:gd name="connsiteX139" fmla="*/ 2008637 w 2659883"/>
              <a:gd name="connsiteY139" fmla="*/ 596104 h 1960671"/>
              <a:gd name="connsiteX140" fmla="*/ 1997758 w 2659883"/>
              <a:gd name="connsiteY140" fmla="*/ 587514 h 1960671"/>
              <a:gd name="connsiteX141" fmla="*/ 1994323 w 2659883"/>
              <a:gd name="connsiteY141" fmla="*/ 584651 h 1960671"/>
              <a:gd name="connsiteX142" fmla="*/ 1982871 w 2659883"/>
              <a:gd name="connsiteY142" fmla="*/ 576634 h 1960671"/>
              <a:gd name="connsiteX143" fmla="*/ 1979435 w 2659883"/>
              <a:gd name="connsiteY143" fmla="*/ 574344 h 1960671"/>
              <a:gd name="connsiteX144" fmla="*/ 1967411 w 2659883"/>
              <a:gd name="connsiteY144" fmla="*/ 565755 h 1960671"/>
              <a:gd name="connsiteX145" fmla="*/ 1964548 w 2659883"/>
              <a:gd name="connsiteY145" fmla="*/ 564037 h 1960671"/>
              <a:gd name="connsiteX146" fmla="*/ 1951951 w 2659883"/>
              <a:gd name="connsiteY146" fmla="*/ 555447 h 1960671"/>
              <a:gd name="connsiteX147" fmla="*/ 1949088 w 2659883"/>
              <a:gd name="connsiteY147" fmla="*/ 553729 h 1960671"/>
              <a:gd name="connsiteX148" fmla="*/ 1935919 w 2659883"/>
              <a:gd name="connsiteY148" fmla="*/ 545713 h 1960671"/>
              <a:gd name="connsiteX149" fmla="*/ 1933628 w 2659883"/>
              <a:gd name="connsiteY149" fmla="*/ 544567 h 1960671"/>
              <a:gd name="connsiteX150" fmla="*/ 1919314 w 2659883"/>
              <a:gd name="connsiteY150" fmla="*/ 535978 h 1960671"/>
              <a:gd name="connsiteX151" fmla="*/ 1918169 w 2659883"/>
              <a:gd name="connsiteY151" fmla="*/ 534833 h 1960671"/>
              <a:gd name="connsiteX152" fmla="*/ 1902709 w 2659883"/>
              <a:gd name="connsiteY152" fmla="*/ 526243 h 1960671"/>
              <a:gd name="connsiteX153" fmla="*/ 1902136 w 2659883"/>
              <a:gd name="connsiteY153" fmla="*/ 526243 h 1960671"/>
              <a:gd name="connsiteX154" fmla="*/ 1886104 w 2659883"/>
              <a:gd name="connsiteY154" fmla="*/ 517654 h 1960671"/>
              <a:gd name="connsiteX155" fmla="*/ 1558011 w 2659883"/>
              <a:gd name="connsiteY155" fmla="*/ 434051 h 1960671"/>
              <a:gd name="connsiteX156" fmla="*/ 1539116 w 2659883"/>
              <a:gd name="connsiteY156" fmla="*/ 434051 h 1960671"/>
              <a:gd name="connsiteX157" fmla="*/ 1537398 w 2659883"/>
              <a:gd name="connsiteY157" fmla="*/ 434051 h 1960671"/>
              <a:gd name="connsiteX158" fmla="*/ 1525373 w 2659883"/>
              <a:gd name="connsiteY158" fmla="*/ 434051 h 1960671"/>
              <a:gd name="connsiteX159" fmla="*/ 1516212 w 2659883"/>
              <a:gd name="connsiteY159" fmla="*/ 434623 h 1960671"/>
              <a:gd name="connsiteX160" fmla="*/ 1496744 w 2659883"/>
              <a:gd name="connsiteY160" fmla="*/ 435196 h 1960671"/>
              <a:gd name="connsiteX161" fmla="*/ 1492163 w 2659883"/>
              <a:gd name="connsiteY161" fmla="*/ 435196 h 1960671"/>
              <a:gd name="connsiteX162" fmla="*/ 1479566 w 2659883"/>
              <a:gd name="connsiteY162" fmla="*/ 436341 h 1960671"/>
              <a:gd name="connsiteX163" fmla="*/ 1478421 w 2659883"/>
              <a:gd name="connsiteY163" fmla="*/ 436341 h 1960671"/>
              <a:gd name="connsiteX164" fmla="*/ 613242 w 2659883"/>
              <a:gd name="connsiteY164" fmla="*/ 436341 h 1960671"/>
              <a:gd name="connsiteX165" fmla="*/ 613814 w 2659883"/>
              <a:gd name="connsiteY165" fmla="*/ 435768 h 1960671"/>
              <a:gd name="connsiteX166" fmla="*/ 186664 w 2659883"/>
              <a:gd name="connsiteY166" fmla="*/ 435768 h 1960671"/>
              <a:gd name="connsiteX167" fmla="*/ 186664 w 2659883"/>
              <a:gd name="connsiteY167" fmla="*/ 434051 h 1960671"/>
              <a:gd name="connsiteX168" fmla="*/ 186091 w 2659883"/>
              <a:gd name="connsiteY168" fmla="*/ 434051 h 1960671"/>
              <a:gd name="connsiteX169" fmla="*/ 184373 w 2659883"/>
              <a:gd name="connsiteY169" fmla="*/ 432333 h 1960671"/>
              <a:gd name="connsiteX170" fmla="*/ 4581 w 2659883"/>
              <a:gd name="connsiteY170" fmla="*/ 232486 h 1960671"/>
              <a:gd name="connsiteX171" fmla="*/ 1145 w 2659883"/>
              <a:gd name="connsiteY171" fmla="*/ 226187 h 1960671"/>
              <a:gd name="connsiteX172" fmla="*/ 4581 w 2659883"/>
              <a:gd name="connsiteY172" fmla="*/ 202710 h 1960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Lst>
            <a:rect l="l" t="t" r="r" b="b"/>
            <a:pathLst>
              <a:path w="2659883" h="1960671">
                <a:moveTo>
                  <a:pt x="2461793" y="1960671"/>
                </a:moveTo>
                <a:lnTo>
                  <a:pt x="2464149" y="1957940"/>
                </a:lnTo>
                <a:lnTo>
                  <a:pt x="2477277" y="1939725"/>
                </a:lnTo>
                <a:lnTo>
                  <a:pt x="2462699" y="1960671"/>
                </a:lnTo>
                <a:close/>
                <a:moveTo>
                  <a:pt x="4581" y="202710"/>
                </a:moveTo>
                <a:lnTo>
                  <a:pt x="184373" y="2863"/>
                </a:lnTo>
                <a:cubicBezTo>
                  <a:pt x="184946" y="2291"/>
                  <a:pt x="185519" y="1718"/>
                  <a:pt x="186091" y="1145"/>
                </a:cubicBezTo>
                <a:lnTo>
                  <a:pt x="186664" y="1145"/>
                </a:lnTo>
                <a:lnTo>
                  <a:pt x="186664" y="0"/>
                </a:lnTo>
                <a:lnTo>
                  <a:pt x="1538543" y="0"/>
                </a:lnTo>
                <a:lnTo>
                  <a:pt x="1546559" y="0"/>
                </a:lnTo>
                <a:lnTo>
                  <a:pt x="1555148" y="0"/>
                </a:lnTo>
                <a:lnTo>
                  <a:pt x="1569463" y="573"/>
                </a:lnTo>
                <a:cubicBezTo>
                  <a:pt x="1630730" y="1718"/>
                  <a:pt x="1691424" y="8017"/>
                  <a:pt x="1750400" y="18897"/>
                </a:cubicBezTo>
                <a:lnTo>
                  <a:pt x="1774449" y="23478"/>
                </a:lnTo>
                <a:lnTo>
                  <a:pt x="1776739" y="24050"/>
                </a:lnTo>
                <a:lnTo>
                  <a:pt x="1777312" y="24050"/>
                </a:lnTo>
                <a:lnTo>
                  <a:pt x="1779602" y="24623"/>
                </a:lnTo>
                <a:lnTo>
                  <a:pt x="1797353" y="28059"/>
                </a:lnTo>
                <a:lnTo>
                  <a:pt x="1805369" y="29777"/>
                </a:lnTo>
                <a:lnTo>
                  <a:pt x="1806514" y="30349"/>
                </a:lnTo>
                <a:lnTo>
                  <a:pt x="1808804" y="30922"/>
                </a:lnTo>
                <a:lnTo>
                  <a:pt x="1821974" y="33785"/>
                </a:lnTo>
                <a:lnTo>
                  <a:pt x="1833998" y="36648"/>
                </a:lnTo>
                <a:lnTo>
                  <a:pt x="1835716" y="37221"/>
                </a:lnTo>
                <a:lnTo>
                  <a:pt x="1837434" y="37793"/>
                </a:lnTo>
                <a:lnTo>
                  <a:pt x="1847168" y="40084"/>
                </a:lnTo>
                <a:lnTo>
                  <a:pt x="1862055" y="44092"/>
                </a:lnTo>
                <a:lnTo>
                  <a:pt x="1864918" y="45238"/>
                </a:lnTo>
                <a:lnTo>
                  <a:pt x="1866063" y="45238"/>
                </a:lnTo>
                <a:lnTo>
                  <a:pt x="1872934" y="47528"/>
                </a:lnTo>
                <a:lnTo>
                  <a:pt x="1890112" y="52682"/>
                </a:lnTo>
                <a:lnTo>
                  <a:pt x="1893547" y="53827"/>
                </a:lnTo>
                <a:lnTo>
                  <a:pt x="1894692" y="53827"/>
                </a:lnTo>
                <a:lnTo>
                  <a:pt x="1899273" y="55545"/>
                </a:lnTo>
                <a:lnTo>
                  <a:pt x="1917596" y="61271"/>
                </a:lnTo>
                <a:lnTo>
                  <a:pt x="1921604" y="62989"/>
                </a:lnTo>
                <a:lnTo>
                  <a:pt x="1922749" y="62989"/>
                </a:lnTo>
                <a:lnTo>
                  <a:pt x="1925612" y="64134"/>
                </a:lnTo>
                <a:lnTo>
                  <a:pt x="1945080" y="70433"/>
                </a:lnTo>
                <a:lnTo>
                  <a:pt x="1949661" y="72724"/>
                </a:lnTo>
                <a:lnTo>
                  <a:pt x="1950233" y="72724"/>
                </a:lnTo>
                <a:lnTo>
                  <a:pt x="1951951" y="73296"/>
                </a:lnTo>
                <a:lnTo>
                  <a:pt x="1971992" y="80740"/>
                </a:lnTo>
                <a:lnTo>
                  <a:pt x="1977145" y="83031"/>
                </a:lnTo>
                <a:lnTo>
                  <a:pt x="1977718" y="83031"/>
                </a:lnTo>
                <a:lnTo>
                  <a:pt x="1978290" y="83603"/>
                </a:lnTo>
                <a:lnTo>
                  <a:pt x="1998331" y="91620"/>
                </a:lnTo>
                <a:lnTo>
                  <a:pt x="2004629" y="93911"/>
                </a:lnTo>
                <a:lnTo>
                  <a:pt x="2004629" y="94483"/>
                </a:lnTo>
                <a:lnTo>
                  <a:pt x="2024670" y="103073"/>
                </a:lnTo>
                <a:cubicBezTo>
                  <a:pt x="2155792" y="160908"/>
                  <a:pt x="2274318" y="242221"/>
                  <a:pt x="2375666" y="341285"/>
                </a:cubicBezTo>
                <a:lnTo>
                  <a:pt x="2385400" y="351020"/>
                </a:lnTo>
                <a:lnTo>
                  <a:pt x="2395707" y="361327"/>
                </a:lnTo>
                <a:lnTo>
                  <a:pt x="2405441" y="371634"/>
                </a:lnTo>
                <a:lnTo>
                  <a:pt x="2415174" y="381942"/>
                </a:lnTo>
                <a:lnTo>
                  <a:pt x="2424908" y="392249"/>
                </a:lnTo>
                <a:lnTo>
                  <a:pt x="2424908" y="392821"/>
                </a:lnTo>
                <a:lnTo>
                  <a:pt x="2425481" y="392821"/>
                </a:lnTo>
                <a:lnTo>
                  <a:pt x="2434070" y="402556"/>
                </a:lnTo>
                <a:lnTo>
                  <a:pt x="2443804" y="414009"/>
                </a:lnTo>
                <a:lnTo>
                  <a:pt x="2444376" y="414009"/>
                </a:lnTo>
                <a:lnTo>
                  <a:pt x="2444376" y="414581"/>
                </a:lnTo>
                <a:lnTo>
                  <a:pt x="2452965" y="423743"/>
                </a:lnTo>
                <a:lnTo>
                  <a:pt x="2462699" y="435768"/>
                </a:lnTo>
                <a:lnTo>
                  <a:pt x="2463272" y="436341"/>
                </a:lnTo>
                <a:lnTo>
                  <a:pt x="2470715" y="446076"/>
                </a:lnTo>
                <a:lnTo>
                  <a:pt x="2480449" y="458101"/>
                </a:lnTo>
                <a:lnTo>
                  <a:pt x="2481022" y="458673"/>
                </a:lnTo>
                <a:lnTo>
                  <a:pt x="2488465" y="467835"/>
                </a:lnTo>
                <a:lnTo>
                  <a:pt x="2498199" y="481006"/>
                </a:lnTo>
                <a:lnTo>
                  <a:pt x="2498199" y="481579"/>
                </a:lnTo>
                <a:lnTo>
                  <a:pt x="2498772" y="481579"/>
                </a:lnTo>
                <a:lnTo>
                  <a:pt x="2505643" y="490741"/>
                </a:lnTo>
                <a:lnTo>
                  <a:pt x="2514805" y="503911"/>
                </a:lnTo>
                <a:lnTo>
                  <a:pt x="2515377" y="504484"/>
                </a:lnTo>
                <a:lnTo>
                  <a:pt x="2515377" y="505056"/>
                </a:lnTo>
                <a:lnTo>
                  <a:pt x="2521676" y="513646"/>
                </a:lnTo>
                <a:lnTo>
                  <a:pt x="2531410" y="527961"/>
                </a:lnTo>
                <a:lnTo>
                  <a:pt x="2531982" y="528534"/>
                </a:lnTo>
                <a:lnTo>
                  <a:pt x="2537708" y="537123"/>
                </a:lnTo>
                <a:lnTo>
                  <a:pt x="2547442" y="552012"/>
                </a:lnTo>
                <a:lnTo>
                  <a:pt x="2547442" y="552584"/>
                </a:lnTo>
                <a:lnTo>
                  <a:pt x="2548015" y="552584"/>
                </a:lnTo>
                <a:lnTo>
                  <a:pt x="2553168" y="561174"/>
                </a:lnTo>
                <a:lnTo>
                  <a:pt x="2562902" y="576634"/>
                </a:lnTo>
                <a:lnTo>
                  <a:pt x="2562902" y="577207"/>
                </a:lnTo>
                <a:lnTo>
                  <a:pt x="2568055" y="585224"/>
                </a:lnTo>
                <a:lnTo>
                  <a:pt x="2577217" y="601257"/>
                </a:lnTo>
                <a:lnTo>
                  <a:pt x="2577789" y="601830"/>
                </a:lnTo>
                <a:lnTo>
                  <a:pt x="2582370" y="609847"/>
                </a:lnTo>
                <a:lnTo>
                  <a:pt x="2591531" y="627025"/>
                </a:lnTo>
                <a:lnTo>
                  <a:pt x="2592104" y="627025"/>
                </a:lnTo>
                <a:lnTo>
                  <a:pt x="2596112" y="635042"/>
                </a:lnTo>
                <a:cubicBezTo>
                  <a:pt x="2618586" y="676987"/>
                  <a:pt x="2638591" y="720435"/>
                  <a:pt x="2655956" y="765198"/>
                </a:cubicBezTo>
                <a:lnTo>
                  <a:pt x="2659883" y="777517"/>
                </a:lnTo>
                <a:lnTo>
                  <a:pt x="2207129" y="1561711"/>
                </a:lnTo>
                <a:lnTo>
                  <a:pt x="2247630" y="1482904"/>
                </a:lnTo>
                <a:cubicBezTo>
                  <a:pt x="2282943" y="1394988"/>
                  <a:pt x="2302375" y="1299002"/>
                  <a:pt x="2302375" y="1198506"/>
                </a:cubicBezTo>
                <a:cubicBezTo>
                  <a:pt x="2302375" y="1086271"/>
                  <a:pt x="2278326" y="979763"/>
                  <a:pt x="2234809" y="883562"/>
                </a:cubicBezTo>
                <a:lnTo>
                  <a:pt x="2227366" y="866956"/>
                </a:lnTo>
                <a:lnTo>
                  <a:pt x="2226793" y="866383"/>
                </a:lnTo>
                <a:lnTo>
                  <a:pt x="2218777" y="850922"/>
                </a:lnTo>
                <a:lnTo>
                  <a:pt x="2218204" y="849777"/>
                </a:lnTo>
                <a:lnTo>
                  <a:pt x="2210188" y="834316"/>
                </a:lnTo>
                <a:lnTo>
                  <a:pt x="2209616" y="833171"/>
                </a:lnTo>
                <a:lnTo>
                  <a:pt x="2201599" y="818283"/>
                </a:lnTo>
                <a:lnTo>
                  <a:pt x="2200454" y="816565"/>
                </a:lnTo>
                <a:lnTo>
                  <a:pt x="2192438" y="802822"/>
                </a:lnTo>
                <a:lnTo>
                  <a:pt x="2190720" y="800531"/>
                </a:lnTo>
                <a:lnTo>
                  <a:pt x="2182704" y="787361"/>
                </a:lnTo>
                <a:lnTo>
                  <a:pt x="2180986" y="784498"/>
                </a:lnTo>
                <a:lnTo>
                  <a:pt x="2172397" y="771900"/>
                </a:lnTo>
                <a:lnTo>
                  <a:pt x="2170680" y="769037"/>
                </a:lnTo>
                <a:lnTo>
                  <a:pt x="2162091" y="757012"/>
                </a:lnTo>
                <a:lnTo>
                  <a:pt x="2159800" y="754148"/>
                </a:lnTo>
                <a:lnTo>
                  <a:pt x="2151784" y="742696"/>
                </a:lnTo>
                <a:lnTo>
                  <a:pt x="2148921" y="739260"/>
                </a:lnTo>
                <a:lnTo>
                  <a:pt x="2140332" y="727808"/>
                </a:lnTo>
                <a:lnTo>
                  <a:pt x="2138042" y="724372"/>
                </a:lnTo>
                <a:lnTo>
                  <a:pt x="2129453" y="714065"/>
                </a:lnTo>
                <a:lnTo>
                  <a:pt x="2126018" y="710056"/>
                </a:lnTo>
                <a:lnTo>
                  <a:pt x="2117429" y="699749"/>
                </a:lnTo>
                <a:lnTo>
                  <a:pt x="2113993" y="696313"/>
                </a:lnTo>
                <a:lnTo>
                  <a:pt x="2105405" y="686006"/>
                </a:lnTo>
                <a:lnTo>
                  <a:pt x="2101969" y="682570"/>
                </a:lnTo>
                <a:lnTo>
                  <a:pt x="2093380" y="672836"/>
                </a:lnTo>
                <a:lnTo>
                  <a:pt x="2089372" y="668827"/>
                </a:lnTo>
                <a:lnTo>
                  <a:pt x="2080211" y="659665"/>
                </a:lnTo>
                <a:lnTo>
                  <a:pt x="2076775" y="656229"/>
                </a:lnTo>
                <a:lnTo>
                  <a:pt x="2067614" y="647067"/>
                </a:lnTo>
                <a:lnTo>
                  <a:pt x="2063606" y="643632"/>
                </a:lnTo>
                <a:lnTo>
                  <a:pt x="2053872" y="634470"/>
                </a:lnTo>
                <a:lnTo>
                  <a:pt x="2050436" y="631034"/>
                </a:lnTo>
                <a:lnTo>
                  <a:pt x="2040702" y="622444"/>
                </a:lnTo>
                <a:lnTo>
                  <a:pt x="2036694" y="619009"/>
                </a:lnTo>
                <a:lnTo>
                  <a:pt x="2026388" y="610419"/>
                </a:lnTo>
                <a:lnTo>
                  <a:pt x="2022952" y="606984"/>
                </a:lnTo>
                <a:lnTo>
                  <a:pt x="2012073" y="598967"/>
                </a:lnTo>
                <a:lnTo>
                  <a:pt x="2008637" y="596104"/>
                </a:lnTo>
                <a:lnTo>
                  <a:pt x="1997758" y="587514"/>
                </a:lnTo>
                <a:lnTo>
                  <a:pt x="1994323" y="584651"/>
                </a:lnTo>
                <a:lnTo>
                  <a:pt x="1982871" y="576634"/>
                </a:lnTo>
                <a:lnTo>
                  <a:pt x="1979435" y="574344"/>
                </a:lnTo>
                <a:lnTo>
                  <a:pt x="1967411" y="565755"/>
                </a:lnTo>
                <a:lnTo>
                  <a:pt x="1964548" y="564037"/>
                </a:lnTo>
                <a:lnTo>
                  <a:pt x="1951951" y="555447"/>
                </a:lnTo>
                <a:lnTo>
                  <a:pt x="1949088" y="553729"/>
                </a:lnTo>
                <a:lnTo>
                  <a:pt x="1935919" y="545713"/>
                </a:lnTo>
                <a:lnTo>
                  <a:pt x="1933628" y="544567"/>
                </a:lnTo>
                <a:lnTo>
                  <a:pt x="1919314" y="535978"/>
                </a:lnTo>
                <a:lnTo>
                  <a:pt x="1918169" y="534833"/>
                </a:lnTo>
                <a:lnTo>
                  <a:pt x="1902709" y="526243"/>
                </a:lnTo>
                <a:lnTo>
                  <a:pt x="1902136" y="526243"/>
                </a:lnTo>
                <a:lnTo>
                  <a:pt x="1886104" y="517654"/>
                </a:lnTo>
                <a:cubicBezTo>
                  <a:pt x="1787046" y="467263"/>
                  <a:pt x="1675964" y="437486"/>
                  <a:pt x="1558011" y="434051"/>
                </a:cubicBezTo>
                <a:lnTo>
                  <a:pt x="1539116" y="434051"/>
                </a:lnTo>
                <a:lnTo>
                  <a:pt x="1537398" y="434051"/>
                </a:lnTo>
                <a:lnTo>
                  <a:pt x="1525373" y="434051"/>
                </a:lnTo>
                <a:lnTo>
                  <a:pt x="1516212" y="434623"/>
                </a:lnTo>
                <a:cubicBezTo>
                  <a:pt x="1509914" y="434623"/>
                  <a:pt x="1503615" y="435196"/>
                  <a:pt x="1496744" y="435196"/>
                </a:cubicBezTo>
                <a:lnTo>
                  <a:pt x="1492163" y="435196"/>
                </a:lnTo>
                <a:lnTo>
                  <a:pt x="1479566" y="436341"/>
                </a:lnTo>
                <a:lnTo>
                  <a:pt x="1478421" y="436341"/>
                </a:lnTo>
                <a:lnTo>
                  <a:pt x="613242" y="436341"/>
                </a:lnTo>
                <a:lnTo>
                  <a:pt x="613814" y="435768"/>
                </a:lnTo>
                <a:lnTo>
                  <a:pt x="186664" y="435768"/>
                </a:lnTo>
                <a:lnTo>
                  <a:pt x="186664" y="434051"/>
                </a:lnTo>
                <a:lnTo>
                  <a:pt x="186091" y="434051"/>
                </a:lnTo>
                <a:cubicBezTo>
                  <a:pt x="185519" y="433478"/>
                  <a:pt x="184946" y="432905"/>
                  <a:pt x="184373" y="432333"/>
                </a:cubicBezTo>
                <a:lnTo>
                  <a:pt x="4581" y="232486"/>
                </a:lnTo>
                <a:cubicBezTo>
                  <a:pt x="2863" y="230768"/>
                  <a:pt x="1718" y="228478"/>
                  <a:pt x="1145" y="226187"/>
                </a:cubicBezTo>
                <a:cubicBezTo>
                  <a:pt x="-1145" y="218171"/>
                  <a:pt x="0" y="207291"/>
                  <a:pt x="4581" y="202710"/>
                </a:cubicBezTo>
                <a:close/>
              </a:path>
            </a:pathLst>
          </a:custGeom>
          <a:gradFill>
            <a:gsLst>
              <a:gs pos="0">
                <a:schemeClr val="accent1">
                  <a:lumMod val="90000"/>
                  <a:alpha val="100000"/>
                </a:schemeClr>
              </a:gs>
              <a:gs pos="100000">
                <a:schemeClr val="accent1">
                  <a:lumMod val="80000"/>
                  <a:lumOff val="20000"/>
                  <a:alpha val="100000"/>
                </a:schemeClr>
              </a:gs>
            </a:gsLst>
            <a:lin ang="13920000" scaled="0"/>
          </a:gradFill>
          <a:ln w="222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sz="1795">
              <a:solidFill>
                <a:schemeClr val="tx1"/>
              </a:solidFill>
              <a:sym typeface="+mn-ea"/>
            </a:endParaRPr>
          </a:p>
        </p:txBody>
      </p:sp>
      <p:sp>
        <p:nvSpPr>
          <p:cNvPr id="7" name="矩形 6"/>
          <p:cNvSpPr/>
          <p:nvPr>
            <p:custDataLst>
              <p:tags r:id="rId4"/>
            </p:custDataLst>
          </p:nvPr>
        </p:nvSpPr>
        <p:spPr>
          <a:xfrm>
            <a:off x="4187621" y="2354208"/>
            <a:ext cx="1180165" cy="1173175"/>
          </a:xfrm>
          <a:prstGeom prst="rect">
            <a:avLst/>
          </a:prstGeom>
          <a:noFill/>
        </p:spPr>
        <p:txBody>
          <a:bodyPr wrap="square" tIns="322506" bIns="430207" rtlCol="0" anchor="b" anchorCtr="0">
            <a:noAutofit/>
          </a:bodyPr>
          <a:p>
            <a:pPr algn="ctr">
              <a:spcBef>
                <a:spcPct val="0"/>
              </a:spcBef>
              <a:spcAft>
                <a:spcPct val="0"/>
              </a:spcAft>
            </a:pPr>
            <a:r>
              <a:rPr lang="zh-CN" altLang="en-US" sz="1795" b="1" dirty="0">
                <a:solidFill>
                  <a:schemeClr val="tx1">
                    <a:lumMod val="100000"/>
                  </a:schemeClr>
                </a:solidFill>
                <a:latin typeface="+mn-ea"/>
                <a:cs typeface="+mn-ea"/>
              </a:rPr>
              <a:t>方法</a:t>
            </a:r>
            <a:endParaRPr lang="zh-CN" altLang="en-US" sz="1795" b="1" dirty="0">
              <a:solidFill>
                <a:schemeClr val="tx1">
                  <a:lumMod val="100000"/>
                </a:schemeClr>
              </a:solidFill>
              <a:latin typeface="+mn-ea"/>
              <a:cs typeface="+mn-ea"/>
            </a:endParaRPr>
          </a:p>
        </p:txBody>
      </p:sp>
      <p:sp>
        <p:nvSpPr>
          <p:cNvPr id="11" name="矩形 10"/>
          <p:cNvSpPr/>
          <p:nvPr>
            <p:custDataLst>
              <p:tags r:id="rId5"/>
            </p:custDataLst>
          </p:nvPr>
        </p:nvSpPr>
        <p:spPr>
          <a:xfrm>
            <a:off x="1196340" y="2931579"/>
            <a:ext cx="2022793" cy="524777"/>
          </a:xfrm>
          <a:prstGeom prst="rect">
            <a:avLst/>
          </a:prstGeom>
          <a:noFill/>
        </p:spPr>
        <p:txBody>
          <a:bodyPr wrap="square" lIns="0" tIns="0" rIns="0" bIns="0" rtlCol="0" anchor="b">
            <a:noAutofit/>
          </a:bodyPr>
          <a:p>
            <a:pPr algn="r">
              <a:spcBef>
                <a:spcPct val="0"/>
              </a:spcBef>
              <a:spcAft>
                <a:spcPct val="0"/>
              </a:spcAft>
            </a:pPr>
            <a:r>
              <a:rPr lang="zh-CN" altLang="en-US" sz="1795" b="1" dirty="0">
                <a:solidFill>
                  <a:schemeClr val="accent2"/>
                </a:solidFill>
                <a:latin typeface="+mn-ea"/>
                <a:cs typeface="+mn-ea"/>
              </a:rPr>
              <a:t>成本法</a:t>
            </a:r>
            <a:endParaRPr lang="zh-CN" altLang="en-US" sz="1795" b="1" dirty="0">
              <a:solidFill>
                <a:schemeClr val="accent2"/>
              </a:solidFill>
              <a:latin typeface="+mn-ea"/>
              <a:cs typeface="+mn-ea"/>
            </a:endParaRPr>
          </a:p>
        </p:txBody>
      </p:sp>
      <p:sp>
        <p:nvSpPr>
          <p:cNvPr id="12" name="矩形 11"/>
          <p:cNvSpPr/>
          <p:nvPr>
            <p:custDataLst>
              <p:tags r:id="rId6"/>
            </p:custDataLst>
          </p:nvPr>
        </p:nvSpPr>
        <p:spPr>
          <a:xfrm>
            <a:off x="478790" y="3456305"/>
            <a:ext cx="3041015" cy="73914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395">
                <a:solidFill>
                  <a:schemeClr val="tx1">
                    <a:lumMod val="85000"/>
                    <a:lumOff val="15000"/>
                  </a:schemeClr>
                </a:solidFill>
                <a:latin typeface="+mn-ea"/>
                <a:cs typeface="+mn-ea"/>
              </a:rPr>
              <a:t>依据纳税人年度会计核算资料</a:t>
            </a:r>
            <a:r>
              <a:rPr lang="en-US" altLang="zh-CN" sz="1395">
                <a:solidFill>
                  <a:schemeClr val="tx1">
                    <a:lumMod val="85000"/>
                    <a:lumOff val="15000"/>
                  </a:schemeClr>
                </a:solidFill>
                <a:latin typeface="+mn-ea"/>
                <a:cs typeface="+mn-ea"/>
              </a:rPr>
              <a:t>,</a:t>
            </a:r>
            <a:r>
              <a:rPr lang="zh-CN" altLang="en-US" sz="1395">
                <a:solidFill>
                  <a:schemeClr val="tx1">
                    <a:lumMod val="85000"/>
                    <a:lumOff val="15000"/>
                  </a:schemeClr>
                </a:solidFill>
                <a:latin typeface="+mn-ea"/>
                <a:cs typeface="+mn-ea"/>
              </a:rPr>
              <a:t>计算确定耗用农产品的外购金额占生产成本的比例</a:t>
            </a:r>
            <a:r>
              <a:rPr lang="en-US" altLang="zh-CN" sz="1395">
                <a:solidFill>
                  <a:schemeClr val="tx1">
                    <a:lumMod val="85000"/>
                    <a:lumOff val="15000"/>
                  </a:schemeClr>
                </a:solidFill>
                <a:latin typeface="+mn-ea"/>
                <a:cs typeface="+mn-ea"/>
              </a:rPr>
              <a:t>(</a:t>
            </a:r>
            <a:r>
              <a:rPr lang="zh-CN" altLang="en-US" sz="1395">
                <a:solidFill>
                  <a:schemeClr val="tx1">
                    <a:lumMod val="85000"/>
                    <a:lumOff val="15000"/>
                  </a:schemeClr>
                </a:solidFill>
                <a:latin typeface="+mn-ea"/>
                <a:cs typeface="+mn-ea"/>
              </a:rPr>
              <a:t>以下称农产品耗用率</a:t>
            </a:r>
            <a:r>
              <a:rPr lang="en-US" altLang="zh-CN" sz="1395">
                <a:solidFill>
                  <a:schemeClr val="tx1">
                    <a:lumMod val="85000"/>
                    <a:lumOff val="15000"/>
                  </a:schemeClr>
                </a:solidFill>
                <a:latin typeface="+mn-ea"/>
                <a:cs typeface="+mn-ea"/>
              </a:rPr>
              <a:t>).</a:t>
            </a:r>
            <a:r>
              <a:rPr lang="zh-CN" altLang="en-US" sz="1395">
                <a:solidFill>
                  <a:schemeClr val="tx1">
                    <a:lumMod val="85000"/>
                    <a:lumOff val="15000"/>
                  </a:schemeClr>
                </a:solidFill>
                <a:latin typeface="+mn-ea"/>
                <a:cs typeface="+mn-ea"/>
              </a:rPr>
              <a:t>当期允许抵扣农产品增值税进项税额依据当期主营业务成本、农产品耗用率以及扣除率计算</a:t>
            </a:r>
            <a:r>
              <a:rPr lang="en-US" altLang="zh-CN" sz="1395">
                <a:solidFill>
                  <a:schemeClr val="tx1">
                    <a:lumMod val="85000"/>
                    <a:lumOff val="15000"/>
                  </a:schemeClr>
                </a:solidFill>
                <a:latin typeface="+mn-ea"/>
                <a:cs typeface="+mn-ea"/>
              </a:rPr>
              <a:t>.</a:t>
            </a:r>
            <a:endParaRPr lang="en-US" altLang="zh-CN" sz="1395">
              <a:solidFill>
                <a:schemeClr val="tx1">
                  <a:lumMod val="85000"/>
                  <a:lumOff val="15000"/>
                </a:schemeClr>
              </a:solidFill>
              <a:latin typeface="+mn-ea"/>
              <a:cs typeface="+mn-ea"/>
            </a:endParaRPr>
          </a:p>
        </p:txBody>
      </p:sp>
      <p:sp>
        <p:nvSpPr>
          <p:cNvPr id="13" name="矩形 12"/>
          <p:cNvSpPr/>
          <p:nvPr>
            <p:custDataLst>
              <p:tags r:id="rId7"/>
            </p:custDataLst>
          </p:nvPr>
        </p:nvSpPr>
        <p:spPr>
          <a:xfrm>
            <a:off x="6335859" y="3177959"/>
            <a:ext cx="2022793" cy="524777"/>
          </a:xfrm>
          <a:prstGeom prst="rect">
            <a:avLst/>
          </a:prstGeom>
          <a:noFill/>
        </p:spPr>
        <p:txBody>
          <a:bodyPr wrap="square" lIns="0" tIns="0" rIns="0" bIns="0" rtlCol="0" anchor="b">
            <a:noAutofit/>
          </a:bodyPr>
          <a:p>
            <a:pPr>
              <a:spcBef>
                <a:spcPct val="0"/>
              </a:spcBef>
              <a:spcAft>
                <a:spcPct val="0"/>
              </a:spcAft>
            </a:pPr>
            <a:r>
              <a:rPr lang="zh-CN" altLang="en-US" sz="1795" b="1" dirty="0">
                <a:solidFill>
                  <a:schemeClr val="accent1"/>
                </a:solidFill>
                <a:latin typeface="+mn-ea"/>
                <a:cs typeface="+mn-ea"/>
              </a:rPr>
              <a:t>参照法</a:t>
            </a:r>
            <a:endParaRPr lang="zh-CN" altLang="en-US" sz="1795" b="1" dirty="0">
              <a:solidFill>
                <a:schemeClr val="accent1"/>
              </a:solidFill>
              <a:latin typeface="+mn-ea"/>
              <a:cs typeface="+mn-ea"/>
            </a:endParaRPr>
          </a:p>
        </p:txBody>
      </p:sp>
      <p:sp>
        <p:nvSpPr>
          <p:cNvPr id="14" name="矩形 13"/>
          <p:cNvSpPr/>
          <p:nvPr>
            <p:custDataLst>
              <p:tags r:id="rId8"/>
            </p:custDataLst>
          </p:nvPr>
        </p:nvSpPr>
        <p:spPr>
          <a:xfrm>
            <a:off x="6006155" y="3774558"/>
            <a:ext cx="2503480" cy="73908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395">
                <a:solidFill>
                  <a:schemeClr val="tx1">
                    <a:lumMod val="85000"/>
                    <a:lumOff val="15000"/>
                  </a:schemeClr>
                </a:solidFill>
                <a:latin typeface="+mn-ea"/>
                <a:cs typeface="+mn-ea"/>
              </a:rPr>
              <a:t>对新办试点纳税人或者试点纳税人新增产品的，原来没有耗用标准，所以参照</a:t>
            </a:r>
            <a:r>
              <a:rPr lang="zh-CN" altLang="en-US" sz="1395" b="1">
                <a:solidFill>
                  <a:schemeClr val="tx1">
                    <a:lumMod val="85000"/>
                    <a:lumOff val="15000"/>
                  </a:schemeClr>
                </a:solidFill>
                <a:latin typeface="+mn-ea"/>
                <a:cs typeface="+mn-ea"/>
              </a:rPr>
              <a:t>其他试点纳税人</a:t>
            </a:r>
            <a:r>
              <a:rPr lang="zh-CN" altLang="en-US" sz="1395">
                <a:solidFill>
                  <a:schemeClr val="tx1">
                    <a:lumMod val="85000"/>
                    <a:lumOff val="15000"/>
                  </a:schemeClr>
                </a:solidFill>
                <a:latin typeface="+mn-ea"/>
                <a:cs typeface="+mn-ea"/>
              </a:rPr>
              <a:t>耗用标准。</a:t>
            </a:r>
            <a:endParaRPr lang="zh-CN" altLang="en-US" sz="1395">
              <a:solidFill>
                <a:schemeClr val="tx1">
                  <a:lumMod val="85000"/>
                  <a:lumOff val="15000"/>
                </a:schemeClr>
              </a:solidFill>
              <a:latin typeface="+mn-ea"/>
              <a:cs typeface="+mn-ea"/>
            </a:endParaRPr>
          </a:p>
        </p:txBody>
      </p:sp>
      <p:sp>
        <p:nvSpPr>
          <p:cNvPr id="15" name="矩形 14"/>
          <p:cNvSpPr/>
          <p:nvPr>
            <p:custDataLst>
              <p:tags r:id="rId9"/>
            </p:custDataLst>
          </p:nvPr>
        </p:nvSpPr>
        <p:spPr>
          <a:xfrm>
            <a:off x="2176851" y="753745"/>
            <a:ext cx="2022793" cy="524777"/>
          </a:xfrm>
          <a:prstGeom prst="rect">
            <a:avLst/>
          </a:prstGeom>
          <a:noFill/>
        </p:spPr>
        <p:txBody>
          <a:bodyPr wrap="square" lIns="0" tIns="0" rIns="0" bIns="0" rtlCol="0" anchor="b">
            <a:noAutofit/>
          </a:bodyPr>
          <a:p>
            <a:pPr algn="r">
              <a:spcBef>
                <a:spcPct val="0"/>
              </a:spcBef>
              <a:spcAft>
                <a:spcPct val="0"/>
              </a:spcAft>
            </a:pPr>
            <a:r>
              <a:rPr lang="zh-CN" altLang="en-US" sz="1795" b="1" dirty="0">
                <a:solidFill>
                  <a:schemeClr val="accent1"/>
                </a:solidFill>
                <a:latin typeface="+mn-ea"/>
                <a:cs typeface="+mn-ea"/>
              </a:rPr>
              <a:t>投入产出法</a:t>
            </a:r>
            <a:endParaRPr lang="zh-CN" altLang="en-US" sz="1795" b="1" dirty="0">
              <a:solidFill>
                <a:schemeClr val="accent1"/>
              </a:solidFill>
              <a:latin typeface="+mn-ea"/>
              <a:cs typeface="+mn-ea"/>
            </a:endParaRPr>
          </a:p>
        </p:txBody>
      </p:sp>
      <p:sp>
        <p:nvSpPr>
          <p:cNvPr id="16" name="矩形 15"/>
          <p:cNvSpPr/>
          <p:nvPr>
            <p:custDataLst>
              <p:tags r:id="rId10"/>
            </p:custDataLst>
          </p:nvPr>
        </p:nvSpPr>
        <p:spPr>
          <a:xfrm>
            <a:off x="1046480" y="1351280"/>
            <a:ext cx="3153410" cy="739140"/>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395" dirty="0">
                <a:solidFill>
                  <a:schemeClr val="tx1">
                    <a:lumMod val="85000"/>
                    <a:lumOff val="15000"/>
                  </a:schemeClr>
                </a:solidFill>
                <a:latin typeface="+mn-ea"/>
                <a:cs typeface="+mn-ea"/>
              </a:rPr>
              <a:t>参照国家标准、行业标准</a:t>
            </a:r>
            <a:r>
              <a:rPr lang="en-US" altLang="zh-CN" sz="1395" dirty="0">
                <a:solidFill>
                  <a:schemeClr val="tx1">
                    <a:lumMod val="85000"/>
                    <a:lumOff val="15000"/>
                  </a:schemeClr>
                </a:solidFill>
                <a:latin typeface="+mn-ea"/>
                <a:cs typeface="+mn-ea"/>
              </a:rPr>
              <a:t>(</a:t>
            </a:r>
            <a:r>
              <a:rPr lang="zh-CN" altLang="en-US" sz="1395" dirty="0">
                <a:solidFill>
                  <a:schemeClr val="tx1">
                    <a:lumMod val="85000"/>
                    <a:lumOff val="15000"/>
                  </a:schemeClr>
                </a:solidFill>
                <a:latin typeface="+mn-ea"/>
                <a:cs typeface="+mn-ea"/>
              </a:rPr>
              <a:t>包括行业公认标准和行业平均耗用值</a:t>
            </a:r>
            <a:r>
              <a:rPr lang="en-US" altLang="zh-CN" sz="1395" dirty="0">
                <a:solidFill>
                  <a:schemeClr val="tx1">
                    <a:lumMod val="85000"/>
                    <a:lumOff val="15000"/>
                  </a:schemeClr>
                </a:solidFill>
                <a:latin typeface="+mn-ea"/>
                <a:cs typeface="+mn-ea"/>
              </a:rPr>
              <a:t>)</a:t>
            </a:r>
            <a:r>
              <a:rPr lang="zh-CN" altLang="en-US" sz="1395" dirty="0">
                <a:solidFill>
                  <a:schemeClr val="tx1">
                    <a:lumMod val="85000"/>
                    <a:lumOff val="15000"/>
                  </a:schemeClr>
                </a:solidFill>
                <a:latin typeface="+mn-ea"/>
                <a:cs typeface="+mn-ea"/>
              </a:rPr>
              <a:t>确定销售单位数量货物耗用外购农产品的数量</a:t>
            </a:r>
            <a:r>
              <a:rPr lang="en-US" altLang="zh-CN" sz="1395" dirty="0">
                <a:solidFill>
                  <a:schemeClr val="tx1">
                    <a:lumMod val="85000"/>
                    <a:lumOff val="15000"/>
                  </a:schemeClr>
                </a:solidFill>
                <a:latin typeface="+mn-ea"/>
                <a:cs typeface="+mn-ea"/>
              </a:rPr>
              <a:t>(</a:t>
            </a:r>
            <a:r>
              <a:rPr lang="zh-CN" altLang="en-US" sz="1395" dirty="0">
                <a:solidFill>
                  <a:schemeClr val="tx1">
                    <a:lumMod val="85000"/>
                    <a:lumOff val="15000"/>
                  </a:schemeClr>
                </a:solidFill>
                <a:latin typeface="+mn-ea"/>
                <a:cs typeface="+mn-ea"/>
              </a:rPr>
              <a:t>以下称农产品单耗数量</a:t>
            </a:r>
            <a:r>
              <a:rPr lang="en-US" altLang="zh-CN" sz="1395" dirty="0">
                <a:solidFill>
                  <a:schemeClr val="tx1">
                    <a:lumMod val="85000"/>
                    <a:lumOff val="15000"/>
                  </a:schemeClr>
                </a:solidFill>
                <a:latin typeface="+mn-ea"/>
                <a:cs typeface="+mn-ea"/>
              </a:rPr>
              <a:t>).</a:t>
            </a:r>
            <a:endParaRPr lang="en-US" altLang="zh-CN" sz="1395" dirty="0">
              <a:solidFill>
                <a:schemeClr val="tx1">
                  <a:lumMod val="85000"/>
                  <a:lumOff val="15000"/>
                </a:schemeClr>
              </a:solidFill>
              <a:latin typeface="+mn-ea"/>
              <a:cs typeface="+mn-ea"/>
            </a:endParaRPr>
          </a:p>
        </p:txBody>
      </p:sp>
      <p:sp>
        <p:nvSpPr>
          <p:cNvPr id="6" name="序号"/>
          <p:cNvSpPr/>
          <p:nvPr>
            <p:custDataLst>
              <p:tags r:id="rId11"/>
            </p:custDataLst>
          </p:nvPr>
        </p:nvSpPr>
        <p:spPr>
          <a:xfrm>
            <a:off x="5605667" y="3571020"/>
            <a:ext cx="353858" cy="353858"/>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060" tIns="64501" rIns="91060" bIns="45530" numCol="1" spcCol="0" rtlCol="0" fromWordArt="0" anchor="ctr" anchorCtr="0" forceAA="0" compatLnSpc="1">
            <a:noAutofit/>
          </a:bodyPr>
          <a:p>
            <a:pPr lvl="0" algn="ctr">
              <a:spcBef>
                <a:spcPct val="0"/>
              </a:spcBef>
              <a:spcAft>
                <a:spcPct val="0"/>
              </a:spcAft>
              <a:buClrTx/>
              <a:buSzTx/>
              <a:buFontTx/>
            </a:pPr>
            <a:r>
              <a:rPr lang="en-US" altLang="zh-CN" sz="1395" b="1" dirty="0">
                <a:solidFill>
                  <a:schemeClr val="lt1">
                    <a:lumMod val="100000"/>
                  </a:schemeClr>
                </a:solidFill>
                <a:latin typeface="+mn-ea"/>
                <a:cs typeface="+mn-ea"/>
                <a:sym typeface="+mn-ea"/>
              </a:rPr>
              <a:t>03</a:t>
            </a:r>
            <a:endParaRPr lang="en-US" altLang="zh-CN" sz="1395" b="1" dirty="0">
              <a:solidFill>
                <a:schemeClr val="lt1">
                  <a:lumMod val="100000"/>
                </a:schemeClr>
              </a:solidFill>
              <a:latin typeface="+mn-ea"/>
              <a:cs typeface="+mn-ea"/>
              <a:sym typeface="+mn-ea"/>
            </a:endParaRPr>
          </a:p>
        </p:txBody>
      </p:sp>
      <p:sp>
        <p:nvSpPr>
          <p:cNvPr id="8" name="序号"/>
          <p:cNvSpPr/>
          <p:nvPr>
            <p:custDataLst>
              <p:tags r:id="rId12"/>
            </p:custDataLst>
          </p:nvPr>
        </p:nvSpPr>
        <p:spPr>
          <a:xfrm>
            <a:off x="4787141" y="1490732"/>
            <a:ext cx="353858" cy="353858"/>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060" tIns="64501" rIns="91060" bIns="45530" numCol="1" spcCol="0" rtlCol="0" fromWordArt="0" anchor="ctr" anchorCtr="0" forceAA="0" compatLnSpc="1">
            <a:noAutofit/>
          </a:bodyPr>
          <a:p>
            <a:pPr lvl="0" algn="ctr">
              <a:spcBef>
                <a:spcPct val="0"/>
              </a:spcBef>
              <a:spcAft>
                <a:spcPct val="0"/>
              </a:spcAft>
              <a:buClrTx/>
              <a:buSzTx/>
              <a:buFontTx/>
            </a:pPr>
            <a:r>
              <a:rPr lang="en-US" altLang="zh-CN" sz="1395" b="1">
                <a:solidFill>
                  <a:schemeClr val="lt1">
                    <a:lumMod val="100000"/>
                  </a:schemeClr>
                </a:solidFill>
                <a:latin typeface="+mn-ea"/>
                <a:cs typeface="+mn-ea"/>
                <a:sym typeface="+mn-ea"/>
              </a:rPr>
              <a:t>01</a:t>
            </a:r>
            <a:endParaRPr lang="en-US" altLang="zh-CN" sz="1395" b="1">
              <a:solidFill>
                <a:schemeClr val="lt1">
                  <a:lumMod val="100000"/>
                </a:schemeClr>
              </a:solidFill>
              <a:latin typeface="+mn-ea"/>
              <a:cs typeface="+mn-ea"/>
              <a:sym typeface="+mn-ea"/>
            </a:endParaRPr>
          </a:p>
        </p:txBody>
      </p:sp>
      <p:sp>
        <p:nvSpPr>
          <p:cNvPr id="10" name="序号"/>
          <p:cNvSpPr/>
          <p:nvPr>
            <p:custDataLst>
              <p:tags r:id="rId13"/>
            </p:custDataLst>
          </p:nvPr>
        </p:nvSpPr>
        <p:spPr>
          <a:xfrm>
            <a:off x="3383208" y="3254795"/>
            <a:ext cx="353858" cy="353858"/>
          </a:xfrm>
          <a:prstGeom prst="rect">
            <a:avLst/>
          </a:prstGeom>
          <a:noFill/>
          <a:ln w="34925">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91060" tIns="64501" rIns="91060" bIns="45530" numCol="1" spcCol="0" rtlCol="0" fromWordArt="0" anchor="ctr" anchorCtr="0" forceAA="0" compatLnSpc="1">
            <a:noAutofit/>
          </a:bodyPr>
          <a:p>
            <a:pPr lvl="0" algn="ctr">
              <a:spcBef>
                <a:spcPct val="0"/>
              </a:spcBef>
              <a:spcAft>
                <a:spcPct val="0"/>
              </a:spcAft>
              <a:buClrTx/>
              <a:buSzTx/>
              <a:buFontTx/>
            </a:pPr>
            <a:r>
              <a:rPr lang="en-US" altLang="zh-CN" sz="1395" b="1">
                <a:solidFill>
                  <a:schemeClr val="lt1">
                    <a:lumMod val="100000"/>
                  </a:schemeClr>
                </a:solidFill>
                <a:latin typeface="+mn-ea"/>
                <a:cs typeface="+mn-ea"/>
                <a:sym typeface="+mn-ea"/>
              </a:rPr>
              <a:t>02</a:t>
            </a:r>
            <a:endParaRPr lang="en-US" altLang="zh-CN" sz="1395" b="1">
              <a:solidFill>
                <a:schemeClr val="lt1">
                  <a:lumMod val="100000"/>
                </a:schemeClr>
              </a:solidFill>
              <a:latin typeface="+mn-ea"/>
              <a:cs typeface="+mn-ea"/>
              <a:sym typeface="+mn-ea"/>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467360" y="699135"/>
            <a:ext cx="8177530" cy="3830955"/>
          </a:xfrm>
          <a:prstGeom prst="rect">
            <a:avLst/>
          </a:prstGeom>
          <a:noFill/>
        </p:spPr>
        <p:txBody>
          <a:bodyPr wrap="square" rtlCol="0">
            <a:spAutoFit/>
          </a:bodyPr>
          <a:p>
            <a:pPr algn="l"/>
            <a:r>
              <a:rPr lang="en-US" altLang="zh-CN" b="1" dirty="0" smtClean="0">
                <a:solidFill>
                  <a:schemeClr val="tx1"/>
                </a:solidFill>
                <a:latin typeface="微软雅黑" panose="020B0503020204020204" pitchFamily="34" charset="-122"/>
                <a:ea typeface="微软雅黑" panose="020B0503020204020204" pitchFamily="34" charset="-122"/>
              </a:rPr>
              <a:t>  </a:t>
            </a:r>
            <a:r>
              <a:rPr lang="zh-CN" altLang="en-US" b="1" dirty="0" smtClean="0">
                <a:solidFill>
                  <a:schemeClr val="tx1"/>
                </a:solidFill>
                <a:latin typeface="微软雅黑" panose="020B0503020204020204" pitchFamily="34" charset="-122"/>
                <a:ea typeface="微软雅黑" panose="020B0503020204020204" pitchFamily="34" charset="-122"/>
              </a:rPr>
              <a:t>一、用于生产货物，且构成产品实体</a:t>
            </a:r>
            <a:endParaRPr lang="zh-CN" altLang="en-US" b="1" dirty="0" smtClean="0">
              <a:solidFill>
                <a:schemeClr val="tx1"/>
              </a:solidFill>
              <a:latin typeface="微软雅黑" panose="020B0503020204020204" pitchFamily="34" charset="-122"/>
              <a:ea typeface="微软雅黑" panose="020B0503020204020204" pitchFamily="34" charset="-122"/>
            </a:endParaRPr>
          </a:p>
          <a:p>
            <a:pPr algn="l"/>
            <a:endParaRPr lang="zh-CN" altLang="en-US" dirty="0" smtClean="0">
              <a:solidFill>
                <a:schemeClr val="tx1"/>
              </a:solidFill>
              <a:latin typeface="微软雅黑" panose="020B0503020204020204" pitchFamily="34" charset="-122"/>
              <a:ea typeface="微软雅黑" panose="020B0503020204020204" pitchFamily="34" charset="-122"/>
            </a:endParaRPr>
          </a:p>
          <a:p>
            <a:pPr algn="l"/>
            <a:r>
              <a:rPr lang="zh-CN" altLang="en-US" dirty="0" smtClean="0">
                <a:solidFill>
                  <a:schemeClr val="tx1"/>
                </a:solidFill>
                <a:latin typeface="微软雅黑" panose="020B0503020204020204" pitchFamily="34" charset="-122"/>
                <a:ea typeface="微软雅黑" panose="020B0503020204020204" pitchFamily="34" charset="-122"/>
              </a:rPr>
              <a:t>（一）投入产出法</a:t>
            </a:r>
            <a:endParaRPr lang="zh-CN" altLang="en-US"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计算公式</a:t>
            </a:r>
            <a:r>
              <a:rPr lang="en-US" altLang="zh-CN" sz="1400" dirty="0" smtClean="0">
                <a:solidFill>
                  <a:schemeClr val="tx1"/>
                </a:solidFill>
                <a:latin typeface="微软雅黑" panose="020B0503020204020204" pitchFamily="34" charset="-122"/>
                <a:ea typeface="微软雅黑" panose="020B0503020204020204" pitchFamily="34" charset="-122"/>
              </a:rPr>
              <a:t>:</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当期允许抵扣农产品增值税进项税额</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当期农产品耗用数量</a:t>
            </a:r>
            <a:r>
              <a:rPr lang="en-US" altLang="zh-CN" sz="1400" dirty="0" smtClean="0">
                <a:solidFill>
                  <a:schemeClr val="tx1"/>
                </a:solidFill>
                <a:latin typeface="微软雅黑" panose="020B0503020204020204" pitchFamily="34" charset="-122"/>
                <a:ea typeface="微软雅黑" panose="020B0503020204020204" pitchFamily="34" charset="-122"/>
              </a:rPr>
              <a:t>x</a:t>
            </a:r>
            <a:r>
              <a:rPr lang="zh-CN" altLang="en-US" sz="1400" dirty="0" smtClean="0">
                <a:solidFill>
                  <a:schemeClr val="tx1"/>
                </a:solidFill>
                <a:latin typeface="微软雅黑" panose="020B0503020204020204" pitchFamily="34" charset="-122"/>
                <a:ea typeface="微软雅黑" panose="020B0503020204020204" pitchFamily="34" charset="-122"/>
              </a:rPr>
              <a:t>农产品平均购买单价</a:t>
            </a:r>
            <a:r>
              <a:rPr lang="en-US" altLang="zh-CN" sz="1400" dirty="0" smtClean="0">
                <a:solidFill>
                  <a:schemeClr val="tx1"/>
                </a:solidFill>
                <a:latin typeface="微软雅黑" panose="020B0503020204020204" pitchFamily="34" charset="-122"/>
                <a:ea typeface="微软雅黑" panose="020B0503020204020204" pitchFamily="34" charset="-122"/>
              </a:rPr>
              <a:t>x</a:t>
            </a:r>
            <a:r>
              <a:rPr lang="zh-CN" altLang="en-US" sz="1400" dirty="0" smtClean="0">
                <a:solidFill>
                  <a:schemeClr val="tx1"/>
                </a:solidFill>
                <a:latin typeface="微软雅黑" panose="020B0503020204020204" pitchFamily="34" charset="-122"/>
                <a:ea typeface="微软雅黑" panose="020B0503020204020204" pitchFamily="34" charset="-122"/>
              </a:rPr>
              <a:t>扣除率</a:t>
            </a:r>
            <a:r>
              <a:rPr lang="en-US" altLang="zh-CN" sz="1400" dirty="0" smtClean="0">
                <a:solidFill>
                  <a:schemeClr val="tx1"/>
                </a:solidFill>
                <a:latin typeface="微软雅黑" panose="020B0503020204020204" pitchFamily="34" charset="-122"/>
                <a:ea typeface="微软雅黑" panose="020B0503020204020204" pitchFamily="34" charset="-122"/>
              </a:rPr>
              <a:t>/(1+</a:t>
            </a:r>
            <a:r>
              <a:rPr lang="zh-CN" altLang="en-US" sz="1400" dirty="0" smtClean="0">
                <a:solidFill>
                  <a:schemeClr val="tx1"/>
                </a:solidFill>
                <a:latin typeface="微软雅黑" panose="020B0503020204020204" pitchFamily="34" charset="-122"/>
                <a:ea typeface="微软雅黑" panose="020B0503020204020204" pitchFamily="34" charset="-122"/>
              </a:rPr>
              <a:t>扣除率</a:t>
            </a:r>
            <a:r>
              <a:rPr lang="en-US" altLang="zh-CN" sz="1400" dirty="0" smtClean="0">
                <a:solidFill>
                  <a:schemeClr val="tx1"/>
                </a:solidFill>
                <a:latin typeface="微软雅黑" panose="020B0503020204020204" pitchFamily="34" charset="-122"/>
                <a:ea typeface="微软雅黑" panose="020B0503020204020204" pitchFamily="34" charset="-122"/>
              </a:rPr>
              <a:t>)</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当期农产品耗用数量</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当期销售货物数量</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不含采购除农产品以外的半成品生产的货物数量</a:t>
            </a:r>
            <a:r>
              <a:rPr lang="en-US" altLang="zh-CN" sz="1400" dirty="0" smtClean="0">
                <a:solidFill>
                  <a:schemeClr val="tx1"/>
                </a:solidFill>
                <a:latin typeface="微软雅黑" panose="020B0503020204020204" pitchFamily="34" charset="-122"/>
                <a:ea typeface="微软雅黑" panose="020B0503020204020204" pitchFamily="34" charset="-122"/>
              </a:rPr>
              <a:t>)x</a:t>
            </a:r>
            <a:r>
              <a:rPr lang="zh-CN" altLang="en-US" sz="1400" dirty="0" smtClean="0">
                <a:solidFill>
                  <a:schemeClr val="tx1"/>
                </a:solidFill>
                <a:latin typeface="微软雅黑" panose="020B0503020204020204" pitchFamily="34" charset="-122"/>
                <a:ea typeface="微软雅黑" panose="020B0503020204020204" pitchFamily="34" charset="-122"/>
              </a:rPr>
              <a:t>农产品单耗数量</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农产品平均购买单价是指购买农产品期末平均买价，</a:t>
            </a:r>
            <a:r>
              <a:rPr lang="zh-CN" altLang="en-US" sz="1400" dirty="0" smtClean="0">
                <a:solidFill>
                  <a:srgbClr val="FF0000"/>
                </a:solidFill>
                <a:latin typeface="微软雅黑" panose="020B0503020204020204" pitchFamily="34" charset="-122"/>
                <a:ea typeface="微软雅黑" panose="020B0503020204020204" pitchFamily="34" charset="-122"/>
              </a:rPr>
              <a:t>不包括买价之外单独支付的运费和入库前的整理费用</a:t>
            </a:r>
            <a:r>
              <a:rPr lang="zh-CN" altLang="en-US" sz="1400" dirty="0" smtClean="0">
                <a:solidFill>
                  <a:schemeClr val="tx1"/>
                </a:solidFill>
                <a:latin typeface="微软雅黑" panose="020B0503020204020204" pitchFamily="34" charset="-122"/>
                <a:ea typeface="微软雅黑" panose="020B0503020204020204" pitchFamily="34" charset="-122"/>
              </a:rPr>
              <a:t>。</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期末平均买价</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期初库存农产品数量</a:t>
            </a:r>
            <a:r>
              <a:rPr lang="en-US" altLang="zh-CN" sz="1400" dirty="0" smtClean="0">
                <a:solidFill>
                  <a:schemeClr val="tx1"/>
                </a:solidFill>
                <a:latin typeface="微软雅黑" panose="020B0503020204020204" pitchFamily="34" charset="-122"/>
                <a:ea typeface="微软雅黑" panose="020B0503020204020204" pitchFamily="34" charset="-122"/>
              </a:rPr>
              <a:t>x</a:t>
            </a:r>
            <a:r>
              <a:rPr lang="zh-CN" altLang="en-US" sz="1400" dirty="0" smtClean="0">
                <a:solidFill>
                  <a:schemeClr val="tx1"/>
                </a:solidFill>
                <a:latin typeface="微软雅黑" panose="020B0503020204020204" pitchFamily="34" charset="-122"/>
                <a:ea typeface="微软雅黑" panose="020B0503020204020204" pitchFamily="34" charset="-122"/>
              </a:rPr>
              <a:t>期初平均买价</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当期购进农产品数量</a:t>
            </a:r>
            <a:r>
              <a:rPr lang="en-US" altLang="zh-CN" sz="1400" dirty="0" smtClean="0">
                <a:solidFill>
                  <a:schemeClr val="tx1"/>
                </a:solidFill>
                <a:latin typeface="微软雅黑" panose="020B0503020204020204" pitchFamily="34" charset="-122"/>
                <a:ea typeface="微软雅黑" panose="020B0503020204020204" pitchFamily="34" charset="-122"/>
              </a:rPr>
              <a:t>x</a:t>
            </a:r>
            <a:r>
              <a:rPr lang="zh-CN" altLang="en-US" sz="1400" dirty="0" smtClean="0">
                <a:solidFill>
                  <a:schemeClr val="tx1"/>
                </a:solidFill>
                <a:latin typeface="微软雅黑" panose="020B0503020204020204" pitchFamily="34" charset="-122"/>
                <a:ea typeface="微软雅黑" panose="020B0503020204020204" pitchFamily="34" charset="-122"/>
              </a:rPr>
              <a:t>当期买价</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期初库存农产品数量</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当期购进农产品数量</a:t>
            </a:r>
            <a:r>
              <a:rPr lang="en-US" altLang="zh-CN" sz="1400" dirty="0" smtClean="0">
                <a:solidFill>
                  <a:schemeClr val="tx1"/>
                </a:solidFill>
                <a:latin typeface="微软雅黑" panose="020B0503020204020204" pitchFamily="34" charset="-122"/>
                <a:ea typeface="微软雅黑" panose="020B0503020204020204" pitchFamily="34" charset="-122"/>
              </a:rPr>
              <a:t>)</a:t>
            </a:r>
            <a:endParaRPr lang="en-US" altLang="zh-CN"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注</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扣除率为销售货物的适用税率</a:t>
            </a: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55650" y="1275715"/>
            <a:ext cx="7796530" cy="2168525"/>
          </a:xfrm>
          <a:prstGeom prst="rect">
            <a:avLst/>
          </a:prstGeom>
        </p:spPr>
        <p:txBody>
          <a:bodyPr wrap="square">
            <a:spAutoFit/>
          </a:bodyPr>
          <a:p>
            <a:pPr indent="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A</a:t>
            </a:r>
            <a:r>
              <a:rPr lang="zh-CN" altLang="en-US">
                <a:latin typeface="宋体" panose="02010600030101010101" pitchFamily="2" charset="-122"/>
                <a:ea typeface="宋体" panose="02010600030101010101" pitchFamily="2" charset="-122"/>
                <a:cs typeface="宋体" panose="02010600030101010101" pitchFamily="2" charset="-122"/>
              </a:rPr>
              <a:t>公司是一家一般纳税人企业，</a:t>
            </a:r>
            <a:r>
              <a:rPr lang="en-US" altLang="zh-CN">
                <a:latin typeface="宋体" panose="02010600030101010101" pitchFamily="2" charset="-122"/>
                <a:ea typeface="宋体" panose="02010600030101010101" pitchFamily="2" charset="-122"/>
                <a:cs typeface="宋体" panose="02010600030101010101" pitchFamily="2" charset="-122"/>
              </a:rPr>
              <a:t>2025</a:t>
            </a:r>
            <a:r>
              <a:rPr lang="zh-CN" altLang="en-US">
                <a:latin typeface="宋体" panose="02010600030101010101" pitchFamily="2" charset="-122"/>
                <a:ea typeface="宋体" panose="02010600030101010101" pitchFamily="2" charset="-122"/>
                <a:cs typeface="宋体" panose="02010600030101010101" pitchFamily="2" charset="-122"/>
              </a:rPr>
              <a:t>年</a:t>
            </a:r>
            <a:r>
              <a:rPr lang="en-US" altLang="zh-CN">
                <a:latin typeface="宋体" panose="02010600030101010101" pitchFamily="2" charset="-122"/>
                <a:ea typeface="宋体" panose="02010600030101010101" pitchFamily="2" charset="-122"/>
                <a:cs typeface="宋体" panose="02010600030101010101" pitchFamily="2" charset="-122"/>
              </a:rPr>
              <a:t>5</a:t>
            </a:r>
            <a:r>
              <a:rPr lang="zh-CN" altLang="en-US">
                <a:latin typeface="宋体" panose="02010600030101010101" pitchFamily="2" charset="-122"/>
                <a:ea typeface="宋体" panose="02010600030101010101" pitchFamily="2" charset="-122"/>
                <a:cs typeface="宋体" panose="02010600030101010101" pitchFamily="2" charset="-122"/>
              </a:rPr>
              <a:t>月份开具农产品收购凭证购进原乳</a:t>
            </a:r>
            <a:r>
              <a:rPr lang="en-US" altLang="zh-CN">
                <a:latin typeface="宋体" panose="02010600030101010101" pitchFamily="2" charset="-122"/>
                <a:ea typeface="宋体" panose="02010600030101010101" pitchFamily="2" charset="-122"/>
                <a:cs typeface="宋体" panose="02010600030101010101" pitchFamily="2" charset="-122"/>
              </a:rPr>
              <a:t>2500</a:t>
            </a:r>
            <a:r>
              <a:rPr lang="zh-CN" altLang="en-US">
                <a:latin typeface="宋体" panose="02010600030101010101" pitchFamily="2" charset="-122"/>
                <a:ea typeface="宋体" panose="02010600030101010101" pitchFamily="2" charset="-122"/>
                <a:cs typeface="宋体" panose="02010600030101010101" pitchFamily="2" charset="-122"/>
              </a:rPr>
              <a:t>吨，买价</a:t>
            </a:r>
            <a:r>
              <a:rPr lang="en-US" altLang="zh-CN">
                <a:latin typeface="宋体" panose="02010600030101010101" pitchFamily="2" charset="-122"/>
                <a:ea typeface="宋体" panose="02010600030101010101" pitchFamily="2" charset="-122"/>
                <a:cs typeface="宋体" panose="02010600030101010101" pitchFamily="2" charset="-122"/>
              </a:rPr>
              <a:t>1000</a:t>
            </a:r>
            <a:r>
              <a:rPr lang="zh-CN" altLang="en-US">
                <a:latin typeface="宋体" panose="02010600030101010101" pitchFamily="2" charset="-122"/>
                <a:ea typeface="宋体" panose="02010600030101010101" pitchFamily="2" charset="-122"/>
                <a:cs typeface="宋体" panose="02010600030101010101" pitchFamily="2" charset="-122"/>
              </a:rPr>
              <a:t>万元，原乳平均购买单价为</a:t>
            </a:r>
            <a:r>
              <a:rPr lang="en-US" altLang="zh-CN">
                <a:latin typeface="宋体" panose="02010600030101010101" pitchFamily="2" charset="-122"/>
                <a:ea typeface="宋体" panose="02010600030101010101" pitchFamily="2" charset="-122"/>
                <a:cs typeface="宋体" panose="02010600030101010101" pitchFamily="2" charset="-122"/>
              </a:rPr>
              <a:t>4000</a:t>
            </a:r>
            <a:r>
              <a:rPr lang="zh-CN" altLang="en-US">
                <a:latin typeface="宋体" panose="02010600030101010101" pitchFamily="2" charset="-122"/>
                <a:ea typeface="宋体" panose="02010600030101010101" pitchFamily="2" charset="-122"/>
                <a:cs typeface="宋体" panose="02010600030101010101" pitchFamily="2" charset="-122"/>
              </a:rPr>
              <a:t>元</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吨；销售</a:t>
            </a:r>
            <a:r>
              <a:rPr lang="en-US" altLang="zh-CN">
                <a:latin typeface="宋体" panose="02010600030101010101" pitchFamily="2" charset="-122"/>
                <a:ea typeface="宋体" panose="02010600030101010101" pitchFamily="2" charset="-122"/>
                <a:cs typeface="宋体" panose="02010600030101010101" pitchFamily="2" charset="-122"/>
              </a:rPr>
              <a:t>10000</a:t>
            </a:r>
            <a:r>
              <a:rPr lang="zh-CN" altLang="en-US">
                <a:latin typeface="宋体" panose="02010600030101010101" pitchFamily="2" charset="-122"/>
                <a:ea typeface="宋体" panose="02010600030101010101" pitchFamily="2" charset="-122"/>
                <a:cs typeface="宋体" panose="02010600030101010101" pitchFamily="2" charset="-122"/>
              </a:rPr>
              <a:t>吨乳制品取得不含税销售收入</a:t>
            </a:r>
            <a:r>
              <a:rPr lang="en-US" altLang="zh-CN">
                <a:latin typeface="宋体" panose="02010600030101010101" pitchFamily="2" charset="-122"/>
                <a:ea typeface="宋体" panose="02010600030101010101" pitchFamily="2" charset="-122"/>
                <a:cs typeface="宋体" panose="02010600030101010101" pitchFamily="2" charset="-122"/>
              </a:rPr>
              <a:t>4200</a:t>
            </a:r>
            <a:r>
              <a:rPr lang="zh-CN" altLang="en-US">
                <a:latin typeface="宋体" panose="02010600030101010101" pitchFamily="2" charset="-122"/>
                <a:ea typeface="宋体" panose="02010600030101010101" pitchFamily="2" charset="-122"/>
                <a:cs typeface="宋体" panose="02010600030101010101" pitchFamily="2" charset="-122"/>
              </a:rPr>
              <a:t>万元。已知原乳单耗数量为</a:t>
            </a:r>
            <a:r>
              <a:rPr lang="en-US" altLang="zh-CN">
                <a:latin typeface="宋体" panose="02010600030101010101" pitchFamily="2" charset="-122"/>
                <a:ea typeface="宋体" panose="02010600030101010101" pitchFamily="2" charset="-122"/>
                <a:cs typeface="宋体" panose="02010600030101010101" pitchFamily="2" charset="-122"/>
              </a:rPr>
              <a:t>1.06</a:t>
            </a:r>
            <a:r>
              <a:rPr lang="zh-CN" altLang="en-US">
                <a:latin typeface="宋体" panose="02010600030101010101" pitchFamily="2" charset="-122"/>
                <a:ea typeface="宋体" panose="02010600030101010101" pitchFamily="2" charset="-122"/>
                <a:cs typeface="宋体" panose="02010600030101010101" pitchFamily="2" charset="-122"/>
              </a:rPr>
              <a:t>吨。请问：按照投入产出法核定农产品进项税额，当期应纳税额是多少？</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0" fontAlgn="auto">
              <a:lnSpc>
                <a:spcPct val="150000"/>
              </a:lnSpc>
            </a:pP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55650" y="915670"/>
            <a:ext cx="7984490" cy="2999740"/>
          </a:xfrm>
          <a:prstGeom prst="rect">
            <a:avLst/>
          </a:prstGeom>
        </p:spPr>
        <p:txBody>
          <a:bodyPr wrap="square">
            <a:spAutoFit/>
          </a:bodyPr>
          <a:p>
            <a:pPr indent="1778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解析：</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当期允许抵扣农产品增值税进项税额</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当期农产品耗用数量</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农产品平均购买单价</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扣除率</a:t>
            </a:r>
            <a:r>
              <a:rPr lang="en-US" altLang="zh-CN">
                <a:latin typeface="宋体" panose="02010600030101010101" pitchFamily="2" charset="-122"/>
                <a:ea typeface="宋体" panose="02010600030101010101" pitchFamily="2" charset="-122"/>
                <a:cs typeface="宋体" panose="02010600030101010101" pitchFamily="2" charset="-122"/>
              </a:rPr>
              <a:t>/</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a:t>
            </a:r>
            <a:r>
              <a:rPr lang="zh-CN" altLang="en-US">
                <a:latin typeface="宋体" panose="02010600030101010101" pitchFamily="2" charset="-122"/>
                <a:ea typeface="宋体" panose="02010600030101010101" pitchFamily="2" charset="-122"/>
                <a:cs typeface="宋体" panose="02010600030101010101" pitchFamily="2" charset="-122"/>
              </a:rPr>
              <a:t>扣除率）</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=10000×1.06×4000×9%/</a:t>
            </a:r>
            <a:r>
              <a:rPr lang="zh-CN" altLang="en-US">
                <a:latin typeface="宋体" panose="02010600030101010101" pitchFamily="2" charset="-122"/>
                <a:ea typeface="宋体" panose="02010600030101010101" pitchFamily="2" charset="-122"/>
                <a:cs typeface="宋体" panose="02010600030101010101" pitchFamily="2" charset="-122"/>
              </a:rPr>
              <a:t>（</a:t>
            </a:r>
            <a:r>
              <a:rPr lang="en-US" altLang="zh-CN">
                <a:latin typeface="宋体" panose="02010600030101010101" pitchFamily="2" charset="-122"/>
                <a:ea typeface="宋体" panose="02010600030101010101" pitchFamily="2" charset="-122"/>
                <a:cs typeface="宋体" panose="02010600030101010101" pitchFamily="2" charset="-122"/>
              </a:rPr>
              <a:t>1+9%</a:t>
            </a:r>
            <a:r>
              <a:rPr lang="zh-CN" altLang="en-US">
                <a:latin typeface="宋体" panose="02010600030101010101" pitchFamily="2" charset="-122"/>
                <a:ea typeface="宋体" panose="02010600030101010101" pitchFamily="2" charset="-122"/>
                <a:cs typeface="宋体" panose="02010600030101010101" pitchFamily="2" charset="-122"/>
              </a:rPr>
              <a:t>）</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en-US" altLang="zh-CN">
                <a:latin typeface="宋体" panose="02010600030101010101" pitchFamily="2" charset="-122"/>
                <a:ea typeface="宋体" panose="02010600030101010101" pitchFamily="2" charset="-122"/>
                <a:cs typeface="宋体" panose="02010600030101010101" pitchFamily="2" charset="-122"/>
              </a:rPr>
              <a:t>=3500917.43</a:t>
            </a:r>
            <a:r>
              <a:rPr lang="zh-CN" altLang="en-US">
                <a:latin typeface="宋体" panose="02010600030101010101" pitchFamily="2" charset="-122"/>
                <a:ea typeface="宋体" panose="02010600030101010101" pitchFamily="2" charset="-122"/>
                <a:cs typeface="宋体" panose="02010600030101010101" pitchFamily="2" charset="-122"/>
              </a:rPr>
              <a:t>（元）</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销项税额</a:t>
            </a:r>
            <a:r>
              <a:rPr lang="en-US" altLang="zh-CN">
                <a:latin typeface="宋体" panose="02010600030101010101" pitchFamily="2" charset="-122"/>
                <a:ea typeface="宋体" panose="02010600030101010101" pitchFamily="2" charset="-122"/>
                <a:cs typeface="宋体" panose="02010600030101010101" pitchFamily="2" charset="-122"/>
              </a:rPr>
              <a:t>=42 000 000×9%=3780000</a:t>
            </a:r>
            <a:r>
              <a:rPr lang="zh-CN" altLang="en-US">
                <a:latin typeface="宋体" panose="02010600030101010101" pitchFamily="2" charset="-122"/>
                <a:ea typeface="宋体" panose="02010600030101010101" pitchFamily="2" charset="-122"/>
                <a:cs typeface="宋体" panose="02010600030101010101" pitchFamily="2" charset="-122"/>
              </a:rPr>
              <a:t>（元）</a:t>
            </a:r>
            <a:endParaRPr lang="zh-CN" altLang="en-US">
              <a:latin typeface="宋体" panose="02010600030101010101" pitchFamily="2" charset="-122"/>
              <a:ea typeface="宋体" panose="02010600030101010101" pitchFamily="2" charset="-122"/>
              <a:cs typeface="宋体" panose="02010600030101010101" pitchFamily="2" charset="-122"/>
            </a:endParaRPr>
          </a:p>
          <a:p>
            <a:pPr indent="177800" fontAlgn="auto">
              <a:lnSpc>
                <a:spcPct val="150000"/>
              </a:lnSpc>
            </a:pPr>
            <a:r>
              <a:rPr lang="zh-CN" altLang="en-US">
                <a:latin typeface="宋体" panose="02010600030101010101" pitchFamily="2" charset="-122"/>
                <a:ea typeface="宋体" panose="02010600030101010101" pitchFamily="2" charset="-122"/>
                <a:cs typeface="宋体" panose="02010600030101010101" pitchFamily="2" charset="-122"/>
              </a:rPr>
              <a:t>应纳税额</a:t>
            </a:r>
            <a:r>
              <a:rPr lang="en-US" altLang="zh-CN">
                <a:latin typeface="宋体" panose="02010600030101010101" pitchFamily="2" charset="-122"/>
                <a:ea typeface="宋体" panose="02010600030101010101" pitchFamily="2" charset="-122"/>
                <a:cs typeface="宋体" panose="02010600030101010101" pitchFamily="2" charset="-122"/>
              </a:rPr>
              <a:t>=3780000-3500917.43=279082.57</a:t>
            </a:r>
            <a:r>
              <a:rPr lang="zh-CN" altLang="en-US">
                <a:latin typeface="宋体" panose="02010600030101010101" pitchFamily="2" charset="-122"/>
                <a:ea typeface="宋体" panose="02010600030101010101" pitchFamily="2" charset="-122"/>
                <a:cs typeface="宋体" panose="02010600030101010101" pitchFamily="2" charset="-122"/>
              </a:rPr>
              <a:t>（元）</a:t>
            </a:r>
            <a:endParaRPr lang="zh-CN" altLang="en-US">
              <a:latin typeface="宋体" panose="02010600030101010101" pitchFamily="2" charset="-122"/>
              <a:ea typeface="宋体" panose="02010600030101010101" pitchFamily="2" charset="-122"/>
              <a:cs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857885" y="699135"/>
            <a:ext cx="7709535" cy="4230370"/>
          </a:xfrm>
          <a:prstGeom prst="rect">
            <a:avLst/>
          </a:prstGeom>
        </p:spPr>
        <p:txBody>
          <a:bodyPr>
            <a:noAutofit/>
          </a:bodyPr>
          <a:p>
            <a:pPr indent="177800" fontAlgn="auto">
              <a:lnSpc>
                <a:spcPct val="150000"/>
              </a:lnSpc>
            </a:pPr>
            <a:r>
              <a:rPr lang="zh-CN" altLang="en-US" sz="1600"/>
              <a:t>账务处理：</a:t>
            </a:r>
            <a:endParaRPr lang="zh-CN" altLang="en-US" sz="1600"/>
          </a:p>
          <a:p>
            <a:pPr indent="177800" fontAlgn="auto">
              <a:lnSpc>
                <a:spcPct val="150000"/>
              </a:lnSpc>
            </a:pPr>
            <a:r>
              <a:rPr lang="zh-CN" altLang="en-US" sz="1600"/>
              <a:t>（</a:t>
            </a:r>
            <a:r>
              <a:rPr lang="en-US" altLang="zh-CN" sz="1600"/>
              <a:t>1</a:t>
            </a:r>
            <a:r>
              <a:rPr lang="zh-CN" altLang="en-US" sz="1600"/>
              <a:t>）购进原乳时：</a:t>
            </a:r>
            <a:endParaRPr lang="zh-CN" altLang="en-US" sz="1600"/>
          </a:p>
          <a:p>
            <a:pPr indent="177800" fontAlgn="auto">
              <a:lnSpc>
                <a:spcPct val="150000"/>
              </a:lnSpc>
            </a:pPr>
            <a:r>
              <a:rPr lang="zh-CN" altLang="en-US" sz="1600"/>
              <a:t>借：原材料</a:t>
            </a:r>
            <a:r>
              <a:rPr lang="en-US" altLang="zh-CN" sz="1600"/>
              <a:t>——</a:t>
            </a:r>
            <a:r>
              <a:rPr lang="zh-CN" altLang="en-US" sz="1600"/>
              <a:t>原乳</a:t>
            </a:r>
            <a:r>
              <a:rPr lang="en-US" altLang="zh-CN" sz="1600"/>
              <a:t> 10 000 000</a:t>
            </a:r>
            <a:r>
              <a:rPr lang="en-US" altLang="en-US" sz="1600"/>
              <a:t>  </a:t>
            </a:r>
            <a:endParaRPr lang="en-US" altLang="en-US" sz="1600"/>
          </a:p>
          <a:p>
            <a:pPr indent="177800" fontAlgn="auto">
              <a:lnSpc>
                <a:spcPct val="150000"/>
              </a:lnSpc>
            </a:pPr>
            <a:r>
              <a:rPr lang="en-US" altLang="zh-CN" sz="1600"/>
              <a:t>  </a:t>
            </a:r>
            <a:r>
              <a:rPr lang="zh-CN" altLang="en-US" sz="1600"/>
              <a:t>贷：银行存款</a:t>
            </a:r>
            <a:r>
              <a:rPr lang="en-US" altLang="zh-CN" sz="1600"/>
              <a:t> </a:t>
            </a:r>
            <a:r>
              <a:rPr lang="en-US" altLang="en-US" sz="1600"/>
              <a:t>      </a:t>
            </a:r>
            <a:r>
              <a:rPr lang="en-US" altLang="zh-CN" sz="1600"/>
              <a:t> 10 000 000</a:t>
            </a:r>
            <a:endParaRPr lang="en-US" altLang="zh-CN" sz="1600"/>
          </a:p>
          <a:p>
            <a:pPr indent="177800" fontAlgn="auto">
              <a:lnSpc>
                <a:spcPct val="150000"/>
              </a:lnSpc>
            </a:pPr>
            <a:r>
              <a:rPr lang="zh-CN" altLang="en-US" sz="1600"/>
              <a:t>（</a:t>
            </a:r>
            <a:r>
              <a:rPr lang="en-US" altLang="zh-CN" sz="1600"/>
              <a:t>2</a:t>
            </a:r>
            <a:r>
              <a:rPr lang="zh-CN" altLang="en-US" sz="1600"/>
              <a:t>）销售乳制品时：</a:t>
            </a:r>
            <a:endParaRPr lang="zh-CN" altLang="en-US" sz="1600"/>
          </a:p>
          <a:p>
            <a:pPr indent="177800" fontAlgn="auto">
              <a:lnSpc>
                <a:spcPct val="150000"/>
              </a:lnSpc>
            </a:pPr>
            <a:r>
              <a:rPr lang="zh-CN" altLang="en-US" sz="1600"/>
              <a:t>借：银行存款</a:t>
            </a:r>
            <a:r>
              <a:rPr lang="en-US" altLang="zh-CN" sz="1600"/>
              <a:t> </a:t>
            </a:r>
            <a:r>
              <a:rPr lang="en-US" altLang="en-US" sz="1600"/>
              <a:t>                  </a:t>
            </a:r>
            <a:r>
              <a:rPr lang="en-US" altLang="zh-CN" sz="1600"/>
              <a:t> 45 780 000</a:t>
            </a:r>
            <a:r>
              <a:rPr lang="en-US" altLang="en-US" sz="1600"/>
              <a:t>  </a:t>
            </a:r>
            <a:endParaRPr lang="en-US" altLang="en-US" sz="1600"/>
          </a:p>
          <a:p>
            <a:pPr indent="177800" fontAlgn="auto">
              <a:lnSpc>
                <a:spcPct val="150000"/>
              </a:lnSpc>
            </a:pPr>
            <a:r>
              <a:rPr lang="en-US" altLang="zh-CN" sz="1600"/>
              <a:t>  </a:t>
            </a:r>
            <a:r>
              <a:rPr lang="zh-CN" altLang="en-US" sz="1600"/>
              <a:t>贷：主营业务收入</a:t>
            </a:r>
            <a:r>
              <a:rPr lang="en-US" altLang="zh-CN" sz="1600"/>
              <a:t> </a:t>
            </a:r>
            <a:r>
              <a:rPr lang="en-US" altLang="en-US" sz="1600"/>
              <a:t>               </a:t>
            </a:r>
            <a:r>
              <a:rPr lang="en-US" altLang="zh-CN" sz="1600"/>
              <a:t> 42 000 000</a:t>
            </a:r>
            <a:r>
              <a:rPr lang="en-US" altLang="en-US" sz="1600"/>
              <a:t>      </a:t>
            </a:r>
            <a:endParaRPr lang="en-US" altLang="en-US" sz="1600"/>
          </a:p>
          <a:p>
            <a:pPr indent="177800" fontAlgn="auto">
              <a:lnSpc>
                <a:spcPct val="150000"/>
              </a:lnSpc>
            </a:pPr>
            <a:r>
              <a:rPr lang="en-US" altLang="zh-CN" sz="1600"/>
              <a:t>      </a:t>
            </a:r>
            <a:r>
              <a:rPr lang="zh-CN" altLang="en-US" sz="1600"/>
              <a:t>应交税费</a:t>
            </a:r>
            <a:r>
              <a:rPr lang="en-US" altLang="zh-CN" sz="1600"/>
              <a:t>-</a:t>
            </a:r>
            <a:r>
              <a:rPr lang="zh-CN" altLang="en-US" sz="1600"/>
              <a:t>应交增值税（销项税额）</a:t>
            </a:r>
            <a:r>
              <a:rPr lang="en-US" altLang="zh-CN" sz="1600"/>
              <a:t>3</a:t>
            </a:r>
            <a:r>
              <a:rPr lang="en-US" altLang="en-US" sz="1600"/>
              <a:t> </a:t>
            </a:r>
            <a:r>
              <a:rPr lang="en-US" altLang="zh-CN" sz="1600"/>
              <a:t>780 000</a:t>
            </a:r>
            <a:endParaRPr lang="en-US" altLang="zh-CN" sz="1600"/>
          </a:p>
          <a:p>
            <a:pPr indent="177800" fontAlgn="auto">
              <a:lnSpc>
                <a:spcPct val="150000"/>
              </a:lnSpc>
            </a:pPr>
            <a:r>
              <a:rPr lang="zh-CN" altLang="en-US" sz="1600"/>
              <a:t>（</a:t>
            </a:r>
            <a:r>
              <a:rPr lang="en-US" altLang="zh-CN" sz="1600"/>
              <a:t>3</a:t>
            </a:r>
            <a:r>
              <a:rPr lang="zh-CN" altLang="en-US" sz="1600"/>
              <a:t>）核定当月可抵扣农产品进项税额：</a:t>
            </a:r>
            <a:endParaRPr lang="zh-CN" altLang="en-US" sz="1600"/>
          </a:p>
          <a:p>
            <a:pPr indent="177800" fontAlgn="auto">
              <a:lnSpc>
                <a:spcPct val="150000"/>
              </a:lnSpc>
            </a:pPr>
            <a:r>
              <a:rPr lang="zh-CN" altLang="en-US" sz="1600"/>
              <a:t>借：应交税费</a:t>
            </a:r>
            <a:r>
              <a:rPr lang="en-US" altLang="zh-CN" sz="1600"/>
              <a:t>-</a:t>
            </a:r>
            <a:r>
              <a:rPr lang="zh-CN" altLang="en-US" sz="1600"/>
              <a:t>应交增值税（进项税额）</a:t>
            </a:r>
            <a:r>
              <a:rPr lang="en-US" altLang="en-US" sz="1600"/>
              <a:t> </a:t>
            </a:r>
            <a:r>
              <a:rPr lang="en-US" altLang="zh-CN" sz="1600"/>
              <a:t>3500917.43</a:t>
            </a:r>
            <a:r>
              <a:rPr lang="en-US" altLang="en-US" sz="1600"/>
              <a:t>  </a:t>
            </a:r>
            <a:endParaRPr lang="en-US" altLang="en-US" sz="1600"/>
          </a:p>
          <a:p>
            <a:pPr indent="177800" fontAlgn="auto">
              <a:lnSpc>
                <a:spcPct val="150000"/>
              </a:lnSpc>
            </a:pPr>
            <a:r>
              <a:rPr lang="en-US" altLang="en-US" sz="1600"/>
              <a:t> </a:t>
            </a:r>
            <a:r>
              <a:rPr lang="en-US" sz="1600"/>
              <a:t> </a:t>
            </a:r>
            <a:r>
              <a:rPr lang="zh-CN" altLang="en-US" sz="1600"/>
              <a:t>贷：主营业务成本</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 </a:t>
            </a:r>
            <a:r>
              <a:rPr lang="en-US" altLang="en-US" sz="1600"/>
              <a:t> </a:t>
            </a:r>
            <a:r>
              <a:rPr lang="en-US" altLang="zh-CN" sz="1600"/>
              <a:t>3500917.43</a:t>
            </a:r>
            <a:endParaRPr lang="en-US" altLang="zh-CN" sz="160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539750" y="579755"/>
            <a:ext cx="8329295" cy="4246245"/>
          </a:xfrm>
          <a:prstGeom prst="rect">
            <a:avLst/>
          </a:prstGeom>
          <a:noFill/>
        </p:spPr>
        <p:txBody>
          <a:bodyPr wrap="square" rtlCol="0">
            <a:spAutoFit/>
          </a:bodyPr>
          <a:p>
            <a:pPr algn="l"/>
            <a:r>
              <a:rPr lang="zh-CN" altLang="en-US" dirty="0" smtClean="0">
                <a:solidFill>
                  <a:schemeClr val="tx1"/>
                </a:solidFill>
                <a:latin typeface="微软雅黑" panose="020B0503020204020204" pitchFamily="34" charset="-122"/>
                <a:ea typeface="微软雅黑" panose="020B0503020204020204" pitchFamily="34" charset="-122"/>
              </a:rPr>
              <a:t>（二）成本法</a:t>
            </a:r>
            <a:endParaRPr lang="zh-CN" altLang="en-US"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公式为：当期允许抵扣农产品增值税进项税额</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（当期主营业务成本</a:t>
            </a:r>
            <a:r>
              <a:rPr lang="en-US" altLang="en-US"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农产品耗用率</a:t>
            </a:r>
            <a:r>
              <a:rPr lang="en-US" altLang="en-US"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扣除率）</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a:t>
            </a:r>
            <a:r>
              <a:rPr lang="en-US" altLang="zh-CN" sz="1400" dirty="0" smtClean="0">
                <a:solidFill>
                  <a:schemeClr val="tx1"/>
                </a:solidFill>
                <a:latin typeface="微软雅黑" panose="020B0503020204020204" pitchFamily="34" charset="-122"/>
                <a:ea typeface="微软雅黑" panose="020B0503020204020204" pitchFamily="34" charset="-122"/>
              </a:rPr>
              <a:t>1+</a:t>
            </a:r>
            <a:r>
              <a:rPr lang="zh-CN" altLang="en-US" sz="1400" dirty="0" smtClean="0">
                <a:solidFill>
                  <a:schemeClr val="tx1"/>
                </a:solidFill>
                <a:latin typeface="微软雅黑" panose="020B0503020204020204" pitchFamily="34" charset="-122"/>
                <a:ea typeface="微软雅黑" panose="020B0503020204020204" pitchFamily="34" charset="-122"/>
              </a:rPr>
              <a:t>扣除率）</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农产品耗用率</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上年投入生产的农产品外购金额</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上年生产成本</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主营业务成本</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生产成本</a:t>
            </a:r>
            <a:r>
              <a:rPr lang="en-US" altLang="zh-CN" sz="1400" dirty="0" smtClean="0">
                <a:solidFill>
                  <a:schemeClr val="tx1"/>
                </a:solidFill>
                <a:latin typeface="微软雅黑" panose="020B0503020204020204" pitchFamily="34" charset="-122"/>
                <a:ea typeface="微软雅黑" panose="020B0503020204020204" pitchFamily="34" charset="-122"/>
              </a:rPr>
              <a:t>”</a:t>
            </a:r>
            <a:r>
              <a:rPr lang="zh-CN" altLang="en-US" sz="1400" dirty="0" smtClean="0">
                <a:solidFill>
                  <a:schemeClr val="tx1"/>
                </a:solidFill>
                <a:latin typeface="微软雅黑" panose="020B0503020204020204" pitchFamily="34" charset="-122"/>
                <a:ea typeface="微软雅黑" panose="020B0503020204020204" pitchFamily="34" charset="-122"/>
              </a:rPr>
              <a:t>中不包括其未耗用农产品的产品的成本。扣除率为销售货物的适用税率。</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农产品外购金额（含税）不包括不构成货物实体的农产品（包括包装物、辅助材料、燃料、低值易耗品等）和在购进农产品之外单独支付的运费、入库前的整理费用。</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chemeClr val="tx1"/>
                </a:solidFill>
                <a:latin typeface="微软雅黑" panose="020B0503020204020204" pitchFamily="34" charset="-122"/>
                <a:ea typeface="微软雅黑" panose="020B0503020204020204" pitchFamily="34" charset="-122"/>
              </a:rPr>
              <a:t>对以单一农产品原料生产多种货物或者多种农产品原料生产多种货物的，在核算当期主营业务成本以及核定农产品耗用率时，试点纳税人应依据合理的方法进行归集和分配。</a:t>
            </a:r>
            <a:endParaRPr lang="zh-CN" altLang="en-US" sz="1400" dirty="0" smtClean="0">
              <a:solidFill>
                <a:schemeClr val="tx1"/>
              </a:solidFill>
              <a:latin typeface="微软雅黑" panose="020B0503020204020204" pitchFamily="34" charset="-122"/>
              <a:ea typeface="微软雅黑" panose="020B0503020204020204" pitchFamily="34" charset="-122"/>
            </a:endParaRPr>
          </a:p>
          <a:p>
            <a:pPr indent="0" algn="l" fontAlgn="auto">
              <a:lnSpc>
                <a:spcPct val="150000"/>
              </a:lnSpc>
            </a:pPr>
            <a:r>
              <a:rPr lang="zh-CN" altLang="en-US" sz="1400" dirty="0" smtClean="0">
                <a:solidFill>
                  <a:srgbClr val="FF0000"/>
                </a:solidFill>
                <a:latin typeface="微软雅黑" panose="020B0503020204020204" pitchFamily="34" charset="-122"/>
                <a:ea typeface="微软雅黑" panose="020B0503020204020204" pitchFamily="34" charset="-122"/>
              </a:rPr>
              <a:t>农产品耗用率由试点纳税人向主管税务机关申请核定。</a:t>
            </a:r>
            <a:r>
              <a:rPr lang="zh-CN" altLang="en-US" sz="1400" dirty="0" smtClean="0">
                <a:solidFill>
                  <a:schemeClr val="tx1"/>
                </a:solidFill>
                <a:latin typeface="微软雅黑" panose="020B0503020204020204" pitchFamily="34" charset="-122"/>
                <a:ea typeface="微软雅黑" panose="020B0503020204020204" pitchFamily="34" charset="-122"/>
              </a:rPr>
              <a:t>年度终了，主管税务机关应根据试点纳税人本年实际对当年已抵扣的农产品增值税进项税额进行纳税调整，重新核定当年的农产品耗用率，并作为下一年度的农产品耗用率。主管税务机关重新核定试点纳税人农产品耗用率，也应按程序报经省级税务机关批准。</a:t>
            </a:r>
            <a:endParaRPr lang="zh-CN" altLang="en-US" sz="1400" dirty="0" smtClean="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899160" y="1275715"/>
            <a:ext cx="7205980" cy="1753235"/>
          </a:xfrm>
          <a:prstGeom prst="rect">
            <a:avLst/>
          </a:prstGeom>
        </p:spPr>
        <p:txBody>
          <a:bodyPr wrap="square">
            <a:spAutoFit/>
          </a:bodyPr>
          <a:p>
            <a:pPr indent="0" fontAlgn="auto">
              <a:lnSpc>
                <a:spcPct val="150000"/>
              </a:lnSpc>
            </a:pPr>
            <a:r>
              <a:rPr lang="en-US" altLang="zh-CN"/>
              <a:t>A</a:t>
            </a:r>
            <a:r>
              <a:rPr lang="zh-CN" altLang="en-US"/>
              <a:t>公司是一家一般纳税人企业，</a:t>
            </a:r>
            <a:r>
              <a:rPr lang="en-US" altLang="zh-CN"/>
              <a:t>2019</a:t>
            </a:r>
            <a:r>
              <a:rPr lang="zh-CN" altLang="en-US"/>
              <a:t>年</a:t>
            </a:r>
            <a:r>
              <a:rPr lang="en-US" altLang="zh-CN"/>
              <a:t>5</a:t>
            </a:r>
            <a:r>
              <a:rPr lang="zh-CN" altLang="en-US"/>
              <a:t>月份销售</a:t>
            </a:r>
            <a:r>
              <a:rPr lang="en-US" altLang="zh-CN"/>
              <a:t>10000</a:t>
            </a:r>
            <a:r>
              <a:rPr lang="zh-CN" altLang="en-US"/>
              <a:t>吨乳制品，其主营业务成本为</a:t>
            </a:r>
            <a:r>
              <a:rPr lang="en-US" altLang="zh-CN"/>
              <a:t>6000</a:t>
            </a:r>
            <a:r>
              <a:rPr lang="zh-CN" altLang="en-US"/>
              <a:t>万元，农产品耗用率为</a:t>
            </a:r>
            <a:r>
              <a:rPr lang="en-US" altLang="zh-CN"/>
              <a:t>70%</a:t>
            </a:r>
            <a:r>
              <a:rPr lang="zh-CN" altLang="en-US"/>
              <a:t>，原乳平均购买单价为</a:t>
            </a:r>
            <a:r>
              <a:rPr lang="en-US" altLang="zh-CN"/>
              <a:t>4000</a:t>
            </a:r>
            <a:r>
              <a:rPr lang="zh-CN" altLang="en-US"/>
              <a:t>元</a:t>
            </a:r>
            <a:r>
              <a:rPr lang="en-US" altLang="zh-CN"/>
              <a:t>/</a:t>
            </a:r>
            <a:r>
              <a:rPr lang="zh-CN" altLang="en-US"/>
              <a:t>吨。请问：按照成本法核定当期可以抵扣的农产品进项税额是多少？</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755650" y="1203325"/>
            <a:ext cx="7139940" cy="2584450"/>
          </a:xfrm>
          <a:prstGeom prst="rect">
            <a:avLst/>
          </a:prstGeom>
        </p:spPr>
        <p:txBody>
          <a:bodyPr wrap="square">
            <a:spAutoFit/>
          </a:bodyPr>
          <a:p>
            <a:pPr indent="0" fontAlgn="auto">
              <a:lnSpc>
                <a:spcPct val="150000"/>
              </a:lnSpc>
            </a:pPr>
            <a:r>
              <a:rPr lang="zh-CN" altLang="en-US"/>
              <a:t>解析：当期允许抵扣农产品增值税进项税额</a:t>
            </a:r>
            <a:r>
              <a:rPr lang="en-US" altLang="zh-CN"/>
              <a:t>=</a:t>
            </a:r>
            <a:r>
              <a:rPr lang="zh-CN" altLang="en-US"/>
              <a:t>当期主营业务成本</a:t>
            </a:r>
            <a:r>
              <a:rPr lang="en-US" altLang="en-US"/>
              <a:t>×</a:t>
            </a:r>
            <a:r>
              <a:rPr lang="zh-CN" altLang="en-US"/>
              <a:t>农产品耗用率</a:t>
            </a:r>
            <a:r>
              <a:rPr lang="en-US" altLang="en-US"/>
              <a:t>×</a:t>
            </a:r>
            <a:r>
              <a:rPr lang="zh-CN" altLang="en-US"/>
              <a:t>扣除率</a:t>
            </a:r>
            <a:r>
              <a:rPr lang="en-US" altLang="zh-CN"/>
              <a:t>/</a:t>
            </a:r>
            <a:r>
              <a:rPr lang="zh-CN" altLang="en-US"/>
              <a:t>（</a:t>
            </a:r>
            <a:r>
              <a:rPr lang="en-US" altLang="zh-CN"/>
              <a:t>1+</a:t>
            </a:r>
            <a:r>
              <a:rPr lang="zh-CN" altLang="en-US"/>
              <a:t>扣除率）</a:t>
            </a:r>
            <a:endParaRPr lang="zh-CN" altLang="en-US"/>
          </a:p>
          <a:p>
            <a:pPr indent="0" fontAlgn="auto">
              <a:lnSpc>
                <a:spcPct val="150000"/>
              </a:lnSpc>
            </a:pPr>
            <a:r>
              <a:rPr lang="en-US" altLang="zh-CN"/>
              <a:t>=60 000 000</a:t>
            </a:r>
            <a:r>
              <a:rPr lang="en-US" altLang="en-US"/>
              <a:t>×</a:t>
            </a:r>
            <a:r>
              <a:rPr lang="en-US" altLang="zh-CN"/>
              <a:t>70%</a:t>
            </a:r>
            <a:r>
              <a:rPr lang="en-US" altLang="en-US"/>
              <a:t>×</a:t>
            </a:r>
            <a:r>
              <a:rPr lang="en-US" altLang="zh-CN"/>
              <a:t>9%/</a:t>
            </a:r>
            <a:r>
              <a:rPr lang="zh-CN" altLang="en-US"/>
              <a:t>（</a:t>
            </a:r>
            <a:r>
              <a:rPr lang="en-US" altLang="zh-CN"/>
              <a:t>1+9%</a:t>
            </a:r>
            <a:r>
              <a:rPr lang="zh-CN" altLang="en-US"/>
              <a:t>）</a:t>
            </a:r>
            <a:r>
              <a:rPr lang="en-US" altLang="zh-CN"/>
              <a:t>=3467889.91</a:t>
            </a:r>
            <a:r>
              <a:rPr lang="zh-CN" altLang="en-US"/>
              <a:t>（元）</a:t>
            </a:r>
            <a:endParaRPr lang="zh-CN" altLang="en-US"/>
          </a:p>
          <a:p>
            <a:pPr indent="0" fontAlgn="auto">
              <a:lnSpc>
                <a:spcPct val="150000"/>
              </a:lnSpc>
            </a:pPr>
            <a:r>
              <a:rPr lang="zh-CN" altLang="en-US"/>
              <a:t>账务处理为：</a:t>
            </a:r>
            <a:endParaRPr lang="zh-CN" altLang="en-US"/>
          </a:p>
          <a:p>
            <a:pPr indent="0" fontAlgn="auto">
              <a:lnSpc>
                <a:spcPct val="150000"/>
              </a:lnSpc>
            </a:pPr>
            <a:r>
              <a:rPr lang="zh-CN" altLang="en-US"/>
              <a:t>借：应交税费</a:t>
            </a:r>
            <a:r>
              <a:rPr lang="en-US" altLang="zh-CN"/>
              <a:t>-</a:t>
            </a:r>
            <a:r>
              <a:rPr lang="zh-CN" altLang="en-US"/>
              <a:t>应交增值税（进项税额）</a:t>
            </a:r>
            <a:r>
              <a:rPr lang="en-US" altLang="zh-CN"/>
              <a:t>3 467 889.91</a:t>
            </a:r>
            <a:r>
              <a:rPr lang="en-US" altLang="en-US"/>
              <a:t> </a:t>
            </a:r>
            <a:endParaRPr lang="en-US" altLang="en-US"/>
          </a:p>
          <a:p>
            <a:pPr indent="0" fontAlgn="auto">
              <a:lnSpc>
                <a:spcPct val="150000"/>
              </a:lnSpc>
            </a:pPr>
            <a:r>
              <a:rPr lang="en-US" altLang="en-US"/>
              <a:t> </a:t>
            </a:r>
            <a:r>
              <a:rPr lang="en-US"/>
              <a:t>    </a:t>
            </a:r>
            <a:r>
              <a:rPr lang="en-US" altLang="en-US"/>
              <a:t> </a:t>
            </a:r>
            <a:r>
              <a:rPr lang="zh-CN" altLang="en-US"/>
              <a:t>贷：主营业务成本</a:t>
            </a:r>
            <a:r>
              <a:rPr lang="en-US" altLang="zh-CN"/>
              <a:t> </a:t>
            </a:r>
            <a:r>
              <a:rPr lang="en-US" altLang="en-US"/>
              <a:t>                </a:t>
            </a:r>
            <a:r>
              <a:rPr lang="en-US" altLang="zh-CN"/>
              <a:t> 3 467 889.91</a:t>
            </a:r>
            <a:endParaRPr lang="en-US" altLang="zh-CN"/>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683895" y="699135"/>
            <a:ext cx="7893050" cy="3830955"/>
          </a:xfrm>
          <a:prstGeom prst="rect">
            <a:avLst/>
          </a:prstGeom>
        </p:spPr>
        <p:txBody>
          <a:bodyPr wrap="square">
            <a:spAutoFit/>
          </a:bodyPr>
          <a:p>
            <a:pPr indent="0" fontAlgn="auto">
              <a:lnSpc>
                <a:spcPct val="150000"/>
              </a:lnSpc>
            </a:pPr>
            <a:r>
              <a:rPr lang="zh-CN" altLang="en-US" b="1"/>
              <a:t>（三）参照法</a:t>
            </a:r>
            <a:endParaRPr lang="zh-CN" altLang="en-US" b="1"/>
          </a:p>
          <a:p>
            <a:pPr indent="0" fontAlgn="auto">
              <a:lnSpc>
                <a:spcPct val="150000"/>
              </a:lnSpc>
            </a:pPr>
            <a:r>
              <a:rPr lang="zh-CN" altLang="en-US"/>
              <a:t>新办的试点纳税人或者试点纳税人新增产品的，试点纳税人可参照所属行业或者生产结构相近的其他试点纳税人确定农产品单耗数量或者农产品耗用率。</a:t>
            </a:r>
            <a:r>
              <a:rPr lang="zh-CN" altLang="en-US">
                <a:solidFill>
                  <a:srgbClr val="FF0000"/>
                </a:solidFill>
              </a:rPr>
              <a:t>次年，试点纳税人向主管税务机关申请核定当期的农产品单耗数量或者农产品耗用率，并据此计算确定当年允许抵扣的农产品增值税进项税额，同时对上一年增值税进项税额进行调整。</a:t>
            </a:r>
            <a:r>
              <a:rPr lang="zh-CN" altLang="en-US"/>
              <a:t>核定的进项税额超过实际抵扣增值税进项税额的，其差额部分可以结转下期继续抵扣；核定的进项税额，低于实际抵扣增值税进项税额的，其差额部分应按现行增值税的有关规定，将进项税额做转出处理。</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 name="文本框 3"/>
          <p:cNvSpPr txBox="1"/>
          <p:nvPr/>
        </p:nvSpPr>
        <p:spPr>
          <a:xfrm>
            <a:off x="540047" y="745993"/>
            <a:ext cx="9116695" cy="506730"/>
          </a:xfrm>
          <a:prstGeom prst="rect">
            <a:avLst/>
          </a:prstGeom>
          <a:noFill/>
        </p:spPr>
        <p:txBody>
          <a:bodyPr wrap="square">
            <a:spAutoFit/>
          </a:bodyPr>
          <a:p>
            <a:pPr algn="just">
              <a:lnSpc>
                <a:spcPct val="150000"/>
              </a:lnSpc>
            </a:pPr>
            <a:r>
              <a:rPr lang="zh-CN" altLang="en-US" b="1" dirty="0">
                <a:solidFill>
                  <a:schemeClr val="tx1"/>
                </a:solidFill>
                <a:latin typeface="微软雅黑" panose="020B0503020204020204" pitchFamily="34" charset="-122"/>
                <a:ea typeface="微软雅黑" panose="020B0503020204020204" pitchFamily="34" charset="-122"/>
                <a:cs typeface="思源宋体 CN Heavy" panose="02020900000000000000" charset="-122"/>
              </a:rPr>
              <a:t>一</a:t>
            </a:r>
            <a:r>
              <a:rPr lang="zh-CN" altLang="en-US" b="1" dirty="0" smtClean="0">
                <a:solidFill>
                  <a:schemeClr val="tx1"/>
                </a:solidFill>
                <a:latin typeface="微软雅黑" panose="020B0503020204020204" pitchFamily="34" charset="-122"/>
                <a:ea typeface="微软雅黑" panose="020B0503020204020204" pitchFamily="34" charset="-122"/>
                <a:cs typeface="思源宋体 CN Heavy" panose="02020900000000000000" charset="-122"/>
              </a:rPr>
              <a:t>、</a:t>
            </a:r>
            <a:r>
              <a:rPr lang="zh-CN" altLang="en-US" b="1" dirty="0" smtClean="0">
                <a:solidFill>
                  <a:schemeClr val="tx1"/>
                </a:solidFill>
                <a:latin typeface="微软雅黑" panose="020B0503020204020204" pitchFamily="34" charset="-122"/>
                <a:ea typeface="微软雅黑" panose="020B0503020204020204" pitchFamily="34" charset="-122"/>
              </a:rPr>
              <a:t>农业生产者销售的自产农产品免征增值税</a:t>
            </a:r>
            <a:endParaRPr lang="zh-CN" altLang="en-US" b="1" dirty="0" smtClean="0">
              <a:solidFill>
                <a:schemeClr val="tx1"/>
              </a:solidFill>
              <a:latin typeface="微软雅黑" panose="020B0503020204020204" pitchFamily="34" charset="-122"/>
              <a:ea typeface="微软雅黑" panose="020B0503020204020204" pitchFamily="34" charset="-122"/>
              <a:cs typeface="思源宋体 CN Heavy" panose="02020900000000000000" charset="-122"/>
            </a:endParaRPr>
          </a:p>
        </p:txBody>
      </p:sp>
      <p:graphicFrame>
        <p:nvGraphicFramePr>
          <p:cNvPr id="12" name="图示 11"/>
          <p:cNvGraphicFramePr/>
          <p:nvPr/>
        </p:nvGraphicFramePr>
        <p:xfrm>
          <a:off x="683772" y="1347708"/>
          <a:ext cx="8128000" cy="342009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857885" y="915670"/>
            <a:ext cx="7159625" cy="2999740"/>
          </a:xfrm>
          <a:prstGeom prst="rect">
            <a:avLst/>
          </a:prstGeom>
        </p:spPr>
        <p:txBody>
          <a:bodyPr wrap="square">
            <a:spAutoFit/>
          </a:bodyPr>
          <a:p>
            <a:pPr indent="0" fontAlgn="auto">
              <a:lnSpc>
                <a:spcPct val="150000"/>
              </a:lnSpc>
            </a:pPr>
            <a:r>
              <a:rPr lang="zh-CN" b="1"/>
              <a:t>二、</a:t>
            </a:r>
            <a:r>
              <a:rPr lang="zh-CN" altLang="en-US" b="1"/>
              <a:t>购进农产品直接销售的</a:t>
            </a:r>
            <a:endParaRPr lang="zh-CN" altLang="en-US" b="1"/>
          </a:p>
          <a:p>
            <a:pPr indent="0" fontAlgn="auto">
              <a:lnSpc>
                <a:spcPct val="150000"/>
              </a:lnSpc>
            </a:pPr>
            <a:r>
              <a:rPr lang="zh-CN" altLang="en-US"/>
              <a:t>当期允许抵扣农产品进项税额 </a:t>
            </a:r>
            <a:r>
              <a:rPr lang="en-US" altLang="zh-CN"/>
              <a:t>= </a:t>
            </a:r>
            <a:r>
              <a:rPr lang="zh-CN" altLang="en-US"/>
              <a:t>【当期销售农产品数量</a:t>
            </a:r>
            <a:r>
              <a:rPr lang="en-US" altLang="zh-CN"/>
              <a:t>/</a:t>
            </a:r>
            <a:r>
              <a:rPr lang="zh-CN" altLang="en-US"/>
              <a:t>（</a:t>
            </a:r>
            <a:r>
              <a:rPr lang="en-US" altLang="zh-CN"/>
              <a:t>1-</a:t>
            </a:r>
            <a:r>
              <a:rPr lang="zh-CN" altLang="en-US"/>
              <a:t>损耗率</a:t>
            </a:r>
            <a:r>
              <a:rPr lang="zh-CN" altLang="en-US"/>
              <a:t>）】</a:t>
            </a:r>
            <a:r>
              <a:rPr lang="en-US" altLang="zh-CN"/>
              <a:t>*</a:t>
            </a:r>
            <a:r>
              <a:rPr lang="zh-CN" altLang="en-US"/>
              <a:t>【农产品平均购买单价</a:t>
            </a:r>
            <a:r>
              <a:rPr lang="en-US" altLang="zh-CN"/>
              <a:t>/</a:t>
            </a:r>
            <a:r>
              <a:rPr lang="zh-CN" altLang="en-US"/>
              <a:t>（</a:t>
            </a:r>
            <a:r>
              <a:rPr lang="en-US" altLang="zh-CN"/>
              <a:t>1+9%</a:t>
            </a:r>
            <a:r>
              <a:rPr lang="zh-CN" altLang="en-US"/>
              <a:t>）】</a:t>
            </a:r>
            <a:r>
              <a:rPr lang="en-US" altLang="zh-CN"/>
              <a:t>*9%</a:t>
            </a:r>
            <a:endParaRPr lang="en-US" altLang="zh-CN"/>
          </a:p>
          <a:p>
            <a:pPr indent="0" fontAlgn="auto">
              <a:lnSpc>
                <a:spcPct val="150000"/>
              </a:lnSpc>
            </a:pPr>
            <a:r>
              <a:rPr lang="zh-CN" altLang="en-US">
                <a:solidFill>
                  <a:schemeClr val="tx1"/>
                </a:solidFill>
              </a:rPr>
              <a:t>甲公司</a:t>
            </a:r>
            <a:r>
              <a:rPr lang="en-US" altLang="zh-CN">
                <a:solidFill>
                  <a:schemeClr val="tx1"/>
                </a:solidFill>
              </a:rPr>
              <a:t>8</a:t>
            </a:r>
            <a:r>
              <a:rPr lang="zh-CN" altLang="en-US">
                <a:solidFill>
                  <a:schemeClr val="tx1"/>
                </a:solidFill>
              </a:rPr>
              <a:t>月销售</a:t>
            </a:r>
            <a:r>
              <a:rPr lang="en-US" altLang="zh-CN">
                <a:solidFill>
                  <a:schemeClr val="tx1"/>
                </a:solidFill>
              </a:rPr>
              <a:t>100 000</a:t>
            </a:r>
            <a:r>
              <a:rPr lang="zh-CN" altLang="en-US">
                <a:solidFill>
                  <a:schemeClr val="tx1"/>
                </a:solidFill>
              </a:rPr>
              <a:t>吨巴士杀菌乳，其主营业务成本</a:t>
            </a:r>
            <a:r>
              <a:rPr lang="en-US" altLang="zh-CN">
                <a:solidFill>
                  <a:schemeClr val="tx1"/>
                </a:solidFill>
              </a:rPr>
              <a:t>60 000</a:t>
            </a:r>
            <a:r>
              <a:rPr lang="zh-CN" altLang="en-US">
                <a:solidFill>
                  <a:schemeClr val="tx1"/>
                </a:solidFill>
              </a:rPr>
              <a:t>万，农产品耗用率</a:t>
            </a:r>
            <a:r>
              <a:rPr lang="en-US" altLang="zh-CN">
                <a:solidFill>
                  <a:schemeClr val="tx1"/>
                </a:solidFill>
              </a:rPr>
              <a:t>72%</a:t>
            </a:r>
            <a:r>
              <a:rPr lang="zh-CN" altLang="en-US">
                <a:solidFill>
                  <a:schemeClr val="tx1"/>
                </a:solidFill>
              </a:rPr>
              <a:t>，原乳单耗数量为</a:t>
            </a:r>
            <a:r>
              <a:rPr lang="en-US" altLang="zh-CN">
                <a:solidFill>
                  <a:schemeClr val="tx1"/>
                </a:solidFill>
              </a:rPr>
              <a:t>1.08</a:t>
            </a:r>
            <a:r>
              <a:rPr lang="zh-CN" altLang="en-US">
                <a:solidFill>
                  <a:schemeClr val="tx1"/>
                </a:solidFill>
              </a:rPr>
              <a:t>，每吨购买价</a:t>
            </a:r>
            <a:r>
              <a:rPr lang="en-US" altLang="zh-CN">
                <a:solidFill>
                  <a:schemeClr val="tx1"/>
                </a:solidFill>
              </a:rPr>
              <a:t>6 000</a:t>
            </a:r>
            <a:r>
              <a:rPr lang="zh-CN" altLang="en-US">
                <a:solidFill>
                  <a:schemeClr val="tx1"/>
                </a:solidFill>
              </a:rPr>
              <a:t>元，其中</a:t>
            </a:r>
            <a:r>
              <a:rPr lang="zh-CN" altLang="en-US">
                <a:solidFill>
                  <a:srgbClr val="FF0000"/>
                </a:solidFill>
              </a:rPr>
              <a:t>一半直接对外销售，</a:t>
            </a:r>
            <a:r>
              <a:rPr lang="zh-CN" altLang="en-US">
                <a:solidFill>
                  <a:schemeClr val="tx1"/>
                </a:solidFill>
              </a:rPr>
              <a:t>销售过程损耗率</a:t>
            </a:r>
            <a:r>
              <a:rPr lang="en-US" altLang="zh-CN">
                <a:solidFill>
                  <a:schemeClr val="tx1"/>
                </a:solidFill>
              </a:rPr>
              <a:t>200</a:t>
            </a:r>
            <a:r>
              <a:rPr lang="zh-CN" altLang="en-US">
                <a:solidFill>
                  <a:schemeClr val="tx1"/>
                </a:solidFill>
              </a:rPr>
              <a:t>吨。另外一半全部全部耗用于企业生产经营，但未构成货物实体。</a:t>
            </a:r>
            <a:endParaRPr lang="zh-CN" altLang="en-US">
              <a:solidFill>
                <a:schemeClr val="tx1"/>
              </a:solidFill>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827405" y="843280"/>
            <a:ext cx="7558405" cy="3830955"/>
          </a:xfrm>
          <a:prstGeom prst="rect">
            <a:avLst/>
          </a:prstGeom>
        </p:spPr>
        <p:txBody>
          <a:bodyPr wrap="square">
            <a:spAutoFit/>
          </a:bodyPr>
          <a:p>
            <a:pPr indent="177800" fontAlgn="auto">
              <a:lnSpc>
                <a:spcPct val="150000"/>
              </a:lnSpc>
            </a:pPr>
            <a:r>
              <a:rPr lang="zh-CN" altLang="en-US">
                <a:solidFill>
                  <a:schemeClr val="tx1"/>
                </a:solidFill>
              </a:rPr>
              <a:t>当期允许抵扣农产品增值税进项税额</a:t>
            </a:r>
            <a:r>
              <a:rPr lang="en-US" altLang="zh-CN">
                <a:solidFill>
                  <a:schemeClr val="tx1"/>
                </a:solidFill>
              </a:rPr>
              <a:t> = </a:t>
            </a:r>
            <a:r>
              <a:rPr lang="zh-CN" altLang="en-US">
                <a:solidFill>
                  <a:schemeClr val="tx1"/>
                </a:solidFill>
              </a:rPr>
              <a:t>当期销售农产品数量</a:t>
            </a:r>
            <a:r>
              <a:rPr lang="en-US" altLang="zh-CN">
                <a:solidFill>
                  <a:schemeClr val="tx1"/>
                </a:solidFill>
              </a:rPr>
              <a:t>/</a:t>
            </a:r>
            <a:r>
              <a:rPr lang="zh-CN" altLang="en-US">
                <a:solidFill>
                  <a:schemeClr val="tx1"/>
                </a:solidFill>
              </a:rPr>
              <a:t>（</a:t>
            </a:r>
            <a:r>
              <a:rPr lang="en-US" altLang="zh-CN">
                <a:solidFill>
                  <a:schemeClr val="tx1"/>
                </a:solidFill>
              </a:rPr>
              <a:t>1-</a:t>
            </a:r>
            <a:r>
              <a:rPr lang="zh-CN" altLang="en-US">
                <a:solidFill>
                  <a:schemeClr val="tx1"/>
                </a:solidFill>
              </a:rPr>
              <a:t>损耗率）</a:t>
            </a:r>
            <a:r>
              <a:rPr lang="en-US" altLang="zh-CN">
                <a:solidFill>
                  <a:schemeClr val="tx1"/>
                </a:solidFill>
              </a:rPr>
              <a:t>*</a:t>
            </a:r>
            <a:r>
              <a:rPr lang="zh-CN" altLang="en-US">
                <a:solidFill>
                  <a:schemeClr val="tx1"/>
                </a:solidFill>
              </a:rPr>
              <a:t>农产品平均购买单价</a:t>
            </a:r>
            <a:r>
              <a:rPr lang="en-US" altLang="zh-CN">
                <a:solidFill>
                  <a:schemeClr val="tx1"/>
                </a:solidFill>
              </a:rPr>
              <a:t>*9%/</a:t>
            </a:r>
            <a:r>
              <a:rPr lang="zh-CN" altLang="en-US">
                <a:solidFill>
                  <a:schemeClr val="tx1"/>
                </a:solidFill>
              </a:rPr>
              <a:t>（</a:t>
            </a:r>
            <a:r>
              <a:rPr lang="en-US" altLang="zh-CN">
                <a:solidFill>
                  <a:schemeClr val="tx1"/>
                </a:solidFill>
              </a:rPr>
              <a:t>1+9%</a:t>
            </a:r>
            <a:r>
              <a:rPr lang="zh-CN" altLang="en-US">
                <a:solidFill>
                  <a:schemeClr val="tx1"/>
                </a:solidFill>
              </a:rPr>
              <a:t>）</a:t>
            </a:r>
            <a:r>
              <a:rPr lang="en-US" altLang="zh-CN">
                <a:solidFill>
                  <a:schemeClr val="tx1"/>
                </a:solidFill>
              </a:rPr>
              <a:t>=</a:t>
            </a:r>
            <a:r>
              <a:rPr lang="zh-CN" altLang="en-US">
                <a:solidFill>
                  <a:schemeClr val="tx1"/>
                </a:solidFill>
              </a:rPr>
              <a:t>（</a:t>
            </a:r>
            <a:r>
              <a:rPr lang="en-US" altLang="zh-CN">
                <a:solidFill>
                  <a:schemeClr val="tx1"/>
                </a:solidFill>
              </a:rPr>
              <a:t>5000-200</a:t>
            </a:r>
            <a:r>
              <a:rPr lang="zh-CN" altLang="en-US">
                <a:solidFill>
                  <a:schemeClr val="tx1"/>
                </a:solidFill>
              </a:rPr>
              <a:t>）</a:t>
            </a:r>
            <a:r>
              <a:rPr lang="en-US" altLang="zh-CN">
                <a:solidFill>
                  <a:schemeClr val="tx1"/>
                </a:solidFill>
              </a:rPr>
              <a:t>/</a:t>
            </a:r>
            <a:r>
              <a:rPr lang="zh-CN" altLang="en-US">
                <a:solidFill>
                  <a:schemeClr val="tx1"/>
                </a:solidFill>
              </a:rPr>
              <a:t>（</a:t>
            </a:r>
            <a:r>
              <a:rPr lang="en-US" altLang="zh-CN">
                <a:solidFill>
                  <a:schemeClr val="tx1"/>
                </a:solidFill>
              </a:rPr>
              <a:t>1-4%</a:t>
            </a:r>
            <a:r>
              <a:rPr lang="zh-CN" altLang="en-US">
                <a:solidFill>
                  <a:schemeClr val="tx1"/>
                </a:solidFill>
              </a:rPr>
              <a:t>）</a:t>
            </a:r>
            <a:r>
              <a:rPr lang="en-US" altLang="zh-CN">
                <a:solidFill>
                  <a:schemeClr val="tx1"/>
                </a:solidFill>
              </a:rPr>
              <a:t>*6000*9%/</a:t>
            </a:r>
            <a:r>
              <a:rPr lang="zh-CN" altLang="en-US">
                <a:solidFill>
                  <a:schemeClr val="tx1"/>
                </a:solidFill>
              </a:rPr>
              <a:t>（</a:t>
            </a:r>
            <a:r>
              <a:rPr lang="en-US" altLang="zh-CN">
                <a:solidFill>
                  <a:schemeClr val="tx1"/>
                </a:solidFill>
              </a:rPr>
              <a:t>1+9%</a:t>
            </a:r>
            <a:r>
              <a:rPr lang="zh-CN" altLang="en-US">
                <a:solidFill>
                  <a:schemeClr val="tx1"/>
                </a:solidFill>
              </a:rPr>
              <a:t>）</a:t>
            </a:r>
            <a:r>
              <a:rPr lang="en-US" altLang="zh-CN">
                <a:solidFill>
                  <a:schemeClr val="tx1"/>
                </a:solidFill>
              </a:rPr>
              <a:t>/10000 = 247.71</a:t>
            </a:r>
            <a:r>
              <a:rPr lang="zh-CN" altLang="en-US">
                <a:solidFill>
                  <a:schemeClr val="tx1"/>
                </a:solidFill>
              </a:rPr>
              <a:t>万</a:t>
            </a:r>
            <a:endParaRPr lang="zh-CN" altLang="en-US">
              <a:solidFill>
                <a:schemeClr val="tx1"/>
              </a:solidFill>
            </a:endParaRPr>
          </a:p>
          <a:p>
            <a:pPr indent="177800" fontAlgn="auto">
              <a:lnSpc>
                <a:spcPct val="150000"/>
              </a:lnSpc>
            </a:pPr>
            <a:r>
              <a:rPr lang="zh-CN" altLang="en-US" b="1">
                <a:solidFill>
                  <a:schemeClr val="tx1"/>
                </a:solidFill>
              </a:rPr>
              <a:t>（三）试点纳税人购进农产品用于生产经营且不构成货物实体的（包括包装物、辅助材料、燃料、低值易耗品等），增值税进项税额，按照以下方法核定扣除：</a:t>
            </a:r>
            <a:endParaRPr lang="zh-CN" altLang="en-US" b="1">
              <a:solidFill>
                <a:schemeClr val="tx1"/>
              </a:solidFill>
            </a:endParaRPr>
          </a:p>
          <a:p>
            <a:pPr indent="177800" fontAlgn="auto">
              <a:lnSpc>
                <a:spcPct val="150000"/>
              </a:lnSpc>
            </a:pPr>
            <a:r>
              <a:rPr lang="zh-CN" altLang="en-US"/>
              <a:t>当期允许抵扣农产品增值税进项税额</a:t>
            </a:r>
            <a:endParaRPr lang="zh-CN" altLang="en-US"/>
          </a:p>
          <a:p>
            <a:pPr indent="177800" fontAlgn="auto">
              <a:lnSpc>
                <a:spcPct val="150000"/>
              </a:lnSpc>
            </a:pPr>
            <a:r>
              <a:rPr lang="en-US" altLang="zh-CN"/>
              <a:t>=</a:t>
            </a:r>
            <a:r>
              <a:rPr lang="zh-CN" altLang="en-US"/>
              <a:t>当期耗用农产品数量</a:t>
            </a:r>
            <a:r>
              <a:rPr lang="en-US" altLang="zh-CN"/>
              <a:t>×</a:t>
            </a:r>
            <a:r>
              <a:rPr lang="zh-CN" altLang="en-US"/>
              <a:t>农产品平均购买单价</a:t>
            </a:r>
            <a:r>
              <a:rPr lang="en-US" altLang="zh-CN"/>
              <a:t>×</a:t>
            </a:r>
            <a:r>
              <a:rPr lang="zh-CN" altLang="en-US"/>
              <a:t>扣除率</a:t>
            </a:r>
            <a:r>
              <a:rPr lang="en-US" altLang="zh-CN"/>
              <a:t>/</a:t>
            </a:r>
            <a:r>
              <a:rPr lang="zh-CN" altLang="en-US"/>
              <a:t>（</a:t>
            </a:r>
            <a:r>
              <a:rPr lang="en-US" altLang="zh-CN"/>
              <a:t>1+</a:t>
            </a:r>
            <a:r>
              <a:rPr lang="zh-CN" altLang="en-US"/>
              <a:t>扣除率</a:t>
            </a:r>
            <a:r>
              <a:rPr lang="zh-CN" altLang="en-US"/>
              <a:t>）</a:t>
            </a:r>
            <a:endParaRPr lang="zh-CN" altLang="en-US"/>
          </a:p>
          <a:p>
            <a:pPr indent="177800" fontAlgn="auto">
              <a:lnSpc>
                <a:spcPct val="150000"/>
              </a:lnSpc>
            </a:pPr>
            <a:r>
              <a:rPr lang="zh-CN" altLang="en-US"/>
              <a:t>试点纳税人销售货物，应合并计算当期允许抵扣农产品增值税进项税额。</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827405" y="987425"/>
            <a:ext cx="7470775" cy="1753235"/>
          </a:xfrm>
          <a:prstGeom prst="rect">
            <a:avLst/>
          </a:prstGeom>
        </p:spPr>
        <p:txBody>
          <a:bodyPr wrap="square">
            <a:spAutoFit/>
          </a:bodyPr>
          <a:p>
            <a:pPr indent="0" fontAlgn="auto">
              <a:lnSpc>
                <a:spcPct val="150000"/>
              </a:lnSpc>
            </a:pPr>
            <a:r>
              <a:rPr lang="zh-CN" altLang="en-US"/>
              <a:t>承上例：</a:t>
            </a:r>
            <a:endParaRPr lang="zh-CN" altLang="en-US"/>
          </a:p>
          <a:p>
            <a:pPr indent="0" fontAlgn="auto">
              <a:lnSpc>
                <a:spcPct val="150000"/>
              </a:lnSpc>
            </a:pPr>
            <a:r>
              <a:rPr lang="zh-CN" altLang="en-US"/>
              <a:t>购进农产品用于生产、经营且不构成货物实体的，当期允许抵扣农产品增值税进项税额 </a:t>
            </a:r>
            <a:r>
              <a:rPr lang="en-US" altLang="zh-CN"/>
              <a:t>= </a:t>
            </a:r>
            <a:r>
              <a:rPr lang="zh-CN" altLang="en-US"/>
              <a:t>当期耗用农产品数量</a:t>
            </a:r>
            <a:r>
              <a:rPr lang="en-US" altLang="zh-CN"/>
              <a:t>*</a:t>
            </a:r>
            <a:r>
              <a:rPr lang="zh-CN" altLang="en-US"/>
              <a:t>农产品平均购买单价</a:t>
            </a:r>
            <a:r>
              <a:rPr lang="en-US" altLang="zh-CN"/>
              <a:t>*9%/</a:t>
            </a:r>
            <a:r>
              <a:rPr lang="zh-CN" altLang="en-US"/>
              <a:t>（</a:t>
            </a:r>
            <a:r>
              <a:rPr lang="en-US" altLang="zh-CN"/>
              <a:t>1+9%</a:t>
            </a:r>
            <a:r>
              <a:rPr lang="zh-CN" altLang="en-US"/>
              <a:t>） </a:t>
            </a:r>
            <a:r>
              <a:rPr lang="en-US" altLang="zh-CN"/>
              <a:t>= 5000*6000*9%/</a:t>
            </a:r>
            <a:r>
              <a:rPr lang="zh-CN" altLang="en-US"/>
              <a:t>（</a:t>
            </a:r>
            <a:r>
              <a:rPr lang="en-US" altLang="zh-CN"/>
              <a:t>1+9%</a:t>
            </a:r>
            <a:r>
              <a:rPr lang="zh-CN" altLang="en-US"/>
              <a:t>）</a:t>
            </a:r>
            <a:r>
              <a:rPr lang="en-US" altLang="zh-CN"/>
              <a:t>/10000 = 247.71</a:t>
            </a:r>
            <a:r>
              <a:rPr lang="zh-CN" altLang="en-US"/>
              <a:t>万元</a:t>
            </a:r>
            <a:endParaRPr lang="zh-CN" alt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农产品核定扣除</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pic>
        <p:nvPicPr>
          <p:cNvPr id="2" name="图片 1"/>
          <p:cNvPicPr>
            <a:picLocks noChangeAspect="1"/>
          </p:cNvPicPr>
          <p:nvPr/>
        </p:nvPicPr>
        <p:blipFill>
          <a:blip r:embed="rId1"/>
          <a:stretch>
            <a:fillRect/>
          </a:stretch>
        </p:blipFill>
        <p:spPr>
          <a:xfrm>
            <a:off x="971550" y="987425"/>
            <a:ext cx="7338695" cy="3519170"/>
          </a:xfrm>
          <a:prstGeom prst="rect">
            <a:avLst/>
          </a:prstGeom>
        </p:spPr>
      </p:pic>
      <p:sp>
        <p:nvSpPr>
          <p:cNvPr id="4" name="矩形 3"/>
          <p:cNvSpPr/>
          <p:nvPr/>
        </p:nvSpPr>
        <p:spPr>
          <a:xfrm>
            <a:off x="899160" y="2715895"/>
            <a:ext cx="7345045" cy="287655"/>
          </a:xfrm>
          <a:prstGeom prst="rect">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文本框 4"/>
          <p:cNvSpPr txBox="1"/>
          <p:nvPr/>
        </p:nvSpPr>
        <p:spPr>
          <a:xfrm>
            <a:off x="899160" y="4570095"/>
            <a:ext cx="4754880" cy="368300"/>
          </a:xfrm>
          <a:prstGeom prst="rect">
            <a:avLst/>
          </a:prstGeom>
          <a:noFill/>
        </p:spPr>
        <p:txBody>
          <a:bodyPr wrap="none" rtlCol="0">
            <a:spAutoFit/>
          </a:bodyPr>
          <a:p>
            <a:r>
              <a:rPr lang="zh-CN" altLang="en-US" dirty="0" smtClean="0">
                <a:solidFill>
                  <a:srgbClr val="FF0000"/>
                </a:solidFill>
                <a:latin typeface="微软雅黑" panose="020B0503020204020204" pitchFamily="34" charset="-122"/>
                <a:ea typeface="微软雅黑" panose="020B0503020204020204" pitchFamily="34" charset="-122"/>
              </a:rPr>
              <a:t>提示：核定扣除不得在勾选认证发票并抵扣！</a:t>
            </a:r>
            <a:endParaRPr lang="zh-CN" altLang="en-US" dirty="0" smtClean="0">
              <a:solidFill>
                <a:srgbClr val="FF0000"/>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42" name="组合 41"/>
          <p:cNvGrpSpPr/>
          <p:nvPr/>
        </p:nvGrpSpPr>
        <p:grpSpPr>
          <a:xfrm>
            <a:off x="0" y="1666435"/>
            <a:ext cx="9144000" cy="1814777"/>
            <a:chOff x="170694" y="177982"/>
            <a:chExt cx="3936004" cy="781165"/>
          </a:xfrm>
        </p:grpSpPr>
        <p:sp>
          <p:nvSpPr>
            <p:cNvPr id="44" name="等腰三角形 43"/>
            <p:cNvSpPr/>
            <p:nvPr/>
          </p:nvSpPr>
          <p:spPr>
            <a:xfrm>
              <a:off x="1048541" y="177982"/>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5" name="等腰三角形 44"/>
            <p:cNvSpPr/>
            <p:nvPr/>
          </p:nvSpPr>
          <p:spPr>
            <a:xfrm flipV="1">
              <a:off x="200258" y="602633"/>
              <a:ext cx="355284" cy="356514"/>
            </a:xfrm>
            <a:prstGeom prst="triangle">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6" name="矩形 45"/>
            <p:cNvSpPr/>
            <p:nvPr/>
          </p:nvSpPr>
          <p:spPr>
            <a:xfrm>
              <a:off x="170694" y="261768"/>
              <a:ext cx="3936004" cy="6119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7" name="平行四边形 46"/>
            <p:cNvSpPr/>
            <p:nvPr/>
          </p:nvSpPr>
          <p:spPr>
            <a:xfrm>
              <a:off x="191643" y="178257"/>
              <a:ext cx="1036076" cy="779005"/>
            </a:xfrm>
            <a:prstGeom prst="parallelogram">
              <a:avLst>
                <a:gd name="adj" fmla="val 482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cs typeface="+mn-ea"/>
                <a:sym typeface="+mn-lt"/>
              </a:endParaRPr>
            </a:p>
          </p:txBody>
        </p:sp>
        <p:sp>
          <p:nvSpPr>
            <p:cNvPr id="48" name="文本框 6"/>
            <p:cNvSpPr txBox="1"/>
            <p:nvPr/>
          </p:nvSpPr>
          <p:spPr>
            <a:xfrm>
              <a:off x="555512" y="261765"/>
              <a:ext cx="569115" cy="466581"/>
            </a:xfrm>
            <a:prstGeom prst="rect">
              <a:avLst/>
            </a:prstGeom>
            <a:noFill/>
          </p:spPr>
          <p:txBody>
            <a:bodyPr wrap="square" lIns="68580" tIns="34290" rIns="68580" bIns="34290" rtlCol="0">
              <a:spAutoFit/>
            </a:bodyPr>
            <a:lstStyle/>
            <a:p>
              <a:r>
                <a:rPr lang="en-US" altLang="zh-CN" sz="6600" dirty="0">
                  <a:solidFill>
                    <a:schemeClr val="bg1">
                      <a:lumMod val="95000"/>
                    </a:schemeClr>
                  </a:solidFill>
                  <a:cs typeface="+mn-ea"/>
                  <a:sym typeface="+mn-lt"/>
                </a:rPr>
                <a:t>03</a:t>
              </a:r>
              <a:endParaRPr lang="en-US" altLang="zh-CN" sz="6600" dirty="0">
                <a:solidFill>
                  <a:schemeClr val="bg1">
                    <a:lumMod val="95000"/>
                  </a:schemeClr>
                </a:solidFill>
                <a:cs typeface="+mn-ea"/>
                <a:sym typeface="+mn-lt"/>
              </a:endParaRPr>
            </a:p>
          </p:txBody>
        </p:sp>
      </p:grpSp>
      <p:sp>
        <p:nvSpPr>
          <p:cNvPr id="49" name="TextBox 48"/>
          <p:cNvSpPr txBox="1"/>
          <p:nvPr/>
        </p:nvSpPr>
        <p:spPr>
          <a:xfrm>
            <a:off x="2456180" y="2291715"/>
            <a:ext cx="4805680" cy="499110"/>
          </a:xfrm>
          <a:prstGeom prst="rect">
            <a:avLst/>
          </a:prstGeom>
          <a:noFill/>
        </p:spPr>
        <p:txBody>
          <a:bodyPr wrap="square" lIns="68584" tIns="34291" rIns="68584" bIns="34291" rtlCol="0">
            <a:spAutoFit/>
          </a:bodyPr>
          <a:lstStyle/>
          <a:p>
            <a:r>
              <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高频问题解答</a:t>
            </a:r>
            <a:endParaRPr lang="zh-CN" altLang="en-US" sz="2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grpSp>
        <p:nvGrpSpPr>
          <p:cNvPr id="7" name="组合 6"/>
          <p:cNvGrpSpPr/>
          <p:nvPr/>
        </p:nvGrpSpPr>
        <p:grpSpPr>
          <a:xfrm>
            <a:off x="5366112" y="1274820"/>
            <a:ext cx="432048" cy="432834"/>
            <a:chOff x="6084168" y="1274820"/>
            <a:chExt cx="432048" cy="432834"/>
          </a:xfrm>
        </p:grpSpPr>
        <p:sp>
          <p:nvSpPr>
            <p:cNvPr id="14"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19"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6" name="组合 5"/>
          <p:cNvGrpSpPr/>
          <p:nvPr/>
        </p:nvGrpSpPr>
        <p:grpSpPr>
          <a:xfrm>
            <a:off x="4069968" y="1275213"/>
            <a:ext cx="432048" cy="432048"/>
            <a:chOff x="4788024" y="1275213"/>
            <a:chExt cx="432048" cy="432048"/>
          </a:xfrm>
        </p:grpSpPr>
        <p:sp>
          <p:nvSpPr>
            <p:cNvPr id="17"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0"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9" name="组合 8"/>
          <p:cNvGrpSpPr/>
          <p:nvPr/>
        </p:nvGrpSpPr>
        <p:grpSpPr>
          <a:xfrm>
            <a:off x="4718040" y="1274820"/>
            <a:ext cx="432833" cy="432834"/>
            <a:chOff x="5436096" y="1274820"/>
            <a:chExt cx="432833" cy="432834"/>
          </a:xfrm>
        </p:grpSpPr>
        <p:sp>
          <p:nvSpPr>
            <p:cNvPr id="25"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1"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4" name="组合 3"/>
          <p:cNvGrpSpPr/>
          <p:nvPr/>
        </p:nvGrpSpPr>
        <p:grpSpPr>
          <a:xfrm>
            <a:off x="2773824" y="1274820"/>
            <a:ext cx="432833" cy="432834"/>
            <a:chOff x="3491880" y="1274820"/>
            <a:chExt cx="432833" cy="432834"/>
          </a:xfrm>
        </p:grpSpPr>
        <p:sp>
          <p:nvSpPr>
            <p:cNvPr id="11"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2"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5" name="组合 4"/>
          <p:cNvGrpSpPr/>
          <p:nvPr/>
        </p:nvGrpSpPr>
        <p:grpSpPr>
          <a:xfrm>
            <a:off x="3421896" y="1274820"/>
            <a:ext cx="432833" cy="432834"/>
            <a:chOff x="4139952" y="1274820"/>
            <a:chExt cx="432833" cy="432834"/>
          </a:xfrm>
        </p:grpSpPr>
        <p:sp>
          <p:nvSpPr>
            <p:cNvPr id="24"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3"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800" fill="hold"/>
                                        <p:tgtEl>
                                          <p:spTgt spid="42"/>
                                        </p:tgtEl>
                                        <p:attrNameLst>
                                          <p:attrName>ppt_x</p:attrName>
                                        </p:attrNameLst>
                                      </p:cBhvr>
                                      <p:tavLst>
                                        <p:tav tm="0">
                                          <p:val>
                                            <p:strVal val="0-#ppt_w/2"/>
                                          </p:val>
                                        </p:tav>
                                        <p:tav tm="100000">
                                          <p:val>
                                            <p:strVal val="#ppt_x"/>
                                          </p:val>
                                        </p:tav>
                                      </p:tavLst>
                                    </p:anim>
                                    <p:anim calcmode="lin" valueType="num">
                                      <p:cBhvr additive="base">
                                        <p:cTn id="8" dur="8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20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nodeType="withEffect">
                                  <p:stCondLst>
                                    <p:cond delay="4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nodeType="withEffect">
                                  <p:stCondLst>
                                    <p:cond delay="60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80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1500"/>
                            </p:stCondLst>
                            <p:childTnLst>
                              <p:par>
                                <p:cTn id="36" presetID="22" presetClass="entr" presetSubtype="8" fill="hold" grpId="0" nodeType="afterEffect">
                                  <p:stCondLst>
                                    <p:cond delay="0"/>
                                  </p:stCondLst>
                                  <p:iterate type="lt">
                                    <p:tmPct val="30000"/>
                                  </p:iterate>
                                  <p:childTnLst>
                                    <p:set>
                                      <p:cBhvr>
                                        <p:cTn id="37" dur="1" fill="hold">
                                          <p:stCondLst>
                                            <p:cond delay="0"/>
                                          </p:stCondLst>
                                        </p:cTn>
                                        <p:tgtEl>
                                          <p:spTgt spid="49"/>
                                        </p:tgtEl>
                                        <p:attrNameLst>
                                          <p:attrName>style.visibility</p:attrName>
                                        </p:attrNameLst>
                                      </p:cBhvr>
                                      <p:to>
                                        <p:strVal val="visible"/>
                                      </p:to>
                                    </p:set>
                                    <p:animEffect transition="in" filter="wipe(left)">
                                      <p:cBhvr>
                                        <p:cTn id="38" dur="200"/>
                                        <p:tgtEl>
                                          <p:spTgt spid="49"/>
                                        </p:tgtEl>
                                      </p:cBhvr>
                                    </p:animEffect>
                                  </p:childTnLst>
                                </p:cTn>
                              </p:par>
                              <p:par>
                                <p:cTn id="39" presetID="36" presetClass="emph" presetSubtype="0" fill="hold" grpId="1" nodeType="withEffect">
                                  <p:stCondLst>
                                    <p:cond delay="0"/>
                                  </p:stCondLst>
                                  <p:iterate type="lt">
                                    <p:tmPct val="30000"/>
                                  </p:iterate>
                                  <p:childTnLst>
                                    <p:animScale>
                                      <p:cBhvr>
                                        <p:cTn id="40" dur="50" autoRev="1" fill="hold">
                                          <p:stCondLst>
                                            <p:cond delay="0"/>
                                          </p:stCondLst>
                                        </p:cTn>
                                        <p:tgtEl>
                                          <p:spTgt spid="49"/>
                                        </p:tgtEl>
                                      </p:cBhvr>
                                      <p:to x="80000" y="100000"/>
                                    </p:animScale>
                                    <p:anim by="(#ppt_w*0.10)" calcmode="lin" valueType="num">
                                      <p:cBhvr>
                                        <p:cTn id="41" dur="50" autoRev="1" fill="hold">
                                          <p:stCondLst>
                                            <p:cond delay="0"/>
                                          </p:stCondLst>
                                        </p:cTn>
                                        <p:tgtEl>
                                          <p:spTgt spid="49"/>
                                        </p:tgtEl>
                                        <p:attrNameLst>
                                          <p:attrName>ppt_x</p:attrName>
                                        </p:attrNameLst>
                                      </p:cBhvr>
                                    </p:anim>
                                    <p:anim by="(-#ppt_w*0.10)" calcmode="lin" valueType="num">
                                      <p:cBhvr>
                                        <p:cTn id="42" dur="50" autoRev="1" fill="hold">
                                          <p:stCondLst>
                                            <p:cond delay="0"/>
                                          </p:stCondLst>
                                        </p:cTn>
                                        <p:tgtEl>
                                          <p:spTgt spid="49"/>
                                        </p:tgtEl>
                                        <p:attrNameLst>
                                          <p:attrName>ppt_y</p:attrName>
                                        </p:attrNameLst>
                                      </p:cBhvr>
                                    </p:anim>
                                    <p:animRot by="-480000">
                                      <p:cBhvr>
                                        <p:cTn id="43" dur="50" autoRev="1" fill="hold">
                                          <p:stCondLst>
                                            <p:cond delay="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49" grpId="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a:t>
            </a:r>
            <a:endPar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519430" y="1089660"/>
            <a:ext cx="7868285" cy="2584450"/>
          </a:xfrm>
          <a:prstGeom prst="rect">
            <a:avLst/>
          </a:prstGeom>
        </p:spPr>
        <p:txBody>
          <a:bodyPr wrap="square">
            <a:spAutoFit/>
          </a:bodyPr>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1</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、销售外购农产品或加工后的农产品能否免税？</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不能。“农业生产者销售的自产农业产品”，是指直接从事植物的种植、收割和动物的饲养、捕捞的单位和个人销售的注释所列的自产农业产品；对上述单位和个人销售的外购的农业产品，以及单位和个人外购农业产品生产、加工后销售的仍然属于注释所列的农业产品，不属于免税的范围，应当按照规定税率征收增值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971550" y="1275715"/>
            <a:ext cx="7126605" cy="1337945"/>
          </a:xfrm>
          <a:prstGeom prst="rect">
            <a:avLst/>
          </a:prstGeom>
        </p:spPr>
        <p:txBody>
          <a:bodyPr wrap="square">
            <a:spAutoFit/>
          </a:bodyPr>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rPr>
              <a:t>2</a:t>
            </a:r>
            <a:r>
              <a:rPr lang="zh-CN" altLang="en-US" b="1">
                <a:latin typeface="微软雅黑" panose="020B0503020204020204" pitchFamily="34" charset="-122"/>
                <a:ea typeface="微软雅黑" panose="020B0503020204020204" pitchFamily="34" charset="-122"/>
              </a:rPr>
              <a:t>、农民专业合作社开具免税发票有什么要求？</a:t>
            </a:r>
            <a:endParaRPr lang="zh-CN" altLang="en-US" b="1">
              <a:latin typeface="微软雅黑" panose="020B0503020204020204" pitchFamily="34" charset="-122"/>
              <a:ea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rPr>
              <a:t>答：合作社需销售本社成员生产的农产品方可开具免税发票。若销售外购农产品，需按应税货物开票，不得违规享受免税政策。</a:t>
            </a:r>
            <a:endParaRPr lang="zh-CN" altLang="en-US">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467360" y="699135"/>
            <a:ext cx="8220075" cy="4246245"/>
          </a:xfrm>
          <a:prstGeom prst="rect">
            <a:avLst/>
          </a:prstGeom>
        </p:spPr>
        <p:txBody>
          <a:bodyPr wrap="square">
            <a:spAutoFit/>
          </a:bodyPr>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3</a:t>
            </a:r>
            <a:r>
              <a:rPr lang="zh-CN" altLang="en-US" b="1">
                <a:latin typeface="微软雅黑" panose="020B0503020204020204" pitchFamily="34" charset="-122"/>
                <a:ea typeface="微软雅黑" panose="020B0503020204020204" pitchFamily="34" charset="-122"/>
                <a:cs typeface="微软雅黑" panose="020B0503020204020204" pitchFamily="34" charset="-122"/>
              </a:rPr>
              <a:t>、哪些情况可以享受加计扣除政策？</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答：仅限将农产品用于生产或委托加工</a:t>
            </a:r>
            <a:r>
              <a:rPr lang="en-US" altLang="zh-CN">
                <a:latin typeface="微软雅黑" panose="020B0503020204020204" pitchFamily="34" charset="-122"/>
                <a:ea typeface="微软雅黑" panose="020B0503020204020204" pitchFamily="34" charset="-122"/>
                <a:cs typeface="微软雅黑" panose="020B0503020204020204" pitchFamily="34" charset="-122"/>
              </a:rPr>
              <a:t>13%</a:t>
            </a:r>
            <a:r>
              <a:rPr lang="zh-CN" altLang="en-US">
                <a:latin typeface="微软雅黑" panose="020B0503020204020204" pitchFamily="34" charset="-122"/>
                <a:ea typeface="微软雅黑" panose="020B0503020204020204" pitchFamily="34" charset="-122"/>
                <a:cs typeface="微软雅黑" panose="020B0503020204020204" pitchFamily="34" charset="-122"/>
              </a:rPr>
              <a:t>税率货物的纳税人（如农产品深加工企业）。需分别核算用于</a:t>
            </a:r>
            <a:r>
              <a:rPr lang="en-US" altLang="zh-CN">
                <a:latin typeface="微软雅黑" panose="020B0503020204020204" pitchFamily="34" charset="-122"/>
                <a:ea typeface="微软雅黑" panose="020B0503020204020204" pitchFamily="34" charset="-122"/>
                <a:cs typeface="微软雅黑" panose="020B0503020204020204" pitchFamily="34" charset="-122"/>
              </a:rPr>
              <a:t>13%</a:t>
            </a:r>
            <a:r>
              <a:rPr lang="zh-CN" altLang="en-US">
                <a:latin typeface="微软雅黑" panose="020B0503020204020204" pitchFamily="34" charset="-122"/>
                <a:ea typeface="微软雅黑" panose="020B0503020204020204" pitchFamily="34" charset="-122"/>
                <a:cs typeface="微软雅黑" panose="020B0503020204020204" pitchFamily="34" charset="-122"/>
              </a:rPr>
              <a:t>税率货物和其他用途的进项税额，未分别核算的不得享受加计扣除。</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4</a:t>
            </a:r>
            <a:r>
              <a:rPr lang="zh-CN" altLang="en-US" b="1">
                <a:latin typeface="微软雅黑" panose="020B0503020204020204" pitchFamily="34" charset="-122"/>
                <a:ea typeface="微软雅黑" panose="020B0503020204020204" pitchFamily="34" charset="-122"/>
                <a:cs typeface="微软雅黑" panose="020B0503020204020204" pitchFamily="34" charset="-122"/>
              </a:rPr>
              <a:t>、核定扣除企业需要注意哪些风险？</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试点纳税人购进农产品不再凭增值税扣税凭证抵扣增值税进项税额，购进除农产品以外的货物、应税劳务和应税服务，增值税进项税额仍按现行有关规定抵扣；投入产出法下，虚增收购价格或销售数量、成本法下虚增农产品耗用率，会导致多抵扣进项税；申请留抵退税时，需确保核定扣除计算准确，避免因多抵扣形成异常留抵。</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2" name="文本框 1"/>
          <p:cNvSpPr txBox="1"/>
          <p:nvPr/>
        </p:nvSpPr>
        <p:spPr>
          <a:xfrm>
            <a:off x="971550" y="915670"/>
            <a:ext cx="7192645" cy="3415030"/>
          </a:xfrm>
          <a:prstGeom prst="rect">
            <a:avLst/>
          </a:prstGeom>
        </p:spPr>
        <p:txBody>
          <a:bodyPr wrap="square">
            <a:spAutoFit/>
          </a:bodyPr>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rPr>
              <a:t>5</a:t>
            </a:r>
            <a:r>
              <a:rPr lang="zh-CN" altLang="en-US" b="1">
                <a:latin typeface="微软雅黑" panose="020B0503020204020204" pitchFamily="34" charset="-122"/>
                <a:ea typeface="微软雅黑" panose="020B0503020204020204" pitchFamily="34" charset="-122"/>
              </a:rPr>
              <a:t>、农产品收购发票如何规范开具？</a:t>
            </a:r>
            <a:endParaRPr lang="zh-CN" altLang="en-US" b="1">
              <a:latin typeface="微软雅黑" panose="020B0503020204020204" pitchFamily="34" charset="-122"/>
              <a:ea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rPr>
              <a:t>答：收购发票需向自然人农业生产者开具，需填写销售方姓名、身份证号、农产品名称、数量、价格等真实信息。不得虚构交易、开具非初级农产品或超自产能力的发票。</a:t>
            </a:r>
            <a:endParaRPr lang="zh-CN" altLang="en-US">
              <a:latin typeface="微软雅黑" panose="020B0503020204020204" pitchFamily="34" charset="-122"/>
              <a:ea typeface="微软雅黑" panose="020B0503020204020204" pitchFamily="34" charset="-122"/>
            </a:endParaRPr>
          </a:p>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rPr>
              <a:t>6</a:t>
            </a:r>
            <a:r>
              <a:rPr lang="zh-CN" altLang="en-US" b="1">
                <a:latin typeface="微软雅黑" panose="020B0503020204020204" pitchFamily="34" charset="-122"/>
                <a:ea typeface="微软雅黑" panose="020B0503020204020204" pitchFamily="34" charset="-122"/>
              </a:rPr>
              <a:t>、虚开发票或发票开具不规范有什么后果？</a:t>
            </a:r>
            <a:endParaRPr lang="zh-CN" altLang="en-US" b="1">
              <a:latin typeface="微软雅黑" panose="020B0503020204020204" pitchFamily="34" charset="-122"/>
              <a:ea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rPr>
              <a:t>答：虚开发票将面临追缴税款、滞纳金、罚款，构成犯罪的移交司法机关；发票内容不完整、不准确的，需按规定更正，可能影响受票方抵扣。</a:t>
            </a:r>
            <a:endParaRPr lang="zh-CN" altLang="en-US">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高频问题</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3" name="文本框 2"/>
          <p:cNvSpPr txBox="1"/>
          <p:nvPr/>
        </p:nvSpPr>
        <p:spPr>
          <a:xfrm>
            <a:off x="755650" y="555625"/>
            <a:ext cx="7268845" cy="4246245"/>
          </a:xfrm>
          <a:prstGeom prst="rect">
            <a:avLst/>
          </a:prstGeom>
        </p:spPr>
        <p:txBody>
          <a:bodyPr wrap="square">
            <a:spAutoFit/>
          </a:bodyPr>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7</a:t>
            </a:r>
            <a:r>
              <a:rPr lang="zh-CN" altLang="en-US" b="1">
                <a:latin typeface="微软雅黑" panose="020B0503020204020204" pitchFamily="34" charset="-122"/>
                <a:ea typeface="微软雅黑" panose="020B0503020204020204" pitchFamily="34" charset="-122"/>
                <a:cs typeface="微软雅黑" panose="020B0503020204020204" pitchFamily="34" charset="-122"/>
              </a:rPr>
              <a:t>、销售自产农产品开具免税普通发票，受票方如何抵扣？</a:t>
            </a:r>
            <a:endParaRPr lang="zh-CN" altLang="en-US" b="1">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答：受票方取得免税销售发票后，可按买价</a:t>
            </a:r>
            <a:r>
              <a:rPr lang="en-US" altLang="zh-CN">
                <a:latin typeface="微软雅黑" panose="020B0503020204020204" pitchFamily="34" charset="-122"/>
                <a:ea typeface="微软雅黑" panose="020B0503020204020204" pitchFamily="34" charset="-122"/>
                <a:cs typeface="微软雅黑" panose="020B0503020204020204" pitchFamily="34" charset="-122"/>
              </a:rPr>
              <a:t>×9%</a:t>
            </a:r>
            <a:r>
              <a:rPr lang="zh-CN" altLang="en-US">
                <a:latin typeface="微软雅黑" panose="020B0503020204020204" pitchFamily="34" charset="-122"/>
                <a:ea typeface="微软雅黑" panose="020B0503020204020204" pitchFamily="34" charset="-122"/>
                <a:cs typeface="微软雅黑" panose="020B0503020204020204" pitchFamily="34" charset="-122"/>
              </a:rPr>
              <a:t>计算进项税额（用于生产或委托加工</a:t>
            </a:r>
            <a:r>
              <a:rPr lang="en-US" altLang="zh-CN">
                <a:latin typeface="微软雅黑" panose="020B0503020204020204" pitchFamily="34" charset="-122"/>
                <a:ea typeface="微软雅黑" panose="020B0503020204020204" pitchFamily="34" charset="-122"/>
                <a:cs typeface="微软雅黑" panose="020B0503020204020204" pitchFamily="34" charset="-122"/>
              </a:rPr>
              <a:t>13%</a:t>
            </a:r>
            <a:r>
              <a:rPr lang="zh-CN" altLang="en-US">
                <a:latin typeface="微软雅黑" panose="020B0503020204020204" pitchFamily="34" charset="-122"/>
                <a:ea typeface="微软雅黑" panose="020B0503020204020204" pitchFamily="34" charset="-122"/>
                <a:cs typeface="微软雅黑" panose="020B0503020204020204" pitchFamily="34" charset="-122"/>
              </a:rPr>
              <a:t>税率货物的可在领用当期加计</a:t>
            </a: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zh-CN" altLang="en-US">
                <a:latin typeface="微软雅黑" panose="020B0503020204020204" pitchFamily="34" charset="-122"/>
                <a:ea typeface="微软雅黑" panose="020B0503020204020204" pitchFamily="34" charset="-122"/>
                <a:cs typeface="微软雅黑" panose="020B0503020204020204" pitchFamily="34" charset="-122"/>
              </a:rPr>
              <a:t>）。但需注意销售方需为真实农业生产者，避免接受虚开发票。</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8</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一般纳税人销售宠物饲料是否可以免征增值税？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答：宠物饲料产品不属于免征增值税的饲料，应按照饲料产品</a:t>
            </a:r>
            <a:r>
              <a:rPr lang="en-US" altLang="zh-CN">
                <a:latin typeface="微软雅黑" panose="020B0503020204020204" pitchFamily="34" charset="-122"/>
                <a:ea typeface="微软雅黑" panose="020B0503020204020204" pitchFamily="34" charset="-122"/>
                <a:cs typeface="微软雅黑" panose="020B0503020204020204" pitchFamily="34" charset="-122"/>
              </a:rPr>
              <a:t>9%</a:t>
            </a:r>
            <a:r>
              <a:rPr lang="zh-CN" altLang="en-US">
                <a:latin typeface="微软雅黑" panose="020B0503020204020204" pitchFamily="34" charset="-122"/>
                <a:ea typeface="微软雅黑" panose="020B0503020204020204" pitchFamily="34" charset="-122"/>
                <a:cs typeface="微软雅黑" panose="020B0503020204020204" pitchFamily="34" charset="-122"/>
              </a:rPr>
              <a:t>的税率征收增值税。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en-US" altLang="zh-CN" b="1">
                <a:latin typeface="微软雅黑" panose="020B0503020204020204" pitchFamily="34" charset="-122"/>
                <a:ea typeface="微软雅黑" panose="020B0503020204020204" pitchFamily="34" charset="-122"/>
                <a:cs typeface="微软雅黑" panose="020B0503020204020204" pitchFamily="34" charset="-122"/>
              </a:rPr>
              <a:t>9</a:t>
            </a:r>
            <a:r>
              <a:rPr lang="zh-CN" altLang="en-US" b="1">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销售免税范围的饲料产品在在什么环节免征增值税？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a:p>
            <a:pPr indent="406400" algn="just" defTabSz="266700" fontAlgn="auto">
              <a:lnSpc>
                <a:spcPct val="150000"/>
              </a:lnSpc>
              <a:spcBef>
                <a:spcPct val="0"/>
              </a:spcBef>
              <a:spcAft>
                <a:spcPct val="0"/>
              </a:spcAft>
            </a:pPr>
            <a:r>
              <a:rPr lang="zh-CN" altLang="en-US">
                <a:latin typeface="微软雅黑" panose="020B0503020204020204" pitchFamily="34" charset="-122"/>
                <a:ea typeface="微软雅黑" panose="020B0503020204020204" pitchFamily="34" charset="-122"/>
                <a:cs typeface="微软雅黑" panose="020B0503020204020204" pitchFamily="34" charset="-122"/>
              </a:rPr>
              <a:t>答：自</a:t>
            </a:r>
            <a:r>
              <a:rPr lang="en-US" altLang="zh-CN">
                <a:latin typeface="微软雅黑" panose="020B0503020204020204" pitchFamily="34" charset="-122"/>
                <a:ea typeface="微软雅黑" panose="020B0503020204020204" pitchFamily="34" charset="-122"/>
                <a:cs typeface="微软雅黑" panose="020B0503020204020204" pitchFamily="34" charset="-122"/>
              </a:rPr>
              <a:t>2001</a:t>
            </a:r>
            <a:r>
              <a:rPr lang="zh-CN" altLang="en-US">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a:latin typeface="微软雅黑" panose="020B0503020204020204" pitchFamily="34" charset="-122"/>
                <a:ea typeface="微软雅黑" panose="020B0503020204020204" pitchFamily="34" charset="-122"/>
                <a:cs typeface="微软雅黑" panose="020B0503020204020204" pitchFamily="34" charset="-122"/>
              </a:rPr>
              <a:t>8</a:t>
            </a:r>
            <a:r>
              <a:rPr lang="zh-CN" altLang="en-US">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rPr>
              <a:t>1</a:t>
            </a:r>
            <a:r>
              <a:rPr lang="zh-CN" altLang="en-US">
                <a:latin typeface="微软雅黑" panose="020B0503020204020204" pitchFamily="34" charset="-122"/>
                <a:ea typeface="微软雅黑" panose="020B0503020204020204" pitchFamily="34" charset="-122"/>
                <a:cs typeface="微软雅黑" panose="020B0503020204020204" pitchFamily="34" charset="-122"/>
              </a:rPr>
              <a:t>日起，生产销售或批发零售符合条件的饲料产品，免征增值税。</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 name="TextBox 3"/>
          <p:cNvSpPr txBox="1"/>
          <p:nvPr/>
        </p:nvSpPr>
        <p:spPr>
          <a:xfrm>
            <a:off x="539115" y="1200150"/>
            <a:ext cx="8244205" cy="3943350"/>
          </a:xfrm>
          <a:prstGeom prst="rect">
            <a:avLst/>
          </a:prstGeom>
          <a:noFill/>
        </p:spPr>
        <p:txBody>
          <a:bodyPr wrap="square" rtlCol="0">
            <a:noAutofit/>
          </a:bodyPr>
          <a:p>
            <a:pPr>
              <a:lnSpc>
                <a:spcPct val="150000"/>
              </a:lnSpc>
              <a:spcAft>
                <a:spcPts val="1200"/>
              </a:spcAft>
              <a:buClr>
                <a:srgbClr val="8B67B3"/>
              </a:buClr>
              <a:buFont typeface="Wingdings" panose="05000000000000000000" pitchFamily="2" charset="2"/>
              <a:buChar char="Ø"/>
            </a:pPr>
            <a:r>
              <a:rPr lang="en-US" altLang="zh-CN" dirty="0" smtClean="0">
                <a:solidFill>
                  <a:schemeClr val="tx1"/>
                </a:solidFill>
              </a:rPr>
              <a:t>《</a:t>
            </a:r>
            <a:r>
              <a:rPr lang="zh-CN" altLang="en-US" dirty="0" smtClean="0">
                <a:solidFill>
                  <a:schemeClr val="tx1"/>
                </a:solidFill>
              </a:rPr>
              <a:t>中华人民共和国增值税暂行条例</a:t>
            </a:r>
            <a:r>
              <a:rPr lang="en-US" altLang="zh-CN" dirty="0" smtClean="0">
                <a:solidFill>
                  <a:schemeClr val="tx1"/>
                </a:solidFill>
              </a:rPr>
              <a:t>》</a:t>
            </a:r>
            <a:r>
              <a:rPr lang="zh-CN" altLang="en-US" dirty="0" smtClean="0">
                <a:solidFill>
                  <a:schemeClr val="tx1"/>
                </a:solidFill>
              </a:rPr>
              <a:t>第十六条所列免税项目的第一项所称的“农业</a:t>
            </a:r>
            <a:r>
              <a:rPr lang="zh-CN" altLang="en-US" dirty="0" smtClean="0">
                <a:solidFill>
                  <a:schemeClr val="tx1"/>
                </a:solidFill>
                <a:highlight>
                  <a:srgbClr val="FFFF00"/>
                </a:highlight>
              </a:rPr>
              <a:t>生产者</a:t>
            </a:r>
            <a:r>
              <a:rPr lang="zh-CN" altLang="en-US" dirty="0" smtClean="0">
                <a:solidFill>
                  <a:schemeClr val="tx1"/>
                </a:solidFill>
              </a:rPr>
              <a:t>销售的</a:t>
            </a:r>
            <a:r>
              <a:rPr lang="zh-CN" altLang="en-US" dirty="0" smtClean="0">
                <a:solidFill>
                  <a:schemeClr val="tx1"/>
                </a:solidFill>
                <a:highlight>
                  <a:srgbClr val="FFFF00"/>
                </a:highlight>
              </a:rPr>
              <a:t>自产农业产品</a:t>
            </a:r>
            <a:r>
              <a:rPr lang="zh-CN" altLang="en-US" dirty="0" smtClean="0">
                <a:solidFill>
                  <a:schemeClr val="tx1"/>
                </a:solidFill>
              </a:rPr>
              <a:t>”，是指</a:t>
            </a:r>
            <a:r>
              <a:rPr lang="zh-CN" altLang="en-US" b="1" dirty="0" smtClean="0">
                <a:solidFill>
                  <a:srgbClr val="FF0000"/>
                </a:solidFill>
                <a:highlight>
                  <a:srgbClr val="FFFF00"/>
                </a:highlight>
              </a:rPr>
              <a:t>直接</a:t>
            </a:r>
            <a:r>
              <a:rPr lang="zh-CN" altLang="en-US" b="1" dirty="0" smtClean="0">
                <a:solidFill>
                  <a:srgbClr val="FF0000"/>
                </a:solidFill>
              </a:rPr>
              <a:t>从事植物的种植、收割和动物的饲养、捕捞的单位和个人</a:t>
            </a:r>
            <a:r>
              <a:rPr lang="zh-CN" altLang="en-US" dirty="0" smtClean="0">
                <a:solidFill>
                  <a:schemeClr val="tx1"/>
                </a:solidFill>
              </a:rPr>
              <a:t>销售的注释所列的自产农业产品；</a:t>
            </a:r>
            <a:r>
              <a:rPr lang="zh-CN" altLang="en-US" b="1" dirty="0" smtClean="0">
                <a:solidFill>
                  <a:srgbClr val="FF0000"/>
                </a:solidFill>
              </a:rPr>
              <a:t>对上述单位和个人销售的外购的农业产品，以及单位和个人外购农业产品</a:t>
            </a:r>
            <a:r>
              <a:rPr lang="zh-CN" altLang="en-US" b="1" dirty="0" smtClean="0">
                <a:solidFill>
                  <a:srgbClr val="FF0000"/>
                </a:solidFill>
                <a:highlight>
                  <a:srgbClr val="FFFF00"/>
                </a:highlight>
              </a:rPr>
              <a:t>生产、加工后</a:t>
            </a:r>
            <a:r>
              <a:rPr lang="zh-CN" altLang="en-US" b="1" dirty="0" smtClean="0">
                <a:solidFill>
                  <a:srgbClr val="FF0000"/>
                </a:solidFill>
              </a:rPr>
              <a:t>销售的仍然属于注释所列的农业产品，不属于免税的范围</a:t>
            </a:r>
            <a:r>
              <a:rPr lang="zh-CN" altLang="en-US" dirty="0" smtClean="0">
                <a:solidFill>
                  <a:schemeClr val="tx1"/>
                </a:solidFill>
              </a:rPr>
              <a:t>，应当按照规定税率征收增值税。</a:t>
            </a:r>
            <a:endParaRPr lang="zh-CN" altLang="en-US" dirty="0" smtClean="0">
              <a:solidFill>
                <a:schemeClr val="tx1"/>
              </a:solidFill>
            </a:endParaRPr>
          </a:p>
          <a:p>
            <a:pPr indent="0">
              <a:lnSpc>
                <a:spcPct val="150000"/>
              </a:lnSpc>
              <a:spcAft>
                <a:spcPts val="1200"/>
              </a:spcAft>
              <a:buClr>
                <a:srgbClr val="8B67B3"/>
              </a:buClr>
              <a:buFont typeface="Wingdings" panose="05000000000000000000" pitchFamily="2" charset="2"/>
              <a:buNone/>
            </a:pPr>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rotWithShape="1">
          <a:blip r:embed="rId1">
            <a:extLst>
              <a:ext uri="{28A0092B-C50C-407E-A947-70E740481C1C}">
                <a14:useLocalDpi xmlns:a14="http://schemas.microsoft.com/office/drawing/2010/main" val="0"/>
              </a:ext>
            </a:extLst>
          </a:blip>
          <a:srcRect t="10367" b="10292"/>
          <a:stretch>
            <a:fillRect/>
          </a:stretch>
        </p:blipFill>
        <p:spPr>
          <a:xfrm flipH="1">
            <a:off x="203" y="-94"/>
            <a:ext cx="9150296" cy="5130259"/>
          </a:xfrm>
          <a:prstGeom prst="rect">
            <a:avLst/>
          </a:prstGeom>
        </p:spPr>
      </p:pic>
      <p:sp>
        <p:nvSpPr>
          <p:cNvPr id="11" name="Rectangle 3"/>
          <p:cNvSpPr txBox="1">
            <a:spLocks noChangeArrowheads="1"/>
          </p:cNvSpPr>
          <p:nvPr/>
        </p:nvSpPr>
        <p:spPr>
          <a:xfrm>
            <a:off x="2764170" y="1281910"/>
            <a:ext cx="5141491" cy="5024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r>
              <a:rPr lang="zh-CN" altLang="en-US"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rPr>
              <a:t>感 谢 您 的 收 看</a:t>
            </a:r>
            <a:endParaRPr lang="zh-CN" altLang="en-US"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cxnSp>
        <p:nvCxnSpPr>
          <p:cNvPr id="13" name="直接连接符 5"/>
          <p:cNvCxnSpPr>
            <a:cxnSpLocks noChangeShapeType="1"/>
          </p:cNvCxnSpPr>
          <p:nvPr/>
        </p:nvCxnSpPr>
        <p:spPr bwMode="auto">
          <a:xfrm flipH="1">
            <a:off x="2973333" y="1897958"/>
            <a:ext cx="4617801" cy="0"/>
          </a:xfrm>
          <a:prstGeom prst="line">
            <a:avLst/>
          </a:prstGeom>
          <a:noFill/>
          <a:ln w="12700">
            <a:solidFill>
              <a:schemeClr val="accent1"/>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矩形 9"/>
          <p:cNvSpPr>
            <a:spLocks noChangeArrowheads="1"/>
          </p:cNvSpPr>
          <p:nvPr/>
        </p:nvSpPr>
        <p:spPr bwMode="auto">
          <a:xfrm>
            <a:off x="8717919" y="1898129"/>
            <a:ext cx="416556" cy="1609725"/>
          </a:xfrm>
          <a:prstGeom prst="rect">
            <a:avLst/>
          </a:prstGeom>
          <a:solidFill>
            <a:schemeClr val="accent1"/>
          </a:solidFill>
          <a:ln>
            <a:noFill/>
          </a:ln>
        </p:spPr>
        <p:txBody>
          <a:bodyPr lIns="68557" tIns="34279" rIns="68557" bIns="34279"/>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mn-lt"/>
              <a:ea typeface="+mn-ea"/>
              <a:cs typeface="+mn-ea"/>
              <a:sym typeface="+mn-lt"/>
            </a:endParaRPr>
          </a:p>
        </p:txBody>
      </p:sp>
      <p:grpSp>
        <p:nvGrpSpPr>
          <p:cNvPr id="16" name="组合 15"/>
          <p:cNvGrpSpPr/>
          <p:nvPr/>
        </p:nvGrpSpPr>
        <p:grpSpPr>
          <a:xfrm>
            <a:off x="7546810" y="2201340"/>
            <a:ext cx="432048" cy="432834"/>
            <a:chOff x="6084168" y="1274820"/>
            <a:chExt cx="432048" cy="432834"/>
          </a:xfrm>
        </p:grpSpPr>
        <p:sp>
          <p:nvSpPr>
            <p:cNvPr id="21" name="椭圆 22"/>
            <p:cNvSpPr>
              <a:spLocks noChangeArrowheads="1"/>
            </p:cNvSpPr>
            <p:nvPr/>
          </p:nvSpPr>
          <p:spPr bwMode="auto">
            <a:xfrm>
              <a:off x="6084168" y="1274820"/>
              <a:ext cx="432048" cy="432834"/>
            </a:xfrm>
            <a:prstGeom prst="ellipse">
              <a:avLst/>
            </a:prstGeom>
            <a:solidFill>
              <a:schemeClr val="accent1"/>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2" name="Freeform 59"/>
            <p:cNvSpPr>
              <a:spLocks noChangeArrowheads="1"/>
            </p:cNvSpPr>
            <p:nvPr/>
          </p:nvSpPr>
          <p:spPr bwMode="auto">
            <a:xfrm>
              <a:off x="6180302" y="1365898"/>
              <a:ext cx="239780" cy="250679"/>
            </a:xfrm>
            <a:custGeom>
              <a:avLst/>
              <a:gdLst>
                <a:gd name="T0" fmla="*/ 73627430 w 581"/>
                <a:gd name="T1" fmla="*/ 67678707 h 609"/>
                <a:gd name="T2" fmla="*/ 61659637 w 581"/>
                <a:gd name="T3" fmla="*/ 78678142 h 609"/>
                <a:gd name="T4" fmla="*/ 54244957 w 581"/>
                <a:gd name="T5" fmla="*/ 72208055 h 609"/>
                <a:gd name="T6" fmla="*/ 57106883 w 581"/>
                <a:gd name="T7" fmla="*/ 65867111 h 609"/>
                <a:gd name="T8" fmla="*/ 61659637 w 581"/>
                <a:gd name="T9" fmla="*/ 69490662 h 609"/>
                <a:gd name="T10" fmla="*/ 71806401 w 581"/>
                <a:gd name="T11" fmla="*/ 61338122 h 609"/>
                <a:gd name="T12" fmla="*/ 73627430 w 581"/>
                <a:gd name="T13" fmla="*/ 67678707 h 609"/>
                <a:gd name="T14" fmla="*/ 61659637 w 581"/>
                <a:gd name="T15" fmla="*/ 64055516 h 609"/>
                <a:gd name="T16" fmla="*/ 49691843 w 581"/>
                <a:gd name="T17" fmla="*/ 69490662 h 609"/>
                <a:gd name="T18" fmla="*/ 51513233 w 581"/>
                <a:gd name="T19" fmla="*/ 75054951 h 609"/>
                <a:gd name="T20" fmla="*/ 3772261 w 581"/>
                <a:gd name="T21" fmla="*/ 78678142 h 609"/>
                <a:gd name="T22" fmla="*/ 0 w 581"/>
                <a:gd name="T23" fmla="*/ 10999436 h 609"/>
                <a:gd name="T24" fmla="*/ 10146404 w 581"/>
                <a:gd name="T25" fmla="*/ 7246742 h 609"/>
                <a:gd name="T26" fmla="*/ 17561444 w 581"/>
                <a:gd name="T27" fmla="*/ 18246178 h 609"/>
                <a:gd name="T28" fmla="*/ 24845922 w 581"/>
                <a:gd name="T29" fmla="*/ 7246742 h 609"/>
                <a:gd name="T30" fmla="*/ 28488341 w 581"/>
                <a:gd name="T31" fmla="*/ 10999436 h 609"/>
                <a:gd name="T32" fmla="*/ 43318061 w 581"/>
                <a:gd name="T33" fmla="*/ 10999436 h 609"/>
                <a:gd name="T34" fmla="*/ 46960119 w 581"/>
                <a:gd name="T35" fmla="*/ 7246742 h 609"/>
                <a:gd name="T36" fmla="*/ 54244957 w 581"/>
                <a:gd name="T37" fmla="*/ 18246178 h 609"/>
                <a:gd name="T38" fmla="*/ 61659637 w 581"/>
                <a:gd name="T39" fmla="*/ 7246742 h 609"/>
                <a:gd name="T40" fmla="*/ 71806401 w 581"/>
                <a:gd name="T41" fmla="*/ 10999436 h 609"/>
                <a:gd name="T42" fmla="*/ 66212751 w 581"/>
                <a:gd name="T43" fmla="*/ 59526167 h 609"/>
                <a:gd name="T44" fmla="*/ 10146404 w 581"/>
                <a:gd name="T45" fmla="*/ 63149718 h 609"/>
                <a:gd name="T46" fmla="*/ 12878128 w 581"/>
                <a:gd name="T47" fmla="*/ 65867111 h 609"/>
                <a:gd name="T48" fmla="*/ 39545439 w 581"/>
                <a:gd name="T49" fmla="*/ 63149718 h 609"/>
                <a:gd name="T50" fmla="*/ 39545439 w 581"/>
                <a:gd name="T51" fmla="*/ 63149718 h 609"/>
                <a:gd name="T52" fmla="*/ 39545439 w 581"/>
                <a:gd name="T53" fmla="*/ 63149718 h 609"/>
                <a:gd name="T54" fmla="*/ 12878128 w 581"/>
                <a:gd name="T55" fmla="*/ 60431965 h 609"/>
                <a:gd name="T56" fmla="*/ 58017218 w 581"/>
                <a:gd name="T57" fmla="*/ 28339815 h 609"/>
                <a:gd name="T58" fmla="*/ 13788823 w 581"/>
                <a:gd name="T59" fmla="*/ 28339815 h 609"/>
                <a:gd name="T60" fmla="*/ 13788823 w 581"/>
                <a:gd name="T61" fmla="*/ 35715700 h 609"/>
                <a:gd name="T62" fmla="*/ 61659637 w 581"/>
                <a:gd name="T63" fmla="*/ 31963007 h 609"/>
                <a:gd name="T64" fmla="*/ 58017218 w 581"/>
                <a:gd name="T65" fmla="*/ 43868240 h 609"/>
                <a:gd name="T66" fmla="*/ 35903020 w 581"/>
                <a:gd name="T67" fmla="*/ 43868240 h 609"/>
                <a:gd name="T68" fmla="*/ 13788823 w 581"/>
                <a:gd name="T69" fmla="*/ 43868240 h 609"/>
                <a:gd name="T70" fmla="*/ 13788823 w 581"/>
                <a:gd name="T71" fmla="*/ 51244484 h 609"/>
                <a:gd name="T72" fmla="*/ 35903020 w 581"/>
                <a:gd name="T73" fmla="*/ 51244484 h 609"/>
                <a:gd name="T74" fmla="*/ 61659637 w 581"/>
                <a:gd name="T75" fmla="*/ 47491791 h 609"/>
                <a:gd name="T76" fmla="*/ 54244957 w 581"/>
                <a:gd name="T77" fmla="*/ 14622627 h 609"/>
                <a:gd name="T78" fmla="*/ 50602538 w 581"/>
                <a:gd name="T79" fmla="*/ 10999436 h 609"/>
                <a:gd name="T80" fmla="*/ 54244957 w 581"/>
                <a:gd name="T81" fmla="*/ 0 h 609"/>
                <a:gd name="T82" fmla="*/ 58017218 w 581"/>
                <a:gd name="T83" fmla="*/ 10999436 h 609"/>
                <a:gd name="T84" fmla="*/ 35903020 w 581"/>
                <a:gd name="T85" fmla="*/ 14622627 h 609"/>
                <a:gd name="T86" fmla="*/ 32260601 w 581"/>
                <a:gd name="T87" fmla="*/ 10999436 h 609"/>
                <a:gd name="T88" fmla="*/ 35903020 w 581"/>
                <a:gd name="T89" fmla="*/ 0 h 609"/>
                <a:gd name="T90" fmla="*/ 39545439 w 581"/>
                <a:gd name="T91" fmla="*/ 10999436 h 609"/>
                <a:gd name="T92" fmla="*/ 17561444 w 581"/>
                <a:gd name="T93" fmla="*/ 14622627 h 609"/>
                <a:gd name="T94" fmla="*/ 13788823 w 581"/>
                <a:gd name="T95" fmla="*/ 10999436 h 609"/>
                <a:gd name="T96" fmla="*/ 17561444 w 581"/>
                <a:gd name="T97" fmla="*/ 0 h 609"/>
                <a:gd name="T98" fmla="*/ 21203502 w 581"/>
                <a:gd name="T99" fmla="*/ 10999436 h 6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81" h="609">
                  <a:moveTo>
                    <a:pt x="566" y="523"/>
                  </a:moveTo>
                  <a:lnTo>
                    <a:pt x="566" y="523"/>
                  </a:lnTo>
                  <a:cubicBezTo>
                    <a:pt x="495" y="594"/>
                    <a:pt x="495" y="594"/>
                    <a:pt x="495" y="594"/>
                  </a:cubicBezTo>
                  <a:cubicBezTo>
                    <a:pt x="488" y="601"/>
                    <a:pt x="481" y="608"/>
                    <a:pt x="474" y="608"/>
                  </a:cubicBezTo>
                  <a:cubicBezTo>
                    <a:pt x="467" y="608"/>
                    <a:pt x="460" y="601"/>
                    <a:pt x="453" y="594"/>
                  </a:cubicBezTo>
                  <a:cubicBezTo>
                    <a:pt x="417" y="558"/>
                    <a:pt x="417" y="558"/>
                    <a:pt x="417" y="558"/>
                  </a:cubicBezTo>
                  <a:cubicBezTo>
                    <a:pt x="410" y="551"/>
                    <a:pt x="410" y="544"/>
                    <a:pt x="410" y="537"/>
                  </a:cubicBezTo>
                  <a:cubicBezTo>
                    <a:pt x="410" y="523"/>
                    <a:pt x="417" y="509"/>
                    <a:pt x="439" y="509"/>
                  </a:cubicBezTo>
                  <a:cubicBezTo>
                    <a:pt x="446" y="509"/>
                    <a:pt x="453" y="516"/>
                    <a:pt x="453" y="523"/>
                  </a:cubicBezTo>
                  <a:cubicBezTo>
                    <a:pt x="474" y="537"/>
                    <a:pt x="474" y="537"/>
                    <a:pt x="474" y="537"/>
                  </a:cubicBezTo>
                  <a:cubicBezTo>
                    <a:pt x="530" y="481"/>
                    <a:pt x="530" y="481"/>
                    <a:pt x="530" y="481"/>
                  </a:cubicBezTo>
                  <a:cubicBezTo>
                    <a:pt x="537" y="474"/>
                    <a:pt x="545" y="474"/>
                    <a:pt x="552" y="474"/>
                  </a:cubicBezTo>
                  <a:cubicBezTo>
                    <a:pt x="566" y="474"/>
                    <a:pt x="580" y="488"/>
                    <a:pt x="580" y="502"/>
                  </a:cubicBezTo>
                  <a:cubicBezTo>
                    <a:pt x="580" y="509"/>
                    <a:pt x="573" y="516"/>
                    <a:pt x="566" y="523"/>
                  </a:cubicBezTo>
                  <a:close/>
                  <a:moveTo>
                    <a:pt x="474" y="495"/>
                  </a:moveTo>
                  <a:lnTo>
                    <a:pt x="474" y="495"/>
                  </a:lnTo>
                  <a:cubicBezTo>
                    <a:pt x="467" y="488"/>
                    <a:pt x="453" y="481"/>
                    <a:pt x="439" y="481"/>
                  </a:cubicBezTo>
                  <a:cubicBezTo>
                    <a:pt x="403" y="481"/>
                    <a:pt x="382" y="509"/>
                    <a:pt x="382" y="537"/>
                  </a:cubicBezTo>
                  <a:cubicBezTo>
                    <a:pt x="382" y="558"/>
                    <a:pt x="389" y="573"/>
                    <a:pt x="396" y="580"/>
                  </a:cubicBezTo>
                  <a:cubicBezTo>
                    <a:pt x="424" y="608"/>
                    <a:pt x="424" y="608"/>
                    <a:pt x="424" y="608"/>
                  </a:cubicBezTo>
                  <a:cubicBezTo>
                    <a:pt x="29" y="608"/>
                    <a:pt x="29" y="608"/>
                    <a:pt x="29" y="608"/>
                  </a:cubicBezTo>
                  <a:cubicBezTo>
                    <a:pt x="15" y="608"/>
                    <a:pt x="0" y="594"/>
                    <a:pt x="0" y="580"/>
                  </a:cubicBezTo>
                  <a:cubicBezTo>
                    <a:pt x="0" y="85"/>
                    <a:pt x="0" y="85"/>
                    <a:pt x="0" y="85"/>
                  </a:cubicBezTo>
                  <a:cubicBezTo>
                    <a:pt x="0" y="71"/>
                    <a:pt x="15" y="56"/>
                    <a:pt x="29" y="56"/>
                  </a:cubicBezTo>
                  <a:cubicBezTo>
                    <a:pt x="78" y="56"/>
                    <a:pt x="78" y="56"/>
                    <a:pt x="78" y="56"/>
                  </a:cubicBezTo>
                  <a:cubicBezTo>
                    <a:pt x="78" y="85"/>
                    <a:pt x="78" y="85"/>
                    <a:pt x="78" y="85"/>
                  </a:cubicBezTo>
                  <a:cubicBezTo>
                    <a:pt x="78" y="120"/>
                    <a:pt x="106" y="141"/>
                    <a:pt x="135" y="141"/>
                  </a:cubicBezTo>
                  <a:cubicBezTo>
                    <a:pt x="163" y="141"/>
                    <a:pt x="191" y="120"/>
                    <a:pt x="191" y="85"/>
                  </a:cubicBezTo>
                  <a:cubicBezTo>
                    <a:pt x="191" y="56"/>
                    <a:pt x="191" y="56"/>
                    <a:pt x="191" y="56"/>
                  </a:cubicBezTo>
                  <a:cubicBezTo>
                    <a:pt x="219" y="56"/>
                    <a:pt x="219" y="56"/>
                    <a:pt x="219" y="56"/>
                  </a:cubicBezTo>
                  <a:cubicBezTo>
                    <a:pt x="219" y="85"/>
                    <a:pt x="219" y="85"/>
                    <a:pt x="219" y="85"/>
                  </a:cubicBezTo>
                  <a:cubicBezTo>
                    <a:pt x="219" y="120"/>
                    <a:pt x="248" y="141"/>
                    <a:pt x="276" y="141"/>
                  </a:cubicBezTo>
                  <a:cubicBezTo>
                    <a:pt x="304" y="141"/>
                    <a:pt x="333" y="120"/>
                    <a:pt x="333" y="85"/>
                  </a:cubicBezTo>
                  <a:cubicBezTo>
                    <a:pt x="333" y="56"/>
                    <a:pt x="333" y="56"/>
                    <a:pt x="333" y="56"/>
                  </a:cubicBezTo>
                  <a:cubicBezTo>
                    <a:pt x="361" y="56"/>
                    <a:pt x="361" y="56"/>
                    <a:pt x="361" y="56"/>
                  </a:cubicBezTo>
                  <a:cubicBezTo>
                    <a:pt x="361" y="85"/>
                    <a:pt x="361" y="85"/>
                    <a:pt x="361" y="85"/>
                  </a:cubicBezTo>
                  <a:cubicBezTo>
                    <a:pt x="361" y="120"/>
                    <a:pt x="389" y="141"/>
                    <a:pt x="417" y="141"/>
                  </a:cubicBezTo>
                  <a:cubicBezTo>
                    <a:pt x="446" y="141"/>
                    <a:pt x="474" y="120"/>
                    <a:pt x="474" y="85"/>
                  </a:cubicBezTo>
                  <a:cubicBezTo>
                    <a:pt x="474" y="56"/>
                    <a:pt x="474" y="56"/>
                    <a:pt x="474" y="56"/>
                  </a:cubicBezTo>
                  <a:cubicBezTo>
                    <a:pt x="523" y="56"/>
                    <a:pt x="523" y="56"/>
                    <a:pt x="523" y="56"/>
                  </a:cubicBezTo>
                  <a:cubicBezTo>
                    <a:pt x="537" y="56"/>
                    <a:pt x="552" y="71"/>
                    <a:pt x="552" y="85"/>
                  </a:cubicBezTo>
                  <a:cubicBezTo>
                    <a:pt x="552" y="445"/>
                    <a:pt x="552" y="445"/>
                    <a:pt x="552" y="445"/>
                  </a:cubicBezTo>
                  <a:cubicBezTo>
                    <a:pt x="530" y="445"/>
                    <a:pt x="516" y="452"/>
                    <a:pt x="509" y="460"/>
                  </a:cubicBezTo>
                  <a:lnTo>
                    <a:pt x="474" y="495"/>
                  </a:lnTo>
                  <a:close/>
                  <a:moveTo>
                    <a:pt x="78" y="488"/>
                  </a:moveTo>
                  <a:lnTo>
                    <a:pt x="78" y="488"/>
                  </a:lnTo>
                  <a:cubicBezTo>
                    <a:pt x="78" y="502"/>
                    <a:pt x="85" y="509"/>
                    <a:pt x="99" y="509"/>
                  </a:cubicBezTo>
                  <a:cubicBezTo>
                    <a:pt x="283" y="509"/>
                    <a:pt x="283" y="509"/>
                    <a:pt x="283" y="509"/>
                  </a:cubicBezTo>
                  <a:cubicBezTo>
                    <a:pt x="297" y="509"/>
                    <a:pt x="304" y="502"/>
                    <a:pt x="304" y="488"/>
                  </a:cubicBezTo>
                  <a:cubicBezTo>
                    <a:pt x="304" y="474"/>
                    <a:pt x="297" y="467"/>
                    <a:pt x="283" y="467"/>
                  </a:cubicBezTo>
                  <a:cubicBezTo>
                    <a:pt x="99" y="467"/>
                    <a:pt x="99" y="467"/>
                    <a:pt x="99" y="467"/>
                  </a:cubicBezTo>
                  <a:cubicBezTo>
                    <a:pt x="85" y="467"/>
                    <a:pt x="78" y="474"/>
                    <a:pt x="78" y="488"/>
                  </a:cubicBezTo>
                  <a:close/>
                  <a:moveTo>
                    <a:pt x="446" y="219"/>
                  </a:moveTo>
                  <a:lnTo>
                    <a:pt x="446" y="219"/>
                  </a:lnTo>
                  <a:cubicBezTo>
                    <a:pt x="106" y="219"/>
                    <a:pt x="106" y="219"/>
                    <a:pt x="106" y="219"/>
                  </a:cubicBezTo>
                  <a:cubicBezTo>
                    <a:pt x="92" y="219"/>
                    <a:pt x="78" y="233"/>
                    <a:pt x="78" y="247"/>
                  </a:cubicBezTo>
                  <a:cubicBezTo>
                    <a:pt x="78" y="262"/>
                    <a:pt x="92" y="276"/>
                    <a:pt x="106" y="276"/>
                  </a:cubicBezTo>
                  <a:cubicBezTo>
                    <a:pt x="446" y="276"/>
                    <a:pt x="446" y="276"/>
                    <a:pt x="446" y="276"/>
                  </a:cubicBezTo>
                  <a:cubicBezTo>
                    <a:pt x="460" y="276"/>
                    <a:pt x="474" y="262"/>
                    <a:pt x="474" y="247"/>
                  </a:cubicBezTo>
                  <a:cubicBezTo>
                    <a:pt x="474" y="233"/>
                    <a:pt x="460" y="219"/>
                    <a:pt x="446" y="219"/>
                  </a:cubicBezTo>
                  <a:close/>
                  <a:moveTo>
                    <a:pt x="446" y="339"/>
                  </a:moveTo>
                  <a:lnTo>
                    <a:pt x="446" y="339"/>
                  </a:lnTo>
                  <a:cubicBezTo>
                    <a:pt x="276" y="339"/>
                    <a:pt x="276" y="339"/>
                    <a:pt x="276" y="339"/>
                  </a:cubicBezTo>
                  <a:cubicBezTo>
                    <a:pt x="226" y="339"/>
                    <a:pt x="226" y="339"/>
                    <a:pt x="226" y="339"/>
                  </a:cubicBezTo>
                  <a:cubicBezTo>
                    <a:pt x="106" y="339"/>
                    <a:pt x="106" y="339"/>
                    <a:pt x="106" y="339"/>
                  </a:cubicBezTo>
                  <a:cubicBezTo>
                    <a:pt x="92" y="339"/>
                    <a:pt x="78" y="353"/>
                    <a:pt x="78" y="367"/>
                  </a:cubicBezTo>
                  <a:cubicBezTo>
                    <a:pt x="78" y="389"/>
                    <a:pt x="92" y="396"/>
                    <a:pt x="106" y="396"/>
                  </a:cubicBezTo>
                  <a:cubicBezTo>
                    <a:pt x="226" y="396"/>
                    <a:pt x="226" y="396"/>
                    <a:pt x="226" y="396"/>
                  </a:cubicBezTo>
                  <a:cubicBezTo>
                    <a:pt x="276" y="396"/>
                    <a:pt x="276" y="396"/>
                    <a:pt x="276" y="396"/>
                  </a:cubicBezTo>
                  <a:cubicBezTo>
                    <a:pt x="446" y="396"/>
                    <a:pt x="446" y="396"/>
                    <a:pt x="446" y="396"/>
                  </a:cubicBezTo>
                  <a:cubicBezTo>
                    <a:pt x="460" y="396"/>
                    <a:pt x="474" y="389"/>
                    <a:pt x="474" y="367"/>
                  </a:cubicBezTo>
                  <a:cubicBezTo>
                    <a:pt x="474" y="353"/>
                    <a:pt x="460" y="339"/>
                    <a:pt x="446" y="339"/>
                  </a:cubicBezTo>
                  <a:close/>
                  <a:moveTo>
                    <a:pt x="417" y="113"/>
                  </a:moveTo>
                  <a:lnTo>
                    <a:pt x="417" y="113"/>
                  </a:lnTo>
                  <a:cubicBezTo>
                    <a:pt x="403" y="113"/>
                    <a:pt x="389" y="106"/>
                    <a:pt x="389" y="85"/>
                  </a:cubicBezTo>
                  <a:cubicBezTo>
                    <a:pt x="389" y="28"/>
                    <a:pt x="389" y="28"/>
                    <a:pt x="389" y="28"/>
                  </a:cubicBezTo>
                  <a:cubicBezTo>
                    <a:pt x="389" y="14"/>
                    <a:pt x="403" y="0"/>
                    <a:pt x="417" y="0"/>
                  </a:cubicBezTo>
                  <a:cubicBezTo>
                    <a:pt x="431" y="0"/>
                    <a:pt x="446" y="14"/>
                    <a:pt x="446" y="28"/>
                  </a:cubicBezTo>
                  <a:cubicBezTo>
                    <a:pt x="446" y="85"/>
                    <a:pt x="446" y="85"/>
                    <a:pt x="446" y="85"/>
                  </a:cubicBezTo>
                  <a:cubicBezTo>
                    <a:pt x="446" y="106"/>
                    <a:pt x="431" y="113"/>
                    <a:pt x="417" y="113"/>
                  </a:cubicBezTo>
                  <a:close/>
                  <a:moveTo>
                    <a:pt x="276" y="113"/>
                  </a:moveTo>
                  <a:lnTo>
                    <a:pt x="276" y="113"/>
                  </a:lnTo>
                  <a:cubicBezTo>
                    <a:pt x="262" y="113"/>
                    <a:pt x="248" y="106"/>
                    <a:pt x="248" y="85"/>
                  </a:cubicBezTo>
                  <a:cubicBezTo>
                    <a:pt x="248" y="28"/>
                    <a:pt x="248" y="28"/>
                    <a:pt x="248" y="28"/>
                  </a:cubicBezTo>
                  <a:cubicBezTo>
                    <a:pt x="248" y="14"/>
                    <a:pt x="262" y="0"/>
                    <a:pt x="276" y="0"/>
                  </a:cubicBezTo>
                  <a:cubicBezTo>
                    <a:pt x="290" y="0"/>
                    <a:pt x="304" y="14"/>
                    <a:pt x="304" y="28"/>
                  </a:cubicBezTo>
                  <a:cubicBezTo>
                    <a:pt x="304" y="85"/>
                    <a:pt x="304" y="85"/>
                    <a:pt x="304" y="85"/>
                  </a:cubicBezTo>
                  <a:cubicBezTo>
                    <a:pt x="304" y="106"/>
                    <a:pt x="290" y="113"/>
                    <a:pt x="276" y="113"/>
                  </a:cubicBezTo>
                  <a:close/>
                  <a:moveTo>
                    <a:pt x="135" y="113"/>
                  </a:moveTo>
                  <a:lnTo>
                    <a:pt x="135" y="113"/>
                  </a:lnTo>
                  <a:cubicBezTo>
                    <a:pt x="121" y="113"/>
                    <a:pt x="106" y="106"/>
                    <a:pt x="106" y="85"/>
                  </a:cubicBezTo>
                  <a:cubicBezTo>
                    <a:pt x="106" y="28"/>
                    <a:pt x="106" y="28"/>
                    <a:pt x="106" y="28"/>
                  </a:cubicBezTo>
                  <a:cubicBezTo>
                    <a:pt x="106" y="14"/>
                    <a:pt x="121" y="0"/>
                    <a:pt x="135" y="0"/>
                  </a:cubicBezTo>
                  <a:cubicBezTo>
                    <a:pt x="149" y="0"/>
                    <a:pt x="163" y="14"/>
                    <a:pt x="163" y="28"/>
                  </a:cubicBezTo>
                  <a:cubicBezTo>
                    <a:pt x="163" y="85"/>
                    <a:pt x="163" y="85"/>
                    <a:pt x="163" y="85"/>
                  </a:cubicBezTo>
                  <a:cubicBezTo>
                    <a:pt x="163" y="106"/>
                    <a:pt x="149" y="113"/>
                    <a:pt x="135" y="113"/>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27" name="组合 26"/>
          <p:cNvGrpSpPr/>
          <p:nvPr/>
        </p:nvGrpSpPr>
        <p:grpSpPr>
          <a:xfrm>
            <a:off x="6326866" y="2201733"/>
            <a:ext cx="432048" cy="432048"/>
            <a:chOff x="4788024" y="1275213"/>
            <a:chExt cx="432048" cy="432048"/>
          </a:xfrm>
        </p:grpSpPr>
        <p:sp>
          <p:nvSpPr>
            <p:cNvPr id="28" name="椭圆 65"/>
            <p:cNvSpPr>
              <a:spLocks noChangeArrowheads="1"/>
            </p:cNvSpPr>
            <p:nvPr/>
          </p:nvSpPr>
          <p:spPr bwMode="auto">
            <a:xfrm>
              <a:off x="4788024" y="1275213"/>
              <a:ext cx="432048" cy="432048"/>
            </a:xfrm>
            <a:prstGeom prst="ellipse">
              <a:avLst/>
            </a:prstGeom>
            <a:solidFill>
              <a:srgbClr val="F79600"/>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29" name="Freeform 110"/>
            <p:cNvSpPr>
              <a:spLocks noChangeArrowheads="1"/>
            </p:cNvSpPr>
            <p:nvPr/>
          </p:nvSpPr>
          <p:spPr bwMode="auto">
            <a:xfrm>
              <a:off x="4891102" y="1366806"/>
              <a:ext cx="250679" cy="248862"/>
            </a:xfrm>
            <a:custGeom>
              <a:avLst/>
              <a:gdLst>
                <a:gd name="T0" fmla="*/ 78678142 w 609"/>
                <a:gd name="T1" fmla="*/ 71002280 h 602"/>
                <a:gd name="T2" fmla="*/ 78678142 w 609"/>
                <a:gd name="T3" fmla="*/ 71002280 h 602"/>
                <a:gd name="T4" fmla="*/ 71302258 w 609"/>
                <a:gd name="T5" fmla="*/ 78441997 h 602"/>
                <a:gd name="T6" fmla="*/ 65867111 w 609"/>
                <a:gd name="T7" fmla="*/ 76614673 h 602"/>
                <a:gd name="T8" fmla="*/ 44774038 w 609"/>
                <a:gd name="T9" fmla="*/ 54426302 h 602"/>
                <a:gd name="T10" fmla="*/ 29245613 w 609"/>
                <a:gd name="T11" fmla="*/ 59125033 h 602"/>
                <a:gd name="T12" fmla="*/ 0 w 609"/>
                <a:gd name="T13" fmla="*/ 29497307 h 602"/>
                <a:gd name="T14" fmla="*/ 29245613 w 609"/>
                <a:gd name="T15" fmla="*/ 0 h 602"/>
                <a:gd name="T16" fmla="*/ 58491226 w 609"/>
                <a:gd name="T17" fmla="*/ 29497307 h 602"/>
                <a:gd name="T18" fmla="*/ 54867675 w 609"/>
                <a:gd name="T19" fmla="*/ 44376380 h 602"/>
                <a:gd name="T20" fmla="*/ 75960749 w 609"/>
                <a:gd name="T21" fmla="*/ 65520668 h 602"/>
                <a:gd name="T22" fmla="*/ 78678142 w 609"/>
                <a:gd name="T23" fmla="*/ 71002280 h 602"/>
                <a:gd name="T24" fmla="*/ 29245613 w 609"/>
                <a:gd name="T25" fmla="*/ 7439717 h 602"/>
                <a:gd name="T26" fmla="*/ 29245613 w 609"/>
                <a:gd name="T27" fmla="*/ 7439717 h 602"/>
                <a:gd name="T28" fmla="*/ 7246742 w 609"/>
                <a:gd name="T29" fmla="*/ 29497307 h 602"/>
                <a:gd name="T30" fmla="*/ 29245613 w 609"/>
                <a:gd name="T31" fmla="*/ 51685677 h 602"/>
                <a:gd name="T32" fmla="*/ 51244484 w 609"/>
                <a:gd name="T33" fmla="*/ 29497307 h 602"/>
                <a:gd name="T34" fmla="*/ 29245613 w 609"/>
                <a:gd name="T35" fmla="*/ 7439717 h 602"/>
                <a:gd name="T36" fmla="*/ 42056644 w 609"/>
                <a:gd name="T37" fmla="*/ 33282375 h 602"/>
                <a:gd name="T38" fmla="*/ 42056644 w 609"/>
                <a:gd name="T39" fmla="*/ 33282375 h 602"/>
                <a:gd name="T40" fmla="*/ 32868804 w 609"/>
                <a:gd name="T41" fmla="*/ 33282375 h 602"/>
                <a:gd name="T42" fmla="*/ 32868804 w 609"/>
                <a:gd name="T43" fmla="*/ 41504973 h 602"/>
                <a:gd name="T44" fmla="*/ 29245613 w 609"/>
                <a:gd name="T45" fmla="*/ 45290042 h 602"/>
                <a:gd name="T46" fmla="*/ 25622062 w 609"/>
                <a:gd name="T47" fmla="*/ 41504973 h 602"/>
                <a:gd name="T48" fmla="*/ 25622062 w 609"/>
                <a:gd name="T49" fmla="*/ 33282375 h 602"/>
                <a:gd name="T50" fmla="*/ 17340380 w 609"/>
                <a:gd name="T51" fmla="*/ 33282375 h 602"/>
                <a:gd name="T52" fmla="*/ 13716829 w 609"/>
                <a:gd name="T53" fmla="*/ 29497307 h 602"/>
                <a:gd name="T54" fmla="*/ 17340380 w 609"/>
                <a:gd name="T55" fmla="*/ 25842658 h 602"/>
                <a:gd name="T56" fmla="*/ 25622062 w 609"/>
                <a:gd name="T57" fmla="*/ 25842658 h 602"/>
                <a:gd name="T58" fmla="*/ 25622062 w 609"/>
                <a:gd name="T59" fmla="*/ 16575978 h 602"/>
                <a:gd name="T60" fmla="*/ 29245613 w 609"/>
                <a:gd name="T61" fmla="*/ 12921329 h 602"/>
                <a:gd name="T62" fmla="*/ 32868804 w 609"/>
                <a:gd name="T63" fmla="*/ 16575978 h 602"/>
                <a:gd name="T64" fmla="*/ 32868804 w 609"/>
                <a:gd name="T65" fmla="*/ 25842658 h 602"/>
                <a:gd name="T66" fmla="*/ 42056644 w 609"/>
                <a:gd name="T67" fmla="*/ 25842658 h 602"/>
                <a:gd name="T68" fmla="*/ 45679835 w 609"/>
                <a:gd name="T69" fmla="*/ 29497307 h 602"/>
                <a:gd name="T70" fmla="*/ 42056644 w 609"/>
                <a:gd name="T71" fmla="*/ 33282375 h 60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09" h="602">
                  <a:moveTo>
                    <a:pt x="608" y="544"/>
                  </a:moveTo>
                  <a:lnTo>
                    <a:pt x="608" y="544"/>
                  </a:lnTo>
                  <a:cubicBezTo>
                    <a:pt x="608" y="573"/>
                    <a:pt x="579" y="601"/>
                    <a:pt x="551" y="601"/>
                  </a:cubicBezTo>
                  <a:cubicBezTo>
                    <a:pt x="530" y="601"/>
                    <a:pt x="516" y="594"/>
                    <a:pt x="509" y="587"/>
                  </a:cubicBezTo>
                  <a:cubicBezTo>
                    <a:pt x="346" y="417"/>
                    <a:pt x="346" y="417"/>
                    <a:pt x="346" y="417"/>
                  </a:cubicBezTo>
                  <a:cubicBezTo>
                    <a:pt x="311" y="438"/>
                    <a:pt x="269" y="453"/>
                    <a:pt x="226" y="453"/>
                  </a:cubicBezTo>
                  <a:cubicBezTo>
                    <a:pt x="106" y="453"/>
                    <a:pt x="0" y="347"/>
                    <a:pt x="0" y="226"/>
                  </a:cubicBezTo>
                  <a:cubicBezTo>
                    <a:pt x="0" y="99"/>
                    <a:pt x="106" y="0"/>
                    <a:pt x="226" y="0"/>
                  </a:cubicBezTo>
                  <a:cubicBezTo>
                    <a:pt x="353" y="0"/>
                    <a:pt x="452" y="99"/>
                    <a:pt x="452" y="226"/>
                  </a:cubicBezTo>
                  <a:cubicBezTo>
                    <a:pt x="452" y="269"/>
                    <a:pt x="445" y="304"/>
                    <a:pt x="424" y="340"/>
                  </a:cubicBezTo>
                  <a:cubicBezTo>
                    <a:pt x="587" y="502"/>
                    <a:pt x="587" y="502"/>
                    <a:pt x="587" y="502"/>
                  </a:cubicBezTo>
                  <a:cubicBezTo>
                    <a:pt x="601" y="516"/>
                    <a:pt x="608" y="530"/>
                    <a:pt x="608" y="544"/>
                  </a:cubicBezTo>
                  <a:close/>
                  <a:moveTo>
                    <a:pt x="226" y="57"/>
                  </a:moveTo>
                  <a:lnTo>
                    <a:pt x="226" y="57"/>
                  </a:lnTo>
                  <a:cubicBezTo>
                    <a:pt x="134" y="57"/>
                    <a:pt x="56" y="127"/>
                    <a:pt x="56" y="226"/>
                  </a:cubicBezTo>
                  <a:cubicBezTo>
                    <a:pt x="56" y="318"/>
                    <a:pt x="134" y="396"/>
                    <a:pt x="226" y="396"/>
                  </a:cubicBezTo>
                  <a:cubicBezTo>
                    <a:pt x="325" y="396"/>
                    <a:pt x="396" y="318"/>
                    <a:pt x="396" y="226"/>
                  </a:cubicBezTo>
                  <a:cubicBezTo>
                    <a:pt x="396" y="127"/>
                    <a:pt x="325" y="57"/>
                    <a:pt x="226" y="57"/>
                  </a:cubicBezTo>
                  <a:close/>
                  <a:moveTo>
                    <a:pt x="325" y="255"/>
                  </a:moveTo>
                  <a:lnTo>
                    <a:pt x="325" y="255"/>
                  </a:lnTo>
                  <a:cubicBezTo>
                    <a:pt x="254" y="255"/>
                    <a:pt x="254" y="255"/>
                    <a:pt x="254" y="255"/>
                  </a:cubicBezTo>
                  <a:cubicBezTo>
                    <a:pt x="254" y="318"/>
                    <a:pt x="254" y="318"/>
                    <a:pt x="254" y="318"/>
                  </a:cubicBezTo>
                  <a:cubicBezTo>
                    <a:pt x="254" y="333"/>
                    <a:pt x="247" y="347"/>
                    <a:pt x="226" y="347"/>
                  </a:cubicBezTo>
                  <a:cubicBezTo>
                    <a:pt x="212" y="347"/>
                    <a:pt x="198" y="333"/>
                    <a:pt x="198" y="318"/>
                  </a:cubicBezTo>
                  <a:cubicBezTo>
                    <a:pt x="198" y="255"/>
                    <a:pt x="198" y="255"/>
                    <a:pt x="198" y="255"/>
                  </a:cubicBezTo>
                  <a:cubicBezTo>
                    <a:pt x="134" y="255"/>
                    <a:pt x="134" y="255"/>
                    <a:pt x="134" y="255"/>
                  </a:cubicBezTo>
                  <a:cubicBezTo>
                    <a:pt x="120" y="255"/>
                    <a:pt x="106" y="241"/>
                    <a:pt x="106" y="226"/>
                  </a:cubicBezTo>
                  <a:cubicBezTo>
                    <a:pt x="106" y="205"/>
                    <a:pt x="120" y="198"/>
                    <a:pt x="134" y="198"/>
                  </a:cubicBezTo>
                  <a:cubicBezTo>
                    <a:pt x="198" y="198"/>
                    <a:pt x="198" y="198"/>
                    <a:pt x="198" y="198"/>
                  </a:cubicBezTo>
                  <a:cubicBezTo>
                    <a:pt x="198" y="127"/>
                    <a:pt x="198" y="127"/>
                    <a:pt x="198" y="127"/>
                  </a:cubicBezTo>
                  <a:cubicBezTo>
                    <a:pt x="198" y="113"/>
                    <a:pt x="212" y="99"/>
                    <a:pt x="226" y="99"/>
                  </a:cubicBezTo>
                  <a:cubicBezTo>
                    <a:pt x="247" y="99"/>
                    <a:pt x="254" y="113"/>
                    <a:pt x="254" y="127"/>
                  </a:cubicBezTo>
                  <a:cubicBezTo>
                    <a:pt x="254" y="198"/>
                    <a:pt x="254" y="198"/>
                    <a:pt x="254" y="198"/>
                  </a:cubicBezTo>
                  <a:cubicBezTo>
                    <a:pt x="325" y="198"/>
                    <a:pt x="325" y="198"/>
                    <a:pt x="325" y="198"/>
                  </a:cubicBezTo>
                  <a:cubicBezTo>
                    <a:pt x="339" y="198"/>
                    <a:pt x="353" y="205"/>
                    <a:pt x="353" y="226"/>
                  </a:cubicBezTo>
                  <a:cubicBezTo>
                    <a:pt x="353" y="241"/>
                    <a:pt x="339" y="255"/>
                    <a:pt x="325" y="255"/>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0" name="组合 29"/>
          <p:cNvGrpSpPr/>
          <p:nvPr/>
        </p:nvGrpSpPr>
        <p:grpSpPr>
          <a:xfrm>
            <a:off x="6974938" y="2201340"/>
            <a:ext cx="432833" cy="432834"/>
            <a:chOff x="5436096" y="1274820"/>
            <a:chExt cx="432833" cy="432834"/>
          </a:xfrm>
        </p:grpSpPr>
        <p:sp>
          <p:nvSpPr>
            <p:cNvPr id="31" name="椭圆 16"/>
            <p:cNvSpPr>
              <a:spLocks noChangeArrowheads="1"/>
            </p:cNvSpPr>
            <p:nvPr/>
          </p:nvSpPr>
          <p:spPr bwMode="auto">
            <a:xfrm>
              <a:off x="5436096" y="1274820"/>
              <a:ext cx="432833" cy="432834"/>
            </a:xfrm>
            <a:prstGeom prst="ellipse">
              <a:avLst/>
            </a:prstGeom>
            <a:solidFill>
              <a:schemeClr val="accent3"/>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2" name="Freeform 16"/>
            <p:cNvSpPr>
              <a:spLocks noChangeArrowheads="1"/>
            </p:cNvSpPr>
            <p:nvPr/>
          </p:nvSpPr>
          <p:spPr bwMode="auto">
            <a:xfrm>
              <a:off x="5554420" y="1377705"/>
              <a:ext cx="196183" cy="227065"/>
            </a:xfrm>
            <a:custGeom>
              <a:avLst/>
              <a:gdLst>
                <a:gd name="T0" fmla="*/ 58106390 w 475"/>
                <a:gd name="T1" fmla="*/ 71207247 h 552"/>
                <a:gd name="T2" fmla="*/ 58106390 w 475"/>
                <a:gd name="T3" fmla="*/ 71207247 h 552"/>
                <a:gd name="T4" fmla="*/ 54327993 w 475"/>
                <a:gd name="T5" fmla="*/ 71207247 h 552"/>
                <a:gd name="T6" fmla="*/ 54327993 w 475"/>
                <a:gd name="T7" fmla="*/ 0 h 552"/>
                <a:gd name="T8" fmla="*/ 58106390 w 475"/>
                <a:gd name="T9" fmla="*/ 0 h 552"/>
                <a:gd name="T10" fmla="*/ 61754124 w 475"/>
                <a:gd name="T11" fmla="*/ 3618618 h 552"/>
                <a:gd name="T12" fmla="*/ 61754124 w 475"/>
                <a:gd name="T13" fmla="*/ 67588630 h 552"/>
                <a:gd name="T14" fmla="*/ 58106390 w 475"/>
                <a:gd name="T15" fmla="*/ 71207247 h 552"/>
                <a:gd name="T16" fmla="*/ 7426131 w 475"/>
                <a:gd name="T17" fmla="*/ 67588630 h 552"/>
                <a:gd name="T18" fmla="*/ 7426131 w 475"/>
                <a:gd name="T19" fmla="*/ 67588630 h 552"/>
                <a:gd name="T20" fmla="*/ 7426131 w 475"/>
                <a:gd name="T21" fmla="*/ 63970012 h 552"/>
                <a:gd name="T22" fmla="*/ 13809846 w 475"/>
                <a:gd name="T23" fmla="*/ 63970012 h 552"/>
                <a:gd name="T24" fmla="*/ 21235977 w 475"/>
                <a:gd name="T25" fmla="*/ 56603721 h 552"/>
                <a:gd name="T26" fmla="*/ 13809846 w 475"/>
                <a:gd name="T27" fmla="*/ 49237429 h 552"/>
                <a:gd name="T28" fmla="*/ 7426131 w 475"/>
                <a:gd name="T29" fmla="*/ 49237429 h 552"/>
                <a:gd name="T30" fmla="*/ 7426131 w 475"/>
                <a:gd name="T31" fmla="*/ 42905028 h 552"/>
                <a:gd name="T32" fmla="*/ 13809846 w 475"/>
                <a:gd name="T33" fmla="*/ 42905028 h 552"/>
                <a:gd name="T34" fmla="*/ 21235977 w 475"/>
                <a:gd name="T35" fmla="*/ 35539095 h 552"/>
                <a:gd name="T36" fmla="*/ 13809846 w 475"/>
                <a:gd name="T37" fmla="*/ 28301860 h 552"/>
                <a:gd name="T38" fmla="*/ 7426131 w 475"/>
                <a:gd name="T39" fmla="*/ 28301860 h 552"/>
                <a:gd name="T40" fmla="*/ 7426131 w 475"/>
                <a:gd name="T41" fmla="*/ 21840403 h 552"/>
                <a:gd name="T42" fmla="*/ 13809846 w 475"/>
                <a:gd name="T43" fmla="*/ 21840403 h 552"/>
                <a:gd name="T44" fmla="*/ 21235977 w 475"/>
                <a:gd name="T45" fmla="*/ 14603167 h 552"/>
                <a:gd name="T46" fmla="*/ 13809846 w 475"/>
                <a:gd name="T47" fmla="*/ 7236876 h 552"/>
                <a:gd name="T48" fmla="*/ 7426131 w 475"/>
                <a:gd name="T49" fmla="*/ 7236876 h 552"/>
                <a:gd name="T50" fmla="*/ 7426131 w 475"/>
                <a:gd name="T51" fmla="*/ 3618618 h 552"/>
                <a:gd name="T52" fmla="*/ 11074226 w 475"/>
                <a:gd name="T53" fmla="*/ 0 h 552"/>
                <a:gd name="T54" fmla="*/ 50680259 w 475"/>
                <a:gd name="T55" fmla="*/ 0 h 552"/>
                <a:gd name="T56" fmla="*/ 50680259 w 475"/>
                <a:gd name="T57" fmla="*/ 71207247 h 552"/>
                <a:gd name="T58" fmla="*/ 11074226 w 475"/>
                <a:gd name="T59" fmla="*/ 71207247 h 552"/>
                <a:gd name="T60" fmla="*/ 7426131 w 475"/>
                <a:gd name="T61" fmla="*/ 67588630 h 552"/>
                <a:gd name="T62" fmla="*/ 17588243 w 475"/>
                <a:gd name="T63" fmla="*/ 14603167 h 552"/>
                <a:gd name="T64" fmla="*/ 17588243 w 475"/>
                <a:gd name="T65" fmla="*/ 14603167 h 552"/>
                <a:gd name="T66" fmla="*/ 13809846 w 475"/>
                <a:gd name="T67" fmla="*/ 18221785 h 552"/>
                <a:gd name="T68" fmla="*/ 3778036 w 475"/>
                <a:gd name="T69" fmla="*/ 18221785 h 552"/>
                <a:gd name="T70" fmla="*/ 0 w 475"/>
                <a:gd name="T71" fmla="*/ 14603167 h 552"/>
                <a:gd name="T72" fmla="*/ 3778036 w 475"/>
                <a:gd name="T73" fmla="*/ 10984909 h 552"/>
                <a:gd name="T74" fmla="*/ 13809846 w 475"/>
                <a:gd name="T75" fmla="*/ 10984909 h 552"/>
                <a:gd name="T76" fmla="*/ 17588243 w 475"/>
                <a:gd name="T77" fmla="*/ 14603167 h 552"/>
                <a:gd name="T78" fmla="*/ 3778036 w 475"/>
                <a:gd name="T79" fmla="*/ 31920478 h 552"/>
                <a:gd name="T80" fmla="*/ 3778036 w 475"/>
                <a:gd name="T81" fmla="*/ 31920478 h 552"/>
                <a:gd name="T82" fmla="*/ 13809846 w 475"/>
                <a:gd name="T83" fmla="*/ 31920478 h 552"/>
                <a:gd name="T84" fmla="*/ 17588243 w 475"/>
                <a:gd name="T85" fmla="*/ 35539095 h 552"/>
                <a:gd name="T86" fmla="*/ 13809846 w 475"/>
                <a:gd name="T87" fmla="*/ 39286770 h 552"/>
                <a:gd name="T88" fmla="*/ 3778036 w 475"/>
                <a:gd name="T89" fmla="*/ 39286770 h 552"/>
                <a:gd name="T90" fmla="*/ 0 w 475"/>
                <a:gd name="T91" fmla="*/ 35539095 h 552"/>
                <a:gd name="T92" fmla="*/ 3778036 w 475"/>
                <a:gd name="T93" fmla="*/ 31920478 h 552"/>
                <a:gd name="T94" fmla="*/ 3778036 w 475"/>
                <a:gd name="T95" fmla="*/ 52985462 h 552"/>
                <a:gd name="T96" fmla="*/ 3778036 w 475"/>
                <a:gd name="T97" fmla="*/ 52985462 h 552"/>
                <a:gd name="T98" fmla="*/ 13809846 w 475"/>
                <a:gd name="T99" fmla="*/ 52985462 h 552"/>
                <a:gd name="T100" fmla="*/ 17588243 w 475"/>
                <a:gd name="T101" fmla="*/ 56603721 h 552"/>
                <a:gd name="T102" fmla="*/ 13809846 w 475"/>
                <a:gd name="T103" fmla="*/ 60222338 h 552"/>
                <a:gd name="T104" fmla="*/ 3778036 w 475"/>
                <a:gd name="T105" fmla="*/ 60222338 h 552"/>
                <a:gd name="T106" fmla="*/ 0 w 475"/>
                <a:gd name="T107" fmla="*/ 56603721 h 552"/>
                <a:gd name="T108" fmla="*/ 3778036 w 475"/>
                <a:gd name="T109" fmla="*/ 52985462 h 55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75" h="552">
                  <a:moveTo>
                    <a:pt x="446" y="551"/>
                  </a:moveTo>
                  <a:lnTo>
                    <a:pt x="446" y="551"/>
                  </a:lnTo>
                  <a:cubicBezTo>
                    <a:pt x="417" y="551"/>
                    <a:pt x="417" y="551"/>
                    <a:pt x="417" y="551"/>
                  </a:cubicBezTo>
                  <a:cubicBezTo>
                    <a:pt x="417" y="0"/>
                    <a:pt x="417" y="0"/>
                    <a:pt x="417" y="0"/>
                  </a:cubicBezTo>
                  <a:cubicBezTo>
                    <a:pt x="446" y="0"/>
                    <a:pt x="446" y="0"/>
                    <a:pt x="446" y="0"/>
                  </a:cubicBezTo>
                  <a:cubicBezTo>
                    <a:pt x="460" y="0"/>
                    <a:pt x="474" y="14"/>
                    <a:pt x="474" y="28"/>
                  </a:cubicBezTo>
                  <a:cubicBezTo>
                    <a:pt x="474" y="523"/>
                    <a:pt x="474" y="523"/>
                    <a:pt x="474" y="523"/>
                  </a:cubicBezTo>
                  <a:cubicBezTo>
                    <a:pt x="474" y="537"/>
                    <a:pt x="460" y="551"/>
                    <a:pt x="446" y="551"/>
                  </a:cubicBezTo>
                  <a:close/>
                  <a:moveTo>
                    <a:pt x="57" y="523"/>
                  </a:moveTo>
                  <a:lnTo>
                    <a:pt x="57" y="523"/>
                  </a:lnTo>
                  <a:cubicBezTo>
                    <a:pt x="57" y="495"/>
                    <a:pt x="57" y="495"/>
                    <a:pt x="57" y="495"/>
                  </a:cubicBezTo>
                  <a:cubicBezTo>
                    <a:pt x="106" y="495"/>
                    <a:pt x="106" y="495"/>
                    <a:pt x="106" y="495"/>
                  </a:cubicBezTo>
                  <a:cubicBezTo>
                    <a:pt x="135" y="495"/>
                    <a:pt x="163" y="466"/>
                    <a:pt x="163" y="438"/>
                  </a:cubicBezTo>
                  <a:cubicBezTo>
                    <a:pt x="163" y="403"/>
                    <a:pt x="135" y="381"/>
                    <a:pt x="106" y="381"/>
                  </a:cubicBezTo>
                  <a:cubicBezTo>
                    <a:pt x="57" y="381"/>
                    <a:pt x="57" y="381"/>
                    <a:pt x="57" y="381"/>
                  </a:cubicBezTo>
                  <a:cubicBezTo>
                    <a:pt x="57" y="332"/>
                    <a:pt x="57" y="332"/>
                    <a:pt x="57" y="332"/>
                  </a:cubicBezTo>
                  <a:cubicBezTo>
                    <a:pt x="106" y="332"/>
                    <a:pt x="106" y="332"/>
                    <a:pt x="106" y="332"/>
                  </a:cubicBezTo>
                  <a:cubicBezTo>
                    <a:pt x="135" y="332"/>
                    <a:pt x="163" y="304"/>
                    <a:pt x="163" y="275"/>
                  </a:cubicBezTo>
                  <a:cubicBezTo>
                    <a:pt x="163" y="247"/>
                    <a:pt x="135" y="219"/>
                    <a:pt x="106" y="219"/>
                  </a:cubicBezTo>
                  <a:cubicBezTo>
                    <a:pt x="57" y="219"/>
                    <a:pt x="57" y="219"/>
                    <a:pt x="57" y="219"/>
                  </a:cubicBezTo>
                  <a:cubicBezTo>
                    <a:pt x="57" y="169"/>
                    <a:pt x="57" y="169"/>
                    <a:pt x="57" y="169"/>
                  </a:cubicBezTo>
                  <a:cubicBezTo>
                    <a:pt x="106" y="169"/>
                    <a:pt x="106" y="169"/>
                    <a:pt x="106" y="169"/>
                  </a:cubicBezTo>
                  <a:cubicBezTo>
                    <a:pt x="135" y="169"/>
                    <a:pt x="163" y="148"/>
                    <a:pt x="163" y="113"/>
                  </a:cubicBezTo>
                  <a:cubicBezTo>
                    <a:pt x="163" y="85"/>
                    <a:pt x="135" y="56"/>
                    <a:pt x="106" y="56"/>
                  </a:cubicBezTo>
                  <a:cubicBezTo>
                    <a:pt x="57" y="56"/>
                    <a:pt x="57" y="56"/>
                    <a:pt x="57" y="56"/>
                  </a:cubicBezTo>
                  <a:cubicBezTo>
                    <a:pt x="57" y="28"/>
                    <a:pt x="57" y="28"/>
                    <a:pt x="57" y="28"/>
                  </a:cubicBezTo>
                  <a:cubicBezTo>
                    <a:pt x="57" y="14"/>
                    <a:pt x="71" y="0"/>
                    <a:pt x="85" y="0"/>
                  </a:cubicBezTo>
                  <a:cubicBezTo>
                    <a:pt x="389" y="0"/>
                    <a:pt x="389" y="0"/>
                    <a:pt x="389" y="0"/>
                  </a:cubicBezTo>
                  <a:cubicBezTo>
                    <a:pt x="389" y="551"/>
                    <a:pt x="389" y="551"/>
                    <a:pt x="389" y="551"/>
                  </a:cubicBezTo>
                  <a:cubicBezTo>
                    <a:pt x="85" y="551"/>
                    <a:pt x="85" y="551"/>
                    <a:pt x="85" y="551"/>
                  </a:cubicBezTo>
                  <a:cubicBezTo>
                    <a:pt x="71" y="551"/>
                    <a:pt x="57" y="537"/>
                    <a:pt x="57" y="523"/>
                  </a:cubicBezTo>
                  <a:close/>
                  <a:moveTo>
                    <a:pt x="135" y="113"/>
                  </a:moveTo>
                  <a:lnTo>
                    <a:pt x="135" y="113"/>
                  </a:lnTo>
                  <a:cubicBezTo>
                    <a:pt x="135" y="134"/>
                    <a:pt x="120" y="141"/>
                    <a:pt x="106" y="141"/>
                  </a:cubicBezTo>
                  <a:cubicBezTo>
                    <a:pt x="29" y="141"/>
                    <a:pt x="29" y="141"/>
                    <a:pt x="29" y="141"/>
                  </a:cubicBezTo>
                  <a:cubicBezTo>
                    <a:pt x="15" y="141"/>
                    <a:pt x="0" y="134"/>
                    <a:pt x="0" y="113"/>
                  </a:cubicBezTo>
                  <a:cubicBezTo>
                    <a:pt x="0" y="99"/>
                    <a:pt x="15" y="85"/>
                    <a:pt x="29" y="85"/>
                  </a:cubicBezTo>
                  <a:cubicBezTo>
                    <a:pt x="106" y="85"/>
                    <a:pt x="106" y="85"/>
                    <a:pt x="106" y="85"/>
                  </a:cubicBezTo>
                  <a:cubicBezTo>
                    <a:pt x="120" y="85"/>
                    <a:pt x="135" y="99"/>
                    <a:pt x="135" y="113"/>
                  </a:cubicBezTo>
                  <a:close/>
                  <a:moveTo>
                    <a:pt x="29" y="247"/>
                  </a:moveTo>
                  <a:lnTo>
                    <a:pt x="29" y="247"/>
                  </a:lnTo>
                  <a:cubicBezTo>
                    <a:pt x="106" y="247"/>
                    <a:pt x="106" y="247"/>
                    <a:pt x="106" y="247"/>
                  </a:cubicBezTo>
                  <a:cubicBezTo>
                    <a:pt x="120" y="247"/>
                    <a:pt x="135" y="261"/>
                    <a:pt x="135" y="275"/>
                  </a:cubicBezTo>
                  <a:cubicBezTo>
                    <a:pt x="135" y="290"/>
                    <a:pt x="120" y="304"/>
                    <a:pt x="106" y="304"/>
                  </a:cubicBezTo>
                  <a:cubicBezTo>
                    <a:pt x="29" y="304"/>
                    <a:pt x="29" y="304"/>
                    <a:pt x="29" y="304"/>
                  </a:cubicBezTo>
                  <a:cubicBezTo>
                    <a:pt x="15" y="304"/>
                    <a:pt x="0" y="290"/>
                    <a:pt x="0" y="275"/>
                  </a:cubicBezTo>
                  <a:cubicBezTo>
                    <a:pt x="0" y="261"/>
                    <a:pt x="15" y="247"/>
                    <a:pt x="29" y="247"/>
                  </a:cubicBezTo>
                  <a:close/>
                  <a:moveTo>
                    <a:pt x="29" y="410"/>
                  </a:moveTo>
                  <a:lnTo>
                    <a:pt x="29" y="410"/>
                  </a:lnTo>
                  <a:cubicBezTo>
                    <a:pt x="106" y="410"/>
                    <a:pt x="106" y="410"/>
                    <a:pt x="106" y="410"/>
                  </a:cubicBezTo>
                  <a:cubicBezTo>
                    <a:pt x="120" y="410"/>
                    <a:pt x="135" y="417"/>
                    <a:pt x="135" y="438"/>
                  </a:cubicBezTo>
                  <a:cubicBezTo>
                    <a:pt x="135" y="452"/>
                    <a:pt x="120" y="466"/>
                    <a:pt x="106" y="466"/>
                  </a:cubicBezTo>
                  <a:cubicBezTo>
                    <a:pt x="29" y="466"/>
                    <a:pt x="29" y="466"/>
                    <a:pt x="29" y="466"/>
                  </a:cubicBezTo>
                  <a:cubicBezTo>
                    <a:pt x="15" y="466"/>
                    <a:pt x="0" y="452"/>
                    <a:pt x="0" y="438"/>
                  </a:cubicBezTo>
                  <a:cubicBezTo>
                    <a:pt x="0" y="417"/>
                    <a:pt x="15" y="410"/>
                    <a:pt x="29" y="410"/>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3" name="组合 32"/>
          <p:cNvGrpSpPr/>
          <p:nvPr/>
        </p:nvGrpSpPr>
        <p:grpSpPr>
          <a:xfrm>
            <a:off x="5049772" y="2201340"/>
            <a:ext cx="432833" cy="432834"/>
            <a:chOff x="3491880" y="1274820"/>
            <a:chExt cx="432833" cy="432834"/>
          </a:xfrm>
        </p:grpSpPr>
        <p:sp>
          <p:nvSpPr>
            <p:cNvPr id="34" name="椭圆 16"/>
            <p:cNvSpPr>
              <a:spLocks noChangeArrowheads="1"/>
            </p:cNvSpPr>
            <p:nvPr/>
          </p:nvSpPr>
          <p:spPr bwMode="auto">
            <a:xfrm>
              <a:off x="3491880" y="1274820"/>
              <a:ext cx="432833" cy="432834"/>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5" name="Freeform 75"/>
            <p:cNvSpPr>
              <a:spLocks noChangeArrowheads="1"/>
            </p:cNvSpPr>
            <p:nvPr/>
          </p:nvSpPr>
          <p:spPr bwMode="auto">
            <a:xfrm>
              <a:off x="3583864" y="1385879"/>
              <a:ext cx="248863" cy="210716"/>
            </a:xfrm>
            <a:custGeom>
              <a:avLst/>
              <a:gdLst>
                <a:gd name="T0" fmla="*/ 74657633 w 602"/>
                <a:gd name="T1" fmla="*/ 66362244 h 510"/>
                <a:gd name="T2" fmla="*/ 74657633 w 602"/>
                <a:gd name="T3" fmla="*/ 66362244 h 510"/>
                <a:gd name="T4" fmla="*/ 3654665 w 602"/>
                <a:gd name="T5" fmla="*/ 66362244 h 510"/>
                <a:gd name="T6" fmla="*/ 0 w 602"/>
                <a:gd name="T7" fmla="*/ 62711741 h 510"/>
                <a:gd name="T8" fmla="*/ 0 w 602"/>
                <a:gd name="T9" fmla="*/ 3650503 h 510"/>
                <a:gd name="T10" fmla="*/ 3654665 w 602"/>
                <a:gd name="T11" fmla="*/ 0 h 510"/>
                <a:gd name="T12" fmla="*/ 7308970 w 602"/>
                <a:gd name="T13" fmla="*/ 3650503 h 510"/>
                <a:gd name="T14" fmla="*/ 7308970 w 602"/>
                <a:gd name="T15" fmla="*/ 50717076 h 510"/>
                <a:gd name="T16" fmla="*/ 7308970 w 602"/>
                <a:gd name="T17" fmla="*/ 50717076 h 510"/>
                <a:gd name="T18" fmla="*/ 7308970 w 602"/>
                <a:gd name="T19" fmla="*/ 58930528 h 510"/>
                <a:gd name="T20" fmla="*/ 74657633 w 602"/>
                <a:gd name="T21" fmla="*/ 58930528 h 510"/>
                <a:gd name="T22" fmla="*/ 78442719 w 602"/>
                <a:gd name="T23" fmla="*/ 62711741 h 510"/>
                <a:gd name="T24" fmla="*/ 74657633 w 602"/>
                <a:gd name="T25" fmla="*/ 66362244 h 510"/>
                <a:gd name="T26" fmla="*/ 66434636 w 602"/>
                <a:gd name="T27" fmla="*/ 55280025 h 510"/>
                <a:gd name="T28" fmla="*/ 66434636 w 602"/>
                <a:gd name="T29" fmla="*/ 55280025 h 510"/>
                <a:gd name="T30" fmla="*/ 58995246 w 602"/>
                <a:gd name="T31" fmla="*/ 55280025 h 510"/>
                <a:gd name="T32" fmla="*/ 55340580 w 602"/>
                <a:gd name="T33" fmla="*/ 51629522 h 510"/>
                <a:gd name="T34" fmla="*/ 55340580 w 602"/>
                <a:gd name="T35" fmla="*/ 25814941 h 510"/>
                <a:gd name="T36" fmla="*/ 58995246 w 602"/>
                <a:gd name="T37" fmla="*/ 22164077 h 510"/>
                <a:gd name="T38" fmla="*/ 66434636 w 602"/>
                <a:gd name="T39" fmla="*/ 22164077 h 510"/>
                <a:gd name="T40" fmla="*/ 70089301 w 602"/>
                <a:gd name="T41" fmla="*/ 25814941 h 510"/>
                <a:gd name="T42" fmla="*/ 70089301 w 602"/>
                <a:gd name="T43" fmla="*/ 51629522 h 510"/>
                <a:gd name="T44" fmla="*/ 66434636 w 602"/>
                <a:gd name="T45" fmla="*/ 55280025 h 510"/>
                <a:gd name="T46" fmla="*/ 45159830 w 602"/>
                <a:gd name="T47" fmla="*/ 55280025 h 510"/>
                <a:gd name="T48" fmla="*/ 45159830 w 602"/>
                <a:gd name="T49" fmla="*/ 55280025 h 510"/>
                <a:gd name="T50" fmla="*/ 37850860 w 602"/>
                <a:gd name="T51" fmla="*/ 55280025 h 510"/>
                <a:gd name="T52" fmla="*/ 34065774 w 602"/>
                <a:gd name="T53" fmla="*/ 51629522 h 510"/>
                <a:gd name="T54" fmla="*/ 34065774 w 602"/>
                <a:gd name="T55" fmla="*/ 11082219 h 510"/>
                <a:gd name="T56" fmla="*/ 37850860 w 602"/>
                <a:gd name="T57" fmla="*/ 7431355 h 510"/>
                <a:gd name="T58" fmla="*/ 45159830 w 602"/>
                <a:gd name="T59" fmla="*/ 7431355 h 510"/>
                <a:gd name="T60" fmla="*/ 48814495 w 602"/>
                <a:gd name="T61" fmla="*/ 11082219 h 510"/>
                <a:gd name="T62" fmla="*/ 48814495 w 602"/>
                <a:gd name="T63" fmla="*/ 51629522 h 510"/>
                <a:gd name="T64" fmla="*/ 45159830 w 602"/>
                <a:gd name="T65" fmla="*/ 55280025 h 510"/>
                <a:gd name="T66" fmla="*/ 24929472 w 602"/>
                <a:gd name="T67" fmla="*/ 55280025 h 510"/>
                <a:gd name="T68" fmla="*/ 24929472 w 602"/>
                <a:gd name="T69" fmla="*/ 55280025 h 510"/>
                <a:gd name="T70" fmla="*/ 17489720 w 602"/>
                <a:gd name="T71" fmla="*/ 55280025 h 510"/>
                <a:gd name="T72" fmla="*/ 13835055 w 602"/>
                <a:gd name="T73" fmla="*/ 51629522 h 510"/>
                <a:gd name="T74" fmla="*/ 13835055 w 602"/>
                <a:gd name="T75" fmla="*/ 44198166 h 510"/>
                <a:gd name="T76" fmla="*/ 17489720 w 602"/>
                <a:gd name="T77" fmla="*/ 40547302 h 510"/>
                <a:gd name="T78" fmla="*/ 24929472 w 602"/>
                <a:gd name="T79" fmla="*/ 40547302 h 510"/>
                <a:gd name="T80" fmla="*/ 28583776 w 602"/>
                <a:gd name="T81" fmla="*/ 44198166 h 510"/>
                <a:gd name="T82" fmla="*/ 28583776 w 602"/>
                <a:gd name="T83" fmla="*/ 51629522 h 510"/>
                <a:gd name="T84" fmla="*/ 24929472 w 602"/>
                <a:gd name="T85" fmla="*/ 55280025 h 51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02" h="510">
                  <a:moveTo>
                    <a:pt x="572" y="509"/>
                  </a:moveTo>
                  <a:lnTo>
                    <a:pt x="572" y="509"/>
                  </a:lnTo>
                  <a:cubicBezTo>
                    <a:pt x="28" y="509"/>
                    <a:pt x="28" y="509"/>
                    <a:pt x="28" y="509"/>
                  </a:cubicBezTo>
                  <a:cubicBezTo>
                    <a:pt x="14" y="509"/>
                    <a:pt x="0" y="502"/>
                    <a:pt x="0" y="481"/>
                  </a:cubicBezTo>
                  <a:cubicBezTo>
                    <a:pt x="0" y="28"/>
                    <a:pt x="0" y="28"/>
                    <a:pt x="0" y="28"/>
                  </a:cubicBezTo>
                  <a:cubicBezTo>
                    <a:pt x="0" y="14"/>
                    <a:pt x="14" y="0"/>
                    <a:pt x="28" y="0"/>
                  </a:cubicBezTo>
                  <a:cubicBezTo>
                    <a:pt x="42" y="0"/>
                    <a:pt x="56" y="14"/>
                    <a:pt x="56" y="28"/>
                  </a:cubicBezTo>
                  <a:cubicBezTo>
                    <a:pt x="56" y="389"/>
                    <a:pt x="56" y="389"/>
                    <a:pt x="56" y="389"/>
                  </a:cubicBezTo>
                  <a:cubicBezTo>
                    <a:pt x="56" y="452"/>
                    <a:pt x="56" y="452"/>
                    <a:pt x="56" y="452"/>
                  </a:cubicBezTo>
                  <a:cubicBezTo>
                    <a:pt x="572" y="452"/>
                    <a:pt x="572" y="452"/>
                    <a:pt x="572" y="452"/>
                  </a:cubicBezTo>
                  <a:cubicBezTo>
                    <a:pt x="594" y="452"/>
                    <a:pt x="601" y="467"/>
                    <a:pt x="601" y="481"/>
                  </a:cubicBezTo>
                  <a:cubicBezTo>
                    <a:pt x="601" y="502"/>
                    <a:pt x="594" y="509"/>
                    <a:pt x="572" y="509"/>
                  </a:cubicBezTo>
                  <a:close/>
                  <a:moveTo>
                    <a:pt x="509" y="424"/>
                  </a:moveTo>
                  <a:lnTo>
                    <a:pt x="509" y="424"/>
                  </a:lnTo>
                  <a:cubicBezTo>
                    <a:pt x="452" y="424"/>
                    <a:pt x="452" y="424"/>
                    <a:pt x="452" y="424"/>
                  </a:cubicBezTo>
                  <a:cubicBezTo>
                    <a:pt x="438" y="424"/>
                    <a:pt x="424" y="417"/>
                    <a:pt x="424" y="396"/>
                  </a:cubicBezTo>
                  <a:cubicBezTo>
                    <a:pt x="424" y="198"/>
                    <a:pt x="424" y="198"/>
                    <a:pt x="424" y="198"/>
                  </a:cubicBezTo>
                  <a:cubicBezTo>
                    <a:pt x="424" y="184"/>
                    <a:pt x="438" y="170"/>
                    <a:pt x="452" y="170"/>
                  </a:cubicBezTo>
                  <a:cubicBezTo>
                    <a:pt x="509" y="170"/>
                    <a:pt x="509" y="170"/>
                    <a:pt x="509" y="170"/>
                  </a:cubicBezTo>
                  <a:cubicBezTo>
                    <a:pt x="523" y="170"/>
                    <a:pt x="537" y="184"/>
                    <a:pt x="537" y="198"/>
                  </a:cubicBezTo>
                  <a:cubicBezTo>
                    <a:pt x="537" y="396"/>
                    <a:pt x="537" y="396"/>
                    <a:pt x="537" y="396"/>
                  </a:cubicBezTo>
                  <a:cubicBezTo>
                    <a:pt x="537" y="417"/>
                    <a:pt x="523" y="424"/>
                    <a:pt x="509" y="424"/>
                  </a:cubicBezTo>
                  <a:close/>
                  <a:moveTo>
                    <a:pt x="346" y="424"/>
                  </a:moveTo>
                  <a:lnTo>
                    <a:pt x="346" y="424"/>
                  </a:lnTo>
                  <a:cubicBezTo>
                    <a:pt x="290" y="424"/>
                    <a:pt x="290" y="424"/>
                    <a:pt x="290" y="424"/>
                  </a:cubicBezTo>
                  <a:cubicBezTo>
                    <a:pt x="276" y="424"/>
                    <a:pt x="261" y="417"/>
                    <a:pt x="261" y="396"/>
                  </a:cubicBezTo>
                  <a:cubicBezTo>
                    <a:pt x="261" y="85"/>
                    <a:pt x="261" y="85"/>
                    <a:pt x="261" y="85"/>
                  </a:cubicBezTo>
                  <a:cubicBezTo>
                    <a:pt x="261" y="71"/>
                    <a:pt x="276" y="57"/>
                    <a:pt x="290" y="57"/>
                  </a:cubicBezTo>
                  <a:cubicBezTo>
                    <a:pt x="346" y="57"/>
                    <a:pt x="346" y="57"/>
                    <a:pt x="346" y="57"/>
                  </a:cubicBezTo>
                  <a:cubicBezTo>
                    <a:pt x="367" y="57"/>
                    <a:pt x="374" y="71"/>
                    <a:pt x="374" y="85"/>
                  </a:cubicBezTo>
                  <a:cubicBezTo>
                    <a:pt x="374" y="396"/>
                    <a:pt x="374" y="396"/>
                    <a:pt x="374" y="396"/>
                  </a:cubicBezTo>
                  <a:cubicBezTo>
                    <a:pt x="374" y="417"/>
                    <a:pt x="367" y="424"/>
                    <a:pt x="346" y="424"/>
                  </a:cubicBezTo>
                  <a:close/>
                  <a:moveTo>
                    <a:pt x="191" y="424"/>
                  </a:moveTo>
                  <a:lnTo>
                    <a:pt x="191" y="424"/>
                  </a:lnTo>
                  <a:cubicBezTo>
                    <a:pt x="134" y="424"/>
                    <a:pt x="134" y="424"/>
                    <a:pt x="134" y="424"/>
                  </a:cubicBezTo>
                  <a:cubicBezTo>
                    <a:pt x="113" y="424"/>
                    <a:pt x="106" y="417"/>
                    <a:pt x="106" y="396"/>
                  </a:cubicBezTo>
                  <a:cubicBezTo>
                    <a:pt x="106" y="339"/>
                    <a:pt x="106" y="339"/>
                    <a:pt x="106" y="339"/>
                  </a:cubicBezTo>
                  <a:cubicBezTo>
                    <a:pt x="106" y="325"/>
                    <a:pt x="113" y="311"/>
                    <a:pt x="134" y="311"/>
                  </a:cubicBezTo>
                  <a:cubicBezTo>
                    <a:pt x="191" y="311"/>
                    <a:pt x="191" y="311"/>
                    <a:pt x="191" y="311"/>
                  </a:cubicBezTo>
                  <a:cubicBezTo>
                    <a:pt x="205" y="311"/>
                    <a:pt x="219" y="325"/>
                    <a:pt x="219" y="339"/>
                  </a:cubicBezTo>
                  <a:cubicBezTo>
                    <a:pt x="219" y="396"/>
                    <a:pt x="219" y="396"/>
                    <a:pt x="219" y="396"/>
                  </a:cubicBezTo>
                  <a:cubicBezTo>
                    <a:pt x="219" y="417"/>
                    <a:pt x="205" y="424"/>
                    <a:pt x="191" y="424"/>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grpSp>
        <p:nvGrpSpPr>
          <p:cNvPr id="36" name="组合 35"/>
          <p:cNvGrpSpPr/>
          <p:nvPr/>
        </p:nvGrpSpPr>
        <p:grpSpPr>
          <a:xfrm>
            <a:off x="5688319" y="2201340"/>
            <a:ext cx="432833" cy="432834"/>
            <a:chOff x="4139952" y="1274820"/>
            <a:chExt cx="432833" cy="432834"/>
          </a:xfrm>
        </p:grpSpPr>
        <p:sp>
          <p:nvSpPr>
            <p:cNvPr id="37" name="椭圆 16"/>
            <p:cNvSpPr>
              <a:spLocks noChangeArrowheads="1"/>
            </p:cNvSpPr>
            <p:nvPr/>
          </p:nvSpPr>
          <p:spPr bwMode="auto">
            <a:xfrm>
              <a:off x="4139952" y="1274820"/>
              <a:ext cx="432833" cy="432834"/>
            </a:xfrm>
            <a:prstGeom prst="ellipse">
              <a:avLst/>
            </a:prstGeom>
            <a:solidFill>
              <a:srgbClr val="3992D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solidFill>
                  <a:srgbClr val="FFFFFF"/>
                </a:solidFill>
                <a:latin typeface="+mn-lt"/>
                <a:ea typeface="+mn-ea"/>
                <a:cs typeface="+mn-ea"/>
                <a:sym typeface="+mn-lt"/>
              </a:endParaRPr>
            </a:p>
          </p:txBody>
        </p:sp>
        <p:sp>
          <p:nvSpPr>
            <p:cNvPr id="38" name="Freeform 84"/>
            <p:cNvSpPr>
              <a:spLocks noChangeArrowheads="1"/>
            </p:cNvSpPr>
            <p:nvPr/>
          </p:nvSpPr>
          <p:spPr bwMode="auto">
            <a:xfrm>
              <a:off x="4241546" y="1366806"/>
              <a:ext cx="248863" cy="248863"/>
            </a:xfrm>
            <a:custGeom>
              <a:avLst/>
              <a:gdLst>
                <a:gd name="T0" fmla="*/ 43332858 w 602"/>
                <a:gd name="T1" fmla="*/ 34979440 h 602"/>
                <a:gd name="T2" fmla="*/ 43332858 w 602"/>
                <a:gd name="T3" fmla="*/ 34979440 h 602"/>
                <a:gd name="T4" fmla="*/ 43332858 w 602"/>
                <a:gd name="T5" fmla="*/ 0 h 602"/>
                <a:gd name="T6" fmla="*/ 78442719 w 602"/>
                <a:gd name="T7" fmla="*/ 34979440 h 602"/>
                <a:gd name="T8" fmla="*/ 43332858 w 602"/>
                <a:gd name="T9" fmla="*/ 34979440 h 602"/>
                <a:gd name="T10" fmla="*/ 36023527 w 602"/>
                <a:gd name="T11" fmla="*/ 78442719 h 602"/>
                <a:gd name="T12" fmla="*/ 36023527 w 602"/>
                <a:gd name="T13" fmla="*/ 78442719 h 602"/>
                <a:gd name="T14" fmla="*/ 0 w 602"/>
                <a:gd name="T15" fmla="*/ 42419192 h 602"/>
                <a:gd name="T16" fmla="*/ 36023527 w 602"/>
                <a:gd name="T17" fmla="*/ 7308970 h 602"/>
                <a:gd name="T18" fmla="*/ 36023527 w 602"/>
                <a:gd name="T19" fmla="*/ 42419192 h 602"/>
                <a:gd name="T20" fmla="*/ 71002968 w 602"/>
                <a:gd name="T21" fmla="*/ 42419192 h 602"/>
                <a:gd name="T22" fmla="*/ 36023527 w 602"/>
                <a:gd name="T23" fmla="*/ 78442719 h 6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02" h="602">
                  <a:moveTo>
                    <a:pt x="332" y="268"/>
                  </a:moveTo>
                  <a:lnTo>
                    <a:pt x="332" y="268"/>
                  </a:lnTo>
                  <a:cubicBezTo>
                    <a:pt x="332" y="0"/>
                    <a:pt x="332" y="0"/>
                    <a:pt x="332" y="0"/>
                  </a:cubicBezTo>
                  <a:cubicBezTo>
                    <a:pt x="481" y="0"/>
                    <a:pt x="601" y="120"/>
                    <a:pt x="601" y="268"/>
                  </a:cubicBezTo>
                  <a:lnTo>
                    <a:pt x="332" y="268"/>
                  </a:lnTo>
                  <a:close/>
                  <a:moveTo>
                    <a:pt x="276" y="601"/>
                  </a:moveTo>
                  <a:lnTo>
                    <a:pt x="276" y="601"/>
                  </a:lnTo>
                  <a:cubicBezTo>
                    <a:pt x="120" y="601"/>
                    <a:pt x="0" y="480"/>
                    <a:pt x="0" y="325"/>
                  </a:cubicBezTo>
                  <a:cubicBezTo>
                    <a:pt x="0" y="176"/>
                    <a:pt x="120" y="56"/>
                    <a:pt x="276" y="56"/>
                  </a:cubicBezTo>
                  <a:cubicBezTo>
                    <a:pt x="276" y="325"/>
                    <a:pt x="276" y="325"/>
                    <a:pt x="276" y="325"/>
                  </a:cubicBezTo>
                  <a:cubicBezTo>
                    <a:pt x="544" y="325"/>
                    <a:pt x="544" y="325"/>
                    <a:pt x="544" y="325"/>
                  </a:cubicBezTo>
                  <a:cubicBezTo>
                    <a:pt x="544" y="480"/>
                    <a:pt x="424" y="601"/>
                    <a:pt x="276" y="601"/>
                  </a:cubicBezTo>
                  <a:close/>
                </a:path>
              </a:pathLst>
            </a:custGeom>
            <a:solidFill>
              <a:schemeClr val="bg1"/>
            </a:solidFill>
            <a:ln>
              <a:noFill/>
            </a:ln>
          </p:spPr>
          <p:txBody>
            <a:bodyPr wrap="none" lIns="34290" tIns="17145" rIns="34290" bIns="17145" anchor="ctr"/>
            <a:lstStyle/>
            <a:p>
              <a:endParaRPr lang="en-US">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1"/>
                                        </p:tgtEl>
                                        <p:attrNameLst>
                                          <p:attrName>ppt_y</p:attrName>
                                        </p:attrNameLst>
                                      </p:cBhvr>
                                      <p:tavLst>
                                        <p:tav tm="0">
                                          <p:val>
                                            <p:strVal val="#ppt_y"/>
                                          </p:val>
                                        </p:tav>
                                        <p:tav tm="100000">
                                          <p:val>
                                            <p:strVal val="#ppt_y"/>
                                          </p:val>
                                        </p:tav>
                                      </p:tavLst>
                                    </p:anim>
                                    <p:anim calcmode="lin" valueType="num">
                                      <p:cBhvr>
                                        <p:cTn id="13"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1"/>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1000"/>
                                        <p:tgtEl>
                                          <p:spTgt spid="13"/>
                                        </p:tgtEl>
                                      </p:cBhvr>
                                    </p:animEffec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ppt_w</p:attrName>
                                        </p:attrNameLst>
                                      </p:cBhvr>
                                      <p:tavLst>
                                        <p:tav tm="0">
                                          <p:val>
                                            <p:fltVal val="0"/>
                                          </p:val>
                                        </p:tav>
                                        <p:tav tm="100000">
                                          <p:val>
                                            <p:strVal val="#ppt_w"/>
                                          </p:val>
                                        </p:tav>
                                      </p:tavLst>
                                    </p:anim>
                                    <p:anim calcmode="lin" valueType="num">
                                      <p:cBhvr>
                                        <p:cTn id="24" dur="500" fill="hold"/>
                                        <p:tgtEl>
                                          <p:spTgt spid="33"/>
                                        </p:tgtEl>
                                        <p:attrNameLst>
                                          <p:attrName>ppt_h</p:attrName>
                                        </p:attrNameLst>
                                      </p:cBhvr>
                                      <p:tavLst>
                                        <p:tav tm="0">
                                          <p:val>
                                            <p:fltVal val="0"/>
                                          </p:val>
                                        </p:tav>
                                        <p:tav tm="100000">
                                          <p:val>
                                            <p:strVal val="#ppt_h"/>
                                          </p:val>
                                        </p:tav>
                                      </p:tavLst>
                                    </p:anim>
                                    <p:animEffect transition="in" filter="fade">
                                      <p:cBhvr>
                                        <p:cTn id="25" dur="500"/>
                                        <p:tgtEl>
                                          <p:spTgt spid="33"/>
                                        </p:tgtEl>
                                      </p:cBhvr>
                                    </p:animEffect>
                                  </p:childTnLst>
                                </p:cTn>
                              </p:par>
                              <p:par>
                                <p:cTn id="26" presetID="53" presetClass="entr" presetSubtype="16" fill="hold" nodeType="withEffect">
                                  <p:stCondLst>
                                    <p:cond delay="200"/>
                                  </p:stCondLst>
                                  <p:childTnLst>
                                    <p:set>
                                      <p:cBhvr>
                                        <p:cTn id="27" dur="1" fill="hold">
                                          <p:stCondLst>
                                            <p:cond delay="0"/>
                                          </p:stCondLst>
                                        </p:cTn>
                                        <p:tgtEl>
                                          <p:spTgt spid="36"/>
                                        </p:tgtEl>
                                        <p:attrNameLst>
                                          <p:attrName>style.visibility</p:attrName>
                                        </p:attrNameLst>
                                      </p:cBhvr>
                                      <p:to>
                                        <p:strVal val="visible"/>
                                      </p:to>
                                    </p:set>
                                    <p:anim calcmode="lin" valueType="num">
                                      <p:cBhvr>
                                        <p:cTn id="28" dur="500" fill="hold"/>
                                        <p:tgtEl>
                                          <p:spTgt spid="36"/>
                                        </p:tgtEl>
                                        <p:attrNameLst>
                                          <p:attrName>ppt_w</p:attrName>
                                        </p:attrNameLst>
                                      </p:cBhvr>
                                      <p:tavLst>
                                        <p:tav tm="0">
                                          <p:val>
                                            <p:fltVal val="0"/>
                                          </p:val>
                                        </p:tav>
                                        <p:tav tm="100000">
                                          <p:val>
                                            <p:strVal val="#ppt_w"/>
                                          </p:val>
                                        </p:tav>
                                      </p:tavLst>
                                    </p:anim>
                                    <p:anim calcmode="lin" valueType="num">
                                      <p:cBhvr>
                                        <p:cTn id="29" dur="500" fill="hold"/>
                                        <p:tgtEl>
                                          <p:spTgt spid="36"/>
                                        </p:tgtEl>
                                        <p:attrNameLst>
                                          <p:attrName>ppt_h</p:attrName>
                                        </p:attrNameLst>
                                      </p:cBhvr>
                                      <p:tavLst>
                                        <p:tav tm="0">
                                          <p:val>
                                            <p:fltVal val="0"/>
                                          </p:val>
                                        </p:tav>
                                        <p:tav tm="100000">
                                          <p:val>
                                            <p:strVal val="#ppt_h"/>
                                          </p:val>
                                        </p:tav>
                                      </p:tavLst>
                                    </p:anim>
                                    <p:animEffect transition="in" filter="fade">
                                      <p:cBhvr>
                                        <p:cTn id="30" dur="500"/>
                                        <p:tgtEl>
                                          <p:spTgt spid="36"/>
                                        </p:tgtEl>
                                      </p:cBhvr>
                                    </p:animEffect>
                                  </p:childTnLst>
                                </p:cTn>
                              </p:par>
                              <p:par>
                                <p:cTn id="31" presetID="53" presetClass="entr" presetSubtype="16" fill="hold" nodeType="withEffect">
                                  <p:stCondLst>
                                    <p:cond delay="400"/>
                                  </p:stCondLst>
                                  <p:childTnLst>
                                    <p:set>
                                      <p:cBhvr>
                                        <p:cTn id="32" dur="1" fill="hold">
                                          <p:stCondLst>
                                            <p:cond delay="0"/>
                                          </p:stCondLst>
                                        </p:cTn>
                                        <p:tgtEl>
                                          <p:spTgt spid="27"/>
                                        </p:tgtEl>
                                        <p:attrNameLst>
                                          <p:attrName>style.visibility</p:attrName>
                                        </p:attrNameLst>
                                      </p:cBhvr>
                                      <p:to>
                                        <p:strVal val="visible"/>
                                      </p:to>
                                    </p:set>
                                    <p:anim calcmode="lin" valueType="num">
                                      <p:cBhvr>
                                        <p:cTn id="33" dur="500" fill="hold"/>
                                        <p:tgtEl>
                                          <p:spTgt spid="27"/>
                                        </p:tgtEl>
                                        <p:attrNameLst>
                                          <p:attrName>ppt_w</p:attrName>
                                        </p:attrNameLst>
                                      </p:cBhvr>
                                      <p:tavLst>
                                        <p:tav tm="0">
                                          <p:val>
                                            <p:fltVal val="0"/>
                                          </p:val>
                                        </p:tav>
                                        <p:tav tm="100000">
                                          <p:val>
                                            <p:strVal val="#ppt_w"/>
                                          </p:val>
                                        </p:tav>
                                      </p:tavLst>
                                    </p:anim>
                                    <p:anim calcmode="lin" valueType="num">
                                      <p:cBhvr>
                                        <p:cTn id="34" dur="500" fill="hold"/>
                                        <p:tgtEl>
                                          <p:spTgt spid="27"/>
                                        </p:tgtEl>
                                        <p:attrNameLst>
                                          <p:attrName>ppt_h</p:attrName>
                                        </p:attrNameLst>
                                      </p:cBhvr>
                                      <p:tavLst>
                                        <p:tav tm="0">
                                          <p:val>
                                            <p:fltVal val="0"/>
                                          </p:val>
                                        </p:tav>
                                        <p:tav tm="100000">
                                          <p:val>
                                            <p:strVal val="#ppt_h"/>
                                          </p:val>
                                        </p:tav>
                                      </p:tavLst>
                                    </p:anim>
                                    <p:animEffect transition="in" filter="fade">
                                      <p:cBhvr>
                                        <p:cTn id="35" dur="500"/>
                                        <p:tgtEl>
                                          <p:spTgt spid="27"/>
                                        </p:tgtEl>
                                      </p:cBhvr>
                                    </p:animEffect>
                                  </p:childTnLst>
                                </p:cTn>
                              </p:par>
                              <p:par>
                                <p:cTn id="36" presetID="53" presetClass="entr" presetSubtype="16" fill="hold" nodeType="withEffect">
                                  <p:stCondLst>
                                    <p:cond delay="600"/>
                                  </p:stCondLst>
                                  <p:childTnLst>
                                    <p:set>
                                      <p:cBhvr>
                                        <p:cTn id="37" dur="1" fill="hold">
                                          <p:stCondLst>
                                            <p:cond delay="0"/>
                                          </p:stCondLst>
                                        </p:cTn>
                                        <p:tgtEl>
                                          <p:spTgt spid="30"/>
                                        </p:tgtEl>
                                        <p:attrNameLst>
                                          <p:attrName>style.visibility</p:attrName>
                                        </p:attrNameLst>
                                      </p:cBhvr>
                                      <p:to>
                                        <p:strVal val="visible"/>
                                      </p:to>
                                    </p:set>
                                    <p:anim calcmode="lin" valueType="num">
                                      <p:cBhvr>
                                        <p:cTn id="38" dur="500" fill="hold"/>
                                        <p:tgtEl>
                                          <p:spTgt spid="30"/>
                                        </p:tgtEl>
                                        <p:attrNameLst>
                                          <p:attrName>ppt_w</p:attrName>
                                        </p:attrNameLst>
                                      </p:cBhvr>
                                      <p:tavLst>
                                        <p:tav tm="0">
                                          <p:val>
                                            <p:fltVal val="0"/>
                                          </p:val>
                                        </p:tav>
                                        <p:tav tm="100000">
                                          <p:val>
                                            <p:strVal val="#ppt_w"/>
                                          </p:val>
                                        </p:tav>
                                      </p:tavLst>
                                    </p:anim>
                                    <p:anim calcmode="lin" valueType="num">
                                      <p:cBhvr>
                                        <p:cTn id="39" dur="500" fill="hold"/>
                                        <p:tgtEl>
                                          <p:spTgt spid="30"/>
                                        </p:tgtEl>
                                        <p:attrNameLst>
                                          <p:attrName>ppt_h</p:attrName>
                                        </p:attrNameLst>
                                      </p:cBhvr>
                                      <p:tavLst>
                                        <p:tav tm="0">
                                          <p:val>
                                            <p:fltVal val="0"/>
                                          </p:val>
                                        </p:tav>
                                        <p:tav tm="100000">
                                          <p:val>
                                            <p:strVal val="#ppt_h"/>
                                          </p:val>
                                        </p:tav>
                                      </p:tavLst>
                                    </p:anim>
                                    <p:animEffect transition="in" filter="fade">
                                      <p:cBhvr>
                                        <p:cTn id="40" dur="500"/>
                                        <p:tgtEl>
                                          <p:spTgt spid="30"/>
                                        </p:tgtEl>
                                      </p:cBhvr>
                                    </p:animEffect>
                                  </p:childTnLst>
                                </p:cTn>
                              </p:par>
                              <p:par>
                                <p:cTn id="41" presetID="53" presetClass="entr" presetSubtype="16" fill="hold" nodeType="withEffect">
                                  <p:stCondLst>
                                    <p:cond delay="8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utoUpdateAnimBg="0"/>
      <p:bldP spid="14" grpId="0" bldLvl="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8" name="Intersect_#color-58&amp;1776"/>
          <p:cNvSpPr/>
          <p:nvPr>
            <p:custDataLst>
              <p:tags r:id="rId1"/>
            </p:custDataLst>
          </p:nvPr>
        </p:nvSpPr>
        <p:spPr>
          <a:xfrm>
            <a:off x="3176772" y="1548161"/>
            <a:ext cx="2761240" cy="2109476"/>
          </a:xfrm>
          <a:custGeom>
            <a:avLst/>
            <a:gdLst/>
            <a:ahLst/>
            <a:cxnLst/>
            <a:rect l="l" t="t" r="r" b="b"/>
            <a:pathLst>
              <a:path w="3602736" h="2752344">
                <a:moveTo>
                  <a:pt x="3602736" y="2752344"/>
                </a:moveTo>
                <a:lnTo>
                  <a:pt x="0" y="2752344"/>
                </a:lnTo>
                <a:lnTo>
                  <a:pt x="0" y="1042416"/>
                </a:lnTo>
                <a:lnTo>
                  <a:pt x="1801368" y="0"/>
                </a:lnTo>
                <a:lnTo>
                  <a:pt x="3602736" y="1042416"/>
                </a:lnTo>
                <a:lnTo>
                  <a:pt x="3602736" y="2752344"/>
                </a:lnTo>
              </a:path>
            </a:pathLst>
          </a:custGeom>
          <a:solidFill>
            <a:schemeClr val="accent1">
              <a:lumMod val="20000"/>
              <a:lumOff val="80000"/>
              <a:alpha val="50000"/>
            </a:schemeClr>
          </a:solidFill>
        </p:spPr>
        <p:txBody>
          <a:bodyPr/>
          <a:p>
            <a:endParaRPr lang="zh-CN" altLang="en-US" sz="1500">
              <a:solidFill>
                <a:schemeClr val="tx1"/>
              </a:solidFill>
            </a:endParaRPr>
          </a:p>
        </p:txBody>
      </p:sp>
      <p:sp>
        <p:nvSpPr>
          <p:cNvPr id="7" name="描边_#color-58&amp;1775"/>
          <p:cNvSpPr/>
          <p:nvPr>
            <p:custDataLst>
              <p:tags r:id="rId2"/>
            </p:custDataLst>
          </p:nvPr>
        </p:nvSpPr>
        <p:spPr>
          <a:xfrm>
            <a:off x="2945112" y="1281946"/>
            <a:ext cx="3230792" cy="2375788"/>
          </a:xfrm>
          <a:custGeom>
            <a:avLst/>
            <a:gdLst/>
            <a:ahLst/>
            <a:cxnLst/>
            <a:rect l="l" t="t" r="r" b="b"/>
            <a:pathLst>
              <a:path w="4215384" h="3099816">
                <a:moveTo>
                  <a:pt x="0" y="3099816"/>
                </a:moveTo>
                <a:lnTo>
                  <a:pt x="0" y="1216152"/>
                </a:lnTo>
                <a:lnTo>
                  <a:pt x="2112264" y="0"/>
                </a:lnTo>
                <a:lnTo>
                  <a:pt x="4215384" y="1216152"/>
                </a:lnTo>
                <a:lnTo>
                  <a:pt x="4215384" y="3099816"/>
                </a:lnTo>
                <a:lnTo>
                  <a:pt x="0" y="3099816"/>
                </a:lnTo>
                <a:moveTo>
                  <a:pt x="4206240" y="3090672"/>
                </a:moveTo>
                <a:lnTo>
                  <a:pt x="9144" y="3090672"/>
                </a:lnTo>
                <a:lnTo>
                  <a:pt x="9144" y="1225296"/>
                </a:lnTo>
                <a:lnTo>
                  <a:pt x="2112264" y="18288"/>
                </a:lnTo>
                <a:lnTo>
                  <a:pt x="4206240" y="1225296"/>
                </a:lnTo>
                <a:lnTo>
                  <a:pt x="4206240" y="3090672"/>
                </a:lnTo>
              </a:path>
            </a:pathLst>
          </a:custGeom>
          <a:solidFill>
            <a:schemeClr val="accent1">
              <a:alpha val="10000"/>
            </a:schemeClr>
          </a:solidFill>
        </p:spPr>
        <p:txBody>
          <a:bodyPr/>
          <a:p>
            <a:endParaRPr lang="zh-CN" altLang="en-US" sz="1500">
              <a:solidFill>
                <a:schemeClr val="tx1"/>
              </a:solidFill>
            </a:endParaRPr>
          </a:p>
        </p:txBody>
      </p:sp>
      <p:sp>
        <p:nvSpPr>
          <p:cNvPr id="3" name="Intersect_#color-58&amp;1773"/>
          <p:cNvSpPr/>
          <p:nvPr>
            <p:custDataLst>
              <p:tags r:id="rId3"/>
            </p:custDataLst>
          </p:nvPr>
        </p:nvSpPr>
        <p:spPr>
          <a:xfrm>
            <a:off x="1858837" y="10245"/>
            <a:ext cx="5410446" cy="3647197"/>
          </a:xfrm>
          <a:custGeom>
            <a:avLst/>
            <a:gdLst/>
            <a:ahLst/>
            <a:cxnLst/>
            <a:rect l="l" t="t" r="r" b="b"/>
            <a:pathLst>
              <a:path w="7059168" h="4745736">
                <a:moveTo>
                  <a:pt x="3529584" y="0"/>
                </a:moveTo>
                <a:lnTo>
                  <a:pt x="0" y="2048256"/>
                </a:lnTo>
                <a:lnTo>
                  <a:pt x="0" y="4745736"/>
                </a:lnTo>
                <a:lnTo>
                  <a:pt x="758952" y="4745736"/>
                </a:lnTo>
                <a:lnTo>
                  <a:pt x="758952" y="2487168"/>
                </a:lnTo>
                <a:lnTo>
                  <a:pt x="3529584" y="877824"/>
                </a:lnTo>
                <a:lnTo>
                  <a:pt x="6300216" y="2487168"/>
                </a:lnTo>
                <a:lnTo>
                  <a:pt x="6300216" y="4745736"/>
                </a:lnTo>
                <a:lnTo>
                  <a:pt x="7059168" y="4745736"/>
                </a:lnTo>
                <a:lnTo>
                  <a:pt x="7059168" y="2048256"/>
                </a:lnTo>
                <a:lnTo>
                  <a:pt x="3529584" y="0"/>
                </a:lnTo>
              </a:path>
            </a:pathLst>
          </a:custGeom>
          <a:solidFill>
            <a:schemeClr val="accent2">
              <a:lumMod val="20000"/>
              <a:lumOff val="80000"/>
              <a:alpha val="30000"/>
            </a:schemeClr>
          </a:solidFill>
        </p:spPr>
        <p:txBody>
          <a:bodyPr/>
          <a:p>
            <a:endParaRPr lang="zh-CN" altLang="en-US" sz="1500">
              <a:solidFill>
                <a:schemeClr val="tx1"/>
              </a:solidFill>
            </a:endParaRPr>
          </a:p>
        </p:txBody>
      </p:sp>
      <p:sp>
        <p:nvSpPr>
          <p:cNvPr id="6" name="矩形 5"/>
          <p:cNvSpPr/>
          <p:nvPr>
            <p:custDataLst>
              <p:tags r:id="rId4"/>
            </p:custDataLst>
          </p:nvPr>
        </p:nvSpPr>
        <p:spPr>
          <a:xfrm>
            <a:off x="5993689" y="622978"/>
            <a:ext cx="2235623" cy="1149349"/>
          </a:xfrm>
          <a:prstGeom prst="rect">
            <a:avLst/>
          </a:prstGeom>
          <a:noFill/>
        </p:spPr>
        <p:txBody>
          <a:bodyPr wrap="square" lIns="0" tIns="0" rIns="0" bIns="0" rtlCol="0" anchor="b" anchorCtr="0">
            <a:noAutofit/>
          </a:bodyPr>
          <a:p>
            <a:pPr>
              <a:lnSpc>
                <a:spcPct val="150000"/>
              </a:lnSpc>
              <a:spcBef>
                <a:spcPct val="0"/>
              </a:spcBef>
              <a:spcAft>
                <a:spcPct val="0"/>
              </a:spcAft>
            </a:pPr>
            <a:r>
              <a:rPr lang="zh-CN" altLang="en-US" sz="1800" b="1" dirty="0">
                <a:solidFill>
                  <a:schemeClr val="tx1">
                    <a:lumMod val="85000"/>
                    <a:lumOff val="15000"/>
                  </a:schemeClr>
                </a:solidFill>
                <a:latin typeface="+mn-ea"/>
                <a:cs typeface="+mn-ea"/>
              </a:rPr>
              <a:t>深加工</a:t>
            </a:r>
            <a:endParaRPr lang="zh-CN" altLang="en-US" sz="1800" b="1" dirty="0">
              <a:solidFill>
                <a:schemeClr val="tx1">
                  <a:lumMod val="85000"/>
                  <a:lumOff val="15000"/>
                </a:schemeClr>
              </a:solidFill>
              <a:latin typeface="+mn-ea"/>
              <a:cs typeface="+mn-ea"/>
            </a:endParaRPr>
          </a:p>
        </p:txBody>
      </p:sp>
      <p:sp>
        <p:nvSpPr>
          <p:cNvPr id="16" name="矩形 15"/>
          <p:cNvSpPr/>
          <p:nvPr>
            <p:custDataLst>
              <p:tags r:id="rId5"/>
            </p:custDataLst>
          </p:nvPr>
        </p:nvSpPr>
        <p:spPr>
          <a:xfrm>
            <a:off x="884986" y="622978"/>
            <a:ext cx="2235623" cy="1149349"/>
          </a:xfrm>
          <a:prstGeom prst="rect">
            <a:avLst/>
          </a:prstGeom>
          <a:noFill/>
        </p:spPr>
        <p:txBody>
          <a:bodyPr wrap="square" lIns="0" tIns="0" rIns="0" bIns="0" rtlCol="0" anchor="b" anchorCtr="0">
            <a:noAutofit/>
          </a:bodyPr>
          <a:p>
            <a:pPr algn="r">
              <a:lnSpc>
                <a:spcPct val="150000"/>
              </a:lnSpc>
              <a:spcBef>
                <a:spcPct val="0"/>
              </a:spcBef>
              <a:spcAft>
                <a:spcPct val="0"/>
              </a:spcAft>
            </a:pPr>
            <a:r>
              <a:rPr lang="zh-CN" altLang="en-US" b="1" dirty="0">
                <a:solidFill>
                  <a:schemeClr val="tx1">
                    <a:lumMod val="85000"/>
                    <a:lumOff val="15000"/>
                  </a:schemeClr>
                </a:solidFill>
                <a:latin typeface="+mn-ea"/>
                <a:cs typeface="+mn-ea"/>
              </a:rPr>
              <a:t>初加工：</a:t>
            </a:r>
            <a:endParaRPr lang="zh-CN" altLang="en-US" b="1" dirty="0">
              <a:solidFill>
                <a:schemeClr val="tx1">
                  <a:lumMod val="85000"/>
                  <a:lumOff val="15000"/>
                </a:schemeClr>
              </a:solidFill>
              <a:latin typeface="+mn-ea"/>
              <a:cs typeface="+mn-ea"/>
            </a:endParaRPr>
          </a:p>
        </p:txBody>
      </p:sp>
      <p:sp>
        <p:nvSpPr>
          <p:cNvPr id="13" name="Intersect_#color_$accent4_4-58&amp;1780"/>
          <p:cNvSpPr/>
          <p:nvPr>
            <p:custDataLst>
              <p:tags r:id="rId6"/>
            </p:custDataLst>
          </p:nvPr>
        </p:nvSpPr>
        <p:spPr>
          <a:xfrm>
            <a:off x="3387019" y="1807562"/>
            <a:ext cx="1177382" cy="1850172"/>
          </a:xfrm>
          <a:custGeom>
            <a:avLst/>
            <a:gdLst/>
            <a:ahLst/>
            <a:cxnLst/>
            <a:rect l="l" t="t" r="r" b="b"/>
            <a:pathLst>
              <a:path w="1536192" h="2414016">
                <a:moveTo>
                  <a:pt x="429768" y="2414016"/>
                </a:moveTo>
                <a:lnTo>
                  <a:pt x="0" y="2414016"/>
                </a:lnTo>
                <a:lnTo>
                  <a:pt x="0" y="886968"/>
                </a:lnTo>
                <a:lnTo>
                  <a:pt x="1536192" y="0"/>
                </a:lnTo>
                <a:lnTo>
                  <a:pt x="1536192" y="1773936"/>
                </a:lnTo>
                <a:lnTo>
                  <a:pt x="429768" y="2414016"/>
                </a:lnTo>
              </a:path>
            </a:pathLst>
          </a:custGeom>
          <a:gradFill>
            <a:gsLst>
              <a:gs pos="0">
                <a:schemeClr val="accent1">
                  <a:lumMod val="75000"/>
                  <a:alpha val="30000"/>
                </a:schemeClr>
              </a:gs>
              <a:gs pos="100000">
                <a:schemeClr val="accent1">
                  <a:lumMod val="60000"/>
                  <a:lumOff val="40000"/>
                  <a:alpha val="30000"/>
                </a:schemeClr>
              </a:gs>
            </a:gsLst>
            <a:lin ang="18105148"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15" name="Intersect_#color_$accent4_4_$accent4_2-58&amp;1782"/>
          <p:cNvSpPr/>
          <p:nvPr>
            <p:custDataLst>
              <p:tags r:id="rId7"/>
            </p:custDataLst>
          </p:nvPr>
        </p:nvSpPr>
        <p:spPr>
          <a:xfrm>
            <a:off x="4564303" y="1807562"/>
            <a:ext cx="1177382" cy="1850172"/>
          </a:xfrm>
          <a:custGeom>
            <a:avLst/>
            <a:gdLst/>
            <a:ahLst/>
            <a:cxnLst/>
            <a:rect l="l" t="t" r="r" b="b"/>
            <a:pathLst>
              <a:path w="1536192" h="2414016">
                <a:moveTo>
                  <a:pt x="1536192" y="2414016"/>
                </a:moveTo>
                <a:lnTo>
                  <a:pt x="1106424" y="2414016"/>
                </a:lnTo>
                <a:lnTo>
                  <a:pt x="0" y="1773936"/>
                </a:lnTo>
                <a:lnTo>
                  <a:pt x="0" y="0"/>
                </a:lnTo>
                <a:lnTo>
                  <a:pt x="1536192" y="886968"/>
                </a:lnTo>
                <a:lnTo>
                  <a:pt x="1536192" y="2414016"/>
                </a:lnTo>
              </a:path>
            </a:pathLst>
          </a:custGeom>
          <a:gradFill>
            <a:gsLst>
              <a:gs pos="0">
                <a:schemeClr val="accent1">
                  <a:lumMod val="75000"/>
                  <a:alpha val="30000"/>
                </a:schemeClr>
              </a:gs>
              <a:gs pos="100000">
                <a:schemeClr val="accent1">
                  <a:lumMod val="40000"/>
                  <a:lumOff val="60000"/>
                  <a:alpha val="30000"/>
                </a:schemeClr>
              </a:gs>
            </a:gsLst>
            <a:lin ang="14328739"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10" name="描边-679&amp;2235"/>
          <p:cNvSpPr/>
          <p:nvPr>
            <p:custDataLst>
              <p:tags r:id="rId8"/>
            </p:custDataLst>
          </p:nvPr>
        </p:nvSpPr>
        <p:spPr>
          <a:xfrm>
            <a:off x="3379719" y="1800262"/>
            <a:ext cx="1191398" cy="1864188"/>
          </a:xfrm>
          <a:custGeom>
            <a:avLst/>
            <a:gdLst/>
            <a:ahLst/>
            <a:cxnLst/>
            <a:rect l="l" t="t" r="r" b="b"/>
            <a:pathLst>
              <a:path w="1554480" h="2432304">
                <a:moveTo>
                  <a:pt x="1554480" y="0"/>
                </a:moveTo>
                <a:lnTo>
                  <a:pt x="1554480" y="1792224"/>
                </a:lnTo>
                <a:lnTo>
                  <a:pt x="438912" y="2432304"/>
                </a:lnTo>
                <a:lnTo>
                  <a:pt x="0" y="2432304"/>
                </a:lnTo>
                <a:lnTo>
                  <a:pt x="0" y="896112"/>
                </a:lnTo>
                <a:lnTo>
                  <a:pt x="1554480" y="0"/>
                </a:lnTo>
                <a:moveTo>
                  <a:pt x="9144" y="905256"/>
                </a:moveTo>
                <a:lnTo>
                  <a:pt x="9144" y="2414016"/>
                </a:lnTo>
                <a:lnTo>
                  <a:pt x="438912" y="2414016"/>
                </a:lnTo>
                <a:lnTo>
                  <a:pt x="1536192" y="1783080"/>
                </a:lnTo>
                <a:lnTo>
                  <a:pt x="1536192" y="18288"/>
                </a:lnTo>
                <a:lnTo>
                  <a:pt x="9144" y="905256"/>
                </a:lnTo>
              </a:path>
            </a:pathLst>
          </a:custGeom>
          <a:gradFill>
            <a:gsLst>
              <a:gs pos="0">
                <a:srgbClr val="FFFFFF">
                  <a:alpha val="100000"/>
                </a:srgbClr>
              </a:gs>
              <a:gs pos="42000">
                <a:srgbClr val="FFFFFF">
                  <a:alpha val="0"/>
                </a:srgbClr>
              </a:gs>
            </a:gsLst>
            <a:lin ang="12062795"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27" name="描边-679&amp;2236"/>
          <p:cNvSpPr/>
          <p:nvPr>
            <p:custDataLst>
              <p:tags r:id="rId9"/>
            </p:custDataLst>
          </p:nvPr>
        </p:nvSpPr>
        <p:spPr>
          <a:xfrm>
            <a:off x="4565764" y="1800262"/>
            <a:ext cx="1191398" cy="1864188"/>
          </a:xfrm>
          <a:custGeom>
            <a:avLst/>
            <a:gdLst/>
            <a:ahLst/>
            <a:cxnLst/>
            <a:rect l="l" t="t" r="r" b="b"/>
            <a:pathLst>
              <a:path w="1554480" h="2432304">
                <a:moveTo>
                  <a:pt x="0" y="0"/>
                </a:moveTo>
                <a:lnTo>
                  <a:pt x="1554480" y="896112"/>
                </a:lnTo>
                <a:lnTo>
                  <a:pt x="1554480" y="2432304"/>
                </a:lnTo>
                <a:lnTo>
                  <a:pt x="1106424" y="2432304"/>
                </a:lnTo>
                <a:lnTo>
                  <a:pt x="0" y="1792224"/>
                </a:lnTo>
                <a:lnTo>
                  <a:pt x="0" y="0"/>
                </a:lnTo>
                <a:moveTo>
                  <a:pt x="9144" y="18288"/>
                </a:moveTo>
                <a:lnTo>
                  <a:pt x="9144" y="1783080"/>
                </a:lnTo>
                <a:lnTo>
                  <a:pt x="1115568" y="2414016"/>
                </a:lnTo>
                <a:lnTo>
                  <a:pt x="1536192" y="2414016"/>
                </a:lnTo>
                <a:lnTo>
                  <a:pt x="1536192" y="905256"/>
                </a:lnTo>
                <a:lnTo>
                  <a:pt x="9144" y="18288"/>
                </a:lnTo>
              </a:path>
            </a:pathLst>
          </a:custGeom>
          <a:gradFill>
            <a:gsLst>
              <a:gs pos="0">
                <a:srgbClr val="FFFFFF">
                  <a:alpha val="100000"/>
                </a:srgbClr>
              </a:gs>
              <a:gs pos="46000">
                <a:srgbClr val="FFFFFF">
                  <a:alpha val="0"/>
                </a:srgbClr>
              </a:gs>
            </a:gsLst>
            <a:lin ang="19359748" scaled="0"/>
          </a:gradFill>
          <a:ln w="25400">
            <a:noFill/>
          </a:ln>
          <a:effectLst/>
          <a:extLst>
            <a:ext uri="{91240B29-F687-4F45-9708-019B960494DF}">
              <a14:hiddenLine xmlns:a14="http://schemas.microsoft.com/office/drawing/2010/main" w="25400">
                <a:solidFill>
                  <a:srgbClr val="000000"/>
                </a:solidFill>
              </a14:hiddenLine>
            </a:ex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28" name="Vector_#color_$accent4_4_$accent4-58&amp;1751"/>
          <p:cNvSpPr/>
          <p:nvPr>
            <p:custDataLst>
              <p:tags r:id="rId10"/>
            </p:custDataLst>
          </p:nvPr>
        </p:nvSpPr>
        <p:spPr>
          <a:xfrm>
            <a:off x="4045500" y="2571167"/>
            <a:ext cx="518609" cy="904061"/>
          </a:xfrm>
          <a:custGeom>
            <a:avLst/>
            <a:gdLst/>
            <a:ahLst/>
            <a:cxnLst/>
            <a:rect l="l" t="t" r="r" b="b"/>
            <a:pathLst>
              <a:path w="676656" h="1179576">
                <a:moveTo>
                  <a:pt x="676656" y="786384"/>
                </a:moveTo>
                <a:lnTo>
                  <a:pt x="0" y="1179576"/>
                </a:lnTo>
                <a:lnTo>
                  <a:pt x="0" y="393192"/>
                </a:lnTo>
                <a:lnTo>
                  <a:pt x="676656" y="0"/>
                </a:lnTo>
                <a:lnTo>
                  <a:pt x="676656" y="786384"/>
                </a:lnTo>
              </a:path>
            </a:pathLst>
          </a:custGeom>
          <a:gradFill>
            <a:gsLst>
              <a:gs pos="0">
                <a:schemeClr val="accent1">
                  <a:alpha val="100000"/>
                </a:schemeClr>
              </a:gs>
              <a:gs pos="100000">
                <a:schemeClr val="accent1">
                  <a:alpha val="100000"/>
                </a:schemeClr>
              </a:gs>
            </a:gsLst>
            <a:lin ang="15233214"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2" name="Vector_#color_$accent4_4_$accent3-58&amp;1753"/>
          <p:cNvSpPr/>
          <p:nvPr>
            <p:custDataLst>
              <p:tags r:id="rId11"/>
            </p:custDataLst>
          </p:nvPr>
        </p:nvSpPr>
        <p:spPr>
          <a:xfrm>
            <a:off x="4564303" y="2571167"/>
            <a:ext cx="518609" cy="904061"/>
          </a:xfrm>
          <a:custGeom>
            <a:avLst/>
            <a:gdLst/>
            <a:ahLst/>
            <a:cxnLst/>
            <a:rect l="l" t="t" r="r" b="b"/>
            <a:pathLst>
              <a:path w="676656" h="1179576">
                <a:moveTo>
                  <a:pt x="0" y="786384"/>
                </a:moveTo>
                <a:lnTo>
                  <a:pt x="676656" y="1179576"/>
                </a:lnTo>
                <a:lnTo>
                  <a:pt x="676656" y="393192"/>
                </a:lnTo>
                <a:lnTo>
                  <a:pt x="0" y="0"/>
                </a:lnTo>
                <a:lnTo>
                  <a:pt x="0" y="786384"/>
                </a:lnTo>
              </a:path>
            </a:pathLst>
          </a:custGeom>
          <a:gradFill>
            <a:gsLst>
              <a:gs pos="0">
                <a:schemeClr val="accent1">
                  <a:alpha val="100000"/>
                </a:schemeClr>
              </a:gs>
              <a:gs pos="85905">
                <a:schemeClr val="accent1">
                  <a:alpha val="100000"/>
                </a:scheme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32" name="Intersect_#color_$accent4_1_$accent4-58&amp;1755"/>
          <p:cNvSpPr/>
          <p:nvPr>
            <p:custDataLst>
              <p:tags r:id="rId12"/>
            </p:custDataLst>
          </p:nvPr>
        </p:nvSpPr>
        <p:spPr>
          <a:xfrm>
            <a:off x="3716016" y="3166865"/>
            <a:ext cx="1695990" cy="490576"/>
          </a:xfrm>
          <a:custGeom>
            <a:avLst/>
            <a:gdLst/>
            <a:ahLst/>
            <a:cxnLst/>
            <a:rect l="l" t="t" r="r" b="b"/>
            <a:pathLst>
              <a:path w="2212848" h="640080">
                <a:moveTo>
                  <a:pt x="2212848" y="640080"/>
                </a:moveTo>
                <a:lnTo>
                  <a:pt x="0" y="640080"/>
                </a:lnTo>
                <a:lnTo>
                  <a:pt x="1106424" y="0"/>
                </a:lnTo>
                <a:lnTo>
                  <a:pt x="2212848" y="640080"/>
                </a:lnTo>
              </a:path>
            </a:pathLst>
          </a:custGeom>
          <a:gradFill>
            <a:gsLst>
              <a:gs pos="28529">
                <a:schemeClr val="accent1">
                  <a:lumMod val="20000"/>
                  <a:lumOff val="80000"/>
                  <a:alpha val="20000"/>
                </a:schemeClr>
              </a:gs>
              <a:gs pos="85712">
                <a:schemeClr val="accent1">
                  <a:alpha val="2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29" name="Intersect_#color_$accent2_$accent3-58&amp;1752"/>
          <p:cNvSpPr/>
          <p:nvPr>
            <p:custDataLst>
              <p:tags r:id="rId13"/>
            </p:custDataLst>
          </p:nvPr>
        </p:nvSpPr>
        <p:spPr>
          <a:xfrm>
            <a:off x="4038687" y="3166865"/>
            <a:ext cx="1044226" cy="490576"/>
          </a:xfrm>
          <a:custGeom>
            <a:avLst/>
            <a:gdLst/>
            <a:ahLst/>
            <a:cxnLst/>
            <a:rect l="l" t="t" r="r" b="b"/>
            <a:pathLst>
              <a:path w="1362456" h="640080">
                <a:moveTo>
                  <a:pt x="932688" y="640080"/>
                </a:moveTo>
                <a:lnTo>
                  <a:pt x="420624" y="640080"/>
                </a:lnTo>
                <a:lnTo>
                  <a:pt x="0" y="393192"/>
                </a:lnTo>
                <a:lnTo>
                  <a:pt x="676656" y="0"/>
                </a:lnTo>
                <a:lnTo>
                  <a:pt x="1362456" y="393192"/>
                </a:lnTo>
                <a:lnTo>
                  <a:pt x="932688" y="640080"/>
                </a:lnTo>
              </a:path>
            </a:pathLst>
          </a:custGeom>
          <a:gradFill>
            <a:gsLst>
              <a:gs pos="0">
                <a:schemeClr val="accent1">
                  <a:alpha val="100000"/>
                </a:schemeClr>
              </a:gs>
              <a:gs pos="100000">
                <a:schemeClr val="accent1">
                  <a:alpha val="100000"/>
                </a:schemeClr>
              </a:gs>
            </a:gsLst>
            <a:lin ang="5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a:p>
            <a:endParaRPr lang="zh-CN" altLang="en-US" sz="1500">
              <a:solidFill>
                <a:schemeClr val="lt1"/>
              </a:solidFill>
            </a:endParaRPr>
          </a:p>
        </p:txBody>
      </p:sp>
      <p:sp>
        <p:nvSpPr>
          <p:cNvPr id="33" name="矩形 32"/>
          <p:cNvSpPr/>
          <p:nvPr>
            <p:custDataLst>
              <p:tags r:id="rId14"/>
            </p:custDataLst>
          </p:nvPr>
        </p:nvSpPr>
        <p:spPr>
          <a:xfrm>
            <a:off x="4082974" y="2703058"/>
            <a:ext cx="968459" cy="904061"/>
          </a:xfrm>
          <a:prstGeom prst="rect">
            <a:avLst/>
          </a:prstGeom>
          <a:noFill/>
        </p:spPr>
        <p:txBody>
          <a:bodyPr rot="0" spcFirstLastPara="0" vertOverflow="overflow" horzOverflow="overflow" vert="horz" wrap="square" lIns="0" tIns="0" rIns="0" bIns="0" numCol="1" spcCol="0" rtlCol="0" fromWordArt="0" anchor="ctr" anchorCtr="0" forceAA="0" compatLnSpc="1">
            <a:noAutofit/>
          </a:bodyPr>
          <a:p>
            <a:pPr algn="ctr">
              <a:spcBef>
                <a:spcPct val="0"/>
              </a:spcBef>
              <a:spcAft>
                <a:spcPct val="0"/>
              </a:spcAft>
            </a:pPr>
            <a:r>
              <a:rPr lang="zh-CN" altLang="en-US" sz="1670" b="1" dirty="0">
                <a:solidFill>
                  <a:srgbClr val="FFFFFF"/>
                </a:solidFill>
                <a:latin typeface="+mn-ea"/>
                <a:cs typeface="+mn-ea"/>
              </a:rPr>
              <a:t>加工</a:t>
            </a:r>
            <a:endParaRPr lang="zh-CN" altLang="en-US" sz="1670" b="1" dirty="0">
              <a:solidFill>
                <a:srgbClr val="FFFFFF"/>
              </a:solidFill>
              <a:latin typeface="+mn-ea"/>
              <a:cs typeface="+mn-ea"/>
            </a:endParaRPr>
          </a:p>
        </p:txBody>
      </p:sp>
      <p:sp>
        <p:nvSpPr>
          <p:cNvPr id="30" name="@path-Vector_#color-51&amp;1484"/>
          <p:cNvSpPr/>
          <p:nvPr>
            <p:custDataLst>
              <p:tags r:id="rId15"/>
            </p:custDataLst>
          </p:nvPr>
        </p:nvSpPr>
        <p:spPr>
          <a:xfrm>
            <a:off x="6000989" y="2024622"/>
            <a:ext cx="350411" cy="392460"/>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2">
                    <a:alpha val="100000"/>
                  </a:schemeClr>
                </a:gs>
                <a:gs pos="6000">
                  <a:schemeClr val="accent2">
                    <a:alpha val="100000"/>
                  </a:schemeClr>
                </a:gs>
                <a:gs pos="94000">
                  <a:schemeClr val="accent2">
                    <a:alpha val="100000"/>
                  </a:schemeClr>
                </a:gs>
              </a:gsLst>
              <a:lin ang="5400000" scaled="0"/>
            </a:gradFill>
          </a:ln>
          <a:effectLst>
            <a:outerShdw blurRad="101600" dist="25400" dir="5399999" algn="bl" rotWithShape="0">
              <a:schemeClr val="accent2">
                <a:alpha val="25000"/>
              </a:schemeClr>
            </a:outerShdw>
          </a:effectLst>
        </p:spPr>
        <p:txBody>
          <a:bodyPr wrap="none" lIns="0" tIns="0" rIns="0" bIns="0" anchor="ctr" anchorCtr="0">
            <a:noAutofit/>
          </a:bodyPr>
          <a:p>
            <a:pPr lvl="0" algn="ctr">
              <a:spcBef>
                <a:spcPct val="0"/>
              </a:spcBef>
              <a:spcAft>
                <a:spcPct val="0"/>
              </a:spcAft>
              <a:buClrTx/>
              <a:buSzTx/>
              <a:buFontTx/>
            </a:pPr>
            <a:r>
              <a:rPr lang="en-US" altLang="zh-CN" sz="1500" b="1" dirty="0">
                <a:solidFill>
                  <a:srgbClr val="000000"/>
                </a:solidFill>
                <a:latin typeface="+mn-ea"/>
                <a:cs typeface="+mn-ea"/>
                <a:sym typeface="+mn-ea"/>
              </a:rPr>
              <a:t>02</a:t>
            </a:r>
            <a:endParaRPr lang="en-US" altLang="zh-CN" sz="1500" b="1" dirty="0">
              <a:solidFill>
                <a:srgbClr val="000000"/>
              </a:solidFill>
              <a:latin typeface="+mn-ea"/>
              <a:cs typeface="+mn-ea"/>
              <a:sym typeface="+mn-ea"/>
            </a:endParaRPr>
          </a:p>
        </p:txBody>
      </p:sp>
      <p:sp>
        <p:nvSpPr>
          <p:cNvPr id="11" name="@path-Vector_#color-51&amp;1523"/>
          <p:cNvSpPr/>
          <p:nvPr>
            <p:custDataLst>
              <p:tags r:id="rId16"/>
            </p:custDataLst>
          </p:nvPr>
        </p:nvSpPr>
        <p:spPr>
          <a:xfrm>
            <a:off x="2770393" y="2031923"/>
            <a:ext cx="350411" cy="392460"/>
          </a:xfrm>
          <a:custGeom>
            <a:avLst/>
            <a:gdLst/>
            <a:ahLst/>
            <a:cxnLst/>
            <a:rect l="l" t="t" r="r" b="b"/>
            <a:pathLst>
              <a:path w="457200" h="512064">
                <a:moveTo>
                  <a:pt x="228600" y="0"/>
                </a:moveTo>
                <a:lnTo>
                  <a:pt x="0" y="128016"/>
                </a:lnTo>
                <a:lnTo>
                  <a:pt x="0" y="384048"/>
                </a:lnTo>
                <a:lnTo>
                  <a:pt x="228600" y="512064"/>
                </a:lnTo>
                <a:lnTo>
                  <a:pt x="457200" y="384048"/>
                </a:lnTo>
                <a:lnTo>
                  <a:pt x="457200" y="128016"/>
                </a:lnTo>
                <a:lnTo>
                  <a:pt x="228600" y="0"/>
                </a:lnTo>
              </a:path>
            </a:pathLst>
          </a:custGeom>
          <a:solidFill>
            <a:srgbClr val="FFFFFF"/>
          </a:solidFill>
          <a:ln w="19050">
            <a:gradFill>
              <a:gsLst>
                <a:gs pos="100000">
                  <a:schemeClr val="accent1">
                    <a:alpha val="100000"/>
                  </a:schemeClr>
                </a:gs>
                <a:gs pos="6000">
                  <a:schemeClr val="accent1">
                    <a:alpha val="100000"/>
                  </a:schemeClr>
                </a:gs>
                <a:gs pos="94000">
                  <a:schemeClr val="accent1">
                    <a:alpha val="100000"/>
                  </a:schemeClr>
                </a:gs>
              </a:gsLst>
              <a:lin ang="5400000" scaled="0"/>
            </a:gradFill>
          </a:ln>
          <a:effectLst>
            <a:outerShdw blurRad="101600" dist="25400" dir="5399999" algn="bl" rotWithShape="0">
              <a:schemeClr val="accent1">
                <a:alpha val="25000"/>
              </a:schemeClr>
            </a:outerShdw>
          </a:effectLst>
        </p:spPr>
        <p:txBody>
          <a:bodyPr wrap="none" lIns="0" tIns="0" rIns="0" bIns="0" anchor="ctr" anchorCtr="0">
            <a:noAutofit/>
          </a:bodyPr>
          <a:p>
            <a:pPr lvl="0" algn="ctr">
              <a:spcBef>
                <a:spcPct val="0"/>
              </a:spcBef>
              <a:spcAft>
                <a:spcPct val="0"/>
              </a:spcAft>
              <a:buClrTx/>
              <a:buSzTx/>
              <a:buFontTx/>
            </a:pPr>
            <a:r>
              <a:rPr lang="en-US" altLang="zh-CN" sz="1500" b="1" dirty="0">
                <a:solidFill>
                  <a:srgbClr val="000000"/>
                </a:solidFill>
                <a:latin typeface="+mn-ea"/>
                <a:cs typeface="+mn-ea"/>
                <a:sym typeface="+mn-ea"/>
              </a:rPr>
              <a:t>01</a:t>
            </a:r>
            <a:endParaRPr lang="en-US" altLang="zh-CN" sz="1500" b="1" dirty="0">
              <a:solidFill>
                <a:srgbClr val="000000"/>
              </a:solidFill>
              <a:latin typeface="+mn-ea"/>
              <a:cs typeface="+mn-ea"/>
              <a:sym typeface="+mn-ea"/>
            </a:endParaRPr>
          </a:p>
        </p:txBody>
      </p:sp>
      <p:sp>
        <p:nvSpPr>
          <p:cNvPr id="5" name="文本框 4"/>
          <p:cNvSpPr txBox="1"/>
          <p:nvPr/>
        </p:nvSpPr>
        <p:spPr>
          <a:xfrm>
            <a:off x="601345" y="3867785"/>
            <a:ext cx="8126095" cy="1060450"/>
          </a:xfrm>
          <a:prstGeom prst="rect">
            <a:avLst/>
          </a:prstGeom>
          <a:noFill/>
        </p:spPr>
        <p:txBody>
          <a:bodyPr wrap="square" rtlCol="0">
            <a:spAutoFit/>
          </a:bodyPr>
          <a:p>
            <a:pPr indent="0" algn="l" fontAlgn="auto">
              <a:lnSpc>
                <a:spcPct val="150000"/>
              </a:lnSpc>
            </a:pPr>
            <a:r>
              <a:rPr lang="zh-CN" altLang="en-US" sz="1400" b="1" dirty="0" smtClean="0">
                <a:solidFill>
                  <a:srgbClr val="FF0000"/>
                </a:solidFill>
                <a:latin typeface="微软雅黑" panose="020B0503020204020204" pitchFamily="34" charset="-122"/>
                <a:ea typeface="微软雅黑" panose="020B0503020204020204" pitchFamily="34" charset="-122"/>
              </a:rPr>
              <a:t>农产品初加工</a:t>
            </a:r>
            <a:r>
              <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rPr>
              <a:t>一般是指对农产品进行的一次性不改变其基本自然性状和化学性质的加工，例如对谷物进行清理、脱壳、碾磨、分级、包装等处理，或者对蔬菜、水果、肉类等进行挑选、分级、清洗、切割、包装等处理。</a:t>
            </a:r>
            <a:endParaRPr lang="zh-CN" altLang="en-US" sz="14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 name="TextBox 3"/>
          <p:cNvSpPr txBox="1"/>
          <p:nvPr/>
        </p:nvSpPr>
        <p:spPr>
          <a:xfrm>
            <a:off x="539750" y="771525"/>
            <a:ext cx="8018145" cy="3943350"/>
          </a:xfrm>
          <a:prstGeom prst="rect">
            <a:avLst/>
          </a:prstGeom>
          <a:noFill/>
        </p:spPr>
        <p:txBody>
          <a:bodyPr wrap="square" rtlCol="0">
            <a:noAutofit/>
          </a:bodyPr>
          <a:p>
            <a:pPr indent="0" fontAlgn="auto">
              <a:lnSpc>
                <a:spcPct val="150000"/>
              </a:lnSpc>
              <a:spcAft>
                <a:spcPts val="0"/>
              </a:spcAft>
              <a:buClr>
                <a:srgbClr val="8B67B3"/>
              </a:buClr>
              <a:buFont typeface="Wingdings" panose="05000000000000000000" pitchFamily="2" charset="2"/>
              <a:buNone/>
            </a:pPr>
            <a:r>
              <a:rPr lang="zh-CN" altLang="en-US" b="1" dirty="0"/>
              <a:t>误区：所有经过</a:t>
            </a:r>
            <a:r>
              <a:rPr lang="zh-CN" altLang="en-US" b="1" dirty="0">
                <a:solidFill>
                  <a:srgbClr val="FF0000"/>
                </a:solidFill>
              </a:rPr>
              <a:t>加工的产品</a:t>
            </a:r>
            <a:r>
              <a:rPr lang="zh-CN" altLang="en-US" b="1" dirty="0"/>
              <a:t>，均不得免增值税</a:t>
            </a:r>
            <a:endParaRPr lang="zh-CN" altLang="en-US" b="1" dirty="0"/>
          </a:p>
          <a:p>
            <a:pPr indent="0" fontAlgn="auto">
              <a:lnSpc>
                <a:spcPct val="150000"/>
              </a:lnSpc>
              <a:spcAft>
                <a:spcPts val="0"/>
              </a:spcAft>
              <a:buClr>
                <a:srgbClr val="8B67B3"/>
              </a:buClr>
              <a:buFont typeface="Wingdings" panose="05000000000000000000" pitchFamily="2" charset="2"/>
              <a:buNone/>
            </a:pPr>
            <a:r>
              <a:rPr lang="zh-CN" altLang="en-US" dirty="0"/>
              <a:t>不是的，需要仔细分辨</a:t>
            </a:r>
            <a:r>
              <a:rPr lang="en-US" altLang="zh-CN" dirty="0"/>
              <a:t>!</a:t>
            </a:r>
            <a:endParaRPr lang="en-US" altLang="zh-CN" dirty="0"/>
          </a:p>
          <a:p>
            <a:pPr indent="0" fontAlgn="auto">
              <a:lnSpc>
                <a:spcPct val="150000"/>
              </a:lnSpc>
              <a:spcAft>
                <a:spcPts val="0"/>
              </a:spcAft>
              <a:buClr>
                <a:srgbClr val="8B67B3"/>
              </a:buClr>
              <a:buFont typeface="Wingdings" panose="05000000000000000000" pitchFamily="2" charset="2"/>
              <a:buNone/>
            </a:pPr>
            <a:r>
              <a:rPr lang="en-US" altLang="zh-CN" dirty="0"/>
              <a:t>(1)</a:t>
            </a:r>
            <a:r>
              <a:rPr lang="zh-CN" altLang="en-US" dirty="0"/>
              <a:t>切面、饺子皮、馄饨皮、米粉等粮食复制品</a:t>
            </a:r>
            <a:endParaRPr lang="zh-CN" altLang="en-US" dirty="0"/>
          </a:p>
          <a:p>
            <a:pPr indent="0" fontAlgn="auto">
              <a:lnSpc>
                <a:spcPct val="150000"/>
              </a:lnSpc>
              <a:spcAft>
                <a:spcPts val="0"/>
              </a:spcAft>
              <a:buClr>
                <a:srgbClr val="8B67B3"/>
              </a:buClr>
              <a:buFont typeface="Wingdings" panose="05000000000000000000" pitchFamily="2" charset="2"/>
              <a:buNone/>
            </a:pPr>
            <a:r>
              <a:rPr lang="en-US" altLang="zh-CN" dirty="0"/>
              <a:t>(2)</a:t>
            </a:r>
            <a:r>
              <a:rPr lang="zh-CN" altLang="en-US" dirty="0"/>
              <a:t>经晾晒、冷藏、包装后的酱菜、咸菜、腌菜</a:t>
            </a:r>
            <a:endParaRPr lang="zh-CN" altLang="en-US" dirty="0"/>
          </a:p>
          <a:p>
            <a:pPr indent="0" fontAlgn="auto">
              <a:lnSpc>
                <a:spcPct val="150000"/>
              </a:lnSpc>
              <a:spcAft>
                <a:spcPts val="0"/>
              </a:spcAft>
              <a:buClr>
                <a:srgbClr val="8B67B3"/>
              </a:buClr>
              <a:buFont typeface="Wingdings" panose="05000000000000000000" pitchFamily="2" charset="2"/>
              <a:buNone/>
            </a:pPr>
            <a:r>
              <a:rPr lang="en-US" altLang="zh-CN" dirty="0"/>
              <a:t>(3)</a:t>
            </a:r>
            <a:r>
              <a:rPr lang="zh-CN" altLang="en-US" dirty="0"/>
              <a:t>晒烟叶、晾烟叶和初烤烟叶</a:t>
            </a:r>
            <a:endParaRPr lang="zh-CN" altLang="en-US" dirty="0"/>
          </a:p>
          <a:p>
            <a:pPr indent="0" fontAlgn="auto">
              <a:lnSpc>
                <a:spcPct val="150000"/>
              </a:lnSpc>
              <a:spcAft>
                <a:spcPts val="0"/>
              </a:spcAft>
              <a:buClr>
                <a:srgbClr val="8B67B3"/>
              </a:buClr>
              <a:buFont typeface="Wingdings" panose="05000000000000000000" pitchFamily="2" charset="2"/>
              <a:buNone/>
            </a:pPr>
            <a:r>
              <a:rPr lang="en-US" altLang="zh-CN" dirty="0"/>
              <a:t>(4)</a:t>
            </a:r>
            <a:r>
              <a:rPr lang="zh-CN" altLang="en-US" dirty="0"/>
              <a:t>经吹干、揉拌、发酵、烘干等工序初制的茶</a:t>
            </a:r>
            <a:endParaRPr lang="zh-CN" altLang="en-US" dirty="0"/>
          </a:p>
          <a:p>
            <a:pPr indent="0" fontAlgn="auto">
              <a:lnSpc>
                <a:spcPct val="150000"/>
              </a:lnSpc>
              <a:spcAft>
                <a:spcPts val="0"/>
              </a:spcAft>
              <a:buClr>
                <a:srgbClr val="8B67B3"/>
              </a:buClr>
              <a:buFont typeface="Wingdings" panose="05000000000000000000" pitchFamily="2" charset="2"/>
              <a:buNone/>
            </a:pPr>
            <a:r>
              <a:rPr lang="en-US" altLang="zh-CN" dirty="0"/>
              <a:t>(5)</a:t>
            </a:r>
            <a:r>
              <a:rPr lang="zh-CN" altLang="en-US" dirty="0"/>
              <a:t>经冷冻、冷藏、包装等工序加工的园艺植物</a:t>
            </a:r>
            <a:endParaRPr lang="zh-CN" altLang="en-US" dirty="0"/>
          </a:p>
          <a:p>
            <a:pPr indent="0" fontAlgn="auto">
              <a:lnSpc>
                <a:spcPct val="150000"/>
              </a:lnSpc>
              <a:spcAft>
                <a:spcPts val="0"/>
              </a:spcAft>
              <a:buClr>
                <a:srgbClr val="8B67B3"/>
              </a:buClr>
              <a:buFont typeface="Wingdings" panose="05000000000000000000" pitchFamily="2" charset="2"/>
              <a:buNone/>
            </a:pPr>
            <a:r>
              <a:rPr lang="en-US" altLang="zh-CN" dirty="0"/>
              <a:t>(6)</a:t>
            </a:r>
            <a:r>
              <a:rPr lang="zh-CN" altLang="en-US" dirty="0"/>
              <a:t>利用药用植物加工制成的片、丝、块、段等中药饮片</a:t>
            </a:r>
            <a:endParaRPr lang="zh-CN" altLang="en-US" dirty="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1" name="Title 1"/>
          <p:cNvSpPr txBox="1"/>
          <p:nvPr/>
        </p:nvSpPr>
        <p:spPr>
          <a:xfrm>
            <a:off x="857880" y="200199"/>
            <a:ext cx="2129944" cy="379477"/>
          </a:xfrm>
          <a:prstGeom prst="rect">
            <a:avLst/>
          </a:prstGeom>
        </p:spPr>
        <p:txBody>
          <a:bodyPr lIns="0" rIns="0" anchor="ctr">
            <a:noAutofit/>
          </a:bodyPr>
          <a:lstStyle>
            <a:lvl1pPr algn="ctr" defTabSz="914400" rtl="0" eaLnBrk="1" latinLnBrk="0" hangingPunct="1">
              <a:spcBef>
                <a:spcPct val="0"/>
              </a:spcBef>
              <a:buNone/>
              <a:defRPr sz="3000" b="0" kern="1200">
                <a:solidFill>
                  <a:schemeClr val="accent1"/>
                </a:solidFill>
                <a:latin typeface="U.S. 101" pitchFamily="2" charset="0"/>
                <a:ea typeface="Roboto" panose="02000000000000000000" pitchFamily="2" charset="0"/>
                <a:cs typeface="Open Sans Light" panose="020B0306030504020204" pitchFamily="34" charset="0"/>
              </a:defRPr>
            </a:lvl1pPr>
          </a:lstStyle>
          <a:p>
            <a:pPr algn="l"/>
            <a:r>
              <a:rPr lang="zh-CN" altLang="en-US" sz="1800" b="1"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rPr>
              <a:t>农产品免税</a:t>
            </a:r>
            <a:endParaRPr lang="zh-CN" altLang="en-US"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mn-lt"/>
            </a:endParaRPr>
          </a:p>
        </p:txBody>
      </p:sp>
      <p:sp>
        <p:nvSpPr>
          <p:cNvPr id="4" name="TextBox 3"/>
          <p:cNvSpPr txBox="1"/>
          <p:nvPr/>
        </p:nvSpPr>
        <p:spPr>
          <a:xfrm>
            <a:off x="611505" y="771525"/>
            <a:ext cx="8121015" cy="4526280"/>
          </a:xfrm>
          <a:prstGeom prst="rect">
            <a:avLst/>
          </a:prstGeom>
          <a:noFill/>
        </p:spPr>
        <p:txBody>
          <a:bodyPr wrap="square" rtlCol="0">
            <a:noAutofit/>
          </a:bodyPr>
          <a:p>
            <a:pPr indent="0" fontAlgn="auto">
              <a:lnSpc>
                <a:spcPct val="150000"/>
              </a:lnSpc>
              <a:spcAft>
                <a:spcPts val="0"/>
              </a:spcAft>
              <a:buClr>
                <a:srgbClr val="8B67B3"/>
              </a:buClr>
              <a:buFont typeface="Wingdings" panose="05000000000000000000" pitchFamily="2" charset="2"/>
              <a:buNone/>
            </a:pPr>
            <a:r>
              <a:rPr lang="en-US" altLang="zh-CN" dirty="0" smtClean="0">
                <a:sym typeface="+mn-ea"/>
              </a:rPr>
              <a:t>    </a:t>
            </a:r>
            <a:r>
              <a:rPr lang="zh-CN" altLang="en-US" dirty="0" smtClean="0">
                <a:sym typeface="+mn-ea"/>
              </a:rPr>
              <a:t>如：农业生产者用自产的茶青再经筛分、风选、拣剔、碎块、干燥、匀堆等工序精制而成的</a:t>
            </a:r>
            <a:r>
              <a:rPr lang="zh-CN" altLang="en-US" b="1" dirty="0" smtClean="0">
                <a:sym typeface="+mn-ea"/>
              </a:rPr>
              <a:t>精制茶</a:t>
            </a:r>
            <a:r>
              <a:rPr lang="zh-CN" altLang="en-US" dirty="0" smtClean="0">
                <a:sym typeface="+mn-ea"/>
              </a:rPr>
              <a:t>，不得按照农业生产者销售的自产农业产品免税的规定执行，应当按照规定的税率征税。</a:t>
            </a:r>
            <a:r>
              <a:rPr lang="zh-CN" altLang="en-US" dirty="0" smtClean="0">
                <a:solidFill>
                  <a:srgbClr val="8B67B3"/>
                </a:solidFill>
                <a:sym typeface="+mn-ea"/>
              </a:rPr>
              <a:t>（</a:t>
            </a:r>
            <a:r>
              <a:rPr lang="zh-CN" altLang="en-US" dirty="0" smtClean="0">
                <a:sym typeface="+mn-ea"/>
              </a:rPr>
              <a:t>精制茶、边销茶及掺对各种药物的茶和茶饮料，不属于农产品的征税范围。</a:t>
            </a:r>
            <a:r>
              <a:rPr lang="zh-CN" altLang="en-US" dirty="0" smtClean="0">
                <a:solidFill>
                  <a:srgbClr val="8B67B3"/>
                </a:solidFill>
                <a:sym typeface="+mn-ea"/>
              </a:rPr>
              <a:t>）</a:t>
            </a:r>
            <a:endParaRPr lang="zh-CN" altLang="en-US" dirty="0" smtClean="0">
              <a:solidFill>
                <a:srgbClr val="8B67B3"/>
              </a:solidFill>
              <a:sym typeface="+mn-ea"/>
            </a:endParaRPr>
          </a:p>
          <a:p>
            <a:pPr indent="0" fontAlgn="auto">
              <a:lnSpc>
                <a:spcPct val="150000"/>
              </a:lnSpc>
              <a:spcAft>
                <a:spcPts val="0"/>
              </a:spcAft>
              <a:buClr>
                <a:srgbClr val="8B67B3"/>
              </a:buClr>
              <a:buFont typeface="Wingdings" panose="05000000000000000000" pitchFamily="2" charset="2"/>
              <a:buNone/>
            </a:pPr>
            <a:r>
              <a:rPr lang="en-US" altLang="zh-CN" b="1" dirty="0"/>
              <a:t>   </a:t>
            </a:r>
            <a:r>
              <a:rPr lang="zh-CN" altLang="en-US" dirty="0" smtClean="0"/>
              <a:t> 以蔬菜为原料制作的各类蔬菜罐头（罐头是指以金属罐玻璃瓶、经排气密封的各种食品。</a:t>
            </a:r>
            <a:endParaRPr lang="zh-CN" altLang="en-US" dirty="0" smtClean="0"/>
          </a:p>
          <a:p>
            <a:pPr indent="0" fontAlgn="auto">
              <a:lnSpc>
                <a:spcPct val="150000"/>
              </a:lnSpc>
              <a:spcAft>
                <a:spcPts val="0"/>
              </a:spcAft>
              <a:buClr>
                <a:srgbClr val="8B67B3"/>
              </a:buClr>
              <a:buFont typeface="Wingdings" panose="05000000000000000000" pitchFamily="2" charset="2"/>
              <a:buNone/>
            </a:pPr>
            <a:r>
              <a:rPr lang="zh-CN" altLang="en-US" dirty="0" smtClean="0"/>
              <a:t>   </a:t>
            </a:r>
            <a:r>
              <a:rPr lang="en-US" altLang="zh-CN" dirty="0" smtClean="0"/>
              <a:t> </a:t>
            </a:r>
            <a:r>
              <a:rPr lang="zh-CN" altLang="en-US" dirty="0" smtClean="0"/>
              <a:t>肉类罐头、肉类熟制品、蛋类罐头、各类酸奶、奶酪、奶油、王浆粉、各种蜂产品 口服液、胶囊不属于初加工范围等等</a:t>
            </a:r>
            <a:endParaRPr lang="zh-CN" altLang="en-US" dirty="0" smtClean="0"/>
          </a:p>
          <a:p>
            <a:pPr indent="0" fontAlgn="auto">
              <a:lnSpc>
                <a:spcPct val="150000"/>
              </a:lnSpc>
              <a:spcAft>
                <a:spcPts val="0"/>
              </a:spcAft>
              <a:buClr>
                <a:srgbClr val="8B67B3"/>
              </a:buClr>
              <a:buFont typeface="Wingdings" panose="05000000000000000000" pitchFamily="2" charset="2"/>
              <a:buNone/>
            </a:pPr>
            <a:r>
              <a:rPr lang="zh-CN" altLang="en-US" dirty="0" smtClean="0"/>
              <a:t>   </a:t>
            </a:r>
            <a:endParaRPr lang="zh-CN" altLang="en-US" sz="1800" dirty="0" smtClean="0"/>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
                                        </p:tgtEl>
                                        <p:attrNameLst>
                                          <p:attrName>ppt_y</p:attrName>
                                        </p:attrNameLst>
                                      </p:cBhvr>
                                      <p:tavLst>
                                        <p:tav tm="0">
                                          <p:val>
                                            <p:strVal val="#ppt_y"/>
                                          </p:val>
                                        </p:tav>
                                        <p:tav tm="100000">
                                          <p:val>
                                            <p:strVal val="#ppt_y"/>
                                          </p:val>
                                        </p:tav>
                                      </p:tavLst>
                                    </p:anim>
                                    <p:anim calcmode="lin" valueType="num">
                                      <p:cBhvr>
                                        <p:cTn id="9"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1"/>
    </p:bldLst>
  </p:timing>
</p:sld>
</file>

<file path=ppt/tags/tag1.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0.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5"/>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6"/>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0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1*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ISCONTENTSTITLE" val="0"/>
  <p:tag name="KSO_WM_UNIT_ISNUMDGMTITLE" val="0"/>
  <p:tag name="KSO_WM_BEAUTIFY_FLAG" val="#wm#"/>
  <p:tag name="KSO_WM_UNIT_VALUE" val="12"/>
  <p:tag name="KSO_WM_DIAGRAM_GROUP_CODE" val="n1-1"/>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109.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1.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10.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11.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12.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13.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2.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12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1*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正文具体内容"/>
  <p:tag name="KSO_WM_UNIT_LINE_FORE_SCHEMECOLOR_INDEX" val="-2"/>
  <p:tag name="KSO_WM_DIAGRAM_USE_COLOR_VALUE" val="{&quot;color_scheme&quot;:1,&quot;color_type&quot;:1,&quot;theme_color_indexes&quot;:[5,6,5,6,5,6]}"/>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1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1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1*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2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1*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4"/>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3.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5"/>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6"/>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3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1*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ISCONTENTSTITLE" val="0"/>
  <p:tag name="KSO_WM_UNIT_ISNUMDGMTITLE" val="0"/>
  <p:tag name="KSO_WM_BEAUTIFY_FLAG" val="#wm#"/>
  <p:tag name="KSO_WM_UNIT_VALUE" val="12"/>
  <p:tag name="KSO_WM_DIAGRAM_GROUP_CODE" val="n1-1"/>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139.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4.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40.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41.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42.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43.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5.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15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1*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正文具体内容"/>
  <p:tag name="KSO_WM_UNIT_LINE_FORE_SCHEMECOLOR_INDEX" val="-2"/>
  <p:tag name="KSO_WM_DIAGRAM_USE_COLOR_VALUE" val="{&quot;color_scheme&quot;:1,&quot;color_type&quot;:1,&quot;theme_color_indexes&quot;:[5,6,5,6,5,6]}"/>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1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15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1*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2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15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1*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4"/>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6.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5"/>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6"/>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6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1*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ISCONTENTSTITLE" val="0"/>
  <p:tag name="KSO_WM_UNIT_ISNUMDGMTITLE" val="0"/>
  <p:tag name="KSO_WM_BEAUTIFY_FLAG" val="#wm#"/>
  <p:tag name="KSO_WM_UNIT_VALUE" val="12"/>
  <p:tag name="KSO_WM_DIAGRAM_GROUP_CODE" val="n1-1"/>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169.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7.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70.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71.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72.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73.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DIAGRAM_VIRTUALLY_FRAME" val="{&quot;height&quot;:264.6,&quot;left&quot;:42.45,&quot;top&quot;:72.1,&quot;width&quot;:623.6}"/>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DIAGRAM_VIRTUALLY_FRAME" val="{&quot;height&quot;:264.6,&quot;left&quot;:42.45,&quot;top&quot;:72.1,&quot;width&quot;:623.6}"/>
</p:tagLst>
</file>

<file path=ppt/tags/tag1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8.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1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1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1*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正文具体内容"/>
  <p:tag name="KSO_WM_UNIT_LINE_FORE_SCHEMECOLOR_INDEX" val="-2"/>
  <p:tag name="KSO_WM_DIAGRAM_USE_COLOR_VALUE" val="{&quot;color_scheme&quot;:1,&quot;color_type&quot;:1,&quot;theme_color_indexes&quot;:[5,6,5,6,5,6]}"/>
</p:tagLst>
</file>

<file path=ppt/tags/tag1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1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18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1*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1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2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0"/>
  <p:tag name="KSO_WM_UNIT_ID" val="diagram20231637_1*n_h_i*1_1_10"/>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solid&quot;:{&quot;brightness&quot;:0.800000011920929,&quot;colorType&quot;:1,&quot;foreColorIndex&quot;:5,&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19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1*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1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4"/>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5"/>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6"/>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1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1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2.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11"/>
  <p:tag name="KSO_WM_UNIT_ID" val="diagram20231637_1*n_h_i*1_1_11"/>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solid&quot;:{&quot;brightness&quot;:0,&quot;colorType&quot;:1,&quot;foreColorIndex&quot;:5,&quot;transparency&quot;:0.89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2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201.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1*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ISCONTENTSTITLE" val="0"/>
  <p:tag name="KSO_WM_UNIT_ISNUMDGMTITLE" val="0"/>
  <p:tag name="KSO_WM_BEAUTIFY_FLAG" val="#wm#"/>
  <p:tag name="KSO_WM_UNIT_VALUE" val="12"/>
  <p:tag name="KSO_WM_DIAGRAM_GROUP_CODE" val="n1-1"/>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202.xml><?xml version="1.0" encoding="utf-8"?>
<p:tagLst xmlns:p="http://schemas.openxmlformats.org/presentationml/2006/main">
  <p:tag name="KSO_WM_DIAGRAM_VIRTUALLY_FRAME" val="{&quot;height&quot;:427.13212598425196,&quot;left&quot;:14.1,&quot;top&quot;:32.4,&quot;width&quot;:945.8999999999999}"/>
</p:tagLst>
</file>

<file path=ppt/tags/tag203.xml><?xml version="1.0" encoding="utf-8"?>
<p:tagLst xmlns:p="http://schemas.openxmlformats.org/presentationml/2006/main">
  <p:tag name="KSO_WM_BEAUTIFY_FLAG" val=""/>
  <p:tag name="KSO_WM_DIAGRAM_VIRTUALLY_FRAME" val="{&quot;height&quot;:427.13212598425196,&quot;left&quot;:14.1,&quot;top&quot;:32.4,&quot;width&quot;:945.8999999999999}"/>
</p:tagLst>
</file>

<file path=ppt/tags/tag204.xml><?xml version="1.0" encoding="utf-8"?>
<p:tagLst xmlns:p="http://schemas.openxmlformats.org/presentationml/2006/main">
  <p:tag name="KSO_WM_BEAUTIFY_FLAG" val=""/>
  <p:tag name="KSO_WM_DIAGRAM_VIRTUALLY_FRAME" val="{&quot;height&quot;:427.13212598425196,&quot;left&quot;:14.1,&quot;top&quot;:32.4,&quot;width&quot;:945.8999999999999}"/>
</p:tagLst>
</file>

<file path=ppt/tags/tag205.xml><?xml version="1.0" encoding="utf-8"?>
<p:tagLst xmlns:p="http://schemas.openxmlformats.org/presentationml/2006/main">
  <p:tag name="KSO_WM_DIAGRAM_VIRTUALLY_FRAME" val="{&quot;height&quot;:427.13212598425196,&quot;left&quot;:14.1,&quot;top&quot;:32.4,&quot;width&quot;:945.8999999999999}"/>
</p:tagLst>
</file>

<file path=ppt/tags/tag206.xml><?xml version="1.0" encoding="utf-8"?>
<p:tagLst xmlns:p="http://schemas.openxmlformats.org/presentationml/2006/main">
  <p:tag name="KSO_WM_DIAGRAM_VIRTUALLY_FRAME" val="{&quot;height&quot;:427.13212598425196,&quot;left&quot;:14.1,&quot;top&quot;:32.4,&quot;width&quot;:945.8999999999999}"/>
</p:tagLst>
</file>

<file path=ppt/tags/tag207.xml><?xml version="1.0" encoding="utf-8"?>
<p:tagLst xmlns:p="http://schemas.openxmlformats.org/presentationml/2006/main">
  <p:tag name="KSO_WM_DIAGRAM_VIRTUALLY_FRAME" val="{&quot;height&quot;:427.13212598425196,&quot;left&quot;:14.1,&quot;top&quot;:32.4,&quot;width&quot;:945.8999999999999}"/>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2_2"/>
  <p:tag name="KSO_WM_UNIT_ID" val="diagram20231637_1*n_h_i*1_2_2"/>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solid&quot;:{&quot;brightness&quot;:0.800000011920929,&quot;colorType&quot;:1,&quot;foreColorIndex&quot;:5,&quot;transparency&quot;:0.69999998807907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2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a*1_1_1"/>
  <p:tag name="KSO_WM_TEMPLATE_CATEGORY" val="diagram"/>
  <p:tag name="KSO_WM_TEMPLATE_INDEX" val="20234934"/>
  <p:tag name="KSO_WM_UNIT_LAYERLEVEL" val="1_1_1"/>
  <p:tag name="KSO_WM_TAG_VERSION" val="3.0"/>
  <p:tag name="KSO_WM_BEAUTIFY_FLAG" val="#wm#"/>
  <p:tag name="KSO_WM_UNIT_ISCONTENTSTITLE" val="0"/>
  <p:tag name="KSO_WM_UNIT_ISNUMDGMTITLE" val="0"/>
  <p:tag name="KSO_WM_UNIT_NOCLEAR" val="0"/>
  <p:tag name="KSO_WM_UNIT_TYPE" val="n_h_a"/>
  <p:tag name="KSO_WM_UNIT_INDEX" val="1_1_1"/>
  <p:tag name="KSO_WM_UNIT_VALUE" val="96"/>
  <p:tag name="KSO_WM_DIAGRAM_GROUP_CODE" val="n1-1"/>
  <p:tag name="KSO_WM_DIAGRAM_VERSION" val="3"/>
  <p:tag name="KSO_WM_DIAGRAM_COLOR_TRICK" val="1"/>
  <p:tag name="KSO_WM_DIAGRAM_COLOR_TEXT_CAN_REMOVE" val="n"/>
  <p:tag name="KSO_WM_UNIT_PRESET_TEXT" val="单击此处&#10;添加标题"/>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2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i*1_1_4"/>
  <p:tag name="KSO_WM_TEMPLATE_CATEGORY" val="diagram"/>
  <p:tag name="KSO_WM_TEMPLATE_INDEX" val="20234934"/>
  <p:tag name="KSO_WM_UNIT_LAYERLEVEL" val="1_1_1"/>
  <p:tag name="KSO_WM_TAG_VERSION" val="3.0"/>
  <p:tag name="KSO_WM_BEAUTIFY_FLAG" val="#wm#"/>
  <p:tag name="KSO_WM_UNIT_TYPE" val="n_h_i"/>
  <p:tag name="KSO_WM_UNIT_INDEX" val="1_1_4"/>
  <p:tag name="KSO_WM_DIAGRAM_GROUP_CODE" val="n1-1"/>
  <p:tag name="KSO_WM_DIAGRAM_VERSION" val="3"/>
  <p:tag name="KSO_WM_DIAGRAM_COLOR_TRICK" val="1"/>
  <p:tag name="KSO_WM_DIAGRAM_COLOR_TEXT_CAN_REMOVE" val="n"/>
  <p:tag name="KSO_WM_UNIT_FILL_TYPE" val="1"/>
  <p:tag name="KSO_WM_UNIT_FILL_FORE_SCHEMECOLOR_INDEX" val="6"/>
  <p:tag name="KSO_WM_UNIT_FILL_FORE_SCHEMECOLOR_INDEX_BRIGHTNESS" val="0"/>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3_4"/>
  <p:tag name="KSO_WM_TEMPLATE_CATEGORY" val="diagram"/>
  <p:tag name="KSO_WM_TEMPLATE_INDEX" val="20234934"/>
  <p:tag name="KSO_WM_UNIT_LAYERLEVEL" val="1_1_1_1"/>
  <p:tag name="KSO_WM_TAG_VERSION" val="3.0"/>
  <p:tag name="KSO_WM_BEAUTIFY_FLAG" val="#wm#"/>
  <p:tag name="KSO_WM_UNIT_TYPE" val="n_h_h_i"/>
  <p:tag name="KSO_WM_UNIT_INDEX" val="1_2_3_4"/>
  <p:tag name="KSO_WM_DIAGRAM_GROUP_CODE" val="n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4934_2*n_h_h_f*1_2_3_1"/>
  <p:tag name="KSO_WM_TEMPLATE_CATEGORY" val="diagram"/>
  <p:tag name="KSO_WM_TEMPLATE_INDEX" val="20234934"/>
  <p:tag name="KSO_WM_UNIT_LAYERLEVEL" val="1_1_1_1"/>
  <p:tag name="KSO_WM_TAG_VERSION" val="3.0"/>
  <p:tag name="KSO_WM_UNIT_TEXT_FILL_FORE_SCHEMECOLOR_INDEX_BRIGHTNESS" val="0.1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单击此处添加文本具体，简明扼要地阐述观点。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4934_2*n_h_h_a*1_2_3_1"/>
  <p:tag name="KSO_WM_TEMPLATE_CATEGORY" val="diagram"/>
  <p:tag name="KSO_WM_TEMPLATE_INDEX" val="20234934"/>
  <p:tag name="KSO_WM_UNIT_LAYERLEVEL" val="1_1_1_1"/>
  <p:tag name="KSO_WM_TAG_VERSION" val="3.0"/>
  <p:tag name="KSO_WM_UNIT_VALUE" val="16"/>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3_3"/>
  <p:tag name="KSO_WM_TEMPLATE_CATEGORY" val="diagram"/>
  <p:tag name="KSO_WM_TEMPLATE_INDEX" val="20234934"/>
  <p:tag name="KSO_WM_UNIT_LAYERLEVEL" val="1_1_1_1"/>
  <p:tag name="KSO_WM_TAG_VERSION" val="3.0"/>
  <p:tag name="KSO_WM_BEAUTIFY_FLAG" val="#wm#"/>
  <p:tag name="KSO_WM_UNIT_TYPE" val="n_h_h_i"/>
  <p:tag name="KSO_WM_UNIT_INDEX" val="1_2_3_3"/>
  <p:tag name="KSO_WM_DIAGRAM_GROUP_CODE" val="n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3_1"/>
  <p:tag name="KSO_WM_TEMPLATE_CATEGORY" val="diagram"/>
  <p:tag name="KSO_WM_TEMPLATE_INDEX" val="20234934"/>
  <p:tag name="KSO_WM_UNIT_LAYERLEVEL" val="1_1_1_1"/>
  <p:tag name="KSO_WM_TAG_VERSION" val="3.0"/>
  <p:tag name="KSO_WM_BEAUTIFY_FLAG" val="#wm#"/>
  <p:tag name="KSO_WM_UNIT_TYPE" val="n_h_h_i"/>
  <p:tag name="KSO_WM_UNIT_INDEX" val="1_2_3_1"/>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ad871&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3_2"/>
  <p:tag name="KSO_WM_TEMPLATE_CATEGORY" val="diagram"/>
  <p:tag name="KSO_WM_TEMPLATE_INDEX" val="20234934"/>
  <p:tag name="KSO_WM_UNIT_LAYERLEVEL" val="1_1_1_1"/>
  <p:tag name="KSO_WM_TAG_VERSION" val="3.0"/>
  <p:tag name="KSO_WM_BEAUTIFY_FLAG" val="#wm#"/>
  <p:tag name="KSO_WM_UNIT_TYPE" val="n_h_h_i"/>
  <p:tag name="KSO_WM_UNIT_INDEX" val="1_2_3_2"/>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dc415&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1_4"/>
  <p:tag name="KSO_WM_TEMPLATE_CATEGORY" val="diagram"/>
  <p:tag name="KSO_WM_TEMPLATE_INDEX" val="20234934"/>
  <p:tag name="KSO_WM_UNIT_LAYERLEVEL" val="1_1_1_1"/>
  <p:tag name="KSO_WM_TAG_VERSION" val="3.0"/>
  <p:tag name="KSO_WM_BEAUTIFY_FLAG" val="#wm#"/>
  <p:tag name="KSO_WM_UNIT_TYPE" val="n_h_h_i"/>
  <p:tag name="KSO_WM_UNIT_INDEX" val="1_2_1_4"/>
  <p:tag name="KSO_WM_DIAGRAM_GROUP_CODE" val="n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1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4934_2*n_h_h_f*1_2_1_1"/>
  <p:tag name="KSO_WM_TEMPLATE_CATEGORY" val="diagram"/>
  <p:tag name="KSO_WM_TEMPLATE_INDEX" val="20234934"/>
  <p:tag name="KSO_WM_UNIT_LAYERLEVEL" val="1_1_1_1"/>
  <p:tag name="KSO_WM_TAG_VERSION" val="3.0"/>
  <p:tag name="KSO_WM_UNIT_TEXT_FILL_FORE_SCHEMECOLOR_INDEX_BRIGHTNESS" val="0.1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单击此处添加文本具体，简明扼要地阐述观点。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637_1*n_h_h_f*1_2_2_1"/>
  <p:tag name="KSO_WM_TEMPLATE_CATEGORY" val="diagram"/>
  <p:tag name="KSO_WM_TEMPLATE_INDEX" val="2023163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2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4934_2*n_h_h_a*1_2_1_1"/>
  <p:tag name="KSO_WM_TEMPLATE_CATEGORY" val="diagram"/>
  <p:tag name="KSO_WM_TEMPLATE_INDEX" val="20234934"/>
  <p:tag name="KSO_WM_UNIT_LAYERLEVEL" val="1_1_1_1"/>
  <p:tag name="KSO_WM_TAG_VERSION" val="3.0"/>
  <p:tag name="KSO_WM_UNIT_VALUE" val="16"/>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1_3"/>
  <p:tag name="KSO_WM_TEMPLATE_CATEGORY" val="diagram"/>
  <p:tag name="KSO_WM_TEMPLATE_INDEX" val="20234934"/>
  <p:tag name="KSO_WM_UNIT_LAYERLEVEL" val="1_1_1_1"/>
  <p:tag name="KSO_WM_TAG_VERSION" val="3.0"/>
  <p:tag name="KSO_WM_BEAUTIFY_FLAG" val="#wm#"/>
  <p:tag name="KSO_WM_UNIT_TYPE" val="n_h_h_i"/>
  <p:tag name="KSO_WM_UNIT_INDEX" val="1_2_1_3"/>
  <p:tag name="KSO_WM_DIAGRAM_GROUP_CODE" val="n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1_1"/>
  <p:tag name="KSO_WM_TEMPLATE_CATEGORY" val="diagram"/>
  <p:tag name="KSO_WM_TEMPLATE_INDEX" val="20234934"/>
  <p:tag name="KSO_WM_UNIT_LAYERLEVEL" val="1_1_1_1"/>
  <p:tag name="KSO_WM_TAG_VERSION" val="3.0"/>
  <p:tag name="KSO_WM_BEAUTIFY_FLAG" val="#wm#"/>
  <p:tag name="KSO_WM_UNIT_TYPE" val="n_h_h_i"/>
  <p:tag name="KSO_WM_UNIT_INDEX" val="1_2_1_1"/>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ad871&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1_2"/>
  <p:tag name="KSO_WM_TEMPLATE_CATEGORY" val="diagram"/>
  <p:tag name="KSO_WM_TEMPLATE_INDEX" val="20234934"/>
  <p:tag name="KSO_WM_UNIT_LAYERLEVEL" val="1_1_1_1"/>
  <p:tag name="KSO_WM_TAG_VERSION" val="3.0"/>
  <p:tag name="KSO_WM_BEAUTIFY_FLAG" val="#wm#"/>
  <p:tag name="KSO_WM_UNIT_TYPE" val="n_h_h_i"/>
  <p:tag name="KSO_WM_UNIT_INDEX" val="1_2_1_2"/>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dc415&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4.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4934_2*n_h_h_a*1_2_2_1"/>
  <p:tag name="KSO_WM_TEMPLATE_CATEGORY" val="diagram"/>
  <p:tag name="KSO_WM_TEMPLATE_INDEX" val="20234934"/>
  <p:tag name="KSO_WM_UNIT_LAYERLEVEL" val="1_1_1_1"/>
  <p:tag name="KSO_WM_TAG_VERSION" val="3.0"/>
  <p:tag name="KSO_WM_UNIT_VALUE" val="16"/>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2_4"/>
  <p:tag name="KSO_WM_TEMPLATE_CATEGORY" val="diagram"/>
  <p:tag name="KSO_WM_TEMPLATE_INDEX" val="20234934"/>
  <p:tag name="KSO_WM_UNIT_LAYERLEVEL" val="1_1_1_1"/>
  <p:tag name="KSO_WM_TAG_VERSION" val="3.0"/>
  <p:tag name="KSO_WM_BEAUTIFY_FLAG" val="#wm#"/>
  <p:tag name="KSO_WM_UNIT_TYPE" val="n_h_h_i"/>
  <p:tag name="KSO_WM_UNIT_INDEX" val="1_2_2_4"/>
  <p:tag name="KSO_WM_DIAGRAM_GROUP_CODE" val="n1-1"/>
  <p:tag name="KSO_WM_DIAGRAM_VERSION" val="3"/>
  <p:tag name="KSO_WM_DIAGRAM_COLOR_TRICK" val="1"/>
  <p:tag name="KSO_WM_DIAGRAM_COLOR_TEXT_CAN_REMOVE" val="n"/>
  <p:tag name="KSO_WM_UNIT_LINE_FORE_SCHEMECOLOR_INDEX" val="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2_3"/>
  <p:tag name="KSO_WM_TEMPLATE_CATEGORY" val="diagram"/>
  <p:tag name="KSO_WM_TEMPLATE_INDEX" val="20234934"/>
  <p:tag name="KSO_WM_UNIT_LAYERLEVEL" val="1_1_1_1"/>
  <p:tag name="KSO_WM_TAG_VERSION" val="3.0"/>
  <p:tag name="KSO_WM_BEAUTIFY_FLAG" val="#wm#"/>
  <p:tag name="KSO_WM_UNIT_TYPE" val="n_h_h_i"/>
  <p:tag name="KSO_WM_UNIT_INDEX" val="1_2_2_3"/>
  <p:tag name="KSO_WM_DIAGRAM_GROUP_CODE" val="n1-1"/>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2_1"/>
  <p:tag name="KSO_WM_TEMPLATE_CATEGORY" val="diagram"/>
  <p:tag name="KSO_WM_TEMPLATE_INDEX" val="20234934"/>
  <p:tag name="KSO_WM_UNIT_LAYERLEVEL" val="1_1_1_1"/>
  <p:tag name="KSO_WM_TAG_VERSION" val="3.0"/>
  <p:tag name="KSO_WM_BEAUTIFY_FLAG" val="#wm#"/>
  <p:tag name="KSO_WM_UNIT_TYPE" val="n_h_h_i"/>
  <p:tag name="KSO_WM_UNIT_INDEX" val="1_2_2_1"/>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ad871&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4934_2*n_h_h_i*1_2_2_2"/>
  <p:tag name="KSO_WM_TEMPLATE_CATEGORY" val="diagram"/>
  <p:tag name="KSO_WM_TEMPLATE_INDEX" val="20234934"/>
  <p:tag name="KSO_WM_UNIT_LAYERLEVEL" val="1_1_1_1"/>
  <p:tag name="KSO_WM_TAG_VERSION" val="3.0"/>
  <p:tag name="KSO_WM_BEAUTIFY_FLAG" val="#wm#"/>
  <p:tag name="KSO_WM_UNIT_TYPE" val="n_h_h_i"/>
  <p:tag name="KSO_WM_UNIT_INDEX" val="1_2_2_2"/>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solid&quot;:{&quot;brightness&quot;:0,&quot;colorType&quot;:2,&quot;rgb&quot;:&quot;#fdc415&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22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4934_2*n_h_h_f*1_2_2_1"/>
  <p:tag name="KSO_WM_TEMPLATE_CATEGORY" val="diagram"/>
  <p:tag name="KSO_WM_TEMPLATE_INDEX" val="20234934"/>
  <p:tag name="KSO_WM_UNIT_LAYERLEVEL" val="1_1_1_1"/>
  <p:tag name="KSO_WM_TAG_VERSION" val="3.0"/>
  <p:tag name="KSO_WM_UNIT_TEXT_FILL_FORE_SCHEMECOLOR_INDEX_BRIGHTNESS" val="0.15"/>
  <p:tag name="KSO_WM_DIAGRAM_MAX_ITEMCNT" val="4"/>
  <p:tag name="KSO_WM_DIAGRAM_MIN_ITEMCNT" val="2"/>
  <p:tag name="KSO_WM_DIAGRAM_VIRTUALLY_FRAME" val="{&quot;height&quot;:240.66992125984262,&quot;left&quot;:56.69251968503937,&quot;top&quot;:99.94881889763779,&quot;width&quot;:645.55748031496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GROUP_CODE" val="n1-1"/>
  <p:tag name="KSO_WM_DIAGRAM_VERSION" val="3"/>
  <p:tag name="KSO_WM_DIAGRAM_COLOR_TRICK" val="1"/>
  <p:tag name="KSO_WM_DIAGRAM_COLOR_TEXT_CAN_REMOVE" val="n"/>
  <p:tag name="KSO_WM_UNIT_PRESET_TEXT" val="单击此处添加文本具体，简明扼要地阐述观点。可酌情增减文字，以便观者准确地理解您传达的思想"/>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637_1*n_h_h_f*1_2_1_1"/>
  <p:tag name="KSO_WM_TEMPLATE_CATEGORY" val="diagram"/>
  <p:tag name="KSO_WM_TEMPLATE_INDEX" val="20231637"/>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输入你的项正文，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1_1"/>
  <p:tag name="KSO_WM_UNIT_ID" val="diagram20233167_1*n_h_h_i*1_2_1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Lst>
</file>

<file path=ppt/tags/tag2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n_h_h_i"/>
  <p:tag name="KSO_WM_UNIT_INDEX" val="1_2_2_1"/>
  <p:tag name="KSO_WM_UNIT_ID" val="diagram20233167_1*n_h_h_i*1_2_2_1"/>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GROUP_CODE" val="n1-1"/>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UNIT_LINE_FILL_TYPE" val="2"/>
  <p:tag name="KSO_WM_UNIT_TEXT_FILL_FORE_SCHEMECOLOR_INDEX" val="2"/>
  <p:tag name="KSO_WM_UNIT_TEXT_FILL_TYPE" val="1"/>
</p:tagLst>
</file>

<file path=ppt/tags/tag2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3167_1*n_h_i*1_1_3"/>
  <p:tag name="KSO_WM_TEMPLATE_CATEGORY" val="diagram"/>
  <p:tag name="KSO_WM_TEMPLATE_INDEX" val="20233167"/>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6"/>
  <p:tag name="KSO_WM_UNIT_LINE_FORE_SCHEMECOLOR_INDEX" val="-2"/>
  <p:tag name="KSO_WM_UNIT_TEXT_FILL_FORE_SCHEMECOLOR_INDEX" val="13"/>
  <p:tag name="KSO_WM_UNIT_TEXT_FILL_TYPE" val="1"/>
</p:tagLst>
</file>

<file path=ppt/tags/tag2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3167_1*n_h_h_i*1_2_2_2"/>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4000000059604645,&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4"/>
  <p:tag name="KSO_WM_UNIT_LINE_FORE_SCHEMECOLOR_INDEX" val="16"/>
  <p:tag name="KSO_WM_UNIT_LINE_FILL_TYPE" val="2"/>
  <p:tag name="KSO_WM_UNIT_TEXT_FILL_FORE_SCHEMECOLOR_INDEX" val="2"/>
  <p:tag name="KSO_WM_UNIT_TEXT_FILL_TYPE" val="1"/>
</p:tagLst>
</file>

<file path=ppt/tags/tag2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3167_1*n_h_h_i*1_2_1_2"/>
  <p:tag name="KSO_WM_TEMPLATE_CATEGORY" val="diagram"/>
  <p:tag name="KSO_WM_TEMPLATE_INDEX" val="20233167"/>
  <p:tag name="KSO_WM_UNIT_LAYERLEVEL" val="1_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16,&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UNIT_LINE_FORE_SCHEMECOLOR_INDEX" val="16"/>
  <p:tag name="KSO_WM_UNIT_LINE_FILL_TYPE" val="2"/>
  <p:tag name="KSO_WM_UNIT_TEXT_FILL_FORE_SCHEMECOLOR_INDEX" val="2"/>
  <p:tag name="KSO_WM_UNIT_TEXT_FILL_TYPE" val="1"/>
</p:tagLst>
</file>

<file path=ppt/tags/tag2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a"/>
  <p:tag name="KSO_WM_UNIT_INDEX" val="1_1_1"/>
  <p:tag name="KSO_WM_UNIT_ID" val="diagram20233167_1*n_h_a*1_1_1"/>
  <p:tag name="KSO_WM_TEMPLATE_CATEGORY" val="diagram"/>
  <p:tag name="KSO_WM_TEMPLATE_INDEX" val="20233167"/>
  <p:tag name="KSO_WM_UNIT_LAYERLEVEL" val="1_1_1"/>
  <p:tag name="KSO_WM_TAG_VERSION" val="3.0"/>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quot;colorType&quot;:1,&quot;foreColorIndex&quot;:5,&quot;transparency&quot;:0.620000004768371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SCONTENTSTITLE" val="0"/>
  <p:tag name="KSO_WM_UNIT_ISNUMDGMTITLE" val="0"/>
  <p:tag name="KSO_WM_UNIT_NOCLEAR" val="0"/>
  <p:tag name="KSO_WM_UNIT_TEXT_TYPE" val="1"/>
  <p:tag name="KSO_WM_UNIT_VALUE" val="20"/>
  <p:tag name="KSO_WM_BEAUTIFY_FLAG" val="#wm#"/>
  <p:tag name="KSO_WM_UNIT_PRESET_TEXT" val="添加标题"/>
  <p:tag name="KSO_WM_UNIT_FILL_TYPE" val="1"/>
  <p:tag name="KSO_WM_UNIT_FILL_FORE_SCHEMECOLOR_INDEX" val="5"/>
  <p:tag name="KSO_WM_UNIT_FILL_FORE_SCHEMECOLOR_INDEX_BRIGHTNESS" val="0"/>
  <p:tag name="KSO_WM_UNIT_LINE_FORE_SCHEMECOLOR_INDEX" val="-2"/>
  <p:tag name="KSO_WM_UNIT_TEXT_FILL_FORE_SCHEMECOLOR_INDEX" val="1"/>
  <p:tag name="KSO_WM_UNIT_TEXT_FILL_TYPE" val="1"/>
</p:tagLst>
</file>

<file path=ppt/tags/tag2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3167_1*n_h_h_f*1_2_1_1"/>
  <p:tag name="KSO_WM_TEMPLATE_CATEGORY" val="diagram"/>
  <p:tag name="KSO_WM_TEMPLATE_INDEX" val="2023316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文本具体内容，文字是您思想的提炼，简明扼要地阐述您的内容观点。根据需要可酌情增减文字，以便观者准确地理解您传达的思想。单击此处添加文本具体内容，文字是您思想的提炼，简明扼要地阐述您的观点。"/>
  <p:tag name="KSO_WM_UNIT_LINE_FORE_SCHEMECOLOR_INDEX" val="-2"/>
  <p:tag name="KSO_WM_UNIT_TEXT_FILL_FORE_SCHEMECOLOR_INDEX" val="1"/>
  <p:tag name="KSO_WM_UNIT_TEXT_FILL_TYPE"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6"/>
  <p:tag name="KSO_WM_UNIT_ID" val="diagram20231637_1*n_h_i*1_1_6"/>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25,&quot;colorType&quot;:1,&quot;foreColorIndex&quot;:5,&quot;pos&quot;:0,&quot;transparency&quot;:0.699999988079071},{&quot;brightness&quot;:0.4000000059604645,&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3167_1*n_h_h_f*1_2_2_1"/>
  <p:tag name="KSO_WM_TEMPLATE_CATEGORY" val="diagram"/>
  <p:tag name="KSO_WM_TEMPLATE_INDEX" val="20233167"/>
  <p:tag name="KSO_WM_UNIT_LAYERLEVEL" val="1_1_1_1"/>
  <p:tag name="KSO_WM_TAG_VERSION" val="3.0"/>
  <p:tag name="KSO_WM_DIAGRAM_GROUP_CODE" val="n1-1"/>
  <p:tag name="KSO_WM_DIAGRAM_VERSION" val="3"/>
  <p:tag name="KSO_WM_DIAGRAM_COLOR_TRICK" val="1"/>
  <p:tag name="KSO_WM_DIAGRAM_COLOR_TEXT_CAN_REMOVE" val="n"/>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TEXT_LAYER_COUNT" val="1"/>
  <p:tag name="KSO_WM_BEAUTIFY_FLAG" val="#wm#"/>
  <p:tag name="KSO_WM_UNIT_PRESET_TEXT" val="单击此处添加你的文本具体内容，文字是您思想的提炼，简明扼要地阐述您的观点。根据需要可酌情增减文字，以便观者准确地理解您传达的思想。单击此处添加文本具体内容，文字是您思想的提炼，简明扼要地阐述您的观点。单击此处添加你的文本具体内容。"/>
  <p:tag name="KSO_WM_UNIT_LINE_FORE_SCHEMECOLOR_INDEX" val="-2"/>
  <p:tag name="KSO_WM_UNIT_TEXT_FILL_FORE_SCHEMECOLOR_INDEX" val="1"/>
  <p:tag name="KSO_WM_UNIT_TEXT_FILL_TYPE" val="1"/>
</p:tagLst>
</file>

<file path=ppt/tags/tag241.xml><?xml version="1.0" encoding="utf-8"?>
<p:tagLst xmlns:p="http://schemas.openxmlformats.org/presentationml/2006/main">
  <p:tag name="KSO_WM_DIAGRAM_VERSION" val="3"/>
  <p:tag name="KSO_WM_DIAGRAM_COLOR_TRICK" val="1"/>
  <p:tag name="KSO_WM_DIAGRAM_COLOR_TEXT_CAN_REMOVE" val="n"/>
  <p:tag name="KSO_WM_UNIT_VALUE" val="106*106"/>
  <p:tag name="KSO_WM_UNIT_HIGHLIGHT" val="0"/>
  <p:tag name="KSO_WM_UNIT_COMPATIBLE" val="0"/>
  <p:tag name="KSO_WM_UNIT_DIAGRAM_ISNUMVISUAL" val="0"/>
  <p:tag name="KSO_WM_UNIT_DIAGRAM_ISREFERUNIT" val="0"/>
  <p:tag name="KSO_WM_DIAGRAM_GROUP_CODE" val="n1-1"/>
  <p:tag name="KSO_WM_UNIT_TYPE" val="n_h_h_x"/>
  <p:tag name="KSO_WM_UNIT_INDEX" val="1_2_1_1"/>
  <p:tag name="KSO_WM_UNIT_ID" val="diagram20233167_1*n_h_h_x*1_2_1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242.xml><?xml version="1.0" encoding="utf-8"?>
<p:tagLst xmlns:p="http://schemas.openxmlformats.org/presentationml/2006/main">
  <p:tag name="KSO_WM_DIAGRAM_VERSION" val="3"/>
  <p:tag name="KSO_WM_DIAGRAM_COLOR_TRICK" val="1"/>
  <p:tag name="KSO_WM_DIAGRAM_COLOR_TEXT_CAN_REMOVE" val="n"/>
  <p:tag name="KSO_WM_UNIT_VALUE" val="115*106"/>
  <p:tag name="KSO_WM_UNIT_HIGHLIGHT" val="0"/>
  <p:tag name="KSO_WM_UNIT_COMPATIBLE" val="0"/>
  <p:tag name="KSO_WM_UNIT_DIAGRAM_ISNUMVISUAL" val="0"/>
  <p:tag name="KSO_WM_UNIT_DIAGRAM_ISREFERUNIT" val="0"/>
  <p:tag name="KSO_WM_DIAGRAM_GROUP_CODE" val="n1-1"/>
  <p:tag name="KSO_WM_UNIT_TYPE" val="n_h_h_x"/>
  <p:tag name="KSO_WM_UNIT_INDEX" val="1_2_2_1"/>
  <p:tag name="KSO_WM_UNIT_ID" val="diagram20233167_1*n_h_h_x*1_2_2_1"/>
  <p:tag name="KSO_WM_TEMPLATE_CATEGORY" val="diagram"/>
  <p:tag name="KSO_WM_TEMPLATE_INDEX" val="20233167"/>
  <p:tag name="KSO_WM_UNIT_LAYERLEVEL" val="1_1_1_1"/>
  <p:tag name="KSO_WM_TAG_VERSION" val="3.0"/>
  <p:tag name="KSO_WM_DIAGRAM_MAX_ITEMCNT" val="4"/>
  <p:tag name="KSO_WM_DIAGRAM_MIN_ITEMCNT" val="2"/>
  <p:tag name="KSO_WM_DIAGRAM_VIRTUALLY_FRAME" val="{&quot;height&quot;:360.3999938964844,&quot;left&quot;:-77.17889153427964,&quot;top&quot;:22.617955807663314,&quot;width&quot;:852.5499877929688}"/>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Lst>
</file>

<file path=ppt/tags/tag24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1"/>
  <p:tag name="KSO_WM_UNIT_ID" val="diagram20231455_1*n_h_i*1_1_1"/>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gradient&quot;:[{&quot;brightness&quot;:0,&quot;colorType&quot;:1,&quot;foreColorIndex&quot;:5,&quot;pos&quot;:0,&quot;transparency&quot;:0},{&quot;brightness&quot;:0,&quot;colorType&quot;:1,&quot;foreColorIndex&quot;:5,&quot;pos&quot;:0.7799999713897705,&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44.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2"/>
  <p:tag name="KSO_WM_UNIT_ID" val="diagram20231455_1*n_h_i*1_1_2"/>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gradient&quot;:[{&quot;brightness&quot;:0,&quot;colorType&quot;:1,&quot;foreColorIndex&quot;:5,&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245.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i"/>
  <p:tag name="KSO_WM_UNIT_INDEX" val="1_1_3"/>
  <p:tag name="KSO_WM_UNIT_ID" val="diagram20231455_1*n_h_i*1_1_3"/>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gradient&quot;:[{&quot;brightness&quot;:0,&quot;colorType&quot;:1,&quot;foreColorIndex&quot;:5,&quot;pos&quot;:0.20000000298023224,&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246.xml><?xml version="1.0" encoding="utf-8"?>
<p:tagLst xmlns:p="http://schemas.openxmlformats.org/presentationml/2006/main">
  <p:tag name="KSO_WM_DIAGRAM_VERSION" val="3"/>
  <p:tag name="KSO_WM_DIAGRAM_COLOR_TRICK" val="1"/>
  <p:tag name="KSO_WM_DIAGRAM_COLOR_TEXT_CAN_REMOVE" val="n"/>
  <p:tag name="KSO_WM_UNIT_VALUE" val="225*225"/>
  <p:tag name="KSO_WM_UNIT_HIGHLIGHT" val="0"/>
  <p:tag name="KSO_WM_UNIT_COMPATIBLE" val="0"/>
  <p:tag name="KSO_WM_UNIT_DIAGRAM_ISNUMVISUAL" val="0"/>
  <p:tag name="KSO_WM_UNIT_DIAGRAM_ISREFERUNIT" val="0"/>
  <p:tag name="KSO_WM_DIAGRAM_GROUP_CODE" val="n1-1"/>
  <p:tag name="KSO_WM_UNIT_TYPE" val="n_h_x"/>
  <p:tag name="KSO_WM_UNIT_INDEX" val="1_1_1"/>
  <p:tag name="KSO_WM_UNIT_ID" val="diagram20231455_1*n_h_x*1_1_1"/>
  <p:tag name="KSO_WM_TEMPLATE_CATEGORY" val="diagram"/>
  <p:tag name="KSO_WM_TEMPLATE_INDEX" val="20231455"/>
  <p:tag name="KSO_WM_UNIT_LAYERLEVEL" val="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5,6,5,6,5,6]}"/>
</p:tagLst>
</file>

<file path=ppt/tags/tag2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2"/>
  <p:tag name="KSO_WM_UNIT_ID" val="diagram20231455_1*n_h_h_i*1_2_1_2"/>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2"/>
  <p:tag name="KSO_WM_UNIT_ID" val="diagram20231455_1*n_h_h_i*1_2_2_2"/>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2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55_1*n_h_a*1_1_1"/>
  <p:tag name="KSO_WM_TEMPLATE_CATEGORY" val="diagram"/>
  <p:tag name="KSO_WM_TEMPLATE_INDEX" val="20231455"/>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5,6,5,6,5,6]}"/>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1_1_7"/>
  <p:tag name="KSO_WM_UNIT_ID" val="diagram20231637_1*n_h_i*1_1_7"/>
  <p:tag name="KSO_WM_TEMPLATE_CATEGORY" val="diagram"/>
  <p:tag name="KSO_WM_TEMPLATE_INDEX" val="20231637"/>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25,&quot;colorType&quot;:1,&quot;foreColorIndex&quot;:5,&quot;pos&quot;:0,&quot;transparency&quot;:0.699999988079071},{&quot;brightness&quot;:0.6000000238418579,&quot;colorType&quot;:1,&quot;foreColorIndex&quot;:5,&quot;pos&quot;:1,&quot;transparency&quot;:0.69999998807907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55_1*n_h_h_a*1_2_1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5,6,5,6,5,6]}"/>
</p:tagLst>
</file>

<file path=ppt/tags/tag25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55_1*n_h_h_a*1_2_2_1"/>
  <p:tag name="KSO_WM_TEMPLATE_CATEGORY" val="diagram"/>
  <p:tag name="KSO_WM_TEMPLATE_INDEX" val="20231455"/>
  <p:tag name="KSO_WM_UNIT_LAYERLEVEL" val="1_1_1_1"/>
  <p:tag name="KSO_WM_TAG_VERSION" val="3.0"/>
  <p:tag name="KSO_WM_UNIT_TEXT_FILL_FORE_SCHEMECOLOR_INDEX_BRIGHTNESS" val="0.15"/>
  <p:tag name="KSO_WM_DIAGRAM_VERSION" val="3"/>
  <p:tag name="KSO_WM_DIAGRAM_COLOR_TRICK" val="1"/>
  <p:tag name="KSO_WM_DIAGRAM_COLOR_TEXT_CAN_REMOVE" val="n"/>
  <p:tag name="KSO_WM_DIAGRAM_GROUP_CODE" val="n1-1"/>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单击此处添加标题"/>
  <p:tag name="KSO_WM_UNIT_TEXT_FILL_FORE_SCHEMECOLOR_INDEX" val="1"/>
  <p:tag name="KSO_WM_UNIT_TEXT_FILL_TYPE" val="1"/>
  <p:tag name="KSO_WM_DIAGRAM_USE_COLOR_VALUE" val="{&quot;color_scheme&quot;:1,&quot;color_type&quot;:1,&quot;theme_color_indexes&quot;:[5,6,5,6,5,6]}"/>
</p:tagLst>
</file>

<file path=ppt/tags/tag252.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1_1"/>
  <p:tag name="KSO_WM_UNIT_ID" val="diagram20231455_1*n_h_h_i*1_2_1_1"/>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253.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n1-1"/>
  <p:tag name="KSO_WM_UNIT_TYPE" val="n_h_h_i"/>
  <p:tag name="KSO_WM_UNIT_INDEX" val="1_2_2_1"/>
  <p:tag name="KSO_WM_UNIT_ID" val="diagram20231455_1*n_h_h_i*1_2_2_1"/>
  <p:tag name="KSO_WM_TEMPLATE_CATEGORY" val="diagram"/>
  <p:tag name="KSO_WM_TEMPLATE_INDEX" val="20231455"/>
  <p:tag name="KSO_WM_UNIT_LAYERLEVEL" val="1_1_1_1"/>
  <p:tag name="KSO_WM_TAG_VERSION" val="3.0"/>
  <p:tag name="KSO_WM_DIAGRAM_MAX_ITEMCNT" val="6"/>
  <p:tag name="KSO_WM_DIAGRAM_MIN_ITEMCNT" val="2"/>
  <p:tag name="KSO_WM_DIAGRAM_VIRTUALLY_FRAME" val="{&quot;height&quot;:287.7566929133858,&quot;left&quot;:31.4,&quot;top&quot;:72.15,&quot;width&quot;:649.925354330708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25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3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3_2"/>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gradient&quot;:[{&quot;brightness&quot;:-0.10000000149011612,&quot;colorType&quot;:1,&quot;foreColorIndex&quot;:7,&quot;pos&quot;:0,&quot;transparency&quot;:0},{&quot;brightness&quot;:0.20000000298023224,&quot;colorType&quot;:1,&quot;foreColorIndex&quot;:7,&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2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2_2"/>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gradient&quot;:[{&quot;brightness&quot;:-0.10000000149011612,&quot;colorType&quot;:1,&quot;foreColorIndex&quot;:6,&quot;pos&quot;:0,&quot;transparency&quot;:0},{&quot;brightness&quot;:0.20000000298023224,&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h_i*1_2_1_2"/>
  <p:tag name="KSO_WM_TEMPLATE_CATEGORY" val="diagram"/>
  <p:tag name="KSO_WM_TEMPLATE_INDEX" val="20231112"/>
  <p:tag name="KSO_WM_UNIT_LAYERLEVEL" val="1_1_1_1"/>
  <p:tag name="KSO_WM_TAG_VERSION" val="3.0"/>
  <p:tag name="KSO_WM_DIAGRAM_GROUP_CODE" val="n1-1"/>
  <p:tag name="KSO_WM_UNIT_TYPE" val="n_h_h_i"/>
  <p:tag name="KSO_WM_UNIT_INDEX" val="1_2_1_2"/>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gradient&quot;:[{&quot;brightness&quot;:-0.10000000149011612,&quot;colorType&quot;:1,&quot;foreColorIndex&quot;:5,&quot;pos&quot;:0,&quot;transparency&quot;:0},{&quot;brightness&quot;:0.20000000298023224,&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5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112_2*n_h_a*1_1_1"/>
  <p:tag name="KSO_WM_TEMPLATE_CATEGORY" val="diagram"/>
  <p:tag name="KSO_WM_TEMPLATE_INDEX" val="20231112"/>
  <p:tag name="KSO_WM_UNIT_LAYERLEVEL" val="1_1_1"/>
  <p:tag name="KSO_WM_TAG_VERSION" val="3.0"/>
  <p:tag name="KSO_WM_UNIT_ISCONTENTSTITLE" val="0"/>
  <p:tag name="KSO_WM_UNIT_ISNUMDGMTITLE" val="0"/>
  <p:tag name="KSO_WM_UNIT_NOCLEAR" val="0"/>
  <p:tag name="KSO_WM_UNIT_VALUE" val="10"/>
  <p:tag name="KSO_WM_DIAGRAM_GROUP_CODE" val="n1-1"/>
  <p:tag name="KSO_WM_UNIT_TYPE" val="n_h_a"/>
  <p:tag name="KSO_WM_UNIT_INDEX" val="1_1_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58.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112_2*n_h_h_a*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6,&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5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112_2*n_h_h_f*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8"/>
  <p:tag name="KSO_WM_UNIT_ID" val="diagram20231637_1*n_h_i*1_1_8"/>
  <p:tag name="KSO_WM_TEMPLATE_CATEGORY" val="diagram"/>
  <p:tag name="KSO_WM_TEMPLATE_INDEX" val="20231637"/>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quot;colorType&quot;:2,&quot;pos&quot;:0,&quot;rgb&quot;:&quot;#ffffff&quot;,&quot;transparency&quot;:0},{&quot;brightness&quot;:0,&quot;colorType&quot;:2,&quot;pos&quot;:0.41999998688697815,&quot;rgb&quot;:&quot;#ffffff&quot;,&quot;transparency&quot;:1}],&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6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112_2*n_h_h_a*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7,&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112_2*n_h_h_f*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10;正文，文字是您思想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112_2*n_h_h_a*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112_2*n_h_h_f*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智能图形项正文，文字是您思想提炼"/>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112_2*n_h_h_i*1_2_3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2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112_2*n_h_h_i*1_2_1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2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112_2*n_h_h_i*1_2_2_1"/>
  <p:tag name="KSO_WM_TEMPLATE_CATEGORY" val="diagram"/>
  <p:tag name="KSO_WM_TEMPLATE_INDEX" val="20231112"/>
  <p:tag name="KSO_WM_UNIT_LAYERLEVEL" val="1_1_1_1"/>
  <p:tag name="KSO_WM_TAG_VERSION" val="3.0"/>
  <p:tag name="KSO_WM_BEAUTIFY_FLAG" val="#wm#"/>
  <p:tag name="KSO_WM_DIAGRAM_GROUP_CODE" val="n1-1"/>
  <p:tag name="KSO_WM_DIAGRAM_VERSION" val="3"/>
  <p:tag name="KSO_WM_DIAGRAM_COLOR_TRICK" val="4"/>
  <p:tag name="KSO_WM_DIAGRAM_COLOR_TEXT_CAN_REMOVE" val="n"/>
  <p:tag name="KSO_WM_DIAGRAM_MAX_ITEMCNT" val="5"/>
  <p:tag name="KSO_WM_DIAGRAM_MIN_ITEMCNT" val="2"/>
  <p:tag name="KSO_WM_DIAGRAM_VIRTUALLY_FRAME" val="{&quot;height&quot;:313.3229921259843,&quot;left&quot;:37,&quot;top&quot;:59.35,&quot;width&quot;:633.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DIAGRAM_USE_COLOR_VALUE" val="{&quot;color_scheme&quot;:1,&quot;color_type&quot;:1,&quot;theme_color_indexes&quot;:[5,6,5,6,5,6]}"/>
</p:tagLst>
</file>

<file path=ppt/tags/tag268.xml><?xml version="1.0" encoding="utf-8"?>
<p:tagLst xmlns:p="http://schemas.openxmlformats.org/presentationml/2006/main">
  <p:tag name="ISPRING_PRESENTATION_TITLE" val="蓝白商务述职报告工作总结ppt模板"/>
  <p:tag name="COMMONDATA" val="eyJoZGlkIjoiNDZjNTM2NDYwZWIwZDk3ZDRmODI1Mjk2ZTRkMWQ0ODMifQ=="/>
  <p:tag name="resource_record_key" val="{&quot;70&quot;:[3402935,3314300,3402933,3331581,3318459,3314651,3319296]}"/>
  <p:tag name="KSO_WPP_MARK_KEY" val="3a212b96-af05-437a-b3cb-1128375b08c9"/>
</p:tagLst>
</file>

<file path=ppt/tags/tag2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TYPE" val="n_h_i"/>
  <p:tag name="KSO_WM_UNIT_INDEX" val="1_1_9"/>
  <p:tag name="KSO_WM_UNIT_ID" val="diagram20231637_1*n_h_i*1_1_9"/>
  <p:tag name="KSO_WM_TEMPLATE_CATEGORY" val="diagram"/>
  <p:tag name="KSO_WM_TEMPLATE_INDEX" val="20231637"/>
  <p:tag name="KSO_WM_UNIT_LAYERLEVEL" val="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quot;colorType&quot;:2,&quot;pos&quot;:0,&quot;rgb&quot;:&quot;#ffffff&quot;,&quot;transparency&quot;:0},{&quot;brightness&quot;:0,&quot;colorType&quot;:2,&quot;pos&quot;:0.46000000834465027,&quot;rgb&quot;:&quot;#ffffff&quot;,&quot;transparency&quot;:1}],&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1*n_h_i*1_1_3"/>
  <p:tag name="KSO_WM_TEMPLATE_CATEGORY" val="diagram"/>
  <p:tag name="KSO_WM_TEMPLATE_INDEX" val="20231637"/>
  <p:tag name="KSO_WM_UNIT_LAYERLEVEL" val="1_1_1"/>
  <p:tag name="KSO_WM_TAG_VERSION" val="3.0"/>
  <p:tag name="KSO_WM_BEAUTIFY_FLAG" val="#wm#"/>
  <p:tag name="KSO_WM_UNIT_TYPE" val="n_h_i"/>
  <p:tag name="KSO_WM_UNIT_INDEX" val="1_1_3"/>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1*n_h_i*1_1_2"/>
  <p:tag name="KSO_WM_TEMPLATE_CATEGORY" val="diagram"/>
  <p:tag name="KSO_WM_TEMPLATE_INDEX" val="20231637"/>
  <p:tag name="KSO_WM_UNIT_LAYERLEVEL" val="1_1_1"/>
  <p:tag name="KSO_WM_TAG_VERSION" val="3.0"/>
  <p:tag name="KSO_WM_BEAUTIFY_FLAG" val="#wm#"/>
  <p:tag name="KSO_WM_UNIT_TYPE" val="n_h_i"/>
  <p:tag name="KSO_WM_UNIT_INDEX" val="1_1_2"/>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quot;colorType&quot;:1,&quot;foreColorIndex&quot;:5,&quot;pos&quot;:0,&quot;transparency&quot;:0},{&quot;brightness&quot;:0,&quot;colorType&quot;:1,&quot;foreColorIndex&quot;:6,&quot;pos&quot;:0.8590499758720398,&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1*n_h_i*1_1_5"/>
  <p:tag name="KSO_WM_TEMPLATE_CATEGORY" val="diagram"/>
  <p:tag name="KSO_WM_TEMPLATE_INDEX" val="20231637"/>
  <p:tag name="KSO_WM_UNIT_LAYERLEVEL" val="1_1_1"/>
  <p:tag name="KSO_WM_TAG_VERSION" val="3.0"/>
  <p:tag name="KSO_WM_BEAUTIFY_FLAG" val="#wm#"/>
  <p:tag name="KSO_WM_UNIT_TYPE" val="n_h_i"/>
  <p:tag name="KSO_WM_UNIT_INDEX" val="1_1_5"/>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800000011920929,&quot;colorType&quot;:1,&quot;foreColorIndex&quot;:5,&quot;pos&quot;:0.285290002822876,&quot;transparency&quot;:0.800000011920929},{&quot;brightness&quot;:0,&quot;colorType&quot;:1,&quot;foreColorIndex&quot;:5,&quot;pos&quot;:0.8571199774742126,&quot;transparency&quot;:0.80000001192092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37_1*n_h_i*1_1_4"/>
  <p:tag name="KSO_WM_TEMPLATE_CATEGORY" val="diagram"/>
  <p:tag name="KSO_WM_TEMPLATE_INDEX" val="20231637"/>
  <p:tag name="KSO_WM_UNIT_LAYERLEVEL" val="1_1_1"/>
  <p:tag name="KSO_WM_TAG_VERSION" val="3.0"/>
  <p:tag name="KSO_WM_BEAUTIFY_FLAG" val="#wm#"/>
  <p:tag name="KSO_WM_UNIT_TYPE" val="n_h_i"/>
  <p:tag name="KSO_WM_UNIT_INDEX" val="1_1_4"/>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3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37_1*n_h_a*1_1_1"/>
  <p:tag name="KSO_WM_TEMPLATE_CATEGORY" val="diagram"/>
  <p:tag name="KSO_WM_TEMPLATE_INDEX" val="20231637"/>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UNIT_TEXT_FILL_TYPE" val="1"/>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10;添加标题"/>
  <p:tag name="KSO_WM_UNIT_TEXT_TYPE" val="1"/>
  <p:tag name="KSO_WM_DIAGRAM_USE_COLOR_VALUE" val="{&quot;color_scheme&quot;:1,&quot;color_type&quot;:1,&quot;theme_color_indexes&quot;:[5,6,5,6,5,6]}"/>
</p:tagLst>
</file>

<file path=ppt/tags/tag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2_1"/>
  <p:tag name="KSO_WM_UNIT_ID" val="diagram20231637_1*n_h_h_i*1_2_2_1"/>
  <p:tag name="KSO_WM_TEMPLATE_CATEGORY" val="diagram"/>
  <p:tag name="KSO_WM_TEMPLATE_INDEX" val="20231637"/>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n1-1"/>
  <p:tag name="KSO_WM_UNIT_SUBTYPE" val="d"/>
  <p:tag name="KSO_WM_UNIT_TYPE" val="n_h_h_i"/>
  <p:tag name="KSO_WM_UNIT_INDEX" val="1_2_1_1"/>
  <p:tag name="KSO_WM_UNIT_ID" val="diagram20231637_1*n_h_h_i*1_2_1_1"/>
  <p:tag name="KSO_WM_TEMPLATE_CATEGORY" val="diagram"/>
  <p:tag name="KSO_WM_TEMPLATE_INDEX" val="20231637"/>
  <p:tag name="KSO_WM_UNIT_LAYERLEVEL" val="1_1_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7.75,&quot;left&quot;:69.68393700787401,&quot;top&quot;:0.8,&quot;width&quot;:578.2933858267717}"/>
  <p:tag name="KSO_WM_DIAGRAM_COLOR_MATCH_VALUE" val="{&quot;shape&quot;:{&quot;fill&quot;:{&quot;solid&quot;:{&quot;brightness&quot;:0,&quot;colorType&quot;:2,&quot;rgb&quot;:&quot;#ffffff&quot;,&quot;transparency&quot;:0},&quot;type&quot;:1},&quot;glow&quot;:{&quot;colorType&quot;:0},&quot;line&quot;:{&quot;gradient&quot;:[{&quot;brightness&quot;:0,&quot;colorType&quot;:1,&quot;foreColorIndex&quot;:5,&quot;pos&quot;:1,&quot;transparency&quot;:0},{&quot;brightness&quot;:0,&quot;colorType&quot;:1,&quot;foreColorIndex&quot;:6,&quot;pos&quot;:0.05999999865889549,&quot;transparency&quot;:0},{&quot;brightness&quot;:0,&quot;colorType&quot;:1,&quot;foreColorIndex&quot;:5,&quot;pos&quot;:0.9399999976158142,&quot;transparency&quot;:0}],&quot;type&quot;:2},&quot;shadow&quot;:{&quot;brightness&quot;:0,&quot;colorType&quot;:1,&quot;foreColorIndex&quot;:8,&quot;transparency&quot;:0.75},&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4"/>
  <p:tag name="KSO_WM_UNIT_FILL_FORE_SCHEMECOLOR_INDEX_BRIGHTNESS" val="0"/>
  <p:tag name="KSO_WM_UNIT_TEXT_FILL_TYPE" val="1"/>
  <p:tag name="KSO_WM_DIAGRAM_USE_COLOR_VALUE" val="{&quot;color_scheme&quot;:1,&quot;color_type&quot;:1,&quot;theme_color_indexes&quot;:[5,6,5,6,5,6]}"/>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4.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4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2*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x*1_2_1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4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2*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x*1_2_2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i*1_2_4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4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1,&quot;foreColorIndex&quot;:5,&quot;transparency&quot;:0},&quot;type&quot;:1},&quot;glow&quot;:{&quot;colorType&quot;:0},&quot;line&quot;:{&quot;solidLine&quot;:{&quot;brightness&quot;:0,&quot;colorType&quot;:1,&quot;foreColorIndex&quot;:5,&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UNIT_LINE_FORE_SCHEMECOLOR_INDEX" val="5"/>
  <p:tag name="KSO_WM_DIAGRAM_USE_COLOR_VALUE" val="{&quot;color_scheme&quot;:1,&quot;color_type&quot;:1,&quot;theme_color_indexes&quot;:[5,6,5,6,5,6]}"/>
</p:tagLst>
</file>

<file path=ppt/tags/tag4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4_1"/>
  <p:tag name="KSO_WM_UNIT_ID" val="diagram20235248_2*n_h_h_f*1_2_4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x*1_2_4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4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4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2*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5.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2*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7.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2*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287.7227559055118,&quot;left&quot;:150.5,&quot;top&quot;:73.38811023622047,&quot;width&quot;:429.8863779527559}"/>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UNIT_ISCONTENTSTITLE" val="0"/>
  <p:tag name="KSO_WM_UNIT_ISNUMDGMTITLE" val="0"/>
  <p:tag name="KSO_WM_DIAGRAM_GROUP_CODE" val="n1-1"/>
  <p:tag name="KSO_WM_UNIT_VALUE" val="12"/>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6.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6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1*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正文具体内容"/>
  <p:tag name="KSO_WM_UNIT_LINE_FORE_SCHEMECOLOR_INDEX" val="-2"/>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6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1*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6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1*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4"/>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4"/>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5"/>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5"/>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6"/>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6"/>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2"/>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2"/>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3"/>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3"/>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4"/>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1},{&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5"/>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5"/>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6"/>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6"/>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7"/>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7"/>
  <p:tag name="KSO_WM_DIAGRAM_VERSION" val="3"/>
  <p:tag name="KSO_WM_DIAGRAM_COLOR_TRICK" val="4"/>
  <p:tag name="KSO_WM_DIAGRAM_COLOR_TEXT_CAN_REMOVE" val="n"/>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gradient&quot;:[{&quot;brightness&quot;:0.4000000059604645,&quot;colorType&quot;:1,&quot;foreColorIndex&quot;:5,&quot;pos&quot;:0.4300000071525574,&quot;transparency&quot;:0.4099999964237213},{&quot;brightness&quot;:0.4000000059604645,&quot;colorType&quot;:1,&quot;foreColorIndex&quot;:5,&quot;pos&quot;:0,&quot;transparency&quot;:0.4000000059604645}],&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78.xml><?xml version="1.0" encoding="utf-8"?>
<p:tagLst xmlns:p="http://schemas.openxmlformats.org/presentationml/2006/main">
  <p:tag name="KSO_WM_UNIT_NOCLEAR" val="0"/>
  <p:tag name="KSO_WM_UNIT_HIGHLIGHT" val="0"/>
  <p:tag name="KSO_WM_UNIT_COMPATIBLE" val="0"/>
  <p:tag name="KSO_WM_UNIT_DIAGRAM_ISNUMVISUAL" val="0"/>
  <p:tag name="KSO_WM_UNIT_DIAGRAM_ISREFERUNIT" val="0"/>
  <p:tag name="KSO_WM_UNIT_TYPE" val="n_h_a"/>
  <p:tag name="KSO_WM_UNIT_INDEX" val="1_1_1"/>
  <p:tag name="KSO_WM_UNIT_ID" val="diagram20235248_1*n_h_a*1_1_1"/>
  <p:tag name="KSO_WM_TEMPLATE_CATEGORY" val="diagram"/>
  <p:tag name="KSO_WM_TEMPLATE_INDEX" val="20235248"/>
  <p:tag name="KSO_WM_UNIT_LAYERLEVEL" val="1_1_1"/>
  <p:tag name="KSO_WM_TAG_VERSION" val="3.0"/>
  <p:tag name="KSO_WM_DIAGRAM_MAX_ITEMCNT" val="5"/>
  <p:tag name="KSO_WM_DIAGRAM_MIN_ITEMCNT" val="3"/>
  <p:tag name="KSO_WM_DIAGRAM_VIRTUALLY_FRAME" val="{&quot;height&quot;:336.49992125984255,&quot;left&quot;:108.95,&quot;top&quot;:62.39905511811023,&quot;width&quot;:573.7}"/>
  <p:tag name="KSO_WM_DIAGRAM_COLOR_MATCH_VALUE" val="{&quot;shape&quot;:{&quot;fill&quot;:{&quot;type&quot;:0},&quot;glow&quot;:{&quot;colorType&quot;:0},&quot;line&quot;:{&quot;type&quot;:0},&quot;shadow&quot;:{&quot;brightness&quot;:-0.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ISCONTENTSTITLE" val="0"/>
  <p:tag name="KSO_WM_UNIT_ISNUMDGMTITLE" val="0"/>
  <p:tag name="KSO_WM_BEAUTIFY_FLAG" val="#wm#"/>
  <p:tag name="KSO_WM_UNIT_VALUE" val="12"/>
  <p:tag name="KSO_WM_DIAGRAM_GROUP_CODE" val="n1-1"/>
  <p:tag name="KSO_WM_DIAGRAM_VERSION" val="3"/>
  <p:tag name="KSO_WM_DIAGRAM_COLOR_TRICK" val="4"/>
  <p:tag name="KSO_WM_DIAGRAM_COLOR_TEXT_CAN_REMOVE" val="n"/>
  <p:tag name="KSO_WM_UNIT_PRESET_TEXT" val="单击此处添加标题具体内容"/>
  <p:tag name="KSO_WM_UNIT_LINE_FORE_SCHEMECOLOR_INDEX" val="-2"/>
  <p:tag name="KSO_WM_DIAGRAM_USE_COLOR_VALUE" val="{&quot;color_scheme&quot;:1,&quot;color_type&quot;:1,&quot;theme_color_indexes&quot;:[5,6,5,6,5,6]}"/>
</p:tagLst>
</file>

<file path=ppt/tags/tag79.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8.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80.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81.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82.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83.xml><?xml version="1.0" encoding="utf-8"?>
<p:tagLst xmlns:p="http://schemas.openxmlformats.org/presentationml/2006/main">
  <p:tag name="KSO_WM_BEAUTIFY_FLAG" val=""/>
  <p:tag name="KSO_WM_DIAGRAM_VIRTUALLY_FRAME" val="{&quot;height&quot;:381.37488188976374,&quot;left&quot;:70.66125984251968,&quot;top&quot;:103.05,&quot;width&quot;:843.245905511811}"/>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i*1_1_1"/>
  <p:tag name="KSO_WM_TEMPLATE_CATEGORY" val="diagram"/>
  <p:tag name="KSO_WM_TEMPLATE_INDEX" val="20235248"/>
  <p:tag name="KSO_WM_UNIT_LAYERLEVEL" val="1_1_1"/>
  <p:tag name="KSO_WM_TAG_VERSION" val="3.0"/>
  <p:tag name="KSO_WM_BEAUTIFY_FLAG" val="#wm#"/>
  <p:tag name="KSO_WM_DIAGRAM_GROUP_CODE" val="n1-1"/>
  <p:tag name="KSO_WM_UNIT_TYPE" val="n_h_i"/>
  <p:tag name="KSO_WM_UNIT_INDEX" val="1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gradient&quot;:[{&quot;brightness&quot;:0,&quot;colorType&quot;:1,&quot;foreColorIndex&quot;:5,&quot;pos&quot;:0,&quot;transparency&quot;:0},{&quot;brightness&quot;:0.4000000059604645,&quot;colorType&quot;:1,&quot;foreColorIndex&quot;:5,&quot;pos&quot;:0.8999999761581421,&quot;transparency&quot;:1},{&quot;brightness&quot;:0.4000000059604645,&quot;colorType&quot;:1,&quot;foreColorIndex&quot;:5,&quot;pos&quot;:0.7099999785423279,&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LINE_FORE_SCHEMECOLOR_INDEX" val="-2"/>
  <p:tag name="KSO_WM_DIAGRAM_USE_COLOR_VALUE" val="{&quot;color_scheme&quot;:1,&quot;color_type&quot;:1,&quot;theme_color_indexes&quot;:[5,6,5,6,5,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1"/>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2"/>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2"/>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3"/>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3"/>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ags/tag9.xml><?xml version="1.0" encoding="utf-8"?>
<p:tagLst xmlns:p="http://schemas.openxmlformats.org/presentationml/2006/main">
  <p:tag name="KSO_WM_DIAGRAM_VIRTUALLY_FRAME" val="{&quot;height&quot;:198.92653543307082,&quot;left&quot;:59.83251968503937,&quot;top&quot;:135.38125984251968,&quot;width&quot;:500.8174803149606}"/>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1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6,&quot;transparency&quot;:0},&quot;type&quot;:1},&quot;glow&quot;:{&quot;colorType&quot;:0},&quot;line&quot;:{&quot;solidLine&quot;:{&quot;brightness&quot;:0,&quot;colorType&quot;:1,&quot;foreColorIndex&quot;:6,&quot;transparency&quot;:0.5},&quot;type&quot;:1},&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6"/>
  <p:tag name="KSO_WM_DIAGRAM_USE_COLOR_VALUE" val="{&quot;color_scheme&quot;:1,&quot;color_type&quot;:1,&quot;theme_color_indexes&quot;:[5,6,5,6,5,6]}"/>
</p:tagLst>
</file>

<file path=ppt/tags/tag9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5248_1*n_h_h_f*1_2_1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正文具体内容"/>
  <p:tag name="KSO_WM_UNIT_LINE_FORE_SCHEMECOLOR_INDEX" val="-2"/>
  <p:tag name="KSO_WM_DIAGRAM_USE_COLOR_VALUE" val="{&quot;color_scheme&quot;:1,&quot;color_type&quot;:1,&quot;theme_color_indexes&quot;:[5,6,5,6,5,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1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1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2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7,&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
  <p:tag name="KSO_WM_UNIT_LINE_FORE_SCHEMECOLOR_INDEX" val="-2"/>
  <p:tag name="KSO_WM_DIAGRAM_USE_COLOR_VALUE" val="{&quot;color_scheme&quot;:1,&quot;color_type&quot;:1,&quot;theme_color_indexes&quot;:[5,6,5,6,5,6]}"/>
</p:tagLst>
</file>

<file path=ppt/tags/tag9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5248_1*n_h_h_f*1_2_2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添加项正文内容"/>
  <p:tag name="KSO_WM_UNIT_LINE_FORE_SCHEMECOLOR_INDEX" val="-2"/>
  <p:tag name="KSO_WM_DIAGRAM_USE_COLOR_VALUE" val="{&quot;color_scheme&quot;:1,&quot;color_type&quot;:1,&quot;theme_color_indexes&quot;:[5,6,5,6,5,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2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2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i*1_2_3_1"/>
  <p:tag name="KSO_WM_TEMPLATE_CATEGORY" val="diagram"/>
  <p:tag name="KSO_WM_TEMPLATE_INDEX" val="20235248"/>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1,&quot;foreColorIndex&quot;:8,&quot;transparency&quot;:0},&quot;type&quot;:1},&quot;glow&quot;:{&quot;colorType&quot;:0},&quot;line&quot;:{&quot;type&quot;:0},&quot;shadow&quot;:{&quot;brightness&quot;:0,&quot;colorType&quot;:1,&quot;foreColorIndex&quot;:5,&quot;transparency&quot;:0.8100000023841858},&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8"/>
  <p:tag name="KSO_WM_UNIT_FILL_FORE_SCHEMECOLOR_INDEX_BRIGHTNESS" val="0"/>
  <p:tag name="KSO_WM_UNIT_LINE_FORE_SCHEMECOLOR_INDEX" val="-2"/>
  <p:tag name="KSO_WM_DIAGRAM_USE_COLOR_VALUE" val="{&quot;color_scheme&quot;:1,&quot;color_type&quot;:1,&quot;theme_color_indexes&quot;:[5,6,5,6,5,6]}"/>
</p:tagLst>
</file>

<file path=ppt/tags/tag9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5248_1*n_h_h_f*1_2_3_1"/>
  <p:tag name="KSO_WM_TEMPLATE_CATEGORY" val="diagram"/>
  <p:tag name="KSO_WM_TEMPLATE_INDEX" val="20235248"/>
  <p:tag name="KSO_WM_UNIT_LAYERLEVEL" val="1_1_1_1"/>
  <p:tag name="KSO_WM_TAG_VERSION" val="3.0"/>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TEXT_TYPE" val="1"/>
  <p:tag name="KSO_WM_UNIT_USESOURCEFORMAT_APPLY" val="1"/>
  <p:tag name="KSO_WM_UNIT_TEXT_LAYER_COUNT" val="1"/>
  <p:tag name="KSO_WM_BEAUTIFY_FLAG" val="#wm#"/>
  <p:tag name="KSO_WM_DIAGRAM_GROUP_CODE" val="n1-1"/>
  <p:tag name="KSO_WM_DIAGRAM_VERSION" val="3"/>
  <p:tag name="KSO_WM_DIAGRAM_COLOR_TRICK" val="4"/>
  <p:tag name="KSO_WM_DIAGRAM_COLOR_TEXT_CAN_REMOVE" val="n"/>
  <p:tag name="KSO_WM_UNIT_PRESET_TEXT" val="单击此处添加项正文"/>
  <p:tag name="KSO_WM_UNIT_LINE_FORE_SCHEMECOLOR_INDEX" val="-2"/>
  <p:tag name="KSO_WM_DIAGRAM_USE_COLOR_VALUE" val="{&quot;color_scheme&quot;:1,&quot;color_type&quot;:1,&quot;theme_color_indexes&quot;:[5,6,5,6,5,6]}"/>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h_h_x*1_2_3_1"/>
  <p:tag name="KSO_WM_TEMPLATE_CATEGORY" val="diagram"/>
  <p:tag name="KSO_WM_TEMPLATE_INDEX" val="20235248"/>
  <p:tag name="KSO_WM_UNIT_LAYERLEVEL" val="1_1_1_1"/>
  <p:tag name="KSO_WM_TAG_VERSION" val="3.0"/>
  <p:tag name="KSO_WM_BEAUTIFY_FLAG" val="#wm#"/>
  <p:tag name="KSO_WM_UNIT_VALUE" val="100*100"/>
  <p:tag name="KSO_WM_DIAGRAM_GROUP_CODE" val="n1-1"/>
  <p:tag name="KSO_WM_UNIT_TYPE" val="n_h_h_x"/>
  <p:tag name="KSO_WM_UNIT_INDEX" val="1_2_3_1"/>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48_1*n_i*1_4"/>
  <p:tag name="KSO_WM_TEMPLATE_CATEGORY" val="diagram"/>
  <p:tag name="KSO_WM_TEMPLATE_INDEX" val="20235248"/>
  <p:tag name="KSO_WM_UNIT_LAYERLEVEL" val="1_1"/>
  <p:tag name="KSO_WM_TAG_VERSION" val="3.0"/>
  <p:tag name="KSO_WM_BEAUTIFY_FLAG" val="#wm#"/>
  <p:tag name="KSO_WM_DIAGRAM_GROUP_CODE" val="n1-1"/>
  <p:tag name="KSO_WM_UNIT_TYPE" val="n_i"/>
  <p:tag name="KSO_WM_UNIT_INDEX" val="1_4"/>
  <p:tag name="KSO_WM_DIAGRAM_VERSION" val="3"/>
  <p:tag name="KSO_WM_DIAGRAM_COLOR_TRICK" val="4"/>
  <p:tag name="KSO_WM_DIAGRAM_COLOR_TEXT_CAN_REMOVE" val="n"/>
  <p:tag name="KSO_WM_DIAGRAM_MAX_ITEMCNT" val="5"/>
  <p:tag name="KSO_WM_DIAGRAM_MIN_ITEMCNT" val="3"/>
  <p:tag name="KSO_WM_DIAGRAM_VIRTUALLY_FRAME" val="{&quot;height&quot;:287.69992125984254,&quot;left&quot;:157.04700787401575,&quot;top&quot;:57.499055118110235,&quot;width&quot;:413.2529921259842}"/>
  <p:tag name="KSO_WM_DIAGRAM_COLOR_MATCH_VALUE" val="{&quot;shape&quot;:{&quot;fill&quot;:{&quot;solid&quot;:{&quot;brightness&quot;:0.6000000238418579,&quot;colorType&quot;:1,&quot;foreColorIndex&quot;:7,&quot;transparency&quot;:0.579999983310699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7"/>
  <p:tag name="KSO_WM_UNIT_FILL_FORE_SCHEMECOLOR_INDEX_BRIGHTNESS" val="0.6"/>
  <p:tag name="KSO_WM_UNIT_LINE_FORE_SCHEMECOLOR_INDEX" val="-2"/>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ud0ofpxa">
      <a:majorFont>
        <a:latin typeface="字魂105号-简雅黑"/>
        <a:ea typeface="字魂105号-简雅黑"/>
        <a:cs typeface=""/>
      </a:majorFont>
      <a:minorFont>
        <a:latin typeface="字魂105号-简雅黑"/>
        <a:ea typeface="字魂105号-简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0.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6.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7.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8.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19.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0.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6.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7.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8.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29.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0.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6.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7.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8.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39.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0.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6.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7.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8.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49.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0.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1.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2.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3.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4.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55.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6.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7.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8.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ppt/theme/themeOverride9.xml><?xml version="1.0" encoding="utf-8"?>
<a:themeOverride xmlns:a="http://schemas.openxmlformats.org/drawingml/2006/main">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themeOverride>
</file>

<file path=customXml/item1.xml><?xml version="1.0" encoding="utf-8"?>
<s:customData xmlns="http://www.wps.cn/officeDocument/2013/wpsCustomData" xmlns:s="http://www.wps.cn/officeDocument/2013/wpsCustomData">
  <extobjs>
    <extobj name="C9F754DE-2CAD-44b6-B708-469DEB6407EB-1">
      <extobjdata type="C9F754DE-2CAD-44b6-B708-469DEB6407EB" data="ewoJIkZpbGVJZCIgOiAiNDEyODUwNzc3NTg3IiwKCSJHcm91cElkIiA6ICIyMDQ2NDAyNzQxIiwKCSJJbWFnZSIgOiAiaVZCT1J3MEtHZ29BQUFBTlNVaEVVZ0FBQlNZQUFBSFJDQVlBQUFCM2ltZjVBQUFBQVhOU1IwSUFyczRjNlFBQUlBQkpSRUZVZUp6czNYZFlVMmYvQnZBN1lZc0NpZ05GY2UrdE9PcWlpbGFyWWx1dGl1S29yMWF0dG9xVzFyYnVXWngxZGJnUlJYRWhDbGhSUWFFSWlvcEZyUXFLT0VDUmpheEFTUEw3Z3plbmhBd0NLdTM3OC81Y1Y2ODNuUE9jazVPUXhKYzczK2Y1aWhRS2hRSkVSRVJFUkVSRVJFUkVsVWo4VDE4QUVSRVJFUkVSRVJFUnZYc1lUQklSRVJFUkVSRVJFVkdsWXpCSlJFUkVSRVJFUkVSRWxZN0JKQkVSRVJFUkVSRVJFVlU2QnBORVJFUkVSRVJFUkVSVTZSaE1FaEVSRVJFUkVSRVJVYVZqTUVsRVJFUkVSRVJFUkVTVmpzRWtFUkVSRVJFUkVSRVJWVG9HazBSRVJFUkVSRVJFUkZUcEdFd1NFUkVSRVJFUkVSRlJwV013U1VSRVJFUkVSRVJFUkpXT3dTUVJFUkVSRVJFUkVSRlZPZ2FUUkVSRVJFUkVSRVJFVk9rWVRCSVJFUkVSRVJFUkVWR2xZekJKUkVSRVJFUkVSRVJFbFk3QkpCRVJFUkVSRVJFUkVWVTZCcE5FUkVSRVJFUkVSRVJVNlJoTUVoRVJFUkVSRVJFUlVhVmpNRWxFUkVSRVJFUkVSRVNWanNFa0VSRVJFUkVSRVJFUlZUb0drMFJFUkVSRVJFUkVSRlRwR0V3U0VSRVJFUkVSRVJGUnBXTXdTVVJFUkVSRVJFUkVSSldPd1NRUkVSRVJFUkVSRVJGVk9nYVRSRVJFUkVSRVJFUkVWT2tZVEJJUkVSRVJFUkVSRVZHbFl6QkpSRVJFUkVSRVJFUkVsWTdCSkJFUkVSRVJFUkVSRVZVNkJwTkVSRVJFUkVSRVJFUlU2UmhNRWhFUkVSRVJFUkVSVWFWak1FbEVSRVJFUkVSRVJFU1Zqc0VrRVJFUkVSRVJFUkVSVlRvR2swUkVSRVJFUkVSRVJGVHBHRXdTRVJFUkVSRVJFUkZScFdNd1NVUkVSRVJFUkVSRVJKV093U1FSRVJFUkVSRVJFUkZWT2dhVFJFUkVSRVJFUkVSRVZPa1lUQklSRVJFUkVSRVJFVkdsWXpCSlJFUkVSRVJFUkVSRWxZN0JKQkVSRVJFUkVSRVJFVlU2QnBORVJFUkVSRVJFUkVSVTZSaE1FaEVSRVJFUkVSRVJVYVZqTUVsRVJFUkVSRVJFUkVTVmpzRWtFUkVSRVJFUkVSRVJWVG9HazBSRVJFUkVSRVJFUkZUcEdFd1NFUkVSRVJFUkVSRlJwV013U1VSRVJFUkVSRVJFUkpXT3dTUVJFUkVSRVJFUkVSRlZPZ2FUUkVSRVJFUkVSRVJFVk9rWVRCSVJFUkVSRVJFUkVWR2xZekJKUkVSRVJFUkVSRVJFbFk3QkpCRVJFUkVSRVJFUkVWVTZCcE5FUkVSRVJFUkVSRVJVNlJoTUVoRVJFUkhSV3lPVlNoRWRIWTJrcENTMWZUS1pEQUVCQVNncUt0SjQ3UG56NS9IMDZkTXl6Ky9oNFlFblQ1NW9IZVBwNlFsWFYxZkk1Zkx5WGJ3VzhmSHhlUFhxbGNaOUNRa0ppSXVMSy9jNXIxNjlpblhyMWlFa0pPUjFMNi9TYk4yNkZZY1BIMWJiL3ZqeDQzL2dhdjRkRkFvRlpESVpGQXBGaFk3MzgvUERtVE5uM3ZCVkFlZk9uWU9QajQvR2ZSa1pHZGk5ZTdmYTYvYjgrZlB3OWZWOTQ5ZENmL1B5OHNMRml4ZTFmZ2JtNStmajU1OS94clZyMTE3N3ZvNGZQNDUxNjlZaFBqNyt0Yy8xVDVGSUpIajY5Q2t5TXpQTGRkeWxTNWZnNStlbjlYTWJBRzdkdWdWUFQwODhldlRvZFMrVHlzbnduNzRBSWlJaUlpTDYveXN6TXhOdWJtNFlQMzQ4cGt5Wm9ySXZJaUlDbXpkdnhzT0hEekYzN2x5VmZiZHYzOGI2OWV0UnZYcDE3TnUzRDFXcVZORjQvai8vL0JOZVhsNHdOVFZGdzRZTk5ZNTUrdlFwL3ZycnIzS0hSWEs1SE9ucDZYajU4aVZ5Y25MUW8wY1BKQ1ltWXViTW1lalFvUVBjM2QxaFlHQ2dNbjdkdW5WNCtQQWhQRHc4VUx0MmJiM3Y2OENCQTRpSmljR0lFU1BLZFkxS2NYRnhieVRRNnRDaEF4d2NIRlMyTFZ1MkRMVnExY0tNR1ROZ2FGajhKMlJPVGc3OC9QelF0R2xUakJzM1RoZ2JFaEtDVmF0V1lkaXdZWmd4WXdiTXpNelU3aU1qSXdNWExseDQ3V3N0cVcvZnZyQ3hzWG1qNTZ5SVE0Y093Y1BEQTFPblRvV3pzM081ai9meDhZR3hzVEdHRGgwcWJKUEpaTml4WTRkZXg5ZXVYUnVmZnZxcDJ2YlEwRkFrSlNWaDVNaVJhdnN5TXpOeDVNZ1JOR3JVQ0UyYk5oVzJCd2NISXlVbEJSOS8vTEhhTVRLWkRJV0ZoWHBka3o2TWpZMVYza3NBc0dYTEZ1VGw1VlhvZk5iVzFwZytmYnJhOXJ5OFBKdy9meDZYTGwzQ2l4Y3ZrSldWaGVyVnE2TkxseTZZTUdHQ3h0ZVFRcUdBajQ4UC9Qejg4UExsUzlTb1VRT0RCZzNDeElrVDFhNFpLUDVjVzdKa0NjYU1HWVBQUC85YzZ6V21wcVppLy83OXFGT25qdHA3VGlreU1oSyt2cjdJemMxRnQyN2R5dkVNcU1yT3pzYmV2WHRoWW1JQ1YxZlhjaDBiR3h1TDZPam9DdCszSnFOR2pZSllMRVo0ZURoaVltTFU5cmRvMFFLOWUvZFcyNzVseXhaY3VIQUIwNlpOdzlpeFkvVytQMjl2YjhURnhhRkxseTZ3c0xEUU9PYjI3ZHM0Y09BQTZ0V3JoeVpObXVqL1lPaTFNWmdrSWlJaUlxSi9SSjgrZmVEZzRBQi9mMzkwNnRSSitPTThOemNYN3U3dU1EUTB4T0xGaTdXR2trQnhwU0ZRSEV4ZHZueFo0NWkwdERRQXhZR0JTQ1JTMjI5b2FJZ2VQWG9nT0RoWXFLcFIvcWVzc2hTTHhUaDE2aFJzYlcweFpzd1llSHQ3Q3dHVWtwZVhGKzdkdTRlcFU2ZVdLNVNNajQ5SFRFd01HamR1akZhdFd1bDlYRW1KaVlrNGZmcDBoWTR0cldSSUVoc2JpOHVYTDZOang0NUNLQWxBcUdSdDFxeVp5ckZkdTNaRno1NDlFUkFRZ0JzM2JtREJnZ1ZvMTY2ZHlwajA5SFFjUFhwVTQzM241K2Vqb0tBQVZsWldLdHN6TXpOaFltS2lNZWdFZ09iTm03K3hZTkxYMXhlLy92b3JwazZkaWpGanhyeVJjNzRPbVV5R2t5ZFA2alcyZWZQbUdvUEowa29HUXNycXN6LysrQVBQbmowVHhpUWtKQ0EvUHgvNzl1MFR0aWtEbzlEUVVLeFpzNlk4RDBNbk56YzNEQjQ4V0dWYlNFZ0ljbkp5WUdKaVVxNXpTU1FTMUs5ZlgyTXdlZVRJRVJ3NmRBZ2lrUWcxYXRTQWtaRVJVbEpTRUJnWWlMQ3dNR3pjdUZFbG5BV0FuVHQzNHZqeDQramN1VE1jSFIyRkwwTXlNelBWUXI2Q2dnTDgvUFBQcUZXckZpWk9uS2p6T29PQ2dxQlFLUERKSjU5QUxOWThtVFUwTkJRQU1HalFvUEk4QldvdVhMZ0FxVlNLWWNPR3dkall1RnpIeHNURWFIMi9LaXNRUzRaOVJVVkZ5TW5KZ2JtNU9ZeU1qRFFlOS9ISEgwTXNGaU15TWhJQkFRRnErNGNNR2FJV1RONjhlVlA0UXVQdzRjUG8zNysvWHArenFhbXBpSXVMUStQR2pXRnJhMXZtZUgxczNib1ZaODZjd2FwVnEyQnZiLzlHenZrdVl6QkpSRVJFUkVTVktqbzZXcGcyMnJCaFE1aWJtK1BwMDZmQ1ZOUHIxNjhqT1RrWkhUdDJSR3hzTEdKall3RUFnd2NQaHJtNXVYQWVoVUtCaUlnSXRHalJBclZxMWNKbm4zMm04MzZYTDErdWNidTV1VGw4ZlgxaFlXRUJpVVNDV3JWcVFTd1dJek16RTlPblQwZTlldlZRcDA0ZDRZL3N5Wk1uNCtyVnF3Z0tDb0t6c3pQTXpjM3g3Tmt6SER4NEVCMDdkdFFhWnJtN3V5TXJLMHR0ZTNKeU1vRGlRUGI3NzcvWCtSaVUxN3RvMFNLTis2Wk5tNmF4NnZMeTVjdFl1M1l0WnN5WWdXSERocW50Zi9yMEtiNzg4a3UxN2NvcXpJOCsra2hsdS9MM1Z6cVlyRnExS2xhc1dJSERody9EdzhNRDgrZlB4L2J0MjlHaVJRdGhUTk9tVFhIczJER04xNzlqeHc0Y1AzNGNucDZlS2lIa29FR0RNSGp3WUh6MTFWY2FqM3RUWW1OanNXUEhEblR1M0JtalI0OStxL2RWWHNPR0RkTlo3VFp0MmpTOXp4VWZINDhyVjY0QWdGRDUrUERoUTVVbEY3S3lzbEJVVkNTTUE0cEQvTjY5ZTZOV3JWcm8xYXVYeWprZlBYcUVwS1FrdEcvZkh0V3FWZE40djVHUmtSQ0pSR3JWZjlvQ3BqWnQybUR6NXMxNlB5NEFtRFJwa3RaOUppWW0rT3l6enpCOCtIQllXbG9DQU83ZnY0OGZmL3dSejU4L3g2Wk5tL0R6eno4TDQ1T1NrbkRpeEFuMDZORURLMWV1aEVna2dvdUxDK2JQbjQ4elo4N0F4Y1VGdFdyVkVzWjdlWG5oNWN1WFdMcDBLVXhOVGRYdVh5NlhvNkNnQUFEdysrKy93OFRFQkE0T0RzalB6MWU1UnJGWWpPenNiRVJFUk1EUzBoSzJ0clpJU1VsUk81K1JrWkVRNHFlbHBXSERoZzBhSC9mRGh3OEJGRmNGNnZNWjA2NWRPN2k0dUFBQW5KeWM0T1RrcEhIY3JGbXpBQUMvL1BLTHNDMDZPaHB1Ym02WVAzOCsrdlhyVitaOUFjVkxHQmdaR1NFOFBCd3JWcXlBbloyZHl2N1UxRlM0dTd1alpzMmErUGJiYjdGdzRVS3NXclVLNjlhdDAvZzhseFFlSGc2ZytJdXdOMlhHakJtNGZmczJmdnp4Ui96MjIyOHFyd0VxUHdhVFJFUkVSRVJVcVVKRFErSG41eWY4TVdkdWJvNnpaODhpTXpNVE1wa00xdGJXcUYyN05sNjhlSUVUSjA0Z1B6OGYyZG5aNk5Xcmwwb3dHUjBkamVUa1pJd2RPeFpHUmtiWXVYT254dnZidVhNbnJsKy9qdDkrKzAxalpaSnlPcWE5dmIxUS9lTGw1UVVQRHc4TUh6NWNDTWlTazVOeDgrWk5BRUN2WHIxZ1pXV0ZzTEF3NFR6RGhnMkR0YlUxenA4L0R3Qm8yYklsR2pWcUpPeS9mLysrVUwycHBGQW9oS0RpMWF0WHVIUG5UcG5QbjdhcGlFQnhVS0dwcWxCWkpXVm9hS2h6ZjBrU2lRUVhMMTZFdGJXMVdnaWxyTFlySFV3Q2dFZ2t3dmp4NDlHcVZTdEVSMGVyaEpKS2Nya2NmLzc1cDlwMlpVZ2JIUjJ0ZGsycHFhbUlpb3BTTzZaOSsvWmFLN1BLUXlhVFljMmFOVEEwTk1TMzMzNnJzYnIyYlFnSUNCQXFjM055Y21Cb2FBZy9QejhBeGEvTmdRTUhxaDN6NHNVTDVPYm1hbnorOWVIaTRpSUVUL0h4OFpnK2ZUcW1USm1pY2wvZmYvODlVbEpTTkU0amI5ZXVuVm9sN0xadDIzRDY5R2w4L3ZubmFOMjZ0Y2I3SFRseUpJeU5qYlYrU1ZCYVVWRVIwdFBUOVgxWUFJcGZXNXFtV0FPQXM3T3oybWRBcTFhdDhOVlhYK0g3Nzc5SGJHd3MwdExTWUcxdERhQTRTRlVvRkhCeWNoSmVEMkt4R0lNR0RjSmZmLzJGdTNmdkNoWEdDUWtKT0hic0dPenQ3YldHWUxkdjM0YWJtNXZhTlpXMGRldFd0RzdkR3VmUG40ZFVLa1ZXVnBid3V5cXRlZlBtUWloWVdGaW84Zk5ESnBOQktwVkNMQllqTVRFUmlZbUpHczlWa2pLMFZYcjE2cFVRYnBha25HcGY4bjJwL05JaVBqNGVWYXRXVlJsdmFtcUtObTNhcUoxSExCYkR3TUFBMTY5ZkI2QWFJa29rRWl4ZHVoU1ptWm5ZdUhFajJyVnJoeSsrK0FKYnQyN0Y0c1dMc1hyMWFwMVZvSUdCZ1FDS0srYnYzYnVudG4vTW1ESG8zTG16MXVNMU1URXh3WGZmZlllWk0yZGkwNlpOK1BISEg4dDFQS2xpTUVsRVJFUkVSSlhPMHRJU1hsNWVTRTlQUjQwYU5RQUFTNWN1UldKaUluYnYzZzBBZVBMa0NSbzJiQWcvUHo5czNicFY3UnlCZ1lFd05qYkdnQUVESUJLSjBMaHhZNDMzcFF3ekd6VnFwRFd3ME1lREJ3KzBWaVJwTW4zNmRKVmcwc1BEUTIxTVlHQWdObXpZZ0VHREJ1SGJiNyt0OExXOURYZnUzRUZlWGg2cVZxMktWYXRXcWV5N2ZmczJnT0lwbFdWTkRTMFpRazJiTmcyMnRyWW9LaXJDZ2dVTHRCNnplUEZpdFczaDRlRkM5Vk5KUjQ0Y0VWNURyeU00T0JpSmlZa1lOV3FVWHVmTHpzN1dXaGxZV2tGQmdkWXB5VnUzYmxWcnpLUjh2UnNaR1drTUpwVmh1ekxBMUdUSmtpVkNFSk9ibXd1WlRDWlVnWGJ2M2gzZmZQTU5BS0I2OWVxWU9IR2kycnA2am82T0ZWN2o4VTJKaVlrcDExcUNTdlhyMTllNFhkdVU2Wll0V3dxM1MxWXZLcXNVUzFkMDFxeFpFMER4YTBCcDI3WnRFSWxFZWxYMU5tM2FGTTJiTjFmWkZoTVRJelNta2N2bE9IbnlKSXlNakRTdUMxcFFVQUJmWDErVjVSWHExcTJyOGZXd2J0MDZuRDkvSHZQbnoxZWJMcSt2bUpnWS9QREREMXIzYTNvdkh6eDRVRzFiL2ZyMVZaWUdLQzB5TWhKTm1qUkIzYnAxQVJRSG40c1dMVUpzYkN5KytPSUxJUXgzY25KQ2NuSXl2TDI5TVhmdVhDeFpza1E0cHFUNCtIakV4c1pDTEJZaklTRUJDUWtKd3I2aW9pSVVGUlZwZkgvcG8yblRwdWpWcXhmQ3c4Tng5KzVkallFcjZZZkJKQkVSRVJFUnZYSGZmUE1OYnQyNkpmeDg2TkFoZUh0N28zWHIxc0lhYnBtWm1aZ3laUXFtVHAycU52MVlPUjN3dSsrKzAzaityS3dzL1BISEgyalNwSWxLVmM0WFgzeWg4c2NuOFBkVVZVMU5QTDc3N2p0aExiTzB0RFNob2xINXZ3OGZQb1NKaVlsSzlkeXNXYlBRdFd0WHJZODlNVEVSUzVZczBicS9KT1ZVYVUzVHEvOXBDb1VDcHFhbWVQWHFsVkRKQkJTSEpvV0ZoUkNMeFNxL1kzMlVyZzV6ZG5iRytQSGpoWi8zN3QwTFgxOWZIRDE2VkdXSzVvZ1JJekIwNkZETW5EbFQySGI2OUdraHhINWRDb1VDaHc0ZGdwR1JrVjVUdUNVU0NTWk1tSUFtVFpwZzQ4YU5XZ012b0xncnZJK1BEM2J1M0tseHlySzN0N2ZRbU1uVjFSVW1KaVpZdTNZdEFMeFcxV2Jmdm4zUnNtVkxGQlFVNFBEaHc3Q3lzaExlQS9YcjE4Zng0OGV4Zi85K1lieTI2Zlc3ZHUwQ0FLeGF0UW9kTzNhczhQVlVoSzJ0clVwekpYMVU1RFdoL0l3UWlVU29VNmVPc0YxWmlWczZvRlVHa3NwZyt0S2xTNGlLaXNMRWlSTlJyMTY5TXUrdlI0OGVhczNBZHV6WUlRU1RseTVkUWxKU0VqNzY2Q09OVS9UVDA5UGg2K3RiNXBjQ3VibTVDQTBOaGJtNXVkWUdPK1d4ZXZWcXRHL2ZYdmg1M3J4NUFJQ2ZmdnBKMkhiNzltMHNYTGdRQ3hZc1VGa25jdlhxMVRxck5SODllb1RVMUZUaHN6QWpJd09MRnk5R1RFd01QdnZzTTdXQWR1clVxWkRMNVRoNjlDaSsrT0lMVEo4K0hVT0dERkY1THlxRDJxKy8vaG9mZlBDQnl2RmJ0MjZGbjU4ZnFsZXZYdDZuUWVEaTRvTHc4SEFjUEhqd2phNjUrcTVoTUVsRVJFUkVSRy9jZSsrOUJ6czdPMGdrRXB3N2R3NHRXclJBcTFhdFlHTmpJNnhqWjJWbGhZRURCK0szMzM1RGh3NGRoR056YzNPeGZ2MTZOR2pRQUgzNzloV200cFhrNCtNalRJRXVTU0tSd056Y1hLV3JzU1lKQ1FtNGVQRWlaREtac0MwZ0lBQUhEaHhRR1RkLy9ud0F4UUhGd29VTEFSUjMvQzI5QmxwSkpjOEpxSzRyVi9vYTd0NjlDMXRiV3pScDBrU2xVa3NmeXJYb1Nnb0tDdEk0NVZJNVJUb29LRWhZczdPazNOeGN0VzNkdW5YVFdJRjE1c3daL1BUVFQ1Z3laVXFGT2srWFZIcnF1YklDek5UVVZHM0tlZWxwNkc5aStyWlNYRndjRWhJU1lHOXZMMHpqMWVXUFAvNUFYbDRlcWxldnJqT1VCSXFueWVmbTVzTFQwMU50R2k4QWxXQkVMQmJEME5CUXBXS3pvdDJ2bFExVGxHdEVXbHBhcWt3Sjl2YjJoa1Fpd2JScDAzUTJtSHIwNkJIOC9mM1ZYdGVWd2NyS3F0eFZmbDVlWHVXK0gyVlRsYjU5KzZxOHJwUmZva1JGUmFGdDI3YkM5dXZYcjBNa0VxRjE2OWJJeTh2RGI3LzlocnAxNjc3Mit3RUFwRklwOXUzYkJ5TWpJNjNyMVNvcmJKWHZsNktpSWtpbFVyVnhnWUdCS0Nnb1FQLysvYUZRS01yOUdWUDZQVmk2QVpYeXRWOXltN0l5Mk5qWVdHVjdXZFhxa1pHUkFJcC9CN2R2MzhhcVZhdVFucDRPWjJkbmpCdzVVdU8xVDVnd0FkYlcxdGk1Y3lkKyt1a25uRHg1RXV2V3JVUDE2dFdSbnA2T3MyZlBvbWJObWhnd1lJRGFzY29wNXcwYU5GRFpIaDhmanpWcjFtRE9uRGxxVTlGTGE5R2lCZXJXcllzYk4yNGdOemRYWmFrUjBoK0RTU0lpSWlJaWV1T1UxUzBwS1NrNGQrNGM3TzN0aFFxaGJkdTJDZU9tVFp1RzNOeGNsVDlnYzNKeTBLaFJJMHllUEZsalJWQnViaTVPblRxbDliNXIxYXFsc3dFR1VCeldYTHg0VVdXYm82T2pzRGJlK3ZYcmtaR1JnV1hMbHNIWTJCaGlzUmdTaWFTTVI2M1ozYnQzaGNvaVRSSVRFelUyckNuTDRzV0wxWnBMUEhyMFNPaVlYWkl5VkhyNDhDRWVQMzZzdHIvMFZHSmRnb09EQVJRSENLOHJQVDFkQ0FnQUNNMkI0dVBqMWFZK1oyVmxxWXhOVFUxOTdmdFh1bkhqQmdDZ1M1Y3VlbzFYaHVWbEJlQkFjYVh1OGVQSGNmNzhlWXdaTTBabnFBMW9uMjVja2tLaDBHc2NBSlhtTlNrcEtXcU5PZ1lOR3FSejZ2cmx5NWZoNysrdjEzMjlhY25KeVRxbi9tcVNuWjJ0MXRWZEU2bFVpb1NFQkZ5NGNBSEhqeCtIcmEwdFpzeVlvVEttZS9mdXNMR3hnYmUzTjZ5c3JOQzZkV3RFUmtZaU9EZ1lBd2NPUk8zYXRmSGJiNzhoTFMydHpMVU85UlVmSDQrQ2dnS01HVE5HYTFNZzVmdFpHVXdlT1hKRTQxSVJTbWZQbnNYWnMyZkxmUzNIang5WFdXOHlNVEZSSmF4VGZ1RlM4bjJwcklwOCtmS2x5blpOWDM2VUZCa1ppWHIxNnNIT3pnN1RwazFEWm1ZbUdqZHVERzl2YjNoN2UrczhkdlBtemRpeVpRdU1qSXlFb1AvWXNXT1FTcVVZTldxVXlwUjNvUGo5RXg4ZkQzTnpjN1gzUTFCUUVOTFMwbkQvL24wc1hicFVyVXQ3YVYyN2RvVy92eitpbzZQVjF1SWwvVENZSkNJaUlpSWl6Ykt6Z1NwVmdOZFlsMUVicVZRcVZDbloyOXZqOXUzYlNFbEpRVzV1TG03ZnZvMzMzMzhmVDU0OHdaTW5UNFJHSzBxZW5wN0l6YzNWR2dKa1ptYnFYSHNQZ0RCbHNpUmJXMXVoKzIxR1JnWUFvRjY5ZXJDeHNZR1ptUmt1WDc1Y2tZZUs2dFdyWThpUUlTcmJwRklwZ29LQ1lHUmtCRWRIeHdxZDE4YkdSbTNiakJrek5FNVpEdzBOeGNxVks3WHVWelpBS1V0YVdocHUzYm9GYzNOei9QSEhIM3BkWi8zNjliVTJBd2tJQ0VCQVFJRGE5cmx6NTZwdEN3a0pRVWhJaUY3M1dWN1IwZEVBZ0U2ZE9wVTVOakV4RWRIUjBhaGR1N1plUWFhcHFTbEdqeDZOM2J0M1krL2V2VmkyYkpuV3NUS1pUSzkxVUFzS0N2UUt3WXFLaWhBYUdncVJTSVMwdERSTW5qd1pYMzc1cFVxZ09tblNKSjFUeHYrSlNrbWwxTlJVK1BqNGxPc1lpVVNpTTVqMDl2YkduajE3aEo4TkRRM2g0dUtDa1NOSHFsWElHUmtaWWNXS0ZWaTZkS25LT3JlOWUvZkduRGx6RUI4Zmo1TW5UNkpQbno3bzNyMDdnT0tRUHkwdERXWm1abVZXM0duU29rVUw3TisvSHlrcEtaZzNieDVjWEZ5RXBseEt5dCtKc3JxeldiTm1hcDh4TDErK3hNMmJOMUduVHAxeU4zZFJLdjBhS3psbHU2U1NTeXdvYVdwR3BtM3RUNkM0T3ZhdnYvN0Nnd2NQOE0wMzN3aVZ3c3IxYkFFZ05qWVc0ZUhoR0RSb0VHeHRiWVh0clZ1M3hpKy8vQ0o4V1pHY25Bdy9QejlVclZwVjR6SVpUNTQ4UVg1K1BucjI3S20yYityVXFZaUxpOE9KRXljd1o4NGN6SjgvWCtkbmRJY09IZUR2NzQ5YnQyNHhtS3dnQnBORVJFUkVSRlNzc0JCNCtSSklTd09VWVVTTEZvQ2VEVDdLSXpjM0YxdTJiTkc0ci9UMmtzSEk0OGVQNGV2cml3RURCcWhVNDVTVWxKU2tzVm1PdmtwV21MbTZ1c0xSMFJGejVzeXA4UGxzYlczeDlkZGZxMndMRGc1R1VGQVErdlRwbzdhdklrb0hGVy9McFV1WG9GQW9rSnVicXhMdTZOS3JWeSsxWUZJa0VxRmh3NFlZTUdDQXhtbVcrb2lJaUVCQVFJQmFOVlJGS0FPTjB0VlRtdmo2K2dLQTJucDJ1amc1T2VISWtTTzRmUGt5N3QrL2oxYXRXZ0VBYnQ2OHFiS09xbHd1UjFKU2tzcjBaVTJOUlNRU2ljb2FuTnBjdVhJRnVibTVhTldxRmZMeTh0QzZkV3RzMmJKRkpkVCsvUFBQZFU1QmZmRGdnVW80R0JFUmdaVXJWNnFOVTc0RzU4K2ZyelhvVkU0MzFsUnB1bmp4WXJ6MzNuc3EyOXEwYVlQTm16ZnJlSVRxeXFxV3JscTFLdXJXclN0MHZKWktwVGgyN0JnU0VoSXdhOVlzdFZDemNlUEcyTGR2SCs3ZnY0OVhyMTZoUVlNR1FzQzJkZXRXR0JzYjQ0c3Z2Z0JRWExubzdlMk5uSndjQU1XaGxadWJtMXBqbHFLaUlyV3B5VVZGUmNKdE16TXppRVFpUEh6NEVLdFhyOGIyN2R0VmdqamxXR1Z3MktOSEQvVG8wVVBsZkQvOTlCTnUzcnlKY2VQR3ZmWWF0bVptWm1qWXNDR21UcDJxdGNsWVdRNGRPaVI4NGFPSnE2c3Ivdnp6VDJ6ZXZCay8vL3l6OEJvcXVjekhtVE5uRUI0ZWp2NzkrNk5idDI0cXg0dkZZdUYxL2V1dnY2S2dvQUJUcDA2Rm9hRWhsaTVkQ2ljbkp5SGdEUW9LQWdDTmdhMUlKTUxNbVROaGEydUw3ZHUzdzkzZEhROGVQTUQwNmRNMXZ0K1ZqWkNVNnhKVCtUR1lKQ0lpSWlJaTRQbHo0TVdMU3JtcmV2WHE0YjMzM3NPS0ZTdjBHaDhlSG82alI0L0MyTmdZZCs3Y2dhbXBLV2JNbUtHMWkzV3JWcTFVcG90cmN1WEtGWTJkbjRIaTBMQktsU3JJeTh2RGtDRkQ0T1Bqb3pKdDJkM2RIZXZYcjlkNmJuMm1SU3ViM3VnekZWZ2ZwYWQydmcxRlJVVTRlZklrek16TTBMMTdkMXk1Y2dYNzkrL1h1ajdoa1NOSDRPWGxKVXlQTDhuSXlBaXVycTRBS2o0bHUzbno1bkIxZGRVcm9DdExabVltUkNJUkxDd3NkSTZUU0NRNGYvNDhSQ0tSV29XYUxsV3FWTUVubjN3Q1QwOVBlSGg0d04zZEhVQngxV3ZKZFI4UEhEaUFSbzBhcWJ6ZVNxK0JCeFEvWi9xc1orZmo0NFAyN2R2RDFOUVVlWGw1bURObkRtSmlZdUR0N1MxVWUvYnQyMWZuVkc0ek16T1ZZTEpxMWFwbzBhS0YycmpFeEVSa1ptYkN6czVPYlcxQ3BYdjM3a0VzRm1zOFhsTjFvVlFxRmRhazFWZFpWYWZEaHcvSDhPSERBUlMvVisvZHV3Y1BEdzljdkhnUnQyL2Z4cSsvL3FvV1Rob1lHS2lzTVFrQTU4NmR3NTA3ZHpCdDJqVFVybDFicU1UczJyVXJIQndjOE9USkUvajQrT0M3Nzc3RDd0MjdWYjQwT0hyMEtJNGVQYXJ6Y1RSbzBBQno1ODdGMnJWcnNXVEpFbXpidGsxNHI1WDFSWVJFSXNIRml4ZGhhbXFLL3YzNzY3d2ZmVFJ1M1BpMTM2OGZmUENCemk5T0xDd3M0T3pzakYyN2RpRXlNbEl0YU5WWFRFd013c0xDMEtoUkk0d1lNUUszYjkvR3RXdlhFQjRlRG1kbloweWVQQm5Cd2NFUWlVUmFLN21CNGk4VGF0ZXVqWlVyVitMRWlSTW9MQ3pVK0FXVjhyV2lYSWFDeW8vQkpCRVJFUkhSdSs3eDQrSXF5ZEtxVmdYZVF0QTFhdFFvdEdqUm9seFRvNWN2WHc1TFMwdjA2ZE1ITXBsTVo1QUNsRDM5VkZ0NCtQejVjOXk1Y3dlT2pvNElDZ3FDczdNelFrSkNzR1hMRnFFN2J2djI3V0ZpWW9LSWlBaDA3TmdSOWV2WFIxaFlHR1F5R1J3Y0hKQ1RrNk56eW5GK2ZyNHdkZGpIeHdjblQ1N1VlYTBsTldyVVNLMmJyL0tjd051dG1EeDM3aHhldm55SlVhTkdZY0NBQVFnSkNjSEZpeGZ4NmFlZnFvM056czRXcGxJNk9UbXA3WmZKWkRyWDNTd1BEdzhQbFdxeWlzakp5WUdabVZtWkZaRCsvdjdJemMxRjc5Njk5YXF1TE9tamp6N0NrU05IY09QR0RkeTdkdyt0VzdkRzNicDFoUXEvckt3c0hEaHdBRzNhdEZHcCtpdmQvS2FvcUFpcHFhbG8xcXlaenZ1N2QrOGVidCsramZuejV3dnZOZVhVWkNzcks2SHlzN3hUdWR1M2I2K3hpbkh0MnJXNGNPRUN2dnZ1TzYxVmRTTkhqb1N4c2JIZVZaQ3hzYkdZT0hHaVhtTkwwalZsdUNTeFdJeTJiZHZDM2QwZHMyYk53cU5IajNEaXhBbE1uVHBWNTNFNU9Ubll0V3NYN096c01HclVLRWdrRWh3NmRBak5temZIbWpWcmhOZVJpWWtKRGgwNmhNdVhMK1A5OTk4WGptL1RwbzFLZDJzQStQUFBQOVdXclJnNGNDQnUzcnlKYytmT1ljdVdMZmorKys4Qi9GMTVxdTM5SGgwZGpmejhmRmhZV0FnZDN2WDEvdnZ2cTRXWk1URXhHaXQzeTh2YTJscm5lcEdPam83WXRXc1h3c1BEc1hYclZyeDY5VXBsdi9LMXVIVHBVbzNoODlhdFc5R29VU05ZVzF0ajl1elpNREF3UUtkT25mRHp6ejlqNWNxVjhQYjJSbmg0T0pLVGsyRnZiNjkxRFUrbEhqMTZZUDM2OVZpelpvMWFWM0FsWlZoY3VuTTc2WS9CSkJFUkVSSFJ1K3paTTlWUXNtcFZvRjY5dHpKOXU2UTllL2JncjcvKzBudjhoZzBiMExGalI1aWFtcGJacGZmKy9mdmxxbVlyeWNmSEI0MGJOeGFxMUV4TlRlSG01b2FhTld2QzFOUVVzMmZQUnZmdTNmSHMyVE5FUkVUQXlja0pEZzRPaUkyTlJXRmhJVnhkWFpHZG5ZMTI3ZHFwQlE5S2NybGNxUEs3ZWZPbVh0ZFZVRkFBaFVJaFRCRXRUUmxNdXJ1N2F3d2lGQW9GQU9DWFgzN0JyNy8rcXRmbGNMUkZBQUFnQUVsRVFWUjlsaVNUeVhENDhHR0l4V0tNSERrU3RXdlh4bnZ2dlFkUFQwODRPRGlvaFhUYnQyL0hxMWV2TUcvZVBJMlZmUVlHQm1vZDBDdXF2QUdoSmxXclZrVkdSZ2JrY3JuV2NGSXFsZUw0OGVNQWdQSGp4NWY3UGl3c0xEQmt5QkNjT25VS0J3OGV4T3JWcTFYMkt5dlJJaUlpTUdyVUtLMU5jaDQ5ZW9TaW9pSVlHQmpnM3IxN2FOV3FsY1pnY2ZmdTNUQXpNME8vZnYxVXZnUW92VGJweElrVGhYQWxJaUlDMTY1ZFU2a01VM2JsTG91eXVZbXVEdC9sVmI5Ky9US25acGYyeXkrL2xQdCtEQXdNMEs5ZlB6eDY5QWozN3QwcmMvemV2WHVSbVptSlJZc1d3ZERRRUhmdjNrVitmajc2OSsrdjh2cnAxNjhmRGgwNmhOallXSlZnc2xPblRtcGZNT3pZc1VNdG1BU0FXYk5tNGNhTkd3Z09Ea2FYTGwwd2VQQmdZU3EzdG1CU29WREExTlFVaFlXRmlJcUswdXM1VURiMzB0VHNwVjI3ZG0vay9WclcrcW5XMXRhb1VxVUtVbEpTMEw5L2Y3WHA3aytlUEVGMGREUzZkdTJxTVZTc1ZxMGFURXhNNE83dWprYU5HZ25iR3pkdWpPM2J0MlB0MnJVSUR3OEhBSTFyN1dyU3VuVnI3TnUzVDJzMXVqSThyZmFXLzgzOC80ekJKQkVSRVJIUnV5bzdHMGhPL3Z0bmEydWd4Qjl6YjV1ZG5SMjJiOSt1Yzh6bHk1ZkxYZkZqWTJPRENSTW02Qnp6Nk5FanRhWWFXVmxaQ0F3TXhOaXhZMVcybDJ3OG9meGpWdG5GV2JtK1dFblZxbFhUK1VldnVibDVtYzE1U2pwejVneTJiTm1DS2xXcWFIMWM2ZW5wQUlBK2ZmcG9uSTc4NHNVTFJFVkZvVzNidG1qWXNLSGEvcktxUEgxOGZKQ1VsSVJQUHZsRUNBUm16cHlKR1RObVlObXlaZGk0Y2FNUXRoNDllaFRCd2NHd3Q3ZkhoeDkrcUhhdXBLUWtuV3ZObFZkR1JnYk16YzNMN0hhdGk1V1ZGVEl5TXBDVmxTVjA5UzN0ekprelNFdExnNzI5dmNhcHlQcjQ5Tk5QNGVmbmg4aklTTVRHeHFxYzU4R0RCd0NLQTlDdnYvNGFHelpzUU1PR0RTRVNpV0J0YlMwRUg1R1JrUUNLS3lMbnpKbURnSUFBR0JzYlk4Q0FBU3JoU1hwNk9vWVBINjUxeXJlenN6T2NuWjFWdGoxNzlneDM3OTVWcTNMVjFJeW90QmN2WGtBc0ZtdDhUMVNVcGFWbHVhY2lsN2VMdDVJeTNDMnI2amcyTmhiKy92NXdkSFJFeDQ0ZEFSUXZCUUJBclpKYjJkRmFHZnBWaExtNU9lYk9uWXZEaHcralhidDJBUDd1aHEydEFWTFBuajMxL295UnlXVFl2SGt6enA0OWk0WU5HNnA5OFJNWEY2ZFd0ZnM2VWxOVFVidDJiVmhiVzJzZFUxaFlpR25UcGtFcWxVSXFsUXBoOTVrelp4QWRIWTBSSTBhZ1c3ZHVXcWZ0TjlMdzcxaVZLbFhRc1dOSGhJZUhvMTI3ZHVXYUtxNXJpUXpsNzE2ZlR2Q2tHWU5KSWlJaUlxSjMxZVBIZjkrMnNucXJvYVJVS2tWa1pDUWlJaUtFY0Uwa0VtbGRpMDVKbjg3RHBWbFpXWlZaVlhubHloVzFZUExRb1VPUVNxWDQ0SU1QY1A3OGVaM0h4OFRFUUN3V1Y3Z1J4UFBuejNIanhnMTg4TUVITURFeDBUaEdvVkJnejU0OU9ITGtDR3hzYkxCNjlXcXQ0VnZ5ZndQbTJiTm5hL3lEUHpRMEZGRlJVWEJ3Y05EYWxWdGJNUG40OFdQczI3Y1BscGFXS3RWcjllclZ3N3g1OC9Eamp6L2loeDkrd1BMbHl4RVVGSVJkdTNhaGZ2MzZXTGh3b2NaS1BtOXZiNDJkdUYrSHZiMDlmdnp4eHdvZlg2dFdMY1RIeCtQbHk1Y2FnOG44L0h3Y1BIZ1FRTVdxSlpWc2JHelFxMWN2aElXRjRlREJneXJyckY2L2ZoMWlzUmliTm0zQzExOS9EVGMzTjJ6Y3VCRjJkbmJDOUZlWlRJYkF3RUJZVzF1amJkdTJ3dTlkZVYzS3lsZ0FHRDE2dE1wYWxVcHl1UnduVHB6UWVIMjNidDJDb2FFaGpoMDdwbkcvcmEydHhzN0RlWGw1ZVByMEtXeHRiZlhxS3E3Tkw3LzhJb1JnRW9rRXo1OC9MM2Z6bTZ5c0xJaEVJdUc0bWpWcllzS0VDVUtWcWFiWHBGd3VGN3JNdDJ6WlV1dTU1WEs1OENYQmpCa3poTzNLOVRGTHJ6T29ET0IxaFhENmVPKzk5OUN6WjAvaDJwWFBrYmJQRGdDNGR1MGE1SEk1dW5mdnJuV3FmbTV1TGxhc1dJR29xQ2pZMjl0ajBhSkZha0gycWxXcmtKQ1E4RnJYWDlyVXFWTlZRdkhMbHkvRHlzb0tVVkZSeU12TEU0TEYwNmRQdzl2Ykc1czJiVkpiYXpVM054ZUxGaTFDLy83OU1XTEVpREx2OC9Iang5aTllemZFWXJIR0x1SVZwVndEdFU2ZE9tL3NuTzhhQnBORVJFUkVSTytpdExUaUx0d0FZR0R3VmtMSjNOeGNvYnJyMkxGalF0aWhyTVo2K3ZTcHh2VUhTeXByclVoTjB0UFR0UVlyU2srZVBGSGJGaDRlRGtkSHh6TFhIWk5LcFlpSWlFQzdkdTIwVGxzdEtDakFzbVhMTUduU0pJM05YMzc3N1RkRVJFVEF3OE1ESDMzMEVVYU1HS0ZTY1ZOWVdJaDE2OVloSkNRRWJkcTB3ZkxseTNWVzVEeDY5QWdtSmlhdkhZQ1VWbFJVaExWcjEwSXFsV0w2OU9scURVb0dEQmlBakl3TS9QYmJiL2pQZi80ak5EOVp0MjZkeG1ZbUFQRFpaNTloOU9qUmF0dExkNW8rY09BQWdvS0NzSFhyVnFFS05DOHZUK056L3JvTmNEcDE2b1RJeUVqOCtlZWZRc2Zza2dJREE1R1ptWW4yN2R0cm5hS3ZyMDgvL1JSaFlXRjQrZktsOEpnbEVnbXVYNytPdG0zYm9uSGp4bGk0Y0NGKytPRUhmUHZ0dDlpMGFSUHExYXNIQVBEejgwTlNVaEpjWEZ6d1FrT3pxb1NFQkt4ZnZ4NVRwMDdWMmxoSkpwUEIwOU5UNDNibDJvVzdkKy9XK0tWQXo1NDlOUWFUb2FHaGtNdmxRZ1ZoUmYzKysrOHExWVVaR1JrVkRyR1Z4elZzMkJBVEprekFzMmZQc0gzN2Rvd2JOdzRkTzNZVUtpUGo0K094YytkT1BIejRFRldxVk5INW1SUVFFSURZMkZqTW5qMWJKY0J1MmJJbFRFeE1FQklTZ2s4KytVUUlBcFZoZi9mdTNTdjBHRW9xR1M0cW55TnRYOXdVRkJSZy9mcjF5TWpJZ0oyZEhUNzk5Rk1NSERoUXBSbzBPVGtaQ3hjdXhPUEhqK0hrNUNTc3lWaWE4djFmK3Z6R3hzWXExN1J3NFVMSVpES2hzWk5FSW9HeHNiSEdwUkdVbGFSS0FRRUJ3cnE3VmF0V3hhaFJvNUNYbDRkRGh3NmhldlhxR3RlUWxVcWxTRTVPeHZidDIyRmhZYUV5VmI2MHRMUTBMRnk0RUZLcEZKTW1UZElaUHBlWGNqbU9UcDA2dmJGenZtc1lUQklSRVJFUnZZdGV2dno3ZHUzYXhlSGtHN1JtelJxRWhvWUt3V0xqeG8zUnQyOWY5T25UUjZneXRMYTJMclBKUkV4TWpOQ2tRMThwS1NrYWc1ZVNOQVdlQXdZTWdLT2pZNW5uRHdnSXdLdFhyekJzMkRDdFkvTHo4M0g5K25YVXIxOWZZekQ1OWRkZnc4ZkhCNmRPbmNLQkF3ZHc1TWdSREJreUJLTkhqNGFabVJtV0xGbUN1M2Z2b24vLy92am1tMjkwVGk5TlRFeEVZbUlpT25Ub1VPYTFsNGRDb2NER2pSdng4T0ZEREJnd0FCOTg4SUhHY2JhMnRyQzB0QlNtTkRacjFreG5FeGtyS3l1VmtQWEZpeGZZdUhHakVLWW9RMFpsNVZhZE9uVlFvMFlOQkFZR1lzZU9IUmczYmh3Kyt1aWpDbFhUYXRPMWExY0F4VlAwUzA5dkJvb2IxMVN2WHIzTXBrdjZhTnUyTFRadTNLankrenA3OWl4eWMzTXhjT0JBNFhxbVRKbUNQWHYyWU1XS0ZmajExMS94NU1rVDdObXpCOWJXMWhnN2RxekdTc0w4L0h6Y3UzY1AxNjlmMXhvU0doa1pxVTN6VlNnVVdMRmlCU0lpSXRDNWMyZmN1WE1ISzFhc1FPZk9uY3Q4UEptWm1mRHc4QUNBTWl1Vnk2SnQrbkZoWVNGQ1FrTFFwMDhmdFNycnAwK2ZRaTZYYTV5K1c5cXRXN2R3NjlZdEdCa1p3Y3JLQ3RuWjJVTElWNjFhTlN4YnRreHJ1SitWbFlXOWUvZWlhZE9tYWhWNjV1Ym1HRGR1SER3OFBMQjA2VkwwN2RzWGNYRng4UEh4d1pBaFE5QzhlWE45SHI3ZWxHc3ZhcXVZTkRFeHdZWU5HM0Q0OEdFRUJ3ZGowNlpOOFBEd3dNaVJJekY4K0hBOGYvNGNpeFl0UWtaR0JtYk1tS0d4Z1pWUzZTOXFidDY4aVUyYk5xRjc5Kzc0NnF1dmhPMkdob1lRaVVSQ2lMaHUzVHJjdjM4Zi8vblBmM1IydndhQUNSTW1vRnUzYnJDd3NFQ2ZQbjFRclZvMWVIaDQ0TldyVi9qMjIyODFmcDVZV1ZsaDllclZRdWR5S3lzcmplRmdXbG9hRml4WWdPVGtaSFRyMWcwdUxpNDZyNlU4RkFvRmJ0NjhDV05qWTdXdTdhUS9CcE5FUkVSRVJPK2F3a0tnWkZPQnR6QUZ6Y1RFQkRWcjFoVENQazNyR3BxYm13dEJqRGJHeHNibERpWmJ0bXlKYmR1MjZSeHo1Y29WTEY2OFdHV2JpNHRMbVdIWDgrZlBzVy9mUGpSdjNseG5oWTZ5U1kyMklNdlMwaEpUcGt6Qm1ERmo0T2ZuaHhNblR1RDA2ZFB3OS9lSGhZVUZNak16NGVMaWdzbVRKK3ZzbUF4QWFPYWdUNGhVSHR1MmJjT0ZDeGRnYTJzTFYxZFhsWDNaMmRrSURnNUdRRUFBNHVQallXcHFpb2tUSitMV3JWc0lEZzVHZUhnNEJnNGNpT0hEaDJ0c3BnRVVoOE9uVHAzQzNyMTdVVkJRZ0Q1OStpQS9QMTlyOWFOeW12TE9uVHR4OHVSSmZQYlpaeGcwYUZDWno0OCttalJwZ3NhTkcrUFdyVnRJU2twU2F4QWpFb25nNE9CUTVubTBkWHN2cldRb1dWUlVoQk1uVHNETXpFeGxQVVZuWjJja0pDUmd4SWdSU0U5UHg5S2xTeUdSU1BETk45OW9YUUpCT1pXNFBBMkJzck96OGROUFB5RXNMQXlmZmZZWnhvd1pnd1VMRm1EaHdvV1lNbVVLUm8wYXBUVm96c3JLd2c4Ly9JQzB0RFFNR0RCQVk3WHA2MGhOVFlXZm54LzgvZjN4NnRVclJFZEh3ODNOVGRndmxVcXhmUGx5WVJwNTM3NTkwYmR2WDQxcmdOcloyV0hod29VSURBekVzMmZQa0o2ZURnTURBelJ0MmhROWV2VEF4eDkvckhWOVVRRFl0V3NYY25KeVZMcHVsK1RpNGdJek16UDQrdm9pTWpJU3RXclZ3dVRKa3pGdTNEaTFzVWVPSEZGYlNxSjBWYUl1S1NrcEFLQjEvVkNnK1BFdVdMQUFreWRQeHRHalIzSDI3Rm5zM3IwYmh3OGZGcjZZV2Jac21jWUtXRTJ5czdPeFo4OGVCQVFFd05EUUVGV3FWRUZSVVpIRzlSZmxjam5NemMyUm1KaUk1Y3VYbzNYcjFwZytmYnF3Um1acGJkcTBVUWtWNCtMaTRPM3RqUzVkdXVoY0M3SlJvMFpZdUhBaEZpMWFoR1hMbG1ITGxpMHEvOWJFeGNWaDBhSkZTRTFOUmV2V3JiRmt5UktkWDVxVTE3VnIxNUNabVlsQmd3YVZ1VFlwYWNkZ2tvaUlpSWpvWGZQZnlqWUF4V3RMdnVGcVNRRDQ0b3N2WUdabXBqTTB5c25KS2JOQnc4T0hEOS8wcFdsVlZpaVptSmlJQlFzV3dNREFBTjkvLzczS0g3aEdSa1pJVDArSFFxR0FTQ1RDczJmUEFKUzk3cGk1dVRtY25aMHhjdVJJbkRsekJ0N2Uza2o3YjVmMHVMZzQzTDkvWDJQRnBWSkJRWUVRY09nS1NzdnkvUGx6QUg4L0J6ZHUzSUNmbngrc3JhM2g3dTRPTXpNenBLU2s0TnExYXdnTEMwTlVWQlJrTWhsTVRFend5U2VmWU96WXNVS2xXVWhJQ1BidDJ3ZC9mMy80Ky91amJ0MjY2Tm16SjlxMmJRdDdlM3VZbTVzakxDd011M2Z2Um1KaUlteHRiZkhsbDErcU5Ca0MvZzVmbEVIbGtDRkQwTHQzYjNoNmVzTFB6dy9yMTYvSHlaTW5NWFBtek5lZVFnd1VWMjJ0WExrUzN0N2Vha0dzSmxLcEZES1pUTGkrd3NKQ1lUcXFyc0NvdE1PSER5TXBLUWtUSjA1VUN4emQzTnlRbHBZR056YzNQSC8rSE9QR2pVTy9mdjBBL04ya0pUYzNWL2k5SlNZbUFnRHExcTFiNXYybXBhVUpvVjlXVmhZKysrd3pvWnBzelpvMVdMdDJMWGJ1M0ltelo4L2k0NDgvaG9PRGcwcGpwVnUzYnNIZDNSMHBLU2xvMWFxVlhnMXk5Q0dSU0hEMTZsVUVCd2ZqeXBVcmtNdmxzTEN3d0xoeDQ5UXFGUTBNRERCcjFpeGN1blFKWVdGaDhQYjJocmUzTjJ4dGJlSG82SWdCQXdZSUZYd0dCZ1o0Ly8zM0svdytjWE56VXdsRk5SazVjaVJHamh4WjVybnExS21qdG1iaWt5ZFBoUFVLbFNJakkyRmhZWUdXTFZzS242WDUrZm00ZE9rU0FHajh3cWMwR3hzYnpKa3pCeE1tVE1DeFk4ZHcrdlJwRkJZV3dzaklDRGR1M0VDelpzMTBMbDhobFVyaDYrc0xMeTh2NU9ibW9rdVhMdmpxcTY5UXYzNTlZVXhSVVJIUzA5T0Z6enV4V0l6WnMyZkR5Y2tKTzNic1FHUmtKT2JObTRjK2ZmcGcrdlRwT2wrZlVxa1VhOWV1aGFHaG9kcjdVTGxtWjhrUXNIdjM3cGcyYlJwMjdkcUZnd2NQWXVIQ2haREw1ZkR4OGNHK2ZmdFFXRmlJSGoxNjRJY2Zmbmp0SlI5SzgvTHlna2drMGhnK2svNFlUQklSRVJFUnZXdFNVLysrL1pZNmlXcGJlN0drOVBSMDdOeTVVK2NZZmRhWUxDd3NGSnFEWkdWbElUOC92OHlwM01wbURpRWhJWGo4K0RHNmQrK3V0ZHBMTHBmajdObXoyTGx6SjR5TmplSHU3cTRXS3RqWjJlSHUzYnRZc0dBQmF0V3FoV3ZYcmdFb3JnVFNoN0d4TVQ3KytHTU1IVG9VL3Y3KzhQYjJ4cFVyVjNEbHloVU1IanhZYXlCeTRzUUpwS2Ftd3Q3ZVhpVW9LTXZKa3lkeDRjSUZJVHkrZi84K2dMKzcyWGJ0MmxWWSs5TEd4Z1puenB6QlR6LzlKQnhmdjM1OURCMDZGSU1IRDFickF1N2c0SUMrZmZzaU9EZ1l4NDhmUjF4Y0hFNmVQSW43OSsralo4K2VXTE5tRFM1ZXZBaGpZMk5Nbmp3Wlk4ZU9oWkdSRVU2ZE9vVmJ0MjZoU3BVcXlNcktRa1JFQkd4dGJWVmVTOVdxVmNQczJiTXhmUGh3Yk51MlRhaWcrK0dISDhyZHZibTB2bjM3b21uVHBqaDM3aHljblozVnFpWkxTMGhJd1BUcDAyRmtaQ1NzRTZtc2V0UDM5LzdreVJNY09uUUlWbFpXR3FmVHhzVEVZT25TcFVoTFM4UDc3NytQS1ZPbUNQdVVTeUlzWGJvVTdkdTNoMVFxeFlVTEYyQmlZcUp6V3VudnYvK09VNmRPSVM0dVRyaldKVXVXcUZSeG1wcWFZc21TSmZEMzk0ZUhod2UyYnQyS3JWdTNZdkRnd1pnM2J4N1dyVnVINE9CZ0FFQ3ZYcjJ3WU1FQ3ZkN3paVGx6NWd4Ky9mVlhZWHAxeTVZdDRlVGtoUDc5KzJ2ODRrQXNGcU5yMTY3bzJyVXI1c3laZzhqSVNKdy9meDVYcmx5QnA2Y25QRDA5c1hMbFN2VHMyZk8xcisxTkt2MjdCSUFkTzNiZytQSGpLdHRpWW1MZzZla0pTMHRMMUt0WER4WVdGb2lOalVWR1JnWWFOV3FrdFJwWmt4bzFhbURHakJrWVBYbzB2TDI5NGUvdmo5T25UeU1nSUFCejU4N0ZoeDkrcUhaTVFVRUJQdi84Yzd4NDhRTFcxdGFZTjIrZVVEbThlZk5tNU9YbHdkVFVGSThlUFVKMmRyWmFzeVU3T3p1c1hyMGFWNjlleGM4Ly80eXdzREJjdlhvVmUvZnUxZnIra3N2bGFOQ2dBUVlQSG95NmRldGk3ZHExU0U5UGg2bXBxZEFncXZUbjc1Z3hZMkJvYUNpc3EzcjI3Rm5zMkxFRElwRUlZOGVPeFgvKzg1ODNXaWtKRkZkTDNyMTdGd01IRGxTN0hpb2ZCcE5FUkVSRVJPOFNtVXgxR3ZkYkNpYjFZV2RuaDkyN2Qrc2NFeG9haXBVclYrb2NVMWhZaUFNSERxaHNLLzJ6cnZNRGdJV0ZoZFpnVWlRU0lTWW1CcDA2ZGNKWFgzMmxjUTA2RnhjWHhNZkhJem82R25LNUhKYVdscGcxYTFhWjRWWnB4c2JHR0RseUpJWU5HNGJUcDAvajZOR2pPaXU4NnRldkR3TURBMHliTmszbmVZMk1qRkN0V2pWaFRib2FOV3Jnd1lNSHd2Um9ZMk5qOU8vZlgyV056UysvL0ZLNC9lR0hIK0x1M2J1b1dyVXFIQndjZEZaeEFzV0IwY0NCQXpGdzRFRGN1M2NQbHk1ZHd0aXhZMkZpWW9MMzMzOGZlWGw1K1BMTEwxV2VINFZDSWZ3K3hHSXhtalJwb3JVS3IySERodGl3WVFPQ2c0UHgrKysvbDdtR25UNUVJaEVXTGx5STJiTm5ZODJhTmZqcHA1OTBkcGkyczdOVENTUkZJaEZzYkd3d2Z2eDR2UU9qcWxXcndzek1EUFBuejljWTdIbDVlU0V0TFEzRGhnM0RuRGx6VkNxUWh3MGJoanQzN3VENjlldTRkKytlY1A4elo4N1VHUkxhMk5nZ0pTVUZRNGNPUmYvKy9iVTI3UkNKUkVJb2VPN2NPVnk0Y0FHZmZ2b3BEQXdNVUxkdVhWU3BVZ1hUcGszRDhPSEQzOGgwZWdCbzE2NGR6TTNONGVUa2hNR0RCK3RWRWFoa1pHU0UzcjE3bzNmdjNzak16TVRaczJkeC9mcDFkT3ZXN1kxYzJ6OUIrZjdJeXNvU3B1bUx4V0owNnRRSmMrZk9yVkFIOUJvMWFtRFdyRmtZTzNZc0RoMDZoTEN3TUszQnJZbUpDZnIyN1F1NVhJNUpreWFwVlBSbVpXVWhMQ3hNR0dkdmI0OUpreVpwUEUrUEhqM1F1WE5uSERseUJCa1pHVG8vRjAxTVRMQjQ4V0poV1FTRlFvR29xQ2dBeFovVExpNHVHaitEUzFhcURoa3lCSC85OVJlR0RSdW05NWNFNVpHWm1Za05HemJBeHNaRzVYT1NLa2FrVVA1TFJFUkVSRVJFLy85bFpnTC9yWlNDbVJud0Z2NW9vemRIS3BXV3VYYlpnd2NQS3R4Y1F5NlhReWFUQ1kwcnFMaUtkcytlUFJnOWVuU1pYZU9CNHVDa3FLZ0lCZ1lHRmFyS1NraEkwRnJ0S3BGSUVCd2NyTFhEZGtYSjVmTFhxaUJUS0JUSXlzclMyU24rZGM3OS8vVzFLSkZJa0p5Y0RFdExTN1hPMU5ySTVYSVVGaGFpc0xBUVVxa1VWbFpXRlFva3RkSG5NK2FmcGd3cDMzVFZZMFg5L1BQUHVIYnRHbjc0NFFlTjY1bFMrVENZSkNJaUlpSjZseng3QmlRbkY5K3VXeGVvVisrZnZSNGlJaUo2Wi8wNzRtWWlJaUlpSXFvY2VYbC8zNjVXN1orN0RpSWlJbnJuTVpna0lpSWlJbnFYNU9UOGZmc05OS3NnSWlJaXFpZ0drMFJFUkVSRTc0cnM3TDl2bTVrQmIzQ2RNaUlpSXFMeVlqQkpSRVJFUlBTdUtObU5tOVdTUkVSRTlBOWpNRWxFUkVUdnRLS2lJbmg1ZWVIeDQ4Y2E5MGRGUldIejVzMTQxL3NGeHNmSDQ5V3JWeHIzSlNRa0lFN1o1Vm1IOCtmUDQ4aVJJMi9zbW1ReUdRSURBM0gzN3QwM2RzNlNpb3FLa0orZkwzUUQvWCtoWk1VazE1Y2tJaUtpZjVqaFAzMEJSRVJFUlArazI3ZHZ3OFBEQXdxRkFvMGFOVkxiZi9yMGFWeStmQmsyTmpad2RuYldlYTZNakF4Y3VIRGhqVjVmMzc1OVlXTmpnMTkvL1JWRlJVVnY5TnpqeDQrSHRiVzF5amE1WEk3MDlIUzhmUGtTT1RrNTZOR2pCeElURXpGejVreDA2TkFCN3U3dU1DZ3gvVmN1bDJQZHVuVjQrUEFoUER3OFVMdDJiYTMzRng0ZWp2RHdjUFR1M1J2MTY5Y1h0c3RrTW9TR2h1cDF6YzJhTlVPREJnMEFBSVdGaGRpd1lRT0dEUnVHTm0zYTZIVzhYQzVIZG5ZMk1qSXlrSnljakpTVUZLU25wOFBGeFFWaXNlcDM5aWRQbnNUT25UdXhZY01HZE96WVVhL3ovK3VWYkh6RGlra2lJaUw2aHpHWUpDSWlvbmZhbFN0WEFBRDkrdlhUdUgvZXZIbjQ2Nisvc0cvZlBuVG8wRUZuQUphZW5vNmpSNDlxM0plZm40K0NnZ0pZV1ZtcGJNL016SVNKaVFuTXpNdzBIdGU4ZVhQWTJOakF6ODhQVXFsVW40ZWt0K0hEaHlNNk9ocCtmbjU0OWVxVjhKK3lRbEFzRnVQVXFWT3d0YlhGbURGajRPM3REUThQRDB5ZE9sVTRoNWVYRis3ZHU0ZXBVNmVxaFpJNU9UbklMekYxZU5pd1lRZ0xDNE9IaHdkbXpKZ2hiRmNvRkZpelpvMWUxeng5K25RaG1OUkVJcEZnN2RxMWtNdmxrTWxrS0N3c1JHNXVMdkx6ODVHZG5hM3krRXBxMXF3WjNudnZQYjJ1NGRXclY4Z3JHZkRwVUxWcVZWU3RXbFd2c1c5ZFlXSHhmMER4MnBKYVhuTkVSRVJFbFlYQkpCRVJFYjNUSWlJaTBMaHhZOWpaMlduY2IybHBDVGMzTjBSRlJhRkpreVk2ejlXMGFWTWNPM1pNNDc0ZE8zYmcrUEhqOFBUMFZBa2hCdzBhaE1HREIrT3JyNzdTZVc0Zkh4K2QwOGxsTWhrbVRKZ0FBTmkvZnorTWpZMTFuZzhBVEV4TWtKYVdCb2xFZ2xxMWFrRXNGaU16TXhQVHAwOUh2WHIxVUtkT0hSZ1pHUUVBSmsrZWpLdFhyeUlvS0FqT3pzNHdOemZIczJmUGNQRGdRWFRzMkJGanhveFJPLysrZmZ0dyt2UnB0ZTBoSVNFSUNRbFJlUTcyN05tak1tYm16SmxvM2JvMTVzNmRxN0s5ZXZYcU9oOVRVVkVSd3NMQ1VMTm1UYlJvMFFLV2xwYXdzYkdCaVlrSmZIMTkwYkpsU3pnNU9hRmF0V3F3c0xDQWxaVVZMQzB0eXhVZTd0cTFDMmZQbnRWcjdNU0pFekZwMGlTOXovMVdjUm8zRVJFUi9jc3dtQ1FpSXFKMzF1M2J0L0hpeFF2TW5Ea1Q2OWF0dy9uejUzV085L0h4MGJwdnpabzE2TmF0RytSeU9mNzg4MCsxL2NuSnlRQ0E2T2hvdGRBd05UVVZVVkZSYXNlMGI5OWVDQVpOVFUxMVh0dTFhOWVRbTVzTEp5Y25XRnBhNmh4YmtyMjlQZXp0N1FFVVZ6OTZlSGhnK1BEaFFuaWFuSnlNbXpkdkFnQjY5ZW9GS3lzcmhJV0ZDY2NQR3pZTTF0Yld3blBYc21WTGxTbng1dWJtV0xkdUhWNjhlSUZhdFdyQjBGRDEvMzV1M2JvVkFGU0M0ZWZQbjBNcWxhSkRodzRhQStQQXdFREV4c1lLVTl2djNMbURiZHUyQVFER2pSc25QSzZ2di81YU9FWXVsOFBYMXhkMTY5YkY0TUdEdFQ0ZlVxbFVPSyt5UXJXZ29FQ28vRFF4TVJIR1RwNDhHVlcwVElkT1RrN0dpUk1udE43UFB5SXo4Ky9iRENhSmlJam9YNERCSkJFUkViMnp6cDQ5QzBORFF3d2NPQkEyTmphd3NiRlJHM1AxNmxYRXhzYkMzdDRlclZ1MzFucXVldlhxQVNpdTJGdXdZSUhXY1lzWEwxYmJwbHg3c2JRalI0NmdSbzBhK2p3VUJBVUZBUUNjbkp6MEdxK3ZCdzhlWU1PR0RYcVBuejU5dWhCTWlzVmlHQmtab1dIRGhsaThlREVhTkdpZ2RxNnFWYXRDTEJZalB6OGZoZitkWnF4c1p0T2dRUU5rWldVSll3ME5EV0Z1Ym83bzZHajg4Y2Nmd3Zabno1N2g1Y3VYQUlCUm8wWnB2QzZ4V0F4RFE4TXlwOE52MkxBQndjSEJLdHNXTGx3bzNDNzUreHM2ZEtqVzMwOXNiT3kvSzVpVXlWU0R5VkpMQ2hBUkVSSDlFeGhNRWhFUjBUdnAxYXRYQ0EwTlJhdFdyV0JwYVluZXZYdWpkKy9lS21PeXNyS0VLc2wyN2RyQnhjVkY3L003T3p0ai9Qanh3czk3OSs2RnI2OHZqaDQ5cWxMOU9HTEVDQXdkT2hRelo4NFV0cDArZlJxN2QrOVdPK2U4ZWZQdzhPRkRqZmRYVUZBQUFKZ3paMDZaMTJadWJnNXZiMjhBUUZwYUd0TFMwb1RiQVBEdzRVT1ltSmhBSkJJSng4eWFOUXRkdTNiVmVzN0V4RVFzV2JKRVpkdnMyYk14ZS9ac0hEdDJET25wNmVqVXFaTmFjNkJ4NDhhaFk4ZU8yTGh4bzlyMDZCOS8vRkhsNTdadDIyTHo1czM0OXR0djhlMjMzeUkvUHg4alJvekFoeDkrQ0ZkWFZ3REY2MXBxWTJwcUtqeFAydlRvMFVNSUcyTmpZM0hyMWkwNE9EaWdWcTFhQUlyRDBtdlhydWs4eDc5U3lWRFN6QXpRWTZvL0VSRVIwZHZHWUpLSWlJamVTU2RPbklCRUlsSHJ4RnpTdm4zN2tKdWJDd0NJaVlrcDEvbU5qSXhVMXBKVVRtRTJOVFZWYTNSamFHaW9zazA1ZmJ1MGdvSUNpTVZpbGZVY3IxeTVndnYzNzJQU3BFbHFqK1hZc1dPd3NyTENvRUdEaEcyLy8vNjdTbmdYRUJDQUF3Y09xQnczZi81ODRUcVUxWUxXMXRaYTErRUVpdGU0MUNRM054ZEhqaHlCZ1lHQldtV29SQ0pCang0OWhJN1h5dXBWVFpSTmlsNUhsU3BWeW14YU0yREFBQXdZTUFCQThmTjM2OVl0T0RrNS9XOTM1UzRzQko0OSsvdm5PblgrdVdzaElpSWlLb0hCSkJFUkViMXpjbkp5Y09yVUtaMWpybCsvam9DQUFEUnQyaFJXVmxhNGYvKysycGpBd0VCY3ZYb1ZpeFl0VWdzRjA5UFRFUmNYSi95c25KSWNIeCt2c2s2aGNsL0pzYW1wcVZxdnk4ek1US1Z5TXowOUhmZnYzOGY0OGVOaFlHQ2dNdmJNbVRPb1c3ZXV5dmlvcUNpVllOTFIwVkdZb3I1Ky9YcGtaR1JnMmJKbE1EWTJobGdzaGtRaTBYb3QrdGkwYVJPeXM3T3hmZnQyTkcvZVhOanU3KytQTFZ1MndOSFJVZGhtWW1JaXJBdFpWRlFFaFVJaGhMVEtpa2g5eVdReWxZN2dRSEVvbkplWHA3WWRLSjdxWGZyMzh2K0NUQVk4Zmx6OHYwQnhwU1NuY1JNUkVkRy9CSU5KSWlJaSt0OVRWRlRjWWJpTURzM2E3TisvSDdtNXVWcURxTFMwTkxpN3U4UEl5QWpmZmZjZHJseTVnaHMzYmlBdUxnNU5temFGUXFIQS92Mzc0ZVhsQlZOVFV6eDgrQkF0V3JSUU9VZEFRQUFDQWdMVXpsMjZ5elNnM3FXNk10bmEyc0xXMWhZcEtTbkl5TWdBVUx4ZXBvMk5EY3pNekhENTh1VUtuOXZIeHdlaG9hR1lOR2tTUWtORElaRkkwTDU5ZThURnhXSEhqbk9hSjZnQUFDQUFTVVJCVkIzbzFLa1QrdmZ2ci9IWTVjdVhJeTR1RG9jT0hkTHJ2dTdkdTRkVHAwN2h5eSsvQkFDY1AzOWVhek9qRVNOR3FHMXIxYXFWMEVEblgrdkpFNkNNcWVncVpES2dkSVZvZ3daQXFRQ2JpSWlJNkovQ1lKS0lpSWorZDhqbHdJTUhRRTRPWUdKU29XQXlPVGtacDArZnhnY2ZmS0J4ZXJaRUlzSHk1Y3VSbFpXRkw3NzRBbzBhTllKVUtzV2VQWHNRR2hxS09uWHFZTzNhdGJoeTVRcnExYXVINWN1WHEzU2hGb2xFYU5pd29jcVU0UEtLaUloQVFFQ0FXZ2RyWFk0ZlA2NVd0Vm5XdE9XU1NrNlZkblYxaGFPam8xN3JWZXB5OWVwVjlPelpFLzM3OTRlYm14dTh2YjNScmwwN0pDUWt3TUxDUXFXcFRHbGlzVmhsalV0ZGdvS0NFQkFRQUpGSUpLelYyYmh4WTNUdjNsMWxYRmhZR0Y2OGVJSFJvMGVybmFOMjdkcGF6NStVbElTblQ1OGlLaXBLWlJwOXBjdkkrTHZ5c1NJYU5XSzFKQkVSRWYyck1KZ2tJaUtpL3cxeU9SQWJDL3gzemNlS3lzaklnTG01T1Q3Ly9ITzR1Ym1wN0pOS3BWaXlaQW51M2JzSEFPamN1VE1Bb0huejVxaGR1ell1WExpQWl4Y3Y0c1dMRitqVHB3L2MzTnhnYm02dWNnNGpJeU5oMnJHdUtkbTZORy9lSEs2dXJpcE5jc3B5OE9CQnRXM2xtWVlkSEJ3c3JNRTRaTWdRK1BqNG9HL2Z2c0orZDNkM3JGKy9YdXZ4Y3JsY2JkdXlaY3NBRkU4LzkvVDB4T0xGaXhFVkZRV2dPRGg4L1BneE9uWHFwUEY4Q29WQ2JXcTZVbEZSRVVKQ1FuRHMyREVBeFd0dk9qZzRZTUtFQ1VLWTI3SmxTMHliTmszbHVKeWNIQ1FtSm1MQ2hBazZuOXVrcENSRVIwY0w2MkVxTzRtTHhXS3RYYi8vSjJSbkE5YlcvL1JWRUJFUkVRa1lUQklSRWRIL2h2aDQxVkN5V3JVS25hWlpzMlp3ZFhXRlZhbktzWUtDQXF4YXRRbzNiOTZFV0N4V0M5b0dEUm9FTHk4dkdCa1pZZmJzMmZqNDQ0ODFubDhtazJIZXZIa1Z1cmJTUER3OFlHdHJxOWRZWDE5ZnRTQlAzeTdpejU4L3g1MDdkK0RvNklpZ29DQTRPenNqSkNRRVc3WnNFY0s5OXUzYnc4VEVCQkVSRWVqWXNTUHExNitQc0xBd3lHUXlPRGc0SUNjblIyMDZ1cktoVDF4Y0hMWnYzNDQ3ZCs2Z1M1Y3U2TktsQzd5OXZmSE5OOS9BM3Q0ZVU2ZE9WYnNtcVZTcU5UeGN2SGd4cmwrL0x2dzhaTWdRb1dHUHJxN2N5czdhS1NrcGFOQ2dnY1l4TTJmT1ZGbnZFd0Q2OWV1SC92MzdvM1BuempBM04wZGdZS0RXKzNpcnFsY0h5cnZtWjM3KzMxV1dhV25GN3h1R2swUkVSUFF2d1dDU2lJaUkvdjB5TTR2L1UycldETEMwck5DcERBd00wSzlmdjFLbno4VGl4WXR4Ly81OXRHL2ZIZzBiTm9TL3Y3L0ttT0hEaCtQdzRjT29XN2N1bkp5Y2RKNi9kSmZyaWxJR2FXK2JqNDhQR2pkdUxJUjFwcWFtY0hOelE4MmFOV0ZxYW9yWnMyZWplL2Z1ZVBic0dTSWlJdURrNUFRSEJ3ZkV4c2Fpc0xBUXJxNnV5TTdPUnJ0MjdkQytmWHNBeGNIaXBVdVhjT2JNR2R5NWN3ZlZxMWVIcTZzcmhnNGRDcEZJaEtGRGg4TFQweE4rZm40cW5icVY4dkx5dEFhVHBxYW02TldyRjhhT0hZdTVjK2ZxN0t4ZWtvMk5EUURneFlzWFdvTkpjM056ZE8zYUZkMjdkOGVMRnkvZzYrdUxFU05HL0R1NmNqZHNXTEhqNHVMK2Z2ODhlMVk4blp2clRCSVJFZEcvQUlOSklpSWkrdmQ3K2ZMdjI3VnFWVGlVMU9hNzc3NURYRndjT25YcWhKVXJWMkwvL3YxcVkycldySWxodzRiQno4OFBQajQrR3RjcFRFcEtFaHJJdkFuS2FlZDJkblpsam4zMjdKbGFRQ2ZUWXozQ3JLd3NCQVlHWXV6WXNTcmI3ZTN0aGR2SzZ0QWJOMjRBS0g0dS9vKzlPdytQOFd6N09QNmR5YjZIUkN3aEVqdTF0bW4xSVJXMVZhdDBwV3B0UysySzFsWnRWYXBLUmF1cXNaVnFlWGhEMjZndGhOS25pdGdWc2NTU2FJZ1FXL1p0a3BuM2orbmNac3hNRmtLQzgzTWNjNWk1bCt1K1o4U1NYODdyT20vbjV1Wm1Va1dxMCtuNDRZY2YwR2cwK1ByNjhzSUxMNkRSYUV5Nm9mdjYrdkxSUngveDVKTlBFaFlXWmpMZXpaczNDUWdJc0hqUEgzendBYTZ1cmhhN2F4ZW1UcDA2QUp3NWM4WnMvVW1EV2JObUtXdGJHcWFLUC9EOC9lSFlNWDNsWkVHQnZuS3lrRFUxaFJCQ0NDSHVGd2ttaFJCQ0NGRytaV2ZybTkwQXFOVlF2WHFwWHlJNE9CaC9mMzgrK09BRDdPenNyQjdYcjE4Ly92ampENVl1WFVyanhvMXAyTENoeWY3dzhIQ0xuYmp2Um1CZ0lOT25UeS95dUhmZmZkZmlkbXZobnNIS2xTdlJhRFIwNnRUSmFoZHJnOWpZV05ScWRaRmpBdGpiMnhNV0ZrWnFhaXFEQmcxaTJiSmxaczE4TWpNekdUNTh1RmxsWkY1ZUhsZXVYS0ZseTVZV3gzWjFkUzN5K3BiVXFGRURKeWNuVHA4K2JmV1k0amJjZWFEWTJPaTdjWjgvcjM5OTVZb0VrMElJSVlRb0Z5U1lGRUlJSVVUNVpsd3RXYkdpUHB3c1pkMjdkeSt5QTNaNmVqcnU3dTY4OTk1N2ZQSEZGMHllUEpuWnMyZFQzU2dvZmV1dHR5eFdVdWJrNUppRWI4dVhMMmZidG0xOCsrMjN1THU3QS9xcHk4N096bWJuRnJjQnpzeVpNODBxSmovLy9QTWl6OXU5ZXpmdDI3Y3Z0Q3MxNktkbVIwZEgwN2h4WTR2M0NmcDFPcWRNbVVLL2Z2MW8yTEFoRlN0V0pEVTFGWUR4NDhlYlRLSFB5OHVqUzVjdXltdG5aMmZjL2wwMzlQRGh3MmkxV3BQM2ZxZGhKT2luYnUvY3VaUHUzYnZUdkhsekRoMDZaUEo3c24zN2RoSVNFbmpqalRlVWRURWZPbDVlK21uY0JRV1FsNmQvMk51WDlWMEpJWVFRNGhGWCt2K3pGMElJSVlRb0xUb2RHRStOdmtkckxoWVdTbXExV2padTNFai8vdjFKU2tyaTJXZWY1ZVdYWHlZbEpZWDMzbnVQbzBlUEtzZDZlbnJpNit1clBOUnFOYk5ueithYmI3N0J5OHRMMlc3bzVGMjVjbVY4ZlgySmlZbGh3b1FKN042OW0wcVZLcG1NNFZYTVJpVk5temFsV2JObUpnLzdZZ1JQN2RxMU01dkdiY25HalJ0SlMwc3pDUk52bDUyZHpZRURCOWkrZlh1eDd0blkwS0ZEV2I1OE9UcWRUbG1qTXp3OG5ORFFVTEt6cy9uODg4K0xGYlFhMDJnMC9QZS8vMlhBZ0FHc1diTUdnTFp0MjVLVGs4T3VYYnVVNDg2ZlA4K0tGU3ZJeXNvcThYMC9VSXdiUmhtdjJTcUVFRUlJVVVha1lsSUlJWVFRNVZkbUpoaTZZOXZaZ1pWS3ZkSm1XSnZ4NU1tVHpKdzVrN05ueitMaDRVSE92eDJSaHc0ZFNucDZPdHUyYldQY3VIRjA2OWFOdDk1NlN3a2NDd29LV0x0MkxULzg4QU81dWJrRUJRV1JuWjF0dGZwUnA5TUJzR2pSSXRhc1djTmJiNzFGeDQ0ZDc4dTA0dDY5ZXhjWllGNjZkSW1sUzVkU3QyNWQyclp0YS9VNFEwZnNpaFVyM3ZIOUxGeTRrTmpZV041NTV4MnVYNy9PMnJWck9YYnNHSk1tVGFKQmd3WkZucC81YitmMnVMZzRCZ3dZUUZKU0V2WHIxMmZJa0NFQXRHclZDazlQVDM3NjZTZmF0R21EblowZHljbkoyTm5abGZpKysvWHJaL1gzNlBhdTd1V0NwK2V0UURJOVhhWnpDeUdFRUtMTVNUQXBoQkJDaVBJckxlM1c4MUp1ZUZPWStQaDRBR2JQbm8xYXJlYlZWMStsWDc5K1N2Q29WcXVaTUdFQzN0N2VyRnExaWsyYk52SGNjODlScDA0ZGR1N2N5ZUxGaTBsTVRNVFgxNWNSSTBhWU5KSUJ1SHIxS25Ccm1uYm56cDFwM2JxMTBxVTZORFNVTld2V01HVElFTE51ME5ldlh6ZnBDcTdSYUFCTUdzOFk1T1RrY08zYU5aUGpjM056VGFaaUZ4VktKaVltTW1IQ0JHeHNiUGp3d3c5TnBvdmIyZGx4NDhZTmREb2RLcFdLQ3hjdUFQcEswTnZObURHRDBOQlFxOWZKenM1bTd0eTViTjI2bFVhTkdpblQ2eXRWcXNUaXhZc1pQWG8wZ3djUDVwVlhYbEhPTVFTaE5rWWRwdmZ0MndmQTZkT244ZlQwWk96WXNUZzVPYkZnd1FLbVRadUdoNGNIZmZyMDRidnZ2bVBXckZtTUhUdVd1TGc0YXRTb2dVcWxJaWtwaWNxVks2TldxNVZHUmpaV09sZy84Y1FUVnRja3pjaklVSm9GbFJ2R0ZaUHA2V1YzSDBJSUlZUVEvNUpnVWdnaGhCRGxsM0V3K2U5YWpQZGFVbElTZi8vOU53QU5HalJnekpneDFLcFZ5K3c0bFVyRndJRURhZDY4T1hsNWVkU3BVNGN2dnZpQ1AvNzRBM3Q3ZS9yMzc4OGJiN3lCblowZGE5ZXU1ZWpSb3pnN081T2Fta3AwZERTK3ZyNG1BYUdibXh2RGh3L254UmRmWk83Y3VSdzVjb1N4WThjeWFkSWtubjMyV2VVNFoyZG5ldlRvY2NmdmI5T21UVXFnVnhpdFZzdm16WnRadEdnUjl2YjJ6Smd4Z3hvMWFwZ2M0K2ZueDRrVEo1Z3dZUUtWS2xWaS8vNzlBRFJxMU1oc3ZJNGRPeXBkc1VGZlZSb1dGb1pXcXlVcUtvcGx5NWFSbkp4TVFFQUFVNmRPVmFiWHYvSEdHM2g1ZVJFYUdzcThlZk5JU0VpZ1ZxMWFIRHg0VUFsQ3ExU3Bvb3hyQ0JNN2RlckUwS0ZEY1hWMTVmejU4eVFsSlRGaHdnUkNRMFBwMnJVcisvZnZaL3YyN2V6Y3VaTzh2RHdsdkYyM2JoMi8vLzQ3MWFwVlU1cjlWS3RXemVKbk5HclVLS3RWbHFkUG55NS93YVM5dmY2Umw2ZGZhekk3R3g3V05UV0ZFRUlJOFVDUVlGSUlJWVFRNVZOQmdYNHF0NEZ4dGRjOVZMVnFWVjU3N1RYVWFqVURCdzQwYXloek8rTnF5TFp0MjVLVmxjV0lFU05Nd2pLZFRzZU9IVHNBZmJWbHJWcTFHRFZxbE1YeGF0YXN5YXhaczlpK2ZUdWJObTBpS0NqSVpMK1RreE85ZS9lKzA3ZkhvVU9IaWhWTXFsUXFZbU5qYWQ2OE9TTkhqclM0MW1YdjNyMkpqNC9ueUpFamFMVmFQRHc4R0Rac21NbDdOM2ppaVNmTW10K0VoWVdSbDVmSHlwVXJTVTFOSlNnb2lQSGp4NXMxb09uUW9RTTJOamJNbURHRHVuWHJrcFdWcGF3UjJiQmhRenAxNnFRYzI3ZHZYK3JYcjIvUzBkdmYzNS9QUC8rY3NXUEhzbjM3ZGw1NjZTVSsvZlJUbGl4WlFsUlVGSlVyVjFiQ1hqOC9QOUxUMDRtTmpjWGQzWjN1M2J2ZjFkVDBjc2ZORGE1ZjF6OVBUNWRnVWdnaGhCQmxTcVV6TEdva2hCQkNDRkdlcEtiQzJiUDY1ODdPMExCaDJkNVBPV0JZdDdDb3NMUTgwV2cwWEx4NEVSOGZIMlVxL08yaW9xSndjbkl5Q1M0dE9YVG9FTTJiTjBldFZxUFQ2ZERwZENYNkxLNWZ2MTdzWmtJUHJlUmtmWGR1MEhmcTl2Y3YyL3NSUWdnaHhDTk5na2toaEJCQ2xFOUpTWERwa3Y1NXBVcmc1MWUyOXlQRXd5QTlIVTZmMWorM3Q0Y21UY3IyZm9RUVFnanhTSHR3ZnR3dWhCQkNpRWRMZHZhdDV6TGRWSWpTWWJ3a2dtR3RTU0dFRUVLSU1pTEJwQkJDQ0NIS3A2eXNXOCtObXNRSUllNlNxK3V0NTlLZFd3Z2hoQkJsU0lKSklZUVFRcFEvT2gzazV0NTZMUldUUXBRZTQ2cEpDU2FGRUVJSVVZWWttQlJDQ0NGRStXTWNTdHJid3dQVTdFV0ljcys0QWxtQ1NTR0VFRUtVSWZsZnZoQkNDQ0hLbjV5Y1c4OGRIY3Z1UG9SNEdIbDYzbnFlblgxUDE1bE1UazRtM1VyNG1aMmR6Y1NKRTVrMWE5WmRYK2ZZc1dOa0dTLy9ZRVZHUmdaNzl1d3A4cmlDUWo2VHExZXZFaGtaeWJsejUweTJwNmVuRXhrWlNVeE1UTkUzZkE5b05CcU9IRG5DNWN1WHpmWVZGQlN3Y2VORzh2UHpMWjY3ZGV0V0VoSVNpaHoveHg5LzVKOS8vckY2ekxKbHl4ZzllalJhcmJaa04yOUZmSHc4YVdscEZ2ZGR2SGpSN1BlZ09QYnUzY3ZNbVRQNTg4OC83L2IyU3QzMTY5ZjUzLy8rWi9hMWZQejRjWll1WGNxTkd6Zk16dG0rZlh1SjNzdllzV01aT25TbzFmM0RoZzNqMjIrL0xmNU5XN0Z6NTA0aUl5TXQ3dFBwZENRbEpkMzFOWVFRRHdmYnNyNEJJWVFRUWdnenhoV1REZzVsZHg5Q1BLeGNYU0VqUS84OEpRVzh2RXI5RWprNU9Zd2RPeGFkVGtkSVNBaTFhdFV5MlI4UkVjSEJnd2NaTzNic1hWM241TW1UakJzM2pvQ0FBS1pQbjQ2bmNmQjZtd1VMRmhBVkZVVzNidDBZT1hLa3hXUCsrT01QdnYvK2UwSkRRL0gxOVRYYmYvNzhlV2JQbnMxYmI3MUY3ZHExbGUzWHJsMWo5dXpaZE9uU2hjYU5HOS9WZTdvVEtTa3BqQjA3bGw2OWV2SDIyMitiN0l1T2p1YWJiNzdoN05tempCbzF5bVRmc1dQSENBME5wVUtGQ2l4ZHVoUm5LMnY2L3YzMzM2eFlzUUpIUjBkcTFxeHA4WmlFaEFTT0h6K09UcWNyMGIxcnRWcHUzTGpCbFN0WHlNaklvR1hMbGlRbUpqSmt5QkNhTm0zS2pCa3pzTEd4TVRsKzVzeVpuRDE3bGg5Ly9CRWZINTlpWDJ2NTh1WEV4c2JTclZ1M0V0Mmp3Ymx6NTZ3R2JpWFJ0R2xUZ29PRFRiWkZSa2F5Yk5reXZ2NzZhNW8wYWFKczM3eDVNMy85OVJkdnZ2bW0yVGlyVnEzQzA5UFRiQ3hyY25OenlUSCs0WitSakl3TXpwdzVRMEJBUUFuZWlXV0dFUHVGRjE0dzIvZkREei93NjYrLzByOS9mN3AzNzQ1YVprVUk4VWlUWUZJSUlZUVE1WTlVVEFweGIxV29jTStEU1VkSFI5NTg4MDIrK2VZYlJvMGF4WWNmZmtpclZxMEFmV1hZNnRXclVhbFVuRHAxaXRPblR4ZHJ6Q2VlZUVJWnc2QkJnd1owN3R5WmpSczNNbnIwYUdiT25Ha3hxRHA4K0RCUlVWRzR1cnJ5Mm11dldiMkd2YjA5VjY5ZUpTUWtoRysvL1JiSFV2dzdhTisrZmZ6MTExOTNQYzZJRVNOd0tNRVBiWUtDZ2dnT0RtYkRoZzAwYjk1Y0NiRXlNek9aTVdNR3RyYTJmUExKSjFaRFNkQlhHZ0k4ODh3ejdOcTF5K0l4MTY5ZkIvUkJxRXFsTXR0dmEydEx5NVl0MmI1OU8rdlhyeWN0TFUxNUdLb3MxV28xYTlldXhkZlhseDQ5ZWhBZUhzNlBQLzdJZ0FFRGxIRldyRmpCeVpNbkdUQmdRSWxDeWZqNGVHSmpZd2tJQ0tCQmd3YkZQczlZWW1JaTY5YXR1Nk56YjJjY0ptcTFXclpzMlVLREJnMlVVSEwvL3YwVUZCU3daODhlNnRhdHk5OS8vdzFBelpvMXFWcTFLZ1VGQlZ5NGNJR25ubnJLNHZoNzkrNDFxNFM5Y2VNR3VibTUvUHp6enliYnExZXZybnl0MTZ0WHIxVGVuelh0MnJWajc5NjlMRjY4bU9qb2FDWk9uRWlWS2xYdTZUV0ZFT1dYQkpOQ0NDR0VLSCtNZzBtcG1CU2k5SGw2d29VTCt1Y3BLZnJwM0VZVmFhWGwrZWVmcDBLRkNreWRPcFVwVTZZd2VmSmtnb0tDK1BiYmI4bkt5c0xSMFpIZmYvKzkyT081dTd1YkJaTXFsWXBSbzBhUm41OVBWRlFVNzcvL1Bvc1dMVElKMlRJek01azFheFlxbFlwSmt5WlJyVm8xcTlkbzNibzFMN3p3QXBHUmtjeWZQNTh4WThhVS9JMWJFUmNYeCtiTm0rOTZuTUdEQnhjcm1EeHk1SWd5M2JsbXpacTR1TGlRa0pCQVJFUUVBQWNPSENBNU9abG16WnB4K3ZScEpTQis3cm5uY0hGeFVjYlI2WFJFUjBkVHIxNDlLbFdxeEZ0dnZWWG9kVU5DUWl4dWQzRng0YmZmZnNQZDNaMmNuQndxVmFxRVdxMG1KU1dGUVlNR1VhMWFOU3BYcm95ZG5SMEEvZnYzWisvZXZXemJ0bzJlUFh2aTR1TENoUXNYK085Ly8wdXpaczNvMGFPSHhldk1tREdEMU5SVXMrM0p5Y21BL3V2aHd3OC9MUFE5R083MzQ0OC90cmh2NE1DQkZxc3VkKzNheFpkZmZzbmd3WVBwMHFXTDJmNkVoQVJHakJoaHRqMDZPcHJMbHkrYlRMUCs3TFBQbE9yR3YvLytXd2ttQncwYVJQZnUzVGw5K2pRYWpjWnFoZTdPblR2NTMvLytaN0l0TnpjWG5VN0hzbVhMVExhM2J0MmFxbFdyQW1CbloyZjFod1hWcWxYRDFkWFY0cjdpQ2dnSUlDd3NqQVVMRnJCdTNUcUdEQm5Dd29VTHFWeTU4bDJOSzRSNE1Fa3dLWVFRUW9qeXgzZ3F0MVJNQ2xINjdPMU5wM05mdVFLRmhIVjM0K21ubjJiNjlPbHMyTENCbGkxYkVoRVJ3ZTdkdStuYXRTdnZ2ZmZlSFkrcjBXaE0xa3djT25Rb3FhbXBQUFhVVTZoVUtyS3pzNVY5WVdGaEpDY24wN2R2WHhvM2JteXl6OWJXVmduQ0RJWU1HY0srZmZ1SWpJemt5U2VmcEdYTGx2ejAwMDhBeWhxT0J3NGNNQm5IRUlTZE9uV0t4WXNYQStEcDZjbnJyNzl1ZHUvV1FxdWlqQmd4b3NpMUlJM3QyTEdEOWV2WFU2bFNKVUFmdEczZXZKbVVsQlFLQ2dydzh2TEN4OGVIcEtRa2Z2MzFWN0t6czBsUFQ2ZFZxMVltd2VTUkkwZElUazdtalRmZXdNN09qa1dMRmxtODNxSkZpemh3NEFBTEZpeXdPRDNYTUIwN01EQ1F3TUJBUUYvOStPT1BQL0xpaXkvaTVPUUU2QVBFdzRjUEE5Q3FWU3M4UFQzWnVYT25NazZYTGwzdzh2Smk2OWF0QU5Tdlh4OS9mMzlsLzZsVHA1VHFUUU9kVGtmdXYvKzJwS1dsRldzdFVIZDNkNnY3N096c2xQczFabTl2RCtpL3JncmJmN3RmZnZtRmdJQUEvdk9mLzVoc040U1FCbDI3ZGxXZUc0TEsrUGg0SlhRMStNOS8vc01ISDN6QUJ4OThZTEo5NU1pUlpHUmtzSFRwVXJON01JVHdzMmZQdG5pUEFGT21US0YxNjlZQWhJZUhFeHNiYS9HNHExZXZBdFpEYXRCWGpEWm8wSUNFaEFRSkpZVjRoRWt3S1lRUVFvanlSYWNEamViV2F5dmZ4QWtoN3BLMzk2MWdNamxaLy9vZS9YbHIyclFwVFpzMlplL2V2U3hjdUJBL1B6ODZkKzVNZkh4OHNjNTNjSEF3cTNMODZhZWZXTFZxbGRteGUvYnNzZHE4WS9ueTVTeGZ2dHhrVzNCd3NGbFZuSk9URThPSEQyZmx5cFZVcjE2ZC9QeDhzMnZGeE1SWURMZk9uVHVuVkNsV3IxN2RZakJwTGJRcWlxWHAwVVh4OFBCZ3hZb1YzTGh4ZzRvVkt3THc2YWVma3BpWXFBU28vL3p6RHpWcjFtVDkrdlVXUDd1b3FDanM3ZTFwMTY0ZEtwWEs2aHFFaGpEVDM5L2ZaRTNJa2pwejVreUptaUlOR2pUSUpKajg4Y2Nmelk2SmlvcGkxcXhaZE96WWtmSGp4OS94dmQwTGh3OGZKaVltaGs4Ly9SU1ZTc1hTcFV1VmFkNHBLU2ttWWJUeCtwMzc5dTBEWU1tU0pXWmordnI2NHUzdHphVkxsMHdDL0x5OFBQTHo4MDNHZEhOelE2MVdjK0xFQ1lLRGcrbmR1N2ZaZU51MmJXUFZxbFY0ZTNzcjIwNmZQczJCQXdjc3ZpZERDR3hwZjBGQkFScU5oa2FOR3BtRXJrS0lSNU1FazBJSUlZUW9YL0x5YmoyM3M0TTcrRVpjQ0ZFTVhsNzZTa2xEWis3ejU2RVUxNVpMU0VnZ1BqNWVDVmpTMHRLWU9uVXE3dTd1REI4K25PSERoeGQ3ckxwMTZ6SnYzanl6YlIwN2RyUjZ6dG16WjRtUGo2ZHAwNmFGVm1NMWJOalE0dmFnb0NCYXRXcWxWUDRaMWhVOGVQQWdJU0VoOU9uVHgyUXFzV0dLYnVmT25SazJiQmh3WjBGaVNZMGJONDZqUjQ4cXIxZXVYRWw0ZURnTkd6WlVtdk9rcEtUdzl0dHZNMkRBQUxQcHgwZU9IR0hzMkxGTW5EalI0dmlwcWFuODlkZGYxS3BWeTJRSzc5Q2hRN2w0OGFMSnNYbi8vdjM5OHNzdm00MHpjZUpFcGRMdSt2WHJTa1dqNGRlelo4L2k0T0JnOHBrTkd6YU1KNTU0d3VwN1QweE1aUExreVZiM0d6TTByTG1UU3RWN1NhZlQ4Y01QUDFDM2JsMWF0MjdOM3IxN1dibHlwYkoyNXVyVnExbTllclhaZWRldVhTTW1Kb1lCQXdZbzRkNTMzMzNIenAwN0NROFBWNzV1MzMvL2ZiUHFVY0JremM1dTNicFJwMDRkdEZvdG5UdDNKaUFnZ0Q1OSt0Q29VU01tVFpvRVFHeHNMSjZlbmliclR4YjIyUThjT0pCLy92bUg5ZXZYbSswemhNUnVibTdGK1lpRUVBODVDU2FGRUVJSVViNFlCNU5TTFNuRXZSVVFBQ2RPNkorbnA4TzVjK0R2WHlyclRYNzU1WmVjUG4yYVE0Y09NWHo0Y056ZDNSazhlREFOR3pZa0xTME4wQWRZelpzM0IvU1Zoc1pkcmcxbXpacUZyYTM1dHkzQndjR0ZkaUwrNFljZmlJK1BwMnZYcnJSdDIvYU8zb1B4ZEdSRGhhTzFxYnFHN1RZMk5uZFVEWG1uL3ZPZi8rRG41MGRPVGc1YnRteWhYcjE2TkdqUWdDcFZxaWpUemowOVBlblFvUU1MRml5Z2FkT215cm1abVptRWhvWlNvMFlObm5ubUdhS2lvc3pHajRpSVVLcmZqT1hrNU9EaTRtS3g2N0t4aXhjdjhzY2ZmMUJRVUtCczI3aHhvMW5sNnZ2dnZ3L29wMGgvOU5GSEFIaDVlZUhuNTJkMWJPTXhRZDlBeHRLOVhyeDRrUk1uVHVEcjYwdXRXclZNcHVBWGg0T0RnOW5VOUczYnRuSDI3Rm16WXcxVHFyZHQyMlp4bmNiTXpFeVQxMXUyYk9IVXFWT01HemVPcEtRa1ZxMWFSWlVxVmVqY3VUTUxGaXlnVDU4K0p0TzMrL1hyQjhEMjdkc0JxRkdqaGxLZG1wNmVqcWVucDBtMTZ1VEprOUVZejBLd3dOdmJtMW16WnVIaDRVR0xGaTBBL1E4U0RPZWxwcVp5OU9oUk9uVG9VQ3BoZTNwNk9zQmRyMVVwaEhnNFNEQXBoQkJDaVBKRmdra2g3aDhuSjZoYUZaS1M5SzlUVXZSQlpiVnFkOTJwKzVOUFB1R1RUejRoTWpLU00yZk9NR1hLRkNWZ01WUlJ0V3JWaWhZdFdwQ1FrTUJubjMxRzI3WnQrZUNERDB6VzRmdnFxNi9NMW9Bc2laSUVLUXNYTHVTQ29Ta1EwTFp0V3pwMDZHQnlqUEZVMnZMZzFWZGZCZlJyK20zWnNvWEF3RURlZnZ0dEFPYk9uYXNjTjNEZ1FESXpNMDFDMDR5TURQejkvZW5mdjcvRnRROHpNek5adTNhdDFXdFhxbFJKQ2NxczJiTm5EMy84OFlmSnR2YnQyeXVWcXFHaG9keThlWk1wVTZaZ2IyK1BXcTFXR3I2VTFJa1RKd3B0VnBTWW1HaXhZVTFSUHZua0U5cTBhV095TFM0dXp1SjZuNGF3OU96WnM1dy9mOTVzdjZIN3VJSGhtTkRRVUdYYnhJa1RsWERSd2NIQkpNQlRxVlJvdFZybHo5Q1ZLMWVVZldscGFYaDRlSmlNMzZoUm95TGZYMkppSWpFeE1iejQ0b3ZLZGJWYXJmTDh5SkVqYUxWYXBlTDFibVg4dTRTRVZFd0tJVUNDU1NHRUVFS1VOOGJCcEhUa0Z1TGVxMVpOUDVYYjBEd2pMMDgvcmZ2OGVYM2xaUDM2K2dDemhLcFVxY0tjT1hNSUNRbmgwS0ZEYk42OFdRbXhMbDI2QktCMEFmYno4K1BkZDk5bDRjS0ZKQ1VsTVhYcVZDVmdLU2dvdUtOZzBoQWdsaVNZVEVoSTRQVHAweFFVRkpDZW5tNnhndk5PeGkxTEdvMUc2WHdlR0JqSXNXUEh1SHIxS3BtWm1Sdzdkb3kyYmR2eXp6Ly84TTgvLzVnMU1sbTJiQm1abVpsV0c3YWtwS1JZbktwcnpOSTZvcjYrdnZqNituTDE2bFZ1M3J3SjZMczlWNmxTQlNjbkozYnQyblVuYjVVS0ZTclF1WE5uazIwYWpZWnQyN1poWjJkSCsvYnQ3MmpjS2xXcW1HMGJQSGl3eFNuck8zYnNZT3JVcVZiM3g4ZkhNMmpRSU9WMXQyN2RhTml3SVJVclZtVCsvUG5rNStmVHJsMDdaZitTSlV2TTFwQThmUGd3VjY1Y3dkSFIwV1E2ZlZKU0VrMmFOREU1OXZUcDB4dzVjcVRROXhjWUdNaW5uMzZxdkUrZFRxZE15d2RvMDZZTlgzMzFGZlhyMXk5MG5PS1Npa2toaERFSkpvVVFRZ2hSdmhoUHc1T0tTU0h1anhvMXdOa1pMbHpRaDVRR0JRVmcxRGlqcEp5ZG5aazJiUnFiTm0weVdkdnYwcVZMcU5WcVpSMDlnTmRmZngxbloyZisrdXN2bkoyZGxlMTVlWGxtd2VUTm16ZE5HbnBZWWdnL01qSXlsQTdCMXFqVmFyeTh2SmcyYlJwZ0doN2w1K2ViTlBBNGRlb1VvSjhldkdmUEhtVzdZUXB2Y25LeXlmWUtGU3FVV3FCekp6SXpNNWt6WjQ3RmZiZHZONTRhZmY3OGVYNzc3VGZhdFd1bk5QTzUzZVhMbDYwMkdpb080ODlwOU9qUnRHL2YvcTQ2dGZ2NitwcDFvZDYrZlR2YnRtMGpLQ2pJYk4rZE1IeEdkMVBGYTZ4cTFhcFVyVnFWbzBlUGN2cjBhYVpQbjY2RTNvOC8vamlOR2pVaUp5ZUgxTlJVZ29PRCtlV1hYMmpidGkwdUxpNTRlSGdvd2E5R295RTVPWm1hTld1YWpILzgrSEdXTFZ0VzZEMVVyRmpSSkxUTnpNeEVwOU9SWktpa0JwTWxBRkpUVTRzYzg4YU5HNEJwMWE2Qm9lUDZMNy84b3Z4Wjc5Ky9mNkZkMElVUUR5OEpKb1VRUWdoUnZzaFViaUhLaHBjWGVIckM5ZXR3N1pxK0tVNHBzTFcxcFd2WHJseS9mcDJWSzFjQytpbTNkbloyaElXRm1SMWZ0V3BWRml4WW9Mek96OC9uL1BuenpKMDdGM2QzZC9yMzc4KzRjZVA0NTU5L2luWDkyYk5uRjNtTW82T2oxY3Evek14TVB2bmtFN1B0VzdkdVpldldyV2JiOSsvZnovNzkrNVhYTFZ1MjVQUFBQeS9XdlphMmF0V3E4Wi8vL0lmUFB2dXNXTWZ2M3IyYjFhdFhZMjl2VDB4TURJNk9qZ3dlUE5ocUYrc0dEUnBZREo2TTdkbXp4K0xuQi9yUTBOblptYXlzTERwMzdreEVSQVRQUFBPTXNuL0dqQmttVTV4dnhJYnpSZ0FBSUFCSlJFRlVkL3UwYUVzTVRXK0tXZ3V6dUF6QnBLVjFUKytVVnF0bDNyeDVCQVlHRWhnWXFHd1BDUWtCOU4za3QyN2RTdS9ldlprNmRTb0E3ZHExWThPR0RXemR1cFdDZ2dMT25qMkxWcXMxQ3laZmVlVVZYbm5sbFJMZFQycHFLcUN2SU5acXRXYnJhMlprWkNqTm9JcFMySEdHU2w2QU45OThzMFQzS0lSNGVFZ3dLWVFRUW9qeXhYaVJmZ2ttaGJpL2JHekF4MGYvQU5QcXlidVVtWm5KbGkxYkFIM2pGTFZhcmJ3dVNuSnlNbHUyYk1ISHg0ZisvZnZUb1VNSHBTTExtblhyMWxGUVVJQzN0N2RKMkdWSllkVnZMaTR1ZlBIRkZ5Ymo3dG16aDhHREI1dUVRRmV1WEdIT25Eazg5ZFJUSmxONFBUMDlpM3A3OTh4cnI3MUd2WHIxU2pRMU9pUWtCQThQRDRLQ2dpZ29LS0JpeFlxRkhuOTdBNXJiV1FzUEwxMjZSRXhNRE8zYnQyZmJ0bTMwN05tVFAvLzhremx6NWpCdzRFQUFtalJwZ29PREE5SFIwVFJyMW96cTFhdXpjK2RPQ2dvS0NBNE9KaU1qZ3ovLy9OUHF0Yk96czVWcHpCRVJFYXhaczZiUWV6WG03Kyt2ck5WNSs1aFFlaFdUb08rOGZmNzhlU1pObWtScWFpclhyMS9ucjcvKzRwZGZmZ0gwbjJGZVhoNTkrL1pWMW4wY01tU0lVazE1NnRRcFRwdzRnVXFsTWxsVDh0eTVjeVFtSmhickhxcFZxMGFkT25VQWxITnljbkpJU0VqQTM5L2Y3TmlpZ3NrUkkwYVFrSkJRNUhFelpzeGc5KzdkcGZwNUNpRWVMQkpNQ2lHRUVLSjhrWXBKSWNxUFV1ak9mZWpRSVZhc1dFR2ZQbjFZdjM0OVY2OWVwVmV2WG5UdTNGbHBWSkthbWtwVVZCU3Z2LzY2U1hWV2VubzZyNzc2S3M4OTk1elN0Um1nWjgrZWhWNHpKaVpHQ2FGdTNMakJTeSs5aEsrdjd4M2R2NjJ0TFU4KythVHllc21TSmFqVmFycDA2V0xTU01Zd3BiWlNwVW9teDVlMUpVdVdjUHo0OFdJZlAydldMSm8xYTRham95UFBQZmRjb2NlZU9uWEtiRTNING9xSWlDQWdJSUFhTldvQStxclZzV1BINHUzdGphT2pJOE9IRCtlcHA1N2l3b1VMUkVkSDA3VnJWNEtEZ3psOStqUjVlWG1NSGoyYTlQUjBHamR1YkxhdW9vRldxOFhSMFJHNE5YMjRLTG01dWVoME9xVkJ5KzBNd2VTTUdUUDQ4c3N2emZZYjFpQ2ROMjhlOCtmUEwvSjZGeTVjWU9uU3BZQStiTlJvTlBqNCtEQjU4bVFxVmFyRS9QbnpDUXdNcEdYTGxpYm5QZmJZWTlTb1VRTVBEdytpbzZNNWZ2dzR0V3ZYTnBrT0hSa1pXZXpLeGk1ZHVqQjY5R2dBWW1OalVhdlZPRHM3Yy9Ub1ViTmdVcVZTRmRsNTNqQWR2YWpqU250cXZCRGl3U1BCcEJCQ0NDSEtENjFXL3pBb2hWQkVDRkcyWW1KaU9IcjBLQWtKQ2JSbzBVSnAxbUZvZkFPd2I5OCt2di8rZXc0ZlBzeEhIMzJrTk1Vd05PQW9hV2l4ZlBseUFIcjM3czJLRlN1WU5Xc1dYMzMxbGRtVTFKSTZkKzRjNTg2ZDQ3SEhIaXN5Y0NsUC9QejgrTzY3N3dvOVp0ZXVYUmFEdHNKVXFWS0ZQbjM2RkhwTVhGd2NFUkVSSnRzTVFmUWJiN3hoc3QxNEdyT2g2dlRnd1lNQWVIdDdtNDN0NXVabXNjR01nWXVMUzVITmVZeEZSa1l5Wjg0Y25KMmRyYjR2UTZWdVVGQ1F4VFVSazVLU09IVG9FSTg5OXBqWnRHckFyTXJUdzhPRGdJQUFxbGV2VHVYS2xmSHg4Y0hQejQvNjlldFR2MzU5d3NMQ2FOYXNtZFdwNksxYXRXTHo1czJrcHFhYWRVaC85OTEzNmRldkgvbjUrY3JVODVDUUVCSVRFMW0wYUJHZ0QxSlZLaFVPUnMzbTl1L2ZUNU1tVGZEMDlDUTZPdnFPT3BrWGwrYmZXUklTVEFyeDZKSmdVZ2doaEJEbGgzVGtGdUtoWTZqV016VFBNRXdUTlE0bU8zYnNpRmFyNWV1dnYrYWpqejVTbXJJWVFndHJYYUV0aVl5TTVOQ2hROVN1WFp0Ky9mcHg1Y29WZnYvOWR4WXVYTWpRb1VQditIM29kRG9XTDE0TWNFK0RtcnVsMFdqWXQyOGYwZEhSU3JoV25BcTNrbnpHQnA2ZW5rVldWZTdaczhjc21GeTVjaVVhallaT25UcFpYS2ZUbUtGNkx5QWdvTVQzQi9vcDR3Y1BIcVJUcDA0bTRac3huVTdIa2lWTFdMVnFGVldxVkdIYXRHbjQrZmxaUE5iUTVHajQ4T0Y0ZVhtWjdkK3hZd2VIRGgwaU9EallhbGR1NDJEUzNkM2RaRTFWWTluWjJlVGw1YkY0OFdLbHFoTDA2MlVhdnBhZmYvNTVObTNhaEZxdE5xdGVkWFIweE5IUmtkR2pSOU9vVVNNR0RScUVyYTB0S3BVS1oyZG5Ra0pDYU5xMEtUMTY5RkRPU1V4TTVPVEprd3dhTkFoWFYxZm16Sm5EelpzM3FWQ2hnc1Y3dkZ0WldWblkyTmhJTUNuRUkweUNTU0dFRUVLVUg4YnJTOG8zS1VJODhMUmFMU2RQbnNUTnpVMlpEbnJwMGlWQTN3azQyNmpCVHBzMmJYQndjS0JTcFVyS2RrTVREclZhVFhaMk5nNE9Eb1ZXUGU3ZHU1ZnZ2dnNPVzF0Ynhvd1pnMXF0WnRpd1lSdzdkb3lJaUFqczdlMTU1NTEzbEdtbUpmSFRUejl4NE1BQjZ0YXRTM0J3Y0luUHY1Y3lNelBadDI4ZkFELy8vRE0vLy93ekFGMjdkZ1gwVFV3TXo2MHBhcTFJUzI3Y3VLRmN5eHBMVFlwMjc5NU4rL2J0VGJxeVc2TFJhSWlPanFaeDQ4WW1uZHFONWVibU1tWEtGUHIxNjBmRGhnM045aTlZc0lEbzZHaCsvUEZIWG5ycEpicDE2MmF5N21kZVhoNHpaODdrenovL3BGR2pSb1NFaEJTNkxtaGNYQndPRGc0V1E4blNrcHljakZhcjVlYk5td0M4OWRaYlZLcFVDZEIzVWpjTzhkemMzRkNwVkxpNHVPRGk0bUkyMXBFalJ6aCsvRGhQUC8yMHlYWTdPenRzYkd4WXVYSWxuVHQzVnFvL1Y2OWVqWjJkSGUzYXRRUDBvZTNHalJ1THJJeTlFeWtwS1p3L2Y1N3ExYXVYK3RoQ2lBZUhCSk5DQ0NHRUtEOWtmVWtoSGlweGNYRmtaMmZUdW5WckpRek15c29DTUZrenNpaXJWNjltOWVyVmZQSEZGMWJYYjl5d1lRTmhZV0hrNStjemJ0dzQ2dGV2RCtpRG04OC8vNXozMzMrZjhQQndFaElTZVAvOTkvSHc4TEI2dlZPblRnSDY1aCtnRHlWWHJGaUJpNHNMa3laTlVocVEzS2tOR3padzRNQ0JFcDlucU5ZejlzVVhYN0JqeHc0bFdBd0lDT0NaWjU0aEtDaElxVEwwOHZKaXdJQUJoWTRkR3h2TGI3LzlWcUw3dVhyMUtzdVdMU3YwR0V1Qlo3dDI3V2pmdm4yUjQyL2N1SkcwdERTNmRPbGk5WmpzN0d3T0hEaEE5ZXJWTFFhVEgzendBUkVSRWF4ZHU1Ymx5NWV6YXRVcU9uZnVUUGZ1M1hGeWNtTHk1TW1jT0hHQ1o1OTlsbkhqeGhWYXVaZVltRWhpWXFKUy9Wc2FrcEtTT0hic0dIRnhjY1RGeFhIMjdGblMwOU1aUEhnd3VibTUyTnZiOCtxcnJ5cFRzYi8rK210bHFRUFFyMldwMCtsSVQwL254eDkvWk5pd1lTYmpyMWl4QWc4UEQ0dlZtd01HREdEZ3dJRXNYNzZjNGNPSEV4OGZ6K2JObTNuKytlZVY0TFZWcTFiOCt1dXZ2UHp5eXliWExhbWRPM2V5ZE9sU3FsYXRpcHViRzJxMW1zT0hENU9UazFQdWduNGh4UDBsd2FRUVFvalNrWk1EdWJuNlIzNStXZCtOdUJ1MnR1RG9xSC9jNzNCUUtpYUZlS2dZcXZpTWc1dzJiZG9VdXhITnFWT24yTEZqQngwNmRLQldyVnBLb3hSanljbkpoSVdGc1h2M2JteHRiUmsvZmp3ZE8zWTBPY2JmMzUrdnZ2cUtTWk1tc1h2M2JvNGZQMDdmdm4zcDBxV0xFdmdZSEQxNmxHKy8vUmExV2sxa1pDU3Z2UElLM2JwMTQ5U3BVd3dlUE5ocWRaZU5qUTJPam83Rm1oS2RtSmpJbFN0WGl2VVpHTXZOelRYYjV1RGdnTGUzdHhMMldWclgwTVhGaFE0ZE9oUTZ0cjI5ZlltRHlmcjE2ek4zN3R4Q2o5bXpadytmZlBLSnliYmV2WHNYK1RsZHVuU0pwVXVYVXJkdVhkcTJiV3YxT0VPVEdtdmR3ejA4UEhqNzdiZnAwYU1INjlldjU5ZGZmMlhkdW5WczJMQUJkM2QzVWxKUzZOMjdOLzM3OXkreWtuYjM3dDBBdEdqUm90RGpTdUwzMzM4M0NYY3JWcXhJY0hBd1RaczJKU1FraENlZmZGTDVHdFZvTk9UazVDalZqWkdSa2V6ZnY1OTI3ZHFSbkp6TW1qVnJlUHp4eDVYcXlPam9hQTRmUHN5SUVTT1VKa0RHL1B6OGVPYVpaOGpJeUVDajBSQWFHb3E5dlQxdnZ2bW1jc3hMTDczRXpwMDdXYlJvVVlsK21IQTdYMTlmRWhJU1NFaElVTGJaMk5qUXVYTm5rNm5rUW9oSGp3U1RRZ2doN2t4K1B0eThDU2twa0paVzFuY2o3aFU3Ty9EMjFqL3VSMGhwSEV4S3hhUVFEenhETU5tNGNXTmwyK09QUDg3amp6OWU1TGs2blk2UFB2b0lnQjQ5ZXBpdE1YanQyalYrL3Zsbk5tellRRjVlSGxXclZtWFNwRWswYU5EQTRuZ0JBUUhNbnorZkw3LzhrZ01IRHZEZGQ5K3hjdVZLWG56eFJaNTk5bG1xVjYvT3hZc1htVEpsQ3E2dXJreWJObzBKRXlidy92dnZNMm5TSktaUG4xN28vZnI1K1JXNzBjcmd3WU1MYmRwaXpjQ0JBODJtUmc4ZE9oUW5KNmRDUTdXTWpJd2k3KzNzMmJNbHZwODdWVlFvbVppWXlJUUpFN0N4c2VIRER6ODBtYjV2WjJmSGpSczNsS1l0Rnk1Y0FLQnk1Y3FGanVuaTRrTFBuajE1OWRWWGlZeU1KRHc4bk92WHJ3UDZwa2FuVHAyeVdIRnBrSnVicTZ5VldWaFFXaFREVWdhR3orQ3h4eDZqYmR1Mk5HM2FsT2JObXl2aCs4OC8vMHh5Y2pJZmZQQ0JjcTRoMVBQeDhlSDA2ZE9FaFlYaDdlM055SkVqU1V0TFk5Q2dRVXliTm8zUTBGQWFOR2hBZkh3OE5Xdlc1TVVYWDFUR3VINzl1c2xhbXhNblRzVE96bzdRMEZET25EbkRtREZqVEQ3TDVzMmI4L1RUVDdOcDB5YWFOMit1VFBFdXFZQ0FBTFp1M1VwdWJpNDVPVGxvTkJvcVZxeDQxdzJwaEJBUFBna21oUkJDbE56MTYzRCt2UDY1Z3dQNCs0T1RrNzdTenRZVzVEK1pENzY4UEgxSW1Kb0t5Y21RbEFRVktvQ2ZuLzczK0Y1ZTEwQXFKb1Y0b0tXbnAzUHk1RW1jbkp5b1U2ZE9rY2R2MkxDQmJkdTI0ZW5waWIyOVBlZlBueWN1TG80NmRlb282MU9DZmozRm1UTm5zbWZQSHJSYUxZNk9qdlR1M1p0ZXZYb1ZHWGg1ZW5veWZmcDB0bS9menBJbFMwaE9UbWJac21WczJyU0plZlBtTVczYU5ESXlNdmp5eXkrcFY2OGVreWRQSmlRa2hERmp4bEM3ZG0wQ0FnSndjM1BEMXRaV2VkalkyS0JTcWNqUHowZWowWkNYbDZjODEyZzArUGo0OFBiYmJ3UDZjTXpIeDhmaVdvREY0ZTN0VFhaMnRra0lhVzN0UldNM2J0eFF1akJiVTV3MUp2UHk4Z2dQRHdmMDYzOW1aMmNYT1pYYjBJWDl6ei8vNVB6NTh6ejExRk5XdzJPdFZzdm16WnRadEdnUjl2YjJ6Smd4dzZ4SzFzL1BqeE1uVGpCaHdnUXFWYXJFL3YzN0FXalVxRkdSOXcvNlFQRGxsMS9taFJkZVlNT0dEWVNIaDdObnp4NzI3Tm5EYzg4OXg5aXhZeTJlOSt1dnYzTHQyalVDQXdOTHRDYmltalZyK1AzMzM1WHcyTEJNZ09GcjJsSlFIeE1UdzlLbFMzbnFxYWVvVnEwYXYvenlDdzRPRG16ZHVoVTdPenRjWFYzNStPT1BLU2dvWU1LRUNiaTZ1dUxxNnNxb1VhT1lPWE1tNDhhTjQ1dHZ2cUZYcjE2ODhzb3JmUGZkZCtoME9xNWR1MFpDUWdKQlFVSEt0V3h0YlFrTEMyUExsaTBFQlFWWjdQNDljdVJJL3Y3N2I2V2kwdmo4a25Kd2NMRGFoRWdJOFdpU1lGSUlJVVRKWEx3SVY2N29xOWxxMUlCQ0ZvZ1hEekI3ZS8zRHhRV3FWWU5yMS9TLzk4ZVBRMEFBL0R1TnJOVEpHcE5DUERRdVhyeUl1N3M3dFd2WExsWlZsS2VuSnlkT25FQ3IxUUw2YVo0dFdyUmc1TWlSSmtHY2k0c0xWYXRXeGRuWm1SZGVlSUhYWDMrOXhCMkQyN1ZyeHpQUFBNTzJiZHZZc21VTG8wZVB4dFBUa3llZmZKTEF3RUJscW02TEZpMVl0R2dSRVJFUkhEeDRrSjA3ZHlyclRoYlhXMis5cFR6djJyVnJrVTFvQ2pOanhvdzdPcy9QejAvcEtHN05qaDA3bURwMWFxSEg1T1hsc1h6NWNwTnR0Nzh1Ykh6UWQ2RzJGa3lxVkNwaVkyTnAzcnc1STBlT3ROaGdwbmZ2M3NUSHgzUGt5QkcwV2kwZUhoNE1HemFNS2xXcUZPcytEQXhyTjNicDBvVjE2OWF4ZXZYcVFpc2hxMWV2am8yTkRRTUhEaXgwWERzN085emMzSlR3cldMRmlwdzVjd2FkVHFkYzk5bG5ueTEwamMxRml4Ymg2dXJLNk5HanNiVzFaZEdpUmVoME9qdzhQQmd6Wmd4cjE2N2w1czJiVEp3NGtlYk5teXZuZGV6WWtlVGtaTFp2MzY0RXVrNU9UbHkrZkprREJ3NmdWcXRwMkxDaHlYczRlUEFndi8zMkd5MWF0T0RERHorMGVEOCtQajVNbVRLRmp6LyttQk1uVHR4Vk1DbUVFTGRUNlF4L1F3b2hoQkJGU1VxQ1M1ZkF6UTFxMTRhN1hQeGZQR0EwR29pUGgvUjBmU2hkUkRmVk8zTGt5SzAxU3BzMGtYQlNpQWVjVnFzbEpTWEY2dnAvbG1nMEdnb0tDbkJ3Y0xBNlBWbXIxWktYbDJkeDNieTdrWm1aaWIyOWZhRU5VSXp2TVQ4L24vejhmR1ZhTWVqRE5jTUQ5QldOZDlzc1I5eDdHbzJteU4vM00yZk9VTGR1M1RzYVg2dlZVbEJRZ0sydGJaRnJXV1prWkpDY25FeXRXclZNempjRS9Ca1pHZXpldlp0T25UcFpQUC82OWV0bW9hNVdxelg1dWpTMmUvZHVIbi84OFNML1BKMDdkNDdhdFdzWGVvd1FRcFNVQkpOQ0NDR0tKeWRIWHkzbjRRSEZtSkluSG1MLy9LT3ZvS3hidDNRckozVTZPSFRvMXV2SEg0Y2l2bmtUUWdnaGhCQkNQTGhrRVRBaGhCQkYwK2tnTGs1ZklXbTB6cGQ0Uk5Xc3FhK2FQWGRPMzRXOXRCZzN2ckcxbFZCU0NDR0VFRUtJaDV3RWswSUlJWXFXa2dMWjJmZSs4WWw0Y1BqN2cxWUwvM1pETFJXeXZxUVFRZ2doaEJDUEZBa21oUkJDRk8zYU5YMGdXWUkxd3NSRHp0NWUzL2dvTFUwZlVKWUc0NHBKQ1NhRkVFSUlJWVI0NkVrd0tZUVFvbkQ1K2Zyd3lkdTdyTzlFbERjK1B2cHAvamR2bHM1NHhoV1RSVFFnRUVJSUlZUVFRano0SkpnVVFnaFJ1TFEwL2ErVktwWHRmWWp5eDgxTi8ydG1adW1NWjd4ZXBWUk1DaUdFRUVJSThkQ1RZRklJSVVUaGNuUDEwN2dsS0JLVzJOdWJUc0crR3hKTUNpR0VFRUlJOFVpUllGSUlJVVRoRE1Ha0VKWTRPSlJlTUNuTmI0UVFRZ2doaEhpa1NEQXBoQkNpY0JvTjJOaVU5VjJJOHNyV0Znb0tTbWNzcVpnVVFnZ2hoQkRpa1NMQnBCQkNDQ0h1ams1MzkyUGs1NXVPSTgxdmhCQkNDQ0dFZU9oSk1DbUVFRUtJc25kN3RhUktWWGIzSW9RUVFnZ2hoTGd2SkpnVVFnZ2hSTm5MeWJuMVhLWnhDeUdFRUVJSThVaVFZRklJSVlRUVpjODRtSFIwTEx2N0VFSUlJWVFRUXR3M0Vrd0tJWVFRb3V3WkI1TU9EbVYzSDBJSUlZUVFRb2o3Um9KSklZUVFRcFE5cVpnVVFnZ2hoQkRpa1NQQnBCQkNDQ0hLbm5Iekc2bVlGRUlJSVlRUTRwRWd3YVFRUWdoeEJ4SVRFNG1KaVNFek03T3NiK1hCbDVzTE90MnQxMUl4S1lRUVFnZ2h4Q1BCdHF4dlFBZ2h4S1BwenovL3hNWEZoY0RBd0ZJWlQ2dlZrcCtmWHlwajNVNmxVbUZuWjJleUxUdzhuTTJiTi9QbGwxL3krT09QMy9IWVdxMldhOWV1a1pXVmhiKy92OFg5QXdZTXdOblptYkN3c0R1K1RybVdsWFhydVlNRHFGUmxkeTlDQ0NHRUVFS0krMGFDU1NHRUVQZGRRa0lDb2FHaDVPZm44LzMzMzFPbFNoWHk4dkxJeThzak56ZVg3T3hzTWpNemxVZEtTZ3FwcWFta3BLUnc5ZXBWcmw2OXlodHZ2RUdIRGgyVU1ROGVQTWlrU1pQdXlmMjZ1YmtSRVJGUnJHUFBuRG1EUnFOQnE5V2kwV2lVOTVLVmxVVmFXaG8zYjk3azVzMmJKdTlGcTlYaTZPakk2dFdyY1hKeU1obFBwOU54OGVKRlhGeGM3c1ZiS3grTWc4bmIzcjhRUWdnaGhCRGk0U1hCcEJCQ2lQc3FMeStQYWRPbWtadWJ5NUFoUThqTXpPU0ZGMTRvMFJocXRacUVoQVNUYmRXcVZhTnYzNzVXejltNmRTdVhMMSttWjgrZUp0V1BNVEV4SEQ1OG1EWnQybEN6WmsyTDV6cVVZTTNEOTk5L254empSaTZGY0hOem8xcTFhbFNvVUlHS0ZTdHkrZkpsQWdJQ2luMnQyTmhZL3ZycnIySWZEOUNtVFJ2cTFhdFhvblB1dWV6c1c4K2RuY3Z1UG9RUVFnZ2hoQkQzbFFTVFFnZ2g3cXR2dnZtR3VMZzRXcmR1eld1dnZZWkdvNkY1OCtZNE9Eamc2T2lvUFBMeTh0aTBhUk4rZm43MDY5Y1BEdzhQUER3OHFGQ2hBaDRlSHFodW0rN3I2K3RMdjM3OXJGNDNKaWFHeTVjdjA2dFhMNU9xeFBEd2NBNGZQa3h3Y0RCdDJyUXBsZmRvWjJmSDIyKy9qYjI5UFk2T2pqZzVPYUZXcXdrSkNhRjY5ZXJNbmowYmQzZDMxT3E3VytyNTNMbHpyRnExcWtUbjFLaFJvL3dGa3hrWnQ1Njd1cGJkZlFnaGhCQkNDQ0h1S3drbWhSQkMzRGNSRVJGczNib1ZsVXJGdUhIakFIMklGeG9hYW5ac1FrSUNtelp0d3N2TGkrRGc0R0pmNDU5Ly9rR3IxWnB0TjFReEppUWtZRzl2cjJ5L2VmTW1BRmV2WGlVK1B0N3NQSGQzZDd5OHZBQ0lqSXhrNzk2OUFKdzlleGFBbjM3NmliVnIxd0l3WWNJRUFPenQ3ZW5ldmJ2Sk9MbEdYYWM5UFQwTGZROGFqVVpaTDlQNHZXUWJWUllhVjMyMmJObVNUcDA2RlRybXBrMmJPSERnUUtISGxJbWNIQ2dvMEQ5WHFTU1lGRUlJSVlRUTRoRWl3YVFRUW9qN1l0ZXVYU3hZc0FEUU41TzVWMnNtRGgwNkZJMUdZM1gvaUJFakxHNDMzTnZ0dW5YcnhzaVJJd0Y5aGVMdTNidE45cDg0Y1VKNVh0aDFEV0ZvY1JyMHpKNDltNjFidDVwc3k4ek1wRnUzYnNycjRjT0hLMk5XcTFhdHlHclBJMGVPRkhuZE1wR2VmdXU1cTZzMHZoRkNDQ0dFRU9JUklzR2tFRUk4U0xUYVc0K0Nnc0pmYTdXZzAra2ZZUGw1WWZzTXp5MVVINWJVMGFOSCtlS0xMN0MxdFVXbFVpbmgzTFp0MjlpNWM2ZkZjd3pWZ2ZIeDhZU0VoRmdkMjhYRmhiRmp4NXBzOC9YMTVkMTMzelhaOXROUFB4RWZIOCtrU1pOTUtpWjM3dHpKNzcvL1RvOGVQV2pVcUpHeVBUazVtWG56NXBtTU1XVElFQVlPSEFqQTNMbHoyYnAxSzFPblRxVlpzMllBWm8xcmpLbFVLdXp0N2NuTHk3TjZqRUgxNnRWNTdMSEhsTmZIang5SHJWYlRzR0ZEWlp1M3R6ZHBhV2xGamxYdXBhYmVldTd1WG5iM0lZUVFRZ2doaExqdkpKZ1VRb2l5a0o4UEdzMnRSMzYrL3BHWHAvKzFvTUJ5MEZnV25KM3Zxb290SmlhR2p6NzZpTHk4UEQ3KytHUG16NSt2VEorT2o0KzNHa3dhcEtTa0ZIcU1tNXVieFcydFc3YzIyV2FZYnYzMDAwK2JCSWdYTGx3QW9INzkraWJuV0pyV2JXZG5wMHlodHJHeEFmU1ZrSVVGa3NhY25aM0pNdTVBYlVXdlhyM28xYXNYQUFVRkJYVHUzQmtuSnllKytlWWJrK01pSXlPTGRkMXlxNkFBak1QVkNoWEs3bDZFRUVJSUlZUVE5NTBFazBJSVVWcTBXbjJ3bUpkM0sydzBEaDZObno5Q3RGb3RPcDJPa1NOSEVod2N6UHo1ODVWOS9mdjNwM2Z2M2hiUHUzanhJc09HRGFOWnMyWk1uVHJWNnZpM044RXB6NXljbkVoSlNVR3IxZDUxNDV1SFFtcnFyZXBjZDNjb1FmZHpJWVFRUWdnaHhJTlBna2toaENndW5VNGZPdWJtNmgrRzU0WmZIN0hBc2JpYU5tM0tEei84Z0krUGo5ays0d3JFMnpuOEcxS3AxZXBpVnlRYVhMMTZsY1dMRjV0c1MweE1CUFJUdW0xdGIvM3pkL0xrU1VBL3JmejA2ZFBLOWxUaktjYkZFQk1UUStQR2pRRjlvNTNwMDZlYkhXT1llajE5K25TTHdXUkFRQUE5ZS9ZczBYVWZXRG9kSkNYZGVtM2g2ME1JSVlRUVFnanhjSk5nVWdnaGpHazBrSjF0SGpvYXFpREZIYkVVU3Q1TE4yN2NVS1p1RzNOMGRHVGp4bzBXdHg4NmRJaERodzRwMnl4MTlyWms3OTY5TEZxMGlNVEVSTmF2WHcvb3AxOXYzNzdkNmpuLys5Ly9MRzV2MGFKRnNZUEo0alRSdWErU2swdDJmSHE2dmlNM2dMMDllSGlVL2owSklZUVFRZ2doeWpVSkpvVVFqNmJjWEgwb2twT2pEeUlOdjViVk9vNlBzTWpJU0xaczJXSzJQVGMzRjREVHAwOHpldlJvaStlMmI5K2VybDI3bW14cjNydzV2cjYrREI4Ky9LN3U2L0xseTN6OTlkZlVxRkhEYkY5ZVhoNDNidHdBSUNJaUFvQmF0V29wWGJtZG5KeE1wcXdieko4L243MTc5eElTRWtMTm1qWE45anM2T2xxOUgwUFllZkRnUVE0ZE9zVFFvVVB2NkgzZEUxb3QvTHRXNXgwSkNDaTlleEZDQ0NHRUVFSThNQ1NZRkVJOHZIUzZXd0drY2ZpWWszTnJYVHRSNW03Y3VNRzVjK2NzN25OMGRLU2dvTURxL2hZdFdwaHRteng1TWpxZFR1bnFmYWM4UER3SUNRa3htZlo5OCtaTjFxMWJ4L3IxNjVXcDNyVnIxNlp2Mzc2MGF0VktXZTlTclZiajYrdHJObWFOR2pYWXUzY3ZkbloyRnZjYlMwOVA1OWl4WXh3K2ZCZ3dueDcrMEt4UjZlQ2diN0FraEJCQ0NDR0VlT1JJTUNtRWVIams1RUJtNXExSGRyWUVrT1dRdjc4L0ZTdFdWRjczNmRPSFBuMzZsTnI0UFh2MkpETXpzOVRHNjlpeEkrUEhqd2ZnNjYrL1pzK2VQUURZMnRxU241L1BvRUdEZVB6eHg0czFWcVZLbFFCSUxtTGE4d2NmZk1DeFk4ZlFHWDM5cXRWcTJyWnRTMkJnSUlHQmdWU29VS0g4ZE9WV3FhQWtRYWxLcGUvSURmb2ZIc1RIUSszYTkrYmVoQkJDQ0NHRUVPV1dCSk5DaUFlVFJtTWFRbVpsM1FvNlJMazJZOGFNZXpwKzc5Njl5Y3ZMSzdYeGF0V3FwVHozOXZhbVRwMDY5Ty9mbjEyN2RyRjU4K1lTalZXbFNoWGdWaU1lYTlMVDB3Rm8wS0FCVHp6eEJDdFdyTURKeVlrUFAveXdoSGQvbjZoVVlLRjZ0VkJaV2ZCdjR5RlNVdlFQVDgvU3Z6Y2hoQkJDQ0NGRXVTWEJwQkNpL0Nzb01BOGhwUkhOQXk4bko0ZnUzYnNYNjFnL1B6L0N3c0tLZFd4eHg3d1RmZnIwd2N2TEM0QmR1M2FWK1B3NmRlb0FFQmNYVitoeG8wYU5va2FOR3JpN3UxTlFVTUNLRlN0S2ZyUGxuYk16ZUh2RHRXdjYxOWV2U3pBcEhpbFJVVkZrWm1ieXdnc3ZGTHErYkVsb3RWcCsvLzEzcWxTcFF0T21UVXRsek5JU0dSbUpxNnNyUVVGQmhTNUZFUnNiUzBSRUJOMjZkZU94eHg0cjl2aXJWcTNDMWRXVnpwMDdZMk5qWXpMZWloVXJHRDkrUEs2dXJuZjFIZ0QyN2R2SC92Mzc2ZENoQS9YcjExZTJKeWNuNCtMaWdvdUx5MTFmUXdnaGhIaVVTREFwaENoL3RGcDl4OTYwTlAydmQ3bFdvQ2lmZERvZE9UazVxRlFxbm5qaUNZdkg1T1RrRUJNVG96VENLY3pISDMvTWtTTkhTdnMyRlVPR0RLRkxseTUzTllhUGp3OFZLMWJrMUtsVGFMVmFxOStjbCtTYjhRZGFwVXEzZ3NtVUZNalBCMXY1cjRsNCtPWG41ek4vL253Y0hCeDQ1WlZYU20zY0V5ZE9FQm9haXArZkg5OS8vMzJKMTZLOWR1MGEvL2QvLzNkSDE3YTF0YlhhbENzakk0TjU4K1pSbzBZTjJyUnBBK2hEMUlVTEY1S2RuYzJZTVdPVU5YcXZYTG5DOXUzYmVmTEpKMDMrTGx5eVpBbXVycTUwNzk3ZDdIMWR1SENCSDM3NGdTWk5tcGo5UFgzaHdnV2lvNk9aUFhzMm4zenlTYkhmejk2OWUxbTdkaTJ2dmZhYXliOVJCdzRjNExmZmZqTlo0N2lnb0lDUFAvNll6TXhNeG80ZGEzSDlZNENkTzNlU2xKUlU3SHNvaXBlWEYrM2F0U3UxOFlRUVFvaXlJUC83RjBLVVBaMU9Yd21abHFaL2xPTDZnS0w4eXMvUEIvUU5ib3lidWhoTFRFemtyYmZlc2pyR2h4OStTR0JnSU4yNmRTTXdNSkRLbFNzWDY5b1hMbHpnOE9IRDFLdFhqd1lOR2hUckhFdmR1WXRMbzlGdzVzd1pHalZxUk9QR2pkbXhZd2V4c2JFMGJOaFFPV2IzN3QxVXIxNGRQeisvTzc3T0E4ZlpXZC84eGhBOHA2YkN2eFdwUWp6TWpoMDdSbVptSnNIQndVb2dWNVQ4L0h3MFJjd1dxRjI3Tms4Ly9UUjc5dXhoOCtiTlBQdnNzNFVlcjFhcmNYQndVRjZucHFheWJ0MDZiR3hzc0xPeks5WjlBZVRtNWhZYVRHN2V2Sm5jM0Z6ZWZQTk5rMnRydFZvMmJkcUVqWTBObzBhTnNqcituMy8rU1hoNE9INStmcno0NG90bVZZbno1ODhIWU5pd1lXYm5kdWpRZ1IwN2RuRHc0RUVTRXhPTGJEeG1zSDc5ZXZidjMwL1BuajFOdGlja0pBQzNLdUFCYkd4czZOZXZINkdob1l3ZlA1NlhYMzZaZ1FNSG1ueTJvQThtRHg0OGFQRjZLU2twT0RnNDRPVGtwR3pMeWNraEp5Y0hUeXZWNVBYcTFaTmdVZ2doeEFOUGdra2hSTm5JeWpLdGlwUW1OWGV1cjUyWkFBQWdBRWxFUVZSUHBRSWJtOElmS2xYeEg0WXhMMS9XVjdHV3NwczNid0xnNXVaMngyUEV4TVJ3NE1BQnVuYnR5c3N2djJ5Mlg2UFJzSHo1Y3A1OTlsa0NBZ0tVN1ZGUlVSdytmSmpBd0VEZWZ2dHRaYXo0K0hpZWYvNTVrMDdjZDJ2ZnZuMkVoWVhoNCtORGFHZ29iZHEwWWNlT0hmenh4eDhtd2VTR0RSdll2MzgvSzFhc3dNZkhwOVN1WCs1NWVzS1ZLL3JuNmVrU1RJcUh3b29WSzBoTlRiVzZQelkyRm9ETGx5OHpiOTY4UXNlcVVLRUNiNzc1SnV2V3JWTUN1T0tZUFhzMnMyZlBMdlNZcGsyYjh0VlhYNWx0NzlhdG04V1F6NXFSSTBkeTd0dzVpL3UwV2kzcjFxM0QxdGFXaXhjdkVoNGVEdWgvS0RWMDZGQ1NrcExZc0dFRFhsNWVGaHVoblRwMWl0RFFVTHk4dkpnK2ZicFpLQmtWRmNYKy9mc0JHRHg0Y0tIM1dkZ1B1dnIyN1V1L2Z2MEFmZVhvL3YzNzhmZjNONXNTZis3Y09kemMzTXorbmc0S0NpSWdJSUFwVTZidzIyKy9jZm55WmFaT25XcHl6TVNKRXkxZU96czdtMjdkdXRHMWExZVQ5N0JzMlRLV0wxL080c1dMOGZEd0tQUzlDU0dFRUE4cUNTYUZFUGRIVG81cEVDbU5hb3BIclFaNysxc1BCNGRiejIxczlQdHRiTzd0OUZkRGFGVEtETk91alFQRGtraExTeU1uSndjZkh4L3M3ZTNOOWg4OWVwUTVjK2FRa0pEQXRtM2JXTEpraWRWMTNBb0tDcGcxYXhhSmlZbXNXcldLUG4zNjBLbFRweEpQZ3dUOU4rRTJOalpjdW5TSitmUG5LMTI4R3pWcUJNRFRUeitOazVNVFc3WnNvVy9mdmtvd2UrUEdEVlFxbFVuSDhrZUNtNXRwTUNuRVF5QXFLb3FrcENTTFZZYzZuWTc4L0h4VUtoWEhqaDNqMkxGalZzZlJhRFJVcjE2ZE45OThrd1lOR3RDclZ5K3pZN0t6czAycTdDd3BLQ2d3V1hmUndOQ1E2MTdhdkhtek1uMTU2ZEtseW5aUFQwOWVmdmxsSms2Y3lOQ2hRNG1LaXVMVlYxODFPVGNySzR0UFB2a0VlM3Q3WnN5WVlSWUd4c2ZIODkxMzMrSGk0c0tJRVNPczNzT1NKVXV3dGJXbGYvLytWbzh4Ym5RV0ZSV0ZWcXVsVzdkdUpzY2tKeWVUa3BKaWRhcTJyNjh2YytmT1pjR0NCVmJYTzA1TVRPVEtiZit1R2hxMkpTY25jK2pRSVdXNzRYTTdkdXdZenM3T0p1ZDRlM3MvV2hYMlFnZ2hIbG9TVEFvaDdwM01UTGg1VS84b3hTN0pEeFcxR2h3ZExRZVA5dllQN1hwN2FXbHByRnExQ29EV3JWc1hlYnpPUWtXdFlUcGR6Wm8xVGJZbkp5ZXpaTWtTdG0vZkRrQ3paczBZUG55NFNTaXAvYmNDMURDRjBzYkdodkhqeDdOdzRVSk9uRGpCVjE5OVJYaDRPTys4ODQ2eUhscHhwS1Nra0plWFIzNStQZ01IRGtTajBWQzNibDNlZWVjZHZMMjlBWEJ3Y09EMTExOW4rZkxseko4L24vSGp4d053NmRJbEtsV3FaRmF0YWVtOTMyN05taldzV2JPbTJQZFpyaGczbzhqTDB6OHNCTTFDUEdocTFhckZ3b1VMemJaSFJFUXdmLzU4bWpScFlyRmEwZGpBZ1FNcCtQY0hlWTBhTlZKK3dHR3daczBhMXE1ZHk4eVpNNmxYcjU3Rk1USXpNeGsyYkJqUFAvODhQWHIwdUtNZnVOeXA5UFIwbGl4WlF0MjZkWmsxYTViSnRIWERjMWRYVno3Ly9ITThQVDNOd2pkbloyZmVlKzg5S2xldWpMKy92OG0rMU5SVUprK2VURTVPRGw1ZVhqejk5Tk5XNytQLy91Ly9zTE96czNxTVdxMDJ1ZmJldlhzQmlJNk9OZ2tLMDlMU0FQM2YxeUVoSVlXKzk4V0xGeXZQNjlTcFErL2V2UUhZdEdtVDh1L2Y3WGJzMk1HT0hUdk10bHU2VnBjdVhSZzllblNoOXlDRUVFSThDQjdPNzNpRkVHVW5QVjBmUktha1NPZHNBNVZLSHpnNk91b2ZodWNPRGxDQ05id2VGcnQzNzJiZXZIbGN1WEtGZ0lBQU9uVG9ZUFZZUXpWaGNuSXlhV2xwdUx1N0EvcGdjZVBHalFES04rTXBLU21zV3JXS3RXdlhvdEZvOFBIeFlkQ2dRUVFIQjV1TmE2aFFNb3dIK20vNjU4eVp3ODZkTzFtOGVER0ppWWxNblRxVit2WHJNM0RnUUpvM2IyNHlocUhpeGJoYTg5ZGZmMVh1ejFEQjA3bHpaOGFQSDA5c2JDelRwazJqYWRPbWRPL2VuY2pJU0xadTNZcVRreE5ObXpZbE96dGJhZlJ3OCtaTm5KeWNjSFIwNU1TSkV3Qm1hNVVaYzNkM1Y0SlBhNjVkdTZaOFUxMnUyTmlBazlPdEpsY3luVnM4eExLenM1WG1NaWRQbmlRbkorZXVPbkw3Ky91VGxaWEZsQ2xUV0xCZ2djbmZhUVkvL2ZRVGx5NWRJajQrL3I2R2txQ3ZrRXhMUzJQcTFLbG1vU05BWEZ3YzBkSFJKdHZPbno4UDZQK3RNUHc5bTVDUXdQNzkrL0h6OCtPWlo1NGhQVDJkOGVQSGMvbnlaWnlkbmJsKy9YcXhtZ2haTytiMkVObkd4Z1pIUjBlemFsWkRaV05LU2dvSERod284bm9HV2d2TG9heGJ0MDU1bnBPVFE0OGVQWGo1NVpkNTU1MTNsTzByVjY0a1BEeWMvLzczdnlhL3Q4WnJkUW9oaEJBUE9na21oUkIzTHpWVkgwVGV2Q2xUdEoyZDlSVmd4Z0drVkgrUmtKREE3dDI3MmJKbEN4Y3VYQUQwZ2VLbm4zNWFhSU1GZDNkM2ZIMTlsU1k0aHFZRlY2OWU1ZnIxNjZqVmFvS0RnOG5QejJmNDhPRWtKeWRqWjJkSDc5Njk2ZG16cC9JTi96dnZ2RU4rZmo1T1RrNWtaR1NRbkp3TVlMWjJHT2pYQ1d2WnNpVy8vdm9ySzFhc0lEWTJsaWxUcHJCOCtYS2lvcUpZdFdvVkJRVUZwS2VuWTJOalEvWHExWlZ6NjlldkQraXJRTWVNR2FPc0NUWjQ4R0RHalJ2SFJ4OTl4TXlaTTJuWXNDR2Zmdm9wNDhlUFo5MjZkY28zcUliT3J4RVJFWVNIaDJOcmE2czBDVEp1dEhDNzl1M2JGN2tlM055NWMwMitFUzVYWEZ4dUJaTVpHUkpNaW9mV3I3LytTa3BLaXZMMzJvRURCd2dLQ3JKNmZJY09IUXF0bW03Um9nVzlldlZpeFlvVnpKdzVrODgvLzl4ay84bVRKMW03ZGkzKy92Nk1HVE9tMlBkNTZ0UXBWcXhZVWV6anIxMjdabkg3NWN1WGFkR2lCVWVQSHVYbzBhTW0rMXEyYk1tWk0yZjQ4Y2NmTFo3NzExOS84ZGRmZjVsc0N3b0s0cGxubm1IWHJsM0V4Y1h4emp2dmNQandZYzZlUGF0VW4xc3lkKzdjUXB2ejNMNXVwYVcxT1hVNkhiMTY5U0lySzR0ZmZ2bWxSTTJCTExFMC9kN1cxdFprdStFYWpvNk9SVTdYRjBJSUlSNVVFa3dLSVVwT3A5T0hrVGR2Nm45OVZNTklSMGQ5b0dKNE9EbmRhaG9qRkNkT25ERHB0dXJ0N2MwYmI3eEIxNjVkTGE1NWRydEpreVl4Wjg0YzR1TGlPSFhxRktDZmRsZWpSZzM2OSsrdnJGSFp0Mjlmb3FPakdUcDBxTm02YVpVclZ6YXBicWxTcFFwdnZ2bW0xYkRQenM2T25qMTcwckZqUjc3Ly9udWFOR21DbTVzYmxTdFhKaVVsQmRCL0k5dTNiMStUYnFsQlFVSE1uajJieG8wYm00eFh0MjVkUHZ2c015Wk1tTUQyN2R0cDJMQWhEUnMyWk02Y09TeFlzSUNUSjAvU3FGRWpYbnp4UlVCZkJhVlNxU2dvS01ET3pvNTY5ZW94Wk1pUUlqK3JCNWJ4Tjl5R2dGS0lCOWowNmRQTnVtMGIxckQxOFBCZ3hvd1p2UDMyMjJ6ZHV0VnFNSm1abVduV0VkcVNQbjM2RUI4ZmI3WStZMTVlSGpObnpzVFIwWkZQUC8yMFJKV1pKMCtlNU9USms4VStIckFZMUkwY09aS3paOC95MldlZm1lMnJVS0dDOHZ5OTk5NHJjcjNoRHovOFVIbmV1WE5uSEIwZGFkdTJMWWNQSDhiVzF0WnNxdmZ0OTJadmIyLzFtT0tFak1lT0hlUGF0V3UwYjkvK3JrTkp3S1JaVUc1dUxxQ2ZubTY4L2NhTkc0QytpdFRWYU5tTGdrZjEvMTFDQ0NFZVNpcGRjUmF2RWtJSTBGY3lYYnVtRHlUdlFaZm1jczNlWGg4K0dpb2luWjMxNjBNK0NzNmMwWWZQRFJyYzhSRExseThuTVRHUk5tM2EwTEpseTJJRmt2ZUNZVHJkM1V4bnZKc3hrcEtTcUZxMTZoMWZ1MXlLaTRPc0xMZ3RqQzJSakF6NHQwc3hhalZZYVN3aHhIMVR5bXVkYWpRYVJvMGF4Wmt6WnhnN2RpelBQZmNjVTZaTUlUbzZtcDkrK3Nuc2h5bmJ0bTBqTEN5TUlVT0cwS2xUSjVOOVgzMzFGZi83My8rS3ZLWldxeVV2THcrMVdtMnhRUmhBV0ZpWVNRT1ZjK2ZPTVdUSUVMcDI3Y3E3Nzc1YjdQYzNkdXhZNHVQamlZeU10SGdmdWJuL3o5NmRoMFZkN3U4RHY1bUZHVUQyUlJFUUZCZlFKTEhJRmhPWHROVG82ekhOOUdnbXFhbVZtU2V0N0xUOTNOTHNtRXRIV3l3ejE2TzVwN21tUmhwcWJyaVVpdUxDRHJMT01NejYrK01qd3d3ekE4UG1BTjZ2NitwcTVyTStnNnozUE0vN1hXcWNzVmsyRzlIWjJSbjc5Ky9IZ2dVTHJMNmhVOUdnUVlNUUhSMk5qejc2eUd6NzlPblRjZnIwYWJ2SGFvMnRlcUNtRmkxYWhKMDdkNko3OSs3RzJmRlZlZWFaWjh6ZXZBS0UycE8yYWt4V0IydE1FaEZSVThFWmswUlVPWTBHeU0wVkFzbTc3K2pmRnlRU29WdXdweWZnNFhGZjFvS3NTNk5HalhMMEVBRFVMcENzaTJzMHVWQ3lycGpPbU5UcmhlODcvSnFqZTYyNFdPZ1FYMVFrZk8rdllnWmZkYXhZc1FKWHJsekJZNDg5aHFlZmZob0FNSGp3WVB6KysrL1lzR0dEY1ZaNWRuWTJsaXhaZ21QSGprRWlrU0EzTjlmaVdtcTFHaXFWQ24zNjlMRllnbHhkRmM4UERRM0YyclZyNGVycVdxMmx3N05uenphV25haElKQkxCeGNYRitMM1QyblZMU2twUVhGeGM2VDBxbTB2aDZlbUpqei8rMk9iK2VmUG1RU0tSNEYvLytwZlYvVlc5VnExV2EyeEtrNUNRZ0lTRWhFcVBMeE1URTJNUlRQcjQrQ0EwTk5SaTJYMTF6SjQ5dThxNndrUkVSSTBGZzBraXNtUXdDRFVqYzNLQWh0Z3NvejQ0T1FreklUMDhoUCtzRk9rbm9ub2lGZ3RCWkZuRExKV0t3U1RkV3prNXdJMGI5WExwN2R1M0d4dGpUWjA2MWJnOUtpb0trWkdSMkxWckY1NTU1aG1jUEhrUzY5ZXZoMHFsd29NUFBvZzMzM3dUSVNFaE5xODdhdFFvWTkzZDJ0THBkTWJHTG1WTGhrc3FsRlVvQys5TWp5MGprOGtnazhtTTU4amxjb3VsN0pXWk1XTkdqY2NPQ09HbjZkTHdpc1JpTVNRU1NhWEhaR1JrV014Y0xiTjM3MTRVRmhhaVg3OSsyTDkvUDRZT0hXcnNzbDFSU1VrSjR1UGpJUktKclA3N2RPL2VIZTNidDdkWmw5TWVyNzc2cWtYZ1NVUkUxRmd4bUNTaWNsb3RrSlVGWkdjTGo1czZtYXg4UnFTNysvMnpOSnVvSVpMSnlvUEowbExoYTVMb1hzalB0d3dsNjJnWjk2NWR1N0JreVJMajg0cGgwc1NKRXpGNThtUzg4Y1liTUJnTUNBZ0l3TC8rOVMvMDdOblQ1alhMWmc3V1pVbU1JMGVPWU02Y09aVWVzMi9mUHJ1UFhibHlKWUtDZ2pCdDJqUmowNXV5TWhobE0wYWJOMjl1RFBmNjl1MExmMy8vU3ErNWNlTkdtL3Z5OHZMdzhzc3ZWM28rZ0VxUGNYTnp3OWF0V3kyMjYzUTZyRnUzRGxLcEZPUEdqVU5oWVNIMjd0MkxrU05IV3EzYitkTlBQMEdoVU9EbGwxKzJ1di9ubjMvRzJyVnJxeHhyVlhyMzdtMVdkNU9JaUtpeFlqQkpSRUt6aVl3TW9YWmtVeTg3SzVjRFBqN0NmektabzBkRFJHWGtjbUVwTFhCL2xZMGd4OUxwekVOSmIyK2dWU3VobkVjdDdkaXhBNHNYTDRhenN6TjhmWDJSbnA1dWNVeGtaQ1FHREJpQVhidDJJVHc4SElzV0xZS3NpcDlObXJzQmZuM1U2dTNSb3dkQ1EwUE50aDArZkJnM2I5NjA2OWpUcDAvai9Qbnp4dWM5ZS9ZMDFtUGN1M2N2QUJoclpwbzJjeGt3WUVDVk5TYTNiZHRtYzUrbnB5ZG16cHhaNmZsVnNmWHgzTGR2SHpJeU1qQnc0RUI0ZVhuaHBaZGV3bXV2dllidnYvL2Vvc3YzOWV2WHNYYnRXZ1FHQm1MSWtDRldyemQwNkZEMDc5Ky9WbU1GcWw1K1RrUkUxRmd3bUNTNm4rWGxDZlcwRkFwSGo2UitPVHVYaDVIOFJaNm9ZVEtkV2NSZ2t1NlZHemZLVndpNHVRbDFKYXV4Qk5rYXRWcU5wVXVYWXZmdTNaREw1WmcxYXhhMmJ0MXFOWmdFaEZtVEZ5NWNRSEp5TXJaczJWSmxKMjdGM1ovWnJ2VlFjaVEyTmhZOWV2UXcyM2I5K25XcndhUzFZM1U2blZrd09YRGdRT1BqVTZkT0FRREdqaDFyM0xabno1NWFqL21kZDk2QlJxTXhDenFydzhuSnlXYXR6dUxpWXZ6d3d3K1F5K1hHMlozdDJyWER3SUVEc1huelprUkVSS0JYcjE0QWdQejhmSHo0NFlmUTZYU1lObTJhUmNDczFXcHg1Y3FWR28zUm1yeThQS1NscFNFc0xJd2hKUkVSTldvTUpvbnVSNFdGUUVwSytiTEpwa2dpS1E4amE5a2NnSWp1QWROZ1VxVnkzRGpvL2xGUUlMeEJCd2hoWkhoNHJVUEp2THc4ekpneEExZXZYb1dIaHdkbXpweUpqaDA3V2wwaVhFWXVsK09UVHo3QmxDbFRzR0xGQ3FoVUtvd2VQZHBtamNiYzNGeUl4ZUo2Q1NZZFplM2F0VlhXVEZUWitMNndjT0ZDSkNZbTF2amU3dTd1Mkx4NXM5VjlTNVlzUVU1T0RzYU1HV08yMUh6Q2hBbTRlUEVpNXMrZkQ0UEJnQzVkdXVEZGQ5OUZSa1lHSmsrZWpNNmRPMXRjcTdDd0VKTW5UNjd4T0cxWnZIZ3hJaU1qNi95NlJFUkU5d3FEU2FMN1NWRVJrSlpXdmx5eUtmTHdBUHo5QVJhRkoycGNUR2NYVldpc1FWUXZidDh1Zjl5OGVaMDBYSkpJSkVoTlRVVmtaQ1ErK09DREt1c21LcFZLWEwxNkZWRlJVZmowMDA4eGJkbzByRm16QnRldVhjUFVxVk10d2pxTlJvUDA5SFMwYU5HaVdzMWxHcnF6Wjg4YXUzYmJvdFBwYk82VHlXU1lQbjE2dGUrN2Z2MTZaR1JrV04yWGtKQ0Fnd2NQSWpnNEdFT0hEclc0MzV3NWN6QnQyalRNblRzWG5wNmVLQ2dvd0lRSkV4QVhGMmYxZWw1ZVhsaTVjcVhGZHBWS1pWYUxzcmk0R0srLy9qcDY5ZXFGMGFOSEF4Qm15ZHFhMVJrUUVHRFhheVVpSW1xb0dFd1MzUSthZWlBcEZnTyt2a0JBQU90R0VqVldwczFHZERwQXIyZERLcW8vSlNYbE0zUEZZc0JHTiticWNuZDN4OHlaTTlHcFV5ZElLcWxUV1ZSVWhNMmJOMlBMbGkzbzJMRWpvcUtpRUI0ZWpzV0xGK1A5OTkvSHNXUEhNR2JNR0x6eXlpdm8zNysvc2Y3aDZkT25vZEZvakhVYkc2dnM3R3o4OXR0dnhyQnQzcng1VmRhWUhEUm9rTTE5RW9uRVlsbTVQZmJ1M1dzMW1MeHk1UW9XTEZnQXFWU0tEejc0QUZJcm9iVllMRVpFUkFSdTNicUZnb0lDdUx1NzIrenFEY0NpUzdmQllNRDI3ZHZ4M1hmZlllclVxWWlOalFVQUZCUVVBQkNXNmdjRkJVR2owV0RjdUhFSURBekUyTEZqRVI0ZVh1M1hTVVJFMUpBeG1DUnF5Z29MaFVDeXFkYVFkSEVSd2tnZkh3WVk5Y25KcWVrM1JhS2FNeGpxNXV0UEpCSktNSlRWKzFPcnpaZDNFOVdsTzNmS0gvdjZDdUZrSFhud3dRY3R0cFV0UTA1TFM4UG16WnV4Wjg4ZXFGUXFoSVNFR0p2QkFFQndjRENXTGwyS3BVdVg0dURCZzFpMGFCSFdyVnVIOGVQSEl6WTJGanQyN0FBQVBQNzQ0M1UyWGxPbHBhVW9ydkFtcHEyWmlnYUR3V0tmb1pLZkZhV2xwVEFZRFBqNjY2K3hiZHMyQkFZR1dzeEViQWhTVWxMd3pqdnZRS0ZRWU1xVUtXalRwbzNaL29zWEwrTG5uMy9Hb1VPSG9GYXIwYmx6WjBSSFIyUGp4bzM0K09PUEVSNGVqa0dEQmlFMk50Wm03Y2ViTjIvaWl5KytRRkpTRXJ5OHZLQXQrNzVuUlZGUkVRSURBM0h5NUVtY1BIa1N2WHYzUm54OFBKbzNiMTZucjV1SWlNaFJHRXdTTlVXRmhVQjZldE9kSWVuakl5elhybUdoZTZvbVorZW1HMjVUN1pXVzF0MU1aWm1zUEpnc0xXVXdTZlVuTjdmOHNhZG52ZDRxUHo4Zmx5NWRBZ0M4L1BMTE1CZ01pSXFLd3BBaFEvRG9vNDlhTE1sMmQzZkhlKys5aDk2OWUrT2JiNzVCZG5ZMlFrTkRjZXpZTWZ6eHh4OW8zcnc1bm5qaWlYb1o2L3o1OCswK2R0YXNXWFlmZS8zNmRkeStmUnQ2dlI2M2J0MUN0MjdkTUdiTUdGeTlldFd1ODdPeXNxQlVLdUZzT3JQYWhGcXR4c2FORyswZVR4bHJEWWtXTGx5SW9xSWlEQjgrSEFNSERvUldxOFdGQ3hlUW1KaUl3NGNQSXlzckM0RFFCR2ZFaUJIbzNyMDdBS0d6K0twVnEvRExMNy9nODg4L3grTEZpOUcxYTFkRVIwY2pLaW9LN2RxMVExNWVIbGF0V29WZHUzYkJZREFnTGk0TzhmSHhabzE3c3JPekFjQzR2TnZIeHdkejU4N0ZpUk1uc0h6NWNodzhlQkMvL2ZZYkJnOGVqT0hEaDl0YzRrMUVSTlJZTUpna2Frb0tDb1JBc2ltR1NDS1JNRHV5ZVhOaFZoWGRPMUtwRUJZWkRMVnVERUZOVUdrcDRPNWVOOWVTeWNxL2Y3SE9KTlVYaGFLOCtadElKTlFtcmtkbno1NDFkdEorL1BISE1XellNTHVhbFhUcjFnMHhNVEhJek14RVlHQWd2dmppQ3dEQXBFbVRLbDBtWGh2OSt2V3pXQ3E4Wjg4ZVhMdDJ6ZUxZWjU1NXh1TFl4TVJFbkR4NTB1SllrVWdFWjJkbkJBWUdZdEtrU2VqU3BRc0EyQXdtMTY5Zmo2MWJ0MEl1bDBNa0VpRXpNeE1HZ3dGdDI3YTFlcnhHbzhHcVZhdnNlbzJtMUdxMVJiRDN4aHR2NE9EQmc0aVBqNGRLcGNLcnI3Nkt0TFEwQUlCVUtrWFBuajN4N0xQUFdzeU05ZlgxeFZ0dnZZVmh3NFpoMDZaTjJMdDNMeElURTNIOCtIRjgrT0dIQUlDcFU2ZENwVkloSWlJQ2t5ZFBScnQyN2FCUUtQRCsrKy9EdzhNRFlyRVlwMCtmQmdDMGI5L2U3UG94TVRIbzJyVXJ0bXpaZ2xXclZtSERoZzA0ZHV3WXZ2bm1teXJyY3hJUkVUVmsvT3VlcUNsb3lrdTJ4V0loakF3SXFOT2xkbFFOWlROVU5CcnpPb0JFSlNWQ0xjaTZDaVpOUDc4WVRGSjlNVjFOVU0raEpBRDA2TkVEVHovOU5PTGk0cXBkRzFJa0VpRXdNQkNBRUdvZFBIaXczcFp4QTBJWVdyRldZMUpTa3RWZ01pWW14dUxZdkx3OHE4RmthR2dvNXMyYmgzYnQybG10MTFoUldGZ1lwRklwU2t0TG9kZnI0ZXZyaStqb2FEejMzSE5XajNkemM2dTA4N2t0Ly83M3YzSHg0a1d6YlczYnRqVUdvSEs1SE5PblQ4ZnExYXNSR3h1TEo1NTRBdTVWZkw5cjJiSWxKaytlalBqNGVCdzZkQWdHZ3dIZHUzZUhYcS9IQXc4OGdDZWZmQkw5Ky9jM3pwUjFjM1BEWDMvOWhjTENRZ0RDak5tNHVEajA3Tm5UNHRwaXNSaERoZ3hCcjE2OThOVlhYeUVtSm9haEpCRVJOWHBPaHNxS3dSQlJ3NlpXQXlrcFFuT2Jwa1lpS1E4aytVdTNZNm5WUUZJU0VCb0srUGs1ZWpUVWtOeStEV1JuQTEyNjFNMXMydXhzNE9aTjRiR1BEOUM2ZGUydlNWUlJjaktRbnk4OERnNFdmdFlRRVJFUmtVTnd4aVJSWTVXZUxzeVNiR29rRXFFN3FyOC9BOG1Hd3RsWm1GV1VtY2xna3N6bDVnb0JZbDB0OFRlZE1WbTIxSmFvcnBtK21jZGF4VVJFUkVRT3hXQ1NxTEZSS0lEcjE0VzZiazFOWUtBUVNqS1FiSGo4L0lCcjE0Q3NMR0VXSzFGMnRsQjd0QzdEYWk3bHB2cW0wUUNtbmFSZFhSMDNGaUlpSWlKaU1FblVhT2gwd3JMSm5CeEhqNlR1ZVhzTHkrbFl2N0RoOHZZVzZnamV1aVhNTU9JZjgvZTMwbExoYzhIZkg2akxqckNtdGVjNFk1THFRMGxKK1dOWFZ6YjBJaUlpSW5Jd1Rrc2lhZ3p1M0FIT24yOTZvYVNMQzlDaEE5Q21EVVBKeGlBOFhPaWFmUGt5a0pmbjZOR1FvNmpWd3VlQVZBcUVoTlR0dFUwN0RldjE1alBiaU9xQ2FURHA0dUs0Y1JBUkVSRVJBTTZZSkdyWVNrdUY1amFtSFVTYkFva0VDQXBpdmNMR1Jpd0cycllGTGwwU2xuWDcrZ0t0V25IcC9mMUVwUUwrL2x2NFhHamZ2bjVtbThsazVhVXFOQnJoWGtSMWhjRWtFUkVSVVlQQ1lKS29vV3FxelczOC9JUmwyd3diR2llNUhJaU1GQUx6M0Z5aHM2MjN0eEJTc29sRTA2VlNDVE8yczdPRnBkdmg0ZlgzTlN5VmxnZVRhclh3T1VkVVYweURTWDV1RVJFUkVUa2NnMG1paHFhb0NMaHhvK2sxdDVGS2diQXdvYnN6Tlc1eU9SQVJJUVJWbVpuQy8zTnloSm1UTGk3Q2Y2YTFBcW54TVJpRXhqWmFyZkM5cUtSRUNKNWJ0d2E4dk9yMzN1ek1UZldKTXlhSmlJaUlHaFFHazBRTnllM2JRdERUMUhDV1pOUGs1eWY4cDFBSU0rbVVTbUdHbTFJcEJGdlVlSWxFd3BKcW1Renc5QlRxd042cjJXWHN6RTMxUmFzdC85N2s1TVRheGtSRVJFUU5BSU5Kb29aQXF3V3VYaFVDbnFhRXN5VHZEMjV1ZGR1Wm1lNXZEQ2FwdnFoVTVZOWxNc2VOZzRpSWlJaU1HRXdTT1pwQ0FTUW5ONzBsaTJXenJOZ1loWWlxdzdRTVFGUDd2a2lPWlZvaWhmVWxpWWlJaUJvRUJwTkVqcFNWSlN6ZmJtckxYb09EZ2ViTkhUMEtJbXFNT0dPUzZvdHBNTWtaazBSRVJFUU5Bb05KSWtmUTY0V3V4bmw1amg1SjNaSktoVzY5WE5aTFJEWEZHWk5VWHhoTUVoRVJFVFU0RENhSjdqVzFHcmh5eGJ6V1ZWUGc3aTZFa214d1EwUzFJVEg1MWFTc1dZbVRrK1BHUTAwSGcwa2lJaUtpQm9mQkpORzlWRkFBWExzbXpKaHNTZ0lDZ0pBUVI0K0NpSm9DSnlkaDFtVFpiRW1OaHQyVHFXNllsZ2JnNXhRUkVSRlJnOEJna3VoZVNVMEZNakljUFlxNkZ4b0srUGs1ZWhSRTFKU1lCcE5xTlVNa3FqMkR3YncwQUQrbmlJaUlpQm9FQnBORTlVMnJGV1pKRmhVNWVpUjFTeVFTdW01N2VqcDZKRVRVMURnN0EwcWw4SmdOY0tndW1JYVNZckh3TTR5SWlJaUlISTdCSkZGOTBtaUF2LzVxZW45WVN5UkErL2FBaTR1alIwSkVUWkZwL2IrbTl2MlRISVBMdUltSWlJZ2FKQWFUUlBWRnJSWkN5YWJXVlZZdUYwSkowODY1UkVSMXlUUTRZakJKZGNIMDg0aU5iNGlJaUlnYURBYVRSUFdodEJUNCsrK21GMHE2dWdxaEpEdHZFMUY5TWcwbVRUc3BFOVVVWjB3U0VSRVJOVWdNSm9ucW1rb2xoSkphcmFOSFVyY1lTaExSdmNLbDNGVFhHRXdTRVJFUk5VaXMvRTFVbHhoS0VoSFZIbWRNVWwwei9UeGlNRWxFUkVUVVlEQ1lKS29ySlNWQ1RVbUdra1JFdFNNV0EwNU93bU9EQWREcEhEc2Vhdnc0WTVLSWlJaW9RV0l3U1ZRWGxFcGhwbVJUKytPWm9TUVJPWXBjWHY2WXN5YXB0amhqa29pSWlLaEJZakJKVkZzS1JkTU1KWjJkR1VvU2tlT1lCcE1xbGVQR1FZMmZWaXZNdkMwallZbDFJaUlpb29hQ3Y1a1IxVVpSRVhEbGl2a2ZQRTJCV014UWtvZ2N5N1FCRG1kTVVtMVVuQzFaVmlhQWlJaUlpQnlPTXlhSmFxcXBocEpPVGtDN2R1YWhBQkhSdmNZWmsxUlhUSU5KL213aklpSWlhbEE0WTVLb0poUUs0UEpsUjQraWZyUnBBN2k1T1hvVVJIUy80NHhKcWlzTUpvbUlpSWdhTE02WUpLb3VqUWE0ZXRYUm82Z2ZRVUdBbDVlalIwRkVaQjRnbFpRNGJoelUrSm5PdUdVd1NVUkVSTlNnTUpna3FnNkRRVmkrcmRVNmVpUjF6OHNMYU5IQzBhTWdJaEpJcGVWMWJ2VjZRSzEyN0hpbzhlS01TU0lpSXFJR2k4RWtVWFhjdU5FMForNDRPd090V3p0NkZFUkU1bHhjeWg4cmxZNGJCelZ1cHA4N0RDYUppSWlJR2hRR2swVDJ5c29DY25NZFBZcTY1K1FFdEcwTGlQanRnSWdhR0ZmWDhzZE44VTBocW45cXRYbVRPZ2FUUkVSRVJBMEtrd2dpZXhRWEE3ZHVPWG9VOVNNNDJIeFdFaEZSUThFWmsxUmJwb0cyYVhrQUlpSWlJbW9RR0V3U1ZVV3RicnJOYmp3OGdJQUFSNCtDaU1nNk43Znl4MFZGamhzSE5WNm13YVJjN3JoeEVCRVJFWkZWRENhSktxUFhDNkdrVHVmb2tkUTlxUlJvMDhiUm95QWlzczNGQlpCSWhNYzZYWjB2NTFZb0ZIWWZXMXhjak8rLy94NjdkdTJxMWprdnYvd3lwazZkQ3IxZWIvTzRqUnMzWXVqUW9kaS9mNzlkMS8zamp6K1FrSkJnOXppcVE2L1hvNlNrQkJxTnBsNnVmOCtaenJSdFlNSGtuajE3c0huelpxaE11NGJYa2w2dng5NjllM0h1M0xrNnUyWmRTMDFOeGViTm0zSDc5bTJ6N1pjdVhjS3VYYnVRbjU5ZjUvYzhmLzQ4cmx5NVV1blhvYjJPSHorT0w3LzhFbi8vL2JmWjlxeXNyR3A5VHlFaUlpS0J4TkVESUdyUVVsS2FibDJ6Tm0yNHBJMklHajRQRCtET0hlRnhVVkdkbFo0NGYvNDhQdnp3UTR3Wk13WnhjWEZWSGw5Y1hJeTFhOWVpVTZkT0dEQmdnRjMzV0xseUpWSlRVekZwMGlTSWJOVHh6Yy9QeCtyVnErSHU3bzdZMkZpN3JydHExU3FVbEpTZ2UvZnVkaDBQQ0NGc2ZuNCtzck96a1pXVmhheXNMUFRwMHdlQmdZRm14MTI5ZWhXdnZmWWFSbzBhaFpkZWVzbnU2emRZcGtHUmFjMVNCOU5xdFZpMmJCbGtNaG4rOFk5LzFQWlMrY0lBQUNBQVNVUkJWTmwxTDE2OGlNOCsrd3l0V3JYQ045OThZL1B6enBhY25CeXNXN2V1UnZlV1NDU1lPSEZpbGNjbEp5ZGoyYkpsOFBiMlJuQndzSEg3MXExYmNmRGdRYlJ2M3g1ZVhsNVZYa2VsVWlFOVBkM20vdURnWUVpbFVnREFmLzd6SDl5NWN3Zi8rOS8vNE96c2JNZXJBUklURTdGdDJ6WTgvL3p6ZU9paGg0emJUNTQ4aWExYnR5STZPdHE0VGFmVDRkLy8vamNVQ2dYZWZ2dHRzMzJtRWhJU0toMXpkZm42K3FKMzc5NTFkajBpSWlKSFlEQkpaRXRHQnBDWDUraFIxQTl2YjZCWk0wZVBnb2lvYWhXRHlUb3FQK0hpNGdLOVhvL0ZpeGRESXBHZ2YvLytkWExkTWlkT25NQzJiZHNBQURObnpyUjZ6SlFwVTNEMjdGa29sVXFvVkNvTUhqelk2bkhQUGZjY3hvMGJWK245dnZycUs2U2xwVUd2MTBPajBVQ3BWRUtwVkVLaFVLQ2dvTURxRE1qaTRtSk1tRERCcnRlalVxbnNuc25tN093TUh4OGZ1NDZ0VjFxdFVJNmxqR2xwQUFkTFNrcUNRcUZBYkd3c25KeWM3RHBIcTlWV09aTTFQRHdjano3NktQNzQ0dy84OHNzdjZOV3JWNlhIaTBRaXlFd2FBaFVVRkdENzl1MFFpOFhHVU04ZXBhV2xkZ2VUMW1nMEdpUW1KcUo5Ky9abzI3YXRYZWRjdkhnUjc3enpqczM5WDMvOU5WcTNibzIwdERUY3VuVUwvZnYzdHp1VUJJQWRPM2JneElrVGVQSEZGODIyMzd4NUV3RE14aWtXaS9IU1N5L2hzODgrdy9UcDB6Rm8wQ0NNSFR2VzdHTUxDTUhrbjMvK2FmVisrZm41a01sa2NERjU4MFdsVWtHbFV0a01hdHUzYjg5Z2tvaUlHajBHazBUV3FGUkFhcXFqUjFFL1JDS2dWU3RIajRLSXlENGVIdVdQQ3dxRUpkMTFNTnM3UER3Y3MyZlB4anZ2dklPRkN4ZENKcFBWMlIvNDE2OWZ4NXc1Y3hBYUdvb3hZOFpnNzk2OXlNaklzSmlCZU9QR0RlemV2UnN4TVRFWU9IQWdqaDgvam1QSGptSGl4SWxtQVVyTGxpMnJ2T2VwVTZlUW1wcUtMbDI2d00zTkRYNStmbkJ4Y2NHUkkwY2drOG53K3V1dnc5M2RIUjRlSHZEdzhJQ1hseGM4UFQzdGZrMEpDUW1ZTjIrZVhjZEdSVVhoODg4L3QvdmE5YWF3c1B5eFNIUlBHNzJ0V2JNR0JRVUZOdmVYTFFQT3lNakFmLy83MzBxdjVlM3RqZUhEaDJQNzl1MVl0bXlaM1dOWXVIQWhGaTVjV09reHR2NnRubnZ1T1V5YU5NbnVlNzN4eGh0SVRrNjJ1bS9GaWhVUWlVUVlNMmFNemZPUEhEa0NoVUpoMSt6bGl2cjE2NGZ3OEhEajh3c1hMdURJa1NQRzUyVWxFcnAzNzQ2U1NsYkJTS1ZTU082V2pzakp5Y0dKRXljUUZoYUdxS2dvcytPU2s1UGg3dTZPZ0FwdmtuVHYzaDJ0VzdmR3h4OS9qSzFidHlJakk4UGlUWWwzMzMzWDZyMUxTa3J3M0hQUElTNHVEcSsrK3FweCs2cFZxL0RqanovaTIyKy9yZGJYS3hFUlVXUENZSkxJbW12WEhEMkMraE1jWEY2empZaW9vWk5LaGRxQUtoVmdNQUQ1K1lDdmI1MWN1bE9uVHBnMmJScG16WnFGMWF0WDQ4a25uNnpXTERGcmtwT1RNV1BHRElqRllzeWFOUXN0V3JSQVRrNE9saTVkaXBTVUZQenpuLzhFQUdSbloyUE9uRG53OFBEQTIyKy9EUjhmSDdpNnVtTGZ2bjNZdlhzM1pzNmNhVGJiNnZ6NTgvajExMThCQ0xYc3RGb3RsaXhaQWdER3BlVStQajZZTld1VzJYaXVYcjJLMU5UVVNwZWY2M1E2cU8vT0xDd3RMUVVnekdBckMzRWtKajh6K3ZidFcrbU10bSsrK2NhK0Q5UzlZQm9NM3VOUVo4K2VQVWhQVDdmNitXUXdHS0RWYXVIazVJU2twQ1FrSlNYWnZJNUdvMEZ3Y0RDR0R4K09pSWdJakJneHd1S1lrcElTczFsMjF1aDBPb2l0QlBvdFdyU3c0OVhVVGtKQ0FzUmljYVhCNU02ZE93R1UxNEtzVEtkT25jemVST2pXclJ0NjlPaGhmQzZWU28zQnBGNnZ4NTQ5ZXdBQTc3Ly9mcVhYSFRkdUhGNTQ0UVVBd3IrZlhxL0hjODg5WjNaTVZsWVc4dlB6YlM3VkRnb0t3cElsUzdCOCtYSU1IVHJVNmpHcHFhbkl6TXcwMjFiMjlaZVZsWVZUcDA0WnQ1Y3QrMDVLU29KcmhWSUVmbjUrYU1VM21vbUlxQWxnT2tGVVVXWm0wNjByNmVZRytQczdlaFJFUk5YajV3ZVVOY3JJemEyellCSUFZbU5qb1ZhcjhlaWpqOVk2bEFTQVpjdVdRYWZUWWQ2OGVaREw1Ymh6NXc2ZWZQSkpuRDE3RnZuNStiaHpkMW02V0N6R2lCRWowTHg1Y3dEQW5UdDNFQm9haXRkZWV3MkhEeDlHUVVHQjJZeXNXN2R1WWUvZXZRQ0U4TkJnTUJpZmQrM2ExZVo0WkRKWmxjdC85K3paWXpHemJ2MzY5VmkvZmowQVlmWmNaR1FrQUNBbUpxYlM1Y0hmZi85OXBmZTZaOHBDN0RKMjFDeXNhMjNhdE1GWFgzMWxzWDN6NXMxWXRtd1pPbmZ1WE9YTTByRmp4MEozdHdGZng0NGQwYkZqUjdQOVc3WnN3Ylp0MnpCLy9ueTBiOS9lNmpVVUNnVW1UWnFFL3YzNzQ0VVhYcWgyM2NuNjl2ZmZmK1A4K2ZNQVlBd1JLNk5XcXkxbU4xKzhlQkdiTjIvR3FGR2p6TFlmT25RSVdWbFo2TmF0bTgyWng3bTV1VGh5NUlqWnh5VXhNUkVBY096WU1iT2dzUER1TE55MHREUjg4c2tubFk3ejIyKy9OVDV1MjdhdDhVMkozYnQzWThPR0RWYlBPWExraU5sc3p6TFc3alZ3NEVCTW1US2wwakVRRVJFMUJnd21pVXhwTkUxM0NUY0F0Rzd0NkJFUUVWV2ZueCtRbGdibzlVS2R5Y0pDOHlYZXRkUzNiOTg2dTlhSEgzNklnb0lDaElTRVlQRGd3U2dxS2pMYnYzWHJWcnV1TTJIQ0JHemV2Tm40dkgvLy9zWTZtSk1tVFVKSlNZbFpDTGhxMVNxcjE1SEw1Y1paa0xhMGFkTUdRNFlNQVFEazVlWGh3SUVEaUl5TVJLZE9uUUFBRHp6d1FLVkxZQnVrd2tMaDg2Vk1BMWtHVzFKU1ltd3VjK25TSmFoVUtzaHIwUzA4TEN3TVNxVVNIMy84TVpZdlh3NFBLMThYUC96d0E5TFMwbkQ5K3ZVR0Ywb0N3TnExYXdFQUkwYU1zS2puQ0FqaExGQWU5RW1zclBySXpNekU0Y09IelphQ0d3d0dyRnUzRG5LNUhPKzk5eDdjYk5RWVBYZnVISTRjT1dJMm8xUXNGa011bDF2TVppMmIyWmlmbjQrVEowL2EvUnF0ZFFQZnZuMjc4YkZLcGNJTEw3eUFRWU1HSVQ0KzNyaDk3ZHExV0w5K1BWYXZYbTMyYnp0OCtIQzc3MDFFUk5UUU1aZ2tNcFdTSXN5eWFJcGF0QUFxRkdFbkltb1V4R0toNlUxR2h2QThKUVhvMUtuR3RTYUxpb3FRbFpWbHRxMUZpeFp3YzNPRFJxT0JWcXUxT0tjczNOUHI5VFpET3BsTVpxemhXS1o3OSs3R1lNVmUzMzMzSFU2ZlBsMnRjMnh4ZFhVMXZpWnJnUTRBUkVSRUlDSWlBZ0J3K2ZKbEhEaHdBQTgvL0xCWlRjeXlPbjJOUmxwYStXTWZuenFwUzFvWGZ2cnBKK1RuNXlNb0tBaXBxYWs0ZWZKa3BkM1ZuM3JxS1JncStiMGtPam9hSTBhTXdKbzFhekIvL255THBmeVhMbDNDdG0zYkVCWVdocmZlZXN2dWNmNzExMTlZczJhTjNjZm41T1RZZmF5cEsxZXU0T2pSb3dDRVdjUFdscVRuNWVXaFE0Y09WUzVYcjJqbnpwMUlTVW5CNE1HRDRlTGlnbG16WnVIeHh4KzNtRzFaRmhxYWhyYldhbk1hREFhTUdERUNTcVVTbXpadHF2VU1hMnV2UnlLUm1HMHZ1NGRjTHEvMjZ5Y2lJbW9zR0V3U2xjbkxNeStVMzVRNE93TjJORThnSW1xd21qY3ZEeVkxR3FFV2NPdldOYXFaZStMRUNjeWRPOWRzMndjZmZJQWVQWHBnOWVyVnhobGMxbHk2ZE1taTdseVpMNy84MG1JNXJWYXJoVXFscXRiNHlwYnVWcGZCWUxBSVRjdWE2T1RsNWFGWnMyWVc1elRKc0NNckMxQXF5NTg3NE9mZjNMbHpMYnB0cDZhbVlzT0dEZkQwOU1Tbm4zNktNV1BHWU4rK2ZUYURTWVZDWVhVR1lVVWpSNDdFOWV2WExicTZxOVZxeko4L0gzSzVIQjk5OUZHMVptWmV1blFKbHk1ZHN2dDRBRFVLNnI3NjZpczRPVGxCSnBOWjFGMEVoRGNSTkJvTmZHdFF2a0duMDhIYjJ4c3Z2UEFDTGw2OGlNT0hEeU00T05qaU9HdkJwRFZKU1VuSXljbEJuejU5NnFUc2cybXpvTEkzUGdvS0NzeTJsNVYrU0VsSk1mdjZyZW4zQ0NJaW9vYUl3U1FSSUN6M3VublQwYU9vUDhIQlFJVS9rSWlJR2hXSlJBZ2lyMThYbmhjV0FsZXVBSGRySDFaSFJFU0VjZmJZcVZPbmNQandZZU8renAwN1k5aXdZUmJuS0JRSzdOeTVFMzUrZnVqVHA0L1Y2L3I0K0Zoc08zNzhPTTZjT1ZPdDhhblZhcHZMVGsxbFpXVmg0OGFOeHVXckdSa1pOa05UYTAxVEFPRG5uMzgyNndEZTRLU2tBTldaamVma1pMN3lRU3dHTGwrdS9uMjl2WVdmblRVVUZCUms5bHlqMFdEMjdObFFxVlI0L2ZYWDBhSkZDM1RyMWczSGpoMURSa2FHUlJPYUF3Y080TXN2djhTRUNSUFFyMTgvczMyZmYvNDVEaDA2WkhGUDAxcUlnQkM0cWRWcWlFUWlUSnc0MGVvNHYvenlTNnNOVk9MaTRqQnUzRGk3WGlzQXZQMzIyN2hlOXJWcHB4czNidURzMmJQbzI3Y3ZDZ29LY1A3OGVlajFlck9Bc0N5a3M3ZkppMmtZUEdqUUlMejIybXR3ZG5iR2poMDdBTUNzU1U2WnNtRFNXbk1nVTJYTnAwcExTNDMxVjZ2eXpEUFB3TXRHZmRNSkV5WlliTnUzYngvMjdkdG5zZjN0dDkrMjYzNUVSRVNORVlOSklrQm9xbUJsNlY2VElKY0xmMkFSRVRWMlBqNkFUbGYrUmxJTlp3MjFiTm5TMkFoRHBWS1pCWk1QUC93d0huNzRZWXR6TWpJeXNIUG5UalJ2M3J4YVM3UDc5T21ENmRPblYydDhuMy8rT1g3Ly9mZEtqOG5Nek1STEw3MEVuVTZIeHg1N0RBRGc1dWFHWjU5OTF1eTR5NWN2NC9UcDAramJ0Ni9WNE5SV0dGTlVWSVJEaHc3aDFLbFRhTmV1bmVObVZwYVdWditOTmRQajlYcmdibDNBYXFuajN3bFdyRmlCSzFldTRMSEhIc1BUVHo4TkFCZzhlREIrLy8xM2JOaXdBVysrK1NZQW9WdjdraVZMY096WU1VZ2tFdVRtNWxwY1M2MVdRNlZTb1UrZlBuWUYySldwZUg1b2FDaldybDBMVjFmWGF2MmJ6NTQ5MjJvSmhNcUVob1ppOU9qUjZOZXZIMzc1NVJjY1AzNGNseTlmTnBZVkFHQ2N0VmxXNzlTV3N1WHVGV2M5bG9YdVI0OGVSVkJRRU5xMGFZTzh2RHpjdVhNSDRlSGhBTXBuSDFZV1RHcTFXbU5UbW9TRUJDUWtKTmoxR21OaVlpeUNTUjhmSDRTR2hsb3N1NitPMmJObnc4L1ByOGJuRXhFUk5TUk5PcGdzMENqeFYyRXFyaFZuNFU1cE1mSTBDcWgwTmZqbGxKbzJuYzU4eVZkVDQrUUNuRXVxK2pnQVlpY1IycmtISXNLakpjS2J0WUMzYyszKzRDRWlxblArL29DN3U5Q2RXNkZ3OUdpcWRPREFBZnoyMjIvVk9zZldqTWx6NTg1aDQ4YU51SExsQ2dCaDV1ZW9VYU9NWGJrOVBEd3NRdE5mZi8wVnAwK2ZSbXhzTExwMTYyYnpua1ZGUlRoMzdwd3hFTjI2ZGF1eFVVL0xsaTBkRjB6V2RyWi94Um1VRHJCOSszYjg5Tk5QQUlDcFU2Y2F0MGRGUlNFeU1oSzdkdTNDTTg4OGc1TW5UMkw5K3ZWUXFWUjQ4TUVIOGVhYmJ5SWtKTVRtZFVlTkdtVXhNN09tZERxZHNiRkwyWkxoaW1VQnlqNEhUSTh0STVQSklKUEpqT2ZJNVhLTHBleldqQnc1RW9Ed2hzQ1BQLzZJaElRRXMyRHl6ei8vaEVna01uYUZ0NlVzRkxWV1J6VTFOUlhYcjE4M0xvdC80NDAzMEt4Wk15eGZ2dHo0ZW9ES2wzTHYzYnNYaFlXRjZOZXZIL2J2MzQraFE0Y2F1MnhYVkZKU2d2ajRlSWhFSXF2L1B0MjdkMGY3OXUxclhKY1RBRjU5OVZXYk16R0ppSWdhbXlZWFRKYm8xUGd0K3hMMnBTZmhhbkdHbzRkRDVIaUtnbW9kZmk2L2ZFbDdpS3N2K2pSL0FEMENPaktrSktLR1F5NEg2aWlRcVcrUFBQSUlYbjc1NVdxZDgrT1BQK0xjdVhObTI5YXZYNDhWSzFZWW53Y0ZCV0hKa2lWVlhzdmYzeCtBTUJQUGxtWExscGwxQUFlQTl1M2I0OWxubjhYRER6OE1mMzkveHpXL2FkdTIrck1YczdQTDY1RktKSUJKMEdXM091cGV2V3ZYTHJOL3A0cGgwc1NKRXpGNThtUzg4Y1liTUJnTUNBZ0l3TC8rOVMvMDdOblQ1alhMWmdkV3RmUzRPbzRjT1lJNWMrWlVla3paRW1ON2psMjVjbVcxUXRQSXlFajQrL3RqOSs3ZEdEMTZOS1JTS1RJek0zSDI3Rms4L1BERGNIVjFyZlQ4c21EU1dvQmV0Z1M3ck9uTlF3ODloRjI3ZGlFek14UE5temV2Y2ltM1RxZkR1blhySUpWS01XN2NPQlFXRm1MdjNyMFlPWEtrMWJxZFAvMzBFeFFLQlY1KytXV3IrMy8rK2VkSzY5amFxM2Z2M25qdnZmZHFmUjBpSWlKSGF6TEJaSWFxQUQrbi9vbjltVWxRNlRTT0hnNVJrM0JMbVl1VjF3L2p4NVRmOE0rd0p6RW9PQWFzVkVsRVpEK1JTRlJsVTQyS3JNMDBrOHZsQ0E4UHgralJvL0hqanovYTdBeGVVVm50d3ZUMGRKdkhPRHM3bzMzNzlvaUppWUdmbng4V0xWcUVidDI2b1gvLy90VWFkNzBRaVlRR2J0VVJGQVFVRkFBbEpVS2pwTHc4b1huU1BiWmp4dzRzWHJ3WXpzN084UFgxdGZwdkVCa1ppUUVEQm1EWHJsMElEdy9Ib2tXTElKUEpLcjJ1UmlQOG5sdVh3V1NaSGoxNklEUTAxR3piNGNPSGNkTktIVzVyeDU0K2ZScm56NSszZWYzazVHUnMzNzdkWXJ1VGt4TUdEaHlJbFN0WDRwZGZma0ZjWEJ4Mjd0d0pRS2pUV0pYQ3U4MEwzZDNkemJZYkRBYnMzYnNYWVdGaGFOMjZOUUJoZWZXdVhidncrKysvWS9EZ3djWVprN2E2MXUvYnR3OFpHUmtZT0hBZ3ZMeTg4TkpMTCtHMTExN0Q5OTkvYjFHNzgvcjE2MWk3ZGkwQ0F3TXhaTWdRcTljYk9uUm9uWHh0TmNuR1ZVUkVkRjlxRXNGa2tiWUVYL3o5TS80dVRIUDBVSWlhSkoxQmoxWFhEK05jWGdyZWpCZ0lMMm5sTXhlSWlFaHc5T2hSSEQxNnROcm5WUXhZK3ZidGkvLzd2LytEazVNVGZ2enhSN3V2NCtmbkJ5OHZMK1B5YjJ2aTQrUHh5aXV2QUJCcVVqWUpMVnFVTjByS3lMaW53YVJhcmNiU3BVdXhlL2R1eU9WeXpKbzFDMXUzYnJVWkRrK2NPQkVYTGx4QWNuSXl0bXpaVW1VbmJzWGRFZ1pWelNLc2lkallXSXNHTWRldlg3Y2FURm83VnFmVFdRU1RhclVhZXIwZWMrYk1NYzVldEdiUW9FSFl1SEVqdnZ2dU8zVG8wQUdiTjIrR241OGZIbi84OFNySG5adWJDNGxFQXU4S05iVi8vLzEzcEtlbkl6NCszcmd0T2pvYUlwRUlpWW1KR0R4NHNESG90UlpNRmhjWDQ0Y2Zmb0JjTGpjdTNXN1hyaDBHRGh5SXpaczNJeUlpQXIxNjlRSUE1T2ZuNDhNUFA0Uk9wOE8wYWRNc0FtYXRWbHZwMTJGMTVlWGxJUzB0RFdGaFlRd3BpWWlvVVd2MHdhUktwOEhIU1J0eHJUakwwVU1oYXZMTzVOL0ExRk0vNEoyTy80Y083aTBkUFJ3aW9ucFRzVHR3VFFRR0JxSnYzNzRZTldvVWZ2LzlkNVNVbE9DcHA1NnllZnpPblRzUkhCeU1DeGN1V0N6bHJrMlRrdzRkT3VEQ2hRczJYNU05dFFBYkhSOGZvVW1TVGljc0JWY29nRm8yaXJGSFhsNGVac3lZZ2F0WHI4TER3d016Wjg1RXg0NGRqZlU2clpITDVmamtrMDh3WmNvVXJGaXhBaXFWQ3FOSGo3YjU3NUtibXd1eFdGd3Z3V1JkeThuSlFYWjJOZ3dHQTM3OTlWZDA2TkFCWGJ0MnhicDE2eXlPZFhOelEzeDhQSllzV1lLcFU2ZENyVlpqL1BqeGtFcWxWcS9kdW5WcnpKZ3hBNUdSa2Nhdm5lenNiRHo1NUpObzI3WXR4R0l4UHZ2c013QkNyY296Wjg2Z3VMZ1lSVVZGTUJnTVNFcEtna3FscW5URzVKSWxTNUNUazRNeFk4WVl5eUlBUWtmdGl4Y3ZZdjc4K1RBWURPalNwUXZlZmZkZFpHUmtZUExreWVqY3ViUEZ0UW9MQ3pGNTh1UWFmUndyczNqeDRpcHJjQklSRVRWa2pUcVkxTU9Benk1dFp5aEpkQS9scVJYNDhOei9zQ0I2RkVKY2ZSMDlIQ0tpT3FYWDY3Rng0MGFVbHBiaXBaZGVxdmI1MmRuWnhzWWdNMmJNQUFBVUZCUmcwNlpOMEdxMWlJbUpzWG51aWhVcjBMMTdkNHdkT3hiUFB2c3NVbE5UQVFCU3FSUUJBUUhWR29kU3FjVGF0V3Z4eWl1dklEbzZHb21KaVRoLy9qeWlvcUlBQURkdjNzU21UWnN3Yk5pd09tdWcwdUI0ZUFqTHVBSGd6cDE3RWt4S0pCS2twcVlpTWpJU0gzendnVm1ZWlkxU3FjVFZxMWNSRlJXRlR6LzlGTk9tVGNPYU5XdHc3ZG8xVEowNjFhSW1wVWFqUVhwNk9scTBhTkVvQXVYazVHUVlEQWE0dXJwaTdOaXhHRGh3WUtVZHJlUGk0ckJseXhiY3ZuMGJBUUVCaUkyTnRYbXN0N2MzZXZYcUJiVmFiZXplL2RwcnIySEpraVdJakl5RVhxOUhVRkFRcEZJcGdvT0RFUkFRQUg5L2YzaDZldUxNbVRQWXVIRWpUcDgrYmZ4NnJSaUFKaVFrNE9EQmd3Z09Ec2JRb1VQTjlzbGtNc3laTXdmVHBrM0QzTGx6NGVucGlZS0NBa3lZTUFGeGNYRld4K3ZsNVlXVksxZGFiRmVwVkdhMUtJdUxpL0g2NjYralY2OWVHRDE2TkFCaGxxeXROeWVxKzcyQmlJaW9vV25Vd2VUcTY3L2hWTjUxUncrRDZMNmoxbXN4LzlKMkxJZ2VDWm5JK2t3R0lxTEc1dkxseTFpNGNDR3VYcjJLQVFNRzFPZ2FIMzMwVWFYTE5hdHFoSk9Ra0dBUjNJU0dodUxiYjcrMWV3eUhEeC9Hc21YTGtKdWJpNEVEQjZKSGp4NVl2bnc1OXUvZmJ3d21zN096c1h2M2JuVHAwcVhwQnBOZVh1WEJaSDQrVUVtSDY3cmk3dTZPbVRObm9sT25UalpyRmdKQ0YvVE5temRqeTVZdDZOaXhJNktpb2hBZUhvN0ZpeGZqL2ZmZng3Rmp4ekJtekJpODhzb3I2TisvdjdHZTVPblRwNkhSYU5DaFE0ZDZmeTExb1Z1M2JwZzRjU0tpbzZPTk5SNXQwZXYxV0w1OE9XN2Z2ZzBBeU1yS3dvd1pNekJ0MmpUNCt0cCtJL1RYWDMrRlNxVkNYRndjZHV6WWdYLy8rOTlZdEdnUjNOemM4Ti8vL3RmcU9TMWF0SUN2cnk4NmRPaGdYR0x2YkZMTDlNcVZLMWl3WUFHa1VpaysrT0FEcTdNMnhXSXhJaUlpY092V0xSUVVGTURkM2QxWTA5V2FpbDI2RFFZRHRtL2ZqdSsrK3c1VHAwNDFockFGQlVMVFFsZFhWd1FGQlVHajBXRGN1SEVJREF6RTJMRmpFUjRlYnZNZVJFUkVqVkdqRFNhVnVsTHNTVC9qNkdFUTNiZHVLM094TS9VVW5nL3A1dWloRUJIVldGbTl2cDkrK2dsLy9mVVhEQVlEQmcwYVpGYVRyanFtVFpzR2xVcGx0dTNJa1NQWXRHa1RSb3dZZ1VjZmZkVG11Wk1uVDhZamp6eUNrU05IbW0ydnFoa0tJTHdPbFVxRmFkT200Y3laTS9EMTljVzBhZE9NTSt1NmRldUdQWHYyWU1pUUlXalZxaFd5c29UVkpwVUZLZFo4OXRsbitNOS8vbU56ZjhYWDdsQ21kVHJWYXVHLzZqYlNxWUVISDN6UVlsdlp4eVV0TFEyYk4yL0duajE3b0ZLcEVCSVNnbjc5K2htUEN3NE94dEtsUzdGMDZWSWNQSGdRaXhZdHdycDE2ekIrL0hqRXhzWml4NDRkQUdCWDNjV2FLQzB0UlhGeHNkbTJzcVhPRlJrTUJvdDlaUjNEVFEwZVBMaksrMlpsWldIZXZIazRkKzRjV3Jac2lYZmVlUWYvL2U5LzhlZWZmeUkrUGg0alI0NUVYRnljUlpkcmhVS0JIMzc0QVNFaElYampqVGZnNWVXRkgzLzhFYk5temNMczJiTnRsbU5vMWFvVldyVnFCVUJZYmc2VTEreE1TVW5CTysrOEE0VkNnU2xUcHFCTm16Wm01MTY4ZUJFLy8vd3pEaDA2QkxWYWpjNmRPeU02T2hvYk4yN0V4eDkvalBEd2NBd2FOQWl4c2JFMmF6L2V2SGtUWDN6eEJaS1NrdURsNVdYc0ttNU5VVkVSQWdNRGNmTGtTWnc4ZVJLOWUvZEdmSHc4bWp1Z29STVJFVkY5YUxUQjVJR004MURxMUk0ZUJ0RjliZk90UlBSdjJRV3U0cXIvYUNZaWFtZ01CZ05PblRvRlFBZ2JXclZxaGJmZmZydFc5ZHBNWjRVWkRBYnMzNzhmTzNmdWhLK3ZMMTU4OGNVcW0xUjRlbnBXZWYvaTRtS3oyVjBwS1NuSXlzcUN3V0RBK2ZQbjhlS0xMK0xKSjUvRWdnVUwwS3BWSzBSRVJPQ1ZWMTdCOGVQSE1XdldMTXlkT3hmSnlja0FoSUFtTnpjWGJtNXVrTXZseUxzN3c5Qld4K2UyYmR0V3VuVDB0OTkrcTNUczk1UlVLdngzdDdrSkZJcDdFa3hXbEorZmIxeHEvUExMTDhOZ01DQXFLZ3BEaGd6Qm80OCthckVrMjkzZEhlKzk5eDU2OSs2TmI3NzVCdG5aMlFnTkRjV3hZOGZ3eHg5L29Ibno1bmppaVNmcVpheno1OCszKzloWnMyYlYrbjQ2blE0N2R1ekFkOTk5aDVLU0VuVHQyaFV6WnN5QXA2Y24vdk9mLytEYmI3L0ZsaTFiOFBYWFgrTi8vL3Nmbm52dU9mVHYzeDkrZm43UTZYU1lPM2N1c3JPek1XL2VQRGc1T1dIVXFGRklUazdHMGFOSDhlMjMzMkw4K1BHVjNyK29xQWlIRHgrR1JDSkJ5TjBadFFzWExrUlJVUkdHRHgrT2dRTUhRcXZWNHNLRkMwaE1UTVRodzRlTm9YNjdkdTB3WXNRSWRPL2VIUUF3WU1BQXJGcTFDci84OGdzKy8veHpMRjY4R0YyN2RrVjBkRFNpb3FMUXJsMDc1T1hsWWRXcVZkaTFheGNNQmdQaTR1SVFIeCtQWnMyYUdjZVVuWjBOQU1ZUTFzZkhCM1BuenNXSkV5ZXdmUGx5SER4NEVMLzk5aHNHRHg2TTRjT0gxNnIrTEJFUlVVUFFLSU5KQTRDOUdlZXFQSTZJNnBkU3AwWlMvazEwODIzbjZLRVFFVlZiU1VrSjB0TFNJQktKTUhUb1VJd2VQZHBtbzQzcVNFNU94b0VEQjVDUWtJRDA5SFQ0K2ZuaDAwOC9yVlhuM0tTa0pHemF0QWxGUlVWSVQwOUh0MjdsczlYejh2TGc1T1NFRGgwNllQcjA2UWdKQ1lGU3FZU3pzelBlZmZkZExGaXdBRzNidGtWOGZEeFdyRmlCVWFOR1FhUFJvRldyVm1qV3JCbk9ueitQMmJObkl5d3N6RmpYTWpnNDJPbzQvdkdQZnhpN0VGdGpxNzZldzdpNUNjdTRBVUNwQkNwMGJiNFh6cDQ5YTV5WisvampqMlBZc0dGMmhkL2R1blZEVEV3TU1qTXpFUmdZaUMrKytBSUFNR25TcEVxWGlkZEd2Mzc5TEpZSzc5bXpCOWV1WGJNNDlwbG5uckU0TmpFeEVTZFBuclRyWHVucDZSZzdkaXh1Mzc0TnFWU0s4ZVBINC9ubm56Zk9jblIyZHNha1NaUFFzMmRQZlBubGw3aDgrVEpXclZxRlk4ZU9ZY0dDQlpnM2J4NFNFeFB4NG9zdm9tdlhyZ0NFUms3VHAwL0h4SWtUa1pDUWdGR2pSaG0vN2hZdVhJalUxRlI0ZVhsQkxwZWp0TFFVWjg2Y1FYNStQcDU5OWxuangvU05OOTdBd1lNSEVSOGZENVZLaFZkZmZSVnBhV2tBaERxVVBYdjJ4TFBQUG1zeE05YlgxeGR2dmZVV2hnMGJoazJiTm1IdjNyMUlURXpFOGVQSDhlR0hId0lBcGs2ZENwVktoWWlJQ0V5ZVBCbnQycldEUXFIQSsrKy9EdzhQRDRqRllwdytmUm9BMEw1OWU3UHJ4OFRFb0d2WHJ0aXlaUXRXclZxRkRSczI0Tml4WS9qbW0yOXEzYWlMaUlqSWtScGxNSm1peU1KdFphNmpoMEZFQUJLeS8yWXdTVVNOa3F1cks5NTc3ejFJcFZKMDZ0U3B6cTRybDh1eGJkczIrUHY3WS9UbzBSZ3laSWpGRXRUcWtzbGtPSHIwS0FEQTM5OGYvL3puUDQzN29xT2pNWGZ1WEhUdTNOa1lyTHE2dW1MdTNMbDQ3YlhYc0c3ZE9uend3UWQ0OGNVWDRlbnBpVFZyMWtDcFZCcG5rNFdFaEVDajBlRHk1Y3R3Y1hGQjc5NjlqYlBBR2ozVFlMS2t4Q0ZENk5HakI1NSsrbW5FeGNWVnV6YWtTQ1JDWUdBZ0FDSFVPbmp3WUwwdDR3YUVNTFJIang1bTI1S1NrcXdHa3pFeE1SYkg1dVhsMlIxTXRtalJBdjcrL2dnS0NzTEVpUk50MWpydDJMRWpsaTVkaXFOSGorS25uMzdDbENsVGNPblNKUnc3ZGd5OWUvZkdtREZqekk1M2MzUERyRm16NE9ucGFmWm1nSWVIQi9idTNXdTJiTnJYMXhmUFAvKzhXZTNYdG0zYm9tM2J0Z0NFcitYcDA2ZGo5ZXJWaUkyTnhSTlBQQUYzMHhJQlZyUnMyUktUSjA5R2ZIdzhEaDA2QklQQmdPN2R1ME92MStPQkJ4N0FrMDgraWY3OSt4dG55cnE1dWVHdnYvNUNZV0VoQUdIR2JGeGNISHIyN0dseGJiRllqQ0ZEaHFCWHIxNzQ2cXV2RUJNVHcxQ1NpSWdhUFNlRHRXSXdEZHhQdHhLeE9xVUJMUlVpdW8vNXl6enc5U09WTDVVaUlycmZGQlFVd05QVHM4NnZxOWZycXhWRTVPWGx3ZFBUOC80Tkx3b0tnS3RYaGNjeUdmREFBNDRkRDVuUmFEUTFucVY4NnRRcGRPblNwVWFmMjNxOUhnYUR3V2JKQWlJaUlycDNHdVZ2cWRjVldZNGVBaEhkbFYxYUNJVzIxTkhESUNKcVVPb2psQVJRN1JERzI5djcvZzBsQWNCMCtYeHBLZEQ0M285djBtcFRPcUZyMTY0MS90d1dpVVFNZjNWaVdBQUFJQUJKUkVGVUpZbUlpQnFJUnZtYjZnMUZqcU9IUUVRbThqUUtSdytCaUlqSWtyTXpZQnBlbGZLTk5DSWlJcUtHcEZFR2s2d3ZTZFN3S0xRcVJ3K0JpSWpJdW9xekpvbUlpSWlvd1doMHdhUmFyNjM2SUNLNnB6UjZuYU9IUUVSRVpKMU1WdjZZd1NRUkVSRlJnOUxvZ2tsbmtRUk9qaDRFRVJFUkVUVU9EQ2FKaUlpSUdxeEdGMHdTRVJFUkVkbE5MaTkvekdDU2lJaUlxRUZoTUVsRVJFUkVUUmRuVEJJUkVSRTFXQXdtaVlpSWlLanBZakJKUkVSRTFHQXhtQ1FpSWlLaXBrc2lLWDlzTUFBNk5td2pJaUlpYWlnWVRCSVJFUkZSMDJZNmExS3RkdHc0aUlpSWlNZ01nMGtpSWlJaWF0b1lUQklSRVJFMVNBd21pWWlJaUtocGMzWXVmOHhna29pSWlLakJZREJKUkVSRVJFMmJhVERKQmpoRVJFUkVEUWFEU1NJaUlpSnEyamhqa29pSWlLaEJZakJKUkVSRVJFMGJnMGtpSWlLaUJvbkJKQkVSRVJFMWJRd21pWWlJaUJva0JwTkVSRVJFMUxTWkJwTWFEV0F3T0c0c1JFUkVSR1RFWUxLYXV2bTJRMGZQWU1oRjBucS9WMHNYNzNxL3g3MG1GMG5oTG5HQnMwaGlzVS9zSklLN3hBVnVZcGtEUm1hYjJFbUU2WkhQWVhMNy92ZmtmbTVpR1I3d0RFRjRzK2IzNUg1RVJFUk5ucE1USURINTNVT2pjZHhZaUlpSWlNaklNaDBpbTRKY2ZQQnV4LytEQWNBcmljdWdVdGZQTDdVZVVoZE1qM3dPa1o3QmVPdlBIM0JUbVZPcjYwbWNSSkE0aVdzOUxqME1VT3UxVnZlNVMxendmTWdqV0gvaktGUjYyeCtYVjhKNzQ2a1duYkhoNWxHc3YzSFViRitVVnl0OCtNQVEzRlRtNE0wL1Y5WjRuTTRpQ2FTMWVMMmxlaTIwQnAzeHVRaE9lTXl2UFpTNlV1Qnl6YTRwRTBuaEsydUdBTGtuQW1TZUNKQjc0RlRlZFZ3c3VHMXhiT3RtQVpnWk5Rd3BpbXk4ZGVxSG1yNE1JaUlpTXVYc0RHanYvaDZqVnB2UG9pUWlJaUlpaDJBd1dRMHh2dUVBZ0t0RkdjaFRLK3J0UG9XYUVraEVZb2pnaERGdGV1S1Q4NXRxZGIwaHJSN0ZzRmFQMTNwYytSb2x4dnp4WDZ2Ny9sL1VDd2h6ODBlQTNBdnpMMjJyOWIxcVkxeDRIenpWb25PTnoxOTUvVEMyM1Q1UjVYSE9JZ25pZ2g2QzJFbGsvTTlWSW9PcjJCbXVFaG1hU2VUd2RuYURsN09iMVJtMm9XNStWb05KSWlJaXFnY3lHYUJVQ285TFM0Rm16Unc3SGlJaUlpSmlNRmtkTVQ1Q01IbmlUbktOemc5eThiSDcyTjFwWjlDaFEwdDA4UTdERTM0ZGtLTEl0dXU4UEhVeGxEcnJSZDBMTlNYSUxpMjBld3hsWkNJSmdsMTlLejFtNWJWRCtLanpVRHptMXc1RFFoN0ZwbHQvVlBzK1ZXbnRGb0FwRVFNcVBTWlZlUWZKeFptNFhKUnVzYzlOSWpQK0cxamJYK1pPYWJGZDQ1R0pwQmdaOW1TVnh4VnJWVWdyTFVhQlJvbENqUklGR2lVSzFFcmtxdTI3anlrdnFTdmVqb3lyOW5tZlh0eUdZcTJxMnVjUkVSRTFHYVl6SkZYOG1VaEVSRVRVRURDWUJMQWdlcFJkeDdWdUZnQUE2TjI4RTdyNXRyWHJuQy8rK2htM1MrNUE2aVRHMG9mamF6Uys2Z1JSWDE3WmcvMFpTVmIzSGMrOWlpK3Y3S24yL2NPYk5hL3lZM1EyL3dhMjN6NkIvd3VPd2ZDd0ozQ3A4RFl1MVBGc1FMbFlpbGF1ZnBVZW96Y1lNUC9TZHZ4MEs5RmkzNENXMFJnWDNnZTNsTGw0NTh5YU9odFhnVWFKSlpkL2dVYXZSYWxPaXhLZEdpVTZOWlkvTWc0aU9PR2xZMHRSVnlYMm5VVVNkUElNcWZaNUVpZVdreVVpb3Z1Y1hGNyt1TFRVY2VNZ0lpSWlJaU1HazBDMW00eTBrSHZaZmF4TUxDemgxY09BMDNrcDFicFBUZVNVRnRYN1BXeFprNUtBUi96YUlWRHVoYmNpbnNWYmY2NUVrVmFGWndJZmhQUnVzNXNRTjJIbVpYdjNsb2dMZXNqcy9MTFpqTzRTRjdOOTJhcEMvSkY3Qlg4WHBtSGswU1hHN2ErMmV3cFAra2RpZGNwditDWHREQUJBQjczTjhYVndid2tBT0Y5d3E4clhFaUR6Tk03T2RJSVRBRUF1ZHNhY0I0Y0RBQlRhVWl6K2V6Y0FRSzNYNHM4NzF5eXVvZFpwSVJkTElYWVNRV3V3UFM0QVprdTl5eG9ET1ZYWWJscjNVcWxUWThHbDdWVytqbmM3RHJMYWFJaUlpT2krSXpOcHJzZGdrb2lJaUtoQllHSmg0cDlIRjBOdnNKemJKaFdKc2ZqaGVIaEpYYkUzNHl5K1R6NVU1YlZtUHpnY2JlN09zQVFBblVHUC8yZWxWcVRFU1lUblF4NkZxOFFaMzErcitycTltbmVDVENURm52UXpkVFlMcjY1b0REb3N2N0lQbjNRZWlnSzFFcDdPYmlqU3FqQ3FkUSs0VnVpMEhlMGRobWp2TUt2WDhYWjJRM3liWHNibjUvSnY0SS9jSzlEREFJV3UvQThKclY0SSs5UjZyZGwyVzlwNzNBMG04MjlXZWF4Y0xFV2tSNURaTmhHY2pOdUt0Q1ZWWHFOVXI0RmNMSVZVSklIV3h2SjZRQWhpVnozMm1zWDJVRGQvckh2aVRlUHpEVGVQNG1ER2VRQ0F6cUN6SytqV043alBFaUlpSWdkaE1FbEVSRVRVNERDWU5LSFNhYXdHT1QwQ09zSkw2Z29BYU9jZVdHblg2VElHT3dPaENJOGdEQXQ5SEU0QWJpbHlzVC9UK2pKc1FBaXd4clRwQlhlSkhJRXVYbllGbWZmYXVmd2JtSFZoTTA3ZnVXNzhXSzVKU1RET21IekNyejNhdVFmaVRGNEt6dVRmTURzM3lNVWJmVnRFSVUrdHdMYlVrOGJ0MmFxQ2FvL2prODVENFNhUm0yMXJJZmNFQUx3WStnUUdoM1N6ZXQ3Y0MxdVFxeTdHYldVdVhqcjJKUUFobUY3UmJRS1VPalVtSFA4R2dQRHZXemFUMHBheUR1Yk9JZ2xLS2drbTlkQ2IxZjZVaWlUd2tycENhOUFqejZRT3BVTExQNktJaUlocXpOa1pjSElDREFaQXB4TTZkRXY0cXpBUkVSR1JJL0czc1NySVJGSzhFUHFZOFhtWVd3QThwYTRvMENqcjVQcm5DMjVoMDgxakdOcnFNWXh2OXhTU2l6TnczVWFqbTVmYTlJQzdSSTdzMGtKc3VtbFpRN0docUxpc2VWZmFhZVBqWUZjZnRITVB4RitGYVJhZHI2Tzl3OUMzUlJTS3RDVjJkY1d1VE90bUFYQ1h1RmpkRjFKSkk1K3lBRlVQZzNGV3BOUkpmSGV2d1d5bXBLM3JsMUhwaEFCYlpxVWp0eW1GdGhUamozOXRmUDZBWndobVJnM0RiV1V1M2pyMWc5bXhBVEtQU3E5RlJFUkVsWkRMZ1pLN1A4dFZLbmJtSmlJaUluSXdCcE5BcGQyUm53OTVCTDdPelpDcEtzQzE0aXc4NXRjT2ovbTF4eS9wWnlxOTVyeUwyK0Fza2lETGp0bCs2Mjc4amdlOFdpSFNJd2hUSStQdzVzbnZMV1p1ZHZFS3hWUE5PME5qMEdIK3hlMTJMU1d1NkNHZk5wZ1ZOYXphNThuRnpsVWZWRTMyemlpdHJTbW5ma0JtU1g2VngzM2RiWHlWUVdOMUtlOHVMNWVMS3c4bWlZaUk2QjV4Y1NrUEprdEtHRXdTRVJFUk9SaURTUUJqRTVkYjNSN3E1bzkvaER3Q0FGaDU3UkFNTU9BeHYzYm9HZEN4MG1BeXlNVUhxU1YzN0w2L0FjQ1N2M2ZqWDVGeCtQcnFmb3RRMGxYc2pOZmJQd01BK1BicUFWd3R6ckQ3MnFhOG5kM2c3ZXhXbzNOdGFlY2VpS2tSQTgyMkZXbFVtSDVtdGRYanExcitYTmRLZFJxenBmY1JIaTBoY1JMajc4STBhRXlheWRTVzNNcXN5Rktkc0pUYlUrcHFkVDhnTFBkbUhVZ2lJcUo3eE1Ya1RjaVM2ci9KUzBSRVJFUjFpOEdrRFJJbk1hWjBHQUNKa3hobjdqWmZrVHFKb2RTVm9vTkhTNFEzYTQ3azRreXpjNXdBREFwK0JDUEN1bU50U2dLMjNENXU5ZHFmZEg0QnZqTHI3OUJQN3REZllwdUwyQmsrenMxZ0FQQmM4TU40THZoaHErY201ZC9DVjFmMzJYeE5SN0l1NGZ0cnY5cmNiMHRZc3dCODlNQVFxL3RrSW9sRmwzSTNpZTFmOUVWM2c4bDdOV095b2htZC9nRjNpUXRlUGY0MXNrenFPbFpIRis4d2RQUUl3bzdVVXdBQWY1bUhXWk9haXY1ZjFBczI5eTI1dkJzSE15L1VhQnhFUkVSVVRYS1QrdE1NSm9tSWlJZ2Nqc0drRGErMmZRcGhidjRvMXFxdzlPL2RBSVN1MC9zeWt2Qi9RUTlqVUhBTVB2OXJwL0Y0WCtkbWVETmlBRHA3dGdJZ0xKdmVkdnVFMWRsd2dTNWU4SzlCclVBbkNMTXhiVW0zc1dRNU1lY0tzbFFGU0MzSlEzNE5hbU1tRjJWZ3llWGRLTDNiek1YVVg0V3BHUFBIZndFQTNzN044Sit1TDFWNkxaR1RFRXhhNjM3ZTBFbEZFaXlJSG9Yd1pzMXhVNWxqRENaMUJ2UG1OV1U4cEs1d0ZUdWpRS08wMmZ4R3FiWGRGQWNRZ3R5MjdpM3dvSGNZTGhlbUliMGtyL1l2aElpSTZINWxPbU5Tb1JBYTRUamQyOVVjUkVSRVJGU093YVFWejdic2lxZGFkQVlBZkhWMXYxa055cDlUVHlFdTZDRTg0UitCcmJkUDRGcHhKdnEzak1iSXNDZmhJblpHcVY2RE5Ta0oySm42WjVWekFqOUsyb2h6RlRwVDE0ZnJpbXliRFhYc1VhUlYyWnpWcHpYb2pXR24yRWxrdGkvWTFkY2lxQ3c3Wm5qb0V4Z1crcmpadnJKbDNpR3VmdmhmOTdmTTlsMHFTTVZIU2YrcjhXdW9LUmV4cy9GelFlb2tSbml6NXJpakxzYWU5TFBHWSs2b2l6SHh4TGNXNS80enJEdUdoRHlLVFRmL3dNNjBVM2JmMDl0Wm1FMGI2T0tGVlkrOURqZUpEQUR3MWRWOURDYUppSWhxUXlZRFJDSkFyeGRDU1pYS1BLd2tJaUlpb251S3dXUUZUL3BISWo2OHQvSDUyVHp6NERDN3RCQUhNcExRdDBVVUpyYnJCNzNCZ0hidUxRQUFwL05TOE5YVmZjaTBvK0dOb1A1bURicEw1UGlvODlBcWp5dlZhZkQrdWZYRzU1OTBIZ28zaWJ5U013VDdNODdoRjVOd3ppcURBWm9Lc3l6RmR4dnBhQXc2NkExNnMzMGlKeEVrVGlJWVlIbWV0ZzdyUVFKVmYrUzluZDB3Sk9SUjlHNytnTEY1amRhZ3gxZFg5K0ZRNWdWb0Rmb3FtK1ZrcTRvQUFENDJsdTJiM3F1YmIxczg0TlVLRDNpR3dGUHFDa0RvNWkwVEFibWxSVGlkbDRLTEJhbjJ2VGdpSWlLeXJWa3pvUER1U2dlRmdzRWtFUkVSa1FNeG1EUVJHOUFSa3p2MHI3STl5NXFVQkhUM2owQjRzK1lBaEs3ZTN5VWZ4TkdjeTNiZFIzUjMxbUI5TG1jV080bU00NnVNYVdNWUFHamRMTUN1N3RTbm5OMnJQT1oyeVIzODgrZ1M0M05ua1FTckgzOERJaWN4cHAxZWpkdktYTFBqbzczRDhPRURRM0JibVlzMy8xeFo1ZlZyUW5hM0NZM0t4dExxTXFGdS9oalFNaG9BY0ZPWmcxYXVmbERyTmRpZmtXVDN2YkpMaFlDNmVZVWFuQlU5NkJXS1Y5djJOVDQzUUZpMm4xMWFpSm5uZjhJdGs0OVRRQTFLQUJBUkVaRUpOemZ6WU5MUHp5SEQwT3VGTjJoRklsRVZSMXE2Y2VNR0VoSVNFQnNiaStEZzREb2JVMDVPRHJadTNZbytmZnFnZGV2V0Z2c1BIRGlBTzNmdVlPalE4amUvczdPenNYUG5UdlRxMVF0aFlXR1ZYbi92M3IxbzFhb1ZJaUlpS2ozdTBLRkQwR2cwNk51M2I2WEhWVVdqMGVES2xTdm8yTEdqMWYxSGp4NUZURXdNcEZMclRRb3JjK2JNR1JRV0ZpSW1KZ1l1RExjZEtqMDlIVC8rK0NOYXRteUprU05IT25vNFJFUlVUUXdtNzRvTGVnaGoydlNDRTRCVGVkY1I0ZEVTcm1LWjFXTUxORXFzU1VuQTJMc3pLeGYvdmJ0YVM3SWxkNFBKdXV3S2JVdVJ0Z1RqRTcrMjJDNFRTN0h5MFVrMnp4dC8vR3NVYVN5THd2OGo1Qkc4ME9xeEdvMmxvMGNRcEU1aUZHdFZGcUhrdlNCeEVzTlpKSUVCUUxGV1ZlbXhPYXBDWENuS3dLWmJmK0JNWGdvMlBER2wydmNyVzNZZDdHcTdMaWdBWktvS2tGMWFpRk4zcnVOVTNuWG9EWHE4MzJrd0ZOcFNzMUNTaUlpSTZrQXprNVVNK2ZsQWFLaERodEcvZjMrSXhXTHMycldyMnVkZXUzWU5LMWV1UkZoWW1Ga3crY2NmZitEVUtmdkt4d3djT0JDaEZWNzduVHQzc0dIREJyUnYzOTVxTUptUWtJRGs1R1N6WURJbkp3ZHIxNjVGZUhoNHBjSGtuVHQzOE1VWFh5QWdJQUFyVnF5QVdDeTJlZXphdFd1aFZDcXJGVXlXbEpRZ016TVRtWm1aYU5XcUZRSURBN0Z3NFVJY09IQUFjK2JNd1VNUFBXUjIvSWtUSi9EUlJ4OGhMaTRPa3lkUHR2cytaWllzV1lLYk4yOWk0OGFOZGdlVE9wME9hblhsYjQ1WGg3T3pzOFhIY2RHaVJWQXFxMTlUSGdCOGZYMHhmdng0aSsxS3BSTDc5dTNEb1VPSGtKNmVqb0tDQW5oN2U2TnIxNjRZT1hJa1dyUm9ZWEdPUXFIQTk5OS9qeU5IanFDb3FBakJ3Y0VZUG53NGV2ZnViWEVzQUN4YnRneWJOMi9HckZtejBLMWJ0MnFOZStmT25kaTNieC9HamgxYnJmTUFZTXVXTGRCcUxldm8xMVJFUkFRNmQrNWNaOWNqSXJvZjNQZkJwTVJKakZmYlBtV3NJM2dzNXpMKzg5ZE9mUGZveEVyUCt6bnRGTHI2dEVaWDc5YjRWOFN6ZU8vc1dxVFpXZi9QOVc3TndGS2Rwb29qNjBiRldaRjJuYVBUV0Qydk5rdXErOXo5R0o4dnVGWGphMVNsaGR3TEdTcnJUWUJDN2dhRStXcEZsVXU1YjVmY3dmUXpxd0VJdFNWcklrTlZnQ0p0Q1lKY2ZPQXNra0J0cFhrUUFGd3FUTVg0NCtYaDhRT2VJVFc2SHhFUkVkbWhXYlB5T3BOYUxWQmNiQjVXTm1Mbno1L0hsaTFiN0RxMmE5ZXVGc0ZrUlNVbEpWaS92cnprejQwYk4xQlVWSVR2di8vZXVDMG5Kd2NBOE91dnZ5STVPZG00L1lVWFhvQ2JtNXZ4K1pZdFc2RFJhREJtekpoS1E4a3lUcFUwSmRMcjlmamdndytRbDVlSG9xSWlGQllXbW9WeEw3NzQ0djluNzc3RG82clRObzUvWjlJVFVrbENDWVFTV3VnZ1VnVVVaR1VSa1FVVis2cFlWaEJSVVJZYkxtSkZiQ0R5aW9zcjJPZ3FTQWtnVFZDYWRBa1FhdWlrTjFJbW1Ybi9PTXpBa0FvRUJzTDl1YTY1a2psejVzd3pTZEJ3OC94K0R3TUhEdVN4eHg1ajNicDF2UDMyMjN6NTVaZFVybHdaTUVMU3NXUEhVcmx5WlI1OTlORlNheWxLU2tvSzd1N3VCQVlHbHZrNXExYXQ0cDEzM3JtbzF5dktpeSsreUcyMzNlWjBiT1hLbFdSbVp1TGxWWFNEUlhGeWNuS29VYU5Ha2NIazlPblQrZjc3N3pHWlRJU0VoT0RoNFVGQ1FnSXhNVEdzWHIyYUR6LzhrS2lvS01mNUJRVUZ2UHp5eSt6YXRZdGJiNzJWOFBCd2xpOWZ6cnZ2dm92SlpPS1dXMjV4dXY2QkF3ZjQ2YWVmNk5TcDB3V0hrdm41K1N4ZXZCaXoyY3pmL3ZhM0Mzb3V3Snc1YzhqSktkeXdZTEZZeU1yS3dzL1B6Nm1qTmlNakE1dk5Sa0JBMGF1WSt2YnRxMkJTUk9RQ1hkZkJaSVJQQ01PaWUxUEhMeHlBNVNmLzRyTTlpNHFjcEYyVVQzY3ZZRXpMQjZuaUhjaC9tdDFkYU5sdFVYemRQQjFCVjBZcFhYc1ZTUTJmRURxR05RUmc0YkV0NVhydGh2N1ZxVm0vTWkyQ2F4SHVGVWovM3o0czhyem9RS09qSURiOXl1M1Z1Q2Y5T0RlRTFLVlJRTVFWR1hRa0lpSWlwVENiSVRnWWtzNzh6cGFTVW1HQ1NidnAwNmNURWxMMGlvMVZxMVl4ZXZUb01sM0hZckd3ZHUxYXgvM2s1R1J5YzNPZGp1WG01Z0lRRnhmSHNXUEhITWYvOFk5L09ENVBUMC9uNTU5L3BsR2pSblRwMHFYVTE3V1ZzdDJSMld6RzNkMGRMeTh2d3NMQytQMzMzMm5XckJrOWUvYWtTcFVxamk3UzBOQlFoZ3dad3R0dnY4MktGU3ZvMzc4L0FKTW1UU0k1T1preFk4Ymc3MS82OWtUbnMxcXRaR1ptRWg0ZVhtS0FlcjZ3c0RBNmRuUWUvcmgvLzM1T25EaEJzMmJOaXExbC9mcjFtRXdtYnJ6eFJxZmo0ZUhoUlo3ZnVIRmpQdm5ra3pMWEJmRHd3dzhYKzVpWGx4ZVBQUElJdlh2M2RnU3h1M2J0NHQxMzMrWFlzV044OU5GSFRKZ3d3WEgrcjcvK1NteHNMRTgrK2FTanU3WnYzNzQ4L1BERFRKa3l4U21ZdE5sc2pCczNEazlQVHdZTktuNDExNHdaTTlpOGVYT2g0OW5aMmFTbXB1THQ3YzJZTVdQSzlGNmZlKzQ1cWxReHRyejY1cHR2aWp4bjdkcTF2UDc2NjR3WU1ZTDI3ZHM3amc4Yk5veTB0RFQrKzkvQ2d5OUZST1RpWE5mQlpPK0kxdFR4Q3lmZlptWEsvaFVYTkRuWjNXUW0zWkxOcU8wemViZmwvWVI1QmZCZXkvdjVZT2RjdHBRUVFGWDFNZlliTExCWlNjbk5MUGE4aXNUTDdNR0wwWGRneHNTQnJGT1hGTkJWOXdtbVVVQUVqUU5yY0VOSVhRQTZuUWs4d2VqMHJPUlI5UENlYmxXYUFwQ1ltMzdScjE4V3daNSt0QXF1dzdLVE85aWFlb2diUXVweVkwaGRwL2Z0Nys3TmdGb2RXWFp5Qi9zelQxM1dla1JFUk9RODV3YVR5Y2xROCtwZnJSQVhGOGV1WGJzQTJMUEgyTmQ4NDhhTkpDY25BeFM1ajJKZVhoNEhEeDRrTEN5TTRPRGdDMzdOZ0lBQXZ2amlDOGY5VWFOR3NXL2ZQcWRqc2JHeFBQdnNzeno1NUpQRmhvN1RwazBqT3p1YnA1NTZ5aW5JTzNEZ0FJc1hMeTUwZmxKU0VsYXIxZWwxN0c2OTlWYWlvcUlZTldxVTQ5aHR0OTFHdzRZTm5Ucm1mdi85ZHpJeWpFR0UvL2pIUDZoVXFSSXhNVEVBTkduU2hQejhmRTZkT2tWTVRBenU3dTUwNzk2OXJGOFdUcHc0Z2MxbUkvUUM5eWR0MnJRcFRaczJkVG8yZnZ4NDVzNmR5eE5QUEVGMGRIU1J6K3ZYcngrZW5wNU83N2trK2ZuNWpwK0xzckphcmNWMnN0NTc3NzJGOWtKdDFLZ1JRNFlNNGVXWFgyYlBuajBrSlNVNU9sTFhyVnNIUU8vZXZSM25Cd1VGMGI1OWU1WXZYMDVxYWlwQlFjYmZpUll2WHN5T0hUc1lPSEJnc1VFcndPSERoOW14WTBlaDQvWnVSNXZOVnVUalJiR0g2WGE3ZCs4bUt5dkw2Wmk5KzNmZnZuMTRlbm82am1ka1pKQ1RrMVBrbGdsMTZ0UzVxRDluSWlMWHUrczZtSndadjVibVFiWDRkUGNDOW1RY0w5TnovTnk5dUNQaUJ0cFZycy96bTZad1BDZVZON2JQWkdUVC9vUjRWdUwxWm5leDROaG12ajN3RzdsRkxJV09xbVRzd1hJaUo3WE1uWm5YTW45M0gxNXFmQWUxL01MSXMrYnp5YTRMMzBmSnJuL05kanhZdTdQVE1ZdXRnTjNweDlpV2VvaHRxZkhFcFIvSGlvMnMvRHpjVEdiSGdLRWVWWnM3aGdIMWlXaERMYjh3L3JkL0JZZXlFZ0FLblg4eDNFeG1la2Zjd0lESURxVGtaYkhzNUE1V0oremlrYm8zMHprOG1pa0hWcEovWmhKNVpTOS9icS9lbW5xVnFqSmk2L2NYL1pvaUlpSnlFUUlDd00wTkNncU01ZHlwcVJCVThyQzZpNVdUazRPN3V6dnU3bVg3dFRzdkw4OHBDTEZidjM0OVgzL3RQQnp3bDE5K2NYdytjT0RBUXM4NWV2UW9nd2NQZHVwY085LzI3ZHQ1ODgwM0FXTUpMc0JISDMzRStQSEdBTU1QUHZqQXNYZmt6VGZmVFBQbXpaMmVIeG9heWtNUFBWVHNzdkJqeDQ3eDAwOC8wYlZyVjBjbzkrbW5uM0xERFRkZ3RWcVpOV3NXSGg0ZVRxRllibTR1TnB2TjZmMFZGQlJnc1ZobzBLQ0IwN0xoNGt5Wk1vWDkrL2VYZU03S2xTc0I4UGIydnFCZzBuN2RvcFlBWHcxMjc5N05nQUVETHZoNXhRMVNLbTVBVThPR1o1c0RzclBQN2syZmtKQ0F2Nzkvb2IwMzdVRnVSa1lHUVVGQlpHWm04dVdYWHhJWkdjbGRkOTFWWW0zRGhnMWoyTEJoVHNkT25EakJRdzg5Uk5XcVZaazZkZW9GZGErZTY3UFBQbk9FL3VjNy84K2MzYi8vL2U5Q3gxNTU1WlZDeTlSRlJLUjAxM1V3bVp5WHlaQ05YNVVwSUF6MjlPT09pRGIwck5ZQ0h6ZFBwOEUxaDdJUytQZVc3M2k5YVg4aWZVUHBYYjAxTjRaRThjT2hOZngyS3RicCt2Ymx6RmR5T2ZHVjRHNXlZK0NaWVVCZVpnL0N2QUpJeUUybmYyUTdtZ1ZHWXNYRzUzR0xpVCtkZU5HdjhWZmFZV3dZWCs4dEtRZlptbktRbmVsSGk5eTc4ZWtOWHpvK2J4MWNoeWZyM1FyQTc0bDdpQTZJb0VWUUxUNXEvVEMvbnRqT2R3ZFhPNTFmVmg3bXM3OUF0d21weTZOMWI2RzZUekFGTml0YlVnNENrSktYeGRhVVE3UUtyczF0MVZveS8weFhib2luc1dUczFDVjBiM3FiTDN5Q3BJaUlpQUFtazlFMWVXWi9SQTRmaHNCQTQzZzVtejE3TnJObXplSzU1NTZqYTlldXhaNFhIeC9QTysrOFEzUjBORU9IRGkzMGVQLysvZm43My84T3dKbzFheGczYmh3dnZmUVNiZHEwQWNEWDE1ZHZ2LzMyZ3VzTEN3dWpiOSsrZ0xGOGRkZXVYZHg0NDQyT01ESXdNSkIrL2ZwaHNaejlCL2V2dnZxcTBIVm16cHdKR0oyYjc3Ly92dVA0aEFrVGNITno0Nm1ubmdLTWlkdS8vUElMUjQ4ZWRYVFV2ZlRTUzA2Qnp2MzMzMDlBUUFELzkzLy81emgyL2hKMGU5ZW9YVXBLaXVPWVBRQ0xpSWh3aEs3Ritmenp6L25ycjc5S1BPZDg5bUJ5Mzc1OUpDY25GN3RzM2xVaUlpSzQ3Nzc3THVnNUY3TTAyVDdJeDJReU9aWkdBM2g0ZUpDZG5ZM05abk1LQyswZHJQWWw2NU1uVHlZdExZM1hYbnV0ek1IOXVleURvLzcrOTc5ZmRDaHAxN1JwVTZmOVB6ZHMyTURvMGFONS9mWFhuWmJRdi9MS0s2U25wL1BaWjU4NWpoMDRjS0RJUDdNaUlsSTIxM1V3Q1JRYlNucWRDWDFxK1lYU3RVcGpiZzV2akx2SkRSdXdJWGtmUHgvWjRIUitZbTRHTDIzK2xuL1c2VXF2NnEybzRoM0ljdzE3TWFCV1IxN2U4ajFwbHROVTlRNmlSWkR4cjhsckUrTXU2L3M2eTRSZkVkUEZ2ZHhLRHJYTUpoTm1DdjhQM2xURU1TK3pCeTgzNlV1TG9GcFliQVY0bXQwWjJiUS83Kzc4aVNuN1YrRG41c1hhcERqK1RDNzVYNjBMYkZaT0YrU1NuVi8wdE1JOTZjZDVkTzNucEZuS05tblFCUFNyMlk3N2FuWEN6V1JtWFZJY0g4Yk93OHZOZy90cjMwU3Y2cTNvVWJVNU40VTE0cnVEcTFsd2JOTUY5YkJXOXpHV2FvUjVCZkJxazM0QWJFemV4OHo0dFFSNCtEck8rKzdnYjdRTXJzMkR0VHV6TGZVUWgwOG5FWEZtRU0rSklnWW1tY3Z3aTVXL3V3OC9kTkl2UUNJaUloZXRhbFZqT2JmTkJubDVFQjkvV1NaMHg4VEVrSm1aV2VxZ21iQ3dNQklURTFtNGNDRjMzMzAzMWF0WGQzcmMyOXNiYjI5anV4cjdVQmwvZi85TERzV3FWcTNLQXc4OEFCaUJKMERuenAyZGxtWG41T1RRc0dIRFlpY3EyMzMvL2ZkT3kyUVhMbHpJK3ZYcnVlT09PMGhPVHViNDhlTjg4Y1VYZUhoNE1IVG9VS2RoT2VkS1RVMmxXclZxSmI3VzRNR0RuZTcvK3V1di9QcnJyOERaN2xGM2QzY2lJeU5MdkU1WkoycWY2OXdsd3hzMmJDZzBnTWJWZ29LQ0xyaW03Nzc3N29KZlorblNwWUR4ODNMdWdKaW9xQ2kyYmR2Rzl1M2JIUjIyVnF1VnpaczNFeEVSUVZCUUVIdjI3R0grL1BsMDY5YU5saTFibHZnNk9UazVoZllkdFZxdHhNVEVZREtaNk5xMXExUEhabG00dTdzNzFXdzJtNTErRnV4ZHk1NmVuazdIeldZekpwUEo2ZGlGRGhvU0VSRm4xMzB3V1pUV3dYWHdOQnRmbXRITmpXVVFlZFo4RnAvY3lzOUhOaFk3ZlR2UG1zK1grMzVsYldJY2owWGRRbTIvTU5ZazdISUVhUU9qdW1FQ2p1ZWtzam41d0JWNUwvN3UzbnpiY2NnRlArL3I5c1Z2UG4wdVAzY3ZYbS9hbjRiKzFVbTNaUFA2dHVuY1U2c0RuVUliOG5IcmY3TDg1Ri84bnJpYjQ5bXArTHA1WXJFV1VHQ3pGaGtJYjB1TjU0SGZ4MlBHaEpmWkEzZXpHWGVUR3g1bU45eE1aazdtcEpVNWxHd2RYSWNIYW5lbWJpVmpyNW8vRXVQNGVOY3ZXTEdSWFpESDVIM0xXSFppQjAvWDcwRjkvMm84SHRXTnJ1R04rVHd1aG9OWkNaZ3d3dHQ4YXdHTkFpSUF5RDV2aXZyZGtSMGNueC9QU2VYTHZVdlpuSEtRMGMwSDBDU3dKcFAzTFdQK3NVM3N5enpKcnllMmMydlZab3h1UG9CdkQveEc1ekJqRDZHRFdRbVlNUkhzNlVlK3pZb0o2QkRhQUlEVCtjNzczNXpMaW8yazNJeFN2dzZoWGdGRlJNa2lJaUtDbHhkVXF3YjJnUzJKaWVEdERlZDBmbDJxYmR1MmNmejRjYUtqb3gwZGlNWHg4Zkhobm52dTRjc3Z2K1RycjcvbWxWZGVLZlg2eFMyeHRiT0hPYVdkQjhhK2puRnh4aitjRnhRVWtKS1M0clJmWHExYXRiampqanRLdk1hNVM2OEJ4L0xZZWZQbU1XL2VQTWZ4eHg1N2pJaUlpQ0tEeVl5TURDd1dDMkZoWVNXK2xyMjdiZlBtemN5Y09aT2JicnFKWHIxNkFWQ3paazJXTDE5ZTR2TXZWbFpXRnR1M2IzZUV4TC8rK3V0VkYweWVPblhLYVhKNldkaVhWNWZHWXJGdzVNZ1JsaTVkeXF4WnM0aUlpSEIwdzlyZGZ2dnR6SjA3bHpGanhqQjQ4R0NDZzRQNThjY2ZPWG55SkMrKytDSldxNVZQUC8wVVgxL2ZRczh0eXAxMzNvblZhaTMyOFVjZWVhVDBOM2llUG4zNk1HVEkyYjhqWldkbk8vMDhuamh4d3ZIeDNPUFoyZG5rNWVVNUhUdlZHUWJhQUFBZ0FFbEVRVlI4K1BBRnY3NklpSnlsWUxJSTk1d1RPR1htNTdEdzJHYm1IOXRjNWxCc2UxbzhMMnlhUXV1UXVvNHV3ZHVxdGFETm1XRXQzeHhZZWNYMmw4eTNXZG1lR2wvb3VObGtjblJ2Rm1WTHlrSEhmb2pucXVZVFJJVFAyWCtacis5ZmpZYisxY2twc1BEbWpsbkVuMDdrazEwTFNLaWRUcDhhYmJpdFdndHVxOWFpMEhXczJNaTNGcEJ2czFKZ3MrSm1NdU5oZHNQZDVGWmtrTFlyL1Jndmw3SVhvNStiRjEzQ28rbFJyYmxqMG5xTzFjTDNCMWN6NytpZmhjNC9rSFdLRVZ1K3AzOWtPKzZKN0VoOS82cU1iZlVRRStKaVdKc1l4L2NkbjNVNi8rQjVRMnBXblBxTDVrR1IvSEpzRTFQM3IzUXM3eCsvZXhGdnQ3aVh4Nk82VVdBcllOSHhyVXphdTVRSTN4Q2lBeUlZM01ENDVkVmlLM0I4YnlhMmZjSXhyZDB1cm9SOVQ3UHljM2h5L2FRU3Z4NEFQM1FhcWlYZklpSWl4YWxXelJoK1k5OHI4TWdSSTZDc1doWE9EUEs0RlBQbnp3ZHdCR2FsNmRPbkQ5T25UMmY1OHVVTUdEQ2cyTDBVN1h0QkZqZXN4TTdldlZqVW5wWG5XNzU4T1NhVENadk54aGRmZklHZm54L2p4bzF6ZEdjdVhMalEwWkZZMHV1ZE80U25iOSsrTkdyVWlNREFRRkpUVS9uNDQ0K3BVNmRPc2Z0ZEFvNXd0TGo5RHUzc3kydFhyVm9GUUpVcVZRZ05EYVZPblRxbHZ0ZExzWEhqUnZMejgybmZ2ajN1N3U2c1hMbVNVNmRPbFRpNDVVcExURXhrenB3NUYvU2NuSnljRW9QSmFkT21NWG55Wk1kOWQzZDNIbmpnQWZyMTYwZWw4NmJhMTZwVml4RWpSdkR4eHg4emN1Ukl3UGhaZmZqaGg3bnR0dHVZTjI4ZWUvYnNZZkRnd1k2TzM3eThQRkpUVXdrTURDelVnZGl6Wjg5Q3dlVHExYXZKek16a3BwdHVLdlQ2WmRHa1NST24rM0Z4Y2Z6clgvOHFkTjY1MDhiUFZkUzVJaUp5Y1JSTUZtSDI0WFVNYjl5SG40NXNZSGI4T25LS0dHSlRHaHM0TFYzZWtYcVk3SUk4MWlmdDVZOHJ0b3dic2d0eWVYUEhyRUxIdmMwZUpTNEYvbWpYZkRMeUN5K0p1RHV5UGZmWHVzbHhmMHZLUVhhbkgyTjYvTy9zeXp3SlFMNnRnQ2tIVmpMLzJDWTZoamFrdm45VktudjU0K2Z1aGJ2SjZINTBON3ZoYmpyVEVYa21rTXUzRm1DaEFMQmhYNjFodzRZTldIYXk5Q2w3TmYwcTgzaTk3cGd4a1c4cllQbkp2L2poMEJwUzhyS0tmWTRWR3pQajE3SXArUURQTmJxZEFIY2Z0cVFjSkxzZ2orUzhURUk4SzJIRlJueFdJbE1PckhSNjd2S1RmM0VvSzZIUVZPMVR1V204dVdNVzc3VzhueHNyMTJQeDhXMVliQVdNM0RhRGUydDFwRnVWcHJpYjNaaXlmd1VaK2NaZmhBNW1uaUxLM3hpTWxGT1F4OWFVUTh3NnZLN1U5eXdpSWlLWHFINTlpSXM3RzA3bTVFQjYraVVIa3lrcEtheGF0UW9mSHg5dXZ2bm1NajNIMjl1YmZ2MzY4ZlhYWHpONThtU25QZStHRFJ2bVdFSnM3NFI4NVpWWEhIdnIxYTVkMjJrdlBPT3Q1RGl1VzVyRml4ZlRwRWtUZHV6WVFlL2V2Wmt4WXdhalJvM2kzWGZmQmFCNTgrYWxkZ2FlMzZWWHAwNGQ2dFNwZzgxbTQ2V1hYc0xOelkzaHc0ZVh1Si9nK3ZYckFXTUpmTy9ldlVzTXk2eFdLeHMyR05zckxWeTRrUG56NXpOcDBxUlNsNEZmaWtXTEZnSFFxVk1uZkgxOVdiRmlCZlBtelN0eStOQzUvdmpqRDZjOU11M3NJZk1MTDd4UTdENko5djA5aXdxNFgzLzlkVHAwNk9CMHJISGp4bnp5eVNlbHY1bHpQUHp3d3lVK1hxbFNKYXBWcTRiRllpRXRMUTJMeGNMTW1UTTVjdVFJZ3dZTkt2Ujl1dm5tbTJuYnRpMnhzYkVVRkJUUW9FRURnb0tDU0UxTjVhdXZ2aUlxS29vK2ZmcVFuWjNOWjU5OXh2TGx5N0ZZTEk0SjZVT0dESEVFbE04Ly83elR0Uk1TRW9pSmlTRTBOSlRYWDMrOVRCM0JKYWxldlRwVnExWXQ5WHRZbkJNblR2RFpaNTlkVkVBcUlpSUtKb3UwSVhrZlQyLzRMNGxsV0NwYlZrZXprM243cnpuRVpad290MnVXSk5WeW1uLzhOcmJZeDNPc2xpSWZmL2lQb3Y5VjBHNW0vRnBteHE5MU92YWZIVFBKS1NnYzNpYm1aakQzNk1ZeVZuenBkcVVmNDZ0OXkvRng4MlRKaVcxbDduQUYySmQ1a21HYnBsTGRKOWdSWkE1Y1oyeTRib0ppKzF2UER5WHREcDlPWXRpbXFaeklTWE1jeTdjVjhPM0IzL2oyNEcrRnpoKytwV3o3K3B6S1RTL3grM3ErKzlaOFd1WnpSVVJFcmt1ZW50Q29FZXpmYndTUzVXVEJnZ1hrNStmenQ3LzlyVXpCb0YzZnZuMlpPWE1tR3pac1lPZk9uWTRPeEI0OWV0Q2loYkVLWmR1MmJXemR1cFUrZmZvUUVCQUFHUHNLbmpybC9IdEo0cG5oUHZhdXgrSnMyYktGQXdjTzhPU1RUN0pqeHc0aUl5TjU3cm5uZVAvOTl4MWhhRVJFQkxmZWVtdUoxN0VQd0RuZjNMbHoyYnAxSzQ4ODhnajE2dFVyOXZsV3E1VS8vdmdEUHo4L1RwMDZ4UnR2dk1IWXNXT2Q5Z0k4MTlhdFc4bkt5c0prTXRHcFV5ZisrT01QeG80ZHk5aXh4dTlLOGZIeHBTNC9MMjRLZWxIaTQrUFp1SEVqZm41K2RPN2NHWGQzZHlwWHJzelBQLy9NUGZmYzR4anFVcFJLbFNyUm9FR0RRc2VQSGoxS2Ftb3FrWkdSeGU1M0dSc2JpOWxzTHZMNVJZVmhGb3ZGc1JTNXJBb0tDa3Jzd08zZHU3ZGpXSkhWYWlVMk5wYXZ2LzZhNWN1WHMzMzdkaVpPbkZnb25QVDE5ZVdHRzI1d092YmxsMStTbVpuSk8rKzhnOWxzNXMwMzMyVGp4bzMwN3QyYmhnMGI4c2NmZnhBVEUwTitmajRqUm93b3NwWkZpeFpoczlubzJiUG5KWWVTQVBmZWV5OVpXVm1PUHk4WHl0M2RuZWVlZTQ2SWlJaExya1ZFNUhxa1lMSVk1UmxLMnYyVmRxVGNyM2sxS0NxVWRCWDcxT3VMa1dmTjUyQldRcUhqRjd2by90eFFVa1JFUks1aWJtNUc1MlJlSGx6Z0VJMmk1T2JtOHROUFB3SEc4dXdMNGVmblIrL2V2WmsrZlRyZmZQT05vMk94WjgrZWpuUEdqeC9QMXExYnVlKysrNmg4VG1mbitaT1Y3ZUZVYVIyRTA2ZFBKeXdzakdiTm1qbU9kZXZXamFpb0tNZlFub3RaeWczRzVPb3Z2dmlDNk9ob3g2Um9tODNtbU5COHJpVkxsbkRzMkRIdXZmZGVBZ0lDbURScEVtUEhqdVhsbDE4dTh2VVdMMTVNKy9idFdiVnFGWUdCZ1R6MDBFTk1uRGlSWmN1V0FjYlhzbXZYcnF4ZHU1YXNyQ3k2ZCsvT3FWT24yTEJoQTYxYnQ2WmF0V3I4K2VlZnBLYW1sdmkrN0diTW1BSEFiYmZkNXVqbTY5MjdOMU9tVEdIYXRHazg4Y1FUeFQ2M1diTm1SWFl4dnYvKyt5eGR1cFFSSTBZVXV3eTlYNzkrZUhwNmxya0xjcytlUFR6MDBFTmxPdmRjcFMyZnR6T2J6VFJwMG9UMzNudVBRWU1Hc1gvL2ZtYlBubDFxeCtHT0hUdFl2SGd4dlhyMUlqbzZtdTNidDdOeDQwYjY5ZXZIMDA4L0RSZy81ODgvL3p6TGxpM2ppU2VlY1ByNXRsdTcxbWlTMkxKbGkyTkNlbG1OR2pXcTBMRlBQLzMwZ2llekYrWDU1NTh2ODdZTklpSnlsb0pKRVJFUkVSRXd1aWZMMkQxWGtvVUxGNUthbWtxN2R1MkszU2V5SlAvNHh6K1lQWHMyR3pkdVpQZnUzVFJzMk5EcGNYdG4xNHdaTXh5QlRsRjI3OTROR012Sy9mejhpdHdIY2V2V3JXemN1SkdISG5xb1VQZlp1WlBFR3pkdTdKaktiYlBaR0Q5K1BPM2F0YU5kdTNhT2M3Ny8zbmsvOE5UVVZONTQ0dzBzRmdzMWF0Umd6Smd4SEQ1OG1FT0hEdEdsU3hmYXQyL3ZPRGNySzR1dnYvNGFiMjl2K3ZidFMrWEtsZG01Y3lmTGxpMGpJaUtpMFBDZ3BLUWtWcXhZd2F1dnZ1cllaL0xPTysvRTNkMmRtMisrR1RjM042eFdLOTI2ZFdQdzRNSDQrZm54M0hQUHNYYnRXalpzMk1EdHQ5OU9seTVkMkxCaFE2Rk8wNkxFeHNZU0V4T0RoNGVIMHg2WmZmdjJaZGFzV2N5YU5ZdGJiNzMxZ3ZlNHpNb3lWdXI0K3ZwZTBQTktVcU5HalZLWFpwL3Y4ODgvditEWGNYTnpvMHVYTHV6ZnY1L1kyTmdTenkwb0tHRGN1SEg0Ky9zN0Fzd3RXN1lBMEwxN2Q2ZHpPM2Z1ekk0ZE85aTdkMitSd2FTYm14dmUzdDdzM2J1M1RIVmFMQmJIa3ZtaWpCdzVrcnk4dkRKZHF5U0JnWUdYZkEwUmtldVJna2tSRVJFUmtYS1NsNWZuNkt4NzRJRUhMdW9hbFN0WHBudjM3c1RFeFBETk45L3cxbHR2T1QwZUZ4ZUhuNThmYytiTXdXcTFNbmp3WU1Eb0VLeGN1VEptczVtY25CeTJiZHRHZUhnNC8vNzN2eGt3WUFDUFAvNDRFUkVSOU9uVGg2cFZqYjJ0azVLUzhQVDBwRStmUHNVR2RBc1dMSEM2bjVtWnlmang0Mm5kdXJYVFV1bnpsMDJmUEhtU2t5ZU5QY2lYTEZrQ0dFTnFtalZyUm9jT0hSeDdaZWJtNXZMYWE2K1JtSmpJd0lFREhXSFVzR0hEMkxObkQ5OTg4dzAzM1hTVDA3Vi8vUEZIM04zZG5mYlZkSE56YzNTb25ydXY1NmxUcDZoYnQyNlI3KzM4ZlRtTGtwK2Y3K2hXN051M0w2R2hvWTdIS2xXcXhMMzMzc3ZreVpNWk0yWU1uMzc2YVptWGhnTWNQMzRjczluc2RNMUxGUmdZeUMyMzNISkJ6N25RS2Q1MjluMHhpMXR1Yi9mVFR6OXg0TUFCWG5qaEJjZjJBL1pPVmZzQUhEdDd3R2ZmSS9WODQ4YU5LM045c2JHeGpCdzVrdFRVVkI1Ly9IR254OUxUMHpsNjlHaVpyMVdhbEpRVVRDWVRqUm8xS3JkcmlvaGNEeFJNaW9pSWlJaVVreDkvL0pHRWhBUmF0bXhKZEhUMFJWK25mLy8reE1URXNHN2RPdUxpNHFoZnZ6NWc3SE9Za0pEZzZOcXo3K3M0ZVBCZzdydnZQc2R5NllVTEY1S2RuVTN2M3IyZDluNk1pb3BpeUpBaGpsRHdwcHR1SWpVMXRjZzlLcmR2Mzg2dVhic0sxV1lQbEhidjNsM3N2cEk5ZXZTZ2J0MjYzSHZ2dlVSR1JsSzdkbTBpSXlPZEppN2JPeDBuVFpwRVJrWUdiZHEwNFo1NzduRThYcWxTSlVhTUdNR3JyNzdxdFA5aWNuSXlQLzMwRTdmZWVtdWhDYzduTzNYcUZLbXBxUmZWdVdvM2J0dzQ5dS9mVDNoNGVKR2RpUDM3OTJmcDBxWHMzYnVYVHo3NWhPSERoNWZwdXFkUG55WStQcDZJaUloU0o2eVg1UFBQUDNkMC9PWGs1SERzMkxFTEhuNlRscGFHeVdSeVBDODBOSlFISDN5US9QeDgzTnpjaWh6TVk3VmErZTAzWSsvMDg3dDZ6NVdVbE1TVUtWT0lqbzUyMnBMQXZqOW1XbHFhVXpDYmtwSUNVR1MzSkJoQjhlelpzK25SbzBlaFVQTmNxMWV2NXQxMzM4VmtNdkhHRzI4VUNyZi8vUE5QcHdGVDVjSER3Nk5Ra0M4aUlpVlRNQ2tpSWlJaVVnNEtDZ3FZTTJjT2NQSGRrbloxNnRTaGRldldiTisrM1NtWVhMTm1EUUJ0MjdhbGVmUG03Tm16aDU5KytnbFBUMC9ISG9jNU9UbE1uVG9WUHo4L3VuVHBVbVI0K01rbm4rRGo0OFBBZ1FQcDE2OWZrVFZzMnJTSldiTm1GVHFlbTVzTHdMSmx5MWl6WmsyUm9WV2JObTBJQ2dvcTA2VGp0bTNia3BpWXlNaVJJd3N0SjIvV3JCbFRwMDVsMjdadGpxN0xQLy84RTR2RjRoUmlGc2NlZnA2NzVQeDhNMmJNSUM4dmp3RURCaFRxL0pzOWV6WUxGeTdFYkRiejBrc3ZGVG5JeU1QRGcrSERoek4wNkZDV0xGbENwVXFWR0RSb1VKbHFzMXF0anFGR0Yydmh3b1ZPM1lVcEtTbk1uei8vb3E1bGYxNnRXclY0OE1FSE9YejRNSjk5OWhuMzNYY2ZMVnEwY0h4OURodzR3S1JKazlpN2R5Kyt2cjRsRGhtYU9IRWl1Ym01REIwNjFPbG5wV1hMbG56Ly9mZXNXTEhDRVJ6YmJEYkhucUhGaFowLy8vd3ovLzN2ZjVreVpRcmR1blhqN3J2dmR0cDJBSXpBZnRLa1NZU0VoREI2OU9naUJ3ZTFiOStlcjcvK3V0RHhuSndjcCsvemhnMGJtREJoQWs4Ly9iVGo1eWdySzZ2SW9WTGxNWXhIUk9SNm8yQlNSRVJFUktRY3VMbTU4Zm5ubnhNVEUwUExsaTB2K1hxREJ3L0czOStmNE9CZ3dOZ3I3K2VmZnlZc0xJem16WnRqTnB0NTdiWFhHRFJvRURObXpLQng0OFowNnRTSjhlUEhrNWlZeUwvKzlhOWlKMFVuSlNXeGJ0MjZFb1BEZi83em4venpuLzkwT3JacjF5NWVlT0VGb3FPamlZdUxvMVdyVnJ6MjJtdWxMdVVGSTh6WnMyY1BzYkd4RkJRVU9NS2tkdTNhMGJWcjEySkRuZk9uUFhmczJKRWVQWHBRdlhyMUVsOHZOemVYT1hQbVVMTm1UYWZCUHVjN2NlSUU4K2JONDg0NzczUjZIei84OEFOZmZmVVZBRTg4OFVTSjM5TUdEUm93Wk1nUVB2NzRZMzc4OFVjeU16TVpPblJvc1IyZHFhbXBqbERzdHR0dUsvRjlsR2JldkhsRkhzL0x5MlBseXBYY2ROTk5oU1oreDhmSFk3VmFDKzNkV1pSdDI3YXhiZHMyUER3OENBb0tJaU1qd3hHRSt2djc4NS8vL0tmWTdzYk5temV6Y3VWSyt2YnRXNmhydFdYTGxyUnUzWnJwMDZlVGw1ZEh2WHIxV0wxNk5iR3hzUXdmUHJ6WW42aytmZnJnNCtQRDlPblRpWW1KSVNZbWhnNGRPakJnd0FDaW82UDU3TFBQbURkdkhuWHExT0d0dDk0cWNtOVZBQjhmSDZkSjJ0bloyWHo1NVplc1dyV0tqejc2aU1qSVNNQVk0QVFRSEJ4TVJFUUVodzhmWnRpd1lmVG8wWU1ISDN5d3hLNU5FUkVwbllKSkVSRVJFWkZ5VXJseVplNi8vLzVTejdNdnBTNkpQUml4VzdwMEtVbEpTVHo4OE1PT0VDOG9LSWlSSTBjeWYvNThPblRvd015Wk0xbThlREZSVVZIMDdkdlhNWm43ZkdscGFRUUdCcFlwVUxSYnZYbzFIMzMwRWY3Ky9vd2NPWkpkdTNZeGN1UkloZzBieG9zdnZsaW8zbDI3ZGprNlB1UGk0amh5NUlqanNYYnQyamwxdVYxSXA1bWZueC9QUHZ0c3FlZDk4Y1VYSkNRa01HclVxQkt2bjVtWmlZZUhoeVBFemN2TFkrTEVpZnp5eXk4QTNIUFBQZHgxMTEybHZsNnZYcjFJU2twaTZ0U3BMRm15aE4yN2QvUFNTeThWMm5Nd0xTMk5WMTU1aGFTa0pMcDE2MWJ1ZXhJbUppWXliOTQ4ZnZubEY5TFQwOW02ZFNzdnZ2aWk0M0dMeGNLb1VhTWN5OGc3ZCs1TTU4NmRpK3dxakl5TTVOVlhYeVVtSm9iRGh3K1RuSnlNbTVzYlVWRlJ0R3ZYanI1OSt6cUM4L05aTEJiR2pSdEhjSEF3anp6eVNLSEhUU1lULy9uUGYvanZmLy9Mc21YTG1EdDNMclZxMVNweTJmVzVQRHc4Nk5XckZ6MTc5bVRGaWhWTW16YU5QLzc0Z3ovKytJUEtsU3VUbEpSRTI3WnRlZlhWVjhzOFZHajkrdlY4K3Vtbm5EcDFpcWlvcUdMM3R3VEl5TWdnUER5Y2VmUG1zV1RKRXZyMzc4K0FBUU1LaGI4aUlsSTJDaVpGUkVSRVJDNmpyS3dzZkh4OEhPSFl4bzBic2Rsc1JTNEZMVTVhV2hxVEowL0d6OCtQdm4zN09qM1dxRkVqR2pWcTVGaStHaHdjekp0dnZvbWJtNXNqZUxSUGZ3WmpiOERqeDQ5VHJWcTFVbC9YYXJXeVljTUc1c3ladzZaTm00aU1qR1QwNk5FRUJnYlNybDA3M25yckxkNSsrMjMrOWE5LzBhMWJOMjYvL1hZYU5teUkyV3htOGVMRmptNithdFdxMGIxN2R4bzNia3pqeG8ycFc3Y3VxMWV2THZQN1AzejRNSUNqQTdHa0FUTTJtNDBwVTZZd2I5NDgrdlRwUThlT0hSMlAyYjhlR1JrWmptTkhqaHh4ZE5YdDJyWExNVDBjNE1FSEh5elVOVnFTaHg1NkNDOHZMLzc3My84U0h4L1BrQ0ZENk5ldm4yTjYrclp0MjNqdnZmZElTRWlnVWFOR0RCMDZ0TXpYTGtsT1RnN3IxcTFqMmJKbHJGMjdGcXZWU2tCQUFQZmRkNTlqSUpDZG01c2Jnd1lOWXNXS0ZheGV2WnBwMDZZeGJkbzBJaUlpNk42OU85MjZkWE4wRXJxNXVYSHp6VGM3RFJNcUt3OFBqMUtINnZqNCtEQmt5QkNHREJseXdkYzNtODEwNjlhTlcyNjVoYlZyMS9MTk45OFFGeGNIR09Ic2hnMGI2Tnk1YzRtaDlMNTkrNWcwYVJLYk5tM0N6OCtQUVlNR2NlZWRkem85SnlFaEFjQ3h2THR4NDhaTW1qU0plZlBtTVhYcVZMNzc3anNXTEZqQUk0ODhRcytlUGJXY1cwVGtBaW1ZRkJFUkVSRzVqTWFPSGN1YU5Xdnc5ZlhGYkRZN1FyR21UWnVXK1JxZmYvNDVhV2xwUFBIRUU0V1daeGNVRkRCaHdnVG16WnVIajQ4UGI3NzVwaU5vQ3cwTnBWS2xTaXhldkJpVHlZU3ZyeTk3OSs0bExTMk4zcjE3Ri90NnFhbXBqQnMzanMyYk41T1ptWW0zdHpjUFBQQUE5OXh6ajFNWDJvMDMzc2pubjMvdVdNSWVFeE9EcjY4dm4zenlDWDM2OUtGTm16WTBidHk0MEhMczBuejc3YmZNbno4Zkx5OHZSNURxN3U1T3ZYcjFTbnplaVJNbkdEOStQT3ZYcjZkWHIxNk9pZVYyTld2V3hHUXk4Yi8vL1krZE8zZVNuSnhNWEZ5Y1l6bjFtalZyT0h6NE1MNit2anovL1BNWEZjamRjODg5MUs1ZG13OC8vSkRUcDAvVG8wY1BDZ29LR0RObURNdVdMUU9NNWVqLy92ZS95OXpSVjVJRkN4WXdjZUpFUjVkZnc0WU51ZU9PTzdqbGxsdUtESEROWmpNMzNIQUROOXh3QTg4Kyt5enIxNjlueVpJbHJGMjdscWxUcHpKMTZsUkdqeDVOKy9idEw3bTJLOEZrTXRHaFF3YzZkT2pBbWpWcm1EcDFLdnYzNytldHQ5NmlWcTFhVEpnd29jZ2w5ZlBtelhOTStPN1dyUnRQUGZVVUlTRWhiTisrblZtelpsR3BVaVdzVml1clY2L0diRFk3VFhaM2MzT2piOSsrZE8vZW5jbVRKN05nd1FJKy92aGo5dXpadzNQUFBYZkYzcnVJU0VXZ1lGSkVSRVJFNURLcVY2OGVhOWFzY1hRdGVudDcwNnBWSzU1NTVwa3lYeU1zTEl4R2pSclJ2My8vUW8vdDNyMmJSWXNXRVJRVXhEdnZ2T01ZbEFNNGhyWk1uRGpSMGIzbzdlMU5seTVkdVBmZWU0dDl2YUNnSUZKVFU0bU1qS1JyMTY1MDc5NmR3TURBSXMrdFhyMDZiNzMxRmp0MjdHREJnZ1c0dTd0VHAwNGRnREx0WVZpVTZPaG9ObS9lREJqQlUxUlVGTDE2OVNwMnYwQzcwNmRQYytMRUNZWVBIMDZQSGowS1BSNGVIczVqanozR2pCa3pXTHg0TVc1dWJqUnQydFN4MVBqUlJ4L0Z3OE9EbmoxN2x2cGFKV25idGkyVEowL204T0hEampDMVdyVnErUHI2OHZqamo5TzdkKzhpaHdaZGpLWk5tK0xuNThjZGQ5ekJiYmZkVm1nUVRFazhQRHpvMUtrVG5UcDFJalUxbFVXTEZyRng0MFp1dlBIR2NxbnRTdXZVcVJNZE8zWms5ZXJWVEowNmxRNGRPaFM3ejJlSERoMVlzbVFKanovK09NMmJOM2NjcjFTcEVyLy8vcnZqZmxoWUdBOCsrQ0JWcWxRcGRBMS9mMytlZSs0NWV2WHF4Y1NKRTh1MDVGOUVSSnlaYkdYWjRPWXEwKyszc1Z4elJZdFVZS09iRDZCcFlFMVhseUVpSW5KVkt5Z293R3ExWHRDK2puWVdpNFhrNU9RaXd4R0F0V3ZYRWhrWldlcEFtQXRodFZxMUxMVWMyV3cyMHRMU0xyaDd0S3pYTHErZ3M2S3cyV3hZclZiYzNOeGNYWXFJaUpSQUhaTWlJaUlpSWxlQW01dmJSWWNrSGg0ZXhZYVN3R1ZaZHF0UXNueVpUS2JMRWtyYXJ5M09UQ2FUUWtrUmtXdUFmdHNRRVJFUkVSRVJFUkdSSzA3QnBJaGNNamVUL2xNaUlpSWlJaUlpSWhmbW1rd1RBand1ZlhxZGlKUWZQL2VpTnhVWEVSRVJFUkVSRVNuT05SbE1LZ1FSdWJwVTliNDgreVdKaUlpSWlJaUlTTVYxVFFhVDRkNkJyaTVCUk02STlBM0YwNnc1V2lJaUlpSWlJaUp5WWE3SllMS09YN2lyU3hDUk14b0ZSTGk2QkJFUkVSRVJFUkc1QmwyVHdXVEw0RnF1TGtGRXp1Z2Mzc2pWSllpSWlJaUlpSWpJTmVpYURDYWJCZFdpaXBaemk3aGNxSmMvVFFOcnVyb01FUkVSRVJFUkVia0dYWlBCcEFuNFc5VVdyaTVENUxyWHMxcExWNWNnSWlJaUlpSWlJdGVvYXpLWUJPZ2QwWnB3TDNWTmlyaEtvSWN2ZjYrdVlGSkVSRVJFUkVSRUxzNDFHMHg2bXQxNU1ibzNIaVkzVjVjaWNsMTZwTzdOK0xwNXVib01FUkVSRVJFUkVibEdYYlBCSkVCOS8ycU1hTkpYNGFUSUZkYTdlbXR1RG0vczZqSkVSRVJFUkVSRTVCcDJUUWVUQUsyRDYvQkswMzc0cVhOTDVJcTR0V296QmtaMWMzVVpJaUlpSWlJaUluS05NOWxzTnB1cml5Z1BpYmtaZkxGM0NSdVQ5N3U2RkpFSzY4SGFuZWxmczUycnl4QVJFUkVSRVJHUkNxRENCSk4yZjZVZDVuLzdWN0F2ODZTclN4R3BFTHpNSG5RS2EwaWZpQnVvNVJmbTZuSkVSRVJFUkVSRXBJS29jTUdrM2U3MFkveVJGRWRjeG5IMlpwd2d6NXJ2NnBKRXJobmhYb0UwQ0toR2k2QmEzQlRlQ0cremg2dExFaEVSRVJFUkVaRUtwc0lHaytmYm0zbUNuQUtMcTh1UXE1QVZXSEVBVGxmUUg0OGFBZEN5YXVubnVadmNDUEwwSThUVEQwK3orK1V2VEVSRVJFUkVSRVN1YTlkTk1DbFNrbU1aOE1zZVYxZHgrZHpYRFB3OVhWMkZpSWlJaUlpSWlNaFoxL3hVYnBIeVVOMGZHb1c2dW9yTForMFJWMWNnSWlJaUlpSWlJdUpNd2FUSUdlMXJnRThGWGNGOElBVU9wN202Q2hFUkVSRVJFUkdSc3hSTWlwemg2UVkzUmJxNmlzdG4xU0VvME1ZTklpSWlJaUlpSW5LVlVEQXBjbzQ2d1ZBcnlOVlZYQjVaRnZqem1LdXJFQkVSRVJFUkVSRXhLSmdVT1UvblNIQ3ZvSDh5dHAyRTFCeFhWeUVpSWlJaUlpSWlvbUJTcEJCZkQraFF3OVZWWEI1V0c2dzg2T29xUkVSRVJFUkVSRVFVVElvVUtUb013djFjWGNYbGNUSUxkaWU1dWdvUkVSRVJFUkVSdWQ0cG1CUXB4cTExd2J1Q1R1bGVkd1J5OGwxZGhZaUlpSWlJaUloY3p4Uk1paFNqa2lmMHJPZnFLaTZQbkh3am5CUVJFUkVSRVJFUmNSVUZreUlsQ1BlRG0ydTd1b3JMWTNjU0hFeDFkUlVpSWlJaUlpSWljcjFTTUNsU2lnYVZvVmtWVjFkeGVTdy9BQmw1cnE1Q1JFUkVSRVJFUks1SENpWkZ5cUI5RGFqdTcrb3F5cC9GQ2pGN29jRG02a3BFUkVSRVJFUkU1SHFqWUZLa0RFekEzNklnME12VmxaUy81R3o0UGQ3VlZZaUlpSWlJaUlqSTlVYkJwRWdaZWJyQjMrc2JIeXVhMkVUWWwrTHFLa1JFUkVSRVJFVGtlcUpnVXVRQ0JIaEJqeWlqZzdLaVdYSEE2SjRVRVJFUkVSRVJFYmtTRkV5S1hLQUlmK2dZNmVvcXlsK0JEZWJ2Z1V3Tnd4RVJFUkVSRVJHUkswREJwTWhGYUJJR2JTTmNYVVg1eTg2SEJYR1FWK0RxU2tSRVJFUkVSRVNrb2xNd0tYS1JXbGF0bU9Ga2FvNHhxVnVEdWtWRVJFUkVSRVRrY2xJd0tYSUpXbGFGRGpWZFhVWDVPNTRKcXc2NnVnb1JFUkVSRVJFUnFjZ1VUSXBjb21iaEZUT2MzSjBFbTQ2N3Vnb1JFUkVSRVJFUnFhZ1VUSXFVZzJiaDBLa0NocE1iajBGc29xdXJFQkVSRVJFUkVaR0t5R1N6MmJTVm5FZzUyWmtBcStOZFhVWDU2MVFUbW9TN3Vnb1JFUkVSRVJFUnFValVNU2xTamhxSHdVMlJycTZpL0swNURIK2RjblVWSWlJaUlpSWlJbEtScUdOUzVETFlsUWlyRHJtNml2TFhyZ2EwcU9McUtrUkVSRVJFUkVTa0lsREhwTWhsMENnVXV0WnlkUlhsYjkwUjJIclMxVldJaUlpSWlJaUlTRVdnamttUnkyaFBFcXc0Nk9vcXlsL1RjT2hZQVlmOWlJaUlpSWlJaU1pVm8yQlM1REk3a2c1TDkwTmVnYXNyS1Y4MUF1QnZVZUN1dm1zUkVSRVJFUkVSdVFnS0prV3VnSXc4V0x3WGtySmRYVW41Q3ZHQjJ4dUFqN3VyS3hFUkVSRVJFUkdSYTQyQ1NaRXJhUGtCaUV0MmRSWGx5OWNEZXRVM1Frb1JFUkVSRVJFUmtiSlNNQ2x5aGNVbXdHL3hycTZpZkxtWm9HdHRxQmZpNmtwRVJFUkVSRVJFNUZxaFlGTEVCUkpQdzZLOWNOcmk2a3JLVjZOUTZCUnBCSlVpSWlJaUlpSWlJaVZSTUNuaUlqbjVzSGdmbk1oMGRTWGxLOWdiYnFzSEFWNnVya1JFUkVSRVJFUkVybVlLSmtWY2JOMFIySHJTMVZXVUwzY3ozRndiNmdhN3VoSVJFUkVSRVJFUnVWb3BtQlM1Q2h4SU5RYmo1RnRkWFVuNWFoSUdIV3FDV1V1N1JVUkVSRVJFUk9ROENpWkZyaEtwT1JDekY5SnlYVjFKK1FyeU5yb253LzFjWFlsY1RrY3pJQzBIMG5PTlcyNitxeXVTUytIcGJ2elpEZktHcXBVZ1VGc3ppSWlJaUlqSVphQmdVdVFxa20rRlA0OVZ2S1hkSnFCWkZXaFQzVmptTFJYRGdWVFlsd3p4YWNiUHJvY1p2TjNCeTkzNFhLNWRCVFpqT0ZlMnhmaThpaDgwRG9mNklhNnVURVJFUkVSRUtoSUZreUpYb2VSc1dIVUlUbVc1dXBMeTVlOEpYV3REZFg5WFZ5S1h3bXFERlFkaGI3SVJORGVzREMycVFpVlBWMWNtbDhQeFROaDJBZzZsZ1o4SGRLOXJkRkdLaUlpSWlJaGNLZ1dUSWxleHZ4S000VGdWYmUvSlJxSEczcFBxcXVRRzI5WUFBQmtGU1VSQlZMdjI1T1FiV3c2Y3pJTGFRZENsbHRFbEtSVmZXaTZzT0dCODcxdFZoUnNqWEYyUmlJaUlpSWhjNnhSTWlsemxUbHZnOThPd1A4WFZsWlF2SDNjajJHZ1U2dXBLNUVMOHRNdm81TDJ4T3JTcTV1cHE1RXF6QVp1T3c2WmpVQ2NZYnEzcjZvcEVSRVJFUk9SYXBtQlM1Qm9SbndhcjR5RXp6OVdWbEs4UUgraFlVOHU3cndXN2syRGxRWFhMQ2NRbHcvSUR4cjZ4clJWUWk0aUlpSWpJUlZJd0tYSU55YmZDeG1Pd3JZSU54d0dvRldnczd3N1E5TityVWw0QmZML2QyR1B3N2lhdXJrYXVCbXVQR1A4dHVyZXAvdHlLaUlpSWlNakYwUTV2SXRjUWR6TzByd0YzTllaUVgxZFhVNzRPcGNHTXYrQ1B3MFlJSmxlWFBVbkc5NlZyYlZkWElsZUx0aEhHL3FJN1RybTZFaEVSRVJFUnVWWXBtQlM1Qm9YNFFMOW82RlRUQ0NzckNxc050cDh5T3ZQV0hUWDIxNVNydys1RTQrY3UzTS9WbGNqVndtd3k5b2pkbFFpV0NqYWdTMFJFUkVSRXJvd0tGR21JWEgrYWhNUDl6YUJaRlhBenVicWE4cE5YQUZ0UEdBSGx5b09RbXVQcWlxNXZhYm1RbEsxQlJWSlk0ekJqaTRsakdhNnVSRVJFUkVSRXJrWHVyaTVBUkM2TnR6dDBxQUV0cWhqVGNuY211THFpOG1PMUdRTlhkaWRCWkNDMHFBclZLcm02cXV2UDRUVGpZNDBBMTlZaFY1OUtuc2ErbzZrNXhqNnhJaUlpSWlJaUYwTEJwRWdGNGVzQk4wVkN5NnJ3NXpGalQ4Q0tOTmtxUHMyNGhmZ1luYUwxUXlyV012YXJXY2FaU2ZDQjNxNnRRNjVPUGg2UXBxNW1FUkVSRVJHNUNQcHJ2VWdGVThuVEdGQXlvQ25VQzNGMU5lVXZPUnQrT3dUZmJJVTFoNDFseG5KNVplWkJrRGRVb04wQ3BCejVlR2k3QlJFUkVSRVJ1VGpxbUJTcG9BSzhvRnNkYUYwTk5oeUZBNm11cnFoOFdhencxeW5qVnQzZjZLS3NGV2dNNUpEeWxWY0FubTZ1cmtLdVZwNW1TRmN3S1NJaUlpSWlGMEhCcEVnRkYrUU5QYUtNVHNQMVI0M2wwQlhOc1F6ajV1c0IwV0VRSFdwOExpSWlJaUlpSWlKWEx3V1RJdGVKRUIvb1dROFNUc1A2STNDMEFrN1JQVzB4OXRmODh4aEVCRURkWUlnS1ZyZWZpSWlJaUlpSXlOVkl3YVRJZFNiTUYyNXZBT201c1Aya01mRTYzK3JxcXNyZjBYVGp0aVllSXZ5aGJnalVDVkpJS1NJaUlpSWlJbksxVURBcGNwMEs4SUpPa2RDMkJ1eEtOUFpxVEsrQWcyU3NOamljYnR4K00wR05BSWdLZ2RwQjRLSHhYeUlpSWlJaUlpSXVvMkJTNURybllZWm00Y1l0UHMzb29xeUl5N3pCQ0NuajA0eWIyUVJWS3hsQlpZMEFDUFYxZFhVaUlpSWlJaUlpMXhjRmt5TGlFQmxvM05KeklUWVI5aVJDZHI2cnE3bzhyTGF6UTNQV0h3VnZkNmdaQURVQ2pZL2UrcStqaUlpSWlJaUl5R1dsdjNxTFNDRUJYdEF1QXRwR3dLRlVZNm4zNFRTd3VicXd5eWduSCtLU2pSdEFaWit6SVdYVlNrYUhwWWlJaUlpSWlJaVVId1dUSWxJc0U4WmVqTFdEak03SjNZbEdTRmtSOTZJOFgxSzJjZHQ2QXR4TXhsTHZLcFVnM00rNFZmSjBkWVhYcmw5KytZV0VoQVR1dSs4K3ZMMjlTenpYWXJFd2MrWk03cnp6VHZ6OC9NcTFqcnk4UER3OUwvNGJlZlRvVVZKU1VxaFRwMDY1MXlZaUlpSWlJbkk5VURBcEltWGk0dzR0cXhxM0U1bHdJQVgycGNCcGk2c3J1L3dLYkhBeXk3alplYnNiQVdYVmM4SktkdzNUS1pPWW1CaDI3ZHBGdjM3OVNnMG1QLzc0WTVZc1dVSjhmRHdqUm93b2w5ZmZ0MjhmRXlkT0pEYzNsN0ZqeCtMbDVYVlIxNWsyYlJxTEZpM2kvZmZmcDNYcjFoZGRqOVZxSlRFeGtkT25UMU83ZHUwaUh4ODRjQ0MrdnI1TW1ERGhvbDlIUkVSRVJFVGthcU5nVWtRdVdOVkt4cTFEVFRpVkJmdFRqS0F5STgvVmxWMDVPZmxuQittQTBWMGE3QU5Wem9TVTRaVWd1T1RNVGNyZzdydnZadG15WmZ6NjY2OTA2dFNKenAwN1gvSTFUU1lUTzNmdXhHS3g4TUVISC9EYWE2K1ZRNlZueGNYRlliRllzRnF0V0N3V3NyT3p5Y3JLNHZUcDA2U25wNU9Ta2tKS1NncXBxYWtrSkNTUWtKQ0ExV3JGMjl1YkdUTm00T1BqNDNROW04M0drU05IMUpVcElpSWlJaUlWam9KSkVia2s5bTdCOWpVZzhiUVJVTzVQZ2JUcllMbjN1V3hBY3JaeGkwMDBqcm1aalAwNkE3MGgwQXNDN0IrOXRCUzhyT3JVcWNPQUFRUDQvdnZ2V2JGaVJhbkJaRjVlSGdVRkJTV2VVNjFhTlI1NzdERysrT0lMNHVMaU9IVG9FT0hoNFNVK3g5UFRFemMzdHpMVi9NSUxMNUNUazFPbWMvMzkvYWxldlRyQndjR0VoSVJ3NHNRSjZ0U3BVNmJuQXV6ZXZadmZmdnV0ek9jRGRPblNoUVlOR2x6UWMwUkVSRVJFUkM0SEJaTWlVbTVDZlkzYmpSRkdRSGNnMVFncWs3TmRYWmxyRk5nZ0pjZTRGU1hJMndncGc3eU5vRExBQy93OGpjKzl5cGFCVlJpTEZ5OW0rL2J0UlQ2V2w1ZUh0N2MzUGo0K2ZQamhoMFdlYy9mZGR4TVpHY25iYjcvTjc3Ly9YdWJYUFhic0dJOC8vbmlwNTczeXlpdmNjc3N0WmI2dWg0Y0hqejc2S0o2ZW5vN2F6V1l6bzBhTm9rYU5Hbno4OGNjRUJBUmdObC9hK3Y5OSsvWXhmZnIwQzNwT3pabzFGVXlLaUlpSWlNaFZRY0draUZ3V0lUN0c3WVpxa0dVeGxqd2ZUVGR1dVNVM3RGMDNVbk9NbTMwNStMazh6RVpBNlgrbXU3S1NKL2g3UXFVejkvMDhybnk5RjZ1Z29JQzh2TFByL0sxV0t3QTVPVGw0ZW5waU1wbll2bjA3aXhZdEt2RTZNVEV4eFQ1Mnl5MjNFQmtaNmJnZkhoNWVhRW4weFVoTVRDUXI2K3ptb2dzV0xHRGR1blVBN04yN0Y0QXBVNmJ3ODg4L0EvRHZmLzhiTURvczc3NzdicWRyNWVhZWJTTU9DZ29xOFhVdEZndjUrZm5BMmE4WFFIYjIyWlRmdytQc0QwRzdkdTM0MjkvK1Z1STFGeTVjeU1hTkcwczhSMFJFUkVSRTVFcFNNQ2tpbDUyZkIwU0hHamN3OXFVOGttN2NUbVM2dHJhcmxjVmFjcmNsZ0tlYkVXQjZ1b0dYKzluUDdUY1BOK2Y3bm01Z05oVyttWW80WmpZWisyYVd4MENmcFV1WE1uYnMyRUxISDN6d1FjQll6dnplZSs5eDQ0MDNPaDVMVDA5bi9QanhXSzFXSG4vOGNhcFZxMWJpYTlTdFc5ZnAvblBQUGVkMHZZczFac3dZbGl4WjRyaS9iOSsrUWgyWk8zZnVkSHh1c1JRL0RjbytBZHdlT0piRVB2VG5YRmxaV2ZUcDA4ZHhmL0Rnd1k1clZxOWVuUzVkdXBSNHphMWJ0NWI2dWlJaUlpSWlJbGVTZ2trUnVlTHMrMUsycmdiNVZqaVdBWWZUNFVqYTliYzM1YVhJS3pCdVdaZDVNbnFvcnhGVVhxenc4SEE2ZHV6b3VMOXAweVp5Y25LNDhjWWI4ZkR3d05mWGx3WU5Hamd0TDM3cnJiZXdXcTM4L2U5L1o4Q0FBVTdYKyt1dnYvRHo4eXR5Z3ZYbDlxOS8vY3V4OUh2OCtQRXNXYktFMGFOSDA2SkZDNEFTdXpSTkpoT2VucDVPM2FQRnFWR2pCazJhTkhIYy8rdXZ2ekNielVSSFJ6dU9oWWFHa3A2ZWZyRnZSVVJFUkVSRXhPVVVUSXFJUzdtYklUTFF1RkVUVHArejdQdUlsbjFYQ0sxYXRhSlZxMWFBMGZYWHIxOC93RmoySEJnWVdPajhWYXRXc1hMbFNpSWlJaGcwYUpEVFl6azVPYnp6empza0pDUXdldlJvMnJWcjUvUjQwNlpOOGZEd0lDUWtwRnhxcjErL1BsbFpXWVNGaFFIRzhtbjdFbXI3TUJ4UFQ4OHlMeHYzOWZYbDlPblRwWjUzLy8zM2MvLzk5d1BHVXZpZVBYdmk0K1BESjU5ODRuVGVnZ1VMeXZ4ZVJFUkVSRVJFcmpZS0prWGtxdUxyQVkxQ2pSc1llekNleWpwN1N6cHRUTUNXYTlPV0xWdWM5a3c4MzlHalIvbnd3dy94OFBEZzlkZGZ4OXZiMitueHlaTW5jK3JVS2VyV3JVdWJObTJjSGt0TVRLUjE2OWEwYnQwYU1KWmRYNnJtelp2VHZIbHp3TmpyOFZLSDFmajQrSkNhbWxvdTF4SVJFUkVSRWJuV0taZ1VrYXRha0xkeGExRFp1RjlnZzhUVGNDclRDQ3BQWmtGbTZTdGo1U3F4YXRXcVloL0x5c3JpUC8vNUQ2ZFBuMmJZc0dGRVJVVTVQYjU2OVdwKyt1a25QRHc4R0Q1OHVLTmowZTZISDM1Zzd0eTVsNlZ1Z0ZtelpoWFo0V20zWThjT21qWnRDaGlkbmUrKysyNmhjK3hMcjk5OTk5MGlnOGs2ZGVwdzc3MzNsbFBGSWlJaUlpSWlWemNGa3lKeVRYRXpRUlUvNDJhWGsyOEVsUGF3TXVHMHNmZWlYRjJ5c3JKWXZYcTE0LzRQUC94QXExYXRhTmV1SGZIeDhienp6anNjUEhnUVB6OC90bXpad3UrLy8wNVdWcGJqbHBpWUNCaERYODRQTFFHaW9xS2M5cklzU1dabUp0dTJiY1BiMjl2UllWbWFjNmRnbjJ2ZHVuVk1talNKbzBlUE1tL2VQTUJZZnIxczJiSmlyN1ZpeFlvaWo3ZHExYXJNd1dSWmh1aUlpSWlJaUloY3pSUk1pc2cxejlzZGFnVWFON3ZNUEVqT1BqUFpPdHY0UERYSEdMWWpyckZreVJMeTh2S29YTGt5U1VsSkxGMjZsQjkvL0pGbm4zMlcrdlhyTzVaZVoyVmw4ZXV2dndMR25veHVibTVrWkdRQTBMZHZYMjYvL1hZQVltTmptVGR2SGs4Ly9UVCsvdjcwNnRXTFhyMTZsYW1XUFh2Mk1IandZSUtEZ3hrMWF0UUZ2NWU4dkR5U2s1TUJtRE5uRG1CTUJyZFA1ZmJ4OFdIaXhJbUZuamR4NGtUV3JWdkhxRkdqcUZXclZxSEh6MSs2Zmk1NzJQbm5uMyt5YWRNbW5uNzY2UXV1VzBSRVJFUkU1R3FpWUZKRUtxUktuc1l0OHJ5VnR4bDVSbENaY2lhMFZHQjVaZVRuNXpOanhneWFObTFLZm40K1NVbEp2UFBPTzR3ZVBacFBQdm1FSjU1NGdxZWVlZ3B2YjI4aUl5T3BYTGt5b2FHaEhEMTZsQkVqUmdEUXRXdFhSeGlYbVpuSjIyKy96Y21USjZsY3VUSURCdzRzOUpxTEZpMWl5WklsZE9uU2hUdnZ2TE5jM2tkS1NncHo1ODVsM3J4NXBLV2xBVWFuNWtNUFBVVEhqaDB4bVl6eDVXYXptWWlJaUVMUHIxbXpKdXZXcmNQRHc2UEl4OCtWa1pIQjl1M2IyYng1TTFCNGViajJxQlFSRVJFUmtXdWRna2tSdWE3NGV4cTNrZ0xMNUROZGxnb3N5OC9DaFF0SlNFamc0WWNmWnY3OCtRQlVxVktGanovK21QZmZmNStPSFR0U28wWU5wK2RzM3J5WlVhTkdrWldWUmRldVhYbjU1WmN4bTgwVUZCVHcxbHR2Y2ZMa1NhS2pvM240NFllTGZNMmRPM2V5YmRzMm1qUnBVbTd2NDZPUFBtTHQyclVBdUx1N2s1K2Z6NU5QUGxubTVlRDI2ZDZuVHAwcThieGh3NGF4ZmZ0MmJMYXpvNTdNWmpNMzMzd3piZHEwb1UyYk5nUUhCMnNxdDRpSWlJaUlYTk1VVElxSVVIeGdtWjBQV1huRzB2QXN5NW1QZVdjL1psbkFxakhoSmNySXlPQi8vL3NmL3Y3K2RPdld6UkZNQW9TR2h2TEJCeDg0blcrejJaZzJiUnBmZi8wMVZxdVZ2bjM3OHZUVFR6czZCTWVORzhlZmYvNUpVRkFRSTBlT0xIYnZ4NE1IRHdJVXVSK2xYWEp5TWkrLy9IS0o5WGZyMW8wZVBYbzQ2cTFYcng3Ly9PYy9XYk5tRFlzV0xTcjlDM0NPcWxXckFzYjA4WkxZbDY0M2F0U0lHMjY0Z2UrKyt3NGZINTlTYXhVUkVSRVJFYm1XS0pnVUVTbUJqN3R4Qy9VdC9oeW44RElQVGx2TzNQSWgyM0wyL3ZWcTZkS2xaR1JrTUhEZ1FEdzlQVXM4OTlpeFkzejAwVWRzM2JvVkR3OFBubm5tR2U2NDR3N0g0eE1uVG1UQmdnWDQrdnJ5MWx0dkVSb2FXdVIxOHZQekhjRmtpeFl0aW4yOTNOeGNObTdjV0dKTkRSbzBjSHorNElNUFVybXlNU0orelpvMUpUNnZLUFhxMVFOZy8vNzlKWjQzZE9oUWF0YXNTVUJBQUFVRkJYejMzWGNYL0ZvaUlpSWlJaUpYT3dXVElpS1hxQ3poSlVCdWdSRlVadWVmRFN0enpuek16amVtaTl1N01DdVN0bTNiTW52MmJQcjI3VnZzT2JtNXVjeVpNNGR2di8yV3ZMdzhxbGV2em11dnZVYjkrdlVCbzR0eTRzU0ovUGpqajNoN2UvUDIyMi9Uc0dIRFlxLzM1NTkva3AyZFRYQndNSUdCZ2NXZUZ4NGV6b2NmZmxoaS9aVXFWWEo4Ymc4bEwxWjRlRGdoSVNIczJyVUxxOVZhN0Q2UjVibjhYRVJFUkVSRTVHcWxZRkpFNUFyeGNqTnVRV1U0dDhBR2xnSmpqOHQ4SzFqc0h3dk9mcDUvNW5OTGdSRjY1aFpBWGo3azJlL25HNEducTBWRVJQRGVlKzhWTzNGNnc0WU5mUFRSUnlRbUptSXltZWpmdnorUFB2b29YbDVlZ0RFQis3MzMzdU8zMzM0RDRKbG5ucUZwMDZZbHZ1Ynk1Y3NCWTFqTnNtWEw2TjY5ZTVIbnVibTVPWlpYWDA0V2k0VzR1RGdhTjI1TTA2Wk5XYlZxRmJ0Mzd5WTZPdHB4enUrLy8wNk5HaldJakl5ODdQV0lpSWlJaUloY0RSUk1pb2hjaGR4TTRIYVYvQmQ2ZnB3UmZsNks4d2Zibkt0Ky9mcjQrUGpRdkhsekJnMGE1TFFuNU5HalIzbnp6VGZadjMrL1k5ak1GMTk4UVhoNE9LMWF0U3J5ZWlrcEtVN0xyTC82Nml2YXRtMkx2Ny8vcGIySmk3UisvWG9tVEpoQWVIZzRIM3p3QVYyNmRHSFZxbFVzWDc3Y0taajg1WmRmMkxCaEE5OTk5eDNoNGVFdXFWVkVSRVJFUk9SS0tub05tWWlJeUJVU0ZCVEVoQWtUK1BERER4MmhwTTFtWS83OCtUejk5TlBzMzcrZnFLZ28vdmUvLzNIWFhYZVJrWkhCaUJFam1ETm5UcEhYbXp4NU1qazVPYlJ1M1pwZXZYcHg2dFFwWG4zMVZYSnljcTdJKzdGYWpWSHV4NDRkNC9YWFgrZlZWMS9sMkxGamp2MHcyN2R2ajQrUEQ0c1hMM1lNdVFGakVJL0paQ0lrSk9TSzFDa2lJaUlpSXVKcVYway9qb2lJWE05OGZId2NuKy9idDQ4SkV5YXdmZnQyQUc2Ly9YYWVmdnBwdkx5OGVPcXBwd2dORGVYLy91Ly9tRGh4SWdjT0hHRG8wS0c0dXh2L080dU5qV1h4NHNVQTNILy8vVFJvMElDZE8zY1NHeHZMa0NGRGVPR0ZGNXk2Rk10YmFtb3FlWGw1NU9mbjgvampqMk94V0toZnZ6NlBQZmFZSTVqMDh2TGlycnZ1NHB0dnZtSGl4SWtNSHo0Y01JTE1zTEF3eDN1eHM5bEtIL3YrNDQ4Lzh1T1BQNWIvR3hJUkVSRVJFYm1NRkV5S2lNaFZJVDQrbnUrLy81NWx5NVpoczlrSUN3dmpoUmRlb0UyYk5rN245ZS9mbitEZ1lNYU1HY09pUllzNGZ2dzRiN3p4QnBtWm1ienh4aHZZYkRadXV1a214elR1OTk5L24xZGVlWVY5Ky9ZeGRPaFFHalZxUk8zYXRRRmovOHB0MjdaaE5wc3htVXlPanphYkRZdkZRbjUrdnVOamVIaTRZeGdQd01tVEp3R2NKbzNQbmowYk1Mb20vZno4ZU9hWloralpzeWZEaHc5bjkrN2R2UDMyMnpSdjNweTc3NzZiQlFzV3NHVEpFc2N5OXV6c2JNZlFtNVNVRkh4OGZQRDI5bWJuenAwQWpqMDNpeElRRUZEc2hISzd4TVJFMHRQVHkvUzlFQkVSRVJFUnVSSVVUSXFJaU12OTMvLzlueVBVOC9UMDVKNTc3bUhBZ0FIRkRzenAxcTBiZm41K3ZQbm1teHc2ZElqRXhFVGVlT01OVWxKU0NBb0s0cGxubm5HY0d4SVN3dmp4NDVrMmJScXpaODhtTmphVzJOaFlBSktTa2hnMmJGaVphaHd4WWdSYnQyNWwrdlRwRkJRVWtKR1JnWnVibTlQK21mWko0WjA2ZGVMNTU1OTNUQVIvNnFtbmVPbWxsM2oxMVZjWk0yWU0wZEhSdlBIR0d3d2ZQcHk1YytjeWQrNWNBRzY0NFFZQTVzeVp3N1JwMHh6N2FnTFVxMWV2Mk5xNmQrL09vRUdEU3F4Ly9QanhqdGNSRVJFUkVSRzVHaWlZbFA5djcvNWVxNndET0k1L2p2TnM2cWF6bHBsbE5xdFpNOEc3UkNaMjE1VmdGMkpYdS9jL0VMejB5anZ4enI4bHlLQUZCWVlYRXNreXhYNmdwWE5aT3BtZW5YTzZPSm1Cc05tbTMrY2M5M3JCdzRHeGgzMFl1emx2bnJNdlFPVU9IejZjcWFtcEhEeDRNRWVPSE1uSXlNaVM5K3pidHkrblRwM0swTkJRZHU3Y21iMTc5K2JtelpzNWNlTEVFL2ZYNi9WTVRrN202TkdqdVhEaFFxYW5wek16TTVQNStmazBHbzAwR28wMG04MjBXcTIwMisxL3IxcXRsbHF0bHI2K3ZreE1UT1Q4K2ZPNWMrZE9rbVJ3Y0RDVGs1UFp2UG54T2VzSERoekk2ZE9ubnpnMWZHeHNMQ2RQbnN6eDQ4ZHo3dHk1akkrUFozeDhQR2ZPbk1uWnMyZHo2ZEtsN042OU80Y09IVXFTakk2T3BsYXJwZGxzcGw2dlo5ZXVYVGwyN05oS2Y4MEFBQUJkcGRaK21uOWVCY0NxOWVoVTdrL2VmNzQvcDlWcVpjMmE1Wi9KTmpjM2w0c1hMMmIvL3YzUGNOV1RIaDF1czV5dE4yN2N5TFp0MjU3MXBFcDlmaldadVo5OHVtZnA3d1VBQVBndlQwd0MwQlZXRWlXVHpoT016enRLSml2YithSkZTUUFBZ0pWWTJidEFBQUFBQUlCbEVDWUJBQUFBZ09LRVNRQUFBQUNnT0dFU0FBQUFBQ2hPbUFRQUFBQUFpaE1tQVFBQUFJRGloRWtBQUFBQW9EaGhFb0JGOWE5SkdzMnFWOUN0SGpTVGdiVlZyd0FBQUhxUk1BbkFvZ2I3azdsRzFTdm9WdmNlSmh2N3ExNEJBQUQwSW1FU2dFVU45aWNQbTBtclhmVVN1dEdmODhuR2dhcFhBQUFBdlVpWUJHQlJnL1hPNi9XNzFlNmcrL3crbDdTVHZMNng2aVVBQUVBdkVpWUJXTlFibXpxdmwyOVh1NFB1TXoyVHJGdWJiTjlVOVJJQUFLQVhDWk1BTEdyOTJ1VHRsNUtyZnlSTkgrZm1Id3V0NU1mWjVMMVhxbDRDQUFEMEttRVNnQ1h0ZWJVVEpiLytwZW9sZEl0dmZ1M0V5USsyVkwwRUFBRG9WY0lrQUV0NmJTZ1plem41L2xZeTdTUGRxOTcxdTUyL2hZa2R5WkFUdVFFQWdHVVNKZ0Y0S2grTkpsc0hreSt2SmQ5ZWQwcjNhdlhidmVTeks4bTJqWjZXQkFBQVZxYldicmU5dFFUZ3FTeTBrcW1ma3N1enljajY1TUJiblZqSjZuQmxOdm5pV3VjSjJvL2ZTZnI3cWw0RUFBRDBNbUVTZ1AvdGg5dkpWejkzUXVYd1FQTHVTTEpqT05teW9lcGxQR3NQbXAwVDJTL2ZUbTdkVC9adVRUN2NudFNxSGdZQUFQUThZUktBWmZuclFmTGR6V1I2Sm1tMEhuOTllQ0RaVUs5dUZ5dlhiQ2Z6QzUzcllUT3ByK21jdnIxN1M3SjVYZFhyQUFDQUY0VXdDY0NLVGQ5T1p1OC9qbGtMcmFYdm9YdlYrNUpOQTUxcmVGM3k1cWFxRndFQUFDOGlZUklBQUFBQUtNNnAzQUFBQUFCQWNjSWtBQUFBQUZDY01Ba0FBQUFBRkNkTUFnQUFBQURGQ1pNQUFBQUFRSEhDSkFBQUFBQlFuREFKQUFBQUFCUW5UQUlBQUFBQXhRbVRBQUFBQUVCeHdpUUFBQUFBVUp3d0NRQUFBQUFVSjB3Q0FBQUFBTVVKa3dBQUFBQkFjY0lrQUFBQUFGQ2NNQWtBQUFBQUZDZE1BZ0FBQUFERkNaTUFBQUFBUUhIQ0pBQUFBQUJRbkRBSkFBQUFBQlFuVEFJQUFBQUF4UW1UQUFBQUFFQnh3aVFBQUFBQVVKd3dDUUFBQUFBVUowd0NBQUFBQU1VSmt3QUFBQUJBY2NJa0FBQUFBRkNjTUFrQUFBQUFGQ2RNQWdBQUFBREZDWk1BQUFBQVFISENKQUFBQUFCUW5EQUpBQUFBQUJRblRBSUFBQUFBeFFtVEFBQUFBRUJ4d2lRQUFBQUFVSnd3Q1FBQUFBQVVKMHdDQUFBQUFNVUprd0FBQUFCQWNjSWtBQUFBQUZDY01Ba0FBQUFBRkNkTUFnQUFBQURGQ1pNQUFBQUFRSEhDSkFBQUFBQlFuREFKQUFBQUFCUW5UQUlBQUFBQXhmME5TOGZPSTIvL3V6NEFBQUFBU1VWT1JLNUNZSUk9IiwKCSJUaGVtZSIgOiAiIiwKCSJUeXBlIiA6ICJtaW5kIiwKCSJWZXJzaW9uIiA6ICIxMyIKfQo="/>
    </extobj>
  </extobjs>
</s:customData>
</file>

<file path=customXml/itemProps267.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9488</Words>
  <Application>WPS 演示</Application>
  <PresentationFormat>全屏显示(16:9)</PresentationFormat>
  <Paragraphs>618</Paragraphs>
  <Slides>60</Slides>
  <Notes>34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60</vt:i4>
      </vt:variant>
    </vt:vector>
  </HeadingPairs>
  <TitlesOfParts>
    <vt:vector size="79" baseType="lpstr">
      <vt:lpstr>Arial</vt:lpstr>
      <vt:lpstr>宋体</vt:lpstr>
      <vt:lpstr>Wingdings</vt:lpstr>
      <vt:lpstr>微软雅黑</vt:lpstr>
      <vt:lpstr>微软雅黑 Light</vt:lpstr>
      <vt:lpstr>U.S. 101</vt:lpstr>
      <vt:lpstr>Segoe Print</vt:lpstr>
      <vt:lpstr>Roboto</vt:lpstr>
      <vt:lpstr>Times New Roman</vt:lpstr>
      <vt:lpstr>Open Sans Light</vt:lpstr>
      <vt:lpstr>思源宋体 CN Heavy</vt:lpstr>
      <vt:lpstr>字魂105号-简雅黑</vt:lpstr>
      <vt:lpstr>黑体</vt:lpstr>
      <vt:lpstr>Arial Unicode MS</vt:lpstr>
      <vt:lpstr>Calibri</vt:lpstr>
      <vt:lpstr>汉仪黑方简</vt:lpstr>
      <vt:lpstr>+中文正文</vt:lpstr>
      <vt:lpstr>MiSans Normal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蓝白商务述职报告工作总结ppt模板</dc:title>
  <dc:creator>常董</dc:creator>
  <cp:lastModifiedBy>11870</cp:lastModifiedBy>
  <cp:revision>134</cp:revision>
  <dcterms:created xsi:type="dcterms:W3CDTF">2015-12-11T17:46:00Z</dcterms:created>
  <dcterms:modified xsi:type="dcterms:W3CDTF">2025-06-13T00:49:07Z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2052-12.1.0.21171</vt:lpwstr>
  </property>
  <property fmtid="{D5CDD505-2E9C-101B-9397-08002B2CF9AE}" pid="3" name="ICV">
    <vt:lpwstr>4CB09445DC5D4028B659CCB0A2E2CC31_12</vt:lpwstr>
  </property>
</Properties>
</file>