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974" r:id="rId2"/>
    <p:sldId id="1019" r:id="rId3"/>
    <p:sldId id="257" r:id="rId4"/>
    <p:sldId id="1107" r:id="rId5"/>
    <p:sldId id="1119" r:id="rId6"/>
    <p:sldId id="1020" r:id="rId7"/>
    <p:sldId id="1092" r:id="rId8"/>
    <p:sldId id="1093" r:id="rId9"/>
    <p:sldId id="1094" r:id="rId10"/>
    <p:sldId id="1108" r:id="rId11"/>
    <p:sldId id="1095" r:id="rId12"/>
    <p:sldId id="1096" r:id="rId13"/>
    <p:sldId id="1120" r:id="rId14"/>
    <p:sldId id="1111" r:id="rId15"/>
    <p:sldId id="1027" r:id="rId16"/>
    <p:sldId id="1109" r:id="rId17"/>
    <p:sldId id="1098" r:id="rId18"/>
    <p:sldId id="1099" r:id="rId19"/>
    <p:sldId id="1097" r:id="rId20"/>
    <p:sldId id="1110" r:id="rId21"/>
    <p:sldId id="1127" r:id="rId22"/>
    <p:sldId id="1128" r:id="rId23"/>
    <p:sldId id="1129" r:id="rId24"/>
    <p:sldId id="1030" r:id="rId25"/>
    <p:sldId id="1112" r:id="rId26"/>
    <p:sldId id="1031" r:id="rId27"/>
    <p:sldId id="1121" r:id="rId28"/>
    <p:sldId id="1023" r:id="rId29"/>
    <p:sldId id="1130" r:id="rId30"/>
    <p:sldId id="1028" r:id="rId31"/>
    <p:sldId id="1131" r:id="rId32"/>
    <p:sldId id="1132" r:id="rId33"/>
    <p:sldId id="1134" r:id="rId34"/>
    <p:sldId id="1122" r:id="rId35"/>
    <p:sldId id="1123" r:id="rId36"/>
    <p:sldId id="1135" r:id="rId37"/>
    <p:sldId id="1049" r:id="rId38"/>
    <p:sldId id="1126" r:id="rId39"/>
    <p:sldId id="1136" r:id="rId40"/>
    <p:sldId id="1137" r:id="rId41"/>
    <p:sldId id="1124" r:id="rId42"/>
    <p:sldId id="1024" r:id="rId43"/>
    <p:sldId id="1032" r:id="rId44"/>
    <p:sldId id="1125" r:id="rId45"/>
    <p:sldId id="1113" r:id="rId46"/>
    <p:sldId id="1100" r:id="rId47"/>
    <p:sldId id="1114" r:id="rId48"/>
    <p:sldId id="1115" r:id="rId49"/>
    <p:sldId id="1116" r:id="rId50"/>
    <p:sldId id="1133" r:id="rId51"/>
    <p:sldId id="1117" r:id="rId52"/>
    <p:sldId id="284" r:id="rId53"/>
    <p:sldId id="1101" r:id="rId54"/>
    <p:sldId id="1102" r:id="rId55"/>
    <p:sldId id="1103" r:id="rId56"/>
    <p:sldId id="1104" r:id="rId57"/>
    <p:sldId id="1105" r:id="rId58"/>
    <p:sldId id="1106" r:id="rId59"/>
    <p:sldId id="1118"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xf" initials="s" lastIdx="3" clrIdx="0"/>
  <p:cmAuthor id="1" name="lan lan" initials="ll" lastIdx="14" clrIdx="0"/>
  <p:cmAuthor id="2" name="Microsoft Office 用户" initials="Office" lastIdx="1" clrIdx="1"/>
  <p:cmAuthor id="3" name="jn" initials="j" lastIdx="1" clrIdx="2"/>
  <p:cmAuthor id="4" name="cxh" initials="c" lastIdx="1" clrIdx="3"/>
  <p:cmAuthor id="5" name="孙建宝" initials="孙" lastIdx="8" clrIdx="0"/>
  <p:cmAuthor id="75" name="作者" initials="A" lastIdx="0" clrIdx="24"/>
  <p:cmAuthor id="6" name="win8" initials="w" lastIdx="1" clrIdx="5"/>
  <p:cmAuthor id="7" name="姜伟光" initials="姜" lastIdx="1" clrIdx="0"/>
  <p:cmAuthor id="76" name="Anlj" initials="A" lastIdx="12" clrIdx="25"/>
  <p:cmAuthor id="8" name="宋洁然" initials="宋" lastIdx="2" clrIdx="1"/>
  <p:cmAuthor id="77" name="YY" initials="Y" lastIdx="4" clrIdx="26"/>
  <p:cmAuthor id="9" name="ming qiu" initials="m" lastIdx="17" clrIdx="1"/>
  <p:cmAuthor id="10" name="admin" initials="a" lastIdx="1" clrIdx="0"/>
  <p:cmAuthor id="12" name="lenovo" initials="l" lastIdx="1" clrIdx="11"/>
  <p:cmAuthor id="13" name="ZJM" initials="Z" lastIdx="1" clrIdx="12"/>
  <p:cmAuthor id="14" name="赵然" initials="赵" lastIdx="1" clrIdx="13"/>
  <p:cmAuthor id="15" name="广东地质六分公司" initials="广" lastIdx="1" clrIdx="14"/>
  <p:cmAuthor id="17" name="mi" initials="m" lastIdx="1" clrIdx="16"/>
  <p:cmAuthor id="20" name="18636" initials="1" lastIdx="2" clrIdx="19"/>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5B45EF"/>
    <a:srgbClr val="FFBA00"/>
    <a:srgbClr val="FBE3AB"/>
    <a:srgbClr val="BED5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p:scale>
          <a:sx n="75" d="100"/>
          <a:sy n="75" d="100"/>
        </p:scale>
        <p:origin x="-516" y="114"/>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D0D33B-244A-428E-AC99-8366F28F5E62}" type="datetimeFigureOut">
              <a:rPr lang="zh-CN" altLang="en-US" smtClean="0"/>
              <a:pPr/>
              <a:t>2024-03-28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73E0C-DE8A-42E3-A87F-FC56290BED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2D50F-F993-49C9-AB90-2E488374AB1A}" type="datetimeFigureOut">
              <a:rPr lang="zh-CN" altLang="en-US" smtClean="0"/>
              <a:pPr/>
              <a:t>2024-03-28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8C66E-DAC4-4DEE-8297-53723372E3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48B29E-02A0-429E-8A82-AA6489484C04}" type="datetimeFigureOut">
              <a:rPr lang="zh-CN" altLang="en-US" smtClean="0"/>
              <a:pPr/>
              <a:t>2024-03-28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1DF2-DFD2-4F77-83EA-66182006EF96}" type="slidenum">
              <a:rPr lang="zh-CN" altLang="en-US" smtClean="0"/>
              <a:pPr/>
              <a:t>‹#›</a:t>
            </a:fld>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B29E-02A0-429E-8A82-AA6489484C04}" type="datetimeFigureOut">
              <a:rPr lang="zh-CN" altLang="en-US" smtClean="0"/>
              <a:pPr/>
              <a:t>2024-03-28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11DF2-DFD2-4F77-83EA-66182006EF9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直角三角形 19"/>
          <p:cNvSpPr/>
          <p:nvPr/>
        </p:nvSpPr>
        <p:spPr>
          <a:xfrm rot="13500000" flipV="1">
            <a:off x="6448555" y="3400037"/>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1" name="直角三角形 20"/>
          <p:cNvSpPr/>
          <p:nvPr/>
        </p:nvSpPr>
        <p:spPr>
          <a:xfrm rot="8100000">
            <a:off x="320009" y="1689093"/>
            <a:ext cx="1545152" cy="1545152"/>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2" name="矩形: 圆角 22"/>
          <p:cNvSpPr/>
          <p:nvPr/>
        </p:nvSpPr>
        <p:spPr>
          <a:xfrm>
            <a:off x="0" y="1808914"/>
            <a:ext cx="12192000" cy="3490686"/>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5"/>
          <p:cNvSpPr/>
          <p:nvPr/>
        </p:nvSpPr>
        <p:spPr>
          <a:xfrm>
            <a:off x="7416800" y="3554257"/>
            <a:ext cx="4775200" cy="2209607"/>
          </a:xfrm>
          <a:custGeom>
            <a:avLst/>
            <a:gdLst>
              <a:gd name="connsiteX0" fmla="*/ 2799781 w 7485127"/>
              <a:gd name="connsiteY0" fmla="*/ 0 h 2799781"/>
              <a:gd name="connsiteX1" fmla="*/ 4991437 w 7485127"/>
              <a:gd name="connsiteY1" fmla="*/ 0 h 2799781"/>
              <a:gd name="connsiteX2" fmla="*/ 5293471 w 7485127"/>
              <a:gd name="connsiteY2" fmla="*/ 0 h 2799781"/>
              <a:gd name="connsiteX3" fmla="*/ 7485127 w 7485127"/>
              <a:gd name="connsiteY3" fmla="*/ 0 h 2799781"/>
              <a:gd name="connsiteX4" fmla="*/ 7485127 w 7485127"/>
              <a:gd name="connsiteY4" fmla="*/ 2799781 h 2799781"/>
              <a:gd name="connsiteX5" fmla="*/ 6066587 w 7485127"/>
              <a:gd name="connsiteY5" fmla="*/ 2799781 h 2799781"/>
              <a:gd name="connsiteX6" fmla="*/ 5293471 w 7485127"/>
              <a:gd name="connsiteY6" fmla="*/ 2799781 h 2799781"/>
              <a:gd name="connsiteX7" fmla="*/ 3874931 w 7485127"/>
              <a:gd name="connsiteY7" fmla="*/ 2799781 h 2799781"/>
              <a:gd name="connsiteX8" fmla="*/ 2191656 w 7485127"/>
              <a:gd name="connsiteY8" fmla="*/ 2799781 h 2799781"/>
              <a:gd name="connsiteX9" fmla="*/ 0 w 7485127"/>
              <a:gd name="connsiteY9" fmla="*/ 2799781 h 27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127" h="2799781">
                <a:moveTo>
                  <a:pt x="2799781" y="0"/>
                </a:moveTo>
                <a:lnTo>
                  <a:pt x="4991437" y="0"/>
                </a:lnTo>
                <a:lnTo>
                  <a:pt x="5293471" y="0"/>
                </a:lnTo>
                <a:lnTo>
                  <a:pt x="7485127" y="0"/>
                </a:lnTo>
                <a:lnTo>
                  <a:pt x="7485127" y="2799781"/>
                </a:lnTo>
                <a:lnTo>
                  <a:pt x="6066587" y="2799781"/>
                </a:lnTo>
                <a:lnTo>
                  <a:pt x="5293471" y="2799781"/>
                </a:lnTo>
                <a:lnTo>
                  <a:pt x="3874931" y="2799781"/>
                </a:lnTo>
                <a:lnTo>
                  <a:pt x="2191656" y="2799781"/>
                </a:lnTo>
                <a:lnTo>
                  <a:pt x="0" y="279978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直角三角形 23"/>
          <p:cNvSpPr/>
          <p:nvPr/>
        </p:nvSpPr>
        <p:spPr>
          <a:xfrm rot="13500000">
            <a:off x="-772575" y="596506"/>
            <a:ext cx="1545152" cy="1545152"/>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6" name="矩形 25"/>
          <p:cNvSpPr/>
          <p:nvPr/>
        </p:nvSpPr>
        <p:spPr>
          <a:xfrm>
            <a:off x="88900" y="2205244"/>
            <a:ext cx="9664700" cy="1887696"/>
          </a:xfrm>
          <a:prstGeom prst="rect">
            <a:avLst/>
          </a:prstGeom>
          <a:ln>
            <a:noFill/>
          </a:ln>
        </p:spPr>
        <p:txBody>
          <a:bodyPr wrap="square">
            <a:spAutoFit/>
          </a:bodyPr>
          <a:lstStyle/>
          <a:p>
            <a:pPr algn="ctr">
              <a:lnSpc>
                <a:spcPts val="7000"/>
              </a:lnSpc>
            </a:pPr>
            <a:r>
              <a:rPr lang="zh-CN" altLang="en-US" sz="5400" b="1" dirty="0" smtClean="0">
                <a:solidFill>
                  <a:schemeClr val="tx1">
                    <a:lumMod val="75000"/>
                    <a:lumOff val="25000"/>
                  </a:schemeClr>
                </a:solidFill>
                <a:latin typeface="微软雅黑" panose="020B0503020204020204" charset="-122"/>
                <a:ea typeface="微软雅黑" panose="020B0503020204020204" charset="-122"/>
              </a:rPr>
              <a:t>个人所得税综合</a:t>
            </a:r>
            <a:r>
              <a:rPr lang="zh-CN" altLang="en-US" sz="5400" b="1" dirty="0" smtClean="0">
                <a:solidFill>
                  <a:schemeClr val="tx1">
                    <a:lumMod val="75000"/>
                    <a:lumOff val="25000"/>
                  </a:schemeClr>
                </a:solidFill>
                <a:latin typeface="微软雅黑" panose="020B0503020204020204" charset="-122"/>
                <a:ea typeface="微软雅黑" panose="020B0503020204020204" charset="-122"/>
              </a:rPr>
              <a:t>所得汇算清缴</a:t>
            </a:r>
          </a:p>
          <a:p>
            <a:pPr algn="ctr">
              <a:lnSpc>
                <a:spcPts val="7000"/>
              </a:lnSpc>
            </a:pPr>
            <a:r>
              <a:rPr lang="zh-CN" altLang="en-US" sz="5400" b="1" dirty="0" smtClean="0">
                <a:solidFill>
                  <a:schemeClr val="tx1">
                    <a:lumMod val="75000"/>
                    <a:lumOff val="25000"/>
                  </a:schemeClr>
                </a:solidFill>
                <a:latin typeface="微软雅黑" panose="020B0503020204020204" charset="-122"/>
                <a:ea typeface="微软雅黑" panose="020B0503020204020204" charset="-122"/>
              </a:rPr>
              <a:t>多渠道</a:t>
            </a:r>
            <a:r>
              <a:rPr lang="zh-CN" altLang="en-US" sz="5400" b="1" dirty="0" smtClean="0">
                <a:solidFill>
                  <a:schemeClr val="tx1">
                    <a:lumMod val="75000"/>
                    <a:lumOff val="25000"/>
                  </a:schemeClr>
                </a:solidFill>
                <a:latin typeface="微软雅黑" panose="020B0503020204020204" charset="-122"/>
                <a:ea typeface="微软雅黑" panose="020B0503020204020204" charset="-122"/>
              </a:rPr>
              <a:t>申报操作指引</a:t>
            </a:r>
            <a:endParaRPr lang="zh-CN" altLang="en-US" sz="5400" b="1" dirty="0" smtClean="0">
              <a:solidFill>
                <a:schemeClr val="tx1">
                  <a:lumMod val="75000"/>
                  <a:lumOff val="25000"/>
                </a:schemeClr>
              </a:solidFill>
              <a:latin typeface="微软雅黑" panose="020B0503020204020204" charset="-122"/>
              <a:ea typeface="微软雅黑" panose="020B0503020204020204" charset="-122"/>
            </a:endParaRPr>
          </a:p>
        </p:txBody>
      </p:sp>
      <p:cxnSp>
        <p:nvCxnSpPr>
          <p:cNvPr id="27" name="直接连接符 26"/>
          <p:cNvCxnSpPr/>
          <p:nvPr/>
        </p:nvCxnSpPr>
        <p:spPr>
          <a:xfrm>
            <a:off x="2207959" y="4048850"/>
            <a:ext cx="5112000" cy="0"/>
          </a:xfrm>
          <a:prstGeom prst="line">
            <a:avLst/>
          </a:prstGeom>
          <a:ln>
            <a:solidFill>
              <a:srgbClr val="CD272D"/>
            </a:solidFill>
          </a:ln>
        </p:spPr>
        <p:style>
          <a:lnRef idx="1">
            <a:schemeClr val="accent1"/>
          </a:lnRef>
          <a:fillRef idx="0">
            <a:schemeClr val="accent1"/>
          </a:fillRef>
          <a:effectRef idx="0">
            <a:schemeClr val="accent1"/>
          </a:effectRef>
          <a:fontRef idx="minor">
            <a:schemeClr val="tx1"/>
          </a:fontRef>
        </p:style>
      </p:cxnSp>
      <p:grpSp>
        <p:nvGrpSpPr>
          <p:cNvPr id="28" name="组合 69"/>
          <p:cNvGrpSpPr/>
          <p:nvPr/>
        </p:nvGrpSpPr>
        <p:grpSpPr>
          <a:xfrm>
            <a:off x="1447479" y="5867288"/>
            <a:ext cx="2428186" cy="360000"/>
            <a:chOff x="575453" y="5740352"/>
            <a:chExt cx="2428186" cy="360000"/>
          </a:xfrm>
        </p:grpSpPr>
        <p:grpSp>
          <p:nvGrpSpPr>
            <p:cNvPr id="30" name="组合 70"/>
            <p:cNvGrpSpPr/>
            <p:nvPr/>
          </p:nvGrpSpPr>
          <p:grpSpPr>
            <a:xfrm>
              <a:off x="575453" y="5740352"/>
              <a:ext cx="360000" cy="360000"/>
              <a:chOff x="5942111" y="3275111"/>
              <a:chExt cx="307777" cy="307777"/>
            </a:xfrm>
          </p:grpSpPr>
          <p:sp>
            <p:nvSpPr>
              <p:cNvPr id="44" name="椭圆 43"/>
              <p:cNvSpPr/>
              <p:nvPr/>
            </p:nvSpPr>
            <p:spPr>
              <a:xfrm>
                <a:off x="5942111" y="3275111"/>
                <a:ext cx="307777" cy="307777"/>
              </a:xfrm>
              <a:prstGeom prst="ellips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5" name="Oval 17"/>
              <p:cNvSpPr/>
              <p:nvPr/>
            </p:nvSpPr>
            <p:spPr>
              <a:xfrm>
                <a:off x="6007066" y="3341912"/>
                <a:ext cx="177866" cy="174174"/>
              </a:xfrm>
              <a:custGeom>
                <a:avLst/>
                <a:gdLst>
                  <a:gd name="T0" fmla="*/ 12109 w 12750"/>
                  <a:gd name="T1" fmla="*/ 9094 h 12484"/>
                  <a:gd name="T2" fmla="*/ 11375 w 12750"/>
                  <a:gd name="T3" fmla="*/ 7062 h 12484"/>
                  <a:gd name="T4" fmla="*/ 12140 w 12750"/>
                  <a:gd name="T5" fmla="*/ 3547 h 12484"/>
                  <a:gd name="T6" fmla="*/ 10125 w 12750"/>
                  <a:gd name="T7" fmla="*/ 2844 h 12484"/>
                  <a:gd name="T8" fmla="*/ 7828 w 12750"/>
                  <a:gd name="T9" fmla="*/ 16 h 12484"/>
                  <a:gd name="T10" fmla="*/ 6031 w 12750"/>
                  <a:gd name="T11" fmla="*/ 1156 h 12484"/>
                  <a:gd name="T12" fmla="*/ 2422 w 12750"/>
                  <a:gd name="T13" fmla="*/ 1172 h 12484"/>
                  <a:gd name="T14" fmla="*/ 2203 w 12750"/>
                  <a:gd name="T15" fmla="*/ 3297 h 12484"/>
                  <a:gd name="T16" fmla="*/ 0 w 12750"/>
                  <a:gd name="T17" fmla="*/ 6141 h 12484"/>
                  <a:gd name="T18" fmla="*/ 1515 w 12750"/>
                  <a:gd name="T19" fmla="*/ 7641 h 12484"/>
                  <a:gd name="T20" fmla="*/ 2359 w 12750"/>
                  <a:gd name="T21" fmla="*/ 11156 h 12484"/>
                  <a:gd name="T22" fmla="*/ 4484 w 12750"/>
                  <a:gd name="T23" fmla="*/ 10922 h 12484"/>
                  <a:gd name="T24" fmla="*/ 7765 w 12750"/>
                  <a:gd name="T25" fmla="*/ 12484 h 12484"/>
                  <a:gd name="T26" fmla="*/ 8890 w 12750"/>
                  <a:gd name="T27" fmla="*/ 10672 h 12484"/>
                  <a:gd name="T28" fmla="*/ 7062 w 12750"/>
                  <a:gd name="T29" fmla="*/ 11500 h 12484"/>
                  <a:gd name="T30" fmla="*/ 5281 w 12750"/>
                  <a:gd name="T31" fmla="*/ 10219 h 12484"/>
                  <a:gd name="T32" fmla="*/ 2703 w 12750"/>
                  <a:gd name="T33" fmla="*/ 10016 h 12484"/>
                  <a:gd name="T34" fmla="*/ 2562 w 12750"/>
                  <a:gd name="T35" fmla="*/ 7828 h 12484"/>
                  <a:gd name="T36" fmla="*/ 1109 w 12750"/>
                  <a:gd name="T37" fmla="*/ 5672 h 12484"/>
                  <a:gd name="T38" fmla="*/ 2718 w 12750"/>
                  <a:gd name="T39" fmla="*/ 4234 h 12484"/>
                  <a:gd name="T40" fmla="*/ 3468 w 12750"/>
                  <a:gd name="T41" fmla="*/ 1766 h 12484"/>
                  <a:gd name="T42" fmla="*/ 5609 w 12750"/>
                  <a:gd name="T43" fmla="*/ 2141 h 12484"/>
                  <a:gd name="T44" fmla="*/ 8015 w 12750"/>
                  <a:gd name="T45" fmla="*/ 1219 h 12484"/>
                  <a:gd name="T46" fmla="*/ 9078 w 12750"/>
                  <a:gd name="T47" fmla="*/ 3141 h 12484"/>
                  <a:gd name="T48" fmla="*/ 11328 w 12750"/>
                  <a:gd name="T49" fmla="*/ 4453 h 12484"/>
                  <a:gd name="T50" fmla="*/ 10500 w 12750"/>
                  <a:gd name="T51" fmla="*/ 6469 h 12484"/>
                  <a:gd name="T52" fmla="*/ 10890 w 12750"/>
                  <a:gd name="T53" fmla="*/ 9031 h 12484"/>
                  <a:gd name="T54" fmla="*/ 8812 w 12750"/>
                  <a:gd name="T55" fmla="*/ 9625 h 12484"/>
                  <a:gd name="T56" fmla="*/ 7062 w 12750"/>
                  <a:gd name="T57" fmla="*/ 11500 h 12484"/>
                  <a:gd name="T58" fmla="*/ 4828 w 12750"/>
                  <a:gd name="T59" fmla="*/ 4312 h 12484"/>
                  <a:gd name="T60" fmla="*/ 7890 w 12750"/>
                  <a:gd name="T61" fmla="*/ 8156 h 12484"/>
                  <a:gd name="T62" fmla="*/ 5172 w 12750"/>
                  <a:gd name="T63" fmla="*/ 7187 h 12484"/>
                  <a:gd name="T64" fmla="*/ 7562 w 12750"/>
                  <a:gd name="T65" fmla="*/ 5281 h 12484"/>
                  <a:gd name="T66" fmla="*/ 5172 w 12750"/>
                  <a:gd name="T67" fmla="*/ 7187 h 1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50" h="12484">
                    <a:moveTo>
                      <a:pt x="10406" y="11219"/>
                    </a:moveTo>
                    <a:lnTo>
                      <a:pt x="12109" y="9094"/>
                    </a:lnTo>
                    <a:lnTo>
                      <a:pt x="11234" y="7703"/>
                    </a:lnTo>
                    <a:lnTo>
                      <a:pt x="11375" y="7062"/>
                    </a:lnTo>
                    <a:lnTo>
                      <a:pt x="12750" y="6219"/>
                    </a:lnTo>
                    <a:lnTo>
                      <a:pt x="12140" y="3547"/>
                    </a:lnTo>
                    <a:lnTo>
                      <a:pt x="10531" y="3359"/>
                    </a:lnTo>
                    <a:lnTo>
                      <a:pt x="10125" y="2844"/>
                    </a:lnTo>
                    <a:lnTo>
                      <a:pt x="10297" y="1219"/>
                    </a:lnTo>
                    <a:lnTo>
                      <a:pt x="7828" y="16"/>
                    </a:lnTo>
                    <a:lnTo>
                      <a:pt x="6687" y="1156"/>
                    </a:lnTo>
                    <a:lnTo>
                      <a:pt x="6031" y="1156"/>
                    </a:lnTo>
                    <a:lnTo>
                      <a:pt x="4890" y="0"/>
                    </a:lnTo>
                    <a:lnTo>
                      <a:pt x="2422" y="1172"/>
                    </a:lnTo>
                    <a:lnTo>
                      <a:pt x="2609" y="2781"/>
                    </a:lnTo>
                    <a:lnTo>
                      <a:pt x="2203" y="3297"/>
                    </a:lnTo>
                    <a:lnTo>
                      <a:pt x="593" y="3469"/>
                    </a:lnTo>
                    <a:lnTo>
                      <a:pt x="0" y="6141"/>
                    </a:lnTo>
                    <a:lnTo>
                      <a:pt x="1375" y="7016"/>
                    </a:lnTo>
                    <a:lnTo>
                      <a:pt x="1515" y="7641"/>
                    </a:lnTo>
                    <a:lnTo>
                      <a:pt x="656" y="9000"/>
                    </a:lnTo>
                    <a:lnTo>
                      <a:pt x="2359" y="11156"/>
                    </a:lnTo>
                    <a:lnTo>
                      <a:pt x="3890" y="10625"/>
                    </a:lnTo>
                    <a:lnTo>
                      <a:pt x="4484" y="10922"/>
                    </a:lnTo>
                    <a:lnTo>
                      <a:pt x="5015" y="12453"/>
                    </a:lnTo>
                    <a:lnTo>
                      <a:pt x="7765" y="12484"/>
                    </a:lnTo>
                    <a:lnTo>
                      <a:pt x="8297" y="10953"/>
                    </a:lnTo>
                    <a:lnTo>
                      <a:pt x="8890" y="10672"/>
                    </a:lnTo>
                    <a:lnTo>
                      <a:pt x="10406" y="11219"/>
                    </a:lnTo>
                    <a:close/>
                    <a:moveTo>
                      <a:pt x="7062" y="11500"/>
                    </a:moveTo>
                    <a:lnTo>
                      <a:pt x="5718" y="11484"/>
                    </a:lnTo>
                    <a:lnTo>
                      <a:pt x="5281" y="10219"/>
                    </a:lnTo>
                    <a:lnTo>
                      <a:pt x="3953" y="9578"/>
                    </a:lnTo>
                    <a:lnTo>
                      <a:pt x="2703" y="10016"/>
                    </a:lnTo>
                    <a:lnTo>
                      <a:pt x="1859" y="8953"/>
                    </a:lnTo>
                    <a:lnTo>
                      <a:pt x="2562" y="7828"/>
                    </a:lnTo>
                    <a:lnTo>
                      <a:pt x="2234" y="6391"/>
                    </a:lnTo>
                    <a:lnTo>
                      <a:pt x="1109" y="5672"/>
                    </a:lnTo>
                    <a:lnTo>
                      <a:pt x="1390" y="4375"/>
                    </a:lnTo>
                    <a:lnTo>
                      <a:pt x="2718" y="4234"/>
                    </a:lnTo>
                    <a:lnTo>
                      <a:pt x="3625" y="3094"/>
                    </a:lnTo>
                    <a:lnTo>
                      <a:pt x="3468" y="1766"/>
                    </a:lnTo>
                    <a:lnTo>
                      <a:pt x="4672" y="1187"/>
                    </a:lnTo>
                    <a:lnTo>
                      <a:pt x="5609" y="2141"/>
                    </a:lnTo>
                    <a:lnTo>
                      <a:pt x="7078" y="2156"/>
                    </a:lnTo>
                    <a:lnTo>
                      <a:pt x="8015" y="1219"/>
                    </a:lnTo>
                    <a:lnTo>
                      <a:pt x="9218" y="1812"/>
                    </a:lnTo>
                    <a:lnTo>
                      <a:pt x="9078" y="3141"/>
                    </a:lnTo>
                    <a:lnTo>
                      <a:pt x="10000" y="4297"/>
                    </a:lnTo>
                    <a:lnTo>
                      <a:pt x="11328" y="4453"/>
                    </a:lnTo>
                    <a:lnTo>
                      <a:pt x="11625" y="5766"/>
                    </a:lnTo>
                    <a:lnTo>
                      <a:pt x="10500" y="6469"/>
                    </a:lnTo>
                    <a:lnTo>
                      <a:pt x="10172" y="7906"/>
                    </a:lnTo>
                    <a:lnTo>
                      <a:pt x="10890" y="9031"/>
                    </a:lnTo>
                    <a:lnTo>
                      <a:pt x="10062" y="10078"/>
                    </a:lnTo>
                    <a:lnTo>
                      <a:pt x="8812" y="9625"/>
                    </a:lnTo>
                    <a:lnTo>
                      <a:pt x="7484" y="10250"/>
                    </a:lnTo>
                    <a:lnTo>
                      <a:pt x="7062" y="11500"/>
                    </a:lnTo>
                    <a:close/>
                    <a:moveTo>
                      <a:pt x="8265" y="4719"/>
                    </a:moveTo>
                    <a:cubicBezTo>
                      <a:pt x="7422" y="3656"/>
                      <a:pt x="5875" y="3469"/>
                      <a:pt x="4828" y="4312"/>
                    </a:cubicBezTo>
                    <a:cubicBezTo>
                      <a:pt x="3781" y="5156"/>
                      <a:pt x="3609" y="6687"/>
                      <a:pt x="4453" y="7750"/>
                    </a:cubicBezTo>
                    <a:cubicBezTo>
                      <a:pt x="5297" y="8812"/>
                      <a:pt x="6843" y="9000"/>
                      <a:pt x="7890" y="8156"/>
                    </a:cubicBezTo>
                    <a:cubicBezTo>
                      <a:pt x="8953" y="7328"/>
                      <a:pt x="9109" y="5781"/>
                      <a:pt x="8265" y="4719"/>
                    </a:cubicBezTo>
                    <a:close/>
                    <a:moveTo>
                      <a:pt x="5172" y="7187"/>
                    </a:moveTo>
                    <a:cubicBezTo>
                      <a:pt x="4640" y="6516"/>
                      <a:pt x="4750" y="5547"/>
                      <a:pt x="5406" y="5031"/>
                    </a:cubicBezTo>
                    <a:cubicBezTo>
                      <a:pt x="6062" y="4516"/>
                      <a:pt x="7031" y="4625"/>
                      <a:pt x="7562" y="5281"/>
                    </a:cubicBezTo>
                    <a:cubicBezTo>
                      <a:pt x="8093" y="5953"/>
                      <a:pt x="7984" y="6922"/>
                      <a:pt x="7328" y="7437"/>
                    </a:cubicBezTo>
                    <a:cubicBezTo>
                      <a:pt x="6656" y="7969"/>
                      <a:pt x="5687" y="7859"/>
                      <a:pt x="5172" y="71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35" name="组合 71"/>
            <p:cNvGrpSpPr/>
            <p:nvPr/>
          </p:nvGrpSpPr>
          <p:grpSpPr>
            <a:xfrm>
              <a:off x="1264848" y="5740352"/>
              <a:ext cx="360000" cy="360000"/>
              <a:chOff x="3121442" y="4834042"/>
              <a:chExt cx="327361" cy="327361"/>
            </a:xfrm>
          </p:grpSpPr>
          <p:sp>
            <p:nvSpPr>
              <p:cNvPr id="42" name="椭圆 41"/>
              <p:cNvSpPr/>
              <p:nvPr/>
            </p:nvSpPr>
            <p:spPr>
              <a:xfrm>
                <a:off x="3121442" y="4834042"/>
                <a:ext cx="327361" cy="327361"/>
              </a:xfrm>
              <a:prstGeom prst="ellips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Oval 17"/>
              <p:cNvSpPr/>
              <p:nvPr/>
            </p:nvSpPr>
            <p:spPr>
              <a:xfrm>
                <a:off x="3190530" y="4903130"/>
                <a:ext cx="189184" cy="189184"/>
              </a:xfrm>
              <a:custGeom>
                <a:avLst/>
                <a:gdLst>
                  <a:gd name="T0" fmla="*/ 10800 w 12800"/>
                  <a:gd name="T1" fmla="*/ 8800 h 12800"/>
                  <a:gd name="T2" fmla="*/ 9760 w 12800"/>
                  <a:gd name="T3" fmla="*/ 9120 h 12800"/>
                  <a:gd name="T4" fmla="*/ 9040 w 12800"/>
                  <a:gd name="T5" fmla="*/ 8400 h 12800"/>
                  <a:gd name="T6" fmla="*/ 9680 w 12800"/>
                  <a:gd name="T7" fmla="*/ 6480 h 12800"/>
                  <a:gd name="T8" fmla="*/ 9040 w 12800"/>
                  <a:gd name="T9" fmla="*/ 4560 h 12800"/>
                  <a:gd name="T10" fmla="*/ 9760 w 12800"/>
                  <a:gd name="T11" fmla="*/ 3840 h 12800"/>
                  <a:gd name="T12" fmla="*/ 10800 w 12800"/>
                  <a:gd name="T13" fmla="*/ 4000 h 12800"/>
                  <a:gd name="T14" fmla="*/ 12800 w 12800"/>
                  <a:gd name="T15" fmla="*/ 2000 h 12800"/>
                  <a:gd name="T16" fmla="*/ 10800 w 12800"/>
                  <a:gd name="T17" fmla="*/ 0 h 12800"/>
                  <a:gd name="T18" fmla="*/ 8800 w 12800"/>
                  <a:gd name="T19" fmla="*/ 2000 h 12800"/>
                  <a:gd name="T20" fmla="*/ 9200 w 12800"/>
                  <a:gd name="T21" fmla="*/ 3200 h 12800"/>
                  <a:gd name="T22" fmla="*/ 8480 w 12800"/>
                  <a:gd name="T23" fmla="*/ 3920 h 12800"/>
                  <a:gd name="T24" fmla="*/ 6400 w 12800"/>
                  <a:gd name="T25" fmla="*/ 3120 h 12800"/>
                  <a:gd name="T26" fmla="*/ 4320 w 12800"/>
                  <a:gd name="T27" fmla="*/ 3920 h 12800"/>
                  <a:gd name="T28" fmla="*/ 3600 w 12800"/>
                  <a:gd name="T29" fmla="*/ 3200 h 12800"/>
                  <a:gd name="T30" fmla="*/ 4000 w 12800"/>
                  <a:gd name="T31" fmla="*/ 2000 h 12800"/>
                  <a:gd name="T32" fmla="*/ 2000 w 12800"/>
                  <a:gd name="T33" fmla="*/ 0 h 12800"/>
                  <a:gd name="T34" fmla="*/ 0 w 12800"/>
                  <a:gd name="T35" fmla="*/ 2000 h 12800"/>
                  <a:gd name="T36" fmla="*/ 2000 w 12800"/>
                  <a:gd name="T37" fmla="*/ 4000 h 12800"/>
                  <a:gd name="T38" fmla="*/ 3040 w 12800"/>
                  <a:gd name="T39" fmla="*/ 3760 h 12800"/>
                  <a:gd name="T40" fmla="*/ 3760 w 12800"/>
                  <a:gd name="T41" fmla="*/ 4480 h 12800"/>
                  <a:gd name="T42" fmla="*/ 3120 w 12800"/>
                  <a:gd name="T43" fmla="*/ 6400 h 12800"/>
                  <a:gd name="T44" fmla="*/ 3760 w 12800"/>
                  <a:gd name="T45" fmla="*/ 8320 h 12800"/>
                  <a:gd name="T46" fmla="*/ 3040 w 12800"/>
                  <a:gd name="T47" fmla="*/ 9040 h 12800"/>
                  <a:gd name="T48" fmla="*/ 2000 w 12800"/>
                  <a:gd name="T49" fmla="*/ 8800 h 12800"/>
                  <a:gd name="T50" fmla="*/ 0 w 12800"/>
                  <a:gd name="T51" fmla="*/ 10800 h 12800"/>
                  <a:gd name="T52" fmla="*/ 2000 w 12800"/>
                  <a:gd name="T53" fmla="*/ 12800 h 12800"/>
                  <a:gd name="T54" fmla="*/ 4000 w 12800"/>
                  <a:gd name="T55" fmla="*/ 10800 h 12800"/>
                  <a:gd name="T56" fmla="*/ 3600 w 12800"/>
                  <a:gd name="T57" fmla="*/ 9600 h 12800"/>
                  <a:gd name="T58" fmla="*/ 4320 w 12800"/>
                  <a:gd name="T59" fmla="*/ 8880 h 12800"/>
                  <a:gd name="T60" fmla="*/ 6400 w 12800"/>
                  <a:gd name="T61" fmla="*/ 9680 h 12800"/>
                  <a:gd name="T62" fmla="*/ 8480 w 12800"/>
                  <a:gd name="T63" fmla="*/ 8880 h 12800"/>
                  <a:gd name="T64" fmla="*/ 9200 w 12800"/>
                  <a:gd name="T65" fmla="*/ 9600 h 12800"/>
                  <a:gd name="T66" fmla="*/ 8800 w 12800"/>
                  <a:gd name="T67" fmla="*/ 10800 h 12800"/>
                  <a:gd name="T68" fmla="*/ 10800 w 12800"/>
                  <a:gd name="T69" fmla="*/ 12800 h 12800"/>
                  <a:gd name="T70" fmla="*/ 12800 w 12800"/>
                  <a:gd name="T71" fmla="*/ 10800 h 12800"/>
                  <a:gd name="T72" fmla="*/ 10800 w 12800"/>
                  <a:gd name="T73" fmla="*/ 8800 h 12800"/>
                  <a:gd name="T74" fmla="*/ 10800 w 12800"/>
                  <a:gd name="T75" fmla="*/ 720 h 12800"/>
                  <a:gd name="T76" fmla="*/ 12080 w 12800"/>
                  <a:gd name="T77" fmla="*/ 2000 h 12800"/>
                  <a:gd name="T78" fmla="*/ 10800 w 12800"/>
                  <a:gd name="T79" fmla="*/ 3280 h 12800"/>
                  <a:gd name="T80" fmla="*/ 9520 w 12800"/>
                  <a:gd name="T81" fmla="*/ 2000 h 12800"/>
                  <a:gd name="T82" fmla="*/ 10800 w 12800"/>
                  <a:gd name="T83" fmla="*/ 720 h 12800"/>
                  <a:gd name="T84" fmla="*/ 2000 w 12800"/>
                  <a:gd name="T85" fmla="*/ 3280 h 12800"/>
                  <a:gd name="T86" fmla="*/ 720 w 12800"/>
                  <a:gd name="T87" fmla="*/ 2000 h 12800"/>
                  <a:gd name="T88" fmla="*/ 2000 w 12800"/>
                  <a:gd name="T89" fmla="*/ 720 h 12800"/>
                  <a:gd name="T90" fmla="*/ 3280 w 12800"/>
                  <a:gd name="T91" fmla="*/ 2000 h 12800"/>
                  <a:gd name="T92" fmla="*/ 2000 w 12800"/>
                  <a:gd name="T93" fmla="*/ 3280 h 12800"/>
                  <a:gd name="T94" fmla="*/ 2000 w 12800"/>
                  <a:gd name="T95" fmla="*/ 12080 h 12800"/>
                  <a:gd name="T96" fmla="*/ 720 w 12800"/>
                  <a:gd name="T97" fmla="*/ 10800 h 12800"/>
                  <a:gd name="T98" fmla="*/ 2000 w 12800"/>
                  <a:gd name="T99" fmla="*/ 9520 h 12800"/>
                  <a:gd name="T100" fmla="*/ 3280 w 12800"/>
                  <a:gd name="T101" fmla="*/ 10800 h 12800"/>
                  <a:gd name="T102" fmla="*/ 2000 w 12800"/>
                  <a:gd name="T103" fmla="*/ 12080 h 12800"/>
                  <a:gd name="T104" fmla="*/ 6400 w 12800"/>
                  <a:gd name="T105" fmla="*/ 8720 h 12800"/>
                  <a:gd name="T106" fmla="*/ 4080 w 12800"/>
                  <a:gd name="T107" fmla="*/ 6400 h 12800"/>
                  <a:gd name="T108" fmla="*/ 6400 w 12800"/>
                  <a:gd name="T109" fmla="*/ 4080 h 12800"/>
                  <a:gd name="T110" fmla="*/ 8720 w 12800"/>
                  <a:gd name="T111" fmla="*/ 6400 h 12800"/>
                  <a:gd name="T112" fmla="*/ 6400 w 12800"/>
                  <a:gd name="T113" fmla="*/ 8720 h 12800"/>
                  <a:gd name="T114" fmla="*/ 10800 w 12800"/>
                  <a:gd name="T115" fmla="*/ 12080 h 12800"/>
                  <a:gd name="T116" fmla="*/ 9520 w 12800"/>
                  <a:gd name="T117" fmla="*/ 10800 h 12800"/>
                  <a:gd name="T118" fmla="*/ 10800 w 12800"/>
                  <a:gd name="T119" fmla="*/ 9520 h 12800"/>
                  <a:gd name="T120" fmla="*/ 12080 w 12800"/>
                  <a:gd name="T121" fmla="*/ 10800 h 12800"/>
                  <a:gd name="T122" fmla="*/ 10800 w 12800"/>
                  <a:gd name="T123" fmla="*/ 1208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00" h="12800">
                    <a:moveTo>
                      <a:pt x="10800" y="8800"/>
                    </a:moveTo>
                    <a:cubicBezTo>
                      <a:pt x="10400" y="8800"/>
                      <a:pt x="10080" y="8880"/>
                      <a:pt x="9760" y="9120"/>
                    </a:cubicBezTo>
                    <a:lnTo>
                      <a:pt x="9040" y="8400"/>
                    </a:lnTo>
                    <a:cubicBezTo>
                      <a:pt x="9440" y="7840"/>
                      <a:pt x="9680" y="7200"/>
                      <a:pt x="9680" y="6480"/>
                    </a:cubicBezTo>
                    <a:cubicBezTo>
                      <a:pt x="9680" y="5760"/>
                      <a:pt x="9440" y="5120"/>
                      <a:pt x="9040" y="4560"/>
                    </a:cubicBezTo>
                    <a:lnTo>
                      <a:pt x="9760" y="3840"/>
                    </a:lnTo>
                    <a:cubicBezTo>
                      <a:pt x="10080" y="3920"/>
                      <a:pt x="10400" y="4000"/>
                      <a:pt x="10800" y="4000"/>
                    </a:cubicBezTo>
                    <a:cubicBezTo>
                      <a:pt x="11920" y="4000"/>
                      <a:pt x="12800" y="3120"/>
                      <a:pt x="12800" y="2000"/>
                    </a:cubicBezTo>
                    <a:cubicBezTo>
                      <a:pt x="12800" y="880"/>
                      <a:pt x="11920" y="0"/>
                      <a:pt x="10800" y="0"/>
                    </a:cubicBezTo>
                    <a:cubicBezTo>
                      <a:pt x="9680" y="0"/>
                      <a:pt x="8800" y="880"/>
                      <a:pt x="8800" y="2000"/>
                    </a:cubicBezTo>
                    <a:cubicBezTo>
                      <a:pt x="8800" y="2480"/>
                      <a:pt x="8960" y="2880"/>
                      <a:pt x="9200" y="3200"/>
                    </a:cubicBezTo>
                    <a:lnTo>
                      <a:pt x="8480" y="3920"/>
                    </a:lnTo>
                    <a:cubicBezTo>
                      <a:pt x="7920" y="3440"/>
                      <a:pt x="7200" y="3120"/>
                      <a:pt x="6400" y="3120"/>
                    </a:cubicBezTo>
                    <a:cubicBezTo>
                      <a:pt x="5600" y="3120"/>
                      <a:pt x="4880" y="3440"/>
                      <a:pt x="4320" y="3920"/>
                    </a:cubicBezTo>
                    <a:lnTo>
                      <a:pt x="3600" y="3200"/>
                    </a:lnTo>
                    <a:cubicBezTo>
                      <a:pt x="3840" y="2880"/>
                      <a:pt x="4000" y="2480"/>
                      <a:pt x="4000" y="2000"/>
                    </a:cubicBezTo>
                    <a:cubicBezTo>
                      <a:pt x="4000" y="880"/>
                      <a:pt x="3120" y="0"/>
                      <a:pt x="2000" y="0"/>
                    </a:cubicBezTo>
                    <a:cubicBezTo>
                      <a:pt x="880" y="0"/>
                      <a:pt x="0" y="880"/>
                      <a:pt x="0" y="2000"/>
                    </a:cubicBezTo>
                    <a:cubicBezTo>
                      <a:pt x="0" y="3120"/>
                      <a:pt x="880" y="4000"/>
                      <a:pt x="2000" y="4000"/>
                    </a:cubicBezTo>
                    <a:cubicBezTo>
                      <a:pt x="2400" y="4000"/>
                      <a:pt x="2720" y="3920"/>
                      <a:pt x="3040" y="3760"/>
                    </a:cubicBezTo>
                    <a:lnTo>
                      <a:pt x="3760" y="4480"/>
                    </a:lnTo>
                    <a:cubicBezTo>
                      <a:pt x="3360" y="5040"/>
                      <a:pt x="3120" y="5680"/>
                      <a:pt x="3120" y="6400"/>
                    </a:cubicBezTo>
                    <a:cubicBezTo>
                      <a:pt x="3120" y="7120"/>
                      <a:pt x="3360" y="7760"/>
                      <a:pt x="3760" y="8320"/>
                    </a:cubicBezTo>
                    <a:lnTo>
                      <a:pt x="3040" y="9040"/>
                    </a:lnTo>
                    <a:cubicBezTo>
                      <a:pt x="2720" y="8880"/>
                      <a:pt x="2400" y="8800"/>
                      <a:pt x="2000" y="8800"/>
                    </a:cubicBezTo>
                    <a:cubicBezTo>
                      <a:pt x="880" y="8800"/>
                      <a:pt x="0" y="9680"/>
                      <a:pt x="0" y="10800"/>
                    </a:cubicBezTo>
                    <a:cubicBezTo>
                      <a:pt x="0" y="11920"/>
                      <a:pt x="880" y="12800"/>
                      <a:pt x="2000" y="12800"/>
                    </a:cubicBezTo>
                    <a:cubicBezTo>
                      <a:pt x="3120" y="12800"/>
                      <a:pt x="4000" y="11920"/>
                      <a:pt x="4000" y="10800"/>
                    </a:cubicBezTo>
                    <a:cubicBezTo>
                      <a:pt x="4000" y="10320"/>
                      <a:pt x="3840" y="9920"/>
                      <a:pt x="3600" y="9600"/>
                    </a:cubicBezTo>
                    <a:lnTo>
                      <a:pt x="4320" y="8880"/>
                    </a:lnTo>
                    <a:cubicBezTo>
                      <a:pt x="4880" y="9360"/>
                      <a:pt x="5600" y="9680"/>
                      <a:pt x="6400" y="9680"/>
                    </a:cubicBezTo>
                    <a:cubicBezTo>
                      <a:pt x="7200" y="9680"/>
                      <a:pt x="7920" y="9360"/>
                      <a:pt x="8480" y="8880"/>
                    </a:cubicBezTo>
                    <a:lnTo>
                      <a:pt x="9200" y="9600"/>
                    </a:lnTo>
                    <a:cubicBezTo>
                      <a:pt x="8960" y="9920"/>
                      <a:pt x="8800" y="10320"/>
                      <a:pt x="8800" y="10800"/>
                    </a:cubicBezTo>
                    <a:cubicBezTo>
                      <a:pt x="8800" y="11920"/>
                      <a:pt x="9680" y="12800"/>
                      <a:pt x="10800" y="12800"/>
                    </a:cubicBezTo>
                    <a:cubicBezTo>
                      <a:pt x="11920" y="12800"/>
                      <a:pt x="12800" y="11920"/>
                      <a:pt x="12800" y="10800"/>
                    </a:cubicBezTo>
                    <a:cubicBezTo>
                      <a:pt x="12800" y="9680"/>
                      <a:pt x="11920" y="8800"/>
                      <a:pt x="10800" y="8800"/>
                    </a:cubicBezTo>
                    <a:close/>
                    <a:moveTo>
                      <a:pt x="10800" y="720"/>
                    </a:moveTo>
                    <a:cubicBezTo>
                      <a:pt x="11520" y="720"/>
                      <a:pt x="12080" y="1280"/>
                      <a:pt x="12080" y="2000"/>
                    </a:cubicBezTo>
                    <a:cubicBezTo>
                      <a:pt x="12080" y="2720"/>
                      <a:pt x="11520" y="3280"/>
                      <a:pt x="10800" y="3280"/>
                    </a:cubicBezTo>
                    <a:cubicBezTo>
                      <a:pt x="10080" y="3280"/>
                      <a:pt x="9520" y="2720"/>
                      <a:pt x="9520" y="2000"/>
                    </a:cubicBezTo>
                    <a:cubicBezTo>
                      <a:pt x="9520" y="1280"/>
                      <a:pt x="10080" y="720"/>
                      <a:pt x="10800" y="720"/>
                    </a:cubicBezTo>
                    <a:close/>
                    <a:moveTo>
                      <a:pt x="2000" y="3280"/>
                    </a:moveTo>
                    <a:cubicBezTo>
                      <a:pt x="1280" y="3280"/>
                      <a:pt x="720" y="2720"/>
                      <a:pt x="720" y="2000"/>
                    </a:cubicBezTo>
                    <a:cubicBezTo>
                      <a:pt x="720" y="1280"/>
                      <a:pt x="1280" y="720"/>
                      <a:pt x="2000" y="720"/>
                    </a:cubicBezTo>
                    <a:cubicBezTo>
                      <a:pt x="2720" y="720"/>
                      <a:pt x="3280" y="1280"/>
                      <a:pt x="3280" y="2000"/>
                    </a:cubicBezTo>
                    <a:cubicBezTo>
                      <a:pt x="3280" y="2720"/>
                      <a:pt x="2720" y="3280"/>
                      <a:pt x="2000" y="3280"/>
                    </a:cubicBezTo>
                    <a:close/>
                    <a:moveTo>
                      <a:pt x="2000" y="12080"/>
                    </a:moveTo>
                    <a:cubicBezTo>
                      <a:pt x="1280" y="12080"/>
                      <a:pt x="720" y="11520"/>
                      <a:pt x="720" y="10800"/>
                    </a:cubicBezTo>
                    <a:cubicBezTo>
                      <a:pt x="720" y="10080"/>
                      <a:pt x="1280" y="9520"/>
                      <a:pt x="2000" y="9520"/>
                    </a:cubicBezTo>
                    <a:cubicBezTo>
                      <a:pt x="2720" y="9520"/>
                      <a:pt x="3280" y="10080"/>
                      <a:pt x="3280" y="10800"/>
                    </a:cubicBezTo>
                    <a:cubicBezTo>
                      <a:pt x="3280" y="11520"/>
                      <a:pt x="2720" y="12080"/>
                      <a:pt x="2000" y="12080"/>
                    </a:cubicBezTo>
                    <a:close/>
                    <a:moveTo>
                      <a:pt x="6400" y="8720"/>
                    </a:moveTo>
                    <a:cubicBezTo>
                      <a:pt x="5120" y="8720"/>
                      <a:pt x="4080" y="7680"/>
                      <a:pt x="4080" y="6400"/>
                    </a:cubicBezTo>
                    <a:cubicBezTo>
                      <a:pt x="4080" y="5120"/>
                      <a:pt x="5120" y="4080"/>
                      <a:pt x="6400" y="4080"/>
                    </a:cubicBezTo>
                    <a:cubicBezTo>
                      <a:pt x="7680" y="4080"/>
                      <a:pt x="8720" y="5120"/>
                      <a:pt x="8720" y="6400"/>
                    </a:cubicBezTo>
                    <a:cubicBezTo>
                      <a:pt x="8720" y="7680"/>
                      <a:pt x="7680" y="8720"/>
                      <a:pt x="6400" y="8720"/>
                    </a:cubicBezTo>
                    <a:close/>
                    <a:moveTo>
                      <a:pt x="10800" y="12080"/>
                    </a:moveTo>
                    <a:cubicBezTo>
                      <a:pt x="10080" y="12080"/>
                      <a:pt x="9520" y="11520"/>
                      <a:pt x="9520" y="10800"/>
                    </a:cubicBezTo>
                    <a:cubicBezTo>
                      <a:pt x="9520" y="10080"/>
                      <a:pt x="10080" y="9520"/>
                      <a:pt x="10800" y="9520"/>
                    </a:cubicBezTo>
                    <a:cubicBezTo>
                      <a:pt x="11520" y="9520"/>
                      <a:pt x="12080" y="10080"/>
                      <a:pt x="12080" y="10800"/>
                    </a:cubicBezTo>
                    <a:cubicBezTo>
                      <a:pt x="12080" y="11520"/>
                      <a:pt x="11520" y="12080"/>
                      <a:pt x="10800" y="120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36" name="组合 72"/>
            <p:cNvGrpSpPr/>
            <p:nvPr/>
          </p:nvGrpSpPr>
          <p:grpSpPr>
            <a:xfrm>
              <a:off x="1954243" y="5740352"/>
              <a:ext cx="360000" cy="360000"/>
              <a:chOff x="1127125" y="1813086"/>
              <a:chExt cx="616707" cy="616707"/>
            </a:xfrm>
          </p:grpSpPr>
          <p:sp>
            <p:nvSpPr>
              <p:cNvPr id="40" name="圆角矩形 19"/>
              <p:cNvSpPr/>
              <p:nvPr/>
            </p:nvSpPr>
            <p:spPr>
              <a:xfrm>
                <a:off x="1127125" y="1813086"/>
                <a:ext cx="616707" cy="616707"/>
              </a:xfrm>
              <a:prstGeom prst="ellipse">
                <a:avLst/>
              </a:prstGeom>
              <a:gradFill>
                <a:gsLst>
                  <a:gs pos="0">
                    <a:srgbClr val="CD272D"/>
                  </a:gs>
                  <a:gs pos="100000">
                    <a:srgbClr val="CC262D"/>
                  </a:gs>
                </a:gsLst>
                <a:path path="circle">
                  <a:fillToRect l="100000" t="100000"/>
                </a:path>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1" name="圆角矩形 19"/>
              <p:cNvSpPr/>
              <p:nvPr/>
            </p:nvSpPr>
            <p:spPr>
              <a:xfrm>
                <a:off x="1281300" y="1978778"/>
                <a:ext cx="308354" cy="285323"/>
              </a:xfrm>
              <a:custGeom>
                <a:avLst/>
                <a:gdLst>
                  <a:gd name="T0" fmla="*/ 8673 w 11185"/>
                  <a:gd name="T1" fmla="*/ 0 h 10349"/>
                  <a:gd name="T2" fmla="*/ 2512 w 11185"/>
                  <a:gd name="T3" fmla="*/ 0 h 10349"/>
                  <a:gd name="T4" fmla="*/ 0 w 11185"/>
                  <a:gd name="T5" fmla="*/ 2511 h 10349"/>
                  <a:gd name="T6" fmla="*/ 0 w 11185"/>
                  <a:gd name="T7" fmla="*/ 7838 h 10349"/>
                  <a:gd name="T8" fmla="*/ 2511 w 11185"/>
                  <a:gd name="T9" fmla="*/ 10349 h 10349"/>
                  <a:gd name="T10" fmla="*/ 8672 w 11185"/>
                  <a:gd name="T11" fmla="*/ 10349 h 10349"/>
                  <a:gd name="T12" fmla="*/ 11183 w 11185"/>
                  <a:gd name="T13" fmla="*/ 7838 h 10349"/>
                  <a:gd name="T14" fmla="*/ 11183 w 11185"/>
                  <a:gd name="T15" fmla="*/ 2511 h 10349"/>
                  <a:gd name="T16" fmla="*/ 8673 w 11185"/>
                  <a:gd name="T17" fmla="*/ 0 h 10349"/>
                  <a:gd name="T18" fmla="*/ 2512 w 11185"/>
                  <a:gd name="T19" fmla="*/ 705 h 10349"/>
                  <a:gd name="T20" fmla="*/ 8673 w 11185"/>
                  <a:gd name="T21" fmla="*/ 705 h 10349"/>
                  <a:gd name="T22" fmla="*/ 10481 w 11185"/>
                  <a:gd name="T23" fmla="*/ 2513 h 10349"/>
                  <a:gd name="T24" fmla="*/ 10481 w 11185"/>
                  <a:gd name="T25" fmla="*/ 2630 h 10349"/>
                  <a:gd name="T26" fmla="*/ 5713 w 11185"/>
                  <a:gd name="T27" fmla="*/ 4895 h 10349"/>
                  <a:gd name="T28" fmla="*/ 5470 w 11185"/>
                  <a:gd name="T29" fmla="*/ 4895 h 10349"/>
                  <a:gd name="T30" fmla="*/ 705 w 11185"/>
                  <a:gd name="T31" fmla="*/ 2629 h 10349"/>
                  <a:gd name="T32" fmla="*/ 705 w 11185"/>
                  <a:gd name="T33" fmla="*/ 2511 h 10349"/>
                  <a:gd name="T34" fmla="*/ 2512 w 11185"/>
                  <a:gd name="T35" fmla="*/ 705 h 10349"/>
                  <a:gd name="T36" fmla="*/ 8673 w 11185"/>
                  <a:gd name="T37" fmla="*/ 9645 h 10349"/>
                  <a:gd name="T38" fmla="*/ 2512 w 11185"/>
                  <a:gd name="T39" fmla="*/ 9645 h 10349"/>
                  <a:gd name="T40" fmla="*/ 705 w 11185"/>
                  <a:gd name="T41" fmla="*/ 7838 h 10349"/>
                  <a:gd name="T42" fmla="*/ 705 w 11185"/>
                  <a:gd name="T43" fmla="*/ 3409 h 10349"/>
                  <a:gd name="T44" fmla="*/ 5355 w 11185"/>
                  <a:gd name="T45" fmla="*/ 5620 h 10349"/>
                  <a:gd name="T46" fmla="*/ 5441 w 11185"/>
                  <a:gd name="T47" fmla="*/ 5661 h 10349"/>
                  <a:gd name="T48" fmla="*/ 5445 w 11185"/>
                  <a:gd name="T49" fmla="*/ 5663 h 10349"/>
                  <a:gd name="T50" fmla="*/ 5456 w 11185"/>
                  <a:gd name="T51" fmla="*/ 5666 h 10349"/>
                  <a:gd name="T52" fmla="*/ 5593 w 11185"/>
                  <a:gd name="T53" fmla="*/ 5689 h 10349"/>
                  <a:gd name="T54" fmla="*/ 5731 w 11185"/>
                  <a:gd name="T55" fmla="*/ 5666 h 10349"/>
                  <a:gd name="T56" fmla="*/ 5742 w 11185"/>
                  <a:gd name="T57" fmla="*/ 5663 h 10349"/>
                  <a:gd name="T58" fmla="*/ 5746 w 11185"/>
                  <a:gd name="T59" fmla="*/ 5661 h 10349"/>
                  <a:gd name="T60" fmla="*/ 5832 w 11185"/>
                  <a:gd name="T61" fmla="*/ 5620 h 10349"/>
                  <a:gd name="T62" fmla="*/ 10482 w 11185"/>
                  <a:gd name="T63" fmla="*/ 3409 h 10349"/>
                  <a:gd name="T64" fmla="*/ 10482 w 11185"/>
                  <a:gd name="T65" fmla="*/ 7839 h 10349"/>
                  <a:gd name="T66" fmla="*/ 8673 w 11185"/>
                  <a:gd name="T67" fmla="*/ 9645 h 10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85" h="10349">
                    <a:moveTo>
                      <a:pt x="8673" y="0"/>
                    </a:moveTo>
                    <a:lnTo>
                      <a:pt x="2512" y="0"/>
                    </a:lnTo>
                    <a:cubicBezTo>
                      <a:pt x="1127" y="0"/>
                      <a:pt x="0" y="1128"/>
                      <a:pt x="0" y="2511"/>
                    </a:cubicBezTo>
                    <a:lnTo>
                      <a:pt x="0" y="7838"/>
                    </a:lnTo>
                    <a:cubicBezTo>
                      <a:pt x="0" y="9223"/>
                      <a:pt x="1126" y="10349"/>
                      <a:pt x="2511" y="10349"/>
                    </a:cubicBezTo>
                    <a:lnTo>
                      <a:pt x="8672" y="10349"/>
                    </a:lnTo>
                    <a:cubicBezTo>
                      <a:pt x="10057" y="10349"/>
                      <a:pt x="11183" y="9223"/>
                      <a:pt x="11183" y="7838"/>
                    </a:cubicBezTo>
                    <a:lnTo>
                      <a:pt x="11183" y="2511"/>
                    </a:lnTo>
                    <a:cubicBezTo>
                      <a:pt x="11185" y="1128"/>
                      <a:pt x="10057" y="0"/>
                      <a:pt x="8673" y="0"/>
                    </a:cubicBezTo>
                    <a:close/>
                    <a:moveTo>
                      <a:pt x="2512" y="705"/>
                    </a:moveTo>
                    <a:lnTo>
                      <a:pt x="8673" y="705"/>
                    </a:lnTo>
                    <a:cubicBezTo>
                      <a:pt x="9670" y="705"/>
                      <a:pt x="10481" y="1516"/>
                      <a:pt x="10481" y="2513"/>
                    </a:cubicBezTo>
                    <a:lnTo>
                      <a:pt x="10481" y="2630"/>
                    </a:lnTo>
                    <a:lnTo>
                      <a:pt x="5713" y="4895"/>
                    </a:lnTo>
                    <a:cubicBezTo>
                      <a:pt x="5636" y="4931"/>
                      <a:pt x="5547" y="4931"/>
                      <a:pt x="5470" y="4895"/>
                    </a:cubicBezTo>
                    <a:lnTo>
                      <a:pt x="705" y="2629"/>
                    </a:lnTo>
                    <a:lnTo>
                      <a:pt x="705" y="2511"/>
                    </a:lnTo>
                    <a:cubicBezTo>
                      <a:pt x="705" y="1515"/>
                      <a:pt x="1515" y="705"/>
                      <a:pt x="2512" y="705"/>
                    </a:cubicBezTo>
                    <a:close/>
                    <a:moveTo>
                      <a:pt x="8673" y="9645"/>
                    </a:moveTo>
                    <a:lnTo>
                      <a:pt x="2512" y="9645"/>
                    </a:lnTo>
                    <a:cubicBezTo>
                      <a:pt x="1516" y="9645"/>
                      <a:pt x="705" y="8834"/>
                      <a:pt x="705" y="7838"/>
                    </a:cubicBezTo>
                    <a:lnTo>
                      <a:pt x="705" y="3409"/>
                    </a:lnTo>
                    <a:lnTo>
                      <a:pt x="5355" y="5620"/>
                    </a:lnTo>
                    <a:lnTo>
                      <a:pt x="5441" y="5661"/>
                    </a:lnTo>
                    <a:cubicBezTo>
                      <a:pt x="5442" y="5661"/>
                      <a:pt x="5443" y="5661"/>
                      <a:pt x="5445" y="5663"/>
                    </a:cubicBezTo>
                    <a:lnTo>
                      <a:pt x="5456" y="5666"/>
                    </a:lnTo>
                    <a:cubicBezTo>
                      <a:pt x="5498" y="5680"/>
                      <a:pt x="5545" y="5689"/>
                      <a:pt x="5593" y="5689"/>
                    </a:cubicBezTo>
                    <a:cubicBezTo>
                      <a:pt x="5642" y="5689"/>
                      <a:pt x="5687" y="5680"/>
                      <a:pt x="5731" y="5666"/>
                    </a:cubicBezTo>
                    <a:lnTo>
                      <a:pt x="5742" y="5663"/>
                    </a:lnTo>
                    <a:cubicBezTo>
                      <a:pt x="5743" y="5663"/>
                      <a:pt x="5744" y="5663"/>
                      <a:pt x="5746" y="5661"/>
                    </a:cubicBezTo>
                    <a:lnTo>
                      <a:pt x="5832" y="5620"/>
                    </a:lnTo>
                    <a:lnTo>
                      <a:pt x="10482" y="3409"/>
                    </a:lnTo>
                    <a:lnTo>
                      <a:pt x="10482" y="7839"/>
                    </a:lnTo>
                    <a:cubicBezTo>
                      <a:pt x="10479" y="8835"/>
                      <a:pt x="9669" y="9645"/>
                      <a:pt x="8673" y="9645"/>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7" name="组合 73"/>
            <p:cNvGrpSpPr/>
            <p:nvPr/>
          </p:nvGrpSpPr>
          <p:grpSpPr>
            <a:xfrm>
              <a:off x="2643639" y="5740352"/>
              <a:ext cx="360000" cy="360000"/>
              <a:chOff x="6460787" y="1977356"/>
              <a:chExt cx="616707" cy="616707"/>
            </a:xfrm>
          </p:grpSpPr>
          <p:sp>
            <p:nvSpPr>
              <p:cNvPr id="38" name="圆角矩形 19"/>
              <p:cNvSpPr/>
              <p:nvPr/>
            </p:nvSpPr>
            <p:spPr>
              <a:xfrm>
                <a:off x="6460787" y="1977356"/>
                <a:ext cx="616707" cy="616707"/>
              </a:xfrm>
              <a:prstGeom prst="ellipse">
                <a:avLst/>
              </a:prstGeom>
              <a:gradFill>
                <a:gsLst>
                  <a:gs pos="0">
                    <a:srgbClr val="CD272D"/>
                  </a:gs>
                  <a:gs pos="100000">
                    <a:srgbClr val="CC262D"/>
                  </a:gs>
                </a:gsLst>
                <a:path path="circle">
                  <a:fillToRect l="100000" t="100000"/>
                </a:path>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9" name="圆角矩形 19"/>
              <p:cNvSpPr/>
              <p:nvPr/>
            </p:nvSpPr>
            <p:spPr>
              <a:xfrm>
                <a:off x="6621504" y="2131532"/>
                <a:ext cx="295270" cy="308354"/>
              </a:xfrm>
              <a:custGeom>
                <a:avLst/>
                <a:gdLst>
                  <a:gd name="T0" fmla="*/ 10185 w 10671"/>
                  <a:gd name="T1" fmla="*/ 3987 h 11145"/>
                  <a:gd name="T2" fmla="*/ 10185 w 10671"/>
                  <a:gd name="T3" fmla="*/ 2746 h 11145"/>
                  <a:gd name="T4" fmla="*/ 7848 w 10671"/>
                  <a:gd name="T5" fmla="*/ 408 h 11145"/>
                  <a:gd name="T6" fmla="*/ 4449 w 10671"/>
                  <a:gd name="T7" fmla="*/ 408 h 11145"/>
                  <a:gd name="T8" fmla="*/ 4348 w 10671"/>
                  <a:gd name="T9" fmla="*/ 200 h 11145"/>
                  <a:gd name="T10" fmla="*/ 4030 w 10671"/>
                  <a:gd name="T11" fmla="*/ 0 h 11145"/>
                  <a:gd name="T12" fmla="*/ 2544 w 10671"/>
                  <a:gd name="T13" fmla="*/ 0 h 11145"/>
                  <a:gd name="T14" fmla="*/ 0 w 10671"/>
                  <a:gd name="T15" fmla="*/ 2543 h 11145"/>
                  <a:gd name="T16" fmla="*/ 0 w 10671"/>
                  <a:gd name="T17" fmla="*/ 8601 h 11145"/>
                  <a:gd name="T18" fmla="*/ 2544 w 10671"/>
                  <a:gd name="T19" fmla="*/ 11145 h 11145"/>
                  <a:gd name="T20" fmla="*/ 8128 w 10671"/>
                  <a:gd name="T21" fmla="*/ 11145 h 11145"/>
                  <a:gd name="T22" fmla="*/ 10671 w 10671"/>
                  <a:gd name="T23" fmla="*/ 8601 h 11145"/>
                  <a:gd name="T24" fmla="*/ 10671 w 10671"/>
                  <a:gd name="T25" fmla="*/ 4612 h 11145"/>
                  <a:gd name="T26" fmla="*/ 10185 w 10671"/>
                  <a:gd name="T27" fmla="*/ 3987 h 11145"/>
                  <a:gd name="T28" fmla="*/ 7848 w 10671"/>
                  <a:gd name="T29" fmla="*/ 1115 h 11145"/>
                  <a:gd name="T30" fmla="*/ 9479 w 10671"/>
                  <a:gd name="T31" fmla="*/ 2746 h 11145"/>
                  <a:gd name="T32" fmla="*/ 9479 w 10671"/>
                  <a:gd name="T33" fmla="*/ 3966 h 11145"/>
                  <a:gd name="T34" fmla="*/ 6166 w 10671"/>
                  <a:gd name="T35" fmla="*/ 3966 h 11145"/>
                  <a:gd name="T36" fmla="*/ 4790 w 10671"/>
                  <a:gd name="T37" fmla="*/ 1115 h 11145"/>
                  <a:gd name="T38" fmla="*/ 7848 w 10671"/>
                  <a:gd name="T39" fmla="*/ 1115 h 11145"/>
                  <a:gd name="T40" fmla="*/ 9964 w 10671"/>
                  <a:gd name="T41" fmla="*/ 8601 h 11145"/>
                  <a:gd name="T42" fmla="*/ 8126 w 10671"/>
                  <a:gd name="T43" fmla="*/ 10438 h 11145"/>
                  <a:gd name="T44" fmla="*/ 2544 w 10671"/>
                  <a:gd name="T45" fmla="*/ 10438 h 11145"/>
                  <a:gd name="T46" fmla="*/ 706 w 10671"/>
                  <a:gd name="T47" fmla="*/ 8601 h 11145"/>
                  <a:gd name="T48" fmla="*/ 706 w 10671"/>
                  <a:gd name="T49" fmla="*/ 2543 h 11145"/>
                  <a:gd name="T50" fmla="*/ 2544 w 10671"/>
                  <a:gd name="T51" fmla="*/ 706 h 11145"/>
                  <a:gd name="T52" fmla="*/ 3809 w 10671"/>
                  <a:gd name="T53" fmla="*/ 706 h 11145"/>
                  <a:gd name="T54" fmla="*/ 5626 w 10671"/>
                  <a:gd name="T55" fmla="*/ 4472 h 11145"/>
                  <a:gd name="T56" fmla="*/ 5944 w 10671"/>
                  <a:gd name="T57" fmla="*/ 4672 h 11145"/>
                  <a:gd name="T58" fmla="*/ 9964 w 10671"/>
                  <a:gd name="T59" fmla="*/ 4672 h 11145"/>
                  <a:gd name="T60" fmla="*/ 9964 w 10671"/>
                  <a:gd name="T61" fmla="*/ 8601 h 1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71" h="11145">
                    <a:moveTo>
                      <a:pt x="10185" y="3987"/>
                    </a:moveTo>
                    <a:lnTo>
                      <a:pt x="10185" y="2746"/>
                    </a:lnTo>
                    <a:cubicBezTo>
                      <a:pt x="10185" y="1457"/>
                      <a:pt x="9136" y="408"/>
                      <a:pt x="7848" y="408"/>
                    </a:cubicBezTo>
                    <a:lnTo>
                      <a:pt x="4449" y="408"/>
                    </a:lnTo>
                    <a:lnTo>
                      <a:pt x="4348" y="200"/>
                    </a:lnTo>
                    <a:cubicBezTo>
                      <a:pt x="4289" y="77"/>
                      <a:pt x="4165" y="0"/>
                      <a:pt x="4030" y="0"/>
                    </a:cubicBezTo>
                    <a:lnTo>
                      <a:pt x="2544" y="0"/>
                    </a:lnTo>
                    <a:cubicBezTo>
                      <a:pt x="1141" y="0"/>
                      <a:pt x="0" y="1141"/>
                      <a:pt x="0" y="2543"/>
                    </a:cubicBezTo>
                    <a:lnTo>
                      <a:pt x="0" y="8601"/>
                    </a:lnTo>
                    <a:cubicBezTo>
                      <a:pt x="0" y="10003"/>
                      <a:pt x="1141" y="11145"/>
                      <a:pt x="2544" y="11145"/>
                    </a:cubicBezTo>
                    <a:lnTo>
                      <a:pt x="8128" y="11145"/>
                    </a:lnTo>
                    <a:cubicBezTo>
                      <a:pt x="9530" y="11145"/>
                      <a:pt x="10671" y="10003"/>
                      <a:pt x="10671" y="8601"/>
                    </a:cubicBezTo>
                    <a:lnTo>
                      <a:pt x="10671" y="4612"/>
                    </a:lnTo>
                    <a:cubicBezTo>
                      <a:pt x="10670" y="4311"/>
                      <a:pt x="10464" y="4058"/>
                      <a:pt x="10185" y="3987"/>
                    </a:cubicBezTo>
                    <a:close/>
                    <a:moveTo>
                      <a:pt x="7848" y="1115"/>
                    </a:moveTo>
                    <a:cubicBezTo>
                      <a:pt x="8748" y="1115"/>
                      <a:pt x="9479" y="1846"/>
                      <a:pt x="9479" y="2746"/>
                    </a:cubicBezTo>
                    <a:lnTo>
                      <a:pt x="9479" y="3966"/>
                    </a:lnTo>
                    <a:lnTo>
                      <a:pt x="6166" y="3966"/>
                    </a:lnTo>
                    <a:lnTo>
                      <a:pt x="4790" y="1115"/>
                    </a:lnTo>
                    <a:lnTo>
                      <a:pt x="7848" y="1115"/>
                    </a:lnTo>
                    <a:close/>
                    <a:moveTo>
                      <a:pt x="9964" y="8601"/>
                    </a:moveTo>
                    <a:cubicBezTo>
                      <a:pt x="9964" y="9615"/>
                      <a:pt x="9140" y="10438"/>
                      <a:pt x="8126" y="10438"/>
                    </a:cubicBezTo>
                    <a:lnTo>
                      <a:pt x="2544" y="10438"/>
                    </a:lnTo>
                    <a:cubicBezTo>
                      <a:pt x="1530" y="10438"/>
                      <a:pt x="706" y="9615"/>
                      <a:pt x="706" y="8601"/>
                    </a:cubicBezTo>
                    <a:lnTo>
                      <a:pt x="706" y="2543"/>
                    </a:lnTo>
                    <a:cubicBezTo>
                      <a:pt x="706" y="1530"/>
                      <a:pt x="1530" y="706"/>
                      <a:pt x="2544" y="706"/>
                    </a:cubicBezTo>
                    <a:lnTo>
                      <a:pt x="3809" y="706"/>
                    </a:lnTo>
                    <a:lnTo>
                      <a:pt x="5626" y="4472"/>
                    </a:lnTo>
                    <a:cubicBezTo>
                      <a:pt x="5685" y="4595"/>
                      <a:pt x="5809" y="4672"/>
                      <a:pt x="5944" y="4672"/>
                    </a:cubicBezTo>
                    <a:lnTo>
                      <a:pt x="9964" y="4672"/>
                    </a:lnTo>
                    <a:lnTo>
                      <a:pt x="9964" y="860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
        <p:nvSpPr>
          <p:cNvPr id="47" name="TextBox 46"/>
          <p:cNvSpPr txBox="1"/>
          <p:nvPr/>
        </p:nvSpPr>
        <p:spPr>
          <a:xfrm>
            <a:off x="3365500" y="4572000"/>
            <a:ext cx="1739900"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讲师：杨晓霞</a:t>
            </a:r>
            <a:endParaRPr lang="zh-CN" altLang="en-US" sz="2000" b="1" dirty="0">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711200" y="1240155"/>
            <a:ext cx="4250690" cy="4919345"/>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2、收入和税前扣除：若有“全年一次性奖金”则点击进入【工资薪金】选择“全年一次性奖金”计税方式，可以通过奖金计税方式选择将“全年一次性奖金”【全部并入综合所得计税】，或者选择【单独计税】。</a:t>
            </a:r>
          </a:p>
          <a:p>
            <a:pPr marL="0" marR="0" lvl="0" indent="0" algn="l" defTabSz="914400" rtl="0" eaLnBrk="1" fontAlgn="auto" latinLnBrk="0" hangingPunct="1">
              <a:lnSpc>
                <a:spcPct val="150000"/>
              </a:lnSpc>
              <a:spcBef>
                <a:spcPts val="0"/>
              </a:spcBef>
              <a:spcAft>
                <a:spcPts val="0"/>
              </a:spcAft>
              <a:buClrTx/>
              <a:buSzTx/>
              <a:buFontTx/>
              <a:buNone/>
              <a:defRPr/>
            </a:pPr>
            <a:r>
              <a:rPr lang="zh-CN" dirty="0">
                <a:latin typeface="微软雅黑" panose="020B0503020204020204" charset="-122"/>
                <a:ea typeface="微软雅黑" panose="020B0503020204020204" charset="-122"/>
                <a:cs typeface="微软雅黑" panose="020B0503020204020204" charset="-122"/>
                <a:sym typeface="+mn-ea"/>
              </a:rPr>
              <a:t>若有其他的收入项，填写并核实无误后继续后续的操作。</a:t>
            </a: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核对收入、费用、免税收入和税前扣除等项目无误后，点击【下一步】进入税款计算界面</a:t>
            </a:r>
            <a:r>
              <a:rPr dirty="0" smtClean="0">
                <a:latin typeface="微软雅黑" panose="020B0503020204020204" charset="-122"/>
                <a:ea typeface="微软雅黑" panose="020B0503020204020204" charset="-122"/>
                <a:cs typeface="微软雅黑" panose="020B0503020204020204" charset="-122"/>
                <a:sym typeface="+mn-ea"/>
              </a:rPr>
              <a:t>。</a:t>
            </a:r>
            <a:endParaRPr 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1026" name="Picture 2"/>
          <p:cNvPicPr>
            <a:picLocks noChangeAspect="1" noChangeArrowheads="1"/>
          </p:cNvPicPr>
          <p:nvPr/>
        </p:nvPicPr>
        <p:blipFill>
          <a:blip r:embed="rId2" cstate="print"/>
          <a:srcRect/>
          <a:stretch>
            <a:fillRect/>
          </a:stretch>
        </p:blipFill>
        <p:spPr bwMode="auto">
          <a:xfrm>
            <a:off x="8574924" y="1193800"/>
            <a:ext cx="2770745" cy="4991100"/>
          </a:xfrm>
          <a:prstGeom prst="rect">
            <a:avLst/>
          </a:prstGeom>
          <a:noFill/>
          <a:ln w="9525">
            <a:noFill/>
            <a:miter lim="800000"/>
            <a:headEnd/>
            <a:tailEnd/>
          </a:ln>
          <a:effectLst/>
        </p:spPr>
      </p:pic>
      <p:pic>
        <p:nvPicPr>
          <p:cNvPr id="9" name="图片 8"/>
          <p:cNvPicPr>
            <a:picLocks noChangeAspect="1"/>
          </p:cNvPicPr>
          <p:nvPr/>
        </p:nvPicPr>
        <p:blipFill>
          <a:blip r:embed="rId3"/>
          <a:stretch>
            <a:fillRect/>
          </a:stretch>
        </p:blipFill>
        <p:spPr>
          <a:xfrm>
            <a:off x="5321300" y="1185545"/>
            <a:ext cx="2997200" cy="5063490"/>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1424940" y="1535430"/>
            <a:ext cx="3039745" cy="4466590"/>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a:latin typeface="微软雅黑" panose="020B0503020204020204" charset="-122"/>
                <a:ea typeface="微软雅黑" panose="020B0503020204020204" charset="-122"/>
                <a:cs typeface="微软雅黑" panose="020B0503020204020204" charset="-122"/>
                <a:sym typeface="+mn-ea"/>
              </a:rPr>
              <a:t>3、</a:t>
            </a:r>
            <a:r>
              <a:rPr lang="zh-CN">
                <a:latin typeface="微软雅黑" panose="020B0503020204020204" charset="-122"/>
                <a:ea typeface="微软雅黑" panose="020B0503020204020204" charset="-122"/>
                <a:cs typeface="微软雅黑" panose="020B0503020204020204" charset="-122"/>
                <a:sym typeface="+mn-ea"/>
              </a:rPr>
              <a:t>税款计算：仔细阅读提示内容，确认无误后再进行下一步操作，点击【继续】。</a:t>
            </a:r>
          </a:p>
          <a:p>
            <a:pPr marL="0" marR="0" lvl="0" indent="0" algn="l" defTabSz="914400" rtl="0" eaLnBrk="1" fontAlgn="auto" latinLnBrk="0" hangingPunct="1">
              <a:lnSpc>
                <a:spcPct val="150000"/>
              </a:lnSpc>
              <a:spcBef>
                <a:spcPts val="0"/>
              </a:spcBef>
              <a:spcAft>
                <a:spcPts val="0"/>
              </a:spcAft>
              <a:buClrTx/>
              <a:buSzTx/>
              <a:buFontTx/>
              <a:buNone/>
              <a:defRPr/>
            </a:pPr>
            <a:r>
              <a:rPr lang="zh-CN">
                <a:latin typeface="微软雅黑" panose="020B0503020204020204" charset="-122"/>
                <a:ea typeface="微软雅黑" panose="020B0503020204020204" charset="-122"/>
                <a:cs typeface="微软雅黑" panose="020B0503020204020204" charset="-122"/>
                <a:sym typeface="+mn-ea"/>
              </a:rPr>
              <a:t>根据填报的信息，自动计算税款为【应补税额】或【应纳税额】，核实无误后点击【提交申报】，弹出声明点击【确认】提交申报。</a:t>
            </a:r>
          </a:p>
          <a:p>
            <a:pPr marL="0" marR="0" lvl="0" indent="0" algn="l" defTabSz="914400" rtl="0" eaLnBrk="1" fontAlgn="auto" latinLnBrk="0" hangingPunct="1">
              <a:lnSpc>
                <a:spcPct val="150000"/>
              </a:lnSpc>
              <a:spcBef>
                <a:spcPts val="0"/>
              </a:spcBef>
              <a:spcAft>
                <a:spcPts val="0"/>
              </a:spcAft>
              <a:buClrTx/>
              <a:buSzTx/>
              <a:buFontTx/>
              <a:buNone/>
              <a:defRPr/>
            </a:pPr>
            <a:endParaRPr lang="zh-CN">
              <a:latin typeface="微软雅黑" panose="020B0503020204020204" charset="-122"/>
              <a:ea typeface="微软雅黑" panose="020B0503020204020204" charset="-122"/>
              <a:cs typeface="微软雅黑" panose="020B0503020204020204" charset="-122"/>
              <a:sym typeface="+mn-ea"/>
            </a:endParaRPr>
          </a:p>
        </p:txBody>
      </p:sp>
      <p:pic>
        <p:nvPicPr>
          <p:cNvPr id="9" name="图片 6"/>
          <p:cNvPicPr>
            <a:picLocks noChangeAspect="1"/>
          </p:cNvPicPr>
          <p:nvPr/>
        </p:nvPicPr>
        <p:blipFill>
          <a:blip r:embed="rId2"/>
          <a:stretch>
            <a:fillRect/>
          </a:stretch>
        </p:blipFill>
        <p:spPr>
          <a:xfrm>
            <a:off x="5403215" y="1111250"/>
            <a:ext cx="2682240" cy="5391785"/>
          </a:xfrm>
          <a:prstGeom prst="rect">
            <a:avLst/>
          </a:prstGeom>
          <a:noFill/>
          <a:ln>
            <a:noFill/>
          </a:ln>
        </p:spPr>
      </p:pic>
      <p:pic>
        <p:nvPicPr>
          <p:cNvPr id="10" name="图片 7"/>
          <p:cNvPicPr>
            <a:picLocks noChangeAspect="1"/>
          </p:cNvPicPr>
          <p:nvPr/>
        </p:nvPicPr>
        <p:blipFill>
          <a:blip r:embed="rId3"/>
          <a:stretch>
            <a:fillRect/>
          </a:stretch>
        </p:blipFill>
        <p:spPr>
          <a:xfrm>
            <a:off x="8085455" y="1085850"/>
            <a:ext cx="2695575" cy="5417185"/>
          </a:xfrm>
          <a:prstGeom prst="rect">
            <a:avLst/>
          </a:prstGeom>
          <a:noFill/>
          <a:ln>
            <a:noFill/>
          </a:ln>
        </p:spPr>
      </p:pic>
      <p:sp>
        <p:nvSpPr>
          <p:cNvPr id="2"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1385570" y="1628140"/>
            <a:ext cx="3013075" cy="3241675"/>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申报成功后，若需要退税则点击【申请退税】，进入退税界面操作。</a:t>
            </a:r>
          </a:p>
          <a:p>
            <a:pPr marL="0" marR="0" lvl="0" indent="0" algn="l" defTabSz="914400" rtl="0" eaLnBrk="1" fontAlgn="auto" latinLnBrk="0" hangingPunct="1">
              <a:lnSpc>
                <a:spcPct val="150000"/>
              </a:lnSpc>
              <a:spcBef>
                <a:spcPts val="0"/>
              </a:spcBef>
              <a:spcAft>
                <a:spcPts val="0"/>
              </a:spcAft>
              <a:buClrTx/>
              <a:buSzTx/>
              <a:buFontTx/>
              <a:buNone/>
              <a:defRPr/>
            </a:pPr>
            <a:endParaRPr dirty="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若需要补缴税款，则点击【立即缴税】完成税款缴纳。</a:t>
            </a:r>
          </a:p>
          <a:p>
            <a:pPr marL="0" marR="0" lvl="0" indent="0" algn="l" defTabSz="914400" rtl="0" eaLnBrk="1" fontAlgn="auto" latinLnBrk="0" hangingPunct="1">
              <a:lnSpc>
                <a:spcPct val="150000"/>
              </a:lnSpc>
              <a:spcBef>
                <a:spcPts val="0"/>
              </a:spcBef>
              <a:spcAft>
                <a:spcPts val="0"/>
              </a:spcAft>
              <a:buClrTx/>
              <a:buSzTx/>
              <a:buFontTx/>
              <a:buNone/>
              <a:defRPr/>
            </a:pPr>
            <a:endParaRPr lang="zh-CN" dirty="0">
              <a:latin typeface="微软雅黑" panose="020B0503020204020204" charset="-122"/>
              <a:ea typeface="微软雅黑" panose="020B0503020204020204" charset="-122"/>
              <a:cs typeface="微软雅黑" panose="020B0503020204020204" charset="-122"/>
              <a:sym typeface="+mn-ea"/>
            </a:endParaRPr>
          </a:p>
        </p:txBody>
      </p:sp>
      <p:pic>
        <p:nvPicPr>
          <p:cNvPr id="14" name="图片 11"/>
          <p:cNvPicPr>
            <a:picLocks noChangeAspect="1"/>
          </p:cNvPicPr>
          <p:nvPr/>
        </p:nvPicPr>
        <p:blipFill>
          <a:blip r:embed="rId2"/>
          <a:stretch>
            <a:fillRect/>
          </a:stretch>
        </p:blipFill>
        <p:spPr>
          <a:xfrm>
            <a:off x="5010150" y="1628140"/>
            <a:ext cx="2971800" cy="3562350"/>
          </a:xfrm>
          <a:prstGeom prst="rect">
            <a:avLst/>
          </a:prstGeom>
          <a:noFill/>
          <a:ln>
            <a:noFill/>
          </a:ln>
        </p:spPr>
      </p:pic>
      <p:pic>
        <p:nvPicPr>
          <p:cNvPr id="15" name="图片 12"/>
          <p:cNvPicPr>
            <a:picLocks noChangeAspect="1"/>
          </p:cNvPicPr>
          <p:nvPr/>
        </p:nvPicPr>
        <p:blipFill>
          <a:blip r:embed="rId3"/>
          <a:stretch>
            <a:fillRect/>
          </a:stretch>
        </p:blipFill>
        <p:spPr>
          <a:xfrm>
            <a:off x="7981633" y="1628140"/>
            <a:ext cx="2752725" cy="3562350"/>
          </a:xfrm>
          <a:prstGeom prst="rect">
            <a:avLst/>
          </a:prstGeom>
          <a:noFill/>
          <a:ln>
            <a:noFill/>
          </a:ln>
        </p:spPr>
      </p:pic>
      <p:sp>
        <p:nvSpPr>
          <p:cNvPr id="2"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1042670" y="1666240"/>
            <a:ext cx="3013075" cy="3241675"/>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dirty="0" smtClean="0">
                <a:latin typeface="微软雅黑" panose="020B0503020204020204" charset="-122"/>
                <a:ea typeface="微软雅黑" panose="020B0503020204020204" charset="-122"/>
                <a:cs typeface="微软雅黑" panose="020B0503020204020204" charset="-122"/>
                <a:sym typeface="+mn-ea"/>
              </a:rPr>
              <a:t>添加银行卡</a:t>
            </a:r>
            <a:endParaRPr lang="en-US" altLang="zh-CN" dirty="0" smtClean="0">
              <a:latin typeface="微软雅黑" panose="020B0503020204020204" charset="-122"/>
              <a:ea typeface="微软雅黑" panose="020B0503020204020204" charset="-122"/>
              <a:cs typeface="微软雅黑" panose="020B0503020204020204" charset="-122"/>
              <a:sym typeface="+mn-ea"/>
            </a:endParaRPr>
          </a:p>
          <a:p>
            <a:pPr lvl="0">
              <a:lnSpc>
                <a:spcPct val="150000"/>
              </a:lnSpc>
              <a:defRPr/>
            </a:pPr>
            <a:r>
              <a:rPr lang="en-US" altLang="zh-CN" dirty="0" smtClean="0">
                <a:latin typeface="微软雅黑" panose="020B0503020204020204" charset="-122"/>
                <a:ea typeface="微软雅黑" panose="020B0503020204020204" charset="-122"/>
                <a:cs typeface="微软雅黑" panose="020B0503020204020204" charset="-122"/>
                <a:sym typeface="+mn-ea"/>
              </a:rPr>
              <a:t>【</a:t>
            </a:r>
            <a:r>
              <a:rPr lang="zh-CN" altLang="en-US" dirty="0" smtClean="0">
                <a:latin typeface="微软雅黑" panose="020B0503020204020204" charset="-122"/>
                <a:ea typeface="微软雅黑" panose="020B0503020204020204" charset="-122"/>
                <a:cs typeface="微软雅黑" panose="020B0503020204020204" charset="-122"/>
                <a:sym typeface="+mn-ea"/>
              </a:rPr>
              <a:t>我的</a:t>
            </a:r>
            <a:r>
              <a:rPr lang="en-US" altLang="zh-CN" dirty="0" smtClean="0">
                <a:latin typeface="微软雅黑" panose="020B0503020204020204" charset="-122"/>
                <a:ea typeface="微软雅黑" panose="020B0503020204020204" charset="-122"/>
                <a:cs typeface="微软雅黑" panose="020B0503020204020204" charset="-122"/>
                <a:sym typeface="+mn-ea"/>
              </a:rPr>
              <a:t>】</a:t>
            </a: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dirty="0" smtClean="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endParaRPr 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2050" name="Picture 2"/>
          <p:cNvPicPr>
            <a:picLocks noChangeAspect="1" noChangeArrowheads="1"/>
          </p:cNvPicPr>
          <p:nvPr/>
        </p:nvPicPr>
        <p:blipFill>
          <a:blip r:embed="rId2"/>
          <a:srcRect/>
          <a:stretch>
            <a:fillRect/>
          </a:stretch>
        </p:blipFill>
        <p:spPr bwMode="auto">
          <a:xfrm>
            <a:off x="4679950" y="675910"/>
            <a:ext cx="3371850" cy="54899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375650" y="673100"/>
            <a:ext cx="2933700" cy="53594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6320155" y="4932690"/>
            <a:ext cx="1137781" cy="1453964"/>
          </a:xfrm>
          <a:prstGeom prst="rect">
            <a:avLst/>
          </a:prstGeom>
          <a:noFill/>
        </p:spPr>
        <p:txBody>
          <a:bodyPr wrap="square" rtlCol="0">
            <a:noAutofit/>
          </a:bodyPr>
          <a:lstStyle/>
          <a:p>
            <a:endParaRPr lang="en-US" altLang="zh-CN" sz="5400" dirty="0">
              <a:latin typeface="思源黑体 CN Heavy" panose="020B0A00000000000000" pitchFamily="34" charset="-122"/>
              <a:ea typeface="思源黑体 CN Heavy" panose="020B0A00000000000000" pitchFamily="34" charset="-122"/>
              <a:cs typeface="OPPOSans H" panose="00020600040101010101" pitchFamily="18" charset="-122"/>
            </a:endParaRPr>
          </a:p>
        </p:txBody>
      </p:sp>
      <p:sp>
        <p:nvSpPr>
          <p:cNvPr id="17" name="直角三角形 16"/>
          <p:cNvSpPr/>
          <p:nvPr/>
        </p:nvSpPr>
        <p:spPr>
          <a:xfrm rot="8100000">
            <a:off x="3848778" y="1324721"/>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圆角 3"/>
          <p:cNvSpPr/>
          <p:nvPr/>
        </p:nvSpPr>
        <p:spPr>
          <a:xfrm>
            <a:off x="0" y="1524000"/>
            <a:ext cx="12192000" cy="3810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custDataLst>
              <p:tags r:id="rId1"/>
            </p:custDataLst>
          </p:nvPr>
        </p:nvSpPr>
        <p:spPr>
          <a:xfrm>
            <a:off x="228600" y="3199765"/>
            <a:ext cx="11938000" cy="830997"/>
          </a:xfrm>
          <a:prstGeom prst="rect">
            <a:avLst/>
          </a:prstGeom>
          <a:ln>
            <a:noFill/>
          </a:ln>
        </p:spPr>
        <p:txBody>
          <a:bodyPr wrap="square">
            <a:spAutoFit/>
          </a:bodyPr>
          <a:lstStyle/>
          <a:p>
            <a:r>
              <a:rPr lang="zh-CN" altLang="en-US" sz="4800" b="1" dirty="0" smtClean="0">
                <a:latin typeface="微软雅黑" panose="020B0503020204020204" charset="-122"/>
                <a:ea typeface="微软雅黑" panose="020B0503020204020204" charset="-122"/>
                <a:cs typeface="OPPOSans H" panose="00020600040101010101" pitchFamily="18" charset="-122"/>
                <a:sym typeface="+mn-lt"/>
              </a:rPr>
              <a:t>如何通过自然人电子税务局网页端</a:t>
            </a:r>
            <a:r>
              <a:rPr lang="zh-CN" altLang="en-US" sz="4800" b="1" dirty="0" smtClean="0">
                <a:latin typeface="微软雅黑" panose="020B0503020204020204" charset="-122"/>
                <a:ea typeface="微软雅黑" panose="020B0503020204020204" charset="-122"/>
                <a:cs typeface="OPPOSans H" panose="00020600040101010101" pitchFamily="18" charset="-122"/>
              </a:rPr>
              <a:t>进行汇算</a:t>
            </a:r>
            <a:endParaRPr lang="en-US" altLang="zh-CN" sz="4800" b="1" dirty="0" smtClean="0">
              <a:latin typeface="微软雅黑" panose="020B0503020204020204" charset="-122"/>
              <a:ea typeface="微软雅黑" panose="020B0503020204020204" charset="-122"/>
              <a:cs typeface="OPPOSans H" panose="00020600040101010101" pitchFamily="18" charset="-122"/>
            </a:endParaRPr>
          </a:p>
        </p:txBody>
      </p:sp>
      <p:sp>
        <p:nvSpPr>
          <p:cNvPr id="33" name="任意多边形: 形状 33"/>
          <p:cNvSpPr/>
          <p:nvPr/>
        </p:nvSpPr>
        <p:spPr>
          <a:xfrm rot="10800000">
            <a:off x="1" y="919152"/>
            <a:ext cx="4827905" cy="1435237"/>
          </a:xfrm>
          <a:custGeom>
            <a:avLst/>
            <a:gdLst>
              <a:gd name="connsiteX0" fmla="*/ 7209593 w 7209593"/>
              <a:gd name="connsiteY0" fmla="*/ 2143264 h 2143264"/>
              <a:gd name="connsiteX1" fmla="*/ 6123685 w 7209593"/>
              <a:gd name="connsiteY1" fmla="*/ 2143264 h 2143264"/>
              <a:gd name="connsiteX2" fmla="*/ 3157384 w 7209593"/>
              <a:gd name="connsiteY2" fmla="*/ 2143264 h 2143264"/>
              <a:gd name="connsiteX3" fmla="*/ 3157384 w 7209593"/>
              <a:gd name="connsiteY3" fmla="*/ 2143264 h 2143264"/>
              <a:gd name="connsiteX4" fmla="*/ 1578692 w 7209593"/>
              <a:gd name="connsiteY4" fmla="*/ 2143264 h 2143264"/>
              <a:gd name="connsiteX5" fmla="*/ 1578693 w 7209593"/>
              <a:gd name="connsiteY5" fmla="*/ 2143263 h 2143264"/>
              <a:gd name="connsiteX6" fmla="*/ 0 w 7209593"/>
              <a:gd name="connsiteY6" fmla="*/ 2143263 h 2143264"/>
              <a:gd name="connsiteX7" fmla="*/ 2143263 w 7209593"/>
              <a:gd name="connsiteY7" fmla="*/ 0 h 2143264"/>
              <a:gd name="connsiteX8" fmla="*/ 4052209 w 7209593"/>
              <a:gd name="connsiteY8" fmla="*/ 0 h 2143264"/>
              <a:gd name="connsiteX9" fmla="*/ 4052209 w 7209593"/>
              <a:gd name="connsiteY9" fmla="*/ 1 h 2143264"/>
              <a:gd name="connsiteX10" fmla="*/ 5300647 w 7209593"/>
              <a:gd name="connsiteY10" fmla="*/ 1 h 2143264"/>
              <a:gd name="connsiteX11" fmla="*/ 5630901 w 7209593"/>
              <a:gd name="connsiteY11" fmla="*/ 1 h 2143264"/>
              <a:gd name="connsiteX12" fmla="*/ 7209593 w 7209593"/>
              <a:gd name="connsiteY12" fmla="*/ 1 h 214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9593" h="2143264">
                <a:moveTo>
                  <a:pt x="7209593" y="2143264"/>
                </a:moveTo>
                <a:lnTo>
                  <a:pt x="6123685" y="2143264"/>
                </a:lnTo>
                <a:lnTo>
                  <a:pt x="3157384" y="2143264"/>
                </a:lnTo>
                <a:lnTo>
                  <a:pt x="3157384" y="2143264"/>
                </a:lnTo>
                <a:lnTo>
                  <a:pt x="1578692" y="2143264"/>
                </a:lnTo>
                <a:lnTo>
                  <a:pt x="1578693" y="2143263"/>
                </a:lnTo>
                <a:lnTo>
                  <a:pt x="0" y="2143263"/>
                </a:lnTo>
                <a:lnTo>
                  <a:pt x="2143263" y="0"/>
                </a:lnTo>
                <a:lnTo>
                  <a:pt x="4052209" y="0"/>
                </a:lnTo>
                <a:lnTo>
                  <a:pt x="4052209" y="1"/>
                </a:lnTo>
                <a:lnTo>
                  <a:pt x="5300647" y="1"/>
                </a:lnTo>
                <a:lnTo>
                  <a:pt x="5630901" y="1"/>
                </a:lnTo>
                <a:lnTo>
                  <a:pt x="7209593" y="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2"/>
          <p:cNvSpPr txBox="1"/>
          <p:nvPr/>
        </p:nvSpPr>
        <p:spPr>
          <a:xfrm>
            <a:off x="2326925" y="952501"/>
            <a:ext cx="1119217" cy="1323439"/>
          </a:xfrm>
          <a:prstGeom prst="rect">
            <a:avLst/>
          </a:prstGeom>
          <a:noFill/>
        </p:spPr>
        <p:txBody>
          <a:bodyPr wrap="squar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02</a:t>
            </a:r>
            <a:r>
              <a:rPr lang="en-US" altLang="zh-CN" sz="8000" dirty="0" smtClean="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rPr>
              <a:t> </a:t>
            </a:r>
            <a:endParaRPr lang="zh-CN" altLang="en-US" sz="8000" dirty="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18" name="文本框 16"/>
          <p:cNvSpPr txBox="1"/>
          <p:nvPr/>
        </p:nvSpPr>
        <p:spPr>
          <a:xfrm>
            <a:off x="441371" y="1351867"/>
            <a:ext cx="1812099" cy="830997"/>
          </a:xfrm>
          <a:prstGeom prst="rect">
            <a:avLst/>
          </a:prstGeom>
          <a:noFill/>
        </p:spPr>
        <p:txBody>
          <a:bodyPr wrap="non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PART</a:t>
            </a:r>
            <a:endParaRPr lang="zh-CN" altLang="en-US" sz="4800" b="1" dirty="0">
              <a:solidFill>
                <a:schemeClr val="bg1"/>
              </a:solidFill>
              <a:latin typeface="微软雅黑" panose="020B0503020204020204" pitchFamily="34" charset="-122"/>
              <a:ea typeface="微软雅黑" panose="020B0503020204020204" pitchFamily="34" charset="-122"/>
              <a:sym typeface="+mn-lt"/>
            </a:endParaRPr>
          </a:p>
        </p:txBody>
      </p:sp>
      <p:sp>
        <p:nvSpPr>
          <p:cNvPr id="21" name="直角三角形 20"/>
          <p:cNvSpPr/>
          <p:nvPr/>
        </p:nvSpPr>
        <p:spPr>
          <a:xfrm rot="8100000" flipH="1">
            <a:off x="11588959" y="4733249"/>
            <a:ext cx="1201501" cy="1201501"/>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5122" name="Picture 2"/>
          <p:cNvPicPr>
            <a:picLocks noChangeAspect="1" noChangeArrowheads="1"/>
          </p:cNvPicPr>
          <p:nvPr/>
        </p:nvPicPr>
        <p:blipFill>
          <a:blip r:embed="rId2"/>
          <a:srcRect/>
          <a:stretch>
            <a:fillRect/>
          </a:stretch>
        </p:blipFill>
        <p:spPr bwMode="auto">
          <a:xfrm>
            <a:off x="1041401" y="1255071"/>
            <a:ext cx="10223500" cy="5156842"/>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2050" name="Picture 2"/>
          <p:cNvPicPr>
            <a:picLocks noChangeAspect="1" noChangeArrowheads="1"/>
          </p:cNvPicPr>
          <p:nvPr/>
        </p:nvPicPr>
        <p:blipFill>
          <a:blip r:embed="rId2"/>
          <a:srcRect/>
          <a:stretch>
            <a:fillRect/>
          </a:stretch>
        </p:blipFill>
        <p:spPr bwMode="auto">
          <a:xfrm>
            <a:off x="1358900" y="1775388"/>
            <a:ext cx="9537700" cy="4587312"/>
          </a:xfrm>
          <a:prstGeom prst="rect">
            <a:avLst/>
          </a:prstGeom>
          <a:noFill/>
          <a:ln w="9525">
            <a:noFill/>
            <a:miter lim="800000"/>
            <a:headEnd/>
            <a:tailEnd/>
          </a:ln>
          <a:effectLst/>
        </p:spPr>
      </p:pic>
      <p:sp>
        <p:nvSpPr>
          <p:cNvPr id="9" name="TextBox 8"/>
          <p:cNvSpPr txBox="1"/>
          <p:nvPr/>
        </p:nvSpPr>
        <p:spPr>
          <a:xfrm>
            <a:off x="1397000" y="1181100"/>
            <a:ext cx="4991100" cy="523220"/>
          </a:xfrm>
          <a:prstGeom prst="rect">
            <a:avLst/>
          </a:prstGeom>
          <a:noFill/>
        </p:spPr>
        <p:txBody>
          <a:bodyPr wrap="square" rtlCol="0">
            <a:spAutoFit/>
          </a:bodyPr>
          <a:lstStyle/>
          <a:p>
            <a:r>
              <a:rPr lang="en-US" altLang="zh-CN" sz="2800" b="1" dirty="0" smtClean="0"/>
              <a:t>https://etax.chinatax.gov.cn/</a:t>
            </a:r>
            <a:endParaRPr lang="zh-CN" altLang="en-US" sz="2800" b="1"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aphicFrame>
        <p:nvGraphicFramePr>
          <p:cNvPr id="14" name="表格 13"/>
          <p:cNvGraphicFramePr>
            <a:graphicFrameLocks noGrp="1"/>
          </p:cNvGraphicFramePr>
          <p:nvPr/>
        </p:nvGraphicFramePr>
        <p:xfrm>
          <a:off x="1565910" y="1493520"/>
          <a:ext cx="9060180" cy="4367530"/>
        </p:xfrm>
        <a:graphic>
          <a:graphicData uri="http://schemas.openxmlformats.org/drawingml/2006/table">
            <a:tbl>
              <a:tblPr firstRow="1" bandRow="1">
                <a:tableStyleId>{5C22544A-7EE6-4342-B048-85BDC9FD1C3A}</a:tableStyleId>
              </a:tblPr>
              <a:tblGrid>
                <a:gridCol w="4579620"/>
                <a:gridCol w="4480560"/>
              </a:tblGrid>
              <a:tr h="939800">
                <a:tc>
                  <a:txBody>
                    <a:bodyPr/>
                    <a:lstStyle/>
                    <a:p>
                      <a:pPr algn="ctr">
                        <a:buNone/>
                      </a:pPr>
                      <a:r>
                        <a:rPr lang="zh-CN" altLang="en-US" sz="2000" dirty="0">
                          <a:latin typeface="微软雅黑" panose="020B0503020204020204" charset="-122"/>
                          <a:ea typeface="微软雅黑" panose="020B0503020204020204" charset="-122"/>
                        </a:rPr>
                        <a:t>个人所得税</a:t>
                      </a:r>
                      <a:r>
                        <a:rPr lang="en-US" altLang="zh-CN" sz="2000" dirty="0">
                          <a:latin typeface="微软雅黑" panose="020B0503020204020204" charset="-122"/>
                          <a:ea typeface="微软雅黑" panose="020B0503020204020204" charset="-122"/>
                        </a:rPr>
                        <a:t>APP</a:t>
                      </a:r>
                      <a:r>
                        <a:rPr lang="zh-CN" altLang="en-US" sz="2000" dirty="0">
                          <a:latin typeface="微软雅黑" panose="020B0503020204020204" charset="-122"/>
                          <a:ea typeface="微软雅黑" panose="020B0503020204020204" charset="-122"/>
                        </a:rPr>
                        <a:t>扫码登录</a:t>
                      </a:r>
                    </a:p>
                  </a:txBody>
                  <a:tcPr anchor="ctr"/>
                </a:tc>
                <a:tc>
                  <a:txBody>
                    <a:bodyPr/>
                    <a:lstStyle/>
                    <a:p>
                      <a:pPr algn="ctr">
                        <a:buNone/>
                      </a:pPr>
                      <a:r>
                        <a:rPr lang="zh-CN" altLang="en-US" sz="2000" dirty="0" smtClean="0">
                          <a:latin typeface="微软雅黑" panose="020B0503020204020204" charset="-122"/>
                          <a:ea typeface="微软雅黑" panose="020B0503020204020204" charset="-122"/>
                          <a:sym typeface="+mn-ea"/>
                        </a:rPr>
                        <a:t>手机号码、密码登录</a:t>
                      </a:r>
                    </a:p>
                  </a:txBody>
                  <a:tcPr anchor="ctr"/>
                </a:tc>
              </a:tr>
              <a:tr h="3427730">
                <a:tc>
                  <a:txBody>
                    <a:bodyPr/>
                    <a:lstStyle/>
                    <a:p>
                      <a:pPr algn="l">
                        <a:spcAft>
                          <a:spcPts val="0"/>
                        </a:spcAft>
                      </a:pPr>
                      <a:endParaRPr lang="zh-CN" sz="1800" b="0" kern="100" dirty="0">
                        <a:solidFill>
                          <a:srgbClr val="000000"/>
                        </a:solidFill>
                        <a:latin typeface="微软雅黑" panose="020B0503020204020204" charset="-122"/>
                        <a:ea typeface="微软雅黑" panose="020B0503020204020204" charset="-122"/>
                        <a:cs typeface="Times New Roman" panose="02020603050405020304"/>
                      </a:endParaRPr>
                    </a:p>
                  </a:txBody>
                  <a:tcPr marL="68580" marR="68580" marT="0" marB="0" anchor="ctr"/>
                </a:tc>
                <a:tc>
                  <a:txBody>
                    <a:bodyPr/>
                    <a:lstStyle/>
                    <a:p>
                      <a:pPr marL="0" algn="l" defTabSz="914400" rtl="0" eaLnBrk="1" latinLnBrk="0" hangingPunct="1">
                        <a:lnSpc>
                          <a:spcPct val="120000"/>
                        </a:lnSpc>
                        <a:spcAft>
                          <a:spcPts val="0"/>
                        </a:spcAft>
                      </a:pPr>
                      <a:endParaRPr lang="zh-CN" sz="1800" b="0" kern="100" dirty="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tc>
              </a:tr>
            </a:tbl>
          </a:graphicData>
        </a:graphic>
      </p:graphicFrame>
      <p:pic>
        <p:nvPicPr>
          <p:cNvPr id="2" name="图片 1"/>
          <p:cNvPicPr>
            <a:picLocks noChangeAspect="1"/>
          </p:cNvPicPr>
          <p:nvPr/>
        </p:nvPicPr>
        <p:blipFill>
          <a:blip r:embed="rId2"/>
          <a:stretch>
            <a:fillRect/>
          </a:stretch>
        </p:blipFill>
        <p:spPr>
          <a:xfrm>
            <a:off x="1977390" y="2507615"/>
            <a:ext cx="3868420" cy="3218815"/>
          </a:xfrm>
          <a:prstGeom prst="rect">
            <a:avLst/>
          </a:prstGeom>
        </p:spPr>
      </p:pic>
      <p:pic>
        <p:nvPicPr>
          <p:cNvPr id="3" name="图片 2"/>
          <p:cNvPicPr>
            <a:picLocks noChangeAspect="1"/>
          </p:cNvPicPr>
          <p:nvPr/>
        </p:nvPicPr>
        <p:blipFill>
          <a:blip r:embed="rId3"/>
          <a:stretch>
            <a:fillRect/>
          </a:stretch>
        </p:blipFill>
        <p:spPr>
          <a:xfrm>
            <a:off x="6487795" y="2514600"/>
            <a:ext cx="3638550" cy="3219450"/>
          </a:xfrm>
          <a:prstGeom prst="rect">
            <a:avLst/>
          </a:prstGeo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11" name="图片 10"/>
          <p:cNvPicPr>
            <a:picLocks noChangeAspect="1"/>
          </p:cNvPicPr>
          <p:nvPr/>
        </p:nvPicPr>
        <p:blipFill>
          <a:blip r:embed="rId2"/>
          <a:stretch>
            <a:fillRect/>
          </a:stretch>
        </p:blipFill>
        <p:spPr>
          <a:xfrm>
            <a:off x="1414145" y="1456055"/>
            <a:ext cx="9364980" cy="4424045"/>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12" name="图片 11"/>
          <p:cNvPicPr>
            <a:picLocks noChangeAspect="1"/>
          </p:cNvPicPr>
          <p:nvPr/>
        </p:nvPicPr>
        <p:blipFill>
          <a:blip r:embed="rId2"/>
          <a:stretch>
            <a:fillRect/>
          </a:stretch>
        </p:blipFill>
        <p:spPr>
          <a:xfrm>
            <a:off x="1626235" y="1456055"/>
            <a:ext cx="8901430" cy="4394200"/>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国家税务总局关于统一二手车销售发票式样问题的通知</a:t>
            </a:r>
          </a:p>
          <a:p>
            <a:pPr algn="ctr"/>
            <a:r>
              <a:rPr lang="zh-CN" altLang="en-US"/>
              <a:t>国税函〔2005〕693号</a:t>
            </a:r>
          </a:p>
          <a:p>
            <a:pPr algn="ctr"/>
            <a:endParaRPr lang="zh-CN" altLang="en-US" sz="2000">
              <a:solidFill>
                <a:schemeClr val="tx1"/>
              </a:solidFill>
              <a:latin typeface="微软雅黑" panose="020B0503020204020204" charset="-122"/>
              <a:ea typeface="微软雅黑" panose="020B0503020204020204" charset="-122"/>
            </a:endParaRP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综合所得汇算的三种方式</a:t>
            </a:r>
          </a:p>
        </p:txBody>
      </p:sp>
      <p:grpSp>
        <p:nvGrpSpPr>
          <p:cNvPr id="35" name="组合 34"/>
          <p:cNvGrpSpPr/>
          <p:nvPr/>
        </p:nvGrpSpPr>
        <p:grpSpPr>
          <a:xfrm>
            <a:off x="254000" y="3862388"/>
            <a:ext cx="11684000" cy="266700"/>
            <a:chOff x="-1346200" y="3976688"/>
            <a:chExt cx="12160250" cy="266700"/>
          </a:xfrm>
        </p:grpSpPr>
        <p:cxnSp>
          <p:nvCxnSpPr>
            <p:cNvPr id="36" name="直接连接符 35"/>
            <p:cNvCxnSpPr/>
            <p:nvPr/>
          </p:nvCxnSpPr>
          <p:spPr>
            <a:xfrm>
              <a:off x="-1346200" y="4110038"/>
              <a:ext cx="1216025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7" name="."/>
            <p:cNvSpPr/>
            <p:nvPr/>
          </p:nvSpPr>
          <p:spPr>
            <a:xfrm>
              <a:off x="3354388" y="3976688"/>
              <a:ext cx="266700" cy="266700"/>
            </a:xfrm>
            <a:prstGeom prst="ellipse">
              <a:avLst/>
            </a:prstGeom>
            <a:solidFill>
              <a:srgbClr val="1F66E8"/>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defTabSz="914400" eaLnBrk="1" fontAlgn="auto" hangingPunct="1">
                <a:spcBef>
                  <a:spcPts val="0"/>
                </a:spcBef>
                <a:spcAft>
                  <a:spcPts val="0"/>
                </a:spcAft>
                <a:defRPr/>
              </a:pPr>
              <a:endParaRPr lang="zh-CN" altLang="en-US" sz="2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38" name="."/>
            <p:cNvSpPr/>
            <p:nvPr/>
          </p:nvSpPr>
          <p:spPr>
            <a:xfrm>
              <a:off x="5969000" y="3976688"/>
              <a:ext cx="266700" cy="266700"/>
            </a:xfrm>
            <a:prstGeom prst="ellipse">
              <a:avLst/>
            </a:prstGeom>
            <a:solidFill>
              <a:srgbClr val="1F66E8"/>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defTabSz="914400" eaLnBrk="1" fontAlgn="auto" hangingPunct="1">
                <a:spcBef>
                  <a:spcPts val="0"/>
                </a:spcBef>
                <a:spcAft>
                  <a:spcPts val="0"/>
                </a:spcAft>
                <a:defRPr/>
              </a:pPr>
              <a:endParaRPr lang="zh-CN" altLang="en-US" sz="2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grpSp>
      <p:grpSp>
        <p:nvGrpSpPr>
          <p:cNvPr id="39" name="组合 39"/>
          <p:cNvGrpSpPr/>
          <p:nvPr/>
        </p:nvGrpSpPr>
        <p:grpSpPr bwMode="auto">
          <a:xfrm>
            <a:off x="2155825" y="1953935"/>
            <a:ext cx="2678113" cy="1080617"/>
            <a:chOff x="4362312" y="2691666"/>
            <a:chExt cx="2678119" cy="1079687"/>
          </a:xfrm>
        </p:grpSpPr>
        <p:sp>
          <p:nvSpPr>
            <p:cNvPr id="40" name="文本框 39"/>
            <p:cNvSpPr txBox="1"/>
            <p:nvPr/>
          </p:nvSpPr>
          <p:spPr>
            <a:xfrm>
              <a:off x="5032327" y="2691666"/>
              <a:ext cx="1351283" cy="398437"/>
            </a:xfrm>
            <a:prstGeom prst="rect">
              <a:avLst/>
            </a:prstGeom>
            <a:noFill/>
          </p:spPr>
          <p:txBody>
            <a:bodyPr wrap="none">
              <a:spAutoFit/>
            </a:bodyPr>
            <a:lstStyle/>
            <a:p>
              <a:pPr algn="r">
                <a:defRPr/>
              </a:pPr>
              <a:r>
                <a:rPr lang="zh-CN" altLang="en-US" sz="2000" b="1" spc="300" dirty="0">
                  <a:solidFill>
                    <a:schemeClr val="tx1">
                      <a:lumMod val="85000"/>
                      <a:lumOff val="15000"/>
                    </a:schemeClr>
                  </a:solidFill>
                  <a:latin typeface="微软雅黑" panose="020B0503020204020204" charset="-122"/>
                  <a:ea typeface="微软雅黑" panose="020B0503020204020204" charset="-122"/>
                  <a:cs typeface="Angsana New" panose="02020603050405020304" pitchFamily="18" charset="-34"/>
                </a:rPr>
                <a:t>自行办理</a:t>
              </a:r>
            </a:p>
          </p:txBody>
        </p:sp>
        <p:sp>
          <p:nvSpPr>
            <p:cNvPr id="41" name="文本框 40"/>
            <p:cNvSpPr txBox="1"/>
            <p:nvPr/>
          </p:nvSpPr>
          <p:spPr>
            <a:xfrm>
              <a:off x="4362312" y="3034753"/>
              <a:ext cx="2678119" cy="736600"/>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通过个人所得税</a:t>
              </a:r>
              <a:r>
                <a:rPr lang="en-US" altLang="zh-CN"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APP/</a:t>
              </a:r>
              <a:r>
                <a:rPr lang="zh-CN" altLang="en-US"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自然人电子税务局网页端</a:t>
              </a:r>
              <a:r>
                <a:rPr lang="en-US" altLang="zh-CN"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邮寄纸质版资料到办税服务厅</a:t>
              </a:r>
            </a:p>
          </p:txBody>
        </p:sp>
      </p:grpSp>
      <p:grpSp>
        <p:nvGrpSpPr>
          <p:cNvPr id="42" name="组合 42"/>
          <p:cNvGrpSpPr/>
          <p:nvPr/>
        </p:nvGrpSpPr>
        <p:grpSpPr bwMode="auto">
          <a:xfrm>
            <a:off x="7400925" y="1991807"/>
            <a:ext cx="2678113" cy="816684"/>
            <a:chOff x="4362312" y="2586755"/>
            <a:chExt cx="2678119" cy="815981"/>
          </a:xfrm>
        </p:grpSpPr>
        <p:sp>
          <p:nvSpPr>
            <p:cNvPr id="43" name="文本框 42"/>
            <p:cNvSpPr txBox="1"/>
            <p:nvPr/>
          </p:nvSpPr>
          <p:spPr>
            <a:xfrm>
              <a:off x="4448038" y="2586755"/>
              <a:ext cx="2454280" cy="398437"/>
            </a:xfrm>
            <a:prstGeom prst="rect">
              <a:avLst/>
            </a:prstGeom>
            <a:noFill/>
          </p:spPr>
          <p:txBody>
            <a:bodyPr wrap="square">
              <a:spAutoFit/>
            </a:bodyPr>
            <a:lstStyle/>
            <a:p>
              <a:pPr algn="r">
                <a:defRPr/>
              </a:pPr>
              <a:r>
                <a:rPr lang="zh-CN" altLang="en-US" sz="2000" b="1" spc="300" dirty="0">
                  <a:solidFill>
                    <a:schemeClr val="tx1">
                      <a:lumMod val="85000"/>
                      <a:lumOff val="15000"/>
                    </a:schemeClr>
                  </a:solidFill>
                  <a:latin typeface="微软雅黑" panose="020B0503020204020204" charset="-122"/>
                  <a:ea typeface="微软雅黑" panose="020B0503020204020204" charset="-122"/>
                  <a:cs typeface="Angsana New" panose="02020603050405020304" pitchFamily="18" charset="-34"/>
                </a:rPr>
                <a:t>委托受托人办理</a:t>
              </a:r>
            </a:p>
          </p:txBody>
        </p:sp>
        <p:sp>
          <p:nvSpPr>
            <p:cNvPr id="44" name="文本框 43"/>
            <p:cNvSpPr txBox="1"/>
            <p:nvPr/>
          </p:nvSpPr>
          <p:spPr>
            <a:xfrm>
              <a:off x="4362312" y="3034753"/>
              <a:ext cx="2678119" cy="367983"/>
            </a:xfrm>
            <a:prstGeom prst="rect">
              <a:avLst/>
            </a:prstGeom>
            <a:noFill/>
          </p:spPr>
          <p:txBody>
            <a:bodyPr>
              <a:spAutoFit/>
            </a:bodyPr>
            <a:lstStyle/>
            <a:p>
              <a:pPr algn="ctr" eaLnBrk="1" fontAlgn="auto" hangingPunct="1">
                <a:spcBef>
                  <a:spcPts val="0"/>
                </a:spcBef>
                <a:spcAft>
                  <a:spcPts val="0"/>
                </a:spcAft>
                <a:defRPr/>
              </a:pPr>
              <a:endParaRPr lang="zh-CN" altLang="en-US" spc="300" dirty="0">
                <a:solidFill>
                  <a:schemeClr val="tx1">
                    <a:lumMod val="85000"/>
                    <a:lumOff val="15000"/>
                  </a:schemeClr>
                </a:solidFill>
                <a:latin typeface="微软雅黑" panose="020B0503020204020204" charset="-122"/>
                <a:ea typeface="微软雅黑" panose="020B0503020204020204" charset="-122"/>
                <a:cs typeface="Angsana New" panose="02020603050405020304" pitchFamily="18" charset="-34"/>
                <a:sym typeface="+mn-ea"/>
              </a:endParaRPr>
            </a:p>
          </p:txBody>
        </p:sp>
      </p:grpSp>
      <p:grpSp>
        <p:nvGrpSpPr>
          <p:cNvPr id="45" name="组合 45"/>
          <p:cNvGrpSpPr/>
          <p:nvPr/>
        </p:nvGrpSpPr>
        <p:grpSpPr bwMode="auto">
          <a:xfrm>
            <a:off x="4242207" y="4941085"/>
            <a:ext cx="3688080" cy="1351915"/>
            <a:chOff x="3837255" y="2570597"/>
            <a:chExt cx="3688090" cy="1350752"/>
          </a:xfrm>
        </p:grpSpPr>
        <p:sp>
          <p:nvSpPr>
            <p:cNvPr id="46" name="文本框 45"/>
            <p:cNvSpPr txBox="1"/>
            <p:nvPr/>
          </p:nvSpPr>
          <p:spPr>
            <a:xfrm>
              <a:off x="3837255" y="2570597"/>
              <a:ext cx="3688090" cy="398437"/>
            </a:xfrm>
            <a:prstGeom prst="rect">
              <a:avLst/>
            </a:prstGeom>
            <a:noFill/>
          </p:spPr>
          <p:txBody>
            <a:bodyPr wrap="none">
              <a:spAutoFit/>
            </a:bodyPr>
            <a:lstStyle/>
            <a:p>
              <a:pPr algn="ctr">
                <a:defRPr/>
              </a:pPr>
              <a:r>
                <a:rPr lang="zh-CN" altLang="en-US" sz="2000" b="1" spc="300" dirty="0">
                  <a:solidFill>
                    <a:schemeClr val="tx1">
                      <a:lumMod val="85000"/>
                      <a:lumOff val="15000"/>
                    </a:schemeClr>
                  </a:solidFill>
                  <a:latin typeface="微软雅黑" panose="020B0503020204020204" charset="-122"/>
                  <a:ea typeface="微软雅黑" panose="020B0503020204020204" charset="-122"/>
                  <a:cs typeface="Angsana New" panose="02020603050405020304" pitchFamily="18" charset="-34"/>
                </a:rPr>
                <a:t>通过任职受雇单位代为办理</a:t>
              </a:r>
              <a:endParaRPr lang="zh-CN" altLang="en-US" sz="2000" spc="3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Angsana New" panose="02020603050405020304" pitchFamily="18" charset="-34"/>
              </a:endParaRPr>
            </a:p>
          </p:txBody>
        </p:sp>
        <p:sp>
          <p:nvSpPr>
            <p:cNvPr id="47" name="文本框 46"/>
            <p:cNvSpPr txBox="1"/>
            <p:nvPr/>
          </p:nvSpPr>
          <p:spPr>
            <a:xfrm>
              <a:off x="4008705" y="2969034"/>
              <a:ext cx="3344554" cy="952315"/>
            </a:xfrm>
            <a:prstGeom prst="rect">
              <a:avLst/>
            </a:prstGeom>
            <a:noFill/>
          </p:spPr>
          <p:txBody>
            <a:bodyPr wrap="square">
              <a:spAutoFit/>
            </a:bodyPr>
            <a:lstStyle/>
            <a:p>
              <a:pPr algn="ctr" eaLnBrk="1" fontAlgn="auto" hangingPunct="1">
                <a:spcBef>
                  <a:spcPts val="0"/>
                </a:spcBef>
                <a:spcAft>
                  <a:spcPts val="0"/>
                </a:spcAft>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由单位代为办理的，纳税人应提前与单位以书面或者电子等方式进行确认。</a:t>
              </a:r>
            </a:p>
            <a:p>
              <a:pPr algn="ctr" eaLnBrk="1" fontAlgn="auto" hangingPunct="1">
                <a:spcBef>
                  <a:spcPts val="0"/>
                </a:spcBef>
                <a:spcAft>
                  <a:spcPts val="0"/>
                </a:spcAft>
                <a:defRPr/>
              </a:pPr>
              <a:r>
                <a:rPr lang="zh-CN" altLang="en-US" sz="1400" dirty="0" smtClean="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单位办税人员</a:t>
              </a:r>
              <a:r>
                <a:rPr lang="zh-CN" altLang="en-US"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可以通过自然人电子税务局网页端批量办理汇算</a:t>
              </a:r>
            </a:p>
          </p:txBody>
        </p:sp>
      </p:grpSp>
      <p:sp>
        <p:nvSpPr>
          <p:cNvPr id="48" name="."/>
          <p:cNvSpPr/>
          <p:nvPr/>
        </p:nvSpPr>
        <p:spPr>
          <a:xfrm>
            <a:off x="2882900" y="3394075"/>
            <a:ext cx="1204913" cy="1203325"/>
          </a:xfrm>
          <a:prstGeom prst="ellipse">
            <a:avLst/>
          </a:prstGeom>
          <a:solidFill>
            <a:srgbClr val="003AAE"/>
          </a:solid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sz="2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49" name="."/>
          <p:cNvSpPr/>
          <p:nvPr/>
        </p:nvSpPr>
        <p:spPr>
          <a:xfrm>
            <a:off x="5497513" y="3394075"/>
            <a:ext cx="1203325" cy="1203325"/>
          </a:xfrm>
          <a:prstGeom prst="ellipse">
            <a:avLst/>
          </a:prstGeom>
          <a:solidFill>
            <a:srgbClr val="F2862F"/>
          </a:solid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sz="2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50" name="."/>
          <p:cNvSpPr/>
          <p:nvPr/>
        </p:nvSpPr>
        <p:spPr>
          <a:xfrm>
            <a:off x="8112125" y="3394075"/>
            <a:ext cx="1203325" cy="1203325"/>
          </a:xfrm>
          <a:prstGeom prst="ellipse">
            <a:avLst/>
          </a:prstGeom>
          <a:solidFill>
            <a:srgbClr val="003AAE"/>
          </a:solid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endParaRPr lang="zh-CN" altLang="en-US" sz="2000"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51" name="椭圆 24"/>
          <p:cNvSpPr/>
          <p:nvPr/>
        </p:nvSpPr>
        <p:spPr>
          <a:xfrm>
            <a:off x="3285523" y="3782902"/>
            <a:ext cx="434991" cy="426918"/>
          </a:xfrm>
          <a:custGeom>
            <a:avLst/>
            <a:gdLst>
              <a:gd name="connsiteX0" fmla="*/ 27448 w 586365"/>
              <a:gd name="connsiteY0" fmla="*/ 311075 h 575483"/>
              <a:gd name="connsiteX1" fmla="*/ 27448 w 586365"/>
              <a:gd name="connsiteY1" fmla="*/ 548075 h 575483"/>
              <a:gd name="connsiteX2" fmla="*/ 361674 w 586365"/>
              <a:gd name="connsiteY2" fmla="*/ 548075 h 575483"/>
              <a:gd name="connsiteX3" fmla="*/ 361674 w 586365"/>
              <a:gd name="connsiteY3" fmla="*/ 311075 h 575483"/>
              <a:gd name="connsiteX4" fmla="*/ 167920 w 586365"/>
              <a:gd name="connsiteY4" fmla="*/ 269157 h 575483"/>
              <a:gd name="connsiteX5" fmla="*/ 167920 w 586365"/>
              <a:gd name="connsiteY5" fmla="*/ 283667 h 575483"/>
              <a:gd name="connsiteX6" fmla="*/ 361674 w 586365"/>
              <a:gd name="connsiteY6" fmla="*/ 283667 h 575483"/>
              <a:gd name="connsiteX7" fmla="*/ 361674 w 586365"/>
              <a:gd name="connsiteY7" fmla="*/ 269157 h 575483"/>
              <a:gd name="connsiteX8" fmla="*/ 134013 w 586365"/>
              <a:gd name="connsiteY8" fmla="*/ 262708 h 575483"/>
              <a:gd name="connsiteX9" fmla="*/ 119482 w 586365"/>
              <a:gd name="connsiteY9" fmla="*/ 277218 h 575483"/>
              <a:gd name="connsiteX10" fmla="*/ 134013 w 586365"/>
              <a:gd name="connsiteY10" fmla="*/ 290116 h 575483"/>
              <a:gd name="connsiteX11" fmla="*/ 146930 w 586365"/>
              <a:gd name="connsiteY11" fmla="*/ 277218 h 575483"/>
              <a:gd name="connsiteX12" fmla="*/ 134013 w 586365"/>
              <a:gd name="connsiteY12" fmla="*/ 262708 h 575483"/>
              <a:gd name="connsiteX13" fmla="*/ 90418 w 586365"/>
              <a:gd name="connsiteY13" fmla="*/ 262708 h 575483"/>
              <a:gd name="connsiteX14" fmla="*/ 75887 w 586365"/>
              <a:gd name="connsiteY14" fmla="*/ 277218 h 575483"/>
              <a:gd name="connsiteX15" fmla="*/ 90418 w 586365"/>
              <a:gd name="connsiteY15" fmla="*/ 290116 h 575483"/>
              <a:gd name="connsiteX16" fmla="*/ 104950 w 586365"/>
              <a:gd name="connsiteY16" fmla="*/ 277218 h 575483"/>
              <a:gd name="connsiteX17" fmla="*/ 90418 w 586365"/>
              <a:gd name="connsiteY17" fmla="*/ 262708 h 575483"/>
              <a:gd name="connsiteX18" fmla="*/ 48438 w 586365"/>
              <a:gd name="connsiteY18" fmla="*/ 262708 h 575483"/>
              <a:gd name="connsiteX19" fmla="*/ 35522 w 586365"/>
              <a:gd name="connsiteY19" fmla="*/ 277218 h 575483"/>
              <a:gd name="connsiteX20" fmla="*/ 48438 w 586365"/>
              <a:gd name="connsiteY20" fmla="*/ 290116 h 575483"/>
              <a:gd name="connsiteX21" fmla="*/ 62970 w 586365"/>
              <a:gd name="connsiteY21" fmla="*/ 277218 h 575483"/>
              <a:gd name="connsiteX22" fmla="*/ 48438 w 586365"/>
              <a:gd name="connsiteY22" fmla="*/ 262708 h 575483"/>
              <a:gd name="connsiteX23" fmla="*/ 27448 w 586365"/>
              <a:gd name="connsiteY23" fmla="*/ 241749 h 575483"/>
              <a:gd name="connsiteX24" fmla="*/ 361674 w 586365"/>
              <a:gd name="connsiteY24" fmla="*/ 241749 h 575483"/>
              <a:gd name="connsiteX25" fmla="*/ 390737 w 586365"/>
              <a:gd name="connsiteY25" fmla="*/ 269157 h 575483"/>
              <a:gd name="connsiteX26" fmla="*/ 390737 w 586365"/>
              <a:gd name="connsiteY26" fmla="*/ 548075 h 575483"/>
              <a:gd name="connsiteX27" fmla="*/ 361674 w 586365"/>
              <a:gd name="connsiteY27" fmla="*/ 575483 h 575483"/>
              <a:gd name="connsiteX28" fmla="*/ 27448 w 586365"/>
              <a:gd name="connsiteY28" fmla="*/ 575483 h 575483"/>
              <a:gd name="connsiteX29" fmla="*/ 0 w 586365"/>
              <a:gd name="connsiteY29" fmla="*/ 548075 h 575483"/>
              <a:gd name="connsiteX30" fmla="*/ 0 w 586365"/>
              <a:gd name="connsiteY30" fmla="*/ 269157 h 575483"/>
              <a:gd name="connsiteX31" fmla="*/ 27448 w 586365"/>
              <a:gd name="connsiteY31" fmla="*/ 241749 h 575483"/>
              <a:gd name="connsiteX32" fmla="*/ 258426 w 586365"/>
              <a:gd name="connsiteY32" fmla="*/ 145044 h 575483"/>
              <a:gd name="connsiteX33" fmla="*/ 258426 w 586365"/>
              <a:gd name="connsiteY33" fmla="*/ 159554 h 575483"/>
              <a:gd name="connsiteX34" fmla="*/ 453955 w 586365"/>
              <a:gd name="connsiteY34" fmla="*/ 159554 h 575483"/>
              <a:gd name="connsiteX35" fmla="*/ 453955 w 586365"/>
              <a:gd name="connsiteY35" fmla="*/ 145044 h 575483"/>
              <a:gd name="connsiteX36" fmla="*/ 224491 w 586365"/>
              <a:gd name="connsiteY36" fmla="*/ 138595 h 575483"/>
              <a:gd name="connsiteX37" fmla="*/ 209948 w 586365"/>
              <a:gd name="connsiteY37" fmla="*/ 151493 h 575483"/>
              <a:gd name="connsiteX38" fmla="*/ 224491 w 586365"/>
              <a:gd name="connsiteY38" fmla="*/ 166003 h 575483"/>
              <a:gd name="connsiteX39" fmla="*/ 239035 w 586365"/>
              <a:gd name="connsiteY39" fmla="*/ 151493 h 575483"/>
              <a:gd name="connsiteX40" fmla="*/ 224491 w 586365"/>
              <a:gd name="connsiteY40" fmla="*/ 138595 h 575483"/>
              <a:gd name="connsiteX41" fmla="*/ 182477 w 586365"/>
              <a:gd name="connsiteY41" fmla="*/ 138595 h 575483"/>
              <a:gd name="connsiteX42" fmla="*/ 167933 w 586365"/>
              <a:gd name="connsiteY42" fmla="*/ 151493 h 575483"/>
              <a:gd name="connsiteX43" fmla="*/ 182477 w 586365"/>
              <a:gd name="connsiteY43" fmla="*/ 166003 h 575483"/>
              <a:gd name="connsiteX44" fmla="*/ 195404 w 586365"/>
              <a:gd name="connsiteY44" fmla="*/ 151493 h 575483"/>
              <a:gd name="connsiteX45" fmla="*/ 182477 w 586365"/>
              <a:gd name="connsiteY45" fmla="*/ 138595 h 575483"/>
              <a:gd name="connsiteX46" fmla="*/ 140462 w 586365"/>
              <a:gd name="connsiteY46" fmla="*/ 138595 h 575483"/>
              <a:gd name="connsiteX47" fmla="*/ 125919 w 586365"/>
              <a:gd name="connsiteY47" fmla="*/ 151493 h 575483"/>
              <a:gd name="connsiteX48" fmla="*/ 140462 w 586365"/>
              <a:gd name="connsiteY48" fmla="*/ 166003 h 575483"/>
              <a:gd name="connsiteX49" fmla="*/ 153390 w 586365"/>
              <a:gd name="connsiteY49" fmla="*/ 151493 h 575483"/>
              <a:gd name="connsiteX50" fmla="*/ 140462 w 586365"/>
              <a:gd name="connsiteY50" fmla="*/ 138595 h 575483"/>
              <a:gd name="connsiteX51" fmla="*/ 119455 w 586365"/>
              <a:gd name="connsiteY51" fmla="*/ 117636 h 575483"/>
              <a:gd name="connsiteX52" fmla="*/ 453955 w 586365"/>
              <a:gd name="connsiteY52" fmla="*/ 117636 h 575483"/>
              <a:gd name="connsiteX53" fmla="*/ 481426 w 586365"/>
              <a:gd name="connsiteY53" fmla="*/ 145044 h 575483"/>
              <a:gd name="connsiteX54" fmla="*/ 481426 w 586365"/>
              <a:gd name="connsiteY54" fmla="*/ 423962 h 575483"/>
              <a:gd name="connsiteX55" fmla="*/ 453955 w 586365"/>
              <a:gd name="connsiteY55" fmla="*/ 451370 h 575483"/>
              <a:gd name="connsiteX56" fmla="*/ 405477 w 586365"/>
              <a:gd name="connsiteY56" fmla="*/ 451370 h 575483"/>
              <a:gd name="connsiteX57" fmla="*/ 405477 w 586365"/>
              <a:gd name="connsiteY57" fmla="*/ 423962 h 575483"/>
              <a:gd name="connsiteX58" fmla="*/ 453955 w 586365"/>
              <a:gd name="connsiteY58" fmla="*/ 423962 h 575483"/>
              <a:gd name="connsiteX59" fmla="*/ 453955 w 586365"/>
              <a:gd name="connsiteY59" fmla="*/ 186962 h 575483"/>
              <a:gd name="connsiteX60" fmla="*/ 119455 w 586365"/>
              <a:gd name="connsiteY60" fmla="*/ 186962 h 575483"/>
              <a:gd name="connsiteX61" fmla="*/ 119455 w 586365"/>
              <a:gd name="connsiteY61" fmla="*/ 225656 h 575483"/>
              <a:gd name="connsiteX62" fmla="*/ 91984 w 586365"/>
              <a:gd name="connsiteY62" fmla="*/ 225656 h 575483"/>
              <a:gd name="connsiteX63" fmla="*/ 91984 w 586365"/>
              <a:gd name="connsiteY63" fmla="*/ 145044 h 575483"/>
              <a:gd name="connsiteX64" fmla="*/ 119455 w 586365"/>
              <a:gd name="connsiteY64" fmla="*/ 117636 h 575483"/>
              <a:gd name="connsiteX65" fmla="*/ 361785 w 586365"/>
              <a:gd name="connsiteY65" fmla="*/ 27408 h 575483"/>
              <a:gd name="connsiteX66" fmla="*/ 361785 w 586365"/>
              <a:gd name="connsiteY66" fmla="*/ 41918 h 575483"/>
              <a:gd name="connsiteX67" fmla="*/ 557283 w 586365"/>
              <a:gd name="connsiteY67" fmla="*/ 41918 h 575483"/>
              <a:gd name="connsiteX68" fmla="*/ 557283 w 586365"/>
              <a:gd name="connsiteY68" fmla="*/ 27408 h 575483"/>
              <a:gd name="connsiteX69" fmla="*/ 327855 w 586365"/>
              <a:gd name="connsiteY69" fmla="*/ 20959 h 575483"/>
              <a:gd name="connsiteX70" fmla="*/ 314930 w 586365"/>
              <a:gd name="connsiteY70" fmla="*/ 33857 h 575483"/>
              <a:gd name="connsiteX71" fmla="*/ 327855 w 586365"/>
              <a:gd name="connsiteY71" fmla="*/ 48367 h 575483"/>
              <a:gd name="connsiteX72" fmla="*/ 342396 w 586365"/>
              <a:gd name="connsiteY72" fmla="*/ 33857 h 575483"/>
              <a:gd name="connsiteX73" fmla="*/ 327855 w 586365"/>
              <a:gd name="connsiteY73" fmla="*/ 20959 h 575483"/>
              <a:gd name="connsiteX74" fmla="*/ 285847 w 586365"/>
              <a:gd name="connsiteY74" fmla="*/ 20959 h 575483"/>
              <a:gd name="connsiteX75" fmla="*/ 271306 w 586365"/>
              <a:gd name="connsiteY75" fmla="*/ 33857 h 575483"/>
              <a:gd name="connsiteX76" fmla="*/ 285847 w 586365"/>
              <a:gd name="connsiteY76" fmla="*/ 48367 h 575483"/>
              <a:gd name="connsiteX77" fmla="*/ 300389 w 586365"/>
              <a:gd name="connsiteY77" fmla="*/ 33857 h 575483"/>
              <a:gd name="connsiteX78" fmla="*/ 285847 w 586365"/>
              <a:gd name="connsiteY78" fmla="*/ 20959 h 575483"/>
              <a:gd name="connsiteX79" fmla="*/ 243840 w 586365"/>
              <a:gd name="connsiteY79" fmla="*/ 20959 h 575483"/>
              <a:gd name="connsiteX80" fmla="*/ 229298 w 586365"/>
              <a:gd name="connsiteY80" fmla="*/ 33857 h 575483"/>
              <a:gd name="connsiteX81" fmla="*/ 243840 w 586365"/>
              <a:gd name="connsiteY81" fmla="*/ 48367 h 575483"/>
              <a:gd name="connsiteX82" fmla="*/ 258381 w 586365"/>
              <a:gd name="connsiteY82" fmla="*/ 33857 h 575483"/>
              <a:gd name="connsiteX83" fmla="*/ 243840 w 586365"/>
              <a:gd name="connsiteY83" fmla="*/ 20959 h 575483"/>
              <a:gd name="connsiteX84" fmla="*/ 222836 w 586365"/>
              <a:gd name="connsiteY84" fmla="*/ 0 h 575483"/>
              <a:gd name="connsiteX85" fmla="*/ 557283 w 586365"/>
              <a:gd name="connsiteY85" fmla="*/ 0 h 575483"/>
              <a:gd name="connsiteX86" fmla="*/ 586365 w 586365"/>
              <a:gd name="connsiteY86" fmla="*/ 27408 h 575483"/>
              <a:gd name="connsiteX87" fmla="*/ 586365 w 586365"/>
              <a:gd name="connsiteY87" fmla="*/ 306326 h 575483"/>
              <a:gd name="connsiteX88" fmla="*/ 557283 w 586365"/>
              <a:gd name="connsiteY88" fmla="*/ 333734 h 575483"/>
              <a:gd name="connsiteX89" fmla="*/ 508812 w 586365"/>
              <a:gd name="connsiteY89" fmla="*/ 333734 h 575483"/>
              <a:gd name="connsiteX90" fmla="*/ 508812 w 586365"/>
              <a:gd name="connsiteY90" fmla="*/ 306326 h 575483"/>
              <a:gd name="connsiteX91" fmla="*/ 557283 w 586365"/>
              <a:gd name="connsiteY91" fmla="*/ 306326 h 575483"/>
              <a:gd name="connsiteX92" fmla="*/ 557283 w 586365"/>
              <a:gd name="connsiteY92" fmla="*/ 69326 h 575483"/>
              <a:gd name="connsiteX93" fmla="*/ 222836 w 586365"/>
              <a:gd name="connsiteY93" fmla="*/ 69326 h 575483"/>
              <a:gd name="connsiteX94" fmla="*/ 222836 w 586365"/>
              <a:gd name="connsiteY94" fmla="*/ 108020 h 575483"/>
              <a:gd name="connsiteX95" fmla="*/ 195369 w 586365"/>
              <a:gd name="connsiteY95" fmla="*/ 108020 h 575483"/>
              <a:gd name="connsiteX96" fmla="*/ 195369 w 586365"/>
              <a:gd name="connsiteY96" fmla="*/ 27408 h 575483"/>
              <a:gd name="connsiteX97" fmla="*/ 222836 w 586365"/>
              <a:gd name="connsiteY97" fmla="*/ 0 h 5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86365" h="575483">
                <a:moveTo>
                  <a:pt x="27448" y="311075"/>
                </a:moveTo>
                <a:lnTo>
                  <a:pt x="27448" y="548075"/>
                </a:lnTo>
                <a:lnTo>
                  <a:pt x="361674" y="548075"/>
                </a:lnTo>
                <a:lnTo>
                  <a:pt x="361674" y="311075"/>
                </a:lnTo>
                <a:close/>
                <a:moveTo>
                  <a:pt x="167920" y="269157"/>
                </a:moveTo>
                <a:lnTo>
                  <a:pt x="167920" y="283667"/>
                </a:lnTo>
                <a:lnTo>
                  <a:pt x="361674" y="283667"/>
                </a:lnTo>
                <a:lnTo>
                  <a:pt x="361674" y="269157"/>
                </a:lnTo>
                <a:close/>
                <a:moveTo>
                  <a:pt x="134013" y="262708"/>
                </a:moveTo>
                <a:cubicBezTo>
                  <a:pt x="125940" y="262708"/>
                  <a:pt x="119482" y="269157"/>
                  <a:pt x="119482" y="277218"/>
                </a:cubicBezTo>
                <a:cubicBezTo>
                  <a:pt x="119482" y="283667"/>
                  <a:pt x="125940" y="290116"/>
                  <a:pt x="134013" y="290116"/>
                </a:cubicBezTo>
                <a:cubicBezTo>
                  <a:pt x="140472" y="290116"/>
                  <a:pt x="146930" y="283667"/>
                  <a:pt x="146930" y="277218"/>
                </a:cubicBezTo>
                <a:cubicBezTo>
                  <a:pt x="146930" y="269157"/>
                  <a:pt x="140472" y="262708"/>
                  <a:pt x="134013" y="262708"/>
                </a:cubicBezTo>
                <a:close/>
                <a:moveTo>
                  <a:pt x="90418" y="262708"/>
                </a:moveTo>
                <a:cubicBezTo>
                  <a:pt x="82345" y="262708"/>
                  <a:pt x="75887" y="269157"/>
                  <a:pt x="75887" y="277218"/>
                </a:cubicBezTo>
                <a:cubicBezTo>
                  <a:pt x="75887" y="283667"/>
                  <a:pt x="82345" y="290116"/>
                  <a:pt x="90418" y="290116"/>
                </a:cubicBezTo>
                <a:cubicBezTo>
                  <a:pt x="98492" y="290116"/>
                  <a:pt x="104950" y="283667"/>
                  <a:pt x="104950" y="277218"/>
                </a:cubicBezTo>
                <a:cubicBezTo>
                  <a:pt x="104950" y="269157"/>
                  <a:pt x="98492" y="262708"/>
                  <a:pt x="90418" y="262708"/>
                </a:cubicBezTo>
                <a:close/>
                <a:moveTo>
                  <a:pt x="48438" y="262708"/>
                </a:moveTo>
                <a:cubicBezTo>
                  <a:pt x="40365" y="262708"/>
                  <a:pt x="35522" y="269157"/>
                  <a:pt x="35522" y="277218"/>
                </a:cubicBezTo>
                <a:cubicBezTo>
                  <a:pt x="35522" y="283667"/>
                  <a:pt x="40365" y="290116"/>
                  <a:pt x="48438" y="290116"/>
                </a:cubicBezTo>
                <a:cubicBezTo>
                  <a:pt x="56512" y="290116"/>
                  <a:pt x="62970" y="283667"/>
                  <a:pt x="62970" y="277218"/>
                </a:cubicBezTo>
                <a:cubicBezTo>
                  <a:pt x="62970" y="269157"/>
                  <a:pt x="56512" y="262708"/>
                  <a:pt x="48438" y="262708"/>
                </a:cubicBezTo>
                <a:close/>
                <a:moveTo>
                  <a:pt x="27448" y="241749"/>
                </a:moveTo>
                <a:lnTo>
                  <a:pt x="361674" y="241749"/>
                </a:lnTo>
                <a:cubicBezTo>
                  <a:pt x="377820" y="241749"/>
                  <a:pt x="390737" y="254647"/>
                  <a:pt x="390737" y="269157"/>
                </a:cubicBezTo>
                <a:lnTo>
                  <a:pt x="390737" y="548075"/>
                </a:lnTo>
                <a:cubicBezTo>
                  <a:pt x="390737" y="562585"/>
                  <a:pt x="377820" y="575483"/>
                  <a:pt x="361674" y="575483"/>
                </a:cubicBezTo>
                <a:lnTo>
                  <a:pt x="27448" y="575483"/>
                </a:lnTo>
                <a:cubicBezTo>
                  <a:pt x="12917" y="575483"/>
                  <a:pt x="0" y="562585"/>
                  <a:pt x="0" y="548075"/>
                </a:cubicBezTo>
                <a:lnTo>
                  <a:pt x="0" y="269157"/>
                </a:lnTo>
                <a:cubicBezTo>
                  <a:pt x="0" y="254647"/>
                  <a:pt x="12917" y="241749"/>
                  <a:pt x="27448" y="241749"/>
                </a:cubicBezTo>
                <a:close/>
                <a:moveTo>
                  <a:pt x="258426" y="145044"/>
                </a:moveTo>
                <a:lnTo>
                  <a:pt x="258426" y="159554"/>
                </a:lnTo>
                <a:lnTo>
                  <a:pt x="453955" y="159554"/>
                </a:lnTo>
                <a:lnTo>
                  <a:pt x="453955" y="145044"/>
                </a:lnTo>
                <a:close/>
                <a:moveTo>
                  <a:pt x="224491" y="138595"/>
                </a:moveTo>
                <a:cubicBezTo>
                  <a:pt x="216412" y="138595"/>
                  <a:pt x="209948" y="145044"/>
                  <a:pt x="209948" y="151493"/>
                </a:cubicBezTo>
                <a:cubicBezTo>
                  <a:pt x="209948" y="159554"/>
                  <a:pt x="216412" y="166003"/>
                  <a:pt x="224491" y="166003"/>
                </a:cubicBezTo>
                <a:cubicBezTo>
                  <a:pt x="232571" y="166003"/>
                  <a:pt x="239035" y="159554"/>
                  <a:pt x="239035" y="151493"/>
                </a:cubicBezTo>
                <a:cubicBezTo>
                  <a:pt x="239035" y="145044"/>
                  <a:pt x="232571" y="138595"/>
                  <a:pt x="224491" y="138595"/>
                </a:cubicBezTo>
                <a:close/>
                <a:moveTo>
                  <a:pt x="182477" y="138595"/>
                </a:moveTo>
                <a:cubicBezTo>
                  <a:pt x="174397" y="138595"/>
                  <a:pt x="167933" y="145044"/>
                  <a:pt x="167933" y="151493"/>
                </a:cubicBezTo>
                <a:cubicBezTo>
                  <a:pt x="167933" y="159554"/>
                  <a:pt x="174397" y="166003"/>
                  <a:pt x="182477" y="166003"/>
                </a:cubicBezTo>
                <a:cubicBezTo>
                  <a:pt x="188941" y="166003"/>
                  <a:pt x="195404" y="159554"/>
                  <a:pt x="195404" y="151493"/>
                </a:cubicBezTo>
                <a:cubicBezTo>
                  <a:pt x="195404" y="145044"/>
                  <a:pt x="188941" y="138595"/>
                  <a:pt x="182477" y="138595"/>
                </a:cubicBezTo>
                <a:close/>
                <a:moveTo>
                  <a:pt x="140462" y="138595"/>
                </a:moveTo>
                <a:cubicBezTo>
                  <a:pt x="132383" y="138595"/>
                  <a:pt x="125919" y="145044"/>
                  <a:pt x="125919" y="151493"/>
                </a:cubicBezTo>
                <a:cubicBezTo>
                  <a:pt x="125919" y="159554"/>
                  <a:pt x="132383" y="166003"/>
                  <a:pt x="140462" y="166003"/>
                </a:cubicBezTo>
                <a:cubicBezTo>
                  <a:pt x="148542" y="166003"/>
                  <a:pt x="153390" y="159554"/>
                  <a:pt x="153390" y="151493"/>
                </a:cubicBezTo>
                <a:cubicBezTo>
                  <a:pt x="153390" y="145044"/>
                  <a:pt x="148542" y="138595"/>
                  <a:pt x="140462" y="138595"/>
                </a:cubicBezTo>
                <a:close/>
                <a:moveTo>
                  <a:pt x="119455" y="117636"/>
                </a:moveTo>
                <a:lnTo>
                  <a:pt x="453955" y="117636"/>
                </a:lnTo>
                <a:cubicBezTo>
                  <a:pt x="470114" y="117636"/>
                  <a:pt x="481426" y="130534"/>
                  <a:pt x="481426" y="145044"/>
                </a:cubicBezTo>
                <a:lnTo>
                  <a:pt x="481426" y="423962"/>
                </a:lnTo>
                <a:cubicBezTo>
                  <a:pt x="481426" y="438472"/>
                  <a:pt x="470114" y="451370"/>
                  <a:pt x="453955" y="451370"/>
                </a:cubicBezTo>
                <a:lnTo>
                  <a:pt x="405477" y="451370"/>
                </a:lnTo>
                <a:lnTo>
                  <a:pt x="405477" y="423962"/>
                </a:lnTo>
                <a:lnTo>
                  <a:pt x="453955" y="423962"/>
                </a:lnTo>
                <a:lnTo>
                  <a:pt x="453955" y="186962"/>
                </a:lnTo>
                <a:lnTo>
                  <a:pt x="119455" y="186962"/>
                </a:lnTo>
                <a:lnTo>
                  <a:pt x="119455" y="225656"/>
                </a:lnTo>
                <a:lnTo>
                  <a:pt x="91984" y="225656"/>
                </a:lnTo>
                <a:lnTo>
                  <a:pt x="91984" y="145044"/>
                </a:lnTo>
                <a:cubicBezTo>
                  <a:pt x="91984" y="130534"/>
                  <a:pt x="103296" y="117636"/>
                  <a:pt x="119455" y="117636"/>
                </a:cubicBezTo>
                <a:close/>
                <a:moveTo>
                  <a:pt x="361785" y="27408"/>
                </a:moveTo>
                <a:lnTo>
                  <a:pt x="361785" y="41918"/>
                </a:lnTo>
                <a:lnTo>
                  <a:pt x="557283" y="41918"/>
                </a:lnTo>
                <a:lnTo>
                  <a:pt x="557283" y="27408"/>
                </a:lnTo>
                <a:close/>
                <a:moveTo>
                  <a:pt x="327855" y="20959"/>
                </a:moveTo>
                <a:cubicBezTo>
                  <a:pt x="321393" y="20959"/>
                  <a:pt x="314930" y="25796"/>
                  <a:pt x="314930" y="33857"/>
                </a:cubicBezTo>
                <a:cubicBezTo>
                  <a:pt x="314930" y="41918"/>
                  <a:pt x="321393" y="48367"/>
                  <a:pt x="327855" y="48367"/>
                </a:cubicBezTo>
                <a:cubicBezTo>
                  <a:pt x="335934" y="48367"/>
                  <a:pt x="342396" y="41918"/>
                  <a:pt x="342396" y="33857"/>
                </a:cubicBezTo>
                <a:cubicBezTo>
                  <a:pt x="342396" y="25796"/>
                  <a:pt x="335934" y="20959"/>
                  <a:pt x="327855" y="20959"/>
                </a:cubicBezTo>
                <a:close/>
                <a:moveTo>
                  <a:pt x="285847" y="20959"/>
                </a:moveTo>
                <a:cubicBezTo>
                  <a:pt x="277769" y="20959"/>
                  <a:pt x="271306" y="25796"/>
                  <a:pt x="271306" y="33857"/>
                </a:cubicBezTo>
                <a:cubicBezTo>
                  <a:pt x="271306" y="41918"/>
                  <a:pt x="277769" y="48367"/>
                  <a:pt x="285847" y="48367"/>
                </a:cubicBezTo>
                <a:cubicBezTo>
                  <a:pt x="293926" y="48367"/>
                  <a:pt x="300389" y="41918"/>
                  <a:pt x="300389" y="33857"/>
                </a:cubicBezTo>
                <a:cubicBezTo>
                  <a:pt x="300389" y="25796"/>
                  <a:pt x="293926" y="20959"/>
                  <a:pt x="285847" y="20959"/>
                </a:cubicBezTo>
                <a:close/>
                <a:moveTo>
                  <a:pt x="243840" y="20959"/>
                </a:moveTo>
                <a:cubicBezTo>
                  <a:pt x="235761" y="20959"/>
                  <a:pt x="229298" y="25796"/>
                  <a:pt x="229298" y="33857"/>
                </a:cubicBezTo>
                <a:cubicBezTo>
                  <a:pt x="229298" y="41918"/>
                  <a:pt x="235761" y="48367"/>
                  <a:pt x="243840" y="48367"/>
                </a:cubicBezTo>
                <a:cubicBezTo>
                  <a:pt x="251918" y="48367"/>
                  <a:pt x="258381" y="41918"/>
                  <a:pt x="258381" y="33857"/>
                </a:cubicBezTo>
                <a:cubicBezTo>
                  <a:pt x="258381" y="25796"/>
                  <a:pt x="251918" y="20959"/>
                  <a:pt x="243840" y="20959"/>
                </a:cubicBezTo>
                <a:close/>
                <a:moveTo>
                  <a:pt x="222836" y="0"/>
                </a:moveTo>
                <a:lnTo>
                  <a:pt x="557283" y="0"/>
                </a:lnTo>
                <a:cubicBezTo>
                  <a:pt x="573440" y="0"/>
                  <a:pt x="586365" y="11286"/>
                  <a:pt x="586365" y="27408"/>
                </a:cubicBezTo>
                <a:lnTo>
                  <a:pt x="586365" y="306326"/>
                </a:lnTo>
                <a:cubicBezTo>
                  <a:pt x="586365" y="320836"/>
                  <a:pt x="573440" y="333734"/>
                  <a:pt x="557283" y="333734"/>
                </a:cubicBezTo>
                <a:lnTo>
                  <a:pt x="508812" y="333734"/>
                </a:lnTo>
                <a:lnTo>
                  <a:pt x="508812" y="306326"/>
                </a:lnTo>
                <a:lnTo>
                  <a:pt x="557283" y="306326"/>
                </a:lnTo>
                <a:lnTo>
                  <a:pt x="557283" y="69326"/>
                </a:lnTo>
                <a:lnTo>
                  <a:pt x="222836" y="69326"/>
                </a:lnTo>
                <a:lnTo>
                  <a:pt x="222836" y="108020"/>
                </a:lnTo>
                <a:lnTo>
                  <a:pt x="195369" y="108020"/>
                </a:lnTo>
                <a:lnTo>
                  <a:pt x="195369" y="27408"/>
                </a:lnTo>
                <a:cubicBezTo>
                  <a:pt x="195369" y="11286"/>
                  <a:pt x="208295" y="0"/>
                  <a:pt x="2228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思源黑体 CN Light" panose="020B0300000000000000" pitchFamily="34" charset="-122"/>
              <a:ea typeface="思源黑体 CN Light" panose="020B0300000000000000" pitchFamily="34" charset="-122"/>
              <a:sym typeface="inpin heiti" panose="00000500000000000000" pitchFamily="2" charset="-122"/>
            </a:endParaRPr>
          </a:p>
        </p:txBody>
      </p:sp>
      <p:sp>
        <p:nvSpPr>
          <p:cNvPr id="52" name="椭圆 17"/>
          <p:cNvSpPr/>
          <p:nvPr/>
        </p:nvSpPr>
        <p:spPr>
          <a:xfrm>
            <a:off x="5872583" y="3782811"/>
            <a:ext cx="427229" cy="434991"/>
          </a:xfrm>
          <a:custGeom>
            <a:avLst/>
            <a:gdLst>
              <a:gd name="connsiteX0" fmla="*/ 87801 w 596278"/>
              <a:gd name="connsiteY0" fmla="*/ 507611 h 607110"/>
              <a:gd name="connsiteX1" fmla="*/ 87801 w 596278"/>
              <a:gd name="connsiteY1" fmla="*/ 572672 h 607110"/>
              <a:gd name="connsiteX2" fmla="*/ 508444 w 596278"/>
              <a:gd name="connsiteY2" fmla="*/ 572672 h 607110"/>
              <a:gd name="connsiteX3" fmla="*/ 508444 w 596278"/>
              <a:gd name="connsiteY3" fmla="*/ 507611 h 607110"/>
              <a:gd name="connsiteX4" fmla="*/ 298122 w 596278"/>
              <a:gd name="connsiteY4" fmla="*/ 200764 h 607110"/>
              <a:gd name="connsiteX5" fmla="*/ 270141 w 596278"/>
              <a:gd name="connsiteY5" fmla="*/ 228706 h 607110"/>
              <a:gd name="connsiteX6" fmla="*/ 298122 w 596278"/>
              <a:gd name="connsiteY6" fmla="*/ 256648 h 607110"/>
              <a:gd name="connsiteX7" fmla="*/ 326103 w 596278"/>
              <a:gd name="connsiteY7" fmla="*/ 228706 h 607110"/>
              <a:gd name="connsiteX8" fmla="*/ 298122 w 596278"/>
              <a:gd name="connsiteY8" fmla="*/ 200764 h 607110"/>
              <a:gd name="connsiteX9" fmla="*/ 298122 w 596278"/>
              <a:gd name="connsiteY9" fmla="*/ 166429 h 607110"/>
              <a:gd name="connsiteX10" fmla="*/ 360589 w 596278"/>
              <a:gd name="connsiteY10" fmla="*/ 228706 h 607110"/>
              <a:gd name="connsiteX11" fmla="*/ 315365 w 596278"/>
              <a:gd name="connsiteY11" fmla="*/ 288611 h 607110"/>
              <a:gd name="connsiteX12" fmla="*/ 315365 w 596278"/>
              <a:gd name="connsiteY12" fmla="*/ 473174 h 607110"/>
              <a:gd name="connsiteX13" fmla="*/ 525687 w 596278"/>
              <a:gd name="connsiteY13" fmla="*/ 473174 h 607110"/>
              <a:gd name="connsiteX14" fmla="*/ 542930 w 596278"/>
              <a:gd name="connsiteY14" fmla="*/ 490392 h 607110"/>
              <a:gd name="connsiteX15" fmla="*/ 542930 w 596278"/>
              <a:gd name="connsiteY15" fmla="*/ 589891 h 607110"/>
              <a:gd name="connsiteX16" fmla="*/ 525687 w 596278"/>
              <a:gd name="connsiteY16" fmla="*/ 607110 h 607110"/>
              <a:gd name="connsiteX17" fmla="*/ 70661 w 596278"/>
              <a:gd name="connsiteY17" fmla="*/ 607110 h 607110"/>
              <a:gd name="connsiteX18" fmla="*/ 53418 w 596278"/>
              <a:gd name="connsiteY18" fmla="*/ 589891 h 607110"/>
              <a:gd name="connsiteX19" fmla="*/ 53418 w 596278"/>
              <a:gd name="connsiteY19" fmla="*/ 490392 h 607110"/>
              <a:gd name="connsiteX20" fmla="*/ 70661 w 596278"/>
              <a:gd name="connsiteY20" fmla="*/ 473174 h 607110"/>
              <a:gd name="connsiteX21" fmla="*/ 280983 w 596278"/>
              <a:gd name="connsiteY21" fmla="*/ 473174 h 607110"/>
              <a:gd name="connsiteX22" fmla="*/ 280983 w 596278"/>
              <a:gd name="connsiteY22" fmla="*/ 288611 h 607110"/>
              <a:gd name="connsiteX23" fmla="*/ 235759 w 596278"/>
              <a:gd name="connsiteY23" fmla="*/ 228706 h 607110"/>
              <a:gd name="connsiteX24" fmla="*/ 298122 w 596278"/>
              <a:gd name="connsiteY24" fmla="*/ 166429 h 607110"/>
              <a:gd name="connsiteX25" fmla="*/ 425903 w 596278"/>
              <a:gd name="connsiteY25" fmla="*/ 71418 h 607110"/>
              <a:gd name="connsiteX26" fmla="*/ 437805 w 596278"/>
              <a:gd name="connsiteY26" fmla="*/ 77101 h 607110"/>
              <a:gd name="connsiteX27" fmla="*/ 495228 w 596278"/>
              <a:gd name="connsiteY27" fmla="*/ 225554 h 607110"/>
              <a:gd name="connsiteX28" fmla="*/ 437805 w 596278"/>
              <a:gd name="connsiteY28" fmla="*/ 374008 h 607110"/>
              <a:gd name="connsiteX29" fmla="*/ 424999 w 596278"/>
              <a:gd name="connsiteY29" fmla="*/ 379678 h 607110"/>
              <a:gd name="connsiteX30" fmla="*/ 413535 w 596278"/>
              <a:gd name="connsiteY30" fmla="*/ 375245 h 607110"/>
              <a:gd name="connsiteX31" fmla="*/ 412295 w 596278"/>
              <a:gd name="connsiteY31" fmla="*/ 351018 h 607110"/>
              <a:gd name="connsiteX32" fmla="*/ 460733 w 596278"/>
              <a:gd name="connsiteY32" fmla="*/ 225554 h 607110"/>
              <a:gd name="connsiteX33" fmla="*/ 412295 w 596278"/>
              <a:gd name="connsiteY33" fmla="*/ 100091 h 607110"/>
              <a:gd name="connsiteX34" fmla="*/ 413535 w 596278"/>
              <a:gd name="connsiteY34" fmla="*/ 75864 h 607110"/>
              <a:gd name="connsiteX35" fmla="*/ 425903 w 596278"/>
              <a:gd name="connsiteY35" fmla="*/ 71418 h 607110"/>
              <a:gd name="connsiteX36" fmla="*/ 170390 w 596278"/>
              <a:gd name="connsiteY36" fmla="*/ 71418 h 607110"/>
              <a:gd name="connsiteX37" fmla="*/ 182748 w 596278"/>
              <a:gd name="connsiteY37" fmla="*/ 75864 h 607110"/>
              <a:gd name="connsiteX38" fmla="*/ 183987 w 596278"/>
              <a:gd name="connsiteY38" fmla="*/ 100091 h 607110"/>
              <a:gd name="connsiteX39" fmla="*/ 135484 w 596278"/>
              <a:gd name="connsiteY39" fmla="*/ 225554 h 607110"/>
              <a:gd name="connsiteX40" fmla="*/ 183987 w 596278"/>
              <a:gd name="connsiteY40" fmla="*/ 351018 h 607110"/>
              <a:gd name="connsiteX41" fmla="*/ 182748 w 596278"/>
              <a:gd name="connsiteY41" fmla="*/ 375245 h 607110"/>
              <a:gd name="connsiteX42" fmla="*/ 171190 w 596278"/>
              <a:gd name="connsiteY42" fmla="*/ 379678 h 607110"/>
              <a:gd name="connsiteX43" fmla="*/ 158497 w 596278"/>
              <a:gd name="connsiteY43" fmla="*/ 374008 h 607110"/>
              <a:gd name="connsiteX44" fmla="*/ 101120 w 596278"/>
              <a:gd name="connsiteY44" fmla="*/ 225554 h 607110"/>
              <a:gd name="connsiteX45" fmla="*/ 158497 w 596278"/>
              <a:gd name="connsiteY45" fmla="*/ 77101 h 607110"/>
              <a:gd name="connsiteX46" fmla="*/ 170390 w 596278"/>
              <a:gd name="connsiteY46" fmla="*/ 71418 h 607110"/>
              <a:gd name="connsiteX47" fmla="*/ 497125 w 596278"/>
              <a:gd name="connsiteY47" fmla="*/ 11 h 607110"/>
              <a:gd name="connsiteX48" fmla="*/ 509117 w 596278"/>
              <a:gd name="connsiteY48" fmla="*/ 5449 h 607110"/>
              <a:gd name="connsiteX49" fmla="*/ 596278 w 596278"/>
              <a:gd name="connsiteY49" fmla="*/ 225538 h 607110"/>
              <a:gd name="connsiteX50" fmla="*/ 509117 w 596278"/>
              <a:gd name="connsiteY50" fmla="*/ 445626 h 607110"/>
              <a:gd name="connsiteX51" fmla="*/ 496518 w 596278"/>
              <a:gd name="connsiteY51" fmla="*/ 451090 h 607110"/>
              <a:gd name="connsiteX52" fmla="*/ 484745 w 596278"/>
              <a:gd name="connsiteY52" fmla="*/ 446451 h 607110"/>
              <a:gd name="connsiteX53" fmla="*/ 483919 w 596278"/>
              <a:gd name="connsiteY53" fmla="*/ 422123 h 607110"/>
              <a:gd name="connsiteX54" fmla="*/ 561889 w 596278"/>
              <a:gd name="connsiteY54" fmla="*/ 225538 h 607110"/>
              <a:gd name="connsiteX55" fmla="*/ 483919 w 596278"/>
              <a:gd name="connsiteY55" fmla="*/ 28953 h 607110"/>
              <a:gd name="connsiteX56" fmla="*/ 484745 w 596278"/>
              <a:gd name="connsiteY56" fmla="*/ 4624 h 607110"/>
              <a:gd name="connsiteX57" fmla="*/ 497125 w 596278"/>
              <a:gd name="connsiteY57" fmla="*/ 11 h 607110"/>
              <a:gd name="connsiteX58" fmla="*/ 99141 w 596278"/>
              <a:gd name="connsiteY58" fmla="*/ 11 h 607110"/>
              <a:gd name="connsiteX59" fmla="*/ 111430 w 596278"/>
              <a:gd name="connsiteY59" fmla="*/ 4624 h 607110"/>
              <a:gd name="connsiteX60" fmla="*/ 112256 w 596278"/>
              <a:gd name="connsiteY60" fmla="*/ 28953 h 607110"/>
              <a:gd name="connsiteX61" fmla="*/ 34389 w 596278"/>
              <a:gd name="connsiteY61" fmla="*/ 225538 h 607110"/>
              <a:gd name="connsiteX62" fmla="*/ 112256 w 596278"/>
              <a:gd name="connsiteY62" fmla="*/ 422123 h 607110"/>
              <a:gd name="connsiteX63" fmla="*/ 111430 w 596278"/>
              <a:gd name="connsiteY63" fmla="*/ 446451 h 607110"/>
              <a:gd name="connsiteX64" fmla="*/ 99760 w 596278"/>
              <a:gd name="connsiteY64" fmla="*/ 451090 h 607110"/>
              <a:gd name="connsiteX65" fmla="*/ 87161 w 596278"/>
              <a:gd name="connsiteY65" fmla="*/ 445626 h 607110"/>
              <a:gd name="connsiteX66" fmla="*/ 0 w 596278"/>
              <a:gd name="connsiteY66" fmla="*/ 225538 h 607110"/>
              <a:gd name="connsiteX67" fmla="*/ 87161 w 596278"/>
              <a:gd name="connsiteY67" fmla="*/ 5449 h 607110"/>
              <a:gd name="connsiteX68" fmla="*/ 99141 w 596278"/>
              <a:gd name="connsiteY68" fmla="*/ 11 h 6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6278" h="607110">
                <a:moveTo>
                  <a:pt x="87801" y="507611"/>
                </a:moveTo>
                <a:lnTo>
                  <a:pt x="87801" y="572672"/>
                </a:lnTo>
                <a:lnTo>
                  <a:pt x="508444" y="572672"/>
                </a:lnTo>
                <a:lnTo>
                  <a:pt x="508444" y="507611"/>
                </a:lnTo>
                <a:close/>
                <a:moveTo>
                  <a:pt x="298122" y="200764"/>
                </a:moveTo>
                <a:cubicBezTo>
                  <a:pt x="282738" y="200764"/>
                  <a:pt x="270141" y="213343"/>
                  <a:pt x="270141" y="228706"/>
                </a:cubicBezTo>
                <a:cubicBezTo>
                  <a:pt x="270141" y="244172"/>
                  <a:pt x="282738" y="256648"/>
                  <a:pt x="298122" y="256648"/>
                </a:cubicBezTo>
                <a:cubicBezTo>
                  <a:pt x="313610" y="256648"/>
                  <a:pt x="326103" y="244172"/>
                  <a:pt x="326103" y="228706"/>
                </a:cubicBezTo>
                <a:cubicBezTo>
                  <a:pt x="326103" y="213343"/>
                  <a:pt x="313610" y="200764"/>
                  <a:pt x="298122" y="200764"/>
                </a:cubicBezTo>
                <a:close/>
                <a:moveTo>
                  <a:pt x="298122" y="166429"/>
                </a:moveTo>
                <a:cubicBezTo>
                  <a:pt x="332608" y="166429"/>
                  <a:pt x="360589" y="194371"/>
                  <a:pt x="360589" y="228706"/>
                </a:cubicBezTo>
                <a:cubicBezTo>
                  <a:pt x="360589" y="257164"/>
                  <a:pt x="341384" y="281084"/>
                  <a:pt x="315365" y="288611"/>
                </a:cubicBezTo>
                <a:lnTo>
                  <a:pt x="315365" y="473174"/>
                </a:lnTo>
                <a:lnTo>
                  <a:pt x="525687" y="473174"/>
                </a:lnTo>
                <a:cubicBezTo>
                  <a:pt x="535186" y="473174"/>
                  <a:pt x="542930" y="480907"/>
                  <a:pt x="542930" y="490392"/>
                </a:cubicBezTo>
                <a:lnTo>
                  <a:pt x="542930" y="589891"/>
                </a:lnTo>
                <a:cubicBezTo>
                  <a:pt x="542930" y="599377"/>
                  <a:pt x="535186" y="607110"/>
                  <a:pt x="525687" y="607110"/>
                </a:cubicBezTo>
                <a:lnTo>
                  <a:pt x="70661" y="607110"/>
                </a:lnTo>
                <a:cubicBezTo>
                  <a:pt x="61162" y="607110"/>
                  <a:pt x="53418" y="599377"/>
                  <a:pt x="53418" y="589891"/>
                </a:cubicBezTo>
                <a:lnTo>
                  <a:pt x="53418" y="490392"/>
                </a:lnTo>
                <a:cubicBezTo>
                  <a:pt x="53418" y="480907"/>
                  <a:pt x="61162" y="473174"/>
                  <a:pt x="70661" y="473174"/>
                </a:cubicBezTo>
                <a:lnTo>
                  <a:pt x="280983" y="473174"/>
                </a:lnTo>
                <a:lnTo>
                  <a:pt x="280983" y="288611"/>
                </a:lnTo>
                <a:cubicBezTo>
                  <a:pt x="254860" y="281084"/>
                  <a:pt x="235759" y="257164"/>
                  <a:pt x="235759" y="228706"/>
                </a:cubicBezTo>
                <a:cubicBezTo>
                  <a:pt x="235759" y="194371"/>
                  <a:pt x="263740" y="166429"/>
                  <a:pt x="298122" y="166429"/>
                </a:cubicBezTo>
                <a:close/>
                <a:moveTo>
                  <a:pt x="425903" y="71418"/>
                </a:moveTo>
                <a:cubicBezTo>
                  <a:pt x="430292" y="71637"/>
                  <a:pt x="434603" y="73544"/>
                  <a:pt x="437805" y="77101"/>
                </a:cubicBezTo>
                <a:cubicBezTo>
                  <a:pt x="474779" y="117822"/>
                  <a:pt x="495228" y="170606"/>
                  <a:pt x="495228" y="225554"/>
                </a:cubicBezTo>
                <a:cubicBezTo>
                  <a:pt x="495228" y="280503"/>
                  <a:pt x="474779" y="333183"/>
                  <a:pt x="437805" y="374008"/>
                </a:cubicBezTo>
                <a:cubicBezTo>
                  <a:pt x="434397" y="377822"/>
                  <a:pt x="429749" y="379678"/>
                  <a:pt x="424999" y="379678"/>
                </a:cubicBezTo>
                <a:cubicBezTo>
                  <a:pt x="420971" y="379678"/>
                  <a:pt x="416840" y="378235"/>
                  <a:pt x="413535" y="375245"/>
                </a:cubicBezTo>
                <a:cubicBezTo>
                  <a:pt x="406408" y="368853"/>
                  <a:pt x="405892" y="358029"/>
                  <a:pt x="412295" y="351018"/>
                </a:cubicBezTo>
                <a:cubicBezTo>
                  <a:pt x="443589" y="316482"/>
                  <a:pt x="460733" y="271946"/>
                  <a:pt x="460733" y="225554"/>
                </a:cubicBezTo>
                <a:cubicBezTo>
                  <a:pt x="460733" y="179163"/>
                  <a:pt x="443589" y="134627"/>
                  <a:pt x="412295" y="100091"/>
                </a:cubicBezTo>
                <a:cubicBezTo>
                  <a:pt x="405892" y="93080"/>
                  <a:pt x="406408" y="82255"/>
                  <a:pt x="413535" y="75864"/>
                </a:cubicBezTo>
                <a:cubicBezTo>
                  <a:pt x="417046" y="72668"/>
                  <a:pt x="421513" y="71199"/>
                  <a:pt x="425903" y="71418"/>
                </a:cubicBezTo>
                <a:close/>
                <a:moveTo>
                  <a:pt x="170390" y="71418"/>
                </a:moveTo>
                <a:cubicBezTo>
                  <a:pt x="174776" y="71199"/>
                  <a:pt x="179240" y="72668"/>
                  <a:pt x="182748" y="75864"/>
                </a:cubicBezTo>
                <a:cubicBezTo>
                  <a:pt x="189766" y="82255"/>
                  <a:pt x="190385" y="93080"/>
                  <a:pt x="183987" y="100091"/>
                </a:cubicBezTo>
                <a:cubicBezTo>
                  <a:pt x="152718" y="134627"/>
                  <a:pt x="135484" y="179163"/>
                  <a:pt x="135484" y="225554"/>
                </a:cubicBezTo>
                <a:cubicBezTo>
                  <a:pt x="135484" y="271946"/>
                  <a:pt x="152718" y="316482"/>
                  <a:pt x="183987" y="351018"/>
                </a:cubicBezTo>
                <a:cubicBezTo>
                  <a:pt x="190385" y="358029"/>
                  <a:pt x="189766" y="368853"/>
                  <a:pt x="182748" y="375245"/>
                </a:cubicBezTo>
                <a:cubicBezTo>
                  <a:pt x="179446" y="378235"/>
                  <a:pt x="175318" y="379678"/>
                  <a:pt x="171190" y="379678"/>
                </a:cubicBezTo>
                <a:cubicBezTo>
                  <a:pt x="166547" y="379678"/>
                  <a:pt x="161903" y="377822"/>
                  <a:pt x="158497" y="374008"/>
                </a:cubicBezTo>
                <a:cubicBezTo>
                  <a:pt x="121450" y="333183"/>
                  <a:pt x="101120" y="280503"/>
                  <a:pt x="101120" y="225554"/>
                </a:cubicBezTo>
                <a:cubicBezTo>
                  <a:pt x="101120" y="170606"/>
                  <a:pt x="121450" y="117822"/>
                  <a:pt x="158497" y="77101"/>
                </a:cubicBezTo>
                <a:cubicBezTo>
                  <a:pt x="161696" y="73544"/>
                  <a:pt x="166005" y="71637"/>
                  <a:pt x="170390" y="71418"/>
                </a:cubicBezTo>
                <a:close/>
                <a:moveTo>
                  <a:pt x="497125" y="11"/>
                </a:moveTo>
                <a:cubicBezTo>
                  <a:pt x="501527" y="166"/>
                  <a:pt x="505864" y="1996"/>
                  <a:pt x="509117" y="5449"/>
                </a:cubicBezTo>
                <a:cubicBezTo>
                  <a:pt x="565297" y="65445"/>
                  <a:pt x="596278" y="143584"/>
                  <a:pt x="596278" y="225538"/>
                </a:cubicBezTo>
                <a:cubicBezTo>
                  <a:pt x="596278" y="307491"/>
                  <a:pt x="565297" y="385630"/>
                  <a:pt x="509117" y="445626"/>
                </a:cubicBezTo>
                <a:cubicBezTo>
                  <a:pt x="505709" y="449234"/>
                  <a:pt x="501165" y="451090"/>
                  <a:pt x="496518" y="451090"/>
                </a:cubicBezTo>
                <a:cubicBezTo>
                  <a:pt x="492284" y="451090"/>
                  <a:pt x="488050" y="449544"/>
                  <a:pt x="484745" y="446451"/>
                </a:cubicBezTo>
                <a:cubicBezTo>
                  <a:pt x="477826" y="439957"/>
                  <a:pt x="477516" y="429030"/>
                  <a:pt x="483919" y="422123"/>
                </a:cubicBezTo>
                <a:cubicBezTo>
                  <a:pt x="534212" y="368518"/>
                  <a:pt x="561889" y="298729"/>
                  <a:pt x="561889" y="225538"/>
                </a:cubicBezTo>
                <a:cubicBezTo>
                  <a:pt x="561889" y="152347"/>
                  <a:pt x="534212" y="82454"/>
                  <a:pt x="483919" y="28953"/>
                </a:cubicBezTo>
                <a:cubicBezTo>
                  <a:pt x="477516" y="21943"/>
                  <a:pt x="477826" y="11119"/>
                  <a:pt x="484745" y="4624"/>
                </a:cubicBezTo>
                <a:cubicBezTo>
                  <a:pt x="488256" y="1377"/>
                  <a:pt x="492722" y="-143"/>
                  <a:pt x="497125" y="11"/>
                </a:cubicBezTo>
                <a:close/>
                <a:moveTo>
                  <a:pt x="99141" y="11"/>
                </a:moveTo>
                <a:cubicBezTo>
                  <a:pt x="103530" y="-143"/>
                  <a:pt x="107971" y="1377"/>
                  <a:pt x="111430" y="4624"/>
                </a:cubicBezTo>
                <a:cubicBezTo>
                  <a:pt x="118452" y="11119"/>
                  <a:pt x="118762" y="21943"/>
                  <a:pt x="112256" y="28953"/>
                </a:cubicBezTo>
                <a:cubicBezTo>
                  <a:pt x="62066" y="82454"/>
                  <a:pt x="34389" y="152347"/>
                  <a:pt x="34389" y="225538"/>
                </a:cubicBezTo>
                <a:cubicBezTo>
                  <a:pt x="34389" y="298729"/>
                  <a:pt x="62066" y="368518"/>
                  <a:pt x="112256" y="422123"/>
                </a:cubicBezTo>
                <a:cubicBezTo>
                  <a:pt x="118762" y="429030"/>
                  <a:pt x="118452" y="439957"/>
                  <a:pt x="111430" y="446451"/>
                </a:cubicBezTo>
                <a:cubicBezTo>
                  <a:pt x="108125" y="449544"/>
                  <a:pt x="103891" y="451090"/>
                  <a:pt x="99760" y="451090"/>
                </a:cubicBezTo>
                <a:cubicBezTo>
                  <a:pt x="95113" y="451090"/>
                  <a:pt x="90569" y="449234"/>
                  <a:pt x="87161" y="445626"/>
                </a:cubicBezTo>
                <a:cubicBezTo>
                  <a:pt x="30878" y="385630"/>
                  <a:pt x="0" y="307491"/>
                  <a:pt x="0" y="225538"/>
                </a:cubicBezTo>
                <a:cubicBezTo>
                  <a:pt x="0" y="143584"/>
                  <a:pt x="30878" y="65445"/>
                  <a:pt x="87161" y="5449"/>
                </a:cubicBezTo>
                <a:cubicBezTo>
                  <a:pt x="90414" y="1996"/>
                  <a:pt x="94752" y="166"/>
                  <a:pt x="99141" y="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思源黑体 CN Light" panose="020B0300000000000000" pitchFamily="34" charset="-122"/>
              <a:ea typeface="思源黑体 CN Light" panose="020B0300000000000000" pitchFamily="34" charset="-122"/>
              <a:sym typeface="inpin heiti" panose="00000500000000000000" pitchFamily="2" charset="-122"/>
            </a:endParaRPr>
          </a:p>
        </p:txBody>
      </p:sp>
      <p:sp>
        <p:nvSpPr>
          <p:cNvPr id="53" name="椭圆 10"/>
          <p:cNvSpPr/>
          <p:nvPr/>
        </p:nvSpPr>
        <p:spPr>
          <a:xfrm>
            <a:off x="8530677" y="3783497"/>
            <a:ext cx="434991" cy="434618"/>
          </a:xfrm>
          <a:custGeom>
            <a:avLst/>
            <a:gdLst>
              <a:gd name="connsiteX0" fmla="*/ 410361 w 608089"/>
              <a:gd name="connsiteY0" fmla="*/ 326491 h 607568"/>
              <a:gd name="connsiteX1" fmla="*/ 398070 w 608089"/>
              <a:gd name="connsiteY1" fmla="*/ 341834 h 607568"/>
              <a:gd name="connsiteX2" fmla="*/ 342147 w 608089"/>
              <a:gd name="connsiteY2" fmla="*/ 397681 h 607568"/>
              <a:gd name="connsiteX3" fmla="*/ 326783 w 608089"/>
              <a:gd name="connsiteY3" fmla="*/ 410108 h 607568"/>
              <a:gd name="connsiteX4" fmla="*/ 347524 w 608089"/>
              <a:gd name="connsiteY4" fmla="*/ 472706 h 607568"/>
              <a:gd name="connsiteX5" fmla="*/ 432945 w 608089"/>
              <a:gd name="connsiteY5" fmla="*/ 558011 h 607568"/>
              <a:gd name="connsiteX6" fmla="*/ 558465 w 608089"/>
              <a:gd name="connsiteY6" fmla="*/ 432509 h 607568"/>
              <a:gd name="connsiteX7" fmla="*/ 473044 w 608089"/>
              <a:gd name="connsiteY7" fmla="*/ 347204 h 607568"/>
              <a:gd name="connsiteX8" fmla="*/ 329856 w 608089"/>
              <a:gd name="connsiteY8" fmla="*/ 224463 h 607568"/>
              <a:gd name="connsiteX9" fmla="*/ 294980 w 608089"/>
              <a:gd name="connsiteY9" fmla="*/ 238885 h 607568"/>
              <a:gd name="connsiteX10" fmla="*/ 239057 w 608089"/>
              <a:gd name="connsiteY10" fmla="*/ 294732 h 607568"/>
              <a:gd name="connsiteX11" fmla="*/ 239057 w 608089"/>
              <a:gd name="connsiteY11" fmla="*/ 364387 h 607568"/>
              <a:gd name="connsiteX12" fmla="*/ 243359 w 608089"/>
              <a:gd name="connsiteY12" fmla="*/ 368683 h 607568"/>
              <a:gd name="connsiteX13" fmla="*/ 278234 w 608089"/>
              <a:gd name="connsiteY13" fmla="*/ 383105 h 607568"/>
              <a:gd name="connsiteX14" fmla="*/ 313110 w 608089"/>
              <a:gd name="connsiteY14" fmla="*/ 368683 h 607568"/>
              <a:gd name="connsiteX15" fmla="*/ 369033 w 608089"/>
              <a:gd name="connsiteY15" fmla="*/ 312836 h 607568"/>
              <a:gd name="connsiteX16" fmla="*/ 369033 w 608089"/>
              <a:gd name="connsiteY16" fmla="*/ 243181 h 607568"/>
              <a:gd name="connsiteX17" fmla="*/ 364731 w 608089"/>
              <a:gd name="connsiteY17" fmla="*/ 238885 h 607568"/>
              <a:gd name="connsiteX18" fmla="*/ 329856 w 608089"/>
              <a:gd name="connsiteY18" fmla="*/ 224463 h 607568"/>
              <a:gd name="connsiteX19" fmla="*/ 402819 w 608089"/>
              <a:gd name="connsiteY19" fmla="*/ 98368 h 607568"/>
              <a:gd name="connsiteX20" fmla="*/ 509601 w 608089"/>
              <a:gd name="connsiteY20" fmla="*/ 204973 h 607568"/>
              <a:gd name="connsiteX21" fmla="*/ 489166 w 608089"/>
              <a:gd name="connsiteY21" fmla="*/ 225527 h 607568"/>
              <a:gd name="connsiteX22" fmla="*/ 468578 w 608089"/>
              <a:gd name="connsiteY22" fmla="*/ 204973 h 607568"/>
              <a:gd name="connsiteX23" fmla="*/ 402819 w 608089"/>
              <a:gd name="connsiteY23" fmla="*/ 139476 h 607568"/>
              <a:gd name="connsiteX24" fmla="*/ 382231 w 608089"/>
              <a:gd name="connsiteY24" fmla="*/ 118922 h 607568"/>
              <a:gd name="connsiteX25" fmla="*/ 402819 w 608089"/>
              <a:gd name="connsiteY25" fmla="*/ 98368 h 607568"/>
              <a:gd name="connsiteX26" fmla="*/ 175145 w 608089"/>
              <a:gd name="connsiteY26" fmla="*/ 49557 h 607568"/>
              <a:gd name="connsiteX27" fmla="*/ 49625 w 608089"/>
              <a:gd name="connsiteY27" fmla="*/ 175059 h 607568"/>
              <a:gd name="connsiteX28" fmla="*/ 135046 w 608089"/>
              <a:gd name="connsiteY28" fmla="*/ 260364 h 607568"/>
              <a:gd name="connsiteX29" fmla="*/ 197729 w 608089"/>
              <a:gd name="connsiteY29" fmla="*/ 281077 h 607568"/>
              <a:gd name="connsiteX30" fmla="*/ 210020 w 608089"/>
              <a:gd name="connsiteY30" fmla="*/ 265734 h 607568"/>
              <a:gd name="connsiteX31" fmla="*/ 265943 w 608089"/>
              <a:gd name="connsiteY31" fmla="*/ 209887 h 607568"/>
              <a:gd name="connsiteX32" fmla="*/ 281307 w 608089"/>
              <a:gd name="connsiteY32" fmla="*/ 197460 h 607568"/>
              <a:gd name="connsiteX33" fmla="*/ 260566 w 608089"/>
              <a:gd name="connsiteY33" fmla="*/ 134862 h 607568"/>
              <a:gd name="connsiteX34" fmla="*/ 402823 w 608089"/>
              <a:gd name="connsiteY34" fmla="*/ 28720 h 607568"/>
              <a:gd name="connsiteX35" fmla="*/ 579391 w 608089"/>
              <a:gd name="connsiteY35" fmla="*/ 204972 h 607568"/>
              <a:gd name="connsiteX36" fmla="*/ 558953 w 608089"/>
              <a:gd name="connsiteY36" fmla="*/ 225527 h 607568"/>
              <a:gd name="connsiteX37" fmla="*/ 538361 w 608089"/>
              <a:gd name="connsiteY37" fmla="*/ 204972 h 607568"/>
              <a:gd name="connsiteX38" fmla="*/ 402823 w 608089"/>
              <a:gd name="connsiteY38" fmla="*/ 69677 h 607568"/>
              <a:gd name="connsiteX39" fmla="*/ 382231 w 608089"/>
              <a:gd name="connsiteY39" fmla="*/ 49275 h 607568"/>
              <a:gd name="connsiteX40" fmla="*/ 402823 w 608089"/>
              <a:gd name="connsiteY40" fmla="*/ 28720 h 607568"/>
              <a:gd name="connsiteX41" fmla="*/ 175145 w 608089"/>
              <a:gd name="connsiteY41" fmla="*/ 0 h 607568"/>
              <a:gd name="connsiteX42" fmla="*/ 189740 w 608089"/>
              <a:gd name="connsiteY42" fmla="*/ 5984 h 607568"/>
              <a:gd name="connsiteX43" fmla="*/ 293137 w 608089"/>
              <a:gd name="connsiteY43" fmla="*/ 109240 h 607568"/>
              <a:gd name="connsiteX44" fmla="*/ 298053 w 608089"/>
              <a:gd name="connsiteY44" fmla="*/ 117371 h 607568"/>
              <a:gd name="connsiteX45" fmla="*/ 320177 w 608089"/>
              <a:gd name="connsiteY45" fmla="*/ 183958 h 607568"/>
              <a:gd name="connsiteX46" fmla="*/ 329856 w 608089"/>
              <a:gd name="connsiteY46" fmla="*/ 183498 h 607568"/>
              <a:gd name="connsiteX47" fmla="*/ 393768 w 608089"/>
              <a:gd name="connsiteY47" fmla="*/ 209887 h 607568"/>
              <a:gd name="connsiteX48" fmla="*/ 398070 w 608089"/>
              <a:gd name="connsiteY48" fmla="*/ 214183 h 607568"/>
              <a:gd name="connsiteX49" fmla="*/ 423881 w 608089"/>
              <a:gd name="connsiteY49" fmla="*/ 287674 h 607568"/>
              <a:gd name="connsiteX50" fmla="*/ 490712 w 608089"/>
              <a:gd name="connsiteY50" fmla="*/ 309768 h 607568"/>
              <a:gd name="connsiteX51" fmla="*/ 498701 w 608089"/>
              <a:gd name="connsiteY51" fmla="*/ 314831 h 607568"/>
              <a:gd name="connsiteX52" fmla="*/ 602098 w 608089"/>
              <a:gd name="connsiteY52" fmla="*/ 418087 h 607568"/>
              <a:gd name="connsiteX53" fmla="*/ 602098 w 608089"/>
              <a:gd name="connsiteY53" fmla="*/ 447084 h 607568"/>
              <a:gd name="connsiteX54" fmla="*/ 447387 w 608089"/>
              <a:gd name="connsiteY54" fmla="*/ 601584 h 607568"/>
              <a:gd name="connsiteX55" fmla="*/ 432945 w 608089"/>
              <a:gd name="connsiteY55" fmla="*/ 607568 h 607568"/>
              <a:gd name="connsiteX56" fmla="*/ 418350 w 608089"/>
              <a:gd name="connsiteY56" fmla="*/ 601584 h 607568"/>
              <a:gd name="connsiteX57" fmla="*/ 314953 w 608089"/>
              <a:gd name="connsiteY57" fmla="*/ 498328 h 607568"/>
              <a:gd name="connsiteX58" fmla="*/ 310037 w 608089"/>
              <a:gd name="connsiteY58" fmla="*/ 490197 h 607568"/>
              <a:gd name="connsiteX59" fmla="*/ 287913 w 608089"/>
              <a:gd name="connsiteY59" fmla="*/ 423610 h 607568"/>
              <a:gd name="connsiteX60" fmla="*/ 278234 w 608089"/>
              <a:gd name="connsiteY60" fmla="*/ 424070 h 607568"/>
              <a:gd name="connsiteX61" fmla="*/ 214322 w 608089"/>
              <a:gd name="connsiteY61" fmla="*/ 397681 h 607568"/>
              <a:gd name="connsiteX62" fmla="*/ 210020 w 608089"/>
              <a:gd name="connsiteY62" fmla="*/ 393385 h 607568"/>
              <a:gd name="connsiteX63" fmla="*/ 184056 w 608089"/>
              <a:gd name="connsiteY63" fmla="*/ 319894 h 607568"/>
              <a:gd name="connsiteX64" fmla="*/ 117378 w 608089"/>
              <a:gd name="connsiteY64" fmla="*/ 297800 h 607568"/>
              <a:gd name="connsiteX65" fmla="*/ 109389 w 608089"/>
              <a:gd name="connsiteY65" fmla="*/ 292737 h 607568"/>
              <a:gd name="connsiteX66" fmla="*/ 5992 w 608089"/>
              <a:gd name="connsiteY66" fmla="*/ 189481 h 607568"/>
              <a:gd name="connsiteX67" fmla="*/ 5992 w 608089"/>
              <a:gd name="connsiteY67" fmla="*/ 160484 h 607568"/>
              <a:gd name="connsiteX68" fmla="*/ 160703 w 608089"/>
              <a:gd name="connsiteY68" fmla="*/ 5984 h 607568"/>
              <a:gd name="connsiteX69" fmla="*/ 175145 w 608089"/>
              <a:gd name="connsiteY69"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8089" h="607568">
                <a:moveTo>
                  <a:pt x="410361" y="326491"/>
                </a:moveTo>
                <a:cubicBezTo>
                  <a:pt x="406981" y="331861"/>
                  <a:pt x="402833" y="337078"/>
                  <a:pt x="398070" y="341834"/>
                </a:cubicBezTo>
                <a:lnTo>
                  <a:pt x="342147" y="397681"/>
                </a:lnTo>
                <a:cubicBezTo>
                  <a:pt x="337384" y="402437"/>
                  <a:pt x="332314" y="406580"/>
                  <a:pt x="326783" y="410108"/>
                </a:cubicBezTo>
                <a:lnTo>
                  <a:pt x="347524" y="472706"/>
                </a:lnTo>
                <a:lnTo>
                  <a:pt x="432945" y="558011"/>
                </a:lnTo>
                <a:lnTo>
                  <a:pt x="558465" y="432509"/>
                </a:lnTo>
                <a:lnTo>
                  <a:pt x="473044" y="347204"/>
                </a:lnTo>
                <a:close/>
                <a:moveTo>
                  <a:pt x="329856" y="224463"/>
                </a:moveTo>
                <a:cubicBezTo>
                  <a:pt x="316643" y="224463"/>
                  <a:pt x="304199" y="229679"/>
                  <a:pt x="294980" y="238885"/>
                </a:cubicBezTo>
                <a:lnTo>
                  <a:pt x="239057" y="294732"/>
                </a:lnTo>
                <a:cubicBezTo>
                  <a:pt x="219853" y="313910"/>
                  <a:pt x="219853" y="345209"/>
                  <a:pt x="239057" y="364387"/>
                </a:cubicBezTo>
                <a:lnTo>
                  <a:pt x="243359" y="368683"/>
                </a:lnTo>
                <a:cubicBezTo>
                  <a:pt x="252731" y="377889"/>
                  <a:pt x="265022" y="383105"/>
                  <a:pt x="278234" y="383105"/>
                </a:cubicBezTo>
                <a:cubicBezTo>
                  <a:pt x="291447" y="383105"/>
                  <a:pt x="303891" y="377889"/>
                  <a:pt x="313110" y="368683"/>
                </a:cubicBezTo>
                <a:lnTo>
                  <a:pt x="369033" y="312836"/>
                </a:lnTo>
                <a:cubicBezTo>
                  <a:pt x="388237" y="293658"/>
                  <a:pt x="388237" y="262359"/>
                  <a:pt x="369033" y="243181"/>
                </a:cubicBezTo>
                <a:lnTo>
                  <a:pt x="364731" y="238885"/>
                </a:lnTo>
                <a:cubicBezTo>
                  <a:pt x="355359" y="229679"/>
                  <a:pt x="343068" y="224463"/>
                  <a:pt x="329856" y="224463"/>
                </a:cubicBezTo>
                <a:close/>
                <a:moveTo>
                  <a:pt x="402819" y="98368"/>
                </a:moveTo>
                <a:cubicBezTo>
                  <a:pt x="461664" y="98368"/>
                  <a:pt x="509601" y="146225"/>
                  <a:pt x="509601" y="204973"/>
                </a:cubicBezTo>
                <a:cubicBezTo>
                  <a:pt x="509601" y="216324"/>
                  <a:pt x="500382" y="225527"/>
                  <a:pt x="489166" y="225527"/>
                </a:cubicBezTo>
                <a:cubicBezTo>
                  <a:pt x="477797" y="225527"/>
                  <a:pt x="468578" y="216324"/>
                  <a:pt x="468578" y="204973"/>
                </a:cubicBezTo>
                <a:cubicBezTo>
                  <a:pt x="468578" y="168927"/>
                  <a:pt x="439079" y="139476"/>
                  <a:pt x="402819" y="139476"/>
                </a:cubicBezTo>
                <a:cubicBezTo>
                  <a:pt x="391450" y="139476"/>
                  <a:pt x="382231" y="130273"/>
                  <a:pt x="382231" y="118922"/>
                </a:cubicBezTo>
                <a:cubicBezTo>
                  <a:pt x="382231" y="107571"/>
                  <a:pt x="391450" y="98368"/>
                  <a:pt x="402819" y="98368"/>
                </a:cubicBezTo>
                <a:close/>
                <a:moveTo>
                  <a:pt x="175145" y="49557"/>
                </a:moveTo>
                <a:lnTo>
                  <a:pt x="49625" y="175059"/>
                </a:lnTo>
                <a:lnTo>
                  <a:pt x="135046" y="260364"/>
                </a:lnTo>
                <a:lnTo>
                  <a:pt x="197729" y="281077"/>
                </a:lnTo>
                <a:cubicBezTo>
                  <a:pt x="201109" y="275707"/>
                  <a:pt x="205257" y="270490"/>
                  <a:pt x="210020" y="265734"/>
                </a:cubicBezTo>
                <a:lnTo>
                  <a:pt x="265943" y="209887"/>
                </a:lnTo>
                <a:cubicBezTo>
                  <a:pt x="270706" y="205131"/>
                  <a:pt x="275776" y="200988"/>
                  <a:pt x="281307" y="197460"/>
                </a:cubicBezTo>
                <a:lnTo>
                  <a:pt x="260566" y="134862"/>
                </a:lnTo>
                <a:close/>
                <a:moveTo>
                  <a:pt x="402823" y="28720"/>
                </a:moveTo>
                <a:cubicBezTo>
                  <a:pt x="500250" y="28720"/>
                  <a:pt x="579391" y="107872"/>
                  <a:pt x="579391" y="204972"/>
                </a:cubicBezTo>
                <a:cubicBezTo>
                  <a:pt x="579391" y="216323"/>
                  <a:pt x="570171" y="225527"/>
                  <a:pt x="558953" y="225527"/>
                </a:cubicBezTo>
                <a:cubicBezTo>
                  <a:pt x="547581" y="225527"/>
                  <a:pt x="538361" y="216323"/>
                  <a:pt x="538361" y="204972"/>
                </a:cubicBezTo>
                <a:cubicBezTo>
                  <a:pt x="538361" y="130422"/>
                  <a:pt x="477507" y="69677"/>
                  <a:pt x="402823" y="69677"/>
                </a:cubicBezTo>
                <a:cubicBezTo>
                  <a:pt x="391451" y="69677"/>
                  <a:pt x="382231" y="60626"/>
                  <a:pt x="382231" y="49275"/>
                </a:cubicBezTo>
                <a:cubicBezTo>
                  <a:pt x="382231" y="37924"/>
                  <a:pt x="391451" y="28720"/>
                  <a:pt x="402823" y="28720"/>
                </a:cubicBezTo>
                <a:close/>
                <a:moveTo>
                  <a:pt x="175145" y="0"/>
                </a:moveTo>
                <a:cubicBezTo>
                  <a:pt x="180676" y="0"/>
                  <a:pt x="185899" y="2148"/>
                  <a:pt x="189740" y="5984"/>
                </a:cubicBezTo>
                <a:lnTo>
                  <a:pt x="293137" y="109240"/>
                </a:lnTo>
                <a:cubicBezTo>
                  <a:pt x="295288" y="111541"/>
                  <a:pt x="296978" y="114303"/>
                  <a:pt x="298053" y="117371"/>
                </a:cubicBezTo>
                <a:lnTo>
                  <a:pt x="320177" y="183958"/>
                </a:lnTo>
                <a:cubicBezTo>
                  <a:pt x="323403" y="183651"/>
                  <a:pt x="326629" y="183498"/>
                  <a:pt x="329856" y="183498"/>
                </a:cubicBezTo>
                <a:cubicBezTo>
                  <a:pt x="353977" y="183498"/>
                  <a:pt x="376715" y="192857"/>
                  <a:pt x="393768" y="209887"/>
                </a:cubicBezTo>
                <a:lnTo>
                  <a:pt x="398070" y="214183"/>
                </a:lnTo>
                <a:cubicBezTo>
                  <a:pt x="418196" y="234282"/>
                  <a:pt x="426800" y="261438"/>
                  <a:pt x="423881" y="287674"/>
                </a:cubicBezTo>
                <a:lnTo>
                  <a:pt x="490712" y="309768"/>
                </a:lnTo>
                <a:cubicBezTo>
                  <a:pt x="493631" y="310842"/>
                  <a:pt x="496397" y="312529"/>
                  <a:pt x="498701" y="314831"/>
                </a:cubicBezTo>
                <a:lnTo>
                  <a:pt x="602098" y="418087"/>
                </a:lnTo>
                <a:cubicBezTo>
                  <a:pt x="610087" y="426065"/>
                  <a:pt x="610087" y="439106"/>
                  <a:pt x="602098" y="447084"/>
                </a:cubicBezTo>
                <a:lnTo>
                  <a:pt x="447387" y="601584"/>
                </a:lnTo>
                <a:cubicBezTo>
                  <a:pt x="443546" y="605420"/>
                  <a:pt x="438322" y="607568"/>
                  <a:pt x="432945" y="607568"/>
                </a:cubicBezTo>
                <a:cubicBezTo>
                  <a:pt x="427414" y="607568"/>
                  <a:pt x="422191" y="605420"/>
                  <a:pt x="418350" y="601584"/>
                </a:cubicBezTo>
                <a:lnTo>
                  <a:pt x="314953" y="498328"/>
                </a:lnTo>
                <a:cubicBezTo>
                  <a:pt x="312802" y="496027"/>
                  <a:pt x="311112" y="493265"/>
                  <a:pt x="310037" y="490197"/>
                </a:cubicBezTo>
                <a:lnTo>
                  <a:pt x="287913" y="423610"/>
                </a:lnTo>
                <a:cubicBezTo>
                  <a:pt x="284687" y="423917"/>
                  <a:pt x="281461" y="424070"/>
                  <a:pt x="278234" y="424070"/>
                </a:cubicBezTo>
                <a:cubicBezTo>
                  <a:pt x="254113" y="424070"/>
                  <a:pt x="231375" y="414711"/>
                  <a:pt x="214322" y="397681"/>
                </a:cubicBezTo>
                <a:lnTo>
                  <a:pt x="210020" y="393385"/>
                </a:lnTo>
                <a:cubicBezTo>
                  <a:pt x="189894" y="373286"/>
                  <a:pt x="181290" y="346130"/>
                  <a:pt x="184056" y="319894"/>
                </a:cubicBezTo>
                <a:lnTo>
                  <a:pt x="117378" y="297800"/>
                </a:lnTo>
                <a:cubicBezTo>
                  <a:pt x="114459" y="296726"/>
                  <a:pt x="111693" y="295039"/>
                  <a:pt x="109389" y="292737"/>
                </a:cubicBezTo>
                <a:lnTo>
                  <a:pt x="5992" y="189481"/>
                </a:lnTo>
                <a:cubicBezTo>
                  <a:pt x="-1997" y="181503"/>
                  <a:pt x="-1997" y="168462"/>
                  <a:pt x="5992" y="160484"/>
                </a:cubicBezTo>
                <a:lnTo>
                  <a:pt x="160703" y="5984"/>
                </a:lnTo>
                <a:cubicBezTo>
                  <a:pt x="164544" y="2148"/>
                  <a:pt x="169768" y="0"/>
                  <a:pt x="1751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思源黑体 CN Light" panose="020B0300000000000000" pitchFamily="34" charset="-122"/>
              <a:ea typeface="思源黑体 CN Light" panose="020B0300000000000000" pitchFamily="34" charset="-122"/>
              <a:sym typeface="inpin heiti" panose="00000500000000000000" pitchFamily="2" charset="-122"/>
            </a:endParaRPr>
          </a:p>
        </p:txBody>
      </p:sp>
      <p:sp>
        <p:nvSpPr>
          <p:cNvPr id="3" name="文本框 2"/>
          <p:cNvSpPr txBox="1"/>
          <p:nvPr/>
        </p:nvSpPr>
        <p:spPr>
          <a:xfrm>
            <a:off x="7486650" y="2390663"/>
            <a:ext cx="2678113" cy="737235"/>
          </a:xfrm>
          <a:prstGeom prst="rect">
            <a:avLst/>
          </a:prstGeom>
          <a:noFill/>
        </p:spPr>
        <p:txBody>
          <a:bodyPr>
            <a:spAutoFit/>
          </a:bodyPr>
          <a:lstStyle/>
          <a:p>
            <a:pPr algn="ctr" eaLnBrk="1" fontAlgn="auto" hangingPunct="1">
              <a:spcBef>
                <a:spcPts val="0"/>
              </a:spcBef>
              <a:spcAft>
                <a:spcPts val="0"/>
              </a:spcAft>
              <a:defRPr/>
            </a:pPr>
            <a:r>
              <a:rPr sz="1400" dirty="0">
                <a:solidFill>
                  <a:schemeClr val="tx1">
                    <a:lumMod val="85000"/>
                    <a:lumOff val="15000"/>
                  </a:schemeClr>
                </a:solidFill>
                <a:latin typeface="微软雅黑" panose="020B0503020204020204" charset="-122"/>
                <a:ea typeface="微软雅黑" panose="020B0503020204020204" charset="-122"/>
                <a:cs typeface="思源黑体 CN Normal" panose="020B0400000000000000" pitchFamily="34" charset="-122"/>
                <a:sym typeface="+mn-ea"/>
              </a:rPr>
              <a:t>含涉税专业服务机构或其他单位及个人，纳税人需与受托人签订授权书。</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1+#ppt_w/2"/>
                                          </p:val>
                                        </p:tav>
                                        <p:tav tm="100000">
                                          <p:val>
                                            <p:strVal val="#ppt_x"/>
                                          </p:val>
                                        </p:tav>
                                      </p:tavLst>
                                    </p:anim>
                                    <p:anim calcmode="lin" valueType="num">
                                      <p:cBhvr additive="base">
                                        <p:cTn id="11" dur="5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1+#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1+#ppt_w/2"/>
                                          </p:val>
                                        </p:tav>
                                        <p:tav tm="100000">
                                          <p:val>
                                            <p:strVal val="#ppt_x"/>
                                          </p:val>
                                        </p:tav>
                                      </p:tavLst>
                                    </p:anim>
                                    <p:anim calcmode="lin" valueType="num">
                                      <p:cBhvr additive="base">
                                        <p:cTn id="19" dur="500" fill="hold"/>
                                        <p:tgtEl>
                                          <p:spTgt spid="5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bldLvl="0" animBg="1"/>
      <p:bldP spid="5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074" name="Picture 2"/>
          <p:cNvPicPr>
            <a:picLocks noChangeAspect="1" noChangeArrowheads="1"/>
          </p:cNvPicPr>
          <p:nvPr/>
        </p:nvPicPr>
        <p:blipFill>
          <a:blip r:embed="rId2"/>
          <a:srcRect/>
          <a:stretch>
            <a:fillRect/>
          </a:stretch>
        </p:blipFill>
        <p:spPr bwMode="auto">
          <a:xfrm>
            <a:off x="1231900" y="1340485"/>
            <a:ext cx="9791700" cy="4709478"/>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1026" name="Picture 2"/>
          <p:cNvPicPr>
            <a:picLocks noChangeAspect="1" noChangeArrowheads="1"/>
          </p:cNvPicPr>
          <p:nvPr/>
        </p:nvPicPr>
        <p:blipFill>
          <a:blip r:embed="rId2"/>
          <a:srcRect/>
          <a:stretch>
            <a:fillRect/>
          </a:stretch>
        </p:blipFill>
        <p:spPr bwMode="auto">
          <a:xfrm>
            <a:off x="754063" y="1304213"/>
            <a:ext cx="10714037" cy="5093412"/>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2050" name="Picture 2"/>
          <p:cNvPicPr>
            <a:picLocks noChangeAspect="1" noChangeArrowheads="1"/>
          </p:cNvPicPr>
          <p:nvPr/>
        </p:nvPicPr>
        <p:blipFill>
          <a:blip r:embed="rId2"/>
          <a:srcRect/>
          <a:stretch>
            <a:fillRect/>
          </a:stretch>
        </p:blipFill>
        <p:spPr bwMode="auto">
          <a:xfrm>
            <a:off x="2603500" y="1340459"/>
            <a:ext cx="7169150" cy="4934929"/>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a:t>
            </a:r>
            <a:r>
              <a:rPr 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税务局</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网页端</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074" name="Picture 2"/>
          <p:cNvPicPr>
            <a:picLocks noChangeAspect="1" noChangeArrowheads="1"/>
          </p:cNvPicPr>
          <p:nvPr/>
        </p:nvPicPr>
        <p:blipFill>
          <a:blip r:embed="rId2"/>
          <a:srcRect/>
          <a:stretch>
            <a:fillRect/>
          </a:stretch>
        </p:blipFill>
        <p:spPr bwMode="auto">
          <a:xfrm>
            <a:off x="1231900" y="1126014"/>
            <a:ext cx="9672638" cy="5300186"/>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邮寄申报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509395" y="1276985"/>
            <a:ext cx="9174480" cy="5103495"/>
          </a:xfrm>
          <a:prstGeom prst="rect">
            <a:avLst/>
          </a:prstGeom>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6320155" y="4932690"/>
            <a:ext cx="1137781" cy="1453964"/>
          </a:xfrm>
          <a:prstGeom prst="rect">
            <a:avLst/>
          </a:prstGeom>
          <a:noFill/>
        </p:spPr>
        <p:txBody>
          <a:bodyPr wrap="square" rtlCol="0">
            <a:noAutofit/>
          </a:bodyPr>
          <a:lstStyle/>
          <a:p>
            <a:endParaRPr lang="en-US" altLang="zh-CN" sz="5400" dirty="0">
              <a:latin typeface="思源黑体 CN Heavy" panose="020B0A00000000000000" pitchFamily="34" charset="-122"/>
              <a:ea typeface="思源黑体 CN Heavy" panose="020B0A00000000000000" pitchFamily="34" charset="-122"/>
              <a:cs typeface="OPPOSans H" panose="00020600040101010101" pitchFamily="18" charset="-122"/>
            </a:endParaRPr>
          </a:p>
        </p:txBody>
      </p:sp>
      <p:sp>
        <p:nvSpPr>
          <p:cNvPr id="17" name="直角三角形 16"/>
          <p:cNvSpPr/>
          <p:nvPr/>
        </p:nvSpPr>
        <p:spPr>
          <a:xfrm rot="8100000">
            <a:off x="3848778" y="1324721"/>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圆角 3"/>
          <p:cNvSpPr/>
          <p:nvPr/>
        </p:nvSpPr>
        <p:spPr>
          <a:xfrm>
            <a:off x="0" y="1524000"/>
            <a:ext cx="12192000" cy="3810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custDataLst>
              <p:tags r:id="rId1"/>
            </p:custDataLst>
          </p:nvPr>
        </p:nvSpPr>
        <p:spPr>
          <a:xfrm>
            <a:off x="228600" y="3199765"/>
            <a:ext cx="11938000" cy="830997"/>
          </a:xfrm>
          <a:prstGeom prst="rect">
            <a:avLst/>
          </a:prstGeom>
          <a:ln>
            <a:noFill/>
          </a:ln>
        </p:spPr>
        <p:txBody>
          <a:bodyPr wrap="square">
            <a:spAutoFit/>
          </a:bodyPr>
          <a:lstStyle/>
          <a:p>
            <a:pPr algn="ctr"/>
            <a:r>
              <a:rPr lang="zh-CN" altLang="en-US" sz="4800" b="1" dirty="0" smtClean="0">
                <a:latin typeface="微软雅黑" panose="020B0503020204020204" charset="-122"/>
                <a:ea typeface="微软雅黑" panose="020B0503020204020204" charset="-122"/>
                <a:cs typeface="OPPOSans H" panose="00020600040101010101" pitchFamily="18" charset="-122"/>
              </a:rPr>
              <a:t>办税人员如何集中申报</a:t>
            </a:r>
            <a:endParaRPr lang="en-US" altLang="zh-CN" sz="4800" b="1" dirty="0" smtClean="0">
              <a:latin typeface="微软雅黑" panose="020B0503020204020204" charset="-122"/>
              <a:ea typeface="微软雅黑" panose="020B0503020204020204" charset="-122"/>
              <a:cs typeface="OPPOSans H" panose="00020600040101010101" pitchFamily="18" charset="-122"/>
            </a:endParaRPr>
          </a:p>
        </p:txBody>
      </p:sp>
      <p:sp>
        <p:nvSpPr>
          <p:cNvPr id="33" name="任意多边形: 形状 33"/>
          <p:cNvSpPr/>
          <p:nvPr/>
        </p:nvSpPr>
        <p:spPr>
          <a:xfrm rot="10800000">
            <a:off x="1" y="919152"/>
            <a:ext cx="4827905" cy="1435237"/>
          </a:xfrm>
          <a:custGeom>
            <a:avLst/>
            <a:gdLst>
              <a:gd name="connsiteX0" fmla="*/ 7209593 w 7209593"/>
              <a:gd name="connsiteY0" fmla="*/ 2143264 h 2143264"/>
              <a:gd name="connsiteX1" fmla="*/ 6123685 w 7209593"/>
              <a:gd name="connsiteY1" fmla="*/ 2143264 h 2143264"/>
              <a:gd name="connsiteX2" fmla="*/ 3157384 w 7209593"/>
              <a:gd name="connsiteY2" fmla="*/ 2143264 h 2143264"/>
              <a:gd name="connsiteX3" fmla="*/ 3157384 w 7209593"/>
              <a:gd name="connsiteY3" fmla="*/ 2143264 h 2143264"/>
              <a:gd name="connsiteX4" fmla="*/ 1578692 w 7209593"/>
              <a:gd name="connsiteY4" fmla="*/ 2143264 h 2143264"/>
              <a:gd name="connsiteX5" fmla="*/ 1578693 w 7209593"/>
              <a:gd name="connsiteY5" fmla="*/ 2143263 h 2143264"/>
              <a:gd name="connsiteX6" fmla="*/ 0 w 7209593"/>
              <a:gd name="connsiteY6" fmla="*/ 2143263 h 2143264"/>
              <a:gd name="connsiteX7" fmla="*/ 2143263 w 7209593"/>
              <a:gd name="connsiteY7" fmla="*/ 0 h 2143264"/>
              <a:gd name="connsiteX8" fmla="*/ 4052209 w 7209593"/>
              <a:gd name="connsiteY8" fmla="*/ 0 h 2143264"/>
              <a:gd name="connsiteX9" fmla="*/ 4052209 w 7209593"/>
              <a:gd name="connsiteY9" fmla="*/ 1 h 2143264"/>
              <a:gd name="connsiteX10" fmla="*/ 5300647 w 7209593"/>
              <a:gd name="connsiteY10" fmla="*/ 1 h 2143264"/>
              <a:gd name="connsiteX11" fmla="*/ 5630901 w 7209593"/>
              <a:gd name="connsiteY11" fmla="*/ 1 h 2143264"/>
              <a:gd name="connsiteX12" fmla="*/ 7209593 w 7209593"/>
              <a:gd name="connsiteY12" fmla="*/ 1 h 214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9593" h="2143264">
                <a:moveTo>
                  <a:pt x="7209593" y="2143264"/>
                </a:moveTo>
                <a:lnTo>
                  <a:pt x="6123685" y="2143264"/>
                </a:lnTo>
                <a:lnTo>
                  <a:pt x="3157384" y="2143264"/>
                </a:lnTo>
                <a:lnTo>
                  <a:pt x="3157384" y="2143264"/>
                </a:lnTo>
                <a:lnTo>
                  <a:pt x="1578692" y="2143264"/>
                </a:lnTo>
                <a:lnTo>
                  <a:pt x="1578693" y="2143263"/>
                </a:lnTo>
                <a:lnTo>
                  <a:pt x="0" y="2143263"/>
                </a:lnTo>
                <a:lnTo>
                  <a:pt x="2143263" y="0"/>
                </a:lnTo>
                <a:lnTo>
                  <a:pt x="4052209" y="0"/>
                </a:lnTo>
                <a:lnTo>
                  <a:pt x="4052209" y="1"/>
                </a:lnTo>
                <a:lnTo>
                  <a:pt x="5300647" y="1"/>
                </a:lnTo>
                <a:lnTo>
                  <a:pt x="5630901" y="1"/>
                </a:lnTo>
                <a:lnTo>
                  <a:pt x="7209593" y="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2"/>
          <p:cNvSpPr txBox="1"/>
          <p:nvPr/>
        </p:nvSpPr>
        <p:spPr>
          <a:xfrm>
            <a:off x="2326925" y="952501"/>
            <a:ext cx="1119217" cy="1323439"/>
          </a:xfrm>
          <a:prstGeom prst="rect">
            <a:avLst/>
          </a:prstGeom>
          <a:noFill/>
        </p:spPr>
        <p:txBody>
          <a:bodyPr wrap="squar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03</a:t>
            </a:r>
            <a:r>
              <a:rPr lang="en-US" altLang="zh-CN" sz="8000" dirty="0" smtClean="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rPr>
              <a:t> </a:t>
            </a:r>
            <a:endParaRPr lang="zh-CN" altLang="en-US" sz="8000" dirty="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18" name="文本框 16"/>
          <p:cNvSpPr txBox="1"/>
          <p:nvPr/>
        </p:nvSpPr>
        <p:spPr>
          <a:xfrm>
            <a:off x="441371" y="1351867"/>
            <a:ext cx="1812099" cy="830997"/>
          </a:xfrm>
          <a:prstGeom prst="rect">
            <a:avLst/>
          </a:prstGeom>
          <a:noFill/>
        </p:spPr>
        <p:txBody>
          <a:bodyPr wrap="non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PART</a:t>
            </a:r>
            <a:endParaRPr lang="zh-CN" altLang="en-US" sz="4800" b="1" dirty="0">
              <a:solidFill>
                <a:schemeClr val="bg1"/>
              </a:solidFill>
              <a:latin typeface="微软雅黑" panose="020B0503020204020204" pitchFamily="34" charset="-122"/>
              <a:ea typeface="微软雅黑" panose="020B0503020204020204" pitchFamily="34" charset="-122"/>
              <a:sym typeface="+mn-lt"/>
            </a:endParaRPr>
          </a:p>
        </p:txBody>
      </p:sp>
      <p:sp>
        <p:nvSpPr>
          <p:cNvPr id="21" name="直角三角形 20"/>
          <p:cNvSpPr/>
          <p:nvPr/>
        </p:nvSpPr>
        <p:spPr>
          <a:xfrm rot="8100000" flipH="1">
            <a:off x="11588959" y="4733249"/>
            <a:ext cx="1201501" cy="1201501"/>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195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16" name="组合 15"/>
          <p:cNvGrpSpPr/>
          <p:nvPr/>
        </p:nvGrpSpPr>
        <p:grpSpPr>
          <a:xfrm>
            <a:off x="967105" y="2733488"/>
            <a:ext cx="10119917" cy="814555"/>
            <a:chOff x="458" y="3175"/>
            <a:chExt cx="18181" cy="1590"/>
          </a:xfrm>
        </p:grpSpPr>
        <p:sp>
          <p:nvSpPr>
            <p:cNvPr id="6" name="矩形 5"/>
            <p:cNvSpPr/>
            <p:nvPr/>
          </p:nvSpPr>
          <p:spPr>
            <a:xfrm>
              <a:off x="458" y="3189"/>
              <a:ext cx="2843" cy="1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cs typeface="微软雅黑" panose="020B0503020204020204" charset="-122"/>
                </a:rPr>
                <a:t>01.</a:t>
              </a:r>
              <a:r>
                <a:rPr lang="zh-CN" sz="2000" dirty="0">
                  <a:latin typeface="微软雅黑" panose="020B0503020204020204" charset="-122"/>
                  <a:ea typeface="微软雅黑" panose="020B0503020204020204" charset="-122"/>
                  <a:cs typeface="微软雅黑" panose="020B0503020204020204" charset="-122"/>
                </a:rPr>
                <a:t>报表填写</a:t>
              </a:r>
            </a:p>
          </p:txBody>
        </p:sp>
        <p:sp>
          <p:nvSpPr>
            <p:cNvPr id="7" name="矩形 6"/>
            <p:cNvSpPr/>
            <p:nvPr/>
          </p:nvSpPr>
          <p:spPr>
            <a:xfrm>
              <a:off x="4346" y="3189"/>
              <a:ext cx="2843" cy="1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cs typeface="微软雅黑" panose="020B0503020204020204" charset="-122"/>
                </a:rPr>
                <a:t>02.</a:t>
              </a:r>
              <a:r>
                <a:rPr lang="zh-CN" altLang="en-US" sz="2000" dirty="0">
                  <a:latin typeface="微软雅黑" panose="020B0503020204020204" charset="-122"/>
                  <a:ea typeface="微软雅黑" panose="020B0503020204020204" charset="-122"/>
                  <a:cs typeface="微软雅黑" panose="020B0503020204020204" charset="-122"/>
                </a:rPr>
                <a:t>报表报送</a:t>
              </a:r>
            </a:p>
          </p:txBody>
        </p:sp>
        <p:sp>
          <p:nvSpPr>
            <p:cNvPr id="9" name="矩形 8"/>
            <p:cNvSpPr/>
            <p:nvPr/>
          </p:nvSpPr>
          <p:spPr>
            <a:xfrm>
              <a:off x="8190" y="3198"/>
              <a:ext cx="2843" cy="1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cs typeface="微软雅黑" panose="020B0503020204020204" charset="-122"/>
                </a:rPr>
                <a:t>03.</a:t>
              </a:r>
              <a:r>
                <a:rPr lang="zh-CN" altLang="en-US" sz="2000" dirty="0">
                  <a:latin typeface="微软雅黑" panose="020B0503020204020204" charset="-122"/>
                  <a:ea typeface="微软雅黑" panose="020B0503020204020204" charset="-122"/>
                  <a:cs typeface="微软雅黑" panose="020B0503020204020204" charset="-122"/>
                </a:rPr>
                <a:t>计算税款</a:t>
              </a:r>
            </a:p>
          </p:txBody>
        </p:sp>
        <p:sp>
          <p:nvSpPr>
            <p:cNvPr id="10" name="矩形 9"/>
            <p:cNvSpPr/>
            <p:nvPr/>
          </p:nvSpPr>
          <p:spPr>
            <a:xfrm>
              <a:off x="11952" y="3175"/>
              <a:ext cx="2843" cy="1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cs typeface="微软雅黑" panose="020B0503020204020204" charset="-122"/>
                </a:rPr>
                <a:t>04.</a:t>
              </a:r>
              <a:r>
                <a:rPr lang="zh-CN" altLang="en-US" sz="2000" dirty="0">
                  <a:latin typeface="微软雅黑" panose="020B0503020204020204" charset="-122"/>
                  <a:ea typeface="微软雅黑" panose="020B0503020204020204" charset="-122"/>
                  <a:cs typeface="微软雅黑" panose="020B0503020204020204" charset="-122"/>
                </a:rPr>
                <a:t>退税申请</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补税申请</a:t>
              </a:r>
            </a:p>
          </p:txBody>
        </p:sp>
        <p:sp>
          <p:nvSpPr>
            <p:cNvPr id="14" name="矩形 13"/>
            <p:cNvSpPr/>
            <p:nvPr/>
          </p:nvSpPr>
          <p:spPr>
            <a:xfrm>
              <a:off x="15796" y="3198"/>
              <a:ext cx="2843" cy="1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cs typeface="微软雅黑" panose="020B0503020204020204" charset="-122"/>
                </a:rPr>
                <a:t>0</a:t>
              </a:r>
              <a:r>
                <a:rPr lang="en-US" sz="2000" dirty="0">
                  <a:latin typeface="微软雅黑" panose="020B0503020204020204" charset="-122"/>
                  <a:ea typeface="微软雅黑" panose="020B0503020204020204" charset="-122"/>
                  <a:cs typeface="微软雅黑" panose="020B0503020204020204" charset="-122"/>
                </a:rPr>
                <a:t>5.</a:t>
              </a:r>
              <a:r>
                <a:rPr lang="zh-CN" altLang="en-US" sz="2000" dirty="0">
                  <a:latin typeface="微软雅黑" panose="020B0503020204020204" charset="-122"/>
                  <a:ea typeface="微软雅黑" panose="020B0503020204020204" charset="-122"/>
                  <a:cs typeface="微软雅黑" panose="020B0503020204020204" charset="-122"/>
                </a:rPr>
                <a:t>查询统计</a:t>
              </a:r>
            </a:p>
          </p:txBody>
        </p:sp>
      </p:grpSp>
      <p:sp>
        <p:nvSpPr>
          <p:cNvPr id="17" name="矩形标注 16"/>
          <p:cNvSpPr/>
          <p:nvPr/>
        </p:nvSpPr>
        <p:spPr>
          <a:xfrm>
            <a:off x="719455" y="4540250"/>
            <a:ext cx="3328035" cy="1501140"/>
          </a:xfrm>
          <a:prstGeom prst="wedgeRectCallout">
            <a:avLst>
              <a:gd name="adj1" fmla="val -24000"/>
              <a:gd name="adj2" fmla="val -10925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扣缴端导出：在人员信息采集页面选择要办理集中申报的人员，点击【导出】- 选中人员-集中申报自动计算名单表</a:t>
            </a:r>
          </a:p>
          <a:p>
            <a:pPr algn="l"/>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单独添加</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模版添加</a:t>
            </a:r>
          </a:p>
        </p:txBody>
      </p:sp>
      <p:sp>
        <p:nvSpPr>
          <p:cNvPr id="19" name="矩形 18"/>
          <p:cNvSpPr/>
          <p:nvPr/>
        </p:nvSpPr>
        <p:spPr>
          <a:xfrm>
            <a:off x="711200" y="1317625"/>
            <a:ext cx="10795000" cy="990600"/>
          </a:xfrm>
          <a:prstGeom prst="rect">
            <a:avLst/>
          </a:prstGeom>
          <a:solidFill>
            <a:schemeClr val="accent6">
              <a:lumMod val="40000"/>
              <a:lumOff val="6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前提：</a:t>
            </a:r>
          </a:p>
          <a:p>
            <a:pPr algn="l"/>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纳税人必须为当前扣缴单位在该纳税年度内，为其申报过【正常工资薪金】、【全年一次性奖金】、【保险营销员佣金收入】、【证券经纪人佣金收入】、【其他连续劳务】等的居民纳税人</a:t>
            </a:r>
            <a:r>
              <a:rPr lang="zh-CN" altLang="en-US" dirty="0">
                <a:solidFill>
                  <a:schemeClr val="bg1"/>
                </a:solidFill>
                <a:sym typeface="+mn-ea"/>
              </a:rPr>
              <a:t>。</a:t>
            </a:r>
          </a:p>
        </p:txBody>
      </p:sp>
      <p:cxnSp>
        <p:nvCxnSpPr>
          <p:cNvPr id="24" name="直接箭头连接符 23"/>
          <p:cNvCxnSpPr>
            <a:stCxn id="6" idx="3"/>
            <a:endCxn id="7" idx="1"/>
          </p:cNvCxnSpPr>
          <p:nvPr/>
        </p:nvCxnSpPr>
        <p:spPr>
          <a:xfrm>
            <a:off x="2549577" y="3142046"/>
            <a:ext cx="5816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670477" y="3167446"/>
            <a:ext cx="5816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829477" y="3180146"/>
            <a:ext cx="5816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861477" y="3192846"/>
            <a:ext cx="5816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6" name="矩形 5"/>
          <p:cNvSpPr/>
          <p:nvPr/>
        </p:nvSpPr>
        <p:spPr>
          <a:xfrm>
            <a:off x="4154805" y="2372360"/>
            <a:ext cx="19919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单个员工申报</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4142104" y="4137660"/>
            <a:ext cx="1991995"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多个员工申报</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7393304" y="1813560"/>
            <a:ext cx="36556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自动生成申报表（添加）</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7393304" y="2651760"/>
            <a:ext cx="36302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手工填写申报表（模板下载）</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7393304" y="3756660"/>
            <a:ext cx="36175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自动生成员工名单</a:t>
            </a:r>
            <a:r>
              <a:rPr lang="en-US" altLang="zh-CN" sz="2000" b="1" dirty="0" smtClean="0">
                <a:latin typeface="微软雅黑" panose="020B0503020204020204" charset="-122"/>
                <a:ea typeface="微软雅黑" panose="020B0503020204020204" charset="-122"/>
                <a:cs typeface="微软雅黑" panose="020B0503020204020204" charset="-122"/>
              </a:rPr>
              <a:t>(</a:t>
            </a:r>
            <a:r>
              <a:rPr lang="zh-CN" altLang="en-US" sz="2000" b="1" dirty="0" smtClean="0">
                <a:latin typeface="微软雅黑" panose="020B0503020204020204" charset="-122"/>
                <a:ea typeface="微软雅黑" panose="020B0503020204020204" charset="-122"/>
                <a:cs typeface="微软雅黑" panose="020B0503020204020204" charset="-122"/>
              </a:rPr>
              <a:t>扣缴端</a:t>
            </a:r>
            <a:r>
              <a:rPr lang="en-US" altLang="zh-CN" sz="2000" b="1" dirty="0" smtClean="0">
                <a:latin typeface="微软雅黑" panose="020B0503020204020204" charset="-122"/>
                <a:ea typeface="微软雅黑" panose="020B0503020204020204" charset="-122"/>
                <a:cs typeface="微软雅黑" panose="020B0503020204020204" charset="-122"/>
              </a:rPr>
              <a:t>)</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7393304" y="4632960"/>
            <a:ext cx="36556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手工编制员工名单（模板下载）</a:t>
            </a:r>
            <a:endParaRPr lang="zh-CN" sz="2000" b="1" dirty="0">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1208405" y="3223260"/>
            <a:ext cx="1991996" cy="612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微软雅黑" panose="020B0503020204020204" charset="-122"/>
                <a:ea typeface="微软雅黑" panose="020B0503020204020204" charset="-122"/>
                <a:cs typeface="微软雅黑" panose="020B0503020204020204" charset="-122"/>
              </a:rPr>
              <a:t>集中汇算申报</a:t>
            </a:r>
            <a:endParaRPr lang="zh-CN" sz="2000" b="1" dirty="0">
              <a:latin typeface="微软雅黑" panose="020B0503020204020204" charset="-122"/>
              <a:ea typeface="微软雅黑" panose="020B0503020204020204" charset="-122"/>
              <a:cs typeface="微软雅黑" panose="020B0503020204020204" charset="-122"/>
            </a:endParaRPr>
          </a:p>
        </p:txBody>
      </p:sp>
      <p:cxnSp>
        <p:nvCxnSpPr>
          <p:cNvPr id="15" name="肘形连接符 14"/>
          <p:cNvCxnSpPr/>
          <p:nvPr/>
        </p:nvCxnSpPr>
        <p:spPr>
          <a:xfrm flipV="1">
            <a:off x="3175001" y="2678430"/>
            <a:ext cx="992504" cy="8509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3" idx="3"/>
            <a:endCxn id="7" idx="1"/>
          </p:cNvCxnSpPr>
          <p:nvPr/>
        </p:nvCxnSpPr>
        <p:spPr>
          <a:xfrm>
            <a:off x="3200401" y="3529330"/>
            <a:ext cx="941703"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6" idx="3"/>
          </p:cNvCxnSpPr>
          <p:nvPr/>
        </p:nvCxnSpPr>
        <p:spPr>
          <a:xfrm flipV="1">
            <a:off x="6146801" y="2159000"/>
            <a:ext cx="1155699" cy="5194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6" idx="3"/>
          </p:cNvCxnSpPr>
          <p:nvPr/>
        </p:nvCxnSpPr>
        <p:spPr>
          <a:xfrm>
            <a:off x="6146801" y="2678430"/>
            <a:ext cx="1155699" cy="33147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flipV="1">
            <a:off x="6134100" y="4062730"/>
            <a:ext cx="1259204" cy="40767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a:off x="6146800" y="4470400"/>
            <a:ext cx="1233804" cy="4432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038860" y="1546225"/>
            <a:ext cx="9845040" cy="4524375"/>
          </a:xfrm>
          <a:prstGeom prst="rect">
            <a:avLst/>
          </a:prstGeom>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5122" name="Picture 2"/>
          <p:cNvPicPr>
            <a:picLocks noChangeAspect="1" noChangeArrowheads="1"/>
          </p:cNvPicPr>
          <p:nvPr/>
        </p:nvPicPr>
        <p:blipFill>
          <a:blip r:embed="rId2"/>
          <a:srcRect/>
          <a:stretch>
            <a:fillRect/>
          </a:stretch>
        </p:blipFill>
        <p:spPr bwMode="auto">
          <a:xfrm>
            <a:off x="866775" y="1797050"/>
            <a:ext cx="10487025" cy="32385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6320155" y="4932690"/>
            <a:ext cx="1137781" cy="1453964"/>
          </a:xfrm>
          <a:prstGeom prst="rect">
            <a:avLst/>
          </a:prstGeom>
          <a:noFill/>
        </p:spPr>
        <p:txBody>
          <a:bodyPr wrap="square" rtlCol="0">
            <a:noAutofit/>
          </a:bodyPr>
          <a:lstStyle/>
          <a:p>
            <a:endParaRPr lang="en-US" altLang="zh-CN" sz="5400" dirty="0">
              <a:latin typeface="思源黑体 CN Heavy" panose="020B0A00000000000000" pitchFamily="34" charset="-122"/>
              <a:ea typeface="思源黑体 CN Heavy" panose="020B0A00000000000000" pitchFamily="34" charset="-122"/>
              <a:cs typeface="OPPOSans H" panose="00020600040101010101" pitchFamily="18" charset="-122"/>
            </a:endParaRPr>
          </a:p>
        </p:txBody>
      </p:sp>
      <p:sp>
        <p:nvSpPr>
          <p:cNvPr id="17" name="直角三角形 16"/>
          <p:cNvSpPr/>
          <p:nvPr/>
        </p:nvSpPr>
        <p:spPr>
          <a:xfrm rot="8100000">
            <a:off x="3848778" y="1324721"/>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圆角 3"/>
          <p:cNvSpPr/>
          <p:nvPr/>
        </p:nvSpPr>
        <p:spPr>
          <a:xfrm>
            <a:off x="0" y="1524000"/>
            <a:ext cx="12192000" cy="3810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custDataLst>
              <p:tags r:id="rId1"/>
            </p:custDataLst>
          </p:nvPr>
        </p:nvSpPr>
        <p:spPr>
          <a:xfrm>
            <a:off x="3149600" y="2818765"/>
            <a:ext cx="3314700" cy="523220"/>
          </a:xfrm>
          <a:prstGeom prst="rect">
            <a:avLst/>
          </a:prstGeom>
          <a:ln>
            <a:noFill/>
          </a:ln>
        </p:spPr>
        <p:txBody>
          <a:bodyPr wrap="square">
            <a:spAutoFit/>
          </a:bodyPr>
          <a:lstStyle/>
          <a:p>
            <a:r>
              <a:rPr lang="zh-CN" altLang="en-US" sz="2800" b="1" dirty="0" smtClean="0">
                <a:latin typeface="微软雅黑" panose="020B0503020204020204" charset="-122"/>
                <a:ea typeface="微软雅黑" panose="020B0503020204020204" charset="-122"/>
                <a:cs typeface="OPPOSans H" panose="00020600040101010101" pitchFamily="18" charset="-122"/>
              </a:rPr>
              <a:t>个人所得税</a:t>
            </a:r>
            <a:r>
              <a:rPr lang="en-US" altLang="zh-CN" sz="2800" b="1" dirty="0" smtClean="0">
                <a:latin typeface="微软雅黑" panose="020B0503020204020204" charset="-122"/>
                <a:ea typeface="微软雅黑" panose="020B0503020204020204" charset="-122"/>
                <a:cs typeface="OPPOSans H" panose="00020600040101010101" pitchFamily="18" charset="-122"/>
              </a:rPr>
              <a:t>APP</a:t>
            </a:r>
          </a:p>
        </p:txBody>
      </p:sp>
      <p:sp>
        <p:nvSpPr>
          <p:cNvPr id="25" name="矩形: 圆角 54"/>
          <p:cNvSpPr/>
          <p:nvPr>
            <p:custDataLst>
              <p:tags r:id="rId2"/>
            </p:custDataLst>
          </p:nvPr>
        </p:nvSpPr>
        <p:spPr>
          <a:xfrm>
            <a:off x="2275675" y="2735565"/>
            <a:ext cx="649950" cy="649950"/>
          </a:xfrm>
          <a:prstGeom prst="roundRect">
            <a:avLst>
              <a:gd name="adj" fmla="val 49918"/>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cs typeface="+mn-ea"/>
                <a:sym typeface="Arial" panose="020B0604020202020204" pitchFamily="34" charset="0"/>
              </a:rPr>
              <a:t>01</a:t>
            </a:r>
            <a:endParaRPr lang="zh-CN" altLang="en-US" sz="16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矩形 26"/>
          <p:cNvSpPr/>
          <p:nvPr>
            <p:custDataLst>
              <p:tags r:id="rId3"/>
            </p:custDataLst>
          </p:nvPr>
        </p:nvSpPr>
        <p:spPr>
          <a:xfrm>
            <a:off x="7571104" y="2811145"/>
            <a:ext cx="4392295" cy="523220"/>
          </a:xfrm>
          <a:prstGeom prst="rect">
            <a:avLst/>
          </a:prstGeom>
          <a:ln>
            <a:noFill/>
          </a:ln>
        </p:spPr>
        <p:txBody>
          <a:bodyPr wrap="square">
            <a:spAutoFit/>
          </a:bodyPr>
          <a:lstStyle/>
          <a:p>
            <a:r>
              <a:rPr lang="zh-CN" altLang="en-US" sz="2800" b="1" dirty="0" smtClean="0">
                <a:latin typeface="微软雅黑" panose="020B0503020204020204" charset="-122"/>
                <a:ea typeface="微软雅黑" panose="020B0503020204020204" charset="-122"/>
                <a:cs typeface="OPPOSans H" panose="00020600040101010101" pitchFamily="18" charset="-122"/>
              </a:rPr>
              <a:t>自然人电子税务局网页端</a:t>
            </a:r>
          </a:p>
        </p:txBody>
      </p:sp>
      <p:sp>
        <p:nvSpPr>
          <p:cNvPr id="28" name="矩形: 圆角 46"/>
          <p:cNvSpPr/>
          <p:nvPr>
            <p:custDataLst>
              <p:tags r:id="rId4"/>
            </p:custDataLst>
          </p:nvPr>
        </p:nvSpPr>
        <p:spPr>
          <a:xfrm>
            <a:off x="6681054" y="2735566"/>
            <a:ext cx="649950" cy="649950"/>
          </a:xfrm>
          <a:prstGeom prst="roundRect">
            <a:avLst>
              <a:gd name="adj" fmla="val 47962"/>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a:latin typeface="微软雅黑" panose="020B0503020204020204" pitchFamily="34" charset="-122"/>
                <a:ea typeface="微软雅黑" panose="020B0503020204020204" pitchFamily="34" charset="-122"/>
                <a:cs typeface="+mn-ea"/>
                <a:sym typeface="Arial" panose="020B0604020202020204" pitchFamily="34" charset="0"/>
              </a:rPr>
              <a:t>02</a:t>
            </a:r>
            <a:endParaRPr lang="zh-CN" altLang="en-US" sz="17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矩形 28"/>
          <p:cNvSpPr/>
          <p:nvPr>
            <p:custDataLst>
              <p:tags r:id="rId5"/>
            </p:custDataLst>
          </p:nvPr>
        </p:nvSpPr>
        <p:spPr>
          <a:xfrm>
            <a:off x="6598285" y="4062731"/>
            <a:ext cx="3469640" cy="523220"/>
          </a:xfrm>
          <a:prstGeom prst="rect">
            <a:avLst/>
          </a:prstGeom>
          <a:ln>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cs typeface="+mn-ea"/>
                <a:sym typeface="Arial" panose="020B0604020202020204" pitchFamily="34" charset="0"/>
              </a:rPr>
              <a:t>热点问题</a:t>
            </a:r>
            <a:endParaRPr lang="zh-CN" altLang="en-US" sz="28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矩形: 圆角 56"/>
          <p:cNvSpPr/>
          <p:nvPr>
            <p:custDataLst>
              <p:tags r:id="rId6"/>
            </p:custDataLst>
          </p:nvPr>
        </p:nvSpPr>
        <p:spPr>
          <a:xfrm>
            <a:off x="1457707" y="3949013"/>
            <a:ext cx="649950" cy="649950"/>
          </a:xfrm>
          <a:prstGeom prst="roundRect">
            <a:avLst>
              <a:gd name="adj" fmla="val 50000"/>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latin typeface="微软雅黑" panose="020B0503020204020204" pitchFamily="34" charset="-122"/>
                <a:ea typeface="微软雅黑" panose="020B0503020204020204" pitchFamily="34" charset="-122"/>
                <a:cs typeface="+mn-ea"/>
                <a:sym typeface="Arial" panose="020B0604020202020204" pitchFamily="34" charset="0"/>
              </a:rPr>
              <a:t>03</a:t>
            </a:r>
            <a:endParaRPr lang="zh-CN" altLang="en-US" sz="17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矩形 30"/>
          <p:cNvSpPr/>
          <p:nvPr>
            <p:custDataLst>
              <p:tags r:id="rId7"/>
            </p:custDataLst>
          </p:nvPr>
        </p:nvSpPr>
        <p:spPr>
          <a:xfrm>
            <a:off x="2162175" y="4062730"/>
            <a:ext cx="3469640" cy="523220"/>
          </a:xfrm>
          <a:prstGeom prst="rect">
            <a:avLst/>
          </a:prstGeom>
          <a:ln>
            <a:noFill/>
          </a:ln>
        </p:spPr>
        <p:txBody>
          <a:bodyPr wrap="square">
            <a:spAutoFit/>
          </a:bodyPr>
          <a:lstStyle/>
          <a:p>
            <a:r>
              <a:rPr lang="zh-CN" altLang="en-US" sz="2800" b="1" dirty="0" smtClean="0">
                <a:latin typeface="微软雅黑" panose="020B0503020204020204" charset="-122"/>
                <a:ea typeface="微软雅黑" panose="020B0503020204020204" charset="-122"/>
                <a:cs typeface="OPPOSans H" panose="00020600040101010101" pitchFamily="18" charset="-122"/>
              </a:rPr>
              <a:t>办税人员集中申报</a:t>
            </a:r>
            <a:endParaRPr lang="zh-CN" altLang="en-US" sz="28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矩形: 圆角 48"/>
          <p:cNvSpPr/>
          <p:nvPr>
            <p:custDataLst>
              <p:tags r:id="rId8"/>
            </p:custDataLst>
          </p:nvPr>
        </p:nvSpPr>
        <p:spPr>
          <a:xfrm>
            <a:off x="5733546" y="3949012"/>
            <a:ext cx="649950" cy="649950"/>
          </a:xfrm>
          <a:prstGeom prst="roundRect">
            <a:avLst>
              <a:gd name="adj" fmla="val 50000"/>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a:latin typeface="微软雅黑" panose="020B0503020204020204" pitchFamily="34" charset="-122"/>
                <a:ea typeface="微软雅黑" panose="020B0503020204020204" pitchFamily="34" charset="-122"/>
                <a:cs typeface="+mn-ea"/>
                <a:sym typeface="Arial" panose="020B0604020202020204" pitchFamily="34" charset="0"/>
              </a:rPr>
              <a:t>04</a:t>
            </a:r>
            <a:endParaRPr lang="zh-CN" altLang="en-US" sz="1700" b="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任意多边形: 形状 33"/>
          <p:cNvSpPr/>
          <p:nvPr/>
        </p:nvSpPr>
        <p:spPr>
          <a:xfrm rot="10800000">
            <a:off x="1" y="919152"/>
            <a:ext cx="4827905" cy="1435237"/>
          </a:xfrm>
          <a:custGeom>
            <a:avLst/>
            <a:gdLst>
              <a:gd name="connsiteX0" fmla="*/ 7209593 w 7209593"/>
              <a:gd name="connsiteY0" fmla="*/ 2143264 h 2143264"/>
              <a:gd name="connsiteX1" fmla="*/ 6123685 w 7209593"/>
              <a:gd name="connsiteY1" fmla="*/ 2143264 h 2143264"/>
              <a:gd name="connsiteX2" fmla="*/ 3157384 w 7209593"/>
              <a:gd name="connsiteY2" fmla="*/ 2143264 h 2143264"/>
              <a:gd name="connsiteX3" fmla="*/ 3157384 w 7209593"/>
              <a:gd name="connsiteY3" fmla="*/ 2143264 h 2143264"/>
              <a:gd name="connsiteX4" fmla="*/ 1578692 w 7209593"/>
              <a:gd name="connsiteY4" fmla="*/ 2143264 h 2143264"/>
              <a:gd name="connsiteX5" fmla="*/ 1578693 w 7209593"/>
              <a:gd name="connsiteY5" fmla="*/ 2143263 h 2143264"/>
              <a:gd name="connsiteX6" fmla="*/ 0 w 7209593"/>
              <a:gd name="connsiteY6" fmla="*/ 2143263 h 2143264"/>
              <a:gd name="connsiteX7" fmla="*/ 2143263 w 7209593"/>
              <a:gd name="connsiteY7" fmla="*/ 0 h 2143264"/>
              <a:gd name="connsiteX8" fmla="*/ 4052209 w 7209593"/>
              <a:gd name="connsiteY8" fmla="*/ 0 h 2143264"/>
              <a:gd name="connsiteX9" fmla="*/ 4052209 w 7209593"/>
              <a:gd name="connsiteY9" fmla="*/ 1 h 2143264"/>
              <a:gd name="connsiteX10" fmla="*/ 5300647 w 7209593"/>
              <a:gd name="connsiteY10" fmla="*/ 1 h 2143264"/>
              <a:gd name="connsiteX11" fmla="*/ 5630901 w 7209593"/>
              <a:gd name="connsiteY11" fmla="*/ 1 h 2143264"/>
              <a:gd name="connsiteX12" fmla="*/ 7209593 w 7209593"/>
              <a:gd name="connsiteY12" fmla="*/ 1 h 214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9593" h="2143264">
                <a:moveTo>
                  <a:pt x="7209593" y="2143264"/>
                </a:moveTo>
                <a:lnTo>
                  <a:pt x="6123685" y="2143264"/>
                </a:lnTo>
                <a:lnTo>
                  <a:pt x="3157384" y="2143264"/>
                </a:lnTo>
                <a:lnTo>
                  <a:pt x="3157384" y="2143264"/>
                </a:lnTo>
                <a:lnTo>
                  <a:pt x="1578692" y="2143264"/>
                </a:lnTo>
                <a:lnTo>
                  <a:pt x="1578693" y="2143263"/>
                </a:lnTo>
                <a:lnTo>
                  <a:pt x="0" y="2143263"/>
                </a:lnTo>
                <a:lnTo>
                  <a:pt x="2143263" y="0"/>
                </a:lnTo>
                <a:lnTo>
                  <a:pt x="4052209" y="0"/>
                </a:lnTo>
                <a:lnTo>
                  <a:pt x="4052209" y="1"/>
                </a:lnTo>
                <a:lnTo>
                  <a:pt x="5300647" y="1"/>
                </a:lnTo>
                <a:lnTo>
                  <a:pt x="5630901" y="1"/>
                </a:lnTo>
                <a:lnTo>
                  <a:pt x="7209593" y="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295681" y="1282828"/>
            <a:ext cx="3199843" cy="707886"/>
          </a:xfrm>
          <a:prstGeom prst="rect">
            <a:avLst/>
          </a:prstGeom>
        </p:spPr>
        <p:txBody>
          <a:bodyPr vert="horz"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r>
              <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4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直角三角形 35"/>
          <p:cNvSpPr/>
          <p:nvPr/>
        </p:nvSpPr>
        <p:spPr>
          <a:xfrm rot="8100000" flipH="1">
            <a:off x="11588959" y="4733249"/>
            <a:ext cx="1201501" cy="1201501"/>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145540" y="1579245"/>
            <a:ext cx="9679305" cy="3698875"/>
          </a:xfrm>
          <a:prstGeom prst="rect">
            <a:avLst/>
          </a:prstGeom>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6147" name="Picture 3"/>
          <p:cNvPicPr>
            <a:picLocks noChangeAspect="1" noChangeArrowheads="1"/>
          </p:cNvPicPr>
          <p:nvPr/>
        </p:nvPicPr>
        <p:blipFill>
          <a:blip r:embed="rId2"/>
          <a:srcRect/>
          <a:stretch>
            <a:fillRect/>
          </a:stretch>
        </p:blipFill>
        <p:spPr bwMode="auto">
          <a:xfrm>
            <a:off x="2476500" y="1104900"/>
            <a:ext cx="7631113" cy="5437188"/>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7170" name="Picture 2"/>
          <p:cNvPicPr>
            <a:picLocks noChangeAspect="1" noChangeArrowheads="1"/>
          </p:cNvPicPr>
          <p:nvPr/>
        </p:nvPicPr>
        <p:blipFill>
          <a:blip r:embed="rId2"/>
          <a:srcRect/>
          <a:stretch>
            <a:fillRect/>
          </a:stretch>
        </p:blipFill>
        <p:spPr bwMode="auto">
          <a:xfrm>
            <a:off x="774700" y="1360488"/>
            <a:ext cx="10604500" cy="4695825"/>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145540" y="1579245"/>
            <a:ext cx="9679305" cy="3698875"/>
          </a:xfrm>
          <a:prstGeom prst="rect">
            <a:avLst/>
          </a:prstGeom>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2"/>
          <a:stretch>
            <a:fillRect/>
          </a:stretch>
        </p:blipFill>
        <p:spPr>
          <a:xfrm>
            <a:off x="5158740" y="3190875"/>
            <a:ext cx="4853305" cy="2986405"/>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1804988" y="1357313"/>
            <a:ext cx="8963025" cy="4905375"/>
          </a:xfrm>
          <a:prstGeom prst="rect">
            <a:avLst/>
          </a:prstGeom>
          <a:noFill/>
          <a:ln w="9525">
            <a:noFill/>
            <a:miter lim="800000"/>
            <a:headEnd/>
            <a:tailEnd/>
          </a:ln>
          <a:effectLst/>
        </p:spPr>
      </p:pic>
      <p:sp>
        <p:nvSpPr>
          <p:cNvPr id="7" name="TextBox 6"/>
          <p:cNvSpPr txBox="1"/>
          <p:nvPr/>
        </p:nvSpPr>
        <p:spPr>
          <a:xfrm>
            <a:off x="2832100" y="2667000"/>
            <a:ext cx="2324100" cy="369332"/>
          </a:xfrm>
          <a:prstGeom prst="rect">
            <a:avLst/>
          </a:prstGeom>
          <a:noFill/>
          <a:ln w="22225">
            <a:solidFill>
              <a:srgbClr val="FF0000"/>
            </a:solidFill>
          </a:ln>
        </p:spPr>
        <p:txBody>
          <a:bodyPr wrap="square" rtlCol="0">
            <a:spAutoFit/>
          </a:bodyPr>
          <a:lstStyle/>
          <a:p>
            <a:endParaRPr lang="zh-CN" altLang="en-US" dirty="0"/>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2"/>
          <a:stretch>
            <a:fillRect/>
          </a:stretch>
        </p:blipFill>
        <p:spPr>
          <a:xfrm>
            <a:off x="5158740" y="3190875"/>
            <a:ext cx="4853305" cy="2986405"/>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1576388" y="1179513"/>
            <a:ext cx="8886825" cy="5057775"/>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132840" y="1541145"/>
            <a:ext cx="9679305" cy="3698875"/>
          </a:xfrm>
          <a:prstGeom prst="rect">
            <a:avLst/>
          </a:prstGeom>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7" name="图片 6"/>
          <p:cNvPicPr>
            <a:picLocks noChangeAspect="1"/>
          </p:cNvPicPr>
          <p:nvPr/>
        </p:nvPicPr>
        <p:blipFill>
          <a:blip r:embed="rId2"/>
          <a:stretch>
            <a:fillRect/>
          </a:stretch>
        </p:blipFill>
        <p:spPr>
          <a:xfrm>
            <a:off x="1527810" y="1116330"/>
            <a:ext cx="8906510" cy="5090795"/>
          </a:xfrm>
          <a:prstGeom prst="rect">
            <a:avLst/>
          </a:prstGeom>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7170" name="Picture 2"/>
          <p:cNvPicPr>
            <a:picLocks noChangeAspect="1" noChangeArrowheads="1"/>
          </p:cNvPicPr>
          <p:nvPr/>
        </p:nvPicPr>
        <p:blipFill>
          <a:blip r:embed="rId2"/>
          <a:srcRect/>
          <a:stretch>
            <a:fillRect/>
          </a:stretch>
        </p:blipFill>
        <p:spPr bwMode="auto">
          <a:xfrm>
            <a:off x="647700" y="1946275"/>
            <a:ext cx="10922000" cy="3082925"/>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2"/>
          <a:stretch>
            <a:fillRect/>
          </a:stretch>
        </p:blipFill>
        <p:spPr>
          <a:xfrm>
            <a:off x="5158740" y="3190875"/>
            <a:ext cx="4853305" cy="2986405"/>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1804988" y="1357313"/>
            <a:ext cx="8963025" cy="4905375"/>
          </a:xfrm>
          <a:prstGeom prst="rect">
            <a:avLst/>
          </a:prstGeom>
          <a:noFill/>
          <a:ln w="9525">
            <a:noFill/>
            <a:miter lim="800000"/>
            <a:headEnd/>
            <a:tailEnd/>
          </a:ln>
          <a:effectLst/>
        </p:spPr>
      </p:pic>
      <p:sp>
        <p:nvSpPr>
          <p:cNvPr id="7" name="TextBox 6"/>
          <p:cNvSpPr txBox="1"/>
          <p:nvPr/>
        </p:nvSpPr>
        <p:spPr>
          <a:xfrm>
            <a:off x="2832100" y="3479800"/>
            <a:ext cx="2324100" cy="369332"/>
          </a:xfrm>
          <a:prstGeom prst="rect">
            <a:avLst/>
          </a:prstGeom>
          <a:noFill/>
          <a:ln w="22225">
            <a:solidFill>
              <a:srgbClr val="FF0000"/>
            </a:solidFill>
          </a:ln>
        </p:spPr>
        <p:txBody>
          <a:bodyPr wrap="square" rtlCol="0">
            <a:spAutoFit/>
          </a:bodyPr>
          <a:lstStyle/>
          <a:p>
            <a:endParaRPr lang="zh-CN" altLang="en-US"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6320155" y="4932690"/>
            <a:ext cx="1137781" cy="1453964"/>
          </a:xfrm>
          <a:prstGeom prst="rect">
            <a:avLst/>
          </a:prstGeom>
          <a:noFill/>
        </p:spPr>
        <p:txBody>
          <a:bodyPr wrap="square" rtlCol="0">
            <a:noAutofit/>
          </a:bodyPr>
          <a:lstStyle/>
          <a:p>
            <a:endParaRPr lang="en-US" altLang="zh-CN" sz="5400" dirty="0">
              <a:latin typeface="思源黑体 CN Heavy" panose="020B0A00000000000000" pitchFamily="34" charset="-122"/>
              <a:ea typeface="思源黑体 CN Heavy" panose="020B0A00000000000000" pitchFamily="34" charset="-122"/>
              <a:cs typeface="OPPOSans H" panose="00020600040101010101" pitchFamily="18" charset="-122"/>
            </a:endParaRPr>
          </a:p>
        </p:txBody>
      </p:sp>
      <p:sp>
        <p:nvSpPr>
          <p:cNvPr id="17" name="直角三角形 16"/>
          <p:cNvSpPr/>
          <p:nvPr/>
        </p:nvSpPr>
        <p:spPr>
          <a:xfrm rot="8100000">
            <a:off x="3848778" y="1324721"/>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圆角 3"/>
          <p:cNvSpPr/>
          <p:nvPr/>
        </p:nvSpPr>
        <p:spPr>
          <a:xfrm>
            <a:off x="0" y="1524000"/>
            <a:ext cx="12192000" cy="3810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custDataLst>
              <p:tags r:id="rId1"/>
            </p:custDataLst>
          </p:nvPr>
        </p:nvSpPr>
        <p:spPr>
          <a:xfrm>
            <a:off x="1282700" y="3199765"/>
            <a:ext cx="9702800" cy="830997"/>
          </a:xfrm>
          <a:prstGeom prst="rect">
            <a:avLst/>
          </a:prstGeom>
          <a:ln>
            <a:noFill/>
          </a:ln>
        </p:spPr>
        <p:txBody>
          <a:bodyPr wrap="square">
            <a:spAutoFit/>
          </a:bodyPr>
          <a:lstStyle/>
          <a:p>
            <a:r>
              <a:rPr lang="zh-CN" altLang="en-US" sz="4800" b="1" dirty="0" smtClean="0">
                <a:latin typeface="微软雅黑" panose="020B0503020204020204" charset="-122"/>
                <a:ea typeface="微软雅黑" panose="020B0503020204020204" charset="-122"/>
                <a:cs typeface="OPPOSans H" panose="00020600040101010101" pitchFamily="18" charset="-122"/>
              </a:rPr>
              <a:t>如何通过个人所得税</a:t>
            </a:r>
            <a:r>
              <a:rPr lang="en-US" altLang="zh-CN" sz="4800" b="1" dirty="0" smtClean="0">
                <a:latin typeface="微软雅黑" panose="020B0503020204020204" charset="-122"/>
                <a:ea typeface="微软雅黑" panose="020B0503020204020204" charset="-122"/>
                <a:cs typeface="OPPOSans H" panose="00020600040101010101" pitchFamily="18" charset="-122"/>
              </a:rPr>
              <a:t>APP</a:t>
            </a:r>
            <a:r>
              <a:rPr lang="zh-CN" altLang="en-US" sz="4800" b="1" dirty="0" smtClean="0">
                <a:latin typeface="微软雅黑" panose="020B0503020204020204" charset="-122"/>
                <a:ea typeface="微软雅黑" panose="020B0503020204020204" charset="-122"/>
                <a:cs typeface="OPPOSans H" panose="00020600040101010101" pitchFamily="18" charset="-122"/>
              </a:rPr>
              <a:t>进行汇算</a:t>
            </a:r>
            <a:endParaRPr lang="en-US" altLang="zh-CN" sz="4800" b="1" dirty="0" smtClean="0">
              <a:latin typeface="微软雅黑" panose="020B0503020204020204" charset="-122"/>
              <a:ea typeface="微软雅黑" panose="020B0503020204020204" charset="-122"/>
              <a:cs typeface="OPPOSans H" panose="00020600040101010101" pitchFamily="18" charset="-122"/>
            </a:endParaRPr>
          </a:p>
        </p:txBody>
      </p:sp>
      <p:sp>
        <p:nvSpPr>
          <p:cNvPr id="33" name="任意多边形: 形状 33"/>
          <p:cNvSpPr/>
          <p:nvPr/>
        </p:nvSpPr>
        <p:spPr>
          <a:xfrm rot="10800000">
            <a:off x="1" y="919152"/>
            <a:ext cx="4827905" cy="1435237"/>
          </a:xfrm>
          <a:custGeom>
            <a:avLst/>
            <a:gdLst>
              <a:gd name="connsiteX0" fmla="*/ 7209593 w 7209593"/>
              <a:gd name="connsiteY0" fmla="*/ 2143264 h 2143264"/>
              <a:gd name="connsiteX1" fmla="*/ 6123685 w 7209593"/>
              <a:gd name="connsiteY1" fmla="*/ 2143264 h 2143264"/>
              <a:gd name="connsiteX2" fmla="*/ 3157384 w 7209593"/>
              <a:gd name="connsiteY2" fmla="*/ 2143264 h 2143264"/>
              <a:gd name="connsiteX3" fmla="*/ 3157384 w 7209593"/>
              <a:gd name="connsiteY3" fmla="*/ 2143264 h 2143264"/>
              <a:gd name="connsiteX4" fmla="*/ 1578692 w 7209593"/>
              <a:gd name="connsiteY4" fmla="*/ 2143264 h 2143264"/>
              <a:gd name="connsiteX5" fmla="*/ 1578693 w 7209593"/>
              <a:gd name="connsiteY5" fmla="*/ 2143263 h 2143264"/>
              <a:gd name="connsiteX6" fmla="*/ 0 w 7209593"/>
              <a:gd name="connsiteY6" fmla="*/ 2143263 h 2143264"/>
              <a:gd name="connsiteX7" fmla="*/ 2143263 w 7209593"/>
              <a:gd name="connsiteY7" fmla="*/ 0 h 2143264"/>
              <a:gd name="connsiteX8" fmla="*/ 4052209 w 7209593"/>
              <a:gd name="connsiteY8" fmla="*/ 0 h 2143264"/>
              <a:gd name="connsiteX9" fmla="*/ 4052209 w 7209593"/>
              <a:gd name="connsiteY9" fmla="*/ 1 h 2143264"/>
              <a:gd name="connsiteX10" fmla="*/ 5300647 w 7209593"/>
              <a:gd name="connsiteY10" fmla="*/ 1 h 2143264"/>
              <a:gd name="connsiteX11" fmla="*/ 5630901 w 7209593"/>
              <a:gd name="connsiteY11" fmla="*/ 1 h 2143264"/>
              <a:gd name="connsiteX12" fmla="*/ 7209593 w 7209593"/>
              <a:gd name="connsiteY12" fmla="*/ 1 h 214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9593" h="2143264">
                <a:moveTo>
                  <a:pt x="7209593" y="2143264"/>
                </a:moveTo>
                <a:lnTo>
                  <a:pt x="6123685" y="2143264"/>
                </a:lnTo>
                <a:lnTo>
                  <a:pt x="3157384" y="2143264"/>
                </a:lnTo>
                <a:lnTo>
                  <a:pt x="3157384" y="2143264"/>
                </a:lnTo>
                <a:lnTo>
                  <a:pt x="1578692" y="2143264"/>
                </a:lnTo>
                <a:lnTo>
                  <a:pt x="1578693" y="2143263"/>
                </a:lnTo>
                <a:lnTo>
                  <a:pt x="0" y="2143263"/>
                </a:lnTo>
                <a:lnTo>
                  <a:pt x="2143263" y="0"/>
                </a:lnTo>
                <a:lnTo>
                  <a:pt x="4052209" y="0"/>
                </a:lnTo>
                <a:lnTo>
                  <a:pt x="4052209" y="1"/>
                </a:lnTo>
                <a:lnTo>
                  <a:pt x="5300647" y="1"/>
                </a:lnTo>
                <a:lnTo>
                  <a:pt x="5630901" y="1"/>
                </a:lnTo>
                <a:lnTo>
                  <a:pt x="7209593" y="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2"/>
          <p:cNvSpPr txBox="1"/>
          <p:nvPr/>
        </p:nvSpPr>
        <p:spPr>
          <a:xfrm>
            <a:off x="2326925" y="952501"/>
            <a:ext cx="1119217" cy="1323439"/>
          </a:xfrm>
          <a:prstGeom prst="rect">
            <a:avLst/>
          </a:prstGeom>
          <a:noFill/>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mn-lt"/>
              </a:rPr>
              <a:t>01</a:t>
            </a:r>
            <a:r>
              <a:rPr lang="en-US" altLang="zh-CN" sz="8000" dirty="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rPr>
              <a:t> </a:t>
            </a:r>
            <a:endParaRPr lang="zh-CN" altLang="en-US" sz="8000" dirty="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18" name="文本框 16"/>
          <p:cNvSpPr txBox="1"/>
          <p:nvPr/>
        </p:nvSpPr>
        <p:spPr>
          <a:xfrm>
            <a:off x="441371" y="1351867"/>
            <a:ext cx="1812099" cy="830997"/>
          </a:xfrm>
          <a:prstGeom prst="rect">
            <a:avLst/>
          </a:prstGeom>
          <a:noFill/>
        </p:spPr>
        <p:txBody>
          <a:bodyPr wrap="non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PART</a:t>
            </a:r>
            <a:endParaRPr lang="zh-CN" altLang="en-US" sz="4800" b="1" dirty="0">
              <a:solidFill>
                <a:schemeClr val="bg1"/>
              </a:solidFill>
              <a:latin typeface="微软雅黑" panose="020B0503020204020204" pitchFamily="34" charset="-122"/>
              <a:ea typeface="微软雅黑" panose="020B0503020204020204" pitchFamily="34" charset="-122"/>
              <a:sym typeface="+mn-lt"/>
            </a:endParaRPr>
          </a:p>
        </p:txBody>
      </p:sp>
      <p:sp>
        <p:nvSpPr>
          <p:cNvPr id="21" name="直角三角形 20"/>
          <p:cNvSpPr/>
          <p:nvPr/>
        </p:nvSpPr>
        <p:spPr>
          <a:xfrm rot="8100000" flipH="1">
            <a:off x="11588959" y="4733249"/>
            <a:ext cx="1201501" cy="1201501"/>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145540" y="1579245"/>
            <a:ext cx="9679305" cy="3698875"/>
          </a:xfrm>
          <a:prstGeom prst="rect">
            <a:avLst/>
          </a:prstGeom>
        </p:spPr>
      </p:pic>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2"/>
          <a:stretch>
            <a:fillRect/>
          </a:stretch>
        </p:blipFill>
        <p:spPr>
          <a:xfrm>
            <a:off x="1031240" y="1388745"/>
            <a:ext cx="10195560" cy="4516755"/>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2179638" y="1377950"/>
            <a:ext cx="8088397" cy="502285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pic>
        <p:nvPicPr>
          <p:cNvPr id="6" name="图片 5"/>
          <p:cNvPicPr>
            <a:picLocks noChangeAspect="1"/>
          </p:cNvPicPr>
          <p:nvPr/>
        </p:nvPicPr>
        <p:blipFill>
          <a:blip r:embed="rId2"/>
          <a:stretch>
            <a:fillRect/>
          </a:stretch>
        </p:blipFill>
        <p:spPr>
          <a:xfrm>
            <a:off x="760095" y="1331595"/>
            <a:ext cx="10671810" cy="4433570"/>
          </a:xfrm>
          <a:prstGeom prst="rect">
            <a:avLst/>
          </a:prstGeom>
        </p:spPr>
      </p:pic>
      <p:sp>
        <p:nvSpPr>
          <p:cNvPr id="7"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 name="文本框矩形8435759"/>
          <p:cNvSpPr txBox="1"/>
          <p:nvPr/>
        </p:nvSpPr>
        <p:spPr>
          <a:xfrm>
            <a:off x="1038225" y="1393190"/>
            <a:ext cx="10083800" cy="4324261"/>
          </a:xfrm>
          <a:prstGeom prst="rect">
            <a:avLst/>
          </a:prstGeom>
          <a:noFill/>
        </p:spPr>
        <p:txBody>
          <a:bodyPr wrap="square" rtlCol="0">
            <a:spAutoFit/>
          </a:bodyPr>
          <a:lstStyle/>
          <a:p>
            <a:pPr fontAlgn="auto">
              <a:lnSpc>
                <a:spcPts val="3000"/>
              </a:lnSpc>
            </a:pPr>
            <a:r>
              <a:rPr lang="zh-CN" sz="2000" b="1" dirty="0">
                <a:solidFill>
                  <a:schemeClr val="tx1">
                    <a:lumMod val="85000"/>
                    <a:lumOff val="15000"/>
                  </a:schemeClr>
                </a:solidFill>
                <a:latin typeface="微软雅黑" panose="020B0503020204020204" charset="-122"/>
                <a:ea typeface="微软雅黑" panose="020B0503020204020204" charset="-122"/>
                <a:cs typeface="+mn-ea"/>
                <a:sym typeface="+mn-lt"/>
              </a:rPr>
              <a:t>温馨提示：</a:t>
            </a:r>
            <a:endParaRPr lang="zh-CN" sz="2000"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fontAlgn="auto">
              <a:lnSpc>
                <a:spcPts val="3000"/>
              </a:lnSpc>
            </a:pPr>
            <a:r>
              <a:rPr lang="en-US"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1</a:t>
            </a:r>
            <a:r>
              <a:rPr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sz="2000" dirty="0">
                <a:solidFill>
                  <a:schemeClr val="tx1">
                    <a:lumMod val="85000"/>
                    <a:lumOff val="15000"/>
                  </a:schemeClr>
                </a:solidFill>
                <a:latin typeface="微软雅黑" panose="020B0503020204020204" charset="-122"/>
                <a:ea typeface="微软雅黑" panose="020B0503020204020204" charset="-122"/>
                <a:cs typeface="+mn-ea"/>
                <a:sym typeface="+mn-lt"/>
              </a:rPr>
              <a:t>添加的人员都必须符合集中申报条件，否则阻断申报。</a:t>
            </a:r>
          </a:p>
          <a:p>
            <a:pPr fontAlgn="auto">
              <a:lnSpc>
                <a:spcPts val="3000"/>
              </a:lnSpc>
            </a:pPr>
            <a:r>
              <a:rPr lang="en-US"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2</a:t>
            </a:r>
            <a:r>
              <a:rPr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sz="2000" dirty="0">
                <a:solidFill>
                  <a:schemeClr val="tx1">
                    <a:lumMod val="85000"/>
                    <a:lumOff val="15000"/>
                  </a:schemeClr>
                </a:solidFill>
                <a:latin typeface="微软雅黑" panose="020B0503020204020204" charset="-122"/>
                <a:ea typeface="微软雅黑" panose="020B0503020204020204" charset="-122"/>
                <a:cs typeface="+mn-ea"/>
                <a:sym typeface="+mn-lt"/>
              </a:rPr>
              <a:t>纳税人已办理年度汇算的，扣缴义务人不得再为其集中办理年度汇算。</a:t>
            </a:r>
          </a:p>
          <a:p>
            <a:pPr fontAlgn="auto">
              <a:lnSpc>
                <a:spcPts val="3000"/>
              </a:lnSpc>
            </a:pPr>
            <a:r>
              <a:rPr lang="en-US"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3</a:t>
            </a:r>
            <a:r>
              <a:rPr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sz="2000" dirty="0">
                <a:solidFill>
                  <a:schemeClr val="tx1">
                    <a:lumMod val="85000"/>
                    <a:lumOff val="15000"/>
                  </a:schemeClr>
                </a:solidFill>
                <a:latin typeface="微软雅黑" panose="020B0503020204020204" charset="-122"/>
                <a:ea typeface="微软雅黑" panose="020B0503020204020204" charset="-122"/>
                <a:cs typeface="+mn-ea"/>
                <a:sym typeface="+mn-lt"/>
              </a:rPr>
              <a:t>扣缴义务人为纳税人集中办理年度汇算后，若纳税人以自己名义进行年度汇算相关操作，则扣缴义务人不得再进行后续操作，只能查看原集中申报的记录。</a:t>
            </a:r>
          </a:p>
          <a:p>
            <a:pPr fontAlgn="auto">
              <a:lnSpc>
                <a:spcPts val="3000"/>
              </a:lnSpc>
            </a:pPr>
            <a:r>
              <a:rPr lang="en-US"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4</a:t>
            </a:r>
            <a:r>
              <a:rPr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sz="2000" dirty="0">
                <a:solidFill>
                  <a:schemeClr val="tx1">
                    <a:lumMod val="85000"/>
                    <a:lumOff val="15000"/>
                  </a:schemeClr>
                </a:solidFill>
                <a:latin typeface="微软雅黑" panose="020B0503020204020204" charset="-122"/>
                <a:ea typeface="微软雅黑" panose="020B0503020204020204" charset="-122"/>
                <a:cs typeface="+mn-ea"/>
                <a:sym typeface="+mn-lt"/>
              </a:rPr>
              <a:t>扣缴义务人可在汇缴期内（3月1日-6月30日）为纳税人集中办理年度汇算申报，扣缴义务人办理集中缴税、集中退税也须在3月1至6月30日内，超过期限的只能由纳税人自行缴纳或申请退税。</a:t>
            </a:r>
          </a:p>
          <a:p>
            <a:pPr fontAlgn="auto">
              <a:lnSpc>
                <a:spcPts val="3000"/>
              </a:lnSpc>
            </a:pPr>
            <a:r>
              <a:rPr lang="en-US" altLang="zh-CN" sz="2000" dirty="0" smtClean="0">
                <a:solidFill>
                  <a:schemeClr val="tx1">
                    <a:lumMod val="85000"/>
                    <a:lumOff val="15000"/>
                  </a:schemeClr>
                </a:solidFill>
                <a:latin typeface="微软雅黑" panose="020B0503020204020204" charset="-122"/>
                <a:ea typeface="微软雅黑" panose="020B0503020204020204" charset="-122"/>
                <a:cs typeface="+mn-ea"/>
                <a:sym typeface="+mn-lt"/>
              </a:rPr>
              <a:t>5.</a:t>
            </a:r>
            <a:r>
              <a:rPr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lt"/>
              </a:rPr>
              <a:t>纳税人汇算结果为需退税的，在人员名单模板中应填写纳税人本人的银行账户信息，建议您选择一类银行卡，若选择二类三类卡存在退税失败风险。同时，确保该账户在收到退税前处于正常状态，账户挂失、未激活、注销等均会造成退税不成功。</a:t>
            </a:r>
          </a:p>
        </p:txBody>
      </p:sp>
      <p:sp>
        <p:nvSpPr>
          <p:cNvPr id="7"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批量汇算</a:t>
            </a:r>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7" name="文本框矩形8435759"/>
          <p:cNvSpPr txBox="1"/>
          <p:nvPr/>
        </p:nvSpPr>
        <p:spPr>
          <a:xfrm>
            <a:off x="1145540" y="563880"/>
            <a:ext cx="6219190" cy="521970"/>
          </a:xfrm>
          <a:prstGeom prst="rect">
            <a:avLst/>
          </a:prstGeom>
          <a:noFill/>
        </p:spPr>
        <p:txBody>
          <a:bodyPr wrap="square" rtlCol="0">
            <a:spAutoFit/>
          </a:bodyPr>
          <a:lstStyle/>
          <a:p>
            <a:r>
              <a:rPr lang="zh-CN" sz="2800" dirty="0">
                <a:solidFill>
                  <a:schemeClr val="tx1">
                    <a:lumMod val="85000"/>
                    <a:lumOff val="15000"/>
                  </a:schemeClr>
                </a:solidFill>
                <a:latin typeface="微软雅黑" panose="020B0503020204020204" charset="-122"/>
                <a:ea typeface="微软雅黑" panose="020B0503020204020204" charset="-122"/>
                <a:cs typeface="+mn-ea"/>
                <a:sym typeface="+mn-lt"/>
              </a:rPr>
              <a:t>自然人电子税务局</a:t>
            </a:r>
            <a:r>
              <a:rPr lang="en-US" altLang="zh-CN"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a:t>
            </a:r>
            <a:r>
              <a:rPr lang="zh-CN" altLang="en-US" sz="2800" dirty="0" smtClean="0">
                <a:solidFill>
                  <a:schemeClr val="tx1">
                    <a:lumMod val="85000"/>
                    <a:lumOff val="15000"/>
                  </a:schemeClr>
                </a:solidFill>
                <a:latin typeface="微软雅黑" panose="020B0503020204020204" charset="-122"/>
                <a:ea typeface="微软雅黑" panose="020B0503020204020204" charset="-122"/>
                <a:cs typeface="+mn-ea"/>
                <a:sym typeface="+mn-lt"/>
              </a:rPr>
              <a:t>集中申报</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6146" name="Picture 2"/>
          <p:cNvPicPr>
            <a:picLocks noChangeAspect="1" noChangeArrowheads="1"/>
          </p:cNvPicPr>
          <p:nvPr/>
        </p:nvPicPr>
        <p:blipFill>
          <a:blip r:embed="rId2"/>
          <a:srcRect/>
          <a:stretch>
            <a:fillRect/>
          </a:stretch>
        </p:blipFill>
        <p:spPr bwMode="auto">
          <a:xfrm>
            <a:off x="1346200" y="1251188"/>
            <a:ext cx="9398000" cy="4997211"/>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6320155" y="4932690"/>
            <a:ext cx="1137781" cy="1453964"/>
          </a:xfrm>
          <a:prstGeom prst="rect">
            <a:avLst/>
          </a:prstGeom>
          <a:noFill/>
        </p:spPr>
        <p:txBody>
          <a:bodyPr wrap="square" rtlCol="0">
            <a:noAutofit/>
          </a:bodyPr>
          <a:lstStyle/>
          <a:p>
            <a:endParaRPr lang="en-US" altLang="zh-CN" sz="5400" dirty="0">
              <a:latin typeface="思源黑体 CN Heavy" panose="020B0A00000000000000" pitchFamily="34" charset="-122"/>
              <a:ea typeface="思源黑体 CN Heavy" panose="020B0A00000000000000" pitchFamily="34" charset="-122"/>
              <a:cs typeface="OPPOSans H" panose="00020600040101010101" pitchFamily="18" charset="-122"/>
            </a:endParaRPr>
          </a:p>
        </p:txBody>
      </p:sp>
      <p:sp>
        <p:nvSpPr>
          <p:cNvPr id="17" name="直角三角形 16"/>
          <p:cNvSpPr/>
          <p:nvPr/>
        </p:nvSpPr>
        <p:spPr>
          <a:xfrm rot="8100000">
            <a:off x="3848778" y="1324721"/>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圆角 3"/>
          <p:cNvSpPr/>
          <p:nvPr/>
        </p:nvSpPr>
        <p:spPr>
          <a:xfrm>
            <a:off x="0" y="1524000"/>
            <a:ext cx="12192000" cy="3810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custDataLst>
              <p:tags r:id="rId1"/>
            </p:custDataLst>
          </p:nvPr>
        </p:nvSpPr>
        <p:spPr>
          <a:xfrm>
            <a:off x="152400" y="3199765"/>
            <a:ext cx="11938000" cy="830997"/>
          </a:xfrm>
          <a:prstGeom prst="rect">
            <a:avLst/>
          </a:prstGeom>
          <a:ln>
            <a:noFill/>
          </a:ln>
        </p:spPr>
        <p:txBody>
          <a:bodyPr wrap="square">
            <a:spAutoFit/>
          </a:bodyPr>
          <a:lstStyle/>
          <a:p>
            <a:pPr algn="ctr"/>
            <a:r>
              <a:rPr lang="zh-CN" altLang="en-US" sz="4800" b="1" dirty="0" smtClean="0">
                <a:latin typeface="微软雅黑" panose="020B0503020204020204" charset="-122"/>
                <a:ea typeface="微软雅黑" panose="020B0503020204020204" charset="-122"/>
                <a:cs typeface="OPPOSans H" panose="00020600040101010101" pitchFamily="18" charset="-122"/>
              </a:rPr>
              <a:t>热点问题</a:t>
            </a:r>
            <a:endParaRPr lang="en-US" altLang="zh-CN" sz="4800" b="1" dirty="0" smtClean="0">
              <a:latin typeface="微软雅黑" panose="020B0503020204020204" charset="-122"/>
              <a:ea typeface="微软雅黑" panose="020B0503020204020204" charset="-122"/>
              <a:cs typeface="OPPOSans H" panose="00020600040101010101" pitchFamily="18" charset="-122"/>
            </a:endParaRPr>
          </a:p>
        </p:txBody>
      </p:sp>
      <p:sp>
        <p:nvSpPr>
          <p:cNvPr id="33" name="任意多边形: 形状 33"/>
          <p:cNvSpPr/>
          <p:nvPr/>
        </p:nvSpPr>
        <p:spPr>
          <a:xfrm rot="10800000">
            <a:off x="1" y="919152"/>
            <a:ext cx="4827905" cy="1435237"/>
          </a:xfrm>
          <a:custGeom>
            <a:avLst/>
            <a:gdLst>
              <a:gd name="connsiteX0" fmla="*/ 7209593 w 7209593"/>
              <a:gd name="connsiteY0" fmla="*/ 2143264 h 2143264"/>
              <a:gd name="connsiteX1" fmla="*/ 6123685 w 7209593"/>
              <a:gd name="connsiteY1" fmla="*/ 2143264 h 2143264"/>
              <a:gd name="connsiteX2" fmla="*/ 3157384 w 7209593"/>
              <a:gd name="connsiteY2" fmla="*/ 2143264 h 2143264"/>
              <a:gd name="connsiteX3" fmla="*/ 3157384 w 7209593"/>
              <a:gd name="connsiteY3" fmla="*/ 2143264 h 2143264"/>
              <a:gd name="connsiteX4" fmla="*/ 1578692 w 7209593"/>
              <a:gd name="connsiteY4" fmla="*/ 2143264 h 2143264"/>
              <a:gd name="connsiteX5" fmla="*/ 1578693 w 7209593"/>
              <a:gd name="connsiteY5" fmla="*/ 2143263 h 2143264"/>
              <a:gd name="connsiteX6" fmla="*/ 0 w 7209593"/>
              <a:gd name="connsiteY6" fmla="*/ 2143263 h 2143264"/>
              <a:gd name="connsiteX7" fmla="*/ 2143263 w 7209593"/>
              <a:gd name="connsiteY7" fmla="*/ 0 h 2143264"/>
              <a:gd name="connsiteX8" fmla="*/ 4052209 w 7209593"/>
              <a:gd name="connsiteY8" fmla="*/ 0 h 2143264"/>
              <a:gd name="connsiteX9" fmla="*/ 4052209 w 7209593"/>
              <a:gd name="connsiteY9" fmla="*/ 1 h 2143264"/>
              <a:gd name="connsiteX10" fmla="*/ 5300647 w 7209593"/>
              <a:gd name="connsiteY10" fmla="*/ 1 h 2143264"/>
              <a:gd name="connsiteX11" fmla="*/ 5630901 w 7209593"/>
              <a:gd name="connsiteY11" fmla="*/ 1 h 2143264"/>
              <a:gd name="connsiteX12" fmla="*/ 7209593 w 7209593"/>
              <a:gd name="connsiteY12" fmla="*/ 1 h 214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9593" h="2143264">
                <a:moveTo>
                  <a:pt x="7209593" y="2143264"/>
                </a:moveTo>
                <a:lnTo>
                  <a:pt x="6123685" y="2143264"/>
                </a:lnTo>
                <a:lnTo>
                  <a:pt x="3157384" y="2143264"/>
                </a:lnTo>
                <a:lnTo>
                  <a:pt x="3157384" y="2143264"/>
                </a:lnTo>
                <a:lnTo>
                  <a:pt x="1578692" y="2143264"/>
                </a:lnTo>
                <a:lnTo>
                  <a:pt x="1578693" y="2143263"/>
                </a:lnTo>
                <a:lnTo>
                  <a:pt x="0" y="2143263"/>
                </a:lnTo>
                <a:lnTo>
                  <a:pt x="2143263" y="0"/>
                </a:lnTo>
                <a:lnTo>
                  <a:pt x="4052209" y="0"/>
                </a:lnTo>
                <a:lnTo>
                  <a:pt x="4052209" y="1"/>
                </a:lnTo>
                <a:lnTo>
                  <a:pt x="5300647" y="1"/>
                </a:lnTo>
                <a:lnTo>
                  <a:pt x="5630901" y="1"/>
                </a:lnTo>
                <a:lnTo>
                  <a:pt x="7209593" y="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2"/>
          <p:cNvSpPr txBox="1"/>
          <p:nvPr/>
        </p:nvSpPr>
        <p:spPr>
          <a:xfrm>
            <a:off x="2326925" y="952501"/>
            <a:ext cx="1119217" cy="1323439"/>
          </a:xfrm>
          <a:prstGeom prst="rect">
            <a:avLst/>
          </a:prstGeom>
          <a:noFill/>
        </p:spPr>
        <p:txBody>
          <a:bodyPr wrap="squar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04</a:t>
            </a:r>
            <a:r>
              <a:rPr lang="en-US" altLang="zh-CN" sz="8000" dirty="0" smtClean="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rPr>
              <a:t> </a:t>
            </a:r>
            <a:endParaRPr lang="zh-CN" altLang="en-US" sz="8000" dirty="0">
              <a:solidFill>
                <a:schemeClr val="bg1"/>
              </a:solidFill>
              <a:effectLst>
                <a:outerShdw blurRad="50800" dist="38100" dir="2700000" algn="tl" rotWithShape="0">
                  <a:prstClr val="black">
                    <a:alpha val="40000"/>
                  </a:prstClr>
                </a:outerShdw>
              </a:effectLst>
              <a:latin typeface="思源黑体 CN Heavy" panose="020B0A00000000000000" pitchFamily="34" charset="-122"/>
              <a:ea typeface="思源黑体 CN Heavy" panose="020B0A00000000000000" pitchFamily="34" charset="-122"/>
              <a:cs typeface="+mn-ea"/>
              <a:sym typeface="+mn-lt"/>
            </a:endParaRPr>
          </a:p>
        </p:txBody>
      </p:sp>
      <p:sp>
        <p:nvSpPr>
          <p:cNvPr id="18" name="文本框 16"/>
          <p:cNvSpPr txBox="1"/>
          <p:nvPr/>
        </p:nvSpPr>
        <p:spPr>
          <a:xfrm>
            <a:off x="441371" y="1351867"/>
            <a:ext cx="1812099" cy="830997"/>
          </a:xfrm>
          <a:prstGeom prst="rect">
            <a:avLst/>
          </a:prstGeom>
          <a:noFill/>
        </p:spPr>
        <p:txBody>
          <a:bodyPr wrap="non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sym typeface="+mn-lt"/>
              </a:rPr>
              <a:t>PART</a:t>
            </a:r>
            <a:endParaRPr lang="zh-CN" altLang="en-US" sz="4800" b="1" dirty="0">
              <a:solidFill>
                <a:schemeClr val="bg1"/>
              </a:solidFill>
              <a:latin typeface="微软雅黑" panose="020B0503020204020204" pitchFamily="34" charset="-122"/>
              <a:ea typeface="微软雅黑" panose="020B0503020204020204" pitchFamily="34" charset="-122"/>
              <a:sym typeface="+mn-lt"/>
            </a:endParaRPr>
          </a:p>
        </p:txBody>
      </p:sp>
      <p:sp>
        <p:nvSpPr>
          <p:cNvPr id="21" name="直角三角形 20"/>
          <p:cNvSpPr/>
          <p:nvPr/>
        </p:nvSpPr>
        <p:spPr>
          <a:xfrm rot="8100000" flipH="1">
            <a:off x="11588959" y="4733249"/>
            <a:ext cx="1201501" cy="1201501"/>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5" name="组合 24"/>
          <p:cNvGrpSpPr/>
          <p:nvPr/>
        </p:nvGrpSpPr>
        <p:grpSpPr>
          <a:xfrm>
            <a:off x="720090" y="2429510"/>
            <a:ext cx="5153660" cy="3478530"/>
            <a:chOff x="7016239" y="1404123"/>
            <a:chExt cx="1795455" cy="10384668"/>
          </a:xfrm>
        </p:grpSpPr>
        <p:sp>
          <p:nvSpPr>
            <p:cNvPr id="28" name="矩形: 圆角 1"/>
            <p:cNvSpPr/>
            <p:nvPr/>
          </p:nvSpPr>
          <p:spPr>
            <a:xfrm>
              <a:off x="7016239" y="1404123"/>
              <a:ext cx="1795455" cy="10384668"/>
            </a:xfrm>
            <a:prstGeom prst="roundRect">
              <a:avLst>
                <a:gd name="adj" fmla="val 4235"/>
              </a:avLst>
            </a:prstGeom>
            <a:solidFill>
              <a:schemeClr val="bg1"/>
            </a:solidFill>
            <a:ln>
              <a:noFill/>
            </a:ln>
            <a:effectLst>
              <a:outerShdw blurRad="165100" sx="101000" sy="101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文本框 33"/>
            <p:cNvSpPr txBox="1"/>
            <p:nvPr/>
          </p:nvSpPr>
          <p:spPr>
            <a:xfrm>
              <a:off x="7092781" y="1876153"/>
              <a:ext cx="1636395" cy="7715516"/>
            </a:xfrm>
            <a:prstGeom prst="rect">
              <a:avLst/>
            </a:prstGeom>
            <a:noFill/>
          </p:spPr>
          <p:txBody>
            <a:bodyPr wrap="square" rtlCol="0">
              <a:spAutoFit/>
            </a:bodyPr>
            <a:lstStyle/>
            <a:p>
              <a:pPr latinLnBrk="0">
                <a:lnSpc>
                  <a:spcPct val="150000"/>
                </a:lnSpc>
              </a:pP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答：</a:t>
              </a: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登录</a:t>
              </a:r>
              <a:r>
                <a:rPr lang="zh-CN" altLang="en-US" dirty="0">
                  <a:latin typeface="微软雅黑" panose="020B0503020204020204" charset="-122"/>
                  <a:ea typeface="微软雅黑" panose="020B0503020204020204" charset="-122"/>
                  <a:cs typeface="微软雅黑" panose="020B0503020204020204" charset="-122"/>
                  <a:sym typeface="+mn-ea"/>
                </a:rPr>
                <a:t>“个人所得税”APP，点击【我的】-【安全中心】-【修改手机号码】修改自然人已绑定的手机号码。有两种验证方式，一是通过</a:t>
              </a:r>
              <a:r>
                <a:rPr lang="zh-CN" altLang="en-US" dirty="0">
                  <a:solidFill>
                    <a:srgbClr val="FF0000"/>
                  </a:solidFill>
                  <a:latin typeface="微软雅黑" panose="020B0503020204020204" charset="-122"/>
                  <a:ea typeface="微软雅黑" panose="020B0503020204020204" charset="-122"/>
                  <a:cs typeface="微软雅黑" panose="020B0503020204020204" charset="-122"/>
                  <a:sym typeface="+mn-ea"/>
                </a:rPr>
                <a:t>原绑定的手机号码</a:t>
              </a:r>
              <a:r>
                <a:rPr lang="zh-CN" altLang="en-US" dirty="0">
                  <a:latin typeface="微软雅黑" panose="020B0503020204020204" charset="-122"/>
                  <a:ea typeface="微软雅黑" panose="020B0503020204020204" charset="-122"/>
                  <a:cs typeface="微软雅黑" panose="020B0503020204020204" charset="-122"/>
                  <a:sym typeface="+mn-ea"/>
                </a:rPr>
                <a:t>收取验证码后重新录入新手机号码，二是通过</a:t>
              </a:r>
              <a:r>
                <a:rPr lang="zh-CN" altLang="en-US" dirty="0">
                  <a:solidFill>
                    <a:srgbClr val="FF0000"/>
                  </a:solidFill>
                  <a:latin typeface="微软雅黑" panose="020B0503020204020204" charset="-122"/>
                  <a:ea typeface="微软雅黑" panose="020B0503020204020204" charset="-122"/>
                  <a:cs typeface="微软雅黑" panose="020B0503020204020204" charset="-122"/>
                  <a:sym typeface="+mn-ea"/>
                </a:rPr>
                <a:t>本人银行卡及银行预留手机</a:t>
              </a:r>
              <a:r>
                <a:rPr lang="zh-CN" altLang="en-US" dirty="0">
                  <a:latin typeface="微软雅黑" panose="020B0503020204020204" charset="-122"/>
                  <a:ea typeface="微软雅黑" panose="020B0503020204020204" charset="-122"/>
                  <a:cs typeface="微软雅黑" panose="020B0503020204020204" charset="-122"/>
                  <a:sym typeface="+mn-ea"/>
                </a:rPr>
                <a:t>经过验证后重新录入新手机号码。</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45" name="文本框 44"/>
          <p:cNvSpPr txBox="1"/>
          <p:nvPr/>
        </p:nvSpPr>
        <p:spPr>
          <a:xfrm>
            <a:off x="2588895" y="1287780"/>
            <a:ext cx="4149090" cy="922020"/>
          </a:xfrm>
          <a:prstGeom prst="rect">
            <a:avLst/>
          </a:prstGeom>
          <a:noFill/>
        </p:spPr>
        <p:txBody>
          <a:bodyPr wrap="square" rtlCol="0">
            <a:spAutoFit/>
          </a:bodyPr>
          <a:lstStyle/>
          <a:p>
            <a:pPr>
              <a:lnSpc>
                <a:spcPct val="150000"/>
              </a:lnSpc>
            </a:pPr>
            <a:r>
              <a:rPr lang="zh-CN" altLang="en-US" dirty="0">
                <a:latin typeface="微软雅黑" panose="020B0503020204020204" charset="-122"/>
                <a:ea typeface="微软雅黑" panose="020B0503020204020204" charset="-122"/>
                <a:sym typeface="+mn-ea"/>
              </a:rPr>
              <a:t>更换了手机号码，如何在个税</a:t>
            </a:r>
            <a:r>
              <a:rPr lang="en-US" altLang="zh-CN" dirty="0">
                <a:latin typeface="微软雅黑" panose="020B0503020204020204" charset="-122"/>
                <a:ea typeface="微软雅黑" panose="020B0503020204020204" charset="-122"/>
                <a:sym typeface="+mn-ea"/>
              </a:rPr>
              <a:t>APP</a:t>
            </a:r>
            <a:r>
              <a:rPr lang="zh-CN" altLang="en-US" dirty="0">
                <a:latin typeface="微软雅黑" panose="020B0503020204020204" charset="-122"/>
                <a:ea typeface="微软雅黑" panose="020B0503020204020204" charset="-122"/>
                <a:sym typeface="+mn-ea"/>
              </a:rPr>
              <a:t>修改手机号？</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1447800" y="1165225"/>
            <a:ext cx="1141095" cy="1167130"/>
          </a:xfrm>
          <a:prstGeom prst="rect">
            <a:avLst/>
          </a:prstGeom>
        </p:spPr>
      </p:pic>
      <p:pic>
        <p:nvPicPr>
          <p:cNvPr id="10" name="图片 9"/>
          <p:cNvPicPr>
            <a:picLocks noChangeAspect="1"/>
          </p:cNvPicPr>
          <p:nvPr/>
        </p:nvPicPr>
        <p:blipFill>
          <a:blip r:embed="rId4"/>
          <a:stretch>
            <a:fillRect/>
          </a:stretch>
        </p:blipFill>
        <p:spPr>
          <a:xfrm>
            <a:off x="6674485" y="1144270"/>
            <a:ext cx="2490470" cy="5282565"/>
          </a:xfrm>
          <a:prstGeom prst="rect">
            <a:avLst/>
          </a:prstGeom>
        </p:spPr>
      </p:pic>
      <p:pic>
        <p:nvPicPr>
          <p:cNvPr id="11" name="图片 10"/>
          <p:cNvPicPr>
            <a:picLocks noChangeAspect="1"/>
          </p:cNvPicPr>
          <p:nvPr/>
        </p:nvPicPr>
        <p:blipFill>
          <a:blip r:embed="rId5"/>
          <a:stretch>
            <a:fillRect/>
          </a:stretch>
        </p:blipFill>
        <p:spPr>
          <a:xfrm>
            <a:off x="9317355" y="1148715"/>
            <a:ext cx="2499360" cy="52781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2301240" y="1198880"/>
            <a:ext cx="805434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单位办税</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模块如何授权？</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sp>
        <p:nvSpPr>
          <p:cNvPr id="13" name="矩形 12"/>
          <p:cNvSpPr/>
          <p:nvPr/>
        </p:nvSpPr>
        <p:spPr>
          <a:xfrm>
            <a:off x="682788" y="3676134"/>
            <a:ext cx="2873212" cy="646331"/>
          </a:xfrm>
          <a:prstGeom prst="rect">
            <a:avLst/>
          </a:prstGeom>
        </p:spPr>
        <p:txBody>
          <a:bodyPr wrap="square">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方式一：</a:t>
            </a:r>
            <a:endParaRPr lang="en-US" altLang="zh-CN"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endParaRPr lang="zh-CN" altLang="en-US" dirty="0"/>
          </a:p>
        </p:txBody>
      </p:sp>
      <p:pic>
        <p:nvPicPr>
          <p:cNvPr id="9" name="图片 8"/>
          <p:cNvPicPr>
            <a:picLocks noChangeAspect="1"/>
          </p:cNvPicPr>
          <p:nvPr/>
        </p:nvPicPr>
        <p:blipFill>
          <a:blip r:embed="rId4"/>
          <a:stretch>
            <a:fillRect/>
          </a:stretch>
        </p:blipFill>
        <p:spPr>
          <a:xfrm>
            <a:off x="3619500" y="1863725"/>
            <a:ext cx="7912100" cy="4524375"/>
          </a:xfrm>
          <a:prstGeom prst="rect">
            <a:avLst/>
          </a:prstGeom>
        </p:spPr>
      </p:pic>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2606040" y="1465580"/>
            <a:ext cx="805434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单位办税</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模块如何授权？</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3981828" y="2146301"/>
            <a:ext cx="6916288" cy="4165600"/>
          </a:xfrm>
          <a:prstGeom prst="rect">
            <a:avLst/>
          </a:prstGeom>
          <a:noFill/>
          <a:ln w="9525">
            <a:noFill/>
            <a:miter lim="800000"/>
            <a:headEnd/>
            <a:tailEnd/>
          </a:ln>
          <a:effectLst/>
        </p:spPr>
      </p:pic>
      <p:sp>
        <p:nvSpPr>
          <p:cNvPr id="10" name="矩形 9"/>
          <p:cNvSpPr/>
          <p:nvPr/>
        </p:nvSpPr>
        <p:spPr>
          <a:xfrm>
            <a:off x="682788" y="3676134"/>
            <a:ext cx="2873212" cy="646331"/>
          </a:xfrm>
          <a:prstGeom prst="rect">
            <a:avLst/>
          </a:prstGeom>
        </p:spPr>
        <p:txBody>
          <a:bodyPr wrap="square">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方式一：</a:t>
            </a:r>
            <a:endParaRPr lang="en-US" altLang="zh-CN"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2606040" y="1465580"/>
            <a:ext cx="805434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单位办税</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模块如何授权？</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sp>
        <p:nvSpPr>
          <p:cNvPr id="10" name="矩形 9"/>
          <p:cNvSpPr/>
          <p:nvPr/>
        </p:nvSpPr>
        <p:spPr>
          <a:xfrm>
            <a:off x="682788" y="3676134"/>
            <a:ext cx="2873212" cy="646331"/>
          </a:xfrm>
          <a:prstGeom prst="rect">
            <a:avLst/>
          </a:prstGeom>
        </p:spPr>
        <p:txBody>
          <a:bodyPr wrap="square">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方式一：</a:t>
            </a:r>
            <a:endParaRPr lang="en-US" altLang="zh-CN"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endParaRPr lang="zh-CN" altLang="en-US" dirty="0"/>
          </a:p>
        </p:txBody>
      </p:sp>
      <p:pic>
        <p:nvPicPr>
          <p:cNvPr id="11" name="Picture 2"/>
          <p:cNvPicPr>
            <a:picLocks noChangeAspect="1" noChangeArrowheads="1"/>
          </p:cNvPicPr>
          <p:nvPr/>
        </p:nvPicPr>
        <p:blipFill>
          <a:blip r:embed="rId4"/>
          <a:srcRect/>
          <a:stretch>
            <a:fillRect/>
          </a:stretch>
        </p:blipFill>
        <p:spPr bwMode="auto">
          <a:xfrm>
            <a:off x="3771899" y="2106108"/>
            <a:ext cx="7309893" cy="4203189"/>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2" name="圆角矩形 12"/>
          <p:cNvSpPr/>
          <p:nvPr/>
        </p:nvSpPr>
        <p:spPr bwMode="auto">
          <a:xfrm>
            <a:off x="1424940" y="1930400"/>
            <a:ext cx="3251200" cy="3543300"/>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smtClean="0">
                <a:latin typeface="微软雅黑" panose="020B0503020204020204" charset="-122"/>
                <a:ea typeface="微软雅黑" panose="020B0503020204020204" charset="-122"/>
                <a:cs typeface="微软雅黑" panose="020B0503020204020204" charset="-122"/>
                <a:sym typeface="+mn-ea"/>
              </a:rPr>
              <a:t>个人所得税</a:t>
            </a:r>
            <a:r>
              <a:rPr lang="en-US" altLang="zh-CN" b="1" dirty="0" smtClean="0">
                <a:latin typeface="微软雅黑" panose="020B0503020204020204" charset="-122"/>
                <a:ea typeface="微软雅黑" panose="020B0503020204020204" charset="-122"/>
                <a:cs typeface="微软雅黑" panose="020B0503020204020204" charset="-122"/>
                <a:sym typeface="+mn-ea"/>
              </a:rPr>
              <a:t>APP</a:t>
            </a:r>
            <a:r>
              <a:rPr lang="zh-CN" altLang="en-US" b="1" dirty="0" smtClean="0">
                <a:latin typeface="微软雅黑" panose="020B0503020204020204" charset="-122"/>
                <a:ea typeface="微软雅黑" panose="020B0503020204020204" charset="-122"/>
                <a:cs typeface="微软雅黑" panose="020B0503020204020204" charset="-122"/>
                <a:sym typeface="+mn-ea"/>
              </a:rPr>
              <a:t>下载</a:t>
            </a:r>
            <a:endParaRPr lang="en-US" altLang="zh-CN" b="1" dirty="0" smtClean="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anose="020B0503020204020204" charset="-122"/>
                <a:ea typeface="微软雅黑" panose="020B0503020204020204" charset="-122"/>
                <a:cs typeface="微软雅黑" panose="020B0503020204020204" charset="-122"/>
                <a:sym typeface="+mn-ea"/>
              </a:rPr>
              <a:t>通过手机应用市场</a:t>
            </a:r>
            <a:r>
              <a:rPr lang="en-US" altLang="zh-CN" dirty="0" smtClean="0">
                <a:latin typeface="微软雅黑" panose="020B0503020204020204" charset="-122"/>
                <a:ea typeface="微软雅黑" panose="020B0503020204020204" charset="-122"/>
                <a:cs typeface="微软雅黑" panose="020B0503020204020204" charset="-122"/>
                <a:sym typeface="+mn-ea"/>
              </a:rPr>
              <a:t>/</a:t>
            </a:r>
            <a:r>
              <a:rPr lang="zh-CN" altLang="en-US" dirty="0" smtClean="0">
                <a:latin typeface="微软雅黑" panose="020B0503020204020204" charset="-122"/>
                <a:ea typeface="微软雅黑" panose="020B0503020204020204" charset="-122"/>
                <a:cs typeface="微软雅黑" panose="020B0503020204020204" charset="-122"/>
                <a:sym typeface="+mn-ea"/>
              </a:rPr>
              <a:t>商店搜索下载</a:t>
            </a:r>
            <a:endParaRPr lang="zh-CN" altLang="en-US" dirty="0">
              <a:latin typeface="微软雅黑" panose="020B0503020204020204" charset="-122"/>
              <a:ea typeface="微软雅黑" panose="020B0503020204020204" charset="-122"/>
              <a:cs typeface="微软雅黑" panose="020B0503020204020204" charset="-122"/>
              <a:sym typeface="+mn-ea"/>
            </a:endParaRPr>
          </a:p>
        </p:txBody>
      </p:sp>
      <p:pic>
        <p:nvPicPr>
          <p:cNvPr id="1026" name="Picture 2"/>
          <p:cNvPicPr>
            <a:picLocks noChangeAspect="1" noChangeArrowheads="1"/>
          </p:cNvPicPr>
          <p:nvPr/>
        </p:nvPicPr>
        <p:blipFill>
          <a:blip r:embed="rId2"/>
          <a:srcRect/>
          <a:stretch>
            <a:fillRect/>
          </a:stretch>
        </p:blipFill>
        <p:spPr bwMode="auto">
          <a:xfrm>
            <a:off x="5549900" y="493052"/>
            <a:ext cx="5575300" cy="5825198"/>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2606040" y="1465580"/>
            <a:ext cx="805434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单位办税</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模块如何授权？</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sp>
        <p:nvSpPr>
          <p:cNvPr id="10" name="矩形 9"/>
          <p:cNvSpPr/>
          <p:nvPr/>
        </p:nvSpPr>
        <p:spPr>
          <a:xfrm>
            <a:off x="682788" y="3676134"/>
            <a:ext cx="2873212" cy="646331"/>
          </a:xfrm>
          <a:prstGeom prst="rect">
            <a:avLst/>
          </a:prstGeom>
        </p:spPr>
        <p:txBody>
          <a:bodyPr wrap="square">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方式一：</a:t>
            </a:r>
            <a:endParaRPr lang="en-US" altLang="zh-CN"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endParaRPr lang="zh-CN" altLang="en-US" dirty="0"/>
          </a:p>
        </p:txBody>
      </p:sp>
      <p:pic>
        <p:nvPicPr>
          <p:cNvPr id="8194" name="Picture 2"/>
          <p:cNvPicPr>
            <a:picLocks noChangeAspect="1" noChangeArrowheads="1"/>
          </p:cNvPicPr>
          <p:nvPr/>
        </p:nvPicPr>
        <p:blipFill>
          <a:blip r:embed="rId4"/>
          <a:srcRect/>
          <a:stretch>
            <a:fillRect/>
          </a:stretch>
        </p:blipFill>
        <p:spPr bwMode="auto">
          <a:xfrm>
            <a:off x="4191000" y="1155728"/>
            <a:ext cx="7370763" cy="5302221"/>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2758440" y="1021080"/>
            <a:ext cx="805434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自然人电子税务局网页端</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单位办税</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模块如何授权？</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sp>
        <p:nvSpPr>
          <p:cNvPr id="10" name="矩形 9"/>
          <p:cNvSpPr/>
          <p:nvPr/>
        </p:nvSpPr>
        <p:spPr>
          <a:xfrm>
            <a:off x="428788" y="3561834"/>
            <a:ext cx="3025612" cy="646331"/>
          </a:xfrm>
          <a:prstGeom prst="rect">
            <a:avLst/>
          </a:prstGeom>
        </p:spPr>
        <p:txBody>
          <a:bodyPr wrap="square">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方式二：</a:t>
            </a:r>
            <a:endParaRPr lang="en-US" altLang="zh-CN" b="1"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r>
              <a:rPr lang="zh-CN" altLang="en-US" dirty="0" smtClean="0"/>
              <a:t>个人所得税</a:t>
            </a:r>
            <a:r>
              <a:rPr lang="en-US" altLang="zh-CN" dirty="0" smtClean="0"/>
              <a:t>APP</a:t>
            </a:r>
            <a:endParaRPr lang="zh-CN" altLang="en-US" dirty="0"/>
          </a:p>
        </p:txBody>
      </p:sp>
      <p:pic>
        <p:nvPicPr>
          <p:cNvPr id="9" name="Picture 5"/>
          <p:cNvPicPr>
            <a:picLocks noChangeAspect="1" noChangeArrowheads="1"/>
          </p:cNvPicPr>
          <p:nvPr/>
        </p:nvPicPr>
        <p:blipFill>
          <a:blip r:embed="rId4"/>
          <a:srcRect/>
          <a:stretch>
            <a:fillRect/>
          </a:stretch>
        </p:blipFill>
        <p:spPr bwMode="auto">
          <a:xfrm>
            <a:off x="2582030" y="1549400"/>
            <a:ext cx="2925596" cy="4941199"/>
          </a:xfrm>
          <a:prstGeom prst="rect">
            <a:avLst/>
          </a:prstGeom>
          <a:noFill/>
          <a:ln w="9525">
            <a:noFill/>
            <a:miter lim="800000"/>
            <a:headEnd/>
            <a:tailEnd/>
          </a:ln>
          <a:effectLst/>
        </p:spPr>
      </p:pic>
      <p:pic>
        <p:nvPicPr>
          <p:cNvPr id="12" name="Picture 6"/>
          <p:cNvPicPr>
            <a:picLocks noChangeAspect="1" noChangeArrowheads="1"/>
          </p:cNvPicPr>
          <p:nvPr/>
        </p:nvPicPr>
        <p:blipFill>
          <a:blip r:embed="rId5"/>
          <a:srcRect/>
          <a:stretch>
            <a:fillRect/>
          </a:stretch>
        </p:blipFill>
        <p:spPr bwMode="auto">
          <a:xfrm>
            <a:off x="5755505" y="1602398"/>
            <a:ext cx="2811116" cy="4880288"/>
          </a:xfrm>
          <a:prstGeom prst="rect">
            <a:avLst/>
          </a:prstGeom>
          <a:noFill/>
          <a:ln w="9525">
            <a:noFill/>
            <a:miter lim="800000"/>
            <a:headEnd/>
            <a:tailEnd/>
          </a:ln>
          <a:effectLst/>
        </p:spPr>
      </p:pic>
      <p:pic>
        <p:nvPicPr>
          <p:cNvPr id="13" name="Picture 7"/>
          <p:cNvPicPr>
            <a:picLocks noChangeAspect="1" noChangeArrowheads="1"/>
          </p:cNvPicPr>
          <p:nvPr/>
        </p:nvPicPr>
        <p:blipFill>
          <a:blip r:embed="rId6"/>
          <a:srcRect/>
          <a:stretch>
            <a:fillRect/>
          </a:stretch>
        </p:blipFill>
        <p:spPr bwMode="auto">
          <a:xfrm>
            <a:off x="8781241" y="1617928"/>
            <a:ext cx="3145383" cy="5028532"/>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5" name="组合 24"/>
          <p:cNvGrpSpPr/>
          <p:nvPr/>
        </p:nvGrpSpPr>
        <p:grpSpPr>
          <a:xfrm>
            <a:off x="1145540" y="2727325"/>
            <a:ext cx="6226810" cy="3031490"/>
            <a:chOff x="7119558" y="2312957"/>
            <a:chExt cx="3537022" cy="6731668"/>
          </a:xfrm>
        </p:grpSpPr>
        <p:sp>
          <p:nvSpPr>
            <p:cNvPr id="28" name="矩形: 圆角 1"/>
            <p:cNvSpPr/>
            <p:nvPr/>
          </p:nvSpPr>
          <p:spPr>
            <a:xfrm>
              <a:off x="7119558" y="2312957"/>
              <a:ext cx="3537022" cy="6731668"/>
            </a:xfrm>
            <a:prstGeom prst="roundRect">
              <a:avLst>
                <a:gd name="adj" fmla="val 4235"/>
              </a:avLst>
            </a:prstGeom>
            <a:solidFill>
              <a:schemeClr val="bg1"/>
            </a:solidFill>
            <a:ln>
              <a:noFill/>
            </a:ln>
            <a:effectLst>
              <a:outerShdw blurRad="165100" sx="101000" sy="101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文本框 33"/>
            <p:cNvSpPr txBox="1"/>
            <p:nvPr/>
          </p:nvSpPr>
          <p:spPr>
            <a:xfrm>
              <a:off x="7159956" y="2593390"/>
              <a:ext cx="3362083" cy="6080216"/>
            </a:xfrm>
            <a:prstGeom prst="rect">
              <a:avLst/>
            </a:prstGeom>
            <a:noFill/>
          </p:spPr>
          <p:txBody>
            <a:bodyPr wrap="square" rtlCol="0">
              <a:spAutoFit/>
            </a:bodyPr>
            <a:lstStyle/>
            <a:p>
              <a:pPr algn="l">
                <a:lnSpc>
                  <a:spcPct val="150000"/>
                </a:lnSpc>
                <a:spcBef>
                  <a:spcPts val="1200"/>
                </a:spcBef>
              </a:pP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答：</a:t>
              </a:r>
            </a:p>
            <a:p>
              <a:pPr algn="l">
                <a:lnSpc>
                  <a:spcPct val="150000"/>
                </a:lnSpc>
                <a:spcBef>
                  <a:spcPts val="1200"/>
                </a:spcBef>
              </a:pPr>
              <a:r>
                <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可以查询。医疗保障部门会向纳税人提供在医疗保障信息系统记录的本人年度医药费用信息查询服务。您可通过手机下载“国家医保服务平台”APP并注册、登录、激活医保电子凭证后，通过首页的“年度费用汇总查询”模块查询。建议您日常也保存好相关票据备查。</a:t>
              </a:r>
            </a:p>
          </p:txBody>
        </p:sp>
      </p:grpSp>
      <p:sp>
        <p:nvSpPr>
          <p:cNvPr id="45" name="文本框 44"/>
          <p:cNvSpPr txBox="1"/>
          <p:nvPr/>
        </p:nvSpPr>
        <p:spPr>
          <a:xfrm>
            <a:off x="2212340" y="1706880"/>
            <a:ext cx="8054340" cy="506730"/>
          </a:xfrm>
          <a:prstGeom prst="rect">
            <a:avLst/>
          </a:prstGeom>
          <a:noFill/>
        </p:spPr>
        <p:txBody>
          <a:bodyPr wrap="square" rtlCol="0">
            <a:spAutoFit/>
          </a:bodyPr>
          <a:lstStyle/>
          <a:p>
            <a:pPr>
              <a:lnSpc>
                <a:spcPct val="150000"/>
              </a:lnSpc>
            </a:pPr>
            <a:r>
              <a:rPr lang="zh-CN" altLang="en-US"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大病医疗的相关数额怎么填，有地方可以查询吗？</a:t>
            </a:r>
            <a:endPar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pic>
        <p:nvPicPr>
          <p:cNvPr id="7" name="图片 6"/>
          <p:cNvPicPr>
            <a:picLocks noChangeAspect="1"/>
          </p:cNvPicPr>
          <p:nvPr/>
        </p:nvPicPr>
        <p:blipFill>
          <a:blip r:embed="rId4" cstate="print"/>
          <a:stretch>
            <a:fillRect/>
          </a:stretch>
        </p:blipFill>
        <p:spPr>
          <a:xfrm>
            <a:off x="7625715" y="1045210"/>
            <a:ext cx="3662045" cy="471360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5" name="组合 24"/>
          <p:cNvGrpSpPr/>
          <p:nvPr/>
        </p:nvGrpSpPr>
        <p:grpSpPr>
          <a:xfrm>
            <a:off x="1145540" y="2727325"/>
            <a:ext cx="9847580" cy="2879725"/>
            <a:chOff x="7119558" y="2312957"/>
            <a:chExt cx="3537022" cy="6731668"/>
          </a:xfrm>
        </p:grpSpPr>
        <p:sp>
          <p:nvSpPr>
            <p:cNvPr id="28" name="矩形: 圆角 1"/>
            <p:cNvSpPr/>
            <p:nvPr/>
          </p:nvSpPr>
          <p:spPr>
            <a:xfrm>
              <a:off x="7119558" y="2312957"/>
              <a:ext cx="3537022" cy="6731668"/>
            </a:xfrm>
            <a:prstGeom prst="roundRect">
              <a:avLst>
                <a:gd name="adj" fmla="val 4235"/>
              </a:avLst>
            </a:prstGeom>
            <a:solidFill>
              <a:schemeClr val="bg1"/>
            </a:solidFill>
            <a:ln>
              <a:noFill/>
            </a:ln>
            <a:effectLst>
              <a:outerShdw blurRad="165100" sx="101000" sy="101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文本框 33"/>
            <p:cNvSpPr txBox="1"/>
            <p:nvPr/>
          </p:nvSpPr>
          <p:spPr>
            <a:xfrm>
              <a:off x="7159942" y="2593486"/>
              <a:ext cx="3456283" cy="6400651"/>
            </a:xfrm>
            <a:prstGeom prst="rect">
              <a:avLst/>
            </a:prstGeom>
            <a:noFill/>
          </p:spPr>
          <p:txBody>
            <a:bodyPr wrap="square" rtlCol="0">
              <a:spAutoFit/>
            </a:bodyPr>
            <a:lstStyle/>
            <a:p>
              <a:pPr algn="l">
                <a:lnSpc>
                  <a:spcPct val="150000"/>
                </a:lnSpc>
                <a:spcBef>
                  <a:spcPts val="1200"/>
                </a:spcBef>
              </a:pP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答：</a:t>
              </a:r>
            </a:p>
            <a:p>
              <a:pPr algn="l">
                <a:lnSpc>
                  <a:spcPct val="150000"/>
                </a:lnSpc>
                <a:spcBef>
                  <a:spcPts val="1200"/>
                </a:spcBef>
              </a:pPr>
              <a:r>
                <a:rPr 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以大病医疗为例来介绍。登录个人所得税APP，点击【专项附加扣除填报】模块</a:t>
              </a: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选择相应的扣除年度2023</a:t>
              </a:r>
              <a:r>
                <a:rPr lang="zh-CN" altLang="en-US"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a:t>
              </a:r>
              <a:r>
                <a:rPr lang="en-US" altLang="zh-CN" dirty="0"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并选择</a:t>
              </a: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大病医疗】进行填报-根据提示准备相关材料并进入填报界面-在确认基本信息后，填写医疗信息，可根据实际情况选择本人、配偶或者子女-系统根据医保平台信息自动预填医药费用总金额及个人负担金额，若发现与实际金额不符，可修改医疗信息，并提供证明材料-根据提示选择申报方式点击【下一步】即可完成填报。</a:t>
              </a:r>
              <a:endParaRPr 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45" name="文本框 44"/>
          <p:cNvSpPr txBox="1"/>
          <p:nvPr/>
        </p:nvSpPr>
        <p:spPr>
          <a:xfrm>
            <a:off x="2212340" y="1706880"/>
            <a:ext cx="8054340" cy="506730"/>
          </a:xfrm>
          <a:prstGeom prst="rect">
            <a:avLst/>
          </a:prstGeom>
          <a:noFill/>
        </p:spPr>
        <p:txBody>
          <a:bodyPr wrap="square" rtlCol="0">
            <a:spAutoFit/>
          </a:bodyPr>
          <a:lstStyle/>
          <a:p>
            <a:pPr>
              <a:lnSpc>
                <a:spcPct val="150000"/>
              </a:lnSpc>
            </a:pPr>
            <a:r>
              <a:rPr lang="zh-CN" altLang="en-US"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汇算时需要填写专项附加扣除的信息，如何在个人所得税</a:t>
            </a:r>
            <a:r>
              <a:rPr lang="en-US" altLang="zh-CN"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APP</a:t>
            </a:r>
            <a:r>
              <a:rPr lang="zh-CN" altLang="en-US"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操作呢？</a:t>
            </a:r>
            <a:endParaRPr>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4317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4265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pic>
        <p:nvPicPr>
          <p:cNvPr id="2" name="图片 1"/>
          <p:cNvPicPr>
            <a:picLocks noChangeAspect="1"/>
          </p:cNvPicPr>
          <p:nvPr/>
        </p:nvPicPr>
        <p:blipFill>
          <a:blip r:embed="rId2" cstate="print"/>
          <a:stretch>
            <a:fillRect/>
          </a:stretch>
        </p:blipFill>
        <p:spPr>
          <a:xfrm>
            <a:off x="3416300" y="1079500"/>
            <a:ext cx="2607945" cy="5377180"/>
          </a:xfrm>
          <a:prstGeom prst="rect">
            <a:avLst/>
          </a:prstGeom>
        </p:spPr>
      </p:pic>
      <p:pic>
        <p:nvPicPr>
          <p:cNvPr id="7" name="图片 6"/>
          <p:cNvPicPr>
            <a:picLocks noChangeAspect="1"/>
          </p:cNvPicPr>
          <p:nvPr/>
        </p:nvPicPr>
        <p:blipFill>
          <a:blip r:embed="rId3" cstate="print"/>
          <a:stretch>
            <a:fillRect/>
          </a:stretch>
        </p:blipFill>
        <p:spPr>
          <a:xfrm>
            <a:off x="496570" y="1079500"/>
            <a:ext cx="2656205" cy="5388610"/>
          </a:xfrm>
          <a:prstGeom prst="rect">
            <a:avLst/>
          </a:prstGeom>
        </p:spPr>
      </p:pic>
      <p:pic>
        <p:nvPicPr>
          <p:cNvPr id="9" name="图片 8"/>
          <p:cNvPicPr>
            <a:picLocks noChangeAspect="1"/>
          </p:cNvPicPr>
          <p:nvPr/>
        </p:nvPicPr>
        <p:blipFill>
          <a:blip r:embed="rId4" cstate="print"/>
          <a:stretch>
            <a:fillRect/>
          </a:stretch>
        </p:blipFill>
        <p:spPr>
          <a:xfrm>
            <a:off x="6290945" y="1047115"/>
            <a:ext cx="2616200" cy="5405755"/>
          </a:xfrm>
          <a:prstGeom prst="rect">
            <a:avLst/>
          </a:prstGeom>
        </p:spPr>
      </p:pic>
      <p:pic>
        <p:nvPicPr>
          <p:cNvPr id="10" name="图片 9"/>
          <p:cNvPicPr>
            <a:picLocks noChangeAspect="1"/>
          </p:cNvPicPr>
          <p:nvPr/>
        </p:nvPicPr>
        <p:blipFill>
          <a:blip r:embed="rId5" cstate="print"/>
          <a:stretch>
            <a:fillRect/>
          </a:stretch>
        </p:blipFill>
        <p:spPr>
          <a:xfrm>
            <a:off x="9161145" y="1023620"/>
            <a:ext cx="2536825" cy="5493385"/>
          </a:xfrm>
          <a:prstGeom prst="rect">
            <a:avLst/>
          </a:prstGeom>
        </p:spPr>
      </p:pic>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pic>
        <p:nvPicPr>
          <p:cNvPr id="3" name="图片 2"/>
          <p:cNvPicPr>
            <a:picLocks noChangeAspect="1"/>
          </p:cNvPicPr>
          <p:nvPr/>
        </p:nvPicPr>
        <p:blipFill>
          <a:blip r:embed="rId2" cstate="print"/>
          <a:stretch>
            <a:fillRect/>
          </a:stretch>
        </p:blipFill>
        <p:spPr>
          <a:xfrm>
            <a:off x="638175" y="1068070"/>
            <a:ext cx="2556510" cy="5418455"/>
          </a:xfrm>
          <a:prstGeom prst="rect">
            <a:avLst/>
          </a:prstGeom>
        </p:spPr>
      </p:pic>
      <p:pic>
        <p:nvPicPr>
          <p:cNvPr id="11" name="图片 10"/>
          <p:cNvPicPr>
            <a:picLocks noChangeAspect="1"/>
          </p:cNvPicPr>
          <p:nvPr/>
        </p:nvPicPr>
        <p:blipFill>
          <a:blip r:embed="rId3" cstate="print"/>
          <a:stretch>
            <a:fillRect/>
          </a:stretch>
        </p:blipFill>
        <p:spPr>
          <a:xfrm>
            <a:off x="3435985" y="1049020"/>
            <a:ext cx="2762250" cy="5484495"/>
          </a:xfrm>
          <a:prstGeom prst="rect">
            <a:avLst/>
          </a:prstGeom>
        </p:spPr>
      </p:pic>
      <p:pic>
        <p:nvPicPr>
          <p:cNvPr id="12" name="图片 11"/>
          <p:cNvPicPr>
            <a:picLocks noChangeAspect="1"/>
          </p:cNvPicPr>
          <p:nvPr/>
        </p:nvPicPr>
        <p:blipFill>
          <a:blip r:embed="rId4" cstate="print"/>
          <a:stretch>
            <a:fillRect/>
          </a:stretch>
        </p:blipFill>
        <p:spPr>
          <a:xfrm>
            <a:off x="6363335" y="1096010"/>
            <a:ext cx="2644775" cy="5390515"/>
          </a:xfrm>
          <a:prstGeom prst="rect">
            <a:avLst/>
          </a:prstGeom>
        </p:spPr>
      </p:pic>
      <p:pic>
        <p:nvPicPr>
          <p:cNvPr id="13" name="图片 12"/>
          <p:cNvPicPr>
            <a:picLocks noChangeAspect="1"/>
          </p:cNvPicPr>
          <p:nvPr/>
        </p:nvPicPr>
        <p:blipFill>
          <a:blip r:embed="rId5" cstate="print"/>
          <a:stretch>
            <a:fillRect/>
          </a:stretch>
        </p:blipFill>
        <p:spPr>
          <a:xfrm>
            <a:off x="9236710" y="1049020"/>
            <a:ext cx="2480945" cy="5349240"/>
          </a:xfrm>
          <a:prstGeom prst="rect">
            <a:avLst/>
          </a:prstGeom>
        </p:spPr>
      </p:pic>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pic>
        <p:nvPicPr>
          <p:cNvPr id="2" name="图片 1"/>
          <p:cNvPicPr>
            <a:picLocks noChangeAspect="1"/>
          </p:cNvPicPr>
          <p:nvPr/>
        </p:nvPicPr>
        <p:blipFill>
          <a:blip r:embed="rId2" cstate="print"/>
          <a:stretch>
            <a:fillRect/>
          </a:stretch>
        </p:blipFill>
        <p:spPr>
          <a:xfrm>
            <a:off x="4662170" y="1094410"/>
            <a:ext cx="2767330" cy="5169865"/>
          </a:xfrm>
          <a:prstGeom prst="rect">
            <a:avLst/>
          </a:prstGeom>
        </p:spPr>
      </p:pic>
      <p:pic>
        <p:nvPicPr>
          <p:cNvPr id="7" name="图片 6"/>
          <p:cNvPicPr>
            <a:picLocks noChangeAspect="1"/>
          </p:cNvPicPr>
          <p:nvPr/>
        </p:nvPicPr>
        <p:blipFill>
          <a:blip r:embed="rId3" cstate="print"/>
          <a:stretch>
            <a:fillRect/>
          </a:stretch>
        </p:blipFill>
        <p:spPr>
          <a:xfrm>
            <a:off x="8194041" y="1135777"/>
            <a:ext cx="2575560" cy="5025627"/>
          </a:xfrm>
          <a:prstGeom prst="rect">
            <a:avLst/>
          </a:prstGeom>
        </p:spPr>
      </p:pic>
      <p:pic>
        <p:nvPicPr>
          <p:cNvPr id="9" name="图片 8"/>
          <p:cNvPicPr>
            <a:picLocks noChangeAspect="1"/>
          </p:cNvPicPr>
          <p:nvPr/>
        </p:nvPicPr>
        <p:blipFill>
          <a:blip r:embed="rId4" cstate="print"/>
          <a:stretch>
            <a:fillRect/>
          </a:stretch>
        </p:blipFill>
        <p:spPr>
          <a:xfrm>
            <a:off x="1384300" y="1142706"/>
            <a:ext cx="2555240" cy="5183163"/>
          </a:xfrm>
          <a:prstGeom prst="rect">
            <a:avLst/>
          </a:prstGeom>
        </p:spPr>
      </p:pic>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5" name="组合 24"/>
          <p:cNvGrpSpPr/>
          <p:nvPr/>
        </p:nvGrpSpPr>
        <p:grpSpPr>
          <a:xfrm>
            <a:off x="1145539" y="2727325"/>
            <a:ext cx="6245860" cy="2426970"/>
            <a:chOff x="7119558" y="2312957"/>
            <a:chExt cx="2243368" cy="6731668"/>
          </a:xfrm>
        </p:grpSpPr>
        <p:sp>
          <p:nvSpPr>
            <p:cNvPr id="28" name="矩形: 圆角 1"/>
            <p:cNvSpPr/>
            <p:nvPr/>
          </p:nvSpPr>
          <p:spPr>
            <a:xfrm>
              <a:off x="7119558" y="2312957"/>
              <a:ext cx="2243368" cy="6731668"/>
            </a:xfrm>
            <a:prstGeom prst="roundRect">
              <a:avLst>
                <a:gd name="adj" fmla="val 4235"/>
              </a:avLst>
            </a:prstGeom>
            <a:solidFill>
              <a:schemeClr val="bg1"/>
            </a:solidFill>
            <a:ln>
              <a:noFill/>
            </a:ln>
            <a:effectLst>
              <a:outerShdw blurRad="165100" sx="101000" sy="101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文本框 33"/>
            <p:cNvSpPr txBox="1"/>
            <p:nvPr/>
          </p:nvSpPr>
          <p:spPr>
            <a:xfrm>
              <a:off x="7159942" y="2593485"/>
              <a:ext cx="2198422" cy="6445265"/>
            </a:xfrm>
            <a:prstGeom prst="rect">
              <a:avLst/>
            </a:prstGeom>
            <a:noFill/>
          </p:spPr>
          <p:txBody>
            <a:bodyPr wrap="square" rtlCol="0">
              <a:spAutoFit/>
            </a:bodyPr>
            <a:lstStyle/>
            <a:p>
              <a:pPr algn="l">
                <a:lnSpc>
                  <a:spcPct val="150000"/>
                </a:lnSpc>
                <a:spcBef>
                  <a:spcPts val="1200"/>
                </a:spcBef>
              </a:pP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答：</a:t>
              </a:r>
            </a:p>
            <a:p>
              <a:pPr algn="l">
                <a:lnSpc>
                  <a:spcPct val="150000"/>
                </a:lnSpc>
                <a:spcBef>
                  <a:spcPts val="1200"/>
                </a:spcBef>
              </a:pPr>
              <a:r>
                <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在已依法预缴个人所得税的前提下，若纳税人全年收入不足12万元且有应补税额，或者全年年收入超出12万元但应补税额≤400 元，可免于办理年度汇算，在汇算申报操作时选择“享受免申报”，申报提交后无需缴纳税款。</a:t>
              </a:r>
            </a:p>
          </p:txBody>
        </p:sp>
      </p:grpSp>
      <p:sp>
        <p:nvSpPr>
          <p:cNvPr id="45" name="文本框 44"/>
          <p:cNvSpPr txBox="1"/>
          <p:nvPr/>
        </p:nvSpPr>
        <p:spPr>
          <a:xfrm>
            <a:off x="2212340" y="1706880"/>
            <a:ext cx="8054340" cy="506730"/>
          </a:xfrm>
          <a:prstGeom prst="rect">
            <a:avLst/>
          </a:prstGeom>
          <a:noFill/>
        </p:spPr>
        <p:txBody>
          <a:bodyPr wrap="square" rtlCol="0">
            <a:spAutoFit/>
          </a:bodyPr>
          <a:lstStyle/>
          <a:p>
            <a:pPr>
              <a:lnSpc>
                <a:spcPct val="150000"/>
              </a:lnSpc>
            </a:pPr>
            <a:r>
              <a:rPr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在做综合所得年度汇算时最后一步显示免申报是什么意思？</a:t>
            </a: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7935913" y="2266950"/>
            <a:ext cx="3533775" cy="38481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矩形8435759"/>
          <p:cNvSpPr txBox="1"/>
          <p:nvPr/>
        </p:nvSpPr>
        <p:spPr>
          <a:xfrm>
            <a:off x="1145406" y="546009"/>
            <a:ext cx="3570339" cy="52197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mn-ea"/>
                <a:sym typeface="+mn-lt"/>
              </a:rPr>
              <a:t>热点问题</a:t>
            </a:r>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5" name="组合 24"/>
          <p:cNvGrpSpPr/>
          <p:nvPr/>
        </p:nvGrpSpPr>
        <p:grpSpPr>
          <a:xfrm>
            <a:off x="1145540" y="2727325"/>
            <a:ext cx="6226810" cy="3031490"/>
            <a:chOff x="7119558" y="2312957"/>
            <a:chExt cx="3537022" cy="6731668"/>
          </a:xfrm>
        </p:grpSpPr>
        <p:sp>
          <p:nvSpPr>
            <p:cNvPr id="28" name="矩形: 圆角 1"/>
            <p:cNvSpPr/>
            <p:nvPr/>
          </p:nvSpPr>
          <p:spPr>
            <a:xfrm>
              <a:off x="7119558" y="2312957"/>
              <a:ext cx="3537022" cy="6731668"/>
            </a:xfrm>
            <a:prstGeom prst="roundRect">
              <a:avLst>
                <a:gd name="adj" fmla="val 4235"/>
              </a:avLst>
            </a:prstGeom>
            <a:solidFill>
              <a:schemeClr val="bg1"/>
            </a:solidFill>
            <a:ln>
              <a:noFill/>
            </a:ln>
            <a:effectLst>
              <a:outerShdw blurRad="165100" sx="101000" sy="101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文本框 33"/>
            <p:cNvSpPr txBox="1"/>
            <p:nvPr/>
          </p:nvSpPr>
          <p:spPr>
            <a:xfrm>
              <a:off x="7159956" y="2593390"/>
              <a:ext cx="3362083" cy="5533110"/>
            </a:xfrm>
            <a:prstGeom prst="rect">
              <a:avLst/>
            </a:prstGeom>
            <a:noFill/>
          </p:spPr>
          <p:txBody>
            <a:bodyPr wrap="square" rtlCol="0">
              <a:spAutoFit/>
            </a:bodyPr>
            <a:lstStyle/>
            <a:p>
              <a:pPr algn="l">
                <a:lnSpc>
                  <a:spcPct val="100000"/>
                </a:lnSpc>
                <a:spcBef>
                  <a:spcPts val="1200"/>
                </a:spcBef>
              </a:pPr>
              <a:r>
                <a:rPr lang="en-US" altLang="zh-CN"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答：</a:t>
              </a:r>
            </a:p>
            <a:p>
              <a:pPr algn="l">
                <a:lnSpc>
                  <a:spcPct val="100000"/>
                </a:lnSpc>
                <a:spcBef>
                  <a:spcPts val="1200"/>
                </a:spcBef>
              </a:pPr>
              <a:r>
                <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提交退税申请完成后，纳税人可通过个人所得税APP、自然人电子税务局网页端查询退税进度。邮寄申报、办税服务厅申报的，也可通过上述渠道查询。</a:t>
              </a:r>
            </a:p>
            <a:p>
              <a:pPr algn="l">
                <a:lnSpc>
                  <a:spcPct val="100000"/>
                </a:lnSpc>
                <a:spcBef>
                  <a:spcPts val="1200"/>
                </a:spcBef>
              </a:pPr>
              <a:r>
                <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对审核不通过或者退库失败的，系统会提示原因以及解决方法。</a:t>
              </a:r>
            </a:p>
            <a:p>
              <a:pPr algn="l">
                <a:lnSpc>
                  <a:spcPct val="100000"/>
                </a:lnSpc>
                <a:spcBef>
                  <a:spcPts val="1200"/>
                </a:spcBef>
              </a:pPr>
              <a:r>
                <a:rPr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个人所得税APP操作示例：</a:t>
              </a:r>
            </a:p>
          </p:txBody>
        </p:sp>
      </p:grpSp>
      <p:sp>
        <p:nvSpPr>
          <p:cNvPr id="45" name="文本框 44"/>
          <p:cNvSpPr txBox="1"/>
          <p:nvPr/>
        </p:nvSpPr>
        <p:spPr>
          <a:xfrm>
            <a:off x="2212340" y="1706880"/>
            <a:ext cx="8054340" cy="506730"/>
          </a:xfrm>
          <a:prstGeom prst="rect">
            <a:avLst/>
          </a:prstGeom>
          <a:noFill/>
        </p:spPr>
        <p:txBody>
          <a:bodyPr wrap="square" rtlCol="0">
            <a:spAutoFit/>
          </a:bodyPr>
          <a:lstStyle/>
          <a:p>
            <a:pPr>
              <a:lnSpc>
                <a:spcPct val="150000"/>
              </a:lnSpc>
            </a:pPr>
            <a:r>
              <a:rPr lang="zh-CN" altLang="en-US" dirty="0" smtClean="0">
                <a:solidFill>
                  <a:schemeClr val="tx1"/>
                </a:solidFill>
                <a:latin typeface="微软雅黑" panose="020B0503020204020204" charset="-122"/>
                <a:ea typeface="微软雅黑" panose="020B0503020204020204" charset="-122"/>
                <a:cs typeface="OPPOSans H" panose="00020600040101010101" pitchFamily="18" charset="-122"/>
                <a:sym typeface="+mn-ea"/>
              </a:rPr>
              <a:t>申请退税之后在哪里查退税进度呢？</a:t>
            </a:r>
          </a:p>
        </p:txBody>
      </p:sp>
      <p:pic>
        <p:nvPicPr>
          <p:cNvPr id="3" name="图片 2"/>
          <p:cNvPicPr>
            <a:picLocks noChangeAspect="1"/>
          </p:cNvPicPr>
          <p:nvPr>
            <p:custDataLst>
              <p:tags r:id="rId1"/>
            </p:custDataLst>
          </p:nvPr>
        </p:nvPicPr>
        <p:blipFill>
          <a:blip r:embed="rId3"/>
          <a:stretch>
            <a:fillRect/>
          </a:stretch>
        </p:blipFill>
        <p:spPr>
          <a:xfrm>
            <a:off x="846455" y="1261745"/>
            <a:ext cx="1365885" cy="1397000"/>
          </a:xfrm>
          <a:prstGeom prst="rect">
            <a:avLst/>
          </a:prstGeom>
        </p:spPr>
      </p:pic>
      <p:pic>
        <p:nvPicPr>
          <p:cNvPr id="2" name="图片 1"/>
          <p:cNvPicPr>
            <a:picLocks noChangeAspect="1"/>
          </p:cNvPicPr>
          <p:nvPr/>
        </p:nvPicPr>
        <p:blipFill>
          <a:blip r:embed="rId4"/>
          <a:stretch>
            <a:fillRect/>
          </a:stretch>
        </p:blipFill>
        <p:spPr>
          <a:xfrm>
            <a:off x="7728585" y="727075"/>
            <a:ext cx="3056255" cy="55797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直角三角形 19"/>
          <p:cNvSpPr/>
          <p:nvPr/>
        </p:nvSpPr>
        <p:spPr>
          <a:xfrm rot="13500000" flipV="1">
            <a:off x="6448555" y="3400037"/>
            <a:ext cx="1958258" cy="1958258"/>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1" name="直角三角形 20"/>
          <p:cNvSpPr/>
          <p:nvPr/>
        </p:nvSpPr>
        <p:spPr>
          <a:xfrm rot="8100000">
            <a:off x="320009" y="1689093"/>
            <a:ext cx="1545152" cy="1545152"/>
          </a:xfrm>
          <a:prstGeom prst="rtTriangl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2" name="矩形: 圆角 22"/>
          <p:cNvSpPr/>
          <p:nvPr/>
        </p:nvSpPr>
        <p:spPr>
          <a:xfrm>
            <a:off x="0" y="1808914"/>
            <a:ext cx="12192000" cy="3490686"/>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5"/>
          <p:cNvSpPr/>
          <p:nvPr/>
        </p:nvSpPr>
        <p:spPr>
          <a:xfrm>
            <a:off x="7416800" y="3554257"/>
            <a:ext cx="4775200" cy="2209607"/>
          </a:xfrm>
          <a:custGeom>
            <a:avLst/>
            <a:gdLst>
              <a:gd name="connsiteX0" fmla="*/ 2799781 w 7485127"/>
              <a:gd name="connsiteY0" fmla="*/ 0 h 2799781"/>
              <a:gd name="connsiteX1" fmla="*/ 4991437 w 7485127"/>
              <a:gd name="connsiteY1" fmla="*/ 0 h 2799781"/>
              <a:gd name="connsiteX2" fmla="*/ 5293471 w 7485127"/>
              <a:gd name="connsiteY2" fmla="*/ 0 h 2799781"/>
              <a:gd name="connsiteX3" fmla="*/ 7485127 w 7485127"/>
              <a:gd name="connsiteY3" fmla="*/ 0 h 2799781"/>
              <a:gd name="connsiteX4" fmla="*/ 7485127 w 7485127"/>
              <a:gd name="connsiteY4" fmla="*/ 2799781 h 2799781"/>
              <a:gd name="connsiteX5" fmla="*/ 6066587 w 7485127"/>
              <a:gd name="connsiteY5" fmla="*/ 2799781 h 2799781"/>
              <a:gd name="connsiteX6" fmla="*/ 5293471 w 7485127"/>
              <a:gd name="connsiteY6" fmla="*/ 2799781 h 2799781"/>
              <a:gd name="connsiteX7" fmla="*/ 3874931 w 7485127"/>
              <a:gd name="connsiteY7" fmla="*/ 2799781 h 2799781"/>
              <a:gd name="connsiteX8" fmla="*/ 2191656 w 7485127"/>
              <a:gd name="connsiteY8" fmla="*/ 2799781 h 2799781"/>
              <a:gd name="connsiteX9" fmla="*/ 0 w 7485127"/>
              <a:gd name="connsiteY9" fmla="*/ 2799781 h 279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127" h="2799781">
                <a:moveTo>
                  <a:pt x="2799781" y="0"/>
                </a:moveTo>
                <a:lnTo>
                  <a:pt x="4991437" y="0"/>
                </a:lnTo>
                <a:lnTo>
                  <a:pt x="5293471" y="0"/>
                </a:lnTo>
                <a:lnTo>
                  <a:pt x="7485127" y="0"/>
                </a:lnTo>
                <a:lnTo>
                  <a:pt x="7485127" y="2799781"/>
                </a:lnTo>
                <a:lnTo>
                  <a:pt x="6066587" y="2799781"/>
                </a:lnTo>
                <a:lnTo>
                  <a:pt x="5293471" y="2799781"/>
                </a:lnTo>
                <a:lnTo>
                  <a:pt x="3874931" y="2799781"/>
                </a:lnTo>
                <a:lnTo>
                  <a:pt x="2191656" y="2799781"/>
                </a:lnTo>
                <a:lnTo>
                  <a:pt x="0" y="2799781"/>
                </a:lnTo>
                <a:close/>
              </a:path>
            </a:pathLst>
          </a:cu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直角三角形 23"/>
          <p:cNvSpPr/>
          <p:nvPr/>
        </p:nvSpPr>
        <p:spPr>
          <a:xfrm rot="13500000">
            <a:off x="-772575" y="596506"/>
            <a:ext cx="1545152" cy="1545152"/>
          </a:xfrm>
          <a:prstGeom prst="rtTriangl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6" name="矩形 25"/>
          <p:cNvSpPr/>
          <p:nvPr/>
        </p:nvSpPr>
        <p:spPr>
          <a:xfrm>
            <a:off x="788786" y="2865644"/>
            <a:ext cx="6831214" cy="930383"/>
          </a:xfrm>
          <a:prstGeom prst="rect">
            <a:avLst/>
          </a:prstGeom>
          <a:ln>
            <a:noFill/>
          </a:ln>
        </p:spPr>
        <p:txBody>
          <a:bodyPr wrap="square">
            <a:spAutoFit/>
          </a:bodyPr>
          <a:lstStyle/>
          <a:p>
            <a:pPr algn="ctr">
              <a:lnSpc>
                <a:spcPts val="7000"/>
              </a:lnSpc>
            </a:pPr>
            <a:r>
              <a:rPr lang="zh-CN" altLang="en-US" sz="5400" b="1" dirty="0" smtClean="0">
                <a:solidFill>
                  <a:schemeClr val="tx1">
                    <a:lumMod val="75000"/>
                    <a:lumOff val="25000"/>
                  </a:schemeClr>
                </a:solidFill>
                <a:latin typeface="微软雅黑" panose="020B0503020204020204" charset="-122"/>
                <a:ea typeface="微软雅黑" panose="020B0503020204020204" charset="-122"/>
              </a:rPr>
              <a:t>感谢观看</a:t>
            </a:r>
          </a:p>
        </p:txBody>
      </p:sp>
      <p:cxnSp>
        <p:nvCxnSpPr>
          <p:cNvPr id="27" name="直接连接符 26"/>
          <p:cNvCxnSpPr/>
          <p:nvPr/>
        </p:nvCxnSpPr>
        <p:spPr>
          <a:xfrm>
            <a:off x="1560259" y="4048850"/>
            <a:ext cx="5112000" cy="0"/>
          </a:xfrm>
          <a:prstGeom prst="line">
            <a:avLst/>
          </a:prstGeom>
          <a:ln>
            <a:solidFill>
              <a:srgbClr val="CD272D"/>
            </a:solidFill>
          </a:ln>
        </p:spPr>
        <p:style>
          <a:lnRef idx="1">
            <a:schemeClr val="accent1"/>
          </a:lnRef>
          <a:fillRef idx="0">
            <a:schemeClr val="accent1"/>
          </a:fillRef>
          <a:effectRef idx="0">
            <a:schemeClr val="accent1"/>
          </a:effectRef>
          <a:fontRef idx="minor">
            <a:schemeClr val="tx1"/>
          </a:fontRef>
        </p:style>
      </p:cxnSp>
      <p:grpSp>
        <p:nvGrpSpPr>
          <p:cNvPr id="2" name="组合 69"/>
          <p:cNvGrpSpPr/>
          <p:nvPr/>
        </p:nvGrpSpPr>
        <p:grpSpPr>
          <a:xfrm>
            <a:off x="1447479" y="5867288"/>
            <a:ext cx="2428186" cy="360000"/>
            <a:chOff x="575453" y="5740352"/>
            <a:chExt cx="2428186" cy="360000"/>
          </a:xfrm>
        </p:grpSpPr>
        <p:grpSp>
          <p:nvGrpSpPr>
            <p:cNvPr id="3" name="组合 70"/>
            <p:cNvGrpSpPr/>
            <p:nvPr/>
          </p:nvGrpSpPr>
          <p:grpSpPr>
            <a:xfrm>
              <a:off x="575453" y="5740352"/>
              <a:ext cx="360000" cy="360000"/>
              <a:chOff x="5942111" y="3275111"/>
              <a:chExt cx="307777" cy="307777"/>
            </a:xfrm>
          </p:grpSpPr>
          <p:sp>
            <p:nvSpPr>
              <p:cNvPr id="44" name="椭圆 43"/>
              <p:cNvSpPr/>
              <p:nvPr/>
            </p:nvSpPr>
            <p:spPr>
              <a:xfrm>
                <a:off x="5942111" y="3275111"/>
                <a:ext cx="307777" cy="307777"/>
              </a:xfrm>
              <a:prstGeom prst="ellips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5" name="Oval 17"/>
              <p:cNvSpPr/>
              <p:nvPr/>
            </p:nvSpPr>
            <p:spPr>
              <a:xfrm>
                <a:off x="6007066" y="3341912"/>
                <a:ext cx="177866" cy="174174"/>
              </a:xfrm>
              <a:custGeom>
                <a:avLst/>
                <a:gdLst>
                  <a:gd name="T0" fmla="*/ 12109 w 12750"/>
                  <a:gd name="T1" fmla="*/ 9094 h 12484"/>
                  <a:gd name="T2" fmla="*/ 11375 w 12750"/>
                  <a:gd name="T3" fmla="*/ 7062 h 12484"/>
                  <a:gd name="T4" fmla="*/ 12140 w 12750"/>
                  <a:gd name="T5" fmla="*/ 3547 h 12484"/>
                  <a:gd name="T6" fmla="*/ 10125 w 12750"/>
                  <a:gd name="T7" fmla="*/ 2844 h 12484"/>
                  <a:gd name="T8" fmla="*/ 7828 w 12750"/>
                  <a:gd name="T9" fmla="*/ 16 h 12484"/>
                  <a:gd name="T10" fmla="*/ 6031 w 12750"/>
                  <a:gd name="T11" fmla="*/ 1156 h 12484"/>
                  <a:gd name="T12" fmla="*/ 2422 w 12750"/>
                  <a:gd name="T13" fmla="*/ 1172 h 12484"/>
                  <a:gd name="T14" fmla="*/ 2203 w 12750"/>
                  <a:gd name="T15" fmla="*/ 3297 h 12484"/>
                  <a:gd name="T16" fmla="*/ 0 w 12750"/>
                  <a:gd name="T17" fmla="*/ 6141 h 12484"/>
                  <a:gd name="T18" fmla="*/ 1515 w 12750"/>
                  <a:gd name="T19" fmla="*/ 7641 h 12484"/>
                  <a:gd name="T20" fmla="*/ 2359 w 12750"/>
                  <a:gd name="T21" fmla="*/ 11156 h 12484"/>
                  <a:gd name="T22" fmla="*/ 4484 w 12750"/>
                  <a:gd name="T23" fmla="*/ 10922 h 12484"/>
                  <a:gd name="T24" fmla="*/ 7765 w 12750"/>
                  <a:gd name="T25" fmla="*/ 12484 h 12484"/>
                  <a:gd name="T26" fmla="*/ 8890 w 12750"/>
                  <a:gd name="T27" fmla="*/ 10672 h 12484"/>
                  <a:gd name="T28" fmla="*/ 7062 w 12750"/>
                  <a:gd name="T29" fmla="*/ 11500 h 12484"/>
                  <a:gd name="T30" fmla="*/ 5281 w 12750"/>
                  <a:gd name="T31" fmla="*/ 10219 h 12484"/>
                  <a:gd name="T32" fmla="*/ 2703 w 12750"/>
                  <a:gd name="T33" fmla="*/ 10016 h 12484"/>
                  <a:gd name="T34" fmla="*/ 2562 w 12750"/>
                  <a:gd name="T35" fmla="*/ 7828 h 12484"/>
                  <a:gd name="T36" fmla="*/ 1109 w 12750"/>
                  <a:gd name="T37" fmla="*/ 5672 h 12484"/>
                  <a:gd name="T38" fmla="*/ 2718 w 12750"/>
                  <a:gd name="T39" fmla="*/ 4234 h 12484"/>
                  <a:gd name="T40" fmla="*/ 3468 w 12750"/>
                  <a:gd name="T41" fmla="*/ 1766 h 12484"/>
                  <a:gd name="T42" fmla="*/ 5609 w 12750"/>
                  <a:gd name="T43" fmla="*/ 2141 h 12484"/>
                  <a:gd name="T44" fmla="*/ 8015 w 12750"/>
                  <a:gd name="T45" fmla="*/ 1219 h 12484"/>
                  <a:gd name="T46" fmla="*/ 9078 w 12750"/>
                  <a:gd name="T47" fmla="*/ 3141 h 12484"/>
                  <a:gd name="T48" fmla="*/ 11328 w 12750"/>
                  <a:gd name="T49" fmla="*/ 4453 h 12484"/>
                  <a:gd name="T50" fmla="*/ 10500 w 12750"/>
                  <a:gd name="T51" fmla="*/ 6469 h 12484"/>
                  <a:gd name="T52" fmla="*/ 10890 w 12750"/>
                  <a:gd name="T53" fmla="*/ 9031 h 12484"/>
                  <a:gd name="T54" fmla="*/ 8812 w 12750"/>
                  <a:gd name="T55" fmla="*/ 9625 h 12484"/>
                  <a:gd name="T56" fmla="*/ 7062 w 12750"/>
                  <a:gd name="T57" fmla="*/ 11500 h 12484"/>
                  <a:gd name="T58" fmla="*/ 4828 w 12750"/>
                  <a:gd name="T59" fmla="*/ 4312 h 12484"/>
                  <a:gd name="T60" fmla="*/ 7890 w 12750"/>
                  <a:gd name="T61" fmla="*/ 8156 h 12484"/>
                  <a:gd name="T62" fmla="*/ 5172 w 12750"/>
                  <a:gd name="T63" fmla="*/ 7187 h 12484"/>
                  <a:gd name="T64" fmla="*/ 7562 w 12750"/>
                  <a:gd name="T65" fmla="*/ 5281 h 12484"/>
                  <a:gd name="T66" fmla="*/ 5172 w 12750"/>
                  <a:gd name="T67" fmla="*/ 7187 h 1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50" h="12484">
                    <a:moveTo>
                      <a:pt x="10406" y="11219"/>
                    </a:moveTo>
                    <a:lnTo>
                      <a:pt x="12109" y="9094"/>
                    </a:lnTo>
                    <a:lnTo>
                      <a:pt x="11234" y="7703"/>
                    </a:lnTo>
                    <a:lnTo>
                      <a:pt x="11375" y="7062"/>
                    </a:lnTo>
                    <a:lnTo>
                      <a:pt x="12750" y="6219"/>
                    </a:lnTo>
                    <a:lnTo>
                      <a:pt x="12140" y="3547"/>
                    </a:lnTo>
                    <a:lnTo>
                      <a:pt x="10531" y="3359"/>
                    </a:lnTo>
                    <a:lnTo>
                      <a:pt x="10125" y="2844"/>
                    </a:lnTo>
                    <a:lnTo>
                      <a:pt x="10297" y="1219"/>
                    </a:lnTo>
                    <a:lnTo>
                      <a:pt x="7828" y="16"/>
                    </a:lnTo>
                    <a:lnTo>
                      <a:pt x="6687" y="1156"/>
                    </a:lnTo>
                    <a:lnTo>
                      <a:pt x="6031" y="1156"/>
                    </a:lnTo>
                    <a:lnTo>
                      <a:pt x="4890" y="0"/>
                    </a:lnTo>
                    <a:lnTo>
                      <a:pt x="2422" y="1172"/>
                    </a:lnTo>
                    <a:lnTo>
                      <a:pt x="2609" y="2781"/>
                    </a:lnTo>
                    <a:lnTo>
                      <a:pt x="2203" y="3297"/>
                    </a:lnTo>
                    <a:lnTo>
                      <a:pt x="593" y="3469"/>
                    </a:lnTo>
                    <a:lnTo>
                      <a:pt x="0" y="6141"/>
                    </a:lnTo>
                    <a:lnTo>
                      <a:pt x="1375" y="7016"/>
                    </a:lnTo>
                    <a:lnTo>
                      <a:pt x="1515" y="7641"/>
                    </a:lnTo>
                    <a:lnTo>
                      <a:pt x="656" y="9000"/>
                    </a:lnTo>
                    <a:lnTo>
                      <a:pt x="2359" y="11156"/>
                    </a:lnTo>
                    <a:lnTo>
                      <a:pt x="3890" y="10625"/>
                    </a:lnTo>
                    <a:lnTo>
                      <a:pt x="4484" y="10922"/>
                    </a:lnTo>
                    <a:lnTo>
                      <a:pt x="5015" y="12453"/>
                    </a:lnTo>
                    <a:lnTo>
                      <a:pt x="7765" y="12484"/>
                    </a:lnTo>
                    <a:lnTo>
                      <a:pt x="8297" y="10953"/>
                    </a:lnTo>
                    <a:lnTo>
                      <a:pt x="8890" y="10672"/>
                    </a:lnTo>
                    <a:lnTo>
                      <a:pt x="10406" y="11219"/>
                    </a:lnTo>
                    <a:close/>
                    <a:moveTo>
                      <a:pt x="7062" y="11500"/>
                    </a:moveTo>
                    <a:lnTo>
                      <a:pt x="5718" y="11484"/>
                    </a:lnTo>
                    <a:lnTo>
                      <a:pt x="5281" y="10219"/>
                    </a:lnTo>
                    <a:lnTo>
                      <a:pt x="3953" y="9578"/>
                    </a:lnTo>
                    <a:lnTo>
                      <a:pt x="2703" y="10016"/>
                    </a:lnTo>
                    <a:lnTo>
                      <a:pt x="1859" y="8953"/>
                    </a:lnTo>
                    <a:lnTo>
                      <a:pt x="2562" y="7828"/>
                    </a:lnTo>
                    <a:lnTo>
                      <a:pt x="2234" y="6391"/>
                    </a:lnTo>
                    <a:lnTo>
                      <a:pt x="1109" y="5672"/>
                    </a:lnTo>
                    <a:lnTo>
                      <a:pt x="1390" y="4375"/>
                    </a:lnTo>
                    <a:lnTo>
                      <a:pt x="2718" y="4234"/>
                    </a:lnTo>
                    <a:lnTo>
                      <a:pt x="3625" y="3094"/>
                    </a:lnTo>
                    <a:lnTo>
                      <a:pt x="3468" y="1766"/>
                    </a:lnTo>
                    <a:lnTo>
                      <a:pt x="4672" y="1187"/>
                    </a:lnTo>
                    <a:lnTo>
                      <a:pt x="5609" y="2141"/>
                    </a:lnTo>
                    <a:lnTo>
                      <a:pt x="7078" y="2156"/>
                    </a:lnTo>
                    <a:lnTo>
                      <a:pt x="8015" y="1219"/>
                    </a:lnTo>
                    <a:lnTo>
                      <a:pt x="9218" y="1812"/>
                    </a:lnTo>
                    <a:lnTo>
                      <a:pt x="9078" y="3141"/>
                    </a:lnTo>
                    <a:lnTo>
                      <a:pt x="10000" y="4297"/>
                    </a:lnTo>
                    <a:lnTo>
                      <a:pt x="11328" y="4453"/>
                    </a:lnTo>
                    <a:lnTo>
                      <a:pt x="11625" y="5766"/>
                    </a:lnTo>
                    <a:lnTo>
                      <a:pt x="10500" y="6469"/>
                    </a:lnTo>
                    <a:lnTo>
                      <a:pt x="10172" y="7906"/>
                    </a:lnTo>
                    <a:lnTo>
                      <a:pt x="10890" y="9031"/>
                    </a:lnTo>
                    <a:lnTo>
                      <a:pt x="10062" y="10078"/>
                    </a:lnTo>
                    <a:lnTo>
                      <a:pt x="8812" y="9625"/>
                    </a:lnTo>
                    <a:lnTo>
                      <a:pt x="7484" y="10250"/>
                    </a:lnTo>
                    <a:lnTo>
                      <a:pt x="7062" y="11500"/>
                    </a:lnTo>
                    <a:close/>
                    <a:moveTo>
                      <a:pt x="8265" y="4719"/>
                    </a:moveTo>
                    <a:cubicBezTo>
                      <a:pt x="7422" y="3656"/>
                      <a:pt x="5875" y="3469"/>
                      <a:pt x="4828" y="4312"/>
                    </a:cubicBezTo>
                    <a:cubicBezTo>
                      <a:pt x="3781" y="5156"/>
                      <a:pt x="3609" y="6687"/>
                      <a:pt x="4453" y="7750"/>
                    </a:cubicBezTo>
                    <a:cubicBezTo>
                      <a:pt x="5297" y="8812"/>
                      <a:pt x="6843" y="9000"/>
                      <a:pt x="7890" y="8156"/>
                    </a:cubicBezTo>
                    <a:cubicBezTo>
                      <a:pt x="8953" y="7328"/>
                      <a:pt x="9109" y="5781"/>
                      <a:pt x="8265" y="4719"/>
                    </a:cubicBezTo>
                    <a:close/>
                    <a:moveTo>
                      <a:pt x="5172" y="7187"/>
                    </a:moveTo>
                    <a:cubicBezTo>
                      <a:pt x="4640" y="6516"/>
                      <a:pt x="4750" y="5547"/>
                      <a:pt x="5406" y="5031"/>
                    </a:cubicBezTo>
                    <a:cubicBezTo>
                      <a:pt x="6062" y="4516"/>
                      <a:pt x="7031" y="4625"/>
                      <a:pt x="7562" y="5281"/>
                    </a:cubicBezTo>
                    <a:cubicBezTo>
                      <a:pt x="8093" y="5953"/>
                      <a:pt x="7984" y="6922"/>
                      <a:pt x="7328" y="7437"/>
                    </a:cubicBezTo>
                    <a:cubicBezTo>
                      <a:pt x="6656" y="7969"/>
                      <a:pt x="5687" y="7859"/>
                      <a:pt x="5172" y="71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4" name="组合 71"/>
            <p:cNvGrpSpPr/>
            <p:nvPr/>
          </p:nvGrpSpPr>
          <p:grpSpPr>
            <a:xfrm>
              <a:off x="1264848" y="5740352"/>
              <a:ext cx="360000" cy="360000"/>
              <a:chOff x="3121442" y="4834042"/>
              <a:chExt cx="327361" cy="327361"/>
            </a:xfrm>
          </p:grpSpPr>
          <p:sp>
            <p:nvSpPr>
              <p:cNvPr id="42" name="椭圆 41"/>
              <p:cNvSpPr/>
              <p:nvPr/>
            </p:nvSpPr>
            <p:spPr>
              <a:xfrm>
                <a:off x="3121442" y="4834042"/>
                <a:ext cx="327361" cy="327361"/>
              </a:xfrm>
              <a:prstGeom prst="ellipse">
                <a:avLst/>
              </a:prstGeom>
              <a:gradFill>
                <a:gsLst>
                  <a:gs pos="0">
                    <a:srgbClr val="CD272D"/>
                  </a:gs>
                  <a:gs pos="100000">
                    <a:srgbClr val="CC2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Oval 17"/>
              <p:cNvSpPr/>
              <p:nvPr/>
            </p:nvSpPr>
            <p:spPr>
              <a:xfrm>
                <a:off x="3190530" y="4903130"/>
                <a:ext cx="189184" cy="189184"/>
              </a:xfrm>
              <a:custGeom>
                <a:avLst/>
                <a:gdLst>
                  <a:gd name="T0" fmla="*/ 10800 w 12800"/>
                  <a:gd name="T1" fmla="*/ 8800 h 12800"/>
                  <a:gd name="T2" fmla="*/ 9760 w 12800"/>
                  <a:gd name="T3" fmla="*/ 9120 h 12800"/>
                  <a:gd name="T4" fmla="*/ 9040 w 12800"/>
                  <a:gd name="T5" fmla="*/ 8400 h 12800"/>
                  <a:gd name="T6" fmla="*/ 9680 w 12800"/>
                  <a:gd name="T7" fmla="*/ 6480 h 12800"/>
                  <a:gd name="T8" fmla="*/ 9040 w 12800"/>
                  <a:gd name="T9" fmla="*/ 4560 h 12800"/>
                  <a:gd name="T10" fmla="*/ 9760 w 12800"/>
                  <a:gd name="T11" fmla="*/ 3840 h 12800"/>
                  <a:gd name="T12" fmla="*/ 10800 w 12800"/>
                  <a:gd name="T13" fmla="*/ 4000 h 12800"/>
                  <a:gd name="T14" fmla="*/ 12800 w 12800"/>
                  <a:gd name="T15" fmla="*/ 2000 h 12800"/>
                  <a:gd name="T16" fmla="*/ 10800 w 12800"/>
                  <a:gd name="T17" fmla="*/ 0 h 12800"/>
                  <a:gd name="T18" fmla="*/ 8800 w 12800"/>
                  <a:gd name="T19" fmla="*/ 2000 h 12800"/>
                  <a:gd name="T20" fmla="*/ 9200 w 12800"/>
                  <a:gd name="T21" fmla="*/ 3200 h 12800"/>
                  <a:gd name="T22" fmla="*/ 8480 w 12800"/>
                  <a:gd name="T23" fmla="*/ 3920 h 12800"/>
                  <a:gd name="T24" fmla="*/ 6400 w 12800"/>
                  <a:gd name="T25" fmla="*/ 3120 h 12800"/>
                  <a:gd name="T26" fmla="*/ 4320 w 12800"/>
                  <a:gd name="T27" fmla="*/ 3920 h 12800"/>
                  <a:gd name="T28" fmla="*/ 3600 w 12800"/>
                  <a:gd name="T29" fmla="*/ 3200 h 12800"/>
                  <a:gd name="T30" fmla="*/ 4000 w 12800"/>
                  <a:gd name="T31" fmla="*/ 2000 h 12800"/>
                  <a:gd name="T32" fmla="*/ 2000 w 12800"/>
                  <a:gd name="T33" fmla="*/ 0 h 12800"/>
                  <a:gd name="T34" fmla="*/ 0 w 12800"/>
                  <a:gd name="T35" fmla="*/ 2000 h 12800"/>
                  <a:gd name="T36" fmla="*/ 2000 w 12800"/>
                  <a:gd name="T37" fmla="*/ 4000 h 12800"/>
                  <a:gd name="T38" fmla="*/ 3040 w 12800"/>
                  <a:gd name="T39" fmla="*/ 3760 h 12800"/>
                  <a:gd name="T40" fmla="*/ 3760 w 12800"/>
                  <a:gd name="T41" fmla="*/ 4480 h 12800"/>
                  <a:gd name="T42" fmla="*/ 3120 w 12800"/>
                  <a:gd name="T43" fmla="*/ 6400 h 12800"/>
                  <a:gd name="T44" fmla="*/ 3760 w 12800"/>
                  <a:gd name="T45" fmla="*/ 8320 h 12800"/>
                  <a:gd name="T46" fmla="*/ 3040 w 12800"/>
                  <a:gd name="T47" fmla="*/ 9040 h 12800"/>
                  <a:gd name="T48" fmla="*/ 2000 w 12800"/>
                  <a:gd name="T49" fmla="*/ 8800 h 12800"/>
                  <a:gd name="T50" fmla="*/ 0 w 12800"/>
                  <a:gd name="T51" fmla="*/ 10800 h 12800"/>
                  <a:gd name="T52" fmla="*/ 2000 w 12800"/>
                  <a:gd name="T53" fmla="*/ 12800 h 12800"/>
                  <a:gd name="T54" fmla="*/ 4000 w 12800"/>
                  <a:gd name="T55" fmla="*/ 10800 h 12800"/>
                  <a:gd name="T56" fmla="*/ 3600 w 12800"/>
                  <a:gd name="T57" fmla="*/ 9600 h 12800"/>
                  <a:gd name="T58" fmla="*/ 4320 w 12800"/>
                  <a:gd name="T59" fmla="*/ 8880 h 12800"/>
                  <a:gd name="T60" fmla="*/ 6400 w 12800"/>
                  <a:gd name="T61" fmla="*/ 9680 h 12800"/>
                  <a:gd name="T62" fmla="*/ 8480 w 12800"/>
                  <a:gd name="T63" fmla="*/ 8880 h 12800"/>
                  <a:gd name="T64" fmla="*/ 9200 w 12800"/>
                  <a:gd name="T65" fmla="*/ 9600 h 12800"/>
                  <a:gd name="T66" fmla="*/ 8800 w 12800"/>
                  <a:gd name="T67" fmla="*/ 10800 h 12800"/>
                  <a:gd name="T68" fmla="*/ 10800 w 12800"/>
                  <a:gd name="T69" fmla="*/ 12800 h 12800"/>
                  <a:gd name="T70" fmla="*/ 12800 w 12800"/>
                  <a:gd name="T71" fmla="*/ 10800 h 12800"/>
                  <a:gd name="T72" fmla="*/ 10800 w 12800"/>
                  <a:gd name="T73" fmla="*/ 8800 h 12800"/>
                  <a:gd name="T74" fmla="*/ 10800 w 12800"/>
                  <a:gd name="T75" fmla="*/ 720 h 12800"/>
                  <a:gd name="T76" fmla="*/ 12080 w 12800"/>
                  <a:gd name="T77" fmla="*/ 2000 h 12800"/>
                  <a:gd name="T78" fmla="*/ 10800 w 12800"/>
                  <a:gd name="T79" fmla="*/ 3280 h 12800"/>
                  <a:gd name="T80" fmla="*/ 9520 w 12800"/>
                  <a:gd name="T81" fmla="*/ 2000 h 12800"/>
                  <a:gd name="T82" fmla="*/ 10800 w 12800"/>
                  <a:gd name="T83" fmla="*/ 720 h 12800"/>
                  <a:gd name="T84" fmla="*/ 2000 w 12800"/>
                  <a:gd name="T85" fmla="*/ 3280 h 12800"/>
                  <a:gd name="T86" fmla="*/ 720 w 12800"/>
                  <a:gd name="T87" fmla="*/ 2000 h 12800"/>
                  <a:gd name="T88" fmla="*/ 2000 w 12800"/>
                  <a:gd name="T89" fmla="*/ 720 h 12800"/>
                  <a:gd name="T90" fmla="*/ 3280 w 12800"/>
                  <a:gd name="T91" fmla="*/ 2000 h 12800"/>
                  <a:gd name="T92" fmla="*/ 2000 w 12800"/>
                  <a:gd name="T93" fmla="*/ 3280 h 12800"/>
                  <a:gd name="T94" fmla="*/ 2000 w 12800"/>
                  <a:gd name="T95" fmla="*/ 12080 h 12800"/>
                  <a:gd name="T96" fmla="*/ 720 w 12800"/>
                  <a:gd name="T97" fmla="*/ 10800 h 12800"/>
                  <a:gd name="T98" fmla="*/ 2000 w 12800"/>
                  <a:gd name="T99" fmla="*/ 9520 h 12800"/>
                  <a:gd name="T100" fmla="*/ 3280 w 12800"/>
                  <a:gd name="T101" fmla="*/ 10800 h 12800"/>
                  <a:gd name="T102" fmla="*/ 2000 w 12800"/>
                  <a:gd name="T103" fmla="*/ 12080 h 12800"/>
                  <a:gd name="T104" fmla="*/ 6400 w 12800"/>
                  <a:gd name="T105" fmla="*/ 8720 h 12800"/>
                  <a:gd name="T106" fmla="*/ 4080 w 12800"/>
                  <a:gd name="T107" fmla="*/ 6400 h 12800"/>
                  <a:gd name="T108" fmla="*/ 6400 w 12800"/>
                  <a:gd name="T109" fmla="*/ 4080 h 12800"/>
                  <a:gd name="T110" fmla="*/ 8720 w 12800"/>
                  <a:gd name="T111" fmla="*/ 6400 h 12800"/>
                  <a:gd name="T112" fmla="*/ 6400 w 12800"/>
                  <a:gd name="T113" fmla="*/ 8720 h 12800"/>
                  <a:gd name="T114" fmla="*/ 10800 w 12800"/>
                  <a:gd name="T115" fmla="*/ 12080 h 12800"/>
                  <a:gd name="T116" fmla="*/ 9520 w 12800"/>
                  <a:gd name="T117" fmla="*/ 10800 h 12800"/>
                  <a:gd name="T118" fmla="*/ 10800 w 12800"/>
                  <a:gd name="T119" fmla="*/ 9520 h 12800"/>
                  <a:gd name="T120" fmla="*/ 12080 w 12800"/>
                  <a:gd name="T121" fmla="*/ 10800 h 12800"/>
                  <a:gd name="T122" fmla="*/ 10800 w 12800"/>
                  <a:gd name="T123" fmla="*/ 1208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00" h="12800">
                    <a:moveTo>
                      <a:pt x="10800" y="8800"/>
                    </a:moveTo>
                    <a:cubicBezTo>
                      <a:pt x="10400" y="8800"/>
                      <a:pt x="10080" y="8880"/>
                      <a:pt x="9760" y="9120"/>
                    </a:cubicBezTo>
                    <a:lnTo>
                      <a:pt x="9040" y="8400"/>
                    </a:lnTo>
                    <a:cubicBezTo>
                      <a:pt x="9440" y="7840"/>
                      <a:pt x="9680" y="7200"/>
                      <a:pt x="9680" y="6480"/>
                    </a:cubicBezTo>
                    <a:cubicBezTo>
                      <a:pt x="9680" y="5760"/>
                      <a:pt x="9440" y="5120"/>
                      <a:pt x="9040" y="4560"/>
                    </a:cubicBezTo>
                    <a:lnTo>
                      <a:pt x="9760" y="3840"/>
                    </a:lnTo>
                    <a:cubicBezTo>
                      <a:pt x="10080" y="3920"/>
                      <a:pt x="10400" y="4000"/>
                      <a:pt x="10800" y="4000"/>
                    </a:cubicBezTo>
                    <a:cubicBezTo>
                      <a:pt x="11920" y="4000"/>
                      <a:pt x="12800" y="3120"/>
                      <a:pt x="12800" y="2000"/>
                    </a:cubicBezTo>
                    <a:cubicBezTo>
                      <a:pt x="12800" y="880"/>
                      <a:pt x="11920" y="0"/>
                      <a:pt x="10800" y="0"/>
                    </a:cubicBezTo>
                    <a:cubicBezTo>
                      <a:pt x="9680" y="0"/>
                      <a:pt x="8800" y="880"/>
                      <a:pt x="8800" y="2000"/>
                    </a:cubicBezTo>
                    <a:cubicBezTo>
                      <a:pt x="8800" y="2480"/>
                      <a:pt x="8960" y="2880"/>
                      <a:pt x="9200" y="3200"/>
                    </a:cubicBezTo>
                    <a:lnTo>
                      <a:pt x="8480" y="3920"/>
                    </a:lnTo>
                    <a:cubicBezTo>
                      <a:pt x="7920" y="3440"/>
                      <a:pt x="7200" y="3120"/>
                      <a:pt x="6400" y="3120"/>
                    </a:cubicBezTo>
                    <a:cubicBezTo>
                      <a:pt x="5600" y="3120"/>
                      <a:pt x="4880" y="3440"/>
                      <a:pt x="4320" y="3920"/>
                    </a:cubicBezTo>
                    <a:lnTo>
                      <a:pt x="3600" y="3200"/>
                    </a:lnTo>
                    <a:cubicBezTo>
                      <a:pt x="3840" y="2880"/>
                      <a:pt x="4000" y="2480"/>
                      <a:pt x="4000" y="2000"/>
                    </a:cubicBezTo>
                    <a:cubicBezTo>
                      <a:pt x="4000" y="880"/>
                      <a:pt x="3120" y="0"/>
                      <a:pt x="2000" y="0"/>
                    </a:cubicBezTo>
                    <a:cubicBezTo>
                      <a:pt x="880" y="0"/>
                      <a:pt x="0" y="880"/>
                      <a:pt x="0" y="2000"/>
                    </a:cubicBezTo>
                    <a:cubicBezTo>
                      <a:pt x="0" y="3120"/>
                      <a:pt x="880" y="4000"/>
                      <a:pt x="2000" y="4000"/>
                    </a:cubicBezTo>
                    <a:cubicBezTo>
                      <a:pt x="2400" y="4000"/>
                      <a:pt x="2720" y="3920"/>
                      <a:pt x="3040" y="3760"/>
                    </a:cubicBezTo>
                    <a:lnTo>
                      <a:pt x="3760" y="4480"/>
                    </a:lnTo>
                    <a:cubicBezTo>
                      <a:pt x="3360" y="5040"/>
                      <a:pt x="3120" y="5680"/>
                      <a:pt x="3120" y="6400"/>
                    </a:cubicBezTo>
                    <a:cubicBezTo>
                      <a:pt x="3120" y="7120"/>
                      <a:pt x="3360" y="7760"/>
                      <a:pt x="3760" y="8320"/>
                    </a:cubicBezTo>
                    <a:lnTo>
                      <a:pt x="3040" y="9040"/>
                    </a:lnTo>
                    <a:cubicBezTo>
                      <a:pt x="2720" y="8880"/>
                      <a:pt x="2400" y="8800"/>
                      <a:pt x="2000" y="8800"/>
                    </a:cubicBezTo>
                    <a:cubicBezTo>
                      <a:pt x="880" y="8800"/>
                      <a:pt x="0" y="9680"/>
                      <a:pt x="0" y="10800"/>
                    </a:cubicBezTo>
                    <a:cubicBezTo>
                      <a:pt x="0" y="11920"/>
                      <a:pt x="880" y="12800"/>
                      <a:pt x="2000" y="12800"/>
                    </a:cubicBezTo>
                    <a:cubicBezTo>
                      <a:pt x="3120" y="12800"/>
                      <a:pt x="4000" y="11920"/>
                      <a:pt x="4000" y="10800"/>
                    </a:cubicBezTo>
                    <a:cubicBezTo>
                      <a:pt x="4000" y="10320"/>
                      <a:pt x="3840" y="9920"/>
                      <a:pt x="3600" y="9600"/>
                    </a:cubicBezTo>
                    <a:lnTo>
                      <a:pt x="4320" y="8880"/>
                    </a:lnTo>
                    <a:cubicBezTo>
                      <a:pt x="4880" y="9360"/>
                      <a:pt x="5600" y="9680"/>
                      <a:pt x="6400" y="9680"/>
                    </a:cubicBezTo>
                    <a:cubicBezTo>
                      <a:pt x="7200" y="9680"/>
                      <a:pt x="7920" y="9360"/>
                      <a:pt x="8480" y="8880"/>
                    </a:cubicBezTo>
                    <a:lnTo>
                      <a:pt x="9200" y="9600"/>
                    </a:lnTo>
                    <a:cubicBezTo>
                      <a:pt x="8960" y="9920"/>
                      <a:pt x="8800" y="10320"/>
                      <a:pt x="8800" y="10800"/>
                    </a:cubicBezTo>
                    <a:cubicBezTo>
                      <a:pt x="8800" y="11920"/>
                      <a:pt x="9680" y="12800"/>
                      <a:pt x="10800" y="12800"/>
                    </a:cubicBezTo>
                    <a:cubicBezTo>
                      <a:pt x="11920" y="12800"/>
                      <a:pt x="12800" y="11920"/>
                      <a:pt x="12800" y="10800"/>
                    </a:cubicBezTo>
                    <a:cubicBezTo>
                      <a:pt x="12800" y="9680"/>
                      <a:pt x="11920" y="8800"/>
                      <a:pt x="10800" y="8800"/>
                    </a:cubicBezTo>
                    <a:close/>
                    <a:moveTo>
                      <a:pt x="10800" y="720"/>
                    </a:moveTo>
                    <a:cubicBezTo>
                      <a:pt x="11520" y="720"/>
                      <a:pt x="12080" y="1280"/>
                      <a:pt x="12080" y="2000"/>
                    </a:cubicBezTo>
                    <a:cubicBezTo>
                      <a:pt x="12080" y="2720"/>
                      <a:pt x="11520" y="3280"/>
                      <a:pt x="10800" y="3280"/>
                    </a:cubicBezTo>
                    <a:cubicBezTo>
                      <a:pt x="10080" y="3280"/>
                      <a:pt x="9520" y="2720"/>
                      <a:pt x="9520" y="2000"/>
                    </a:cubicBezTo>
                    <a:cubicBezTo>
                      <a:pt x="9520" y="1280"/>
                      <a:pt x="10080" y="720"/>
                      <a:pt x="10800" y="720"/>
                    </a:cubicBezTo>
                    <a:close/>
                    <a:moveTo>
                      <a:pt x="2000" y="3280"/>
                    </a:moveTo>
                    <a:cubicBezTo>
                      <a:pt x="1280" y="3280"/>
                      <a:pt x="720" y="2720"/>
                      <a:pt x="720" y="2000"/>
                    </a:cubicBezTo>
                    <a:cubicBezTo>
                      <a:pt x="720" y="1280"/>
                      <a:pt x="1280" y="720"/>
                      <a:pt x="2000" y="720"/>
                    </a:cubicBezTo>
                    <a:cubicBezTo>
                      <a:pt x="2720" y="720"/>
                      <a:pt x="3280" y="1280"/>
                      <a:pt x="3280" y="2000"/>
                    </a:cubicBezTo>
                    <a:cubicBezTo>
                      <a:pt x="3280" y="2720"/>
                      <a:pt x="2720" y="3280"/>
                      <a:pt x="2000" y="3280"/>
                    </a:cubicBezTo>
                    <a:close/>
                    <a:moveTo>
                      <a:pt x="2000" y="12080"/>
                    </a:moveTo>
                    <a:cubicBezTo>
                      <a:pt x="1280" y="12080"/>
                      <a:pt x="720" y="11520"/>
                      <a:pt x="720" y="10800"/>
                    </a:cubicBezTo>
                    <a:cubicBezTo>
                      <a:pt x="720" y="10080"/>
                      <a:pt x="1280" y="9520"/>
                      <a:pt x="2000" y="9520"/>
                    </a:cubicBezTo>
                    <a:cubicBezTo>
                      <a:pt x="2720" y="9520"/>
                      <a:pt x="3280" y="10080"/>
                      <a:pt x="3280" y="10800"/>
                    </a:cubicBezTo>
                    <a:cubicBezTo>
                      <a:pt x="3280" y="11520"/>
                      <a:pt x="2720" y="12080"/>
                      <a:pt x="2000" y="12080"/>
                    </a:cubicBezTo>
                    <a:close/>
                    <a:moveTo>
                      <a:pt x="6400" y="8720"/>
                    </a:moveTo>
                    <a:cubicBezTo>
                      <a:pt x="5120" y="8720"/>
                      <a:pt x="4080" y="7680"/>
                      <a:pt x="4080" y="6400"/>
                    </a:cubicBezTo>
                    <a:cubicBezTo>
                      <a:pt x="4080" y="5120"/>
                      <a:pt x="5120" y="4080"/>
                      <a:pt x="6400" y="4080"/>
                    </a:cubicBezTo>
                    <a:cubicBezTo>
                      <a:pt x="7680" y="4080"/>
                      <a:pt x="8720" y="5120"/>
                      <a:pt x="8720" y="6400"/>
                    </a:cubicBezTo>
                    <a:cubicBezTo>
                      <a:pt x="8720" y="7680"/>
                      <a:pt x="7680" y="8720"/>
                      <a:pt x="6400" y="8720"/>
                    </a:cubicBezTo>
                    <a:close/>
                    <a:moveTo>
                      <a:pt x="10800" y="12080"/>
                    </a:moveTo>
                    <a:cubicBezTo>
                      <a:pt x="10080" y="12080"/>
                      <a:pt x="9520" y="11520"/>
                      <a:pt x="9520" y="10800"/>
                    </a:cubicBezTo>
                    <a:cubicBezTo>
                      <a:pt x="9520" y="10080"/>
                      <a:pt x="10080" y="9520"/>
                      <a:pt x="10800" y="9520"/>
                    </a:cubicBezTo>
                    <a:cubicBezTo>
                      <a:pt x="11520" y="9520"/>
                      <a:pt x="12080" y="10080"/>
                      <a:pt x="12080" y="10800"/>
                    </a:cubicBezTo>
                    <a:cubicBezTo>
                      <a:pt x="12080" y="11520"/>
                      <a:pt x="11520" y="12080"/>
                      <a:pt x="10800" y="120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 name="组合 72"/>
            <p:cNvGrpSpPr/>
            <p:nvPr/>
          </p:nvGrpSpPr>
          <p:grpSpPr>
            <a:xfrm>
              <a:off x="1954243" y="5740352"/>
              <a:ext cx="360000" cy="360000"/>
              <a:chOff x="1127125" y="1813086"/>
              <a:chExt cx="616707" cy="616707"/>
            </a:xfrm>
          </p:grpSpPr>
          <p:sp>
            <p:nvSpPr>
              <p:cNvPr id="40" name="圆角矩形 19"/>
              <p:cNvSpPr/>
              <p:nvPr/>
            </p:nvSpPr>
            <p:spPr>
              <a:xfrm>
                <a:off x="1127125" y="1813086"/>
                <a:ext cx="616707" cy="616707"/>
              </a:xfrm>
              <a:prstGeom prst="ellipse">
                <a:avLst/>
              </a:prstGeom>
              <a:gradFill>
                <a:gsLst>
                  <a:gs pos="0">
                    <a:srgbClr val="CD272D"/>
                  </a:gs>
                  <a:gs pos="100000">
                    <a:srgbClr val="CC262D"/>
                  </a:gs>
                </a:gsLst>
                <a:path path="circle">
                  <a:fillToRect l="100000" t="100000"/>
                </a:path>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1" name="圆角矩形 19"/>
              <p:cNvSpPr/>
              <p:nvPr/>
            </p:nvSpPr>
            <p:spPr>
              <a:xfrm>
                <a:off x="1281300" y="1978778"/>
                <a:ext cx="308354" cy="285323"/>
              </a:xfrm>
              <a:custGeom>
                <a:avLst/>
                <a:gdLst>
                  <a:gd name="T0" fmla="*/ 8673 w 11185"/>
                  <a:gd name="T1" fmla="*/ 0 h 10349"/>
                  <a:gd name="T2" fmla="*/ 2512 w 11185"/>
                  <a:gd name="T3" fmla="*/ 0 h 10349"/>
                  <a:gd name="T4" fmla="*/ 0 w 11185"/>
                  <a:gd name="T5" fmla="*/ 2511 h 10349"/>
                  <a:gd name="T6" fmla="*/ 0 w 11185"/>
                  <a:gd name="T7" fmla="*/ 7838 h 10349"/>
                  <a:gd name="T8" fmla="*/ 2511 w 11185"/>
                  <a:gd name="T9" fmla="*/ 10349 h 10349"/>
                  <a:gd name="T10" fmla="*/ 8672 w 11185"/>
                  <a:gd name="T11" fmla="*/ 10349 h 10349"/>
                  <a:gd name="T12" fmla="*/ 11183 w 11185"/>
                  <a:gd name="T13" fmla="*/ 7838 h 10349"/>
                  <a:gd name="T14" fmla="*/ 11183 w 11185"/>
                  <a:gd name="T15" fmla="*/ 2511 h 10349"/>
                  <a:gd name="T16" fmla="*/ 8673 w 11185"/>
                  <a:gd name="T17" fmla="*/ 0 h 10349"/>
                  <a:gd name="T18" fmla="*/ 2512 w 11185"/>
                  <a:gd name="T19" fmla="*/ 705 h 10349"/>
                  <a:gd name="T20" fmla="*/ 8673 w 11185"/>
                  <a:gd name="T21" fmla="*/ 705 h 10349"/>
                  <a:gd name="T22" fmla="*/ 10481 w 11185"/>
                  <a:gd name="T23" fmla="*/ 2513 h 10349"/>
                  <a:gd name="T24" fmla="*/ 10481 w 11185"/>
                  <a:gd name="T25" fmla="*/ 2630 h 10349"/>
                  <a:gd name="T26" fmla="*/ 5713 w 11185"/>
                  <a:gd name="T27" fmla="*/ 4895 h 10349"/>
                  <a:gd name="T28" fmla="*/ 5470 w 11185"/>
                  <a:gd name="T29" fmla="*/ 4895 h 10349"/>
                  <a:gd name="T30" fmla="*/ 705 w 11185"/>
                  <a:gd name="T31" fmla="*/ 2629 h 10349"/>
                  <a:gd name="T32" fmla="*/ 705 w 11185"/>
                  <a:gd name="T33" fmla="*/ 2511 h 10349"/>
                  <a:gd name="T34" fmla="*/ 2512 w 11185"/>
                  <a:gd name="T35" fmla="*/ 705 h 10349"/>
                  <a:gd name="T36" fmla="*/ 8673 w 11185"/>
                  <a:gd name="T37" fmla="*/ 9645 h 10349"/>
                  <a:gd name="T38" fmla="*/ 2512 w 11185"/>
                  <a:gd name="T39" fmla="*/ 9645 h 10349"/>
                  <a:gd name="T40" fmla="*/ 705 w 11185"/>
                  <a:gd name="T41" fmla="*/ 7838 h 10349"/>
                  <a:gd name="T42" fmla="*/ 705 w 11185"/>
                  <a:gd name="T43" fmla="*/ 3409 h 10349"/>
                  <a:gd name="T44" fmla="*/ 5355 w 11185"/>
                  <a:gd name="T45" fmla="*/ 5620 h 10349"/>
                  <a:gd name="T46" fmla="*/ 5441 w 11185"/>
                  <a:gd name="T47" fmla="*/ 5661 h 10349"/>
                  <a:gd name="T48" fmla="*/ 5445 w 11185"/>
                  <a:gd name="T49" fmla="*/ 5663 h 10349"/>
                  <a:gd name="T50" fmla="*/ 5456 w 11185"/>
                  <a:gd name="T51" fmla="*/ 5666 h 10349"/>
                  <a:gd name="T52" fmla="*/ 5593 w 11185"/>
                  <a:gd name="T53" fmla="*/ 5689 h 10349"/>
                  <a:gd name="T54" fmla="*/ 5731 w 11185"/>
                  <a:gd name="T55" fmla="*/ 5666 h 10349"/>
                  <a:gd name="T56" fmla="*/ 5742 w 11185"/>
                  <a:gd name="T57" fmla="*/ 5663 h 10349"/>
                  <a:gd name="T58" fmla="*/ 5746 w 11185"/>
                  <a:gd name="T59" fmla="*/ 5661 h 10349"/>
                  <a:gd name="T60" fmla="*/ 5832 w 11185"/>
                  <a:gd name="T61" fmla="*/ 5620 h 10349"/>
                  <a:gd name="T62" fmla="*/ 10482 w 11185"/>
                  <a:gd name="T63" fmla="*/ 3409 h 10349"/>
                  <a:gd name="T64" fmla="*/ 10482 w 11185"/>
                  <a:gd name="T65" fmla="*/ 7839 h 10349"/>
                  <a:gd name="T66" fmla="*/ 8673 w 11185"/>
                  <a:gd name="T67" fmla="*/ 9645 h 10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85" h="10349">
                    <a:moveTo>
                      <a:pt x="8673" y="0"/>
                    </a:moveTo>
                    <a:lnTo>
                      <a:pt x="2512" y="0"/>
                    </a:lnTo>
                    <a:cubicBezTo>
                      <a:pt x="1127" y="0"/>
                      <a:pt x="0" y="1128"/>
                      <a:pt x="0" y="2511"/>
                    </a:cubicBezTo>
                    <a:lnTo>
                      <a:pt x="0" y="7838"/>
                    </a:lnTo>
                    <a:cubicBezTo>
                      <a:pt x="0" y="9223"/>
                      <a:pt x="1126" y="10349"/>
                      <a:pt x="2511" y="10349"/>
                    </a:cubicBezTo>
                    <a:lnTo>
                      <a:pt x="8672" y="10349"/>
                    </a:lnTo>
                    <a:cubicBezTo>
                      <a:pt x="10057" y="10349"/>
                      <a:pt x="11183" y="9223"/>
                      <a:pt x="11183" y="7838"/>
                    </a:cubicBezTo>
                    <a:lnTo>
                      <a:pt x="11183" y="2511"/>
                    </a:lnTo>
                    <a:cubicBezTo>
                      <a:pt x="11185" y="1128"/>
                      <a:pt x="10057" y="0"/>
                      <a:pt x="8673" y="0"/>
                    </a:cubicBezTo>
                    <a:close/>
                    <a:moveTo>
                      <a:pt x="2512" y="705"/>
                    </a:moveTo>
                    <a:lnTo>
                      <a:pt x="8673" y="705"/>
                    </a:lnTo>
                    <a:cubicBezTo>
                      <a:pt x="9670" y="705"/>
                      <a:pt x="10481" y="1516"/>
                      <a:pt x="10481" y="2513"/>
                    </a:cubicBezTo>
                    <a:lnTo>
                      <a:pt x="10481" y="2630"/>
                    </a:lnTo>
                    <a:lnTo>
                      <a:pt x="5713" y="4895"/>
                    </a:lnTo>
                    <a:cubicBezTo>
                      <a:pt x="5636" y="4931"/>
                      <a:pt x="5547" y="4931"/>
                      <a:pt x="5470" y="4895"/>
                    </a:cubicBezTo>
                    <a:lnTo>
                      <a:pt x="705" y="2629"/>
                    </a:lnTo>
                    <a:lnTo>
                      <a:pt x="705" y="2511"/>
                    </a:lnTo>
                    <a:cubicBezTo>
                      <a:pt x="705" y="1515"/>
                      <a:pt x="1515" y="705"/>
                      <a:pt x="2512" y="705"/>
                    </a:cubicBezTo>
                    <a:close/>
                    <a:moveTo>
                      <a:pt x="8673" y="9645"/>
                    </a:moveTo>
                    <a:lnTo>
                      <a:pt x="2512" y="9645"/>
                    </a:lnTo>
                    <a:cubicBezTo>
                      <a:pt x="1516" y="9645"/>
                      <a:pt x="705" y="8834"/>
                      <a:pt x="705" y="7838"/>
                    </a:cubicBezTo>
                    <a:lnTo>
                      <a:pt x="705" y="3409"/>
                    </a:lnTo>
                    <a:lnTo>
                      <a:pt x="5355" y="5620"/>
                    </a:lnTo>
                    <a:lnTo>
                      <a:pt x="5441" y="5661"/>
                    </a:lnTo>
                    <a:cubicBezTo>
                      <a:pt x="5442" y="5661"/>
                      <a:pt x="5443" y="5661"/>
                      <a:pt x="5445" y="5663"/>
                    </a:cubicBezTo>
                    <a:lnTo>
                      <a:pt x="5456" y="5666"/>
                    </a:lnTo>
                    <a:cubicBezTo>
                      <a:pt x="5498" y="5680"/>
                      <a:pt x="5545" y="5689"/>
                      <a:pt x="5593" y="5689"/>
                    </a:cubicBezTo>
                    <a:cubicBezTo>
                      <a:pt x="5642" y="5689"/>
                      <a:pt x="5687" y="5680"/>
                      <a:pt x="5731" y="5666"/>
                    </a:cubicBezTo>
                    <a:lnTo>
                      <a:pt x="5742" y="5663"/>
                    </a:lnTo>
                    <a:cubicBezTo>
                      <a:pt x="5743" y="5663"/>
                      <a:pt x="5744" y="5663"/>
                      <a:pt x="5746" y="5661"/>
                    </a:cubicBezTo>
                    <a:lnTo>
                      <a:pt x="5832" y="5620"/>
                    </a:lnTo>
                    <a:lnTo>
                      <a:pt x="10482" y="3409"/>
                    </a:lnTo>
                    <a:lnTo>
                      <a:pt x="10482" y="7839"/>
                    </a:lnTo>
                    <a:cubicBezTo>
                      <a:pt x="10479" y="8835"/>
                      <a:pt x="9669" y="9645"/>
                      <a:pt x="8673" y="9645"/>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6" name="组合 73"/>
            <p:cNvGrpSpPr/>
            <p:nvPr/>
          </p:nvGrpSpPr>
          <p:grpSpPr>
            <a:xfrm>
              <a:off x="2643639" y="5740352"/>
              <a:ext cx="360000" cy="360000"/>
              <a:chOff x="6460787" y="1977356"/>
              <a:chExt cx="616707" cy="616707"/>
            </a:xfrm>
          </p:grpSpPr>
          <p:sp>
            <p:nvSpPr>
              <p:cNvPr id="38" name="圆角矩形 19"/>
              <p:cNvSpPr/>
              <p:nvPr/>
            </p:nvSpPr>
            <p:spPr>
              <a:xfrm>
                <a:off x="6460787" y="1977356"/>
                <a:ext cx="616707" cy="616707"/>
              </a:xfrm>
              <a:prstGeom prst="ellipse">
                <a:avLst/>
              </a:prstGeom>
              <a:gradFill>
                <a:gsLst>
                  <a:gs pos="0">
                    <a:srgbClr val="CD272D"/>
                  </a:gs>
                  <a:gs pos="100000">
                    <a:srgbClr val="CC262D"/>
                  </a:gs>
                </a:gsLst>
                <a:path path="circle">
                  <a:fillToRect l="100000" t="100000"/>
                </a:path>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9" name="圆角矩形 19"/>
              <p:cNvSpPr/>
              <p:nvPr/>
            </p:nvSpPr>
            <p:spPr>
              <a:xfrm>
                <a:off x="6621504" y="2131532"/>
                <a:ext cx="295270" cy="308354"/>
              </a:xfrm>
              <a:custGeom>
                <a:avLst/>
                <a:gdLst>
                  <a:gd name="T0" fmla="*/ 10185 w 10671"/>
                  <a:gd name="T1" fmla="*/ 3987 h 11145"/>
                  <a:gd name="T2" fmla="*/ 10185 w 10671"/>
                  <a:gd name="T3" fmla="*/ 2746 h 11145"/>
                  <a:gd name="T4" fmla="*/ 7848 w 10671"/>
                  <a:gd name="T5" fmla="*/ 408 h 11145"/>
                  <a:gd name="T6" fmla="*/ 4449 w 10671"/>
                  <a:gd name="T7" fmla="*/ 408 h 11145"/>
                  <a:gd name="T8" fmla="*/ 4348 w 10671"/>
                  <a:gd name="T9" fmla="*/ 200 h 11145"/>
                  <a:gd name="T10" fmla="*/ 4030 w 10671"/>
                  <a:gd name="T11" fmla="*/ 0 h 11145"/>
                  <a:gd name="T12" fmla="*/ 2544 w 10671"/>
                  <a:gd name="T13" fmla="*/ 0 h 11145"/>
                  <a:gd name="T14" fmla="*/ 0 w 10671"/>
                  <a:gd name="T15" fmla="*/ 2543 h 11145"/>
                  <a:gd name="T16" fmla="*/ 0 w 10671"/>
                  <a:gd name="T17" fmla="*/ 8601 h 11145"/>
                  <a:gd name="T18" fmla="*/ 2544 w 10671"/>
                  <a:gd name="T19" fmla="*/ 11145 h 11145"/>
                  <a:gd name="T20" fmla="*/ 8128 w 10671"/>
                  <a:gd name="T21" fmla="*/ 11145 h 11145"/>
                  <a:gd name="T22" fmla="*/ 10671 w 10671"/>
                  <a:gd name="T23" fmla="*/ 8601 h 11145"/>
                  <a:gd name="T24" fmla="*/ 10671 w 10671"/>
                  <a:gd name="T25" fmla="*/ 4612 h 11145"/>
                  <a:gd name="T26" fmla="*/ 10185 w 10671"/>
                  <a:gd name="T27" fmla="*/ 3987 h 11145"/>
                  <a:gd name="T28" fmla="*/ 7848 w 10671"/>
                  <a:gd name="T29" fmla="*/ 1115 h 11145"/>
                  <a:gd name="T30" fmla="*/ 9479 w 10671"/>
                  <a:gd name="T31" fmla="*/ 2746 h 11145"/>
                  <a:gd name="T32" fmla="*/ 9479 w 10671"/>
                  <a:gd name="T33" fmla="*/ 3966 h 11145"/>
                  <a:gd name="T34" fmla="*/ 6166 w 10671"/>
                  <a:gd name="T35" fmla="*/ 3966 h 11145"/>
                  <a:gd name="T36" fmla="*/ 4790 w 10671"/>
                  <a:gd name="T37" fmla="*/ 1115 h 11145"/>
                  <a:gd name="T38" fmla="*/ 7848 w 10671"/>
                  <a:gd name="T39" fmla="*/ 1115 h 11145"/>
                  <a:gd name="T40" fmla="*/ 9964 w 10671"/>
                  <a:gd name="T41" fmla="*/ 8601 h 11145"/>
                  <a:gd name="T42" fmla="*/ 8126 w 10671"/>
                  <a:gd name="T43" fmla="*/ 10438 h 11145"/>
                  <a:gd name="T44" fmla="*/ 2544 w 10671"/>
                  <a:gd name="T45" fmla="*/ 10438 h 11145"/>
                  <a:gd name="T46" fmla="*/ 706 w 10671"/>
                  <a:gd name="T47" fmla="*/ 8601 h 11145"/>
                  <a:gd name="T48" fmla="*/ 706 w 10671"/>
                  <a:gd name="T49" fmla="*/ 2543 h 11145"/>
                  <a:gd name="T50" fmla="*/ 2544 w 10671"/>
                  <a:gd name="T51" fmla="*/ 706 h 11145"/>
                  <a:gd name="T52" fmla="*/ 3809 w 10671"/>
                  <a:gd name="T53" fmla="*/ 706 h 11145"/>
                  <a:gd name="T54" fmla="*/ 5626 w 10671"/>
                  <a:gd name="T55" fmla="*/ 4472 h 11145"/>
                  <a:gd name="T56" fmla="*/ 5944 w 10671"/>
                  <a:gd name="T57" fmla="*/ 4672 h 11145"/>
                  <a:gd name="T58" fmla="*/ 9964 w 10671"/>
                  <a:gd name="T59" fmla="*/ 4672 h 11145"/>
                  <a:gd name="T60" fmla="*/ 9964 w 10671"/>
                  <a:gd name="T61" fmla="*/ 8601 h 1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71" h="11145">
                    <a:moveTo>
                      <a:pt x="10185" y="3987"/>
                    </a:moveTo>
                    <a:lnTo>
                      <a:pt x="10185" y="2746"/>
                    </a:lnTo>
                    <a:cubicBezTo>
                      <a:pt x="10185" y="1457"/>
                      <a:pt x="9136" y="408"/>
                      <a:pt x="7848" y="408"/>
                    </a:cubicBezTo>
                    <a:lnTo>
                      <a:pt x="4449" y="408"/>
                    </a:lnTo>
                    <a:lnTo>
                      <a:pt x="4348" y="200"/>
                    </a:lnTo>
                    <a:cubicBezTo>
                      <a:pt x="4289" y="77"/>
                      <a:pt x="4165" y="0"/>
                      <a:pt x="4030" y="0"/>
                    </a:cubicBezTo>
                    <a:lnTo>
                      <a:pt x="2544" y="0"/>
                    </a:lnTo>
                    <a:cubicBezTo>
                      <a:pt x="1141" y="0"/>
                      <a:pt x="0" y="1141"/>
                      <a:pt x="0" y="2543"/>
                    </a:cubicBezTo>
                    <a:lnTo>
                      <a:pt x="0" y="8601"/>
                    </a:lnTo>
                    <a:cubicBezTo>
                      <a:pt x="0" y="10003"/>
                      <a:pt x="1141" y="11145"/>
                      <a:pt x="2544" y="11145"/>
                    </a:cubicBezTo>
                    <a:lnTo>
                      <a:pt x="8128" y="11145"/>
                    </a:lnTo>
                    <a:cubicBezTo>
                      <a:pt x="9530" y="11145"/>
                      <a:pt x="10671" y="10003"/>
                      <a:pt x="10671" y="8601"/>
                    </a:cubicBezTo>
                    <a:lnTo>
                      <a:pt x="10671" y="4612"/>
                    </a:lnTo>
                    <a:cubicBezTo>
                      <a:pt x="10670" y="4311"/>
                      <a:pt x="10464" y="4058"/>
                      <a:pt x="10185" y="3987"/>
                    </a:cubicBezTo>
                    <a:close/>
                    <a:moveTo>
                      <a:pt x="7848" y="1115"/>
                    </a:moveTo>
                    <a:cubicBezTo>
                      <a:pt x="8748" y="1115"/>
                      <a:pt x="9479" y="1846"/>
                      <a:pt x="9479" y="2746"/>
                    </a:cubicBezTo>
                    <a:lnTo>
                      <a:pt x="9479" y="3966"/>
                    </a:lnTo>
                    <a:lnTo>
                      <a:pt x="6166" y="3966"/>
                    </a:lnTo>
                    <a:lnTo>
                      <a:pt x="4790" y="1115"/>
                    </a:lnTo>
                    <a:lnTo>
                      <a:pt x="7848" y="1115"/>
                    </a:lnTo>
                    <a:close/>
                    <a:moveTo>
                      <a:pt x="9964" y="8601"/>
                    </a:moveTo>
                    <a:cubicBezTo>
                      <a:pt x="9964" y="9615"/>
                      <a:pt x="9140" y="10438"/>
                      <a:pt x="8126" y="10438"/>
                    </a:cubicBezTo>
                    <a:lnTo>
                      <a:pt x="2544" y="10438"/>
                    </a:lnTo>
                    <a:cubicBezTo>
                      <a:pt x="1530" y="10438"/>
                      <a:pt x="706" y="9615"/>
                      <a:pt x="706" y="8601"/>
                    </a:cubicBezTo>
                    <a:lnTo>
                      <a:pt x="706" y="2543"/>
                    </a:lnTo>
                    <a:cubicBezTo>
                      <a:pt x="706" y="1530"/>
                      <a:pt x="1530" y="706"/>
                      <a:pt x="2544" y="706"/>
                    </a:cubicBezTo>
                    <a:lnTo>
                      <a:pt x="3809" y="706"/>
                    </a:lnTo>
                    <a:lnTo>
                      <a:pt x="5626" y="4472"/>
                    </a:lnTo>
                    <a:cubicBezTo>
                      <a:pt x="5685" y="4595"/>
                      <a:pt x="5809" y="4672"/>
                      <a:pt x="5944" y="4672"/>
                    </a:cubicBezTo>
                    <a:lnTo>
                      <a:pt x="9964" y="4672"/>
                    </a:lnTo>
                    <a:lnTo>
                      <a:pt x="9964" y="860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2" name="圆角矩形 12"/>
          <p:cNvSpPr/>
          <p:nvPr/>
        </p:nvSpPr>
        <p:spPr bwMode="auto">
          <a:xfrm>
            <a:off x="1424940" y="1785620"/>
            <a:ext cx="3251200" cy="3920490"/>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dirty="0">
                <a:latin typeface="微软雅黑" panose="020B0503020204020204" charset="-122"/>
                <a:ea typeface="微软雅黑" panose="020B0503020204020204" charset="-122"/>
                <a:cs typeface="微软雅黑" panose="020B0503020204020204" charset="-122"/>
                <a:sym typeface="+mn-ea"/>
              </a:rPr>
              <a:t>方式一：</a:t>
            </a:r>
            <a:r>
              <a:rPr dirty="0">
                <a:latin typeface="微软雅黑" panose="020B0503020204020204" charset="-122"/>
                <a:ea typeface="微软雅黑" panose="020B0503020204020204" charset="-122"/>
                <a:cs typeface="微软雅黑" panose="020B0503020204020204" charset="-122"/>
                <a:sym typeface="+mn-ea"/>
              </a:rPr>
              <a:t>登录个人所得税APP-点击【首页】-【2023综合所得年度汇算】-【开始申报】</a:t>
            </a:r>
          </a:p>
          <a:p>
            <a:pPr marL="0" marR="0" lvl="0" indent="0" algn="l" defTabSz="914400" rtl="0" eaLnBrk="1" fontAlgn="auto" latinLnBrk="0" hangingPunct="1">
              <a:lnSpc>
                <a:spcPct val="150000"/>
              </a:lnSpc>
              <a:spcBef>
                <a:spcPts val="0"/>
              </a:spcBef>
              <a:spcAft>
                <a:spcPts val="0"/>
              </a:spcAft>
              <a:buClrTx/>
              <a:buSzTx/>
              <a:buFontTx/>
              <a:buNone/>
              <a:defRPr/>
            </a:pPr>
            <a:r>
              <a:rPr lang="zh-CN" dirty="0">
                <a:latin typeface="微软雅黑" panose="020B0503020204020204" charset="-122"/>
                <a:ea typeface="微软雅黑" panose="020B0503020204020204" charset="-122"/>
                <a:cs typeface="微软雅黑" panose="020B0503020204020204" charset="-122"/>
                <a:sym typeface="+mn-ea"/>
              </a:rPr>
              <a:t>方式二：点击</a:t>
            </a:r>
            <a:r>
              <a:rPr dirty="0">
                <a:latin typeface="微软雅黑" panose="020B0503020204020204" charset="-122"/>
                <a:ea typeface="微软雅黑" panose="020B0503020204020204" charset="-122"/>
                <a:cs typeface="微软雅黑" panose="020B0503020204020204" charset="-122"/>
                <a:sym typeface="+mn-ea"/>
              </a:rPr>
              <a:t>【办&amp;查】-【综合所得年度汇算】进入汇算</a:t>
            </a:r>
          </a:p>
        </p:txBody>
      </p:sp>
      <p:pic>
        <p:nvPicPr>
          <p:cNvPr id="10" name="图片 1"/>
          <p:cNvPicPr>
            <a:picLocks noChangeAspect="1"/>
          </p:cNvPicPr>
          <p:nvPr/>
        </p:nvPicPr>
        <p:blipFill>
          <a:blip r:embed="rId2"/>
          <a:stretch>
            <a:fillRect/>
          </a:stretch>
        </p:blipFill>
        <p:spPr>
          <a:xfrm>
            <a:off x="5348605" y="1038860"/>
            <a:ext cx="2605405" cy="5236845"/>
          </a:xfrm>
          <a:prstGeom prst="rect">
            <a:avLst/>
          </a:prstGeom>
          <a:noFill/>
          <a:ln>
            <a:noFill/>
          </a:ln>
        </p:spPr>
      </p:pic>
      <p:pic>
        <p:nvPicPr>
          <p:cNvPr id="11" name="图片 2"/>
          <p:cNvPicPr>
            <a:picLocks noChangeAspect="1"/>
          </p:cNvPicPr>
          <p:nvPr/>
        </p:nvPicPr>
        <p:blipFill>
          <a:blip r:embed="rId3"/>
          <a:stretch>
            <a:fillRect/>
          </a:stretch>
        </p:blipFill>
        <p:spPr>
          <a:xfrm>
            <a:off x="8436610" y="1076325"/>
            <a:ext cx="2592705" cy="5237480"/>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1478280" y="1785620"/>
            <a:ext cx="3251200" cy="3920490"/>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申报年度选择【2023】-点击【开始申报】</a:t>
            </a:r>
          </a:p>
          <a:p>
            <a:pPr marL="0" marR="0" lvl="0" indent="0" algn="l" defTabSz="914400" rtl="0" eaLnBrk="1" fontAlgn="auto" latinLnBrk="0" hangingPunct="1">
              <a:lnSpc>
                <a:spcPct val="150000"/>
              </a:lnSpc>
              <a:spcBef>
                <a:spcPts val="0"/>
              </a:spcBef>
              <a:spcAft>
                <a:spcPts val="0"/>
              </a:spcAft>
              <a:buClrTx/>
              <a:buSzTx/>
              <a:buFontTx/>
              <a:buNone/>
              <a:defRPr/>
            </a:pPr>
            <a:endParaRPr dirty="0">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以标准申报为例，申报前请仔细阅读申报须知，点击【我已阅读并知晓】</a:t>
            </a:r>
          </a:p>
        </p:txBody>
      </p:sp>
      <p:pic>
        <p:nvPicPr>
          <p:cNvPr id="2" name="图片 3"/>
          <p:cNvPicPr>
            <a:picLocks noChangeAspect="1"/>
          </p:cNvPicPr>
          <p:nvPr/>
        </p:nvPicPr>
        <p:blipFill>
          <a:blip r:embed="rId2"/>
          <a:stretch>
            <a:fillRect/>
          </a:stretch>
        </p:blipFill>
        <p:spPr>
          <a:xfrm>
            <a:off x="5192395" y="1167765"/>
            <a:ext cx="2596515" cy="5259705"/>
          </a:xfrm>
          <a:prstGeom prst="rect">
            <a:avLst/>
          </a:prstGeom>
          <a:noFill/>
          <a:ln>
            <a:noFill/>
          </a:ln>
        </p:spPr>
      </p:pic>
      <p:pic>
        <p:nvPicPr>
          <p:cNvPr id="3" name="图片 5"/>
          <p:cNvPicPr>
            <a:picLocks noChangeAspect="1"/>
          </p:cNvPicPr>
          <p:nvPr/>
        </p:nvPicPr>
        <p:blipFill>
          <a:blip r:embed="rId3"/>
          <a:stretch>
            <a:fillRect/>
          </a:stretch>
        </p:blipFill>
        <p:spPr>
          <a:xfrm>
            <a:off x="8074660" y="1087120"/>
            <a:ext cx="2658745" cy="5318125"/>
          </a:xfrm>
          <a:prstGeom prst="rect">
            <a:avLst/>
          </a:prstGeom>
          <a:noFill/>
          <a:ln>
            <a:noFill/>
          </a:ln>
        </p:spPr>
      </p:pic>
      <p:sp>
        <p:nvSpPr>
          <p:cNvPr id="6"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584200" y="1240155"/>
            <a:ext cx="5236210" cy="5132705"/>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1、基本信息：核对【个人基础信息】，选择或确认【任职受雇单位】，点击【下一步】；</a:t>
            </a: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如果年度内您有多家任职受雇单位，APP下拉框显示多条任职受雇单位，根据选择的任职受雇单位带出主管税务机关；如果您只有一家任职受雇单位，则默认显示受雇单位、主管税务机关，不可选择。</a:t>
            </a: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如果在年度内您无任职受雇单位，汇缴地可选“户籍地、经常居住地”，如果您发现自己的户籍地/经常居住地信息不正确，您可以在个人所得税APP个人中心-个人信息-基本信息中修改。</a:t>
            </a:r>
          </a:p>
        </p:txBody>
      </p:sp>
      <p:pic>
        <p:nvPicPr>
          <p:cNvPr id="3" name="图片 5"/>
          <p:cNvPicPr>
            <a:picLocks noChangeAspect="1"/>
          </p:cNvPicPr>
          <p:nvPr/>
        </p:nvPicPr>
        <p:blipFill>
          <a:blip r:embed="rId2"/>
          <a:stretch>
            <a:fillRect/>
          </a:stretch>
        </p:blipFill>
        <p:spPr>
          <a:xfrm>
            <a:off x="6078220" y="1339215"/>
            <a:ext cx="2448560" cy="4960620"/>
          </a:xfrm>
          <a:prstGeom prst="rect">
            <a:avLst/>
          </a:prstGeom>
          <a:noFill/>
          <a:ln>
            <a:noFill/>
          </a:ln>
        </p:spPr>
      </p:pic>
      <p:pic>
        <p:nvPicPr>
          <p:cNvPr id="6" name="图片 5"/>
          <p:cNvPicPr>
            <a:picLocks noChangeAspect="1"/>
          </p:cNvPicPr>
          <p:nvPr/>
        </p:nvPicPr>
        <p:blipFill>
          <a:blip r:embed="rId3"/>
          <a:stretch>
            <a:fillRect/>
          </a:stretch>
        </p:blipFill>
        <p:spPr>
          <a:xfrm>
            <a:off x="8907780" y="1406525"/>
            <a:ext cx="2781935" cy="4881245"/>
          </a:xfrm>
          <a:prstGeom prst="rect">
            <a:avLst/>
          </a:prstGeom>
        </p:spPr>
      </p:pic>
      <p:sp>
        <p:nvSpPr>
          <p:cNvPr id="7"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229" y="244929"/>
            <a:ext cx="11727543" cy="636814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15"/>
          <p:cNvSpPr/>
          <p:nvPr/>
        </p:nvSpPr>
        <p:spPr>
          <a:xfrm flipH="1">
            <a:off x="556358" y="566298"/>
            <a:ext cx="482368" cy="482368"/>
          </a:xfrm>
          <a:prstGeom prst="donu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圆角矩形 12"/>
          <p:cNvSpPr/>
          <p:nvPr/>
        </p:nvSpPr>
        <p:spPr bwMode="auto">
          <a:xfrm>
            <a:off x="711200" y="1240155"/>
            <a:ext cx="4250690" cy="4919345"/>
          </a:xfrm>
          <a:prstGeom prst="roundRect">
            <a:avLst>
              <a:gd name="adj" fmla="val 6633"/>
            </a:avLst>
          </a:prstGeom>
          <a:noFill/>
          <a:ln w="19050" cap="flat" cmpd="sng" algn="ctr">
            <a:solidFill>
              <a:schemeClr val="tx1"/>
            </a:solidFill>
            <a:prstDash val="dash"/>
            <a:round/>
            <a:headEnd type="none" w="med" len="med"/>
            <a:tailEnd type="none" w="med" len="med"/>
          </a:ln>
          <a:effectLst/>
        </p:spPr>
        <p:txBody>
          <a:bodyPr lIns="91392" tIns="45696" rIns="91392" bIns="45696"/>
          <a:lstStyle/>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2、收入和税前扣除：若有“全年一次性奖金”则点击进入【工资薪金】选择“全年一次性奖金”计税方式，可以通过奖金计税方式选择将“全年一次性奖金”【全部并入综合所得计税】，或者选择【单独计税】。</a:t>
            </a:r>
          </a:p>
          <a:p>
            <a:pPr marL="0" marR="0" lvl="0" indent="0" algn="l" defTabSz="914400" rtl="0" eaLnBrk="1" fontAlgn="auto" latinLnBrk="0" hangingPunct="1">
              <a:lnSpc>
                <a:spcPct val="150000"/>
              </a:lnSpc>
              <a:spcBef>
                <a:spcPts val="0"/>
              </a:spcBef>
              <a:spcAft>
                <a:spcPts val="0"/>
              </a:spcAft>
              <a:buClrTx/>
              <a:buSzTx/>
              <a:buFontTx/>
              <a:buNone/>
              <a:defRPr/>
            </a:pPr>
            <a:r>
              <a:rPr lang="zh-CN" dirty="0">
                <a:latin typeface="微软雅黑" panose="020B0503020204020204" charset="-122"/>
                <a:ea typeface="微软雅黑" panose="020B0503020204020204" charset="-122"/>
                <a:cs typeface="微软雅黑" panose="020B0503020204020204" charset="-122"/>
                <a:sym typeface="+mn-ea"/>
              </a:rPr>
              <a:t>若有其他的收入项，填写并核实无误后继续后续的操作。</a:t>
            </a:r>
          </a:p>
          <a:p>
            <a:pPr marL="0" marR="0" lvl="0" indent="0" algn="l" defTabSz="914400" rtl="0" eaLnBrk="1" fontAlgn="auto" latinLnBrk="0" hangingPunct="1">
              <a:lnSpc>
                <a:spcPct val="150000"/>
              </a:lnSpc>
              <a:spcBef>
                <a:spcPts val="0"/>
              </a:spcBef>
              <a:spcAft>
                <a:spcPts val="0"/>
              </a:spcAft>
              <a:buClrTx/>
              <a:buSzTx/>
              <a:buFontTx/>
              <a:buNone/>
              <a:defRPr/>
            </a:pPr>
            <a:r>
              <a:rPr dirty="0">
                <a:latin typeface="微软雅黑" panose="020B0503020204020204" charset="-122"/>
                <a:ea typeface="微软雅黑" panose="020B0503020204020204" charset="-122"/>
                <a:cs typeface="微软雅黑" panose="020B0503020204020204" charset="-122"/>
                <a:sym typeface="+mn-ea"/>
              </a:rPr>
              <a:t>核对收入、费用、免税收入和税前扣除等项目无误后，点击【下一步】进入税款计算界面</a:t>
            </a:r>
            <a:r>
              <a:rPr dirty="0" smtClean="0">
                <a:latin typeface="微软雅黑" panose="020B0503020204020204" charset="-122"/>
                <a:ea typeface="微软雅黑" panose="020B0503020204020204" charset="-122"/>
                <a:cs typeface="微软雅黑" panose="020B0503020204020204" charset="-122"/>
                <a:sym typeface="+mn-ea"/>
              </a:rPr>
              <a:t>。</a:t>
            </a:r>
            <a:endParaRPr lang="zh-CN" dirty="0">
              <a:latin typeface="微软雅黑" panose="020B0503020204020204" charset="-122"/>
              <a:ea typeface="微软雅黑" panose="020B0503020204020204" charset="-122"/>
              <a:cs typeface="微软雅黑" panose="020B0503020204020204" charset="-122"/>
              <a:sym typeface="+mn-ea"/>
            </a:endParaRPr>
          </a:p>
        </p:txBody>
      </p:sp>
      <p:pic>
        <p:nvPicPr>
          <p:cNvPr id="7" name="图片 2"/>
          <p:cNvPicPr>
            <a:picLocks noChangeAspect="1"/>
          </p:cNvPicPr>
          <p:nvPr/>
        </p:nvPicPr>
        <p:blipFill>
          <a:blip r:embed="rId2"/>
          <a:stretch>
            <a:fillRect/>
          </a:stretch>
        </p:blipFill>
        <p:spPr>
          <a:xfrm>
            <a:off x="6424930" y="1189355"/>
            <a:ext cx="3486150" cy="4933950"/>
          </a:xfrm>
          <a:prstGeom prst="rect">
            <a:avLst/>
          </a:prstGeom>
          <a:noFill/>
          <a:ln>
            <a:noFill/>
          </a:ln>
        </p:spPr>
      </p:pic>
      <p:sp>
        <p:nvSpPr>
          <p:cNvPr id="2" name="文本框矩形8435759"/>
          <p:cNvSpPr txBox="1"/>
          <p:nvPr/>
        </p:nvSpPr>
        <p:spPr>
          <a:xfrm>
            <a:off x="1145540" y="563880"/>
            <a:ext cx="5820410" cy="521970"/>
          </a:xfrm>
          <a:prstGeom prst="rect">
            <a:avLst/>
          </a:prstGeom>
          <a:noFill/>
        </p:spPr>
        <p:txBody>
          <a:bodyPr wrap="square" rtlCol="0">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rPr>
              <a:t>个人所得税</a:t>
            </a:r>
            <a:r>
              <a:rPr lang="en-US" altLang="zh-CN" sz="2800" dirty="0">
                <a:solidFill>
                  <a:schemeClr val="tx1">
                    <a:lumMod val="85000"/>
                    <a:lumOff val="15000"/>
                  </a:schemeClr>
                </a:solidFill>
                <a:latin typeface="微软雅黑" panose="020B0503020204020204" charset="-122"/>
                <a:ea typeface="微软雅黑" panose="020B0503020204020204" charset="-122"/>
                <a:cs typeface="+mn-ea"/>
                <a:sym typeface="+mn-lt"/>
              </a:rPr>
              <a:t>APP</a:t>
            </a:r>
            <a:endParaRPr lang="zh-CN" altLang="en-US" sz="28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52.4125196850394,&quot;left&quot;:63.78007874015748,&quot;top&quot;:212.55,&quot;width&quot;:862.06992125984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1249</Words>
  <Application>WPS 演示</Application>
  <PresentationFormat>自定义</PresentationFormat>
  <Paragraphs>168</Paragraphs>
  <Slides>59</Slides>
  <Notes>0</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john</dc:creator>
  <cp:lastModifiedBy>yxx</cp:lastModifiedBy>
  <cp:revision>798</cp:revision>
  <dcterms:created xsi:type="dcterms:W3CDTF">2021-10-08T01:56:00Z</dcterms:created>
  <dcterms:modified xsi:type="dcterms:W3CDTF">2024-03-28T01:33:18Z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F5816AB47DD446C2BF752EA5A3DE0823_12</vt:lpwstr>
  </property>
  <property fmtid="{D5CDD505-2E9C-101B-9397-08002B2CF9AE}" pid="3" name="KSOProductBuildVer">
    <vt:lpwstr>2052-11.8.2.8053</vt:lpwstr>
  </property>
</Properties>
</file>