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sldIdLst>
    <p:sldId id="906" r:id="rId4"/>
    <p:sldId id="1062" r:id="rId6"/>
    <p:sldId id="1036" r:id="rId7"/>
    <p:sldId id="1061" r:id="rId8"/>
    <p:sldId id="1084" r:id="rId9"/>
    <p:sldId id="1037" r:id="rId10"/>
    <p:sldId id="1038" r:id="rId11"/>
    <p:sldId id="1040" r:id="rId12"/>
    <p:sldId id="1086" r:id="rId13"/>
    <p:sldId id="1041" r:id="rId14"/>
    <p:sldId id="1042" r:id="rId15"/>
    <p:sldId id="1063" r:id="rId16"/>
    <p:sldId id="1087" r:id="rId17"/>
    <p:sldId id="1088" r:id="rId18"/>
    <p:sldId id="1064" r:id="rId19"/>
    <p:sldId id="1089" r:id="rId20"/>
    <p:sldId id="1065" r:id="rId21"/>
    <p:sldId id="1107" r:id="rId22"/>
    <p:sldId id="1108" r:id="rId23"/>
    <p:sldId id="1109" r:id="rId24"/>
    <p:sldId id="1066" r:id="rId25"/>
    <p:sldId id="1068" r:id="rId26"/>
    <p:sldId id="1047" r:id="rId27"/>
    <p:sldId id="948" r:id="rId28"/>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5BF"/>
    <a:srgbClr val="034EA2"/>
    <a:srgbClr val="0087CD"/>
    <a:srgbClr val="C68F06"/>
    <a:srgbClr val="DB2C03"/>
    <a:srgbClr val="EBAC07"/>
    <a:srgbClr val="008487"/>
    <a:srgbClr val="163C46"/>
    <a:srgbClr val="008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34" autoAdjust="0"/>
    <p:restoredTop sz="94660"/>
  </p:normalViewPr>
  <p:slideViewPr>
    <p:cSldViewPr>
      <p:cViewPr>
        <p:scale>
          <a:sx n="100" d="100"/>
          <a:sy n="100" d="100"/>
        </p:scale>
        <p:origin x="-1944" y="-804"/>
      </p:cViewPr>
      <p:guideLst>
        <p:guide orient="horz" pos="1644"/>
        <p:guide pos="2845"/>
      </p:guideLst>
    </p:cSldViewPr>
  </p:slideViewPr>
  <p:notesTextViewPr>
    <p:cViewPr>
      <p:scale>
        <a:sx n="1" d="1"/>
        <a:sy n="1" d="1"/>
      </p:scale>
      <p:origin x="0" y="0"/>
    </p:cViewPr>
  </p:notesTextViewPr>
  <p:sorterViewPr>
    <p:cViewPr>
      <p:scale>
        <a:sx n="75" d="100"/>
        <a:sy n="75" d="100"/>
      </p:scale>
      <p:origin x="0" y="0"/>
    </p:cViewPr>
  </p:sorterViewPr>
  <p:notesViewPr>
    <p:cSldViewPr>
      <p:cViewPr varScale="1">
        <p:scale>
          <a:sx n="65" d="100"/>
          <a:sy n="65" d="100"/>
        </p:scale>
        <p:origin x="-3360" y="-96"/>
      </p:cViewPr>
      <p:guideLst>
        <p:guide orient="horz" pos="2922"/>
        <p:guide pos="213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Master" Target="slideMasters/slideMaster2.xml"/><Relationship Id="rId29" Type="http://schemas.openxmlformats.org/officeDocument/2006/relationships/presProps" Target="presProps.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2565" algn="l" defTabSz="914400" rtl="0" eaLnBrk="1" latinLnBrk="0" hangingPunct="1">
      <a:defRPr sz="1200" kern="1200">
        <a:solidFill>
          <a:schemeClr val="tx1"/>
        </a:solidFill>
        <a:latin typeface="+mn-lt"/>
        <a:ea typeface="+mn-ea"/>
        <a:cs typeface="+mn-cs"/>
      </a:defRPr>
    </a:lvl7pPr>
    <a:lvl8pPr marL="3199765" algn="l" defTabSz="914400" rtl="0" eaLnBrk="1" latinLnBrk="0" hangingPunct="1">
      <a:defRPr sz="1200" kern="1200">
        <a:solidFill>
          <a:schemeClr val="tx1"/>
        </a:solidFill>
        <a:latin typeface="+mn-lt"/>
        <a:ea typeface="+mn-ea"/>
        <a:cs typeface="+mn-cs"/>
      </a:defRPr>
    </a:lvl8pPr>
    <a:lvl9pPr marL="3656965"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143000" y="841772"/>
            <a:ext cx="6858000" cy="1790700"/>
          </a:xfrm>
          <a:prstGeom prst="rect">
            <a:avLst/>
          </a:prstGeom>
        </p:spPr>
        <p:txBody>
          <a:bodyPr anchor="b"/>
          <a:lstStyle>
            <a:lvl1pPr algn="ctr">
              <a:defRPr sz="4500"/>
            </a:lvl1pPr>
          </a:lstStyle>
          <a:p>
            <a:r>
              <a:rPr lang="zh-CN" altLang="en-US"/>
              <a:t>单击此处编辑母版标题样式</a:t>
            </a:r>
            <a:endParaRPr lang="zh-CN" altLang="en-US"/>
          </a:p>
        </p:txBody>
      </p:sp>
      <p:sp>
        <p:nvSpPr>
          <p:cNvPr id="3" name="副标题 2"/>
          <p:cNvSpPr>
            <a:spLocks noGrp="true"/>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true"/>
          </p:cNvSpPr>
          <p:nvPr>
            <p:ph type="dt" sz="half" idx="10"/>
          </p:nvPr>
        </p:nvSpPr>
        <p:spPr>
          <a:xfrm>
            <a:off x="628650" y="4767263"/>
            <a:ext cx="2057400" cy="273844"/>
          </a:xfrm>
          <a:prstGeom prst="rect">
            <a:avLst/>
          </a:prstGeom>
        </p:spPr>
        <p:txBody>
          <a:bodyPr/>
          <a:lstStyle>
            <a:lvl1pPr eaLnBrk="1" fontAlgn="auto" hangingPunct="1">
              <a:spcBef>
                <a:spcPts val="0"/>
              </a:spcBef>
              <a:spcAft>
                <a:spcPts val="0"/>
              </a:spcAft>
              <a:defRPr>
                <a:latin typeface="+mn-lt"/>
                <a:ea typeface="+mn-ea"/>
              </a:defRPr>
            </a:lvl1pPr>
          </a:lstStyle>
          <a:p>
            <a:pPr>
              <a:defRPr/>
            </a:pPr>
            <a:fld id="{4C0F3E8C-8BCD-4A8F-98D8-F8D96B87BD28}" type="datetimeFigureOut">
              <a:rPr lang="zh-CN" altLang="en-US"/>
            </a:fld>
            <a:endParaRPr lang="zh-CN" altLang="en-US"/>
          </a:p>
        </p:txBody>
      </p:sp>
      <p:sp>
        <p:nvSpPr>
          <p:cNvPr id="5" name="页脚占位符 4"/>
          <p:cNvSpPr>
            <a:spLocks noGrp="true"/>
          </p:cNvSpPr>
          <p:nvPr>
            <p:ph type="ftr" sz="quarter" idx="11"/>
          </p:nvPr>
        </p:nvSpPr>
        <p:spPr>
          <a:xfrm>
            <a:off x="3028950" y="4767263"/>
            <a:ext cx="3086100" cy="273844"/>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CN" altLang="en-US"/>
          </a:p>
        </p:txBody>
      </p:sp>
      <p:sp>
        <p:nvSpPr>
          <p:cNvPr id="6" name="灯片编号占位符 5"/>
          <p:cNvSpPr>
            <a:spLocks noGrp="true"/>
          </p:cNvSpPr>
          <p:nvPr>
            <p:ph type="sldNum" sz="quarter" idx="12"/>
          </p:nvPr>
        </p:nvSpPr>
        <p:spPr>
          <a:xfrm>
            <a:off x="6457950" y="4767263"/>
            <a:ext cx="2057400" cy="273844"/>
          </a:xfrm>
          <a:prstGeom prst="rect">
            <a:avLst/>
          </a:prstGeom>
        </p:spPr>
        <p:txBody>
          <a:bodyPr vert="horz" wrap="square" lIns="68580" tIns="34290" rIns="68580" bIns="34290" numCol="1" anchor="t" anchorCtr="false" compatLnSpc="true"/>
          <a:lstStyle>
            <a:lvl1pPr eaLnBrk="1" hangingPunct="1">
              <a:defRPr smtClean="0"/>
            </a:lvl1pPr>
          </a:lstStyle>
          <a:p>
            <a:pPr>
              <a:defRPr/>
            </a:pPr>
            <a:fld id="{4AAA05D2-2F82-4D1D-9A69-4CC173608BCF}"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true"/>
          </p:cNvSpPr>
          <p:nvPr>
            <p:ph type="ftr" sz="quarter" idx="11"/>
          </p:nvPr>
        </p:nvSpPr>
        <p:spPr>
          <a:xfrm>
            <a:off x="3124200" y="4767263"/>
            <a:ext cx="2895600" cy="273844"/>
          </a:xfrm>
          <a:prstGeom prst="rect">
            <a:avLst/>
          </a:prstGeom>
        </p:spPr>
        <p:txBody>
          <a:bodyPr/>
          <a:lstStyle/>
          <a:p>
            <a:pPr defTabSz="914400"/>
            <a:endParaRPr lang="zh-CN" altLang="en-US">
              <a:solidFill>
                <a:prstClr val="black"/>
              </a:solidFill>
            </a:endParaRPr>
          </a:p>
        </p:txBody>
      </p:sp>
      <p:sp>
        <p:nvSpPr>
          <p:cNvPr id="6" name="灯片编号占位符 5"/>
          <p:cNvSpPr>
            <a:spLocks noGrp="true"/>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6629400" y="205979"/>
            <a:ext cx="2057400" cy="43886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a:xfrm>
            <a:off x="457200" y="205979"/>
            <a:ext cx="6019800" cy="4388644"/>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true"/>
          </p:cNvSpPr>
          <p:nvPr>
            <p:ph type="ftr" sz="quarter" idx="11"/>
          </p:nvPr>
        </p:nvSpPr>
        <p:spPr>
          <a:xfrm>
            <a:off x="3124200" y="4767263"/>
            <a:ext cx="2895600" cy="273844"/>
          </a:xfrm>
          <a:prstGeom prst="rect">
            <a:avLst/>
          </a:prstGeom>
        </p:spPr>
        <p:txBody>
          <a:bodyPr/>
          <a:lstStyle/>
          <a:p>
            <a:pPr defTabSz="914400"/>
            <a:endParaRPr lang="zh-CN" altLang="en-US">
              <a:solidFill>
                <a:prstClr val="black"/>
              </a:solidFill>
            </a:endParaRPr>
          </a:p>
        </p:txBody>
      </p:sp>
      <p:sp>
        <p:nvSpPr>
          <p:cNvPr id="6" name="灯片编号占位符 5"/>
          <p:cNvSpPr>
            <a:spLocks noGrp="true"/>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true"/>
          </p:cNvSpPr>
          <p:nvPr>
            <p:ph type="title"/>
          </p:nvPr>
        </p:nvSpPr>
        <p:spPr>
          <a:xfrm>
            <a:off x="457201" y="205979"/>
            <a:ext cx="8229600" cy="857250"/>
          </a:xfrm>
          <a:prstGeom prst="rect">
            <a:avLst/>
          </a:prstGeom>
        </p:spPr>
        <p:txBody>
          <a:bodyPr/>
          <a:lstStyle/>
          <a:p>
            <a:r>
              <a:rPr kumimoji="1" lang="zh-CN" altLang="en-US"/>
              <a:t>单击此处编辑母版标题样式</a:t>
            </a:r>
            <a:endParaRPr kumimoji="1" lang="zh-CN" altLang="en-US"/>
          </a:p>
        </p:txBody>
      </p:sp>
      <p:sp>
        <p:nvSpPr>
          <p:cNvPr id="3" name="内容占位符 2"/>
          <p:cNvSpPr>
            <a:spLocks noGrp="true"/>
          </p:cNvSpPr>
          <p:nvPr>
            <p:ph idx="1"/>
          </p:nvPr>
        </p:nvSpPr>
        <p:spPr>
          <a:xfrm>
            <a:off x="457201" y="1200151"/>
            <a:ext cx="8229600" cy="3394472"/>
          </a:xfrm>
          <a:prstGeom prst="rect">
            <a:avLst/>
          </a:prstGeo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true"/>
          </p:cNvSpPr>
          <p:nvPr>
            <p:ph type="dt" sz="half" idx="10"/>
          </p:nvPr>
        </p:nvSpPr>
        <p:spPr>
          <a:xfrm>
            <a:off x="457201" y="4767264"/>
            <a:ext cx="2133600" cy="273844"/>
          </a:xfrm>
          <a:prstGeom prst="rect">
            <a:avLst/>
          </a:prstGeom>
        </p:spPr>
        <p:txBody>
          <a:bodyPr/>
          <a:lstStyle/>
          <a:p>
            <a:fld id="{2969F21D-12A3-824C-80FA-D34F01E9177B}" type="datetimeFigureOut">
              <a:rPr kumimoji="1" lang="zh-CN" altLang="en-US" smtClean="0"/>
            </a:fld>
            <a:endParaRPr kumimoji="1" lang="zh-CN" altLang="en-US"/>
          </a:p>
        </p:txBody>
      </p:sp>
      <p:sp>
        <p:nvSpPr>
          <p:cNvPr id="5" name="页脚占位符 4"/>
          <p:cNvSpPr>
            <a:spLocks noGrp="true"/>
          </p:cNvSpPr>
          <p:nvPr>
            <p:ph type="ftr" sz="quarter" idx="11"/>
          </p:nvPr>
        </p:nvSpPr>
        <p:spPr>
          <a:xfrm>
            <a:off x="3124201" y="4767264"/>
            <a:ext cx="2895600" cy="273844"/>
          </a:xfrm>
          <a:prstGeom prst="rect">
            <a:avLst/>
          </a:prstGeom>
        </p:spPr>
        <p:txBody>
          <a:bodyPr/>
          <a:lstStyle/>
          <a:p>
            <a:endParaRPr kumimoji="1" lang="zh-CN" altLang="en-US"/>
          </a:p>
        </p:txBody>
      </p:sp>
      <p:sp>
        <p:nvSpPr>
          <p:cNvPr id="6" name="幻灯片编号占位符 5"/>
          <p:cNvSpPr>
            <a:spLocks noGrp="true"/>
          </p:cNvSpPr>
          <p:nvPr>
            <p:ph type="sldNum" sz="quarter" idx="12"/>
          </p:nvPr>
        </p:nvSpPr>
        <p:spPr>
          <a:xfrm>
            <a:off x="6553201" y="4767264"/>
            <a:ext cx="2133600" cy="273844"/>
          </a:xfrm>
          <a:prstGeom prst="rect">
            <a:avLst/>
          </a:prstGeom>
        </p:spPr>
        <p:txBody>
          <a:bodyPr/>
          <a:lstStyle/>
          <a:p>
            <a:fld id="{C85CFEDB-804C-9249-87AB-F8162CDD6F1B}" type="slidenum">
              <a:rPr kumimoji="1" lang="zh-CN" altLang="en-US" smtClean="0"/>
            </a:fld>
            <a:endParaRPr kumimoji="1" lang="zh-CN" altLang="en-US"/>
          </a:p>
        </p:txBody>
      </p:sp>
      <p:sp>
        <p:nvSpPr>
          <p:cNvPr id="8" name="TextBox 7"/>
          <p:cNvSpPr txBox="true"/>
          <p:nvPr userDrawn="true"/>
        </p:nvSpPr>
        <p:spPr>
          <a:xfrm>
            <a:off x="1331640" y="4829584"/>
            <a:ext cx="1224136" cy="118430"/>
          </a:xfrm>
          <a:prstGeom prst="rect">
            <a:avLst/>
          </a:prstGeom>
          <a:noFill/>
        </p:spPr>
        <p:txBody>
          <a:bodyPr wrap="square" rtlCol="0">
            <a:spAutoFit/>
          </a:bodyPr>
          <a:lstStyle/>
          <a:p>
            <a:pPr defTabSz="914400">
              <a:lnSpc>
                <a:spcPct val="200000"/>
              </a:lnSpc>
            </a:pPr>
            <a:r>
              <a:rPr lang="en-US" altLang="zh-CN" sz="100" dirty="0" smtClean="0">
                <a:solidFill>
                  <a:prstClr val="black"/>
                </a:solidFill>
                <a:latin typeface="Microsoft YaHei" panose="020B0503020204020204" pitchFamily="34" charset="-122"/>
                <a:ea typeface="Microsoft YaHei" panose="020B0503020204020204" pitchFamily="34" charset="-122"/>
                <a:hlinkClick r:id="rId2"/>
              </a:rPr>
              <a:t>PPT</a:t>
            </a:r>
            <a:r>
              <a:rPr lang="zh-CN" altLang="en-US" sz="100" dirty="0" smtClean="0">
                <a:solidFill>
                  <a:prstClr val="black"/>
                </a:solidFill>
                <a:latin typeface="Microsoft YaHei" panose="020B0503020204020204" pitchFamily="34" charset="-122"/>
                <a:ea typeface="Microsoft YaHei" panose="020B0503020204020204" pitchFamily="34" charset="-122"/>
                <a:hlinkClick r:id="rId2"/>
              </a:rPr>
              <a:t>下载</a:t>
            </a:r>
            <a:r>
              <a:rPr lang="zh-CN" altLang="en-US" sz="100" dirty="0" smtClean="0">
                <a:solidFill>
                  <a:prstClr val="black"/>
                </a:solidFill>
                <a:latin typeface="Microsoft YaHei" panose="020B0503020204020204" pitchFamily="34" charset="-122"/>
                <a:ea typeface="Microsoft YaHei" panose="020B0503020204020204" pitchFamily="34" charset="-122"/>
              </a:rPr>
              <a:t> </a:t>
            </a:r>
            <a:r>
              <a:rPr lang="en-US" altLang="zh-CN" sz="100" dirty="0">
                <a:solidFill>
                  <a:prstClr val="black"/>
                </a:solidFill>
                <a:latin typeface="Microsoft YaHei" panose="020B0503020204020204" pitchFamily="34" charset="-122"/>
                <a:ea typeface="Microsoft YaHei" panose="020B0503020204020204" pitchFamily="34" charset="-122"/>
              </a:rPr>
              <a:t>http://www.1ppt.com/xiazai/</a:t>
            </a:r>
            <a:endParaRPr lang="en-US" altLang="zh-CN" sz="100" dirty="0" smtClean="0">
              <a:solidFill>
                <a:prstClr val="black"/>
              </a:solidFill>
              <a:latin typeface="Microsoft YaHei" panose="020B0503020204020204" pitchFamily="34" charset="-122"/>
              <a:ea typeface="Microsoft YaHei"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a:xfrm>
            <a:off x="457201" y="4767264"/>
            <a:ext cx="2133600" cy="273844"/>
          </a:xfrm>
          <a:prstGeom prst="rect">
            <a:avLst/>
          </a:prstGeom>
        </p:spPr>
        <p:txBody>
          <a:bodyPr/>
          <a:lstStyle/>
          <a:p>
            <a:fld id="{02854A03-91AF-448A-9954-517C0577E5F0}" type="datetimeFigureOut">
              <a:rPr lang="zh-CN" altLang="en-US" smtClean="0"/>
            </a:fld>
            <a:endParaRPr lang="zh-CN" altLang="en-US"/>
          </a:p>
        </p:txBody>
      </p:sp>
      <p:sp>
        <p:nvSpPr>
          <p:cNvPr id="3" name="页脚占位符 2"/>
          <p:cNvSpPr>
            <a:spLocks noGrp="true"/>
          </p:cNvSpPr>
          <p:nvPr>
            <p:ph type="ftr" sz="quarter" idx="11"/>
          </p:nvPr>
        </p:nvSpPr>
        <p:spPr>
          <a:xfrm>
            <a:off x="3124201" y="4767264"/>
            <a:ext cx="2895600" cy="273844"/>
          </a:xfrm>
          <a:prstGeom prst="rect">
            <a:avLst/>
          </a:prstGeom>
        </p:spPr>
        <p:txBody>
          <a:bodyPr/>
          <a:lstStyle/>
          <a:p>
            <a:endParaRPr lang="zh-CN" altLang="en-US"/>
          </a:p>
        </p:txBody>
      </p:sp>
      <p:sp>
        <p:nvSpPr>
          <p:cNvPr id="4" name="灯片编号占位符 3"/>
          <p:cNvSpPr>
            <a:spLocks noGrp="true"/>
          </p:cNvSpPr>
          <p:nvPr>
            <p:ph type="sldNum" sz="quarter" idx="12"/>
          </p:nvPr>
        </p:nvSpPr>
        <p:spPr>
          <a:xfrm>
            <a:off x="6553201" y="4767264"/>
            <a:ext cx="2133600" cy="273844"/>
          </a:xfrm>
          <a:prstGeom prst="rect">
            <a:avLst/>
          </a:prstGeom>
        </p:spPr>
        <p:txBody>
          <a:bodyPr/>
          <a:lstStyle/>
          <a:p>
            <a:fld id="{2EEFC946-6D13-4F8C-9740-992A906A613E}" type="slidenum">
              <a:rPr lang="zh-CN" altLang="en-US" smtClean="0"/>
            </a:fld>
            <a:endParaRPr lang="zh-CN" altLang="en-US"/>
          </a:p>
        </p:txBody>
      </p:sp>
      <p:sp>
        <p:nvSpPr>
          <p:cNvPr id="14" name="文本框 37"/>
          <p:cNvSpPr txBox="true"/>
          <p:nvPr userDrawn="true"/>
        </p:nvSpPr>
        <p:spPr>
          <a:xfrm>
            <a:off x="899592" y="239588"/>
            <a:ext cx="912897" cy="312819"/>
          </a:xfrm>
          <a:prstGeom prst="rect">
            <a:avLst/>
          </a:prstGeom>
          <a:noFill/>
        </p:spPr>
        <p:txBody>
          <a:bodyPr wrap="none" lIns="96434" tIns="48217" rIns="96434" bIns="48217" rtlCol="0">
            <a:spAutoFit/>
          </a:bodyPr>
          <a:lstStyle/>
          <a:p>
            <a:pPr defTabSz="964565"/>
            <a:r>
              <a:rPr lang="zh-CN" altLang="en-US" sz="1400" dirty="0" smtClean="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rPr>
              <a:t>标题文字</a:t>
            </a:r>
            <a:endParaRPr lang="zh-CN" altLang="en-US" sz="1400" dirty="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endParaRPr>
          </a:p>
        </p:txBody>
      </p:sp>
      <p:sp>
        <p:nvSpPr>
          <p:cNvPr id="15" name="文本框 38"/>
          <p:cNvSpPr txBox="true"/>
          <p:nvPr userDrawn="true"/>
        </p:nvSpPr>
        <p:spPr>
          <a:xfrm>
            <a:off x="971600" y="432889"/>
            <a:ext cx="781451" cy="258958"/>
          </a:xfrm>
          <a:prstGeom prst="rect">
            <a:avLst/>
          </a:prstGeom>
          <a:noFill/>
        </p:spPr>
        <p:txBody>
          <a:bodyPr wrap="none" lIns="96434" tIns="48217" rIns="96434" bIns="48217" rtlCol="0">
            <a:spAutoFit/>
          </a:bodyPr>
          <a:lstStyle/>
          <a:p>
            <a:pPr algn="ctr" defTabSz="964565"/>
            <a:r>
              <a:rPr lang="en-US" altLang="zh-CN" sz="1050" dirty="0" smtClean="0">
                <a:solidFill>
                  <a:schemeClr val="tx1">
                    <a:lumMod val="50000"/>
                    <a:lumOff val="50000"/>
                  </a:schemeClr>
                </a:solidFill>
                <a:cs typeface="+mn-ea"/>
                <a:sym typeface="+mn-lt"/>
              </a:rPr>
              <a:t>TEXT HERE</a:t>
            </a:r>
            <a:endParaRPr lang="zh-CN" altLang="en-US" sz="1050" dirty="0">
              <a:solidFill>
                <a:schemeClr val="tx1">
                  <a:lumMod val="50000"/>
                  <a:lumOff val="50000"/>
                </a:schemeClr>
              </a:solidFill>
              <a:cs typeface="+mn-ea"/>
              <a:sym typeface="+mn-lt"/>
            </a:endParaRPr>
          </a:p>
        </p:txBody>
      </p:sp>
      <p:sp>
        <p:nvSpPr>
          <p:cNvPr id="10" name="右箭头 9"/>
          <p:cNvSpPr/>
          <p:nvPr userDrawn="true"/>
        </p:nvSpPr>
        <p:spPr>
          <a:xfrm>
            <a:off x="467544" y="304562"/>
            <a:ext cx="432048" cy="288032"/>
          </a:xfrm>
          <a:prstGeom prst="rightArrow">
            <a:avLst>
              <a:gd name="adj1" fmla="val 61440"/>
              <a:gd name="adj2" fmla="val 9576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a:xfrm>
            <a:off x="457201" y="4767264"/>
            <a:ext cx="2133600" cy="273844"/>
          </a:xfrm>
          <a:prstGeom prst="rect">
            <a:avLst/>
          </a:prstGeom>
        </p:spPr>
        <p:txBody>
          <a:bodyPr/>
          <a:lstStyle/>
          <a:p>
            <a:fld id="{02854A03-91AF-448A-9954-517C0577E5F0}" type="datetimeFigureOut">
              <a:rPr lang="zh-CN" altLang="en-US" smtClean="0"/>
            </a:fld>
            <a:endParaRPr lang="zh-CN" altLang="en-US"/>
          </a:p>
        </p:txBody>
      </p:sp>
      <p:sp>
        <p:nvSpPr>
          <p:cNvPr id="3" name="页脚占位符 2"/>
          <p:cNvSpPr>
            <a:spLocks noGrp="true"/>
          </p:cNvSpPr>
          <p:nvPr>
            <p:ph type="ftr" sz="quarter" idx="11"/>
          </p:nvPr>
        </p:nvSpPr>
        <p:spPr>
          <a:xfrm>
            <a:off x="3124201" y="4767264"/>
            <a:ext cx="2895600" cy="273844"/>
          </a:xfrm>
          <a:prstGeom prst="rect">
            <a:avLst/>
          </a:prstGeom>
        </p:spPr>
        <p:txBody>
          <a:bodyPr/>
          <a:lstStyle/>
          <a:p>
            <a:endParaRPr lang="zh-CN" altLang="en-US"/>
          </a:p>
        </p:txBody>
      </p:sp>
      <p:sp>
        <p:nvSpPr>
          <p:cNvPr id="4" name="灯片编号占位符 3"/>
          <p:cNvSpPr>
            <a:spLocks noGrp="true"/>
          </p:cNvSpPr>
          <p:nvPr>
            <p:ph type="sldNum" sz="quarter" idx="12"/>
          </p:nvPr>
        </p:nvSpPr>
        <p:spPr>
          <a:xfrm>
            <a:off x="6553201" y="4767264"/>
            <a:ext cx="2133600" cy="273844"/>
          </a:xfrm>
          <a:prstGeom prst="rect">
            <a:avLst/>
          </a:prstGeom>
        </p:spPr>
        <p:txBody>
          <a:bodyPr/>
          <a:lstStyle/>
          <a:p>
            <a:fld id="{2EEFC946-6D13-4F8C-9740-992A906A613E}" type="slidenum">
              <a:rPr lang="zh-CN" altLang="en-US" smtClean="0"/>
            </a:fld>
            <a:endParaRPr lang="zh-CN" altLang="en-US"/>
          </a:p>
        </p:txBody>
      </p:sp>
      <p:sp>
        <p:nvSpPr>
          <p:cNvPr id="14" name="文本框 37"/>
          <p:cNvSpPr txBox="true"/>
          <p:nvPr userDrawn="true"/>
        </p:nvSpPr>
        <p:spPr>
          <a:xfrm>
            <a:off x="899592" y="239588"/>
            <a:ext cx="912897" cy="312819"/>
          </a:xfrm>
          <a:prstGeom prst="rect">
            <a:avLst/>
          </a:prstGeom>
          <a:noFill/>
        </p:spPr>
        <p:txBody>
          <a:bodyPr wrap="none" lIns="96434" tIns="48217" rIns="96434" bIns="48217" rtlCol="0">
            <a:spAutoFit/>
          </a:bodyPr>
          <a:lstStyle/>
          <a:p>
            <a:pPr defTabSz="964565"/>
            <a:r>
              <a:rPr lang="zh-CN" altLang="en-US" sz="1400" dirty="0" smtClean="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rPr>
              <a:t>标题文字</a:t>
            </a:r>
            <a:endParaRPr lang="zh-CN" altLang="en-US" sz="1400" dirty="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endParaRPr>
          </a:p>
        </p:txBody>
      </p:sp>
      <p:sp>
        <p:nvSpPr>
          <p:cNvPr id="8" name="右箭头 7"/>
          <p:cNvSpPr/>
          <p:nvPr userDrawn="true"/>
        </p:nvSpPr>
        <p:spPr>
          <a:xfrm>
            <a:off x="467544" y="304562"/>
            <a:ext cx="432048" cy="288032"/>
          </a:xfrm>
          <a:prstGeom prst="rightArrow">
            <a:avLst>
              <a:gd name="adj1" fmla="val 61440"/>
              <a:gd name="adj2" fmla="val 9576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38"/>
          <p:cNvSpPr txBox="true"/>
          <p:nvPr userDrawn="true"/>
        </p:nvSpPr>
        <p:spPr>
          <a:xfrm>
            <a:off x="971600" y="432889"/>
            <a:ext cx="781451" cy="258958"/>
          </a:xfrm>
          <a:prstGeom prst="rect">
            <a:avLst/>
          </a:prstGeom>
          <a:noFill/>
        </p:spPr>
        <p:txBody>
          <a:bodyPr wrap="none" lIns="96434" tIns="48217" rIns="96434" bIns="48217" rtlCol="0">
            <a:spAutoFit/>
          </a:bodyPr>
          <a:lstStyle/>
          <a:p>
            <a:pPr algn="ctr" defTabSz="964565"/>
            <a:r>
              <a:rPr lang="en-US" altLang="zh-CN" sz="1050" dirty="0" smtClean="0">
                <a:solidFill>
                  <a:schemeClr val="tx1">
                    <a:lumMod val="50000"/>
                    <a:lumOff val="50000"/>
                  </a:schemeClr>
                </a:solidFill>
                <a:cs typeface="+mn-ea"/>
                <a:sym typeface="+mn-lt"/>
              </a:rPr>
              <a:t>TEXT HERE</a:t>
            </a:r>
            <a:endParaRPr lang="zh-CN" altLang="en-US" sz="1050" dirty="0">
              <a:solidFill>
                <a:schemeClr val="tx1">
                  <a:lumMod val="50000"/>
                  <a:lumOff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a:xfrm>
            <a:off x="457201" y="4767264"/>
            <a:ext cx="2133600" cy="273844"/>
          </a:xfrm>
          <a:prstGeom prst="rect">
            <a:avLst/>
          </a:prstGeom>
        </p:spPr>
        <p:txBody>
          <a:bodyPr/>
          <a:lstStyle/>
          <a:p>
            <a:fld id="{02854A03-91AF-448A-9954-517C0577E5F0}" type="datetimeFigureOut">
              <a:rPr lang="zh-CN" altLang="en-US" smtClean="0"/>
            </a:fld>
            <a:endParaRPr lang="zh-CN" altLang="en-US"/>
          </a:p>
        </p:txBody>
      </p:sp>
      <p:sp>
        <p:nvSpPr>
          <p:cNvPr id="3" name="页脚占位符 2"/>
          <p:cNvSpPr>
            <a:spLocks noGrp="true"/>
          </p:cNvSpPr>
          <p:nvPr>
            <p:ph type="ftr" sz="quarter" idx="11"/>
          </p:nvPr>
        </p:nvSpPr>
        <p:spPr>
          <a:xfrm>
            <a:off x="3124201" y="4767264"/>
            <a:ext cx="2895600" cy="273844"/>
          </a:xfrm>
          <a:prstGeom prst="rect">
            <a:avLst/>
          </a:prstGeom>
        </p:spPr>
        <p:txBody>
          <a:bodyPr/>
          <a:lstStyle/>
          <a:p>
            <a:endParaRPr lang="zh-CN" altLang="en-US"/>
          </a:p>
        </p:txBody>
      </p:sp>
      <p:sp>
        <p:nvSpPr>
          <p:cNvPr id="4" name="灯片编号占位符 3"/>
          <p:cNvSpPr>
            <a:spLocks noGrp="true"/>
          </p:cNvSpPr>
          <p:nvPr>
            <p:ph type="sldNum" sz="quarter" idx="12"/>
          </p:nvPr>
        </p:nvSpPr>
        <p:spPr>
          <a:xfrm>
            <a:off x="6553201" y="4767264"/>
            <a:ext cx="2133600" cy="273844"/>
          </a:xfrm>
          <a:prstGeom prst="rect">
            <a:avLst/>
          </a:prstGeom>
        </p:spPr>
        <p:txBody>
          <a:bodyPr/>
          <a:lstStyle/>
          <a:p>
            <a:fld id="{2EEFC946-6D13-4F8C-9740-992A906A613E}" type="slidenum">
              <a:rPr lang="zh-CN" altLang="en-US" smtClean="0"/>
            </a:fld>
            <a:endParaRPr lang="zh-CN" altLang="en-US"/>
          </a:p>
        </p:txBody>
      </p:sp>
      <p:sp>
        <p:nvSpPr>
          <p:cNvPr id="14" name="文本框 37"/>
          <p:cNvSpPr txBox="true"/>
          <p:nvPr userDrawn="true"/>
        </p:nvSpPr>
        <p:spPr>
          <a:xfrm>
            <a:off x="899592" y="239588"/>
            <a:ext cx="912897" cy="312819"/>
          </a:xfrm>
          <a:prstGeom prst="rect">
            <a:avLst/>
          </a:prstGeom>
          <a:noFill/>
        </p:spPr>
        <p:txBody>
          <a:bodyPr wrap="none" lIns="96434" tIns="48217" rIns="96434" bIns="48217" rtlCol="0">
            <a:spAutoFit/>
          </a:bodyPr>
          <a:lstStyle/>
          <a:p>
            <a:pPr defTabSz="964565"/>
            <a:r>
              <a:rPr lang="zh-CN" altLang="en-US" sz="1400" dirty="0" smtClean="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rPr>
              <a:t>标题文字</a:t>
            </a:r>
            <a:endParaRPr lang="zh-CN" altLang="en-US" sz="1400" dirty="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endParaRPr>
          </a:p>
        </p:txBody>
      </p:sp>
      <p:sp>
        <p:nvSpPr>
          <p:cNvPr id="8" name="右箭头 7"/>
          <p:cNvSpPr/>
          <p:nvPr userDrawn="true"/>
        </p:nvSpPr>
        <p:spPr>
          <a:xfrm>
            <a:off x="467544" y="304562"/>
            <a:ext cx="432048" cy="288032"/>
          </a:xfrm>
          <a:prstGeom prst="rightArrow">
            <a:avLst>
              <a:gd name="adj1" fmla="val 61440"/>
              <a:gd name="adj2" fmla="val 9576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38"/>
          <p:cNvSpPr txBox="true"/>
          <p:nvPr userDrawn="true"/>
        </p:nvSpPr>
        <p:spPr>
          <a:xfrm>
            <a:off x="971600" y="432889"/>
            <a:ext cx="781451" cy="258958"/>
          </a:xfrm>
          <a:prstGeom prst="rect">
            <a:avLst/>
          </a:prstGeom>
          <a:noFill/>
        </p:spPr>
        <p:txBody>
          <a:bodyPr wrap="none" lIns="96434" tIns="48217" rIns="96434" bIns="48217" rtlCol="0">
            <a:spAutoFit/>
          </a:bodyPr>
          <a:lstStyle/>
          <a:p>
            <a:pPr algn="ctr" defTabSz="964565"/>
            <a:r>
              <a:rPr lang="en-US" altLang="zh-CN" sz="1050" dirty="0" smtClean="0">
                <a:solidFill>
                  <a:schemeClr val="tx1">
                    <a:lumMod val="50000"/>
                    <a:lumOff val="50000"/>
                  </a:schemeClr>
                </a:solidFill>
                <a:cs typeface="+mn-ea"/>
                <a:sym typeface="+mn-lt"/>
              </a:rPr>
              <a:t>TEXT HERE</a:t>
            </a:r>
            <a:endParaRPr lang="zh-CN" altLang="en-US" sz="1050" dirty="0">
              <a:solidFill>
                <a:schemeClr val="tx1">
                  <a:lumMod val="50000"/>
                  <a:lumOff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4_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a:xfrm>
            <a:off x="457201" y="4767264"/>
            <a:ext cx="2133600" cy="273844"/>
          </a:xfrm>
          <a:prstGeom prst="rect">
            <a:avLst/>
          </a:prstGeom>
        </p:spPr>
        <p:txBody>
          <a:bodyPr/>
          <a:lstStyle/>
          <a:p>
            <a:fld id="{02854A03-91AF-448A-9954-517C0577E5F0}" type="datetimeFigureOut">
              <a:rPr lang="zh-CN" altLang="en-US" smtClean="0"/>
            </a:fld>
            <a:endParaRPr lang="zh-CN" altLang="en-US"/>
          </a:p>
        </p:txBody>
      </p:sp>
      <p:sp>
        <p:nvSpPr>
          <p:cNvPr id="3" name="页脚占位符 2"/>
          <p:cNvSpPr>
            <a:spLocks noGrp="true"/>
          </p:cNvSpPr>
          <p:nvPr>
            <p:ph type="ftr" sz="quarter" idx="11"/>
          </p:nvPr>
        </p:nvSpPr>
        <p:spPr>
          <a:xfrm>
            <a:off x="3124201" y="4767264"/>
            <a:ext cx="2895600" cy="273844"/>
          </a:xfrm>
          <a:prstGeom prst="rect">
            <a:avLst/>
          </a:prstGeom>
        </p:spPr>
        <p:txBody>
          <a:bodyPr/>
          <a:lstStyle/>
          <a:p>
            <a:endParaRPr lang="zh-CN" altLang="en-US"/>
          </a:p>
        </p:txBody>
      </p:sp>
      <p:sp>
        <p:nvSpPr>
          <p:cNvPr id="4" name="灯片编号占位符 3"/>
          <p:cNvSpPr>
            <a:spLocks noGrp="true"/>
          </p:cNvSpPr>
          <p:nvPr>
            <p:ph type="sldNum" sz="quarter" idx="12"/>
          </p:nvPr>
        </p:nvSpPr>
        <p:spPr>
          <a:xfrm>
            <a:off x="6553201" y="4767264"/>
            <a:ext cx="2133600" cy="273844"/>
          </a:xfrm>
          <a:prstGeom prst="rect">
            <a:avLst/>
          </a:prstGeom>
        </p:spPr>
        <p:txBody>
          <a:bodyPr/>
          <a:lstStyle/>
          <a:p>
            <a:fld id="{2EEFC946-6D13-4F8C-9740-992A906A613E}" type="slidenum">
              <a:rPr lang="zh-CN" altLang="en-US" smtClean="0"/>
            </a:fld>
            <a:endParaRPr lang="zh-CN" altLang="en-US"/>
          </a:p>
        </p:txBody>
      </p:sp>
      <p:sp>
        <p:nvSpPr>
          <p:cNvPr id="14" name="文本框 37"/>
          <p:cNvSpPr txBox="true"/>
          <p:nvPr userDrawn="true"/>
        </p:nvSpPr>
        <p:spPr>
          <a:xfrm>
            <a:off x="899592" y="239588"/>
            <a:ext cx="912897" cy="312819"/>
          </a:xfrm>
          <a:prstGeom prst="rect">
            <a:avLst/>
          </a:prstGeom>
          <a:noFill/>
        </p:spPr>
        <p:txBody>
          <a:bodyPr wrap="none" lIns="96434" tIns="48217" rIns="96434" bIns="48217" rtlCol="0">
            <a:spAutoFit/>
          </a:bodyPr>
          <a:lstStyle/>
          <a:p>
            <a:pPr defTabSz="964565"/>
            <a:r>
              <a:rPr lang="zh-CN" altLang="en-US" sz="1400" dirty="0" smtClean="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rPr>
              <a:t>标题文字</a:t>
            </a:r>
            <a:endParaRPr lang="zh-CN" altLang="en-US" sz="1400" dirty="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endParaRPr>
          </a:p>
        </p:txBody>
      </p:sp>
      <p:sp>
        <p:nvSpPr>
          <p:cNvPr id="8" name="右箭头 7"/>
          <p:cNvSpPr/>
          <p:nvPr userDrawn="true"/>
        </p:nvSpPr>
        <p:spPr>
          <a:xfrm>
            <a:off x="467544" y="304562"/>
            <a:ext cx="432048" cy="288032"/>
          </a:xfrm>
          <a:prstGeom prst="rightArrow">
            <a:avLst>
              <a:gd name="adj1" fmla="val 61440"/>
              <a:gd name="adj2" fmla="val 9576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38"/>
          <p:cNvSpPr txBox="true"/>
          <p:nvPr userDrawn="true"/>
        </p:nvSpPr>
        <p:spPr>
          <a:xfrm>
            <a:off x="971600" y="432889"/>
            <a:ext cx="781451" cy="258958"/>
          </a:xfrm>
          <a:prstGeom prst="rect">
            <a:avLst/>
          </a:prstGeom>
          <a:noFill/>
        </p:spPr>
        <p:txBody>
          <a:bodyPr wrap="none" lIns="96434" tIns="48217" rIns="96434" bIns="48217" rtlCol="0">
            <a:spAutoFit/>
          </a:bodyPr>
          <a:lstStyle/>
          <a:p>
            <a:pPr algn="ctr" defTabSz="964565"/>
            <a:r>
              <a:rPr lang="en-US" altLang="zh-CN" sz="1050" dirty="0" smtClean="0">
                <a:solidFill>
                  <a:schemeClr val="tx1">
                    <a:lumMod val="50000"/>
                    <a:lumOff val="50000"/>
                  </a:schemeClr>
                </a:solidFill>
                <a:cs typeface="+mn-ea"/>
                <a:sym typeface="+mn-lt"/>
              </a:rPr>
              <a:t>TEXT HERE</a:t>
            </a:r>
            <a:endParaRPr lang="zh-CN" altLang="en-US" sz="1050" dirty="0">
              <a:solidFill>
                <a:schemeClr val="tx1">
                  <a:lumMod val="50000"/>
                  <a:lumOff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2" name="日期占位符 3"/>
          <p:cNvSpPr>
            <a:spLocks noGrp="true"/>
          </p:cNvSpPr>
          <p:nvPr>
            <p:ph type="dt" sz="half" idx="10"/>
          </p:nvPr>
        </p:nvSpPr>
        <p:spPr>
          <a:xfrm>
            <a:off x="457201" y="4767264"/>
            <a:ext cx="2133600" cy="273844"/>
          </a:xfrm>
          <a:prstGeom prst="rect">
            <a:avLst/>
          </a:prstGeom>
        </p:spPr>
        <p:txBody>
          <a:bodyPr/>
          <a:lstStyle>
            <a:lvl1pPr>
              <a:defRPr/>
            </a:lvl1pPr>
          </a:lstStyle>
          <a:p>
            <a:pPr>
              <a:defRPr/>
            </a:pPr>
            <a:fld id="{7C25B2B0-692A-46A2-956F-D87A1A3CFB5B}" type="datetimeFigureOut">
              <a:rPr lang="zh-CN" altLang="en-US"/>
            </a:fld>
            <a:endParaRPr lang="zh-CN" altLang="en-US"/>
          </a:p>
        </p:txBody>
      </p:sp>
      <p:sp>
        <p:nvSpPr>
          <p:cNvPr id="3" name="页脚占位符 4"/>
          <p:cNvSpPr>
            <a:spLocks noGrp="true"/>
          </p:cNvSpPr>
          <p:nvPr>
            <p:ph type="ftr" sz="quarter" idx="11"/>
          </p:nvPr>
        </p:nvSpPr>
        <p:spPr>
          <a:xfrm>
            <a:off x="3124201" y="4767264"/>
            <a:ext cx="2895600" cy="273844"/>
          </a:xfrm>
          <a:prstGeom prst="rect">
            <a:avLst/>
          </a:prstGeom>
        </p:spPr>
        <p:txBody>
          <a:bodyPr/>
          <a:lstStyle>
            <a:lvl1pPr>
              <a:defRPr/>
            </a:lvl1pPr>
          </a:lstStyle>
          <a:p>
            <a:pPr>
              <a:defRPr/>
            </a:pPr>
            <a:endParaRPr lang="zh-CN" altLang="en-US"/>
          </a:p>
        </p:txBody>
      </p:sp>
      <p:sp>
        <p:nvSpPr>
          <p:cNvPr id="4" name="灯片编号占位符 5"/>
          <p:cNvSpPr>
            <a:spLocks noGrp="true"/>
          </p:cNvSpPr>
          <p:nvPr>
            <p:ph type="sldNum" sz="quarter" idx="12"/>
          </p:nvPr>
        </p:nvSpPr>
        <p:spPr>
          <a:xfrm>
            <a:off x="6553201" y="4767264"/>
            <a:ext cx="2133600" cy="273844"/>
          </a:xfrm>
          <a:prstGeom prst="rect">
            <a:avLst/>
          </a:prstGeom>
        </p:spPr>
        <p:txBody>
          <a:bodyPr/>
          <a:lstStyle>
            <a:lvl1pPr>
              <a:defRPr/>
            </a:lvl1pPr>
          </a:lstStyle>
          <a:p>
            <a:pPr>
              <a:defRPr/>
            </a:pPr>
            <a:fld id="{CCE584FB-8213-408C-973A-0BFE315A5B2C}"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Portfolio #4">
    <p:spTree>
      <p:nvGrpSpPr>
        <p:cNvPr id="1" name=""/>
        <p:cNvGrpSpPr/>
        <p:nvPr/>
      </p:nvGrpSpPr>
      <p:grpSpPr>
        <a:xfrm>
          <a:off x="0" y="0"/>
          <a:ext cx="0" cy="0"/>
          <a:chOff x="0" y="0"/>
          <a:chExt cx="0" cy="0"/>
        </a:xfrm>
      </p:grpSpPr>
      <p:sp>
        <p:nvSpPr>
          <p:cNvPr id="15" name="Picture Placeholder 14"/>
          <p:cNvSpPr>
            <a:spLocks noGrp="true"/>
          </p:cNvSpPr>
          <p:nvPr>
            <p:ph type="pic" sz="quarter" idx="10" hasCustomPrompt="true"/>
          </p:nvPr>
        </p:nvSpPr>
        <p:spPr>
          <a:xfrm>
            <a:off x="2836069" y="0"/>
            <a:ext cx="2064544" cy="2503885"/>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16" name="Picture Placeholder 14"/>
          <p:cNvSpPr>
            <a:spLocks noGrp="true"/>
          </p:cNvSpPr>
          <p:nvPr>
            <p:ph type="pic" sz="quarter" idx="11" hasCustomPrompt="true"/>
          </p:nvPr>
        </p:nvSpPr>
        <p:spPr>
          <a:xfrm>
            <a:off x="7108032" y="1132284"/>
            <a:ext cx="2035969" cy="2811066"/>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17" name="Picture Placeholder 14"/>
          <p:cNvSpPr>
            <a:spLocks noGrp="true"/>
          </p:cNvSpPr>
          <p:nvPr>
            <p:ph type="pic" sz="quarter" idx="12" hasCustomPrompt="true"/>
          </p:nvPr>
        </p:nvSpPr>
        <p:spPr>
          <a:xfrm>
            <a:off x="698896" y="1132284"/>
            <a:ext cx="2065734" cy="2811066"/>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18" name="Picture Placeholder 14"/>
          <p:cNvSpPr>
            <a:spLocks noGrp="true"/>
          </p:cNvSpPr>
          <p:nvPr>
            <p:ph type="pic" sz="quarter" idx="13" hasCustomPrompt="true"/>
          </p:nvPr>
        </p:nvSpPr>
        <p:spPr>
          <a:xfrm>
            <a:off x="4972051" y="1132284"/>
            <a:ext cx="2065734" cy="1371600"/>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19" name="Picture Placeholder 14"/>
          <p:cNvSpPr>
            <a:spLocks noGrp="true"/>
          </p:cNvSpPr>
          <p:nvPr>
            <p:ph type="pic" sz="quarter" idx="14" hasCustomPrompt="true"/>
          </p:nvPr>
        </p:nvSpPr>
        <p:spPr>
          <a:xfrm>
            <a:off x="4972051" y="2571749"/>
            <a:ext cx="2065734" cy="1371600"/>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20" name="Picture Placeholder 14"/>
          <p:cNvSpPr>
            <a:spLocks noGrp="true"/>
          </p:cNvSpPr>
          <p:nvPr>
            <p:ph type="pic" sz="quarter" idx="15" hasCustomPrompt="true"/>
          </p:nvPr>
        </p:nvSpPr>
        <p:spPr>
          <a:xfrm>
            <a:off x="2834877" y="2571749"/>
            <a:ext cx="2065734" cy="1371600"/>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true">
          <a:blip r:embed="rId11">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8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8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8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5pPr>
      <a:lvl6pPr marL="2513965"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6pPr>
      <a:lvl7pPr marL="2971165"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7pPr>
      <a:lvl8pPr marL="3428365"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8pPr>
      <a:lvl9pPr marL="3885565"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8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8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8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26"/>
          <p:cNvSpPr txBox="true"/>
          <p:nvPr/>
        </p:nvSpPr>
        <p:spPr>
          <a:xfrm>
            <a:off x="2899602" y="1910670"/>
            <a:ext cx="5171440" cy="1322070"/>
          </a:xfrm>
          <a:prstGeom prst="rect">
            <a:avLst/>
          </a:prstGeom>
          <a:noFill/>
        </p:spPr>
        <p:txBody>
          <a:bodyPr wrap="none" rtlCol="0">
            <a:spAutoFit/>
          </a:bodyPr>
          <a:lstStyle/>
          <a:p>
            <a:pPr algn="l"/>
            <a:r>
              <a:rPr lang="en-US" altLang="zh-CN" sz="4000" b="1" cap="all" dirty="0" smtClean="0">
                <a:solidFill>
                  <a:schemeClr val="accent3"/>
                </a:solidFill>
                <a:cs typeface="Arial" panose="02080604020202020204" pitchFamily="34" charset="0"/>
                <a:sym typeface="+mn-ea"/>
              </a:rPr>
              <a:t>2022</a:t>
            </a:r>
            <a:r>
              <a:rPr lang="zh-CN" altLang="en-US" sz="4000" b="1" cap="all" dirty="0" smtClean="0">
                <a:solidFill>
                  <a:schemeClr val="accent3"/>
                </a:solidFill>
                <a:cs typeface="Arial" panose="02080604020202020204" pitchFamily="34" charset="0"/>
                <a:sym typeface="+mn-ea"/>
              </a:rPr>
              <a:t>留抵退税</a:t>
            </a:r>
            <a:r>
              <a:rPr lang="zh-CN" altLang="en-US" sz="4000" b="1" cap="all" dirty="0">
                <a:solidFill>
                  <a:schemeClr val="accent3"/>
                </a:solidFill>
                <a:cs typeface="Arial" panose="02080604020202020204" pitchFamily="34" charset="0"/>
                <a:sym typeface="+mn-ea"/>
              </a:rPr>
              <a:t>新</a:t>
            </a:r>
            <a:r>
              <a:rPr lang="zh-CN" altLang="en-US" sz="4000" b="1" cap="all" dirty="0" smtClean="0">
                <a:solidFill>
                  <a:schemeClr val="accent3"/>
                </a:solidFill>
                <a:cs typeface="Arial" panose="02080604020202020204" pitchFamily="34" charset="0"/>
                <a:sym typeface="+mn-ea"/>
              </a:rPr>
              <a:t>政策</a:t>
            </a:r>
            <a:endParaRPr lang="zh-CN" altLang="en-US" sz="4000" b="1" cap="all" dirty="0" smtClean="0">
              <a:solidFill>
                <a:schemeClr val="accent3"/>
              </a:solidFill>
              <a:cs typeface="Arial" panose="02080604020202020204" pitchFamily="34" charset="0"/>
            </a:endParaRPr>
          </a:p>
          <a:p>
            <a:pPr algn="l"/>
            <a:endParaRPr lang="zh-CN" altLang="en-US" sz="4000" dirty="0">
              <a:solidFill>
                <a:schemeClr val="tx1"/>
              </a:solidFill>
              <a:latin typeface="方正正黑简体" panose="02000000000000000000" pitchFamily="2" charset="-122"/>
              <a:ea typeface="方正正黑简体" panose="02000000000000000000" pitchFamily="2" charset="-122"/>
            </a:endParaRPr>
          </a:p>
        </p:txBody>
      </p:sp>
      <p:pic>
        <p:nvPicPr>
          <p:cNvPr id="5" name="图片 4"/>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a:off x="0" y="-2540"/>
            <a:ext cx="3423920" cy="3392805"/>
          </a:xfrm>
          <a:prstGeom prst="rect">
            <a:avLst/>
          </a:prstGeom>
        </p:spPr>
      </p:pic>
      <p:grpSp>
        <p:nvGrpSpPr>
          <p:cNvPr id="2" name="组合 1"/>
          <p:cNvGrpSpPr/>
          <p:nvPr/>
        </p:nvGrpSpPr>
        <p:grpSpPr>
          <a:xfrm>
            <a:off x="4777104" y="3291840"/>
            <a:ext cx="3098800" cy="337185"/>
            <a:chOff x="6063538" y="3775094"/>
            <a:chExt cx="3682573" cy="596325"/>
          </a:xfrm>
        </p:grpSpPr>
        <p:sp>
          <p:nvSpPr>
            <p:cNvPr id="13" name="文本框 15"/>
            <p:cNvSpPr txBox="true">
              <a:spLocks noChangeArrowheads="true"/>
            </p:cNvSpPr>
            <p:nvPr/>
          </p:nvSpPr>
          <p:spPr bwMode="auto">
            <a:xfrm>
              <a:off x="6063538" y="3775094"/>
              <a:ext cx="3330917" cy="59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itchFamily="2" charset="-122"/>
                </a:defRPr>
              </a:lvl1pPr>
              <a:lvl2pPr marL="742950" indent="-285750">
                <a:defRPr>
                  <a:solidFill>
                    <a:schemeClr val="tx1"/>
                  </a:solidFill>
                  <a:latin typeface="Calibri" panose="020F0502020204030204" pitchFamily="34" charset="0"/>
                  <a:ea typeface="宋体" pitchFamily="2" charset="-122"/>
                </a:defRPr>
              </a:lvl2pPr>
              <a:lvl3pPr marL="1143000" indent="-228600">
                <a:defRPr>
                  <a:solidFill>
                    <a:schemeClr val="tx1"/>
                  </a:solidFill>
                  <a:latin typeface="Calibri" panose="020F0502020204030204" pitchFamily="34" charset="0"/>
                  <a:ea typeface="宋体" pitchFamily="2" charset="-122"/>
                </a:defRPr>
              </a:lvl3pPr>
              <a:lvl4pPr marL="1600200" indent="-228600">
                <a:defRPr>
                  <a:solidFill>
                    <a:schemeClr val="tx1"/>
                  </a:solidFill>
                  <a:latin typeface="Calibri" panose="020F0502020204030204" pitchFamily="34" charset="0"/>
                  <a:ea typeface="宋体" pitchFamily="2" charset="-122"/>
                </a:defRPr>
              </a:lvl4pPr>
              <a:lvl5pPr marL="2057400" indent="-228600">
                <a:defRPr>
                  <a:solidFill>
                    <a:schemeClr val="tx1"/>
                  </a:solidFill>
                  <a:latin typeface="Calibri" panose="020F0502020204030204" pitchFamily="34" charset="0"/>
                  <a:ea typeface="宋体"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itchFamily="2" charset="-122"/>
                </a:defRPr>
              </a:lvl9pPr>
            </a:lstStyle>
            <a:p>
              <a:pPr defTabSz="914400"/>
              <a:r>
                <a:rPr lang="zh-CN" altLang="en-US" sz="1600" dirty="0" smtClean="0">
                  <a:solidFill>
                    <a:schemeClr val="tx1"/>
                  </a:solidFill>
                  <a:latin typeface="Microsoft YaHei" panose="020B0503020204020204" pitchFamily="34" charset="-122"/>
                  <a:ea typeface="Microsoft YaHei" panose="020B0503020204020204" pitchFamily="34" charset="-122"/>
                  <a:cs typeface="+mn-ea"/>
                  <a:sym typeface="+mn-lt"/>
                </a:rPr>
                <a:t>国家税务总局高平市税务局</a:t>
              </a:r>
              <a:endParaRPr lang="zh-CN" altLang="en-US" sz="1600" dirty="0" smtClean="0">
                <a:solidFill>
                  <a:schemeClr val="tx1"/>
                </a:solidFill>
                <a:latin typeface="Microsoft YaHei" panose="020B0503020204020204" pitchFamily="34" charset="-122"/>
                <a:ea typeface="Microsoft YaHei" panose="020B0503020204020204" pitchFamily="34" charset="-122"/>
                <a:cs typeface="+mn-ea"/>
                <a:sym typeface="+mn-lt"/>
              </a:endParaRPr>
            </a:p>
          </p:txBody>
        </p:sp>
        <p:sp>
          <p:nvSpPr>
            <p:cNvPr id="14" name="文本框 16"/>
            <p:cNvSpPr txBox="true">
              <a:spLocks noChangeArrowheads="true"/>
            </p:cNvSpPr>
            <p:nvPr/>
          </p:nvSpPr>
          <p:spPr bwMode="auto">
            <a:xfrm>
              <a:off x="6675567" y="3775094"/>
              <a:ext cx="3070544" cy="59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itchFamily="2" charset="-122"/>
                </a:defRPr>
              </a:lvl1pPr>
              <a:lvl2pPr marL="742950" indent="-285750">
                <a:defRPr>
                  <a:solidFill>
                    <a:schemeClr val="tx1"/>
                  </a:solidFill>
                  <a:latin typeface="Calibri" panose="020F0502020204030204" pitchFamily="34" charset="0"/>
                  <a:ea typeface="宋体" pitchFamily="2" charset="-122"/>
                </a:defRPr>
              </a:lvl2pPr>
              <a:lvl3pPr marL="1143000" indent="-228600">
                <a:defRPr>
                  <a:solidFill>
                    <a:schemeClr val="tx1"/>
                  </a:solidFill>
                  <a:latin typeface="Calibri" panose="020F0502020204030204" pitchFamily="34" charset="0"/>
                  <a:ea typeface="宋体" pitchFamily="2" charset="-122"/>
                </a:defRPr>
              </a:lvl3pPr>
              <a:lvl4pPr marL="1600200" indent="-228600">
                <a:defRPr>
                  <a:solidFill>
                    <a:schemeClr val="tx1"/>
                  </a:solidFill>
                  <a:latin typeface="Calibri" panose="020F0502020204030204" pitchFamily="34" charset="0"/>
                  <a:ea typeface="宋体" pitchFamily="2" charset="-122"/>
                </a:defRPr>
              </a:lvl4pPr>
              <a:lvl5pPr marL="2057400" indent="-228600">
                <a:defRPr>
                  <a:solidFill>
                    <a:schemeClr val="tx1"/>
                  </a:solidFill>
                  <a:latin typeface="Calibri" panose="020F0502020204030204" pitchFamily="34" charset="0"/>
                  <a:ea typeface="宋体"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itchFamily="2" charset="-122"/>
                </a:defRPr>
              </a:lvl9pPr>
            </a:lstStyle>
            <a:p>
              <a:pPr defTabSz="914400"/>
              <a:r>
                <a:rPr lang="en-US" altLang="zh-CN" sz="1600" dirty="0">
                  <a:solidFill>
                    <a:schemeClr val="tx1"/>
                  </a:solidFill>
                  <a:latin typeface="Microsoft YaHei" panose="020B0503020204020204" pitchFamily="34" charset="-122"/>
                  <a:ea typeface="Microsoft YaHei" panose="020B0503020204020204" pitchFamily="34" charset="-122"/>
                  <a:cs typeface="+mn-ea"/>
                  <a:sym typeface="+mn-lt"/>
                </a:rPr>
                <a:t>       </a:t>
              </a:r>
              <a:endParaRPr lang="zh-CN" altLang="en-US" sz="1600" dirty="0">
                <a:solidFill>
                  <a:schemeClr val="tx1"/>
                </a:solidFill>
                <a:latin typeface="Microsoft YaHei" panose="020B0503020204020204" pitchFamily="34" charset="-122"/>
                <a:ea typeface="Microsoft YaHei" panose="020B0503020204020204" pitchFamily="34" charset="-122"/>
                <a:cs typeface="+mn-ea"/>
                <a:sym typeface="+mn-lt"/>
              </a:endParaRPr>
            </a:p>
          </p:txBody>
        </p:sp>
      </p:grpSp>
      <p:pic>
        <p:nvPicPr>
          <p:cNvPr id="3" name="图片 2"/>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a:off x="127000" y="124460"/>
            <a:ext cx="3423920" cy="339280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554990" y="2067560"/>
            <a:ext cx="5871210" cy="738505"/>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32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lang="zh-CN" sz="3200" dirty="0">
                <a:solidFill>
                  <a:schemeClr val="tx1"/>
                </a:solidFill>
                <a:latin typeface="Arial" panose="02080604020202020204" pitchFamily="34" charset="0"/>
                <a:ea typeface="Microsoft YaHei" panose="020B0503020204020204" pitchFamily="34" charset="-122"/>
                <a:sym typeface="Arial" panose="02080604020202020204" pitchFamily="34" charset="0"/>
              </a:rPr>
              <a:t>制造业等</a:t>
            </a:r>
            <a:r>
              <a:rPr lang="en-US" altLang="zh-CN" sz="3200" dirty="0">
                <a:solidFill>
                  <a:schemeClr val="tx1"/>
                </a:solidFill>
                <a:latin typeface="Arial" panose="02080604020202020204" pitchFamily="34" charset="0"/>
                <a:ea typeface="Microsoft YaHei" panose="020B0503020204020204" pitchFamily="34" charset="-122"/>
                <a:sym typeface="Arial" panose="02080604020202020204" pitchFamily="34" charset="0"/>
              </a:rPr>
              <a:t>6</a:t>
            </a:r>
            <a:r>
              <a:rPr lang="zh-CN" altLang="en-US" sz="3200" dirty="0">
                <a:solidFill>
                  <a:schemeClr val="tx1"/>
                </a:solidFill>
                <a:latin typeface="Arial" panose="02080604020202020204" pitchFamily="34" charset="0"/>
                <a:ea typeface="Microsoft YaHei" panose="020B0503020204020204" pitchFamily="34" charset="-122"/>
                <a:sym typeface="Arial" panose="02080604020202020204" pitchFamily="34" charset="0"/>
              </a:rPr>
              <a:t>个行业留抵退税政策</a:t>
            </a:r>
            <a:endParaRPr lang="zh-CN" altLang="en-US" sz="32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420110" y="1447800"/>
            <a:ext cx="5070475" cy="3413760"/>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dirty="0">
                <a:ea typeface="Microsoft YaHei" panose="020B0503020204020204" pitchFamily="34" charset="-122"/>
              </a:rPr>
              <a:t>按照14号公告的规定，制造业等行业纳税人，是指从事《国民经济行业分类》中</a:t>
            </a:r>
            <a:r>
              <a:rPr sz="1600" b="1" dirty="0">
                <a:ea typeface="Microsoft YaHei" panose="020B0503020204020204" pitchFamily="34" charset="-122"/>
              </a:rPr>
              <a:t>“制造业”“科学研究和技术服务业”“电力、热力、燃气及水生产和供应业”“软件和信息技术服务业”“生态保护和环境治理业”</a:t>
            </a:r>
            <a:r>
              <a:rPr sz="1600" dirty="0">
                <a:ea typeface="Microsoft YaHei" panose="020B0503020204020204" pitchFamily="34" charset="-122"/>
              </a:rPr>
              <a:t>和</a:t>
            </a:r>
            <a:r>
              <a:rPr sz="1600" b="1" dirty="0">
                <a:ea typeface="Microsoft YaHei" panose="020B0503020204020204" pitchFamily="34" charset="-122"/>
              </a:rPr>
              <a:t>“交通运输、仓储和邮政业”</a:t>
            </a:r>
            <a:r>
              <a:rPr sz="1600" dirty="0">
                <a:ea typeface="Microsoft YaHei" panose="020B0503020204020204" pitchFamily="34" charset="-122"/>
              </a:rPr>
              <a:t>业务相应发生的增值税销售额占全部增值税销售额的比重超过50％的纳税人。</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需要说明的是，如果一个纳税人从事上述多项业务，以相关业务增值税销售额加总计算销售额占比，从而确定是否属于制造业等行业纳税人。</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39825" y="196215"/>
            <a:ext cx="3611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sz="2000" dirty="0">
                <a:latin typeface="Arial" panose="02080604020202020204" pitchFamily="34" charset="0"/>
                <a:ea typeface="Microsoft YaHei" panose="020B0503020204020204" pitchFamily="34" charset="-122"/>
                <a:sym typeface="Arial" panose="02080604020202020204" pitchFamily="34" charset="0"/>
              </a:rPr>
              <a:t>制造业等</a:t>
            </a:r>
            <a:r>
              <a:rPr lang="en-US" altLang="zh-CN" sz="2000" dirty="0">
                <a:latin typeface="Arial" panose="02080604020202020204" pitchFamily="34" charset="0"/>
                <a:ea typeface="Microsoft YaHei" panose="020B0503020204020204" pitchFamily="34" charset="-122"/>
                <a:sym typeface="Arial" panose="02080604020202020204" pitchFamily="34" charset="0"/>
              </a:rPr>
              <a:t>6</a:t>
            </a:r>
            <a:r>
              <a:rPr lang="zh-CN" altLang="en-US" sz="2000" dirty="0">
                <a:latin typeface="Arial" panose="02080604020202020204" pitchFamily="34" charset="0"/>
                <a:ea typeface="Microsoft YaHei" panose="020B0503020204020204" pitchFamily="34" charset="-122"/>
                <a:sym typeface="Arial" panose="02080604020202020204" pitchFamily="34" charset="0"/>
              </a:rPr>
              <a:t>个行业留抵退税政策</a:t>
            </a:r>
            <a:endPar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4" name="矩形 3"/>
          <p:cNvSpPr/>
          <p:nvPr/>
        </p:nvSpPr>
        <p:spPr>
          <a:xfrm>
            <a:off x="1258253" y="875030"/>
            <a:ext cx="5078095" cy="521970"/>
          </a:xfrm>
          <a:prstGeom prst="rect">
            <a:avLst/>
          </a:prstGeom>
          <a:noFill/>
          <a:ln>
            <a:noFill/>
          </a:ln>
        </p:spPr>
        <p:txBody>
          <a:bodyPr wrap="none" rtlCol="0" anchor="t">
            <a:spAutoFit/>
          </a:bodyPr>
          <a:p>
            <a:pPr algn="ctr"/>
            <a:r>
              <a:rPr lang="zh-CN" sz="2800" b="1" dirty="0">
                <a:ln w="22225">
                  <a:solidFill>
                    <a:schemeClr val="accent2"/>
                  </a:solidFill>
                  <a:prstDash val="solid"/>
                </a:ln>
                <a:solidFill>
                  <a:schemeClr val="accent2">
                    <a:lumMod val="40000"/>
                    <a:lumOff val="60000"/>
                  </a:schemeClr>
                </a:solidFill>
                <a:effectLst/>
                <a:ea typeface="Microsoft YaHei" panose="020B0503020204020204" pitchFamily="34" charset="-122"/>
              </a:rPr>
              <a:t>制造业等</a:t>
            </a:r>
            <a:r>
              <a:rPr lang="en-US" altLang="zh-CN" sz="2800" b="1" dirty="0">
                <a:ln w="22225">
                  <a:solidFill>
                    <a:schemeClr val="accent2"/>
                  </a:solidFill>
                  <a:prstDash val="solid"/>
                </a:ln>
                <a:solidFill>
                  <a:schemeClr val="accent2">
                    <a:lumMod val="40000"/>
                    <a:lumOff val="60000"/>
                  </a:schemeClr>
                </a:solidFill>
                <a:effectLst/>
                <a:ea typeface="Microsoft YaHei" panose="020B0503020204020204" pitchFamily="34" charset="-122"/>
              </a:rPr>
              <a:t>6</a:t>
            </a:r>
            <a:r>
              <a:rPr lang="zh-CN" altLang="en-US" sz="2800" b="1" dirty="0">
                <a:ln w="22225">
                  <a:solidFill>
                    <a:schemeClr val="accent2"/>
                  </a:solidFill>
                  <a:prstDash val="solid"/>
                </a:ln>
                <a:solidFill>
                  <a:schemeClr val="accent2">
                    <a:lumMod val="40000"/>
                    <a:lumOff val="60000"/>
                  </a:schemeClr>
                </a:solidFill>
                <a:effectLst/>
                <a:ea typeface="Microsoft YaHei" panose="020B0503020204020204" pitchFamily="34" charset="-122"/>
              </a:rPr>
              <a:t>个行业企业有那些？</a:t>
            </a:r>
            <a:endParaRPr lang="zh-CN" altLang="en-US" sz="2800" b="1" dirty="0">
              <a:ln w="22225">
                <a:solidFill>
                  <a:schemeClr val="accent2"/>
                </a:solidFill>
                <a:prstDash val="solid"/>
              </a:ln>
              <a:solidFill>
                <a:schemeClr val="accent2">
                  <a:lumMod val="40000"/>
                  <a:lumOff val="60000"/>
                </a:schemeClr>
              </a:solidFill>
              <a:effectLst/>
              <a:ea typeface="Microsoft YaHei"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075940" y="749300"/>
            <a:ext cx="5107305" cy="4891405"/>
          </a:xfrm>
          <a:prstGeom prst="rect">
            <a:avLst/>
          </a:prstGeom>
          <a:noFill/>
        </p:spPr>
        <p:txBody>
          <a:bodyPr wrap="square" lIns="91430" tIns="45715" rIns="91430" bIns="45715" rtlCol="0">
            <a:spAutoFit/>
          </a:bodyPr>
          <a:lstStyle/>
          <a:p>
            <a:pPr algn="l">
              <a:lnSpc>
                <a:spcPct val="150000"/>
              </a:lnSpc>
            </a:pPr>
            <a:r>
              <a:rPr sz="1600" dirty="0">
                <a:ea typeface="Microsoft YaHei" panose="020B0503020204020204" pitchFamily="34" charset="-122"/>
              </a:rPr>
              <a:t> </a:t>
            </a:r>
            <a:r>
              <a:rPr lang="zh-CN" sz="1600" dirty="0">
                <a:ea typeface="Microsoft YaHei" panose="020B0503020204020204" pitchFamily="34" charset="-122"/>
              </a:rPr>
              <a:t>增量留抵税额退还</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 </a:t>
            </a:r>
            <a:r>
              <a:rPr lang="zh-CN" sz="1600" dirty="0">
                <a:ea typeface="Microsoft YaHei" panose="020B0503020204020204" pitchFamily="34" charset="-122"/>
              </a:rPr>
              <a:t>退还时间：自2022年4月纳税申报期起</a:t>
            </a:r>
            <a:endParaRPr lang="zh-CN" sz="1600" dirty="0">
              <a:ea typeface="Microsoft YaHei" panose="020B0503020204020204" pitchFamily="34" charset="-122"/>
            </a:endParaRPr>
          </a:p>
          <a:p>
            <a:pPr algn="l">
              <a:lnSpc>
                <a:spcPct val="150000"/>
              </a:lnSpc>
            </a:pPr>
            <a:r>
              <a:rPr sz="1600" dirty="0">
                <a:ea typeface="Microsoft YaHei" panose="020B0503020204020204" pitchFamily="34" charset="-122"/>
              </a:rPr>
              <a:t> </a:t>
            </a:r>
            <a:r>
              <a:rPr lang="zh-CN" sz="1600" dirty="0">
                <a:ea typeface="Microsoft YaHei" panose="020B0503020204020204" pitchFamily="34" charset="-122"/>
              </a:rPr>
              <a:t>退还条件：纳税信用等级为A级或者B级；</a:t>
            </a:r>
            <a:r>
              <a:rPr sz="1600" dirty="0">
                <a:ea typeface="Microsoft YaHei" panose="020B0503020204020204" pitchFamily="34" charset="-122"/>
              </a:rPr>
              <a:t>申请退税前36个月未发生骗取留抵退税、骗取出口退税或虚开增值税专用发票情形</a:t>
            </a:r>
            <a:r>
              <a:rPr lang="zh-CN" sz="1600" dirty="0">
                <a:ea typeface="Microsoft YaHei" panose="020B0503020204020204" pitchFamily="34" charset="-122"/>
              </a:rPr>
              <a:t>；</a:t>
            </a:r>
            <a:r>
              <a:rPr sz="1600" dirty="0">
                <a:ea typeface="Microsoft YaHei" panose="020B0503020204020204" pitchFamily="34" charset="-122"/>
              </a:rPr>
              <a:t>申请退税前36个月未因偷税被税务机关出发两次以上</a:t>
            </a:r>
            <a:r>
              <a:rPr lang="zh-CN" sz="1600" dirty="0">
                <a:ea typeface="Microsoft YaHei" panose="020B0503020204020204" pitchFamily="34" charset="-122"/>
              </a:rPr>
              <a:t>；</a:t>
            </a:r>
            <a:r>
              <a:rPr sz="1600" dirty="0">
                <a:ea typeface="Microsoft YaHei" panose="020B0503020204020204" pitchFamily="34" charset="-122"/>
              </a:rPr>
              <a:t>2019年4月1日起未享受即征即退、先征后返（退）政策</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 </a:t>
            </a:r>
            <a:r>
              <a:rPr lang="zh-CN" sz="1600" dirty="0">
                <a:ea typeface="Microsoft YaHei" panose="020B0503020204020204" pitchFamily="34" charset="-122"/>
                <a:sym typeface="+mn-ea"/>
              </a:rPr>
              <a:t>存量留抵税额退还</a:t>
            </a:r>
            <a:endParaRPr lang="zh-CN" sz="1600" dirty="0">
              <a:ea typeface="Microsoft YaHei" panose="020B0503020204020204" pitchFamily="34" charset="-122"/>
              <a:sym typeface="+mn-ea"/>
            </a:endParaRPr>
          </a:p>
          <a:p>
            <a:pPr algn="l">
              <a:lnSpc>
                <a:spcPct val="150000"/>
              </a:lnSpc>
            </a:pPr>
            <a:r>
              <a:rPr lang="en-US" altLang="zh-CN" sz="1600" dirty="0">
                <a:ea typeface="Microsoft YaHei" panose="020B0503020204020204" pitchFamily="34" charset="-122"/>
                <a:sym typeface="+mn-ea"/>
              </a:rPr>
              <a:t>     </a:t>
            </a:r>
            <a:r>
              <a:rPr lang="zh-CN" sz="1600" dirty="0">
                <a:ea typeface="Microsoft YaHei" panose="020B0503020204020204" pitchFamily="34" charset="-122"/>
                <a:sym typeface="+mn-ea"/>
              </a:rPr>
              <a:t>中型企业：自2022年</a:t>
            </a:r>
            <a:r>
              <a:rPr lang="en-US" altLang="zh-CN" sz="1600" dirty="0">
                <a:ea typeface="Microsoft YaHei" panose="020B0503020204020204" pitchFamily="34" charset="-122"/>
                <a:sym typeface="+mn-ea"/>
              </a:rPr>
              <a:t>7</a:t>
            </a:r>
            <a:r>
              <a:rPr lang="zh-CN" sz="1600" dirty="0">
                <a:ea typeface="Microsoft YaHei" panose="020B0503020204020204" pitchFamily="34" charset="-122"/>
                <a:sym typeface="+mn-ea"/>
              </a:rPr>
              <a:t>月纳税申报期起</a:t>
            </a:r>
            <a:endParaRPr sz="1600" dirty="0">
              <a:ea typeface="Microsoft YaHei" panose="020B0503020204020204" pitchFamily="34" charset="-122"/>
            </a:endParaRPr>
          </a:p>
          <a:p>
            <a:pPr algn="l">
              <a:lnSpc>
                <a:spcPct val="150000"/>
              </a:lnSpc>
            </a:pPr>
            <a:r>
              <a:rPr lang="en-US" altLang="zh-CN" sz="1600" dirty="0">
                <a:ea typeface="Microsoft YaHei" panose="020B0503020204020204" pitchFamily="34" charset="-122"/>
                <a:sym typeface="+mn-ea"/>
              </a:rPr>
              <a:t>     </a:t>
            </a:r>
            <a:r>
              <a:rPr lang="zh-CN" sz="1600" dirty="0">
                <a:ea typeface="Microsoft YaHei" panose="020B0503020204020204" pitchFamily="34" charset="-122"/>
                <a:sym typeface="+mn-ea"/>
              </a:rPr>
              <a:t>大型企业：自2022年</a:t>
            </a:r>
            <a:r>
              <a:rPr lang="en-US" altLang="zh-CN" sz="1600" dirty="0">
                <a:ea typeface="Microsoft YaHei" panose="020B0503020204020204" pitchFamily="34" charset="-122"/>
                <a:sym typeface="+mn-ea"/>
              </a:rPr>
              <a:t>10</a:t>
            </a:r>
            <a:r>
              <a:rPr lang="zh-CN" sz="1600" dirty="0">
                <a:ea typeface="Microsoft YaHei" panose="020B0503020204020204" pitchFamily="34" charset="-122"/>
                <a:sym typeface="+mn-ea"/>
              </a:rPr>
              <a:t>月纳税申报期起</a:t>
            </a:r>
            <a:endParaRPr lang="zh-CN" sz="1600" dirty="0">
              <a:ea typeface="Microsoft YaHei" panose="020B0503020204020204" pitchFamily="34" charset="-122"/>
              <a:sym typeface="+mn-ea"/>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向主管税务机关申请一次性退还存量留抵税额</a:t>
            </a:r>
            <a:endParaRPr sz="1600" dirty="0">
              <a:ea typeface="Microsoft YaHei" panose="020B0503020204020204" pitchFamily="34" charset="-122"/>
            </a:endParaRPr>
          </a:p>
          <a:p>
            <a:pPr algn="l">
              <a:lnSpc>
                <a:spcPct val="150000"/>
              </a:lnSpc>
            </a:pP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39825" y="196215"/>
            <a:ext cx="3611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sz="2000" dirty="0">
                <a:latin typeface="Arial" panose="02080604020202020204" pitchFamily="34" charset="0"/>
                <a:ea typeface="Microsoft YaHei" panose="020B0503020204020204" pitchFamily="34" charset="-122"/>
                <a:sym typeface="Arial" panose="02080604020202020204" pitchFamily="34" charset="0"/>
              </a:rPr>
              <a:t>制造业等</a:t>
            </a:r>
            <a:r>
              <a:rPr lang="en-US" altLang="zh-CN" sz="2000" dirty="0">
                <a:latin typeface="Arial" panose="02080604020202020204" pitchFamily="34" charset="0"/>
                <a:ea typeface="Microsoft YaHei" panose="020B0503020204020204" pitchFamily="34" charset="-122"/>
                <a:sym typeface="Arial" panose="02080604020202020204" pitchFamily="34" charset="0"/>
              </a:rPr>
              <a:t>6</a:t>
            </a:r>
            <a:r>
              <a:rPr lang="zh-CN" altLang="en-US" sz="2000" dirty="0">
                <a:latin typeface="Arial" panose="02080604020202020204" pitchFamily="34" charset="0"/>
                <a:ea typeface="Microsoft YaHei" panose="020B0503020204020204" pitchFamily="34" charset="-122"/>
                <a:sym typeface="Arial" panose="02080604020202020204" pitchFamily="34" charset="0"/>
              </a:rPr>
              <a:t>个行业留抵退税政策</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6" name="等腰三角形 5"/>
          <p:cNvSpPr/>
          <p:nvPr/>
        </p:nvSpPr>
        <p:spPr>
          <a:xfrm>
            <a:off x="3233420" y="948690"/>
            <a:ext cx="75565" cy="755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等腰三角形 4"/>
          <p:cNvSpPr/>
          <p:nvPr/>
        </p:nvSpPr>
        <p:spPr>
          <a:xfrm>
            <a:off x="3233420" y="3556000"/>
            <a:ext cx="75565" cy="755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075940" y="749300"/>
            <a:ext cx="5107305" cy="4891405"/>
          </a:xfrm>
          <a:prstGeom prst="rect">
            <a:avLst/>
          </a:prstGeom>
          <a:noFill/>
        </p:spPr>
        <p:txBody>
          <a:bodyPr wrap="square" lIns="91430" tIns="45715" rIns="91430" bIns="45715" rtlCol="0">
            <a:spAutoFit/>
          </a:bodyPr>
          <a:lstStyle/>
          <a:p>
            <a:pPr algn="l">
              <a:lnSpc>
                <a:spcPct val="150000"/>
              </a:lnSpc>
            </a:pPr>
            <a:r>
              <a:rPr sz="1600" dirty="0">
                <a:ea typeface="Microsoft YaHei" panose="020B0503020204020204" pitchFamily="34" charset="-122"/>
              </a:rPr>
              <a:t> </a:t>
            </a:r>
            <a:r>
              <a:rPr lang="zh-CN" sz="1600" dirty="0">
                <a:ea typeface="Microsoft YaHei" panose="020B0503020204020204" pitchFamily="34" charset="-122"/>
              </a:rPr>
              <a:t>如何划分6个行业：</a:t>
            </a:r>
            <a:endParaRPr lang="zh-CN" sz="1600" dirty="0">
              <a:ea typeface="Microsoft YaHei" panose="020B0503020204020204" pitchFamily="34" charset="-122"/>
            </a:endParaRPr>
          </a:p>
          <a:p>
            <a:pPr algn="l">
              <a:lnSpc>
                <a:spcPct val="150000"/>
              </a:lnSpc>
            </a:pPr>
            <a:r>
              <a:rPr lang="en-US" altLang="zh-CN" sz="1600" dirty="0">
                <a:ea typeface="Microsoft YaHei" panose="020B0503020204020204" pitchFamily="34" charset="-122"/>
              </a:rPr>
              <a:t>    </a:t>
            </a:r>
            <a:r>
              <a:rPr lang="zh-CN" sz="1600" dirty="0">
                <a:ea typeface="Microsoft YaHei" panose="020B0503020204020204" pitchFamily="34" charset="-122"/>
              </a:rPr>
              <a:t>制造业等行业企业，是指从事《国民经济行业分类》中“制造业”、“科学研究和技术服务业”、“电力、热力、燃气及水生产和供应业”、“软件和信息技术服务业”、“生态保护和环境治理业”和“交通运输、仓储和邮政业”业务相应发生的增值税销售额占全部增值税销售额的比重超过50%的纳税人。</a:t>
            </a:r>
            <a:endParaRPr lang="zh-CN" sz="1600" dirty="0">
              <a:ea typeface="Microsoft YaHei" panose="020B0503020204020204" pitchFamily="34" charset="-122"/>
            </a:endParaRPr>
          </a:p>
          <a:p>
            <a:pPr algn="l">
              <a:lnSpc>
                <a:spcPct val="150000"/>
              </a:lnSpc>
            </a:pPr>
            <a:r>
              <a:rPr lang="en-US" altLang="zh-CN" sz="1600" dirty="0">
                <a:ea typeface="Microsoft YaHei" panose="020B0503020204020204" pitchFamily="34" charset="-122"/>
              </a:rPr>
              <a:t>    </a:t>
            </a:r>
            <a:r>
              <a:rPr lang="zh-CN" sz="1600" dirty="0">
                <a:ea typeface="Microsoft YaHei" panose="020B0503020204020204" pitchFamily="34" charset="-122"/>
              </a:rPr>
              <a:t>销售占比期间：</a:t>
            </a:r>
            <a:endParaRPr lang="zh-CN" sz="1600" dirty="0">
              <a:ea typeface="Microsoft YaHei" panose="020B0503020204020204" pitchFamily="34" charset="-122"/>
            </a:endParaRPr>
          </a:p>
          <a:p>
            <a:pPr algn="l">
              <a:lnSpc>
                <a:spcPct val="150000"/>
              </a:lnSpc>
            </a:pPr>
            <a:r>
              <a:rPr lang="zh-CN" sz="1600" dirty="0">
                <a:ea typeface="Microsoft YaHei" panose="020B0503020204020204" pitchFamily="34" charset="-122"/>
              </a:rPr>
              <a:t> </a:t>
            </a:r>
            <a:r>
              <a:rPr lang="en-US" altLang="zh-CN" sz="1600" dirty="0">
                <a:ea typeface="Microsoft YaHei" panose="020B0503020204020204" pitchFamily="34" charset="-122"/>
              </a:rPr>
              <a:t>   </a:t>
            </a:r>
            <a:r>
              <a:rPr lang="zh-CN" sz="1600" dirty="0">
                <a:ea typeface="Microsoft YaHei" panose="020B0503020204020204" pitchFamily="34" charset="-122"/>
              </a:rPr>
              <a:t>上述销售额比重根据纳税人</a:t>
            </a:r>
            <a:r>
              <a:rPr lang="zh-CN" sz="1600" dirty="0">
                <a:solidFill>
                  <a:schemeClr val="accent2"/>
                </a:solidFill>
                <a:ea typeface="Microsoft YaHei" panose="020B0503020204020204" pitchFamily="34" charset="-122"/>
              </a:rPr>
              <a:t>申请退税前连续12个月</a:t>
            </a:r>
            <a:r>
              <a:rPr lang="zh-CN" sz="1600" dirty="0">
                <a:ea typeface="Microsoft YaHei" panose="020B0503020204020204" pitchFamily="34" charset="-122"/>
              </a:rPr>
              <a:t>的销售额计算确定；申请退税前</a:t>
            </a:r>
            <a:r>
              <a:rPr lang="zh-CN" sz="1600" dirty="0">
                <a:solidFill>
                  <a:schemeClr val="accent2"/>
                </a:solidFill>
                <a:ea typeface="Microsoft YaHei" panose="020B0503020204020204" pitchFamily="34" charset="-122"/>
              </a:rPr>
              <a:t>经营期不满12个月但满3个月的</a:t>
            </a:r>
            <a:r>
              <a:rPr lang="zh-CN" sz="1600" dirty="0">
                <a:ea typeface="Microsoft YaHei" panose="020B0503020204020204" pitchFamily="34" charset="-122"/>
              </a:rPr>
              <a:t>，按照</a:t>
            </a:r>
            <a:r>
              <a:rPr lang="zh-CN" sz="1600" dirty="0">
                <a:solidFill>
                  <a:schemeClr val="accent2"/>
                </a:solidFill>
                <a:ea typeface="Microsoft YaHei" panose="020B0503020204020204" pitchFamily="34" charset="-122"/>
              </a:rPr>
              <a:t>实际经营期的销售额</a:t>
            </a:r>
            <a:r>
              <a:rPr lang="zh-CN" sz="1600" dirty="0">
                <a:ea typeface="Microsoft YaHei" panose="020B0503020204020204" pitchFamily="34" charset="-122"/>
              </a:rPr>
              <a:t>计算确定。</a:t>
            </a:r>
            <a:endParaRPr lang="zh-CN" sz="1600" dirty="0">
              <a:ea typeface="Microsoft YaHei" panose="020B0503020204020204" pitchFamily="34" charset="-122"/>
            </a:endParaRPr>
          </a:p>
          <a:p>
            <a:pPr algn="l">
              <a:lnSpc>
                <a:spcPct val="150000"/>
              </a:lnSpc>
            </a:pP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39825" y="196215"/>
            <a:ext cx="3611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sz="2000" dirty="0">
                <a:latin typeface="Arial" panose="02080604020202020204" pitchFamily="34" charset="0"/>
                <a:ea typeface="Microsoft YaHei" panose="020B0503020204020204" pitchFamily="34" charset="-122"/>
                <a:sym typeface="Arial" panose="02080604020202020204" pitchFamily="34" charset="0"/>
              </a:rPr>
              <a:t>制造业等</a:t>
            </a:r>
            <a:r>
              <a:rPr lang="en-US" altLang="zh-CN" sz="2000" dirty="0">
                <a:latin typeface="Arial" panose="02080604020202020204" pitchFamily="34" charset="0"/>
                <a:ea typeface="Microsoft YaHei" panose="020B0503020204020204" pitchFamily="34" charset="-122"/>
                <a:sym typeface="Arial" panose="02080604020202020204" pitchFamily="34" charset="0"/>
              </a:rPr>
              <a:t>6</a:t>
            </a:r>
            <a:r>
              <a:rPr lang="zh-CN" altLang="en-US" sz="2000" dirty="0">
                <a:latin typeface="Arial" panose="02080604020202020204" pitchFamily="34" charset="0"/>
                <a:ea typeface="Microsoft YaHei" panose="020B0503020204020204" pitchFamily="34" charset="-122"/>
                <a:sym typeface="Arial" panose="02080604020202020204" pitchFamily="34" charset="0"/>
              </a:rPr>
              <a:t>个行业留抵退税政策</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6" name="等腰三角形 5"/>
          <p:cNvSpPr/>
          <p:nvPr/>
        </p:nvSpPr>
        <p:spPr>
          <a:xfrm>
            <a:off x="3233420" y="948690"/>
            <a:ext cx="75565" cy="755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等腰三角形 4"/>
          <p:cNvSpPr/>
          <p:nvPr/>
        </p:nvSpPr>
        <p:spPr>
          <a:xfrm>
            <a:off x="3233420" y="3556000"/>
            <a:ext cx="75565" cy="755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075940" y="749300"/>
            <a:ext cx="5510530" cy="4521835"/>
          </a:xfrm>
          <a:prstGeom prst="rect">
            <a:avLst/>
          </a:prstGeom>
          <a:noFill/>
        </p:spPr>
        <p:txBody>
          <a:bodyPr wrap="square" lIns="91430" tIns="45715" rIns="91430" bIns="45715" rtlCol="0">
            <a:spAutoFit/>
          </a:bodyPr>
          <a:lstStyle/>
          <a:p>
            <a:pPr algn="l">
              <a:lnSpc>
                <a:spcPct val="150000"/>
              </a:lnSpc>
            </a:pPr>
            <a:r>
              <a:rPr sz="1600" dirty="0">
                <a:ea typeface="Microsoft YaHei" panose="020B0503020204020204" pitchFamily="34" charset="-122"/>
              </a:rPr>
              <a:t> </a:t>
            </a:r>
            <a:r>
              <a:rPr lang="zh-CN" sz="1600" dirty="0">
                <a:ea typeface="Microsoft YaHei" panose="020B0503020204020204" pitchFamily="34" charset="-122"/>
              </a:rPr>
              <a:t>从事多项业务，如何确定是否属于“制造业等6个行业”：</a:t>
            </a:r>
            <a:endParaRPr lang="zh-CN" sz="1600" dirty="0">
              <a:ea typeface="Microsoft YaHei" panose="020B0503020204020204" pitchFamily="34" charset="-122"/>
            </a:endParaRPr>
          </a:p>
          <a:p>
            <a:pPr algn="l">
              <a:lnSpc>
                <a:spcPct val="150000"/>
              </a:lnSpc>
            </a:pPr>
            <a:r>
              <a:rPr lang="zh-CN" sz="1600" dirty="0">
                <a:ea typeface="Microsoft YaHei" panose="020B0503020204020204" pitchFamily="34" charset="-122"/>
              </a:rPr>
              <a:t>如果一个纳税人从事上述6个行业中的多项业务，以相关业务增值税销售额加总计算销售额占比，从而确定是否属于制造业等行业纳税人。</a:t>
            </a:r>
            <a:endParaRPr lang="zh-CN" sz="1600" dirty="0">
              <a:ea typeface="Microsoft YaHei" panose="020B0503020204020204" pitchFamily="34" charset="-122"/>
            </a:endParaRPr>
          </a:p>
          <a:p>
            <a:pPr algn="l">
              <a:lnSpc>
                <a:spcPct val="150000"/>
              </a:lnSpc>
            </a:pPr>
            <a:r>
              <a:rPr lang="en-US" altLang="zh-CN" sz="1600" dirty="0">
                <a:ea typeface="Microsoft YaHei" panose="020B0503020204020204" pitchFamily="34" charset="-122"/>
              </a:rPr>
              <a:t>    </a:t>
            </a:r>
            <a:r>
              <a:rPr lang="zh-CN" sz="1600" dirty="0">
                <a:ea typeface="Microsoft YaHei" panose="020B0503020204020204" pitchFamily="34" charset="-122"/>
              </a:rPr>
              <a:t>举例说明：某纳税人2021年5月至2022年4月期间共取得增值税销售额1000万元，其中：生产销售设备销售额300万元，提供交通运输服务销售额300万元，提供建筑服务销售额400万元。该纳税人2021年5月至2022年4月期间发生的制造业等行业销售额占比为60%[=（300+300）/1000]。因此，该纳税人当期属于制造业等行业纳税人。</a:t>
            </a:r>
            <a:endParaRPr lang="zh-CN" sz="1600" dirty="0">
              <a:ea typeface="Microsoft YaHei" panose="020B0503020204020204" pitchFamily="34" charset="-122"/>
            </a:endParaRPr>
          </a:p>
          <a:p>
            <a:pPr algn="l">
              <a:lnSpc>
                <a:spcPct val="150000"/>
              </a:lnSpc>
            </a:pP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39825" y="196215"/>
            <a:ext cx="3611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sz="2000" dirty="0">
                <a:latin typeface="Arial" panose="02080604020202020204" pitchFamily="34" charset="0"/>
                <a:ea typeface="Microsoft YaHei" panose="020B0503020204020204" pitchFamily="34" charset="-122"/>
                <a:sym typeface="Arial" panose="02080604020202020204" pitchFamily="34" charset="0"/>
              </a:rPr>
              <a:t>制造业等</a:t>
            </a:r>
            <a:r>
              <a:rPr lang="en-US" altLang="zh-CN" sz="2000" dirty="0">
                <a:latin typeface="Arial" panose="02080604020202020204" pitchFamily="34" charset="0"/>
                <a:ea typeface="Microsoft YaHei" panose="020B0503020204020204" pitchFamily="34" charset="-122"/>
                <a:sym typeface="Arial" panose="02080604020202020204" pitchFamily="34" charset="0"/>
              </a:rPr>
              <a:t>6</a:t>
            </a:r>
            <a:r>
              <a:rPr lang="zh-CN" altLang="en-US" sz="2000" dirty="0">
                <a:latin typeface="Arial" panose="02080604020202020204" pitchFamily="34" charset="0"/>
                <a:ea typeface="Microsoft YaHei" panose="020B0503020204020204" pitchFamily="34" charset="-122"/>
                <a:sym typeface="Arial" panose="02080604020202020204" pitchFamily="34" charset="0"/>
              </a:rPr>
              <a:t>个行业留抵退税政策</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6" name="等腰三角形 5"/>
          <p:cNvSpPr/>
          <p:nvPr/>
        </p:nvSpPr>
        <p:spPr>
          <a:xfrm>
            <a:off x="3233420" y="948690"/>
            <a:ext cx="75565" cy="755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等腰三角形 4"/>
          <p:cNvSpPr/>
          <p:nvPr/>
        </p:nvSpPr>
        <p:spPr>
          <a:xfrm>
            <a:off x="3233420" y="2416175"/>
            <a:ext cx="75565" cy="755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532765" y="1649730"/>
            <a:ext cx="6332855" cy="645795"/>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lang="en-US" altLang="zh-CN" sz="2800" dirty="0">
                <a:solidFill>
                  <a:schemeClr val="tx1"/>
                </a:solidFill>
                <a:latin typeface="Arial" panose="02080604020202020204" pitchFamily="34" charset="0"/>
                <a:ea typeface="Microsoft YaHei" panose="020B0503020204020204" pitchFamily="34" charset="-122"/>
                <a:sym typeface="Arial" panose="02080604020202020204" pitchFamily="34" charset="0"/>
              </a:rPr>
              <a:t>增量留抵税额与存量留抵税额如何确定</a:t>
            </a:r>
            <a:endParaRPr lang="en-US" altLang="zh-CN" sz="28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2271395" y="219710"/>
            <a:ext cx="4763135" cy="505460"/>
          </a:xfrm>
          <a:prstGeom prst="rect">
            <a:avLst/>
          </a:prstGeom>
        </p:spPr>
        <p:style>
          <a:lnRef idx="3">
            <a:schemeClr val="lt1"/>
          </a:lnRef>
          <a:fillRef idx="1">
            <a:schemeClr val="accent6"/>
          </a:fillRef>
          <a:effectRef idx="1">
            <a:schemeClr val="accent6"/>
          </a:effectRef>
          <a:fontRef idx="minor">
            <a:schemeClr val="lt1"/>
          </a:fontRef>
        </p:style>
        <p:txBody>
          <a:bodyPr wrap="square" lIns="91430" tIns="45715" rIns="91430" bIns="45715" rtlCol="0">
            <a:spAutoFit/>
          </a:bodyPr>
          <a:lstStyle/>
          <a:p>
            <a:pPr algn="l">
              <a:lnSpc>
                <a:spcPct val="150000"/>
              </a:lnSpc>
            </a:pPr>
            <a:r>
              <a:rPr lang="en-US" altLang="zh-CN" sz="1000" b="1" dirty="0">
                <a:solidFill>
                  <a:schemeClr val="bg1">
                    <a:lumMod val="50000"/>
                  </a:schemeClr>
                </a:solidFill>
                <a:latin typeface="Microsoft YaHei" panose="020B0503020204020204" pitchFamily="34" charset="-122"/>
                <a:ea typeface="Microsoft YaHei" panose="020B0503020204020204" pitchFamily="34" charset="-122"/>
              </a:rPr>
              <a:t>   </a:t>
            </a:r>
            <a:r>
              <a:rPr lang="zh-CN" b="1" dirty="0">
                <a:latin typeface="Microsoft YaHei" panose="020B0503020204020204" pitchFamily="34" charset="-122"/>
                <a:ea typeface="Microsoft YaHei" panose="020B0503020204020204" pitchFamily="34" charset="-122"/>
              </a:rPr>
              <a:t>增量留抵税额</a:t>
            </a:r>
            <a:endParaRPr lang="zh-CN" b="1"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5" name="文本框 4"/>
          <p:cNvSpPr txBox="true"/>
          <p:nvPr/>
        </p:nvSpPr>
        <p:spPr>
          <a:xfrm>
            <a:off x="3164205" y="807085"/>
            <a:ext cx="5560695" cy="107632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p>
            <a:r>
              <a:rPr lang="zh-CN" altLang="en-US" sz="1600">
                <a:solidFill>
                  <a:schemeClr val="accent2"/>
                </a:solidFill>
                <a:latin typeface="东文宋体" charset="0"/>
                <a:ea typeface="东文宋体" charset="0"/>
              </a:rPr>
              <a:t>◆</a:t>
            </a:r>
            <a:r>
              <a:rPr lang="zh-CN" altLang="en-US" sz="1600"/>
              <a:t>纳税人获得一次性存量留抵退税前：增量留抵税额</a:t>
            </a:r>
            <a:r>
              <a:rPr lang="en-US" altLang="zh-CN" sz="1600"/>
              <a:t>=</a:t>
            </a:r>
            <a:r>
              <a:rPr lang="zh-CN" altLang="en-US" sz="1600"/>
              <a:t>当期期末留抵税额</a:t>
            </a:r>
            <a:r>
              <a:rPr lang="en-US" altLang="zh-CN" sz="1600"/>
              <a:t>-</a:t>
            </a:r>
            <a:r>
              <a:rPr lang="zh-CN" altLang="en-US" sz="1600"/>
              <a:t>2019年3月31日留抵税额。</a:t>
            </a:r>
            <a:endParaRPr lang="zh-CN" altLang="en-US" sz="1600"/>
          </a:p>
          <a:p>
            <a:r>
              <a:rPr lang="zh-CN" altLang="en-US" sz="1600">
                <a:solidFill>
                  <a:schemeClr val="accent2"/>
                </a:solidFill>
                <a:latin typeface="东文宋体" charset="0"/>
                <a:ea typeface="东文宋体" charset="0"/>
              </a:rPr>
              <a:t>◆</a:t>
            </a:r>
            <a:r>
              <a:rPr lang="zh-CN" altLang="en-US" sz="1600"/>
              <a:t>纳税人获得一次性存量留抵退税后：增量留抵税额</a:t>
            </a:r>
            <a:r>
              <a:rPr lang="en-US" altLang="zh-CN" sz="1600"/>
              <a:t>=</a:t>
            </a:r>
            <a:r>
              <a:rPr lang="zh-CN" altLang="en-US" sz="1600"/>
              <a:t>当期期末留抵税额</a:t>
            </a:r>
            <a:endParaRPr lang="zh-CN" altLang="en-US" sz="1600"/>
          </a:p>
        </p:txBody>
      </p:sp>
      <p:sp>
        <p:nvSpPr>
          <p:cNvPr id="6" name="文本框 5"/>
          <p:cNvSpPr txBox="true"/>
          <p:nvPr/>
        </p:nvSpPr>
        <p:spPr>
          <a:xfrm>
            <a:off x="3201035" y="2567305"/>
            <a:ext cx="5487035" cy="230695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p>
            <a:r>
              <a:rPr lang="zh-CN" altLang="en-US">
                <a:solidFill>
                  <a:schemeClr val="accent2"/>
                </a:solidFill>
                <a:latin typeface="东文宋体" charset="0"/>
                <a:ea typeface="东文宋体" charset="0"/>
                <a:sym typeface="+mn-ea"/>
              </a:rPr>
              <a:t>◆</a:t>
            </a:r>
            <a:r>
              <a:rPr lang="zh-CN" altLang="en-US"/>
              <a:t>纳税人获得一次性存量留抵退税前：</a:t>
            </a:r>
            <a:endParaRPr lang="zh-CN" altLang="en-US"/>
          </a:p>
          <a:p>
            <a:r>
              <a:rPr lang="en-US" altLang="zh-CN"/>
              <a:t>   </a:t>
            </a:r>
            <a:r>
              <a:rPr lang="zh-CN" altLang="en-US"/>
              <a:t>当期期末留抵税额大于或等于2019年3月31日期末留抵税额的，存量留抵税额为2019年3月31日期末留抵税额；</a:t>
            </a:r>
            <a:endParaRPr lang="zh-CN" altLang="en-US"/>
          </a:p>
          <a:p>
            <a:r>
              <a:rPr lang="en-US" altLang="zh-CN"/>
              <a:t>   </a:t>
            </a:r>
            <a:r>
              <a:rPr lang="zh-CN" altLang="en-US"/>
              <a:t>当期期末留抵税额小于2019年3月31日期末留抵税额的，存量留抵税额为当期期末留抵税额。</a:t>
            </a:r>
            <a:endParaRPr lang="zh-CN" altLang="en-US"/>
          </a:p>
          <a:p>
            <a:r>
              <a:rPr lang="zh-CN" altLang="en-US">
                <a:solidFill>
                  <a:schemeClr val="accent2"/>
                </a:solidFill>
                <a:latin typeface="东文宋体" charset="0"/>
                <a:ea typeface="东文宋体" charset="0"/>
                <a:sym typeface="+mn-ea"/>
              </a:rPr>
              <a:t>◆</a:t>
            </a:r>
            <a:r>
              <a:rPr lang="zh-CN" altLang="en-US"/>
              <a:t>纳税人获得一次性存量留抵退税后，存量留抵税额为零。</a:t>
            </a:r>
            <a:endParaRPr lang="zh-CN" altLang="en-US"/>
          </a:p>
        </p:txBody>
      </p:sp>
      <p:sp>
        <p:nvSpPr>
          <p:cNvPr id="3" name="TextBox 25"/>
          <p:cNvSpPr txBox="true"/>
          <p:nvPr/>
        </p:nvSpPr>
        <p:spPr>
          <a:xfrm>
            <a:off x="2856865" y="1962785"/>
            <a:ext cx="4763135" cy="505460"/>
          </a:xfrm>
          <a:prstGeom prst="rect">
            <a:avLst/>
          </a:prstGeom>
        </p:spPr>
        <p:style>
          <a:lnRef idx="3">
            <a:schemeClr val="lt1"/>
          </a:lnRef>
          <a:fillRef idx="1">
            <a:schemeClr val="accent6"/>
          </a:fillRef>
          <a:effectRef idx="1">
            <a:schemeClr val="accent6"/>
          </a:effectRef>
          <a:fontRef idx="minor">
            <a:schemeClr val="lt1"/>
          </a:fontRef>
        </p:style>
        <p:txBody>
          <a:bodyPr wrap="square" lIns="91430" tIns="45715" rIns="91430" bIns="45715" rtlCol="0">
            <a:spAutoFit/>
          </a:bodyPr>
          <a:p>
            <a:pPr algn="l">
              <a:lnSpc>
                <a:spcPct val="150000"/>
              </a:lnSpc>
            </a:pPr>
            <a:r>
              <a:rPr lang="en-US" altLang="zh-CN" sz="1000" b="1" dirty="0">
                <a:solidFill>
                  <a:schemeClr val="bg1">
                    <a:lumMod val="50000"/>
                  </a:schemeClr>
                </a:solidFill>
                <a:latin typeface="Microsoft YaHei" panose="020B0503020204020204" pitchFamily="34" charset="-122"/>
                <a:ea typeface="Microsoft YaHei" panose="020B0503020204020204" pitchFamily="34" charset="-122"/>
              </a:rPr>
              <a:t>   </a:t>
            </a:r>
            <a:r>
              <a:rPr b="1" dirty="0">
                <a:latin typeface="Microsoft YaHei" panose="020B0503020204020204" pitchFamily="34" charset="-122"/>
                <a:ea typeface="Microsoft YaHei" panose="020B0503020204020204" pitchFamily="34" charset="-122"/>
              </a:rPr>
              <a:t>存量留抵税额</a:t>
            </a:r>
            <a:endParaRPr b="1" dirty="0">
              <a:latin typeface="Microsoft YaHei" panose="020B0503020204020204" pitchFamily="34" charset="-122"/>
              <a:ea typeface="Microsoft YaHei"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683895" y="1790700"/>
            <a:ext cx="1509321" cy="2735580"/>
            <a:chOff x="1674" y="1102"/>
            <a:chExt cx="3633" cy="6577"/>
          </a:xfrm>
        </p:grpSpPr>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2192655" y="956945"/>
            <a:ext cx="6396355" cy="3783330"/>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dirty="0">
                <a:ea typeface="Microsoft YaHei" panose="020B0503020204020204" pitchFamily="34" charset="-122"/>
              </a:rPr>
              <a:t>一</a:t>
            </a:r>
            <a:r>
              <a:rPr lang="zh-CN" sz="1600" dirty="0">
                <a:ea typeface="Microsoft YaHei" panose="020B0503020204020204" pitchFamily="34" charset="-122"/>
              </a:rPr>
              <a:t>、</a:t>
            </a:r>
            <a:r>
              <a:rPr sz="1600" dirty="0">
                <a:ea typeface="Microsoft YaHei" panose="020B0503020204020204" pitchFamily="34" charset="-122"/>
              </a:rPr>
              <a:t>存量留抵税额</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允许退还的存量留抵税额=存量留抵税额×进项构成比例×100%</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1.存量留抵税额，区分以下情形确定：</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（一）纳税人获得一次性存量留抵退税前，</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当期期末留抵税额≥2019年3月31日期末留抵税额的，存量留抵税额=2019年3月31日期末留抵税额；</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 </a:t>
            </a:r>
            <a:r>
              <a:rPr lang="en-US" sz="1600" dirty="0">
                <a:ea typeface="Microsoft YaHei" panose="020B0503020204020204" pitchFamily="34" charset="-122"/>
              </a:rPr>
              <a:t>    </a:t>
            </a:r>
            <a:r>
              <a:rPr sz="1600" dirty="0">
                <a:ea typeface="Microsoft YaHei" panose="020B0503020204020204" pitchFamily="34" charset="-122"/>
              </a:rPr>
              <a:t>当期期末留抵税额＜2019年3月31日期末留抵税额的，存量留抵税额=当期期末留抵税额。</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 </a:t>
            </a:r>
            <a:r>
              <a:rPr lang="en-US" sz="1600" dirty="0">
                <a:ea typeface="Microsoft YaHei" panose="020B0503020204020204" pitchFamily="34" charset="-122"/>
              </a:rPr>
              <a:t>   </a:t>
            </a:r>
            <a:r>
              <a:rPr sz="1600" dirty="0">
                <a:ea typeface="Microsoft YaHei" panose="020B0503020204020204" pitchFamily="34" charset="-122"/>
              </a:rPr>
              <a:t>（二）纳税人获得一次性存量留抵退税后，存量留抵税额为零。</a:t>
            </a:r>
            <a:endParaRPr sz="1600" dirty="0">
              <a:ea typeface="Microsoft YaHei" panose="020B0503020204020204" pitchFamily="34" charset="-122"/>
            </a:endParaRPr>
          </a:p>
          <a:p>
            <a:pPr algn="l">
              <a:lnSpc>
                <a:spcPct val="150000"/>
              </a:lnSpc>
            </a:pP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39825" y="196215"/>
            <a:ext cx="4500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altLang="en-US" sz="2000" dirty="0">
                <a:latin typeface="华文细黑" panose="02010600040101010101" pitchFamily="2" charset="-122"/>
                <a:ea typeface="微软雅黑" charset="-122"/>
                <a:sym typeface="华文细黑" panose="02010600040101010101" pitchFamily="2" charset="-122"/>
              </a:rPr>
              <a:t>增量留抵税额与存量留抵税额如何</a:t>
            </a:r>
            <a:r>
              <a:rPr lang="zh-CN" altLang="en-US" sz="2000" dirty="0" smtClean="0">
                <a:latin typeface="华文细黑" panose="02010600040101010101" pitchFamily="2" charset="-122"/>
                <a:ea typeface="微软雅黑" charset="-122"/>
                <a:sym typeface="华文细黑" panose="02010600040101010101" pitchFamily="2" charset="-122"/>
              </a:rPr>
              <a:t>确定</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683895" y="1790700"/>
            <a:ext cx="1509321" cy="2735580"/>
            <a:chOff x="1674" y="1102"/>
            <a:chExt cx="3633" cy="6577"/>
          </a:xfrm>
        </p:grpSpPr>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2192655" y="956945"/>
            <a:ext cx="6396355" cy="2675255"/>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dirty="0">
                <a:ea typeface="Microsoft YaHei" panose="020B0503020204020204" pitchFamily="34" charset="-122"/>
              </a:rPr>
              <a:t>二</a:t>
            </a:r>
            <a:r>
              <a:rPr lang="zh-CN" sz="1600" dirty="0">
                <a:ea typeface="Microsoft YaHei" panose="020B0503020204020204" pitchFamily="34" charset="-122"/>
              </a:rPr>
              <a:t>、</a:t>
            </a:r>
            <a:r>
              <a:rPr sz="1600" dirty="0">
                <a:ea typeface="Microsoft YaHei" panose="020B0503020204020204" pitchFamily="34" charset="-122"/>
              </a:rPr>
              <a:t>增量留抵税额</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允许退还的增量留抵税额=增量留抵税额×进项构成比例×100%</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增量留抵税额，区分以下情形确定：</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（一）纳税人获得一次性存量留抵退税前，增量留抵税额=当期期末留抵税额—2019年3月31日的留抵税额。</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（二）纳税人获得一次性存量留抵退税后，增量留抵税额=当期期末留抵税额。</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39825" y="196215"/>
            <a:ext cx="4500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altLang="en-US" sz="2000" dirty="0">
                <a:latin typeface="华文细黑" panose="02010600040101010101" pitchFamily="2" charset="-122"/>
                <a:ea typeface="微软雅黑" charset="-122"/>
                <a:sym typeface="华文细黑" panose="02010600040101010101" pitchFamily="2" charset="-122"/>
              </a:rPr>
              <a:t>增量留抵税额与存量留抵税额如何</a:t>
            </a:r>
            <a:r>
              <a:rPr lang="zh-CN" altLang="en-US" sz="2000" dirty="0" smtClean="0">
                <a:latin typeface="华文细黑" panose="02010600040101010101" pitchFamily="2" charset="-122"/>
                <a:ea typeface="微软雅黑" charset="-122"/>
                <a:sym typeface="华文细黑" panose="02010600040101010101" pitchFamily="2" charset="-122"/>
              </a:rPr>
              <a:t>确定</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683895" y="1790700"/>
            <a:ext cx="1509321" cy="2735580"/>
            <a:chOff x="1674" y="1102"/>
            <a:chExt cx="3633" cy="6577"/>
          </a:xfrm>
        </p:grpSpPr>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2192655" y="749300"/>
            <a:ext cx="6396355" cy="4152900"/>
          </a:xfrm>
          <a:prstGeom prst="rect">
            <a:avLst/>
          </a:prstGeom>
          <a:noFill/>
        </p:spPr>
        <p:txBody>
          <a:bodyPr wrap="square" lIns="91430" tIns="45715" rIns="91430" bIns="45715" rtlCol="0">
            <a:spAutoFit/>
          </a:bodyPr>
          <a:lstStyle/>
          <a:p>
            <a:pPr algn="l">
              <a:lnSpc>
                <a:spcPct val="150000"/>
              </a:lnSpc>
            </a:pPr>
            <a:r>
              <a:rPr sz="1600" dirty="0">
                <a:ea typeface="Microsoft YaHei" panose="020B0503020204020204" pitchFamily="34" charset="-122"/>
              </a:rPr>
              <a:t>三</a:t>
            </a:r>
            <a:r>
              <a:rPr lang="zh-CN" sz="1600" dirty="0">
                <a:ea typeface="Microsoft YaHei" panose="020B0503020204020204" pitchFamily="34" charset="-122"/>
              </a:rPr>
              <a:t>、</a:t>
            </a:r>
            <a:r>
              <a:rPr sz="1600" dirty="0">
                <a:ea typeface="Microsoft YaHei" panose="020B0503020204020204" pitchFamily="34" charset="-122"/>
              </a:rPr>
              <a:t>进项构成比例的计算</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允许退还的增量留抵税额=增量留抵税额×进项构成比例×100%</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允许退还的存量留抵税额=存量留抵税额×进项构成比例×100%</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1.计算期间：2019年4月至申请退税前一税款所属期</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2.计算公式=四大类凭证/同期全部已经抵扣的进项税额  </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3.</a:t>
            </a:r>
            <a:r>
              <a:rPr sz="1600" dirty="0">
                <a:ea typeface="Microsoft YaHei" panose="020B0503020204020204" pitchFamily="34" charset="-122"/>
              </a:rPr>
              <a:t>分子：已抵扣的符合规定的扣税凭证</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发票种类：①增值税专用发票（含带有“增值税专用发票”字样全面数字化的电子发票（新增）、税控机动车销售统一发票）②收费公路通行费增值税电子普通发票（新增）③海关进口增值税专用缴款书④解缴税款完税凭证注明的增值税额</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分母：同期全部已抵扣进项税额</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39825" y="196215"/>
            <a:ext cx="4500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altLang="en-US" sz="2000" dirty="0">
                <a:latin typeface="华文细黑" panose="02010600040101010101" pitchFamily="2" charset="-122"/>
                <a:ea typeface="微软雅黑" charset="-122"/>
                <a:sym typeface="华文细黑" panose="02010600040101010101" pitchFamily="2" charset="-122"/>
              </a:rPr>
              <a:t>增量留抵税额与存量留抵税额如何</a:t>
            </a:r>
            <a:r>
              <a:rPr lang="zh-CN" altLang="en-US" sz="2000" dirty="0" smtClean="0">
                <a:latin typeface="华文细黑" panose="02010600040101010101" pitchFamily="2" charset="-122"/>
                <a:ea typeface="微软雅黑" charset="-122"/>
                <a:sym typeface="华文细黑" panose="02010600040101010101" pitchFamily="2" charset="-122"/>
              </a:rPr>
              <a:t>确定</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528695" y="771525"/>
            <a:ext cx="4763135" cy="3413760"/>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endParaRPr sz="1600">
              <a:sym typeface="+mn-ea"/>
            </a:endParaRPr>
          </a:p>
          <a:p>
            <a:pPr algn="l">
              <a:lnSpc>
                <a:spcPct val="150000"/>
              </a:lnSpc>
            </a:pPr>
            <a:r>
              <a:rPr sz="1600">
                <a:sym typeface="+mn-ea"/>
              </a:rPr>
              <a:t>财政部、税务总局下发了《关于进一步加大增值税期末留抵退税政策实施力度的公告》（财税公告2022年第14号，以下简称14号公告），自2022年4月1日起，将先进制造业按月全额退还增值税增量留抵税额政策范围扩大至符合条件的小微企业和“制造业”等6个行业（均含个体工商户） ，并一次性退还小微企业、“制造业”等行业大中型企业的存量留抵税额。</a:t>
            </a:r>
            <a:endParaRPr sz="1600">
              <a:sym typeface="+mn-ea"/>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6084570" cy="398780"/>
          </a:xfrm>
          <a:prstGeom prst="rect">
            <a:avLst/>
          </a:prstGeom>
          <a:noFill/>
        </p:spPr>
        <p:txBody>
          <a:bodyPr wrap="square" rtlCol="0" anchor="t">
            <a:spAutoFit/>
          </a:bodyPr>
          <a:p>
            <a:pPr algn="l"/>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前言</a:t>
            </a:r>
            <a:endPar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683895" y="1790700"/>
            <a:ext cx="1509321" cy="2735580"/>
            <a:chOff x="1674" y="1102"/>
            <a:chExt cx="3633" cy="6577"/>
          </a:xfrm>
        </p:grpSpPr>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2192655" y="749300"/>
            <a:ext cx="6396355" cy="4152900"/>
          </a:xfrm>
          <a:prstGeom prst="rect">
            <a:avLst/>
          </a:prstGeom>
          <a:noFill/>
        </p:spPr>
        <p:txBody>
          <a:bodyPr wrap="square" lIns="91430" tIns="45715" rIns="91430" bIns="45715" rtlCol="0">
            <a:spAutoFit/>
          </a:bodyPr>
          <a:lstStyle/>
          <a:p>
            <a:pPr algn="l">
              <a:lnSpc>
                <a:spcPct val="150000"/>
              </a:lnSpc>
            </a:pPr>
            <a:r>
              <a:rPr sz="1600" dirty="0">
                <a:ea typeface="Microsoft YaHei" panose="020B0503020204020204" pitchFamily="34" charset="-122"/>
              </a:rPr>
              <a:t>三</a:t>
            </a:r>
            <a:r>
              <a:rPr lang="zh-CN" sz="1600" dirty="0">
                <a:ea typeface="Microsoft YaHei" panose="020B0503020204020204" pitchFamily="34" charset="-122"/>
              </a:rPr>
              <a:t>、</a:t>
            </a:r>
            <a:r>
              <a:rPr sz="1600" dirty="0">
                <a:ea typeface="Microsoft YaHei" panose="020B0503020204020204" pitchFamily="34" charset="-122"/>
              </a:rPr>
              <a:t>进项构成比例的计算</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4.进项转出无需扣减：为减轻纳税人退税核算负担，在计算进项构成比例时，纳税人在上述计算期间内发生的进项税额转出部分无需扣减</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 </a:t>
            </a:r>
            <a:r>
              <a:rPr lang="en-US" sz="1600" dirty="0">
                <a:ea typeface="Microsoft YaHei" panose="020B0503020204020204" pitchFamily="34" charset="-122"/>
              </a:rPr>
              <a:t>  </a:t>
            </a:r>
            <a:r>
              <a:rPr sz="1600" dirty="0">
                <a:ea typeface="Microsoft YaHei" panose="020B0503020204020204" pitchFamily="34" charset="-122"/>
              </a:rPr>
              <a:t>5.计算进项构成比例的规定：不仅适用于14号公告规定的留抵退税政策，同时也适用于《财政部 税务总局 海关总署关于深化增值税改革有关政策的公告》（2019年第39号）规定的留抵退税政策。</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6.出口跨境业务：纳税人出口货物劳务、发生跨境应税行为，适用免抵退税办法的，应先办理免抵退税。免抵退税办理完毕后，仍符合本公告规定条件的，可以申请退还留抵税额；适用免退税办法的，相关进项税额不得用于退还留抵税额。</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39825" y="196215"/>
            <a:ext cx="4500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altLang="en-US" sz="2000" dirty="0">
                <a:latin typeface="华文细黑" panose="02010600040101010101" pitchFamily="2" charset="-122"/>
                <a:ea typeface="微软雅黑" charset="-122"/>
                <a:sym typeface="华文细黑" panose="02010600040101010101" pitchFamily="2" charset="-122"/>
              </a:rPr>
              <a:t>增量留抵税额与存量留抵税额如何</a:t>
            </a:r>
            <a:r>
              <a:rPr lang="zh-CN" altLang="en-US" sz="2000" dirty="0" smtClean="0">
                <a:latin typeface="华文细黑" panose="02010600040101010101" pitchFamily="2" charset="-122"/>
                <a:ea typeface="微软雅黑" charset="-122"/>
                <a:sym typeface="华文细黑" panose="02010600040101010101" pitchFamily="2" charset="-122"/>
              </a:rPr>
              <a:t>确定</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207135" y="1715770"/>
            <a:ext cx="4911090" cy="1661795"/>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36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sz="3600" dirty="0">
                <a:solidFill>
                  <a:schemeClr val="tx1"/>
                </a:solidFill>
                <a:latin typeface="Arial" panose="02080604020202020204" pitchFamily="34" charset="0"/>
                <a:ea typeface="Microsoft YaHei" panose="020B0503020204020204" pitchFamily="34" charset="-122"/>
                <a:sym typeface="Arial" panose="02080604020202020204" pitchFamily="34" charset="0"/>
              </a:rPr>
              <a:t>退税条件、流程、时间、资料</a:t>
            </a:r>
            <a:endParaRPr sz="36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683895" y="1790284"/>
            <a:ext cx="1586179" cy="2735996"/>
            <a:chOff x="1674" y="1101"/>
            <a:chExt cx="3818" cy="6578"/>
          </a:xfrm>
        </p:grpSpPr>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3184" y="1101"/>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2270125" y="749300"/>
            <a:ext cx="6659245" cy="4152900"/>
          </a:xfrm>
          <a:prstGeom prst="rect">
            <a:avLst/>
          </a:prstGeom>
          <a:noFill/>
        </p:spPr>
        <p:txBody>
          <a:bodyPr wrap="square" lIns="91430" tIns="45715" rIns="91430" bIns="45715" rtlCol="0">
            <a:spAutoFit/>
          </a:bodyPr>
          <a:lstStyle/>
          <a:p>
            <a:pPr algn="l">
              <a:lnSpc>
                <a:spcPct val="150000"/>
              </a:lnSpc>
            </a:pPr>
            <a:r>
              <a:rPr sz="1600" dirty="0">
                <a:ea typeface="Microsoft YaHei" panose="020B0503020204020204" pitchFamily="34" charset="-122"/>
              </a:rPr>
              <a:t>退税流程：</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按照14号公告规定办理留抵退税的具体流程，包括退税申请、受理、审核、退库等环节的相关征管事项仍按照现行规定执行。其中，纳税人办理存量留抵退税与办理增量留抵退税的相关征管规定一致。</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政策依据：</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①国家税务总局公告2019年第20号《国家税务总局关于办理增值税期末留抵税额退税有关事项的公告》（纳税人办理存量留抵退税与办理增量留抵退税的相关征管规定一致）②税总发[2021]30号国家税务总局关于印发《增值税期末留抵税额退税操作规程（试行）》的通知</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③国家税务总局公告2022年第4号《国家税务总局关于进一步加大增值税期末留抵退税政策实施力度有关征管事项的公告》</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39825" y="196215"/>
            <a:ext cx="3484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sz="2000" dirty="0">
                <a:latin typeface="Arial" panose="02080604020202020204" pitchFamily="34" charset="0"/>
                <a:ea typeface="Microsoft YaHei" panose="020B0503020204020204" pitchFamily="34" charset="-122"/>
                <a:sym typeface="Arial" panose="02080604020202020204" pitchFamily="34" charset="0"/>
              </a:rPr>
              <a:t>退税条件、流程、时间、资料</a:t>
            </a:r>
            <a:endParaRPr lang="zh-CN" sz="2000" dirty="0">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603885" y="1894840"/>
            <a:ext cx="1509321" cy="2735580"/>
            <a:chOff x="1674" y="1102"/>
            <a:chExt cx="3633" cy="6577"/>
          </a:xfrm>
        </p:grpSpPr>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2312670" y="1122680"/>
            <a:ext cx="6147435" cy="3044825"/>
          </a:xfrm>
          <a:prstGeom prst="rect">
            <a:avLst/>
          </a:prstGeom>
          <a:noFill/>
        </p:spPr>
        <p:txBody>
          <a:bodyPr wrap="square" lIns="91430" tIns="45715" rIns="91430" bIns="45715" rtlCol="0">
            <a:spAutoFit/>
          </a:bodyPr>
          <a:lstStyle/>
          <a:p>
            <a:pPr algn="l">
              <a:lnSpc>
                <a:spcPct val="150000"/>
              </a:lnSpc>
            </a:pPr>
            <a:r>
              <a:rPr sz="1600" dirty="0">
                <a:ea typeface="Microsoft YaHei" panose="020B0503020204020204" pitchFamily="34" charset="-122"/>
              </a:rPr>
              <a:t>退税资料：纳税人适用14号公告规定的留抵退税政策，在申请办理留抵退税时提交的退税申请资料无变化，仅需要提交一张《退（抵）税申请表》。</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需要说明的是，《退（抵）税申请表》可通过电子税务局线上提交，也可以通过办税服务厅线下提交。结合今年出台的留抵退税政策规定，对原《退（抵）税申请表》中的部分填报内容做了相应调整，纳税人申请留抵退税时，可结合其适用的具体政策和实际生产经营等情况进行填报。（适用所有留抵退税的纳税人）</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3484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退税条件、流程、时间、资料</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a:off x="0" y="-2718"/>
            <a:ext cx="5076056" cy="5030590"/>
          </a:xfrm>
          <a:prstGeom prst="rect">
            <a:avLst/>
          </a:prstGeom>
        </p:spPr>
      </p:pic>
      <p:sp>
        <p:nvSpPr>
          <p:cNvPr id="10" name="TextBox 26"/>
          <p:cNvSpPr txBox="true"/>
          <p:nvPr/>
        </p:nvSpPr>
        <p:spPr>
          <a:xfrm>
            <a:off x="4204335" y="1884045"/>
            <a:ext cx="3225165" cy="1014730"/>
          </a:xfrm>
          <a:prstGeom prst="rect">
            <a:avLst/>
          </a:prstGeom>
          <a:noFill/>
        </p:spPr>
        <p:txBody>
          <a:bodyPr wrap="square" rtlCol="0">
            <a:spAutoFit/>
          </a:bodyPr>
          <a:lstStyle/>
          <a:p>
            <a:pPr algn="ctr"/>
            <a:r>
              <a:rPr lang="zh-CN" altLang="en-US" sz="6000" dirty="0" smtClean="0">
                <a:solidFill>
                  <a:schemeClr val="tx1"/>
                </a:solidFill>
                <a:latin typeface="方正正黑简体" panose="02000000000000000000" pitchFamily="2" charset="-122"/>
                <a:ea typeface="方正正黑简体" panose="02000000000000000000" pitchFamily="2" charset="-122"/>
              </a:rPr>
              <a:t>谢 谢！</a:t>
            </a:r>
            <a:endParaRPr lang="zh-CN" altLang="en-US" sz="6000" dirty="0" smtClean="0">
              <a:solidFill>
                <a:schemeClr val="tx1"/>
              </a:solidFill>
              <a:latin typeface="方正正黑简体" panose="02000000000000000000" pitchFamily="2" charset="-122"/>
              <a:ea typeface="方正正黑简体" panose="020000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434080" y="852805"/>
            <a:ext cx="4763135" cy="3437890"/>
          </a:xfrm>
          <a:prstGeom prst="rect">
            <a:avLst/>
          </a:prstGeom>
          <a:noFill/>
        </p:spPr>
        <p:txBody>
          <a:bodyPr wrap="square" lIns="91430" tIns="45715" rIns="91430" bIns="45715" rtlCol="0">
            <a:spAutoFit/>
          </a:bodyPr>
          <a:lstStyle/>
          <a:p>
            <a:pPr algn="l">
              <a:lnSpc>
                <a:spcPct val="150000"/>
              </a:lnSpc>
            </a:pPr>
            <a:r>
              <a:rPr lang="zh-CN" altLang="en-US" sz="1600" b="1" dirty="0">
                <a:solidFill>
                  <a:schemeClr val="accent2"/>
                </a:solidFill>
                <a:latin typeface="东文宋体" charset="0"/>
                <a:ea typeface="东文宋体" charset="0"/>
                <a:cs typeface="+mn-ea"/>
                <a:sym typeface="华文细黑" panose="02010600040101010101" pitchFamily="2" charset="-122"/>
              </a:rPr>
              <a:t>☆</a:t>
            </a:r>
            <a:r>
              <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rPr>
              <a:t>一般</a:t>
            </a: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企业：除“小微企业”、“制造业等</a:t>
            </a:r>
            <a:r>
              <a:rPr lang="en-US" altLang="zh-CN"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6</a:t>
            </a: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个行</a:t>
            </a:r>
            <a:r>
              <a:rPr lang="en-US" altLang="zh-CN"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      </a:t>
            </a: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业”之外的纳税人</a:t>
            </a:r>
            <a:endParaRPr sz="1600" dirty="0">
              <a:solidFill>
                <a:schemeClr val="tx1"/>
              </a:solidFill>
              <a:latin typeface="华文细黑" panose="02010600040101010101" pitchFamily="2" charset="-122"/>
              <a:ea typeface="微软雅黑" charset="-122"/>
              <a:cs typeface="+mn-ea"/>
              <a:sym typeface="华文细黑" panose="02010600040101010101" pitchFamily="2" charset="-122"/>
            </a:endParaRPr>
          </a:p>
          <a:p>
            <a:pPr algn="l">
              <a:lnSpc>
                <a:spcPct val="150000"/>
              </a:lnSpc>
            </a:pPr>
            <a:r>
              <a:rPr lang="zh-CN" altLang="en-US" sz="1600" b="1" dirty="0" smtClean="0">
                <a:solidFill>
                  <a:schemeClr val="accent2"/>
                </a:solidFill>
                <a:latin typeface="东文宋体" charset="0"/>
                <a:ea typeface="东文宋体" charset="0"/>
                <a:cs typeface="+mn-ea"/>
                <a:sym typeface="华文细黑" panose="02010600040101010101" pitchFamily="2" charset="-122"/>
              </a:rPr>
              <a:t>☆</a:t>
            </a: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小微企业：微型企业、小型企业</a:t>
            </a:r>
            <a:endParaRPr sz="1600" dirty="0">
              <a:solidFill>
                <a:schemeClr val="tx1"/>
              </a:solidFill>
              <a:latin typeface="华文细黑" panose="02010600040101010101" pitchFamily="2" charset="-122"/>
              <a:ea typeface="微软雅黑" charset="-122"/>
              <a:cs typeface="+mn-ea"/>
              <a:sym typeface="华文细黑" panose="02010600040101010101" pitchFamily="2" charset="-122"/>
            </a:endParaRPr>
          </a:p>
          <a:p>
            <a:pPr>
              <a:lnSpc>
                <a:spcPct val="130000"/>
              </a:lnSpc>
            </a:pPr>
            <a:r>
              <a:rPr lang="zh-CN" altLang="en-US" sz="1600" b="1" dirty="0" smtClean="0">
                <a:solidFill>
                  <a:schemeClr val="accent2"/>
                </a:solidFill>
                <a:latin typeface="东文宋体" charset="0"/>
                <a:ea typeface="东文宋体" charset="0"/>
                <a:cs typeface="+mn-ea"/>
                <a:sym typeface="华文细黑" panose="02010600040101010101" pitchFamily="2" charset="-122"/>
              </a:rPr>
              <a:t>☆</a:t>
            </a: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制造业等</a:t>
            </a:r>
            <a:r>
              <a:rPr lang="en-US" altLang="zh-CN"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6</a:t>
            </a: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个行业：</a:t>
            </a:r>
            <a:endParaRPr lang="en-US" altLang="zh-CN" sz="1600" dirty="0" smtClean="0">
              <a:solidFill>
                <a:schemeClr val="tx1"/>
              </a:solidFill>
              <a:latin typeface="华文细黑" panose="02010600040101010101" pitchFamily="2" charset="-122"/>
              <a:ea typeface="微软雅黑" charset="-122"/>
              <a:cs typeface="+mn-ea"/>
              <a:sym typeface="华文细黑" panose="02010600040101010101" pitchFamily="2" charset="-122"/>
            </a:endParaRPr>
          </a:p>
          <a:p>
            <a:pPr>
              <a:lnSpc>
                <a:spcPct val="130000"/>
              </a:lnSpc>
            </a:pPr>
            <a:r>
              <a:rPr lang="en-US" altLang="zh-CN"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  </a:t>
            </a: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①制造业</a:t>
            </a:r>
            <a:endPar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endParaRPr>
          </a:p>
          <a:p>
            <a:pPr>
              <a:lnSpc>
                <a:spcPct val="130000"/>
              </a:lnSpc>
            </a:pP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 </a:t>
            </a:r>
            <a:r>
              <a:rPr lang="en-US" altLang="zh-CN"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 </a:t>
            </a: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②</a:t>
            </a:r>
            <a:r>
              <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rPr>
              <a:t>科学研究和技术服务业</a:t>
            </a:r>
            <a:endPar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endParaRPr>
          </a:p>
          <a:p>
            <a:pPr>
              <a:lnSpc>
                <a:spcPct val="130000"/>
              </a:lnSpc>
            </a:pPr>
            <a:r>
              <a:rPr lang="en-US" altLang="zh-CN" sz="1600" dirty="0">
                <a:solidFill>
                  <a:schemeClr val="tx1"/>
                </a:solidFill>
                <a:latin typeface="华文细黑" panose="02010600040101010101" pitchFamily="2" charset="-122"/>
                <a:ea typeface="微软雅黑" charset="-122"/>
                <a:cs typeface="+mn-ea"/>
                <a:sym typeface="华文细黑" panose="02010600040101010101" pitchFamily="2" charset="-122"/>
              </a:rPr>
              <a:t>  </a:t>
            </a:r>
            <a:r>
              <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rPr>
              <a:t>③电力、热力、燃气及水生产和供应业</a:t>
            </a:r>
            <a:endPar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endParaRPr>
          </a:p>
          <a:p>
            <a:pPr>
              <a:lnSpc>
                <a:spcPct val="130000"/>
              </a:lnSpc>
            </a:pPr>
            <a:r>
              <a:rPr lang="en-US" altLang="zh-CN" sz="1600" dirty="0">
                <a:solidFill>
                  <a:schemeClr val="tx1"/>
                </a:solidFill>
                <a:latin typeface="华文细黑" panose="02010600040101010101" pitchFamily="2" charset="-122"/>
                <a:ea typeface="微软雅黑" charset="-122"/>
                <a:cs typeface="+mn-ea"/>
                <a:sym typeface="华文细黑" panose="02010600040101010101" pitchFamily="2" charset="-122"/>
              </a:rPr>
              <a:t>  </a:t>
            </a:r>
            <a:r>
              <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rPr>
              <a:t>④软件和信息技术服务业</a:t>
            </a:r>
            <a:endPar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endParaRPr>
          </a:p>
          <a:p>
            <a:pPr>
              <a:lnSpc>
                <a:spcPct val="130000"/>
              </a:lnSpc>
            </a:pPr>
            <a:r>
              <a:rPr lang="en-US" altLang="zh-CN" sz="1600" dirty="0">
                <a:solidFill>
                  <a:schemeClr val="tx1"/>
                </a:solidFill>
                <a:latin typeface="华文细黑" panose="02010600040101010101" pitchFamily="2" charset="-122"/>
                <a:ea typeface="微软雅黑" charset="-122"/>
                <a:cs typeface="+mn-ea"/>
                <a:sym typeface="华文细黑" panose="02010600040101010101" pitchFamily="2" charset="-122"/>
              </a:rPr>
              <a:t>  </a:t>
            </a:r>
            <a:r>
              <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rPr>
              <a:t>⑤生态保护和环境治理业</a:t>
            </a:r>
            <a:endPar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endParaRPr>
          </a:p>
          <a:p>
            <a:pPr>
              <a:lnSpc>
                <a:spcPct val="130000"/>
              </a:lnSpc>
            </a:pPr>
            <a:r>
              <a:rPr lang="en-US" altLang="zh-CN" sz="1600" dirty="0">
                <a:solidFill>
                  <a:schemeClr val="tx1"/>
                </a:solidFill>
                <a:latin typeface="华文细黑" panose="02010600040101010101" pitchFamily="2" charset="-122"/>
                <a:ea typeface="微软雅黑" charset="-122"/>
                <a:cs typeface="+mn-ea"/>
                <a:sym typeface="华文细黑" panose="02010600040101010101" pitchFamily="2" charset="-122"/>
              </a:rPr>
              <a:t>  </a:t>
            </a:r>
            <a:r>
              <a:rPr lang="zh-CN" altLang="en-US" sz="1600" dirty="0">
                <a:solidFill>
                  <a:schemeClr val="tx1"/>
                </a:solidFill>
                <a:latin typeface="华文细黑" panose="02010600040101010101" pitchFamily="2" charset="-122"/>
                <a:ea typeface="微软雅黑" charset="-122"/>
                <a:cs typeface="+mn-ea"/>
                <a:sym typeface="华文细黑" panose="02010600040101010101" pitchFamily="2" charset="-122"/>
              </a:rPr>
              <a:t>⑥交通运输、仓储和邮政</a:t>
            </a:r>
            <a:r>
              <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rPr>
              <a:t>业</a:t>
            </a:r>
            <a:endParaRPr lang="zh-CN" altLang="en-US" sz="1600" dirty="0" smtClean="0">
              <a:solidFill>
                <a:schemeClr val="tx1"/>
              </a:solidFill>
              <a:latin typeface="华文细黑" panose="02010600040101010101" pitchFamily="2" charset="-122"/>
              <a:ea typeface="微软雅黑" charset="-122"/>
              <a:cs typeface="+mn-ea"/>
              <a:sym typeface="华文细黑" panose="02010600040101010101" pitchFamily="2"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6084570" cy="398780"/>
          </a:xfrm>
          <a:prstGeom prst="rect">
            <a:avLst/>
          </a:prstGeom>
          <a:noFill/>
        </p:spPr>
        <p:txBody>
          <a:bodyPr wrap="square" rtlCol="0" anchor="t">
            <a:spAutoFit/>
          </a:bodyPr>
          <a:p>
            <a:pPr algn="l"/>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留抵退税企业类型</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441065" y="875030"/>
            <a:ext cx="4763135" cy="3783330"/>
          </a:xfrm>
          <a:prstGeom prst="rect">
            <a:avLst/>
          </a:prstGeom>
          <a:noFill/>
        </p:spPr>
        <p:txBody>
          <a:bodyPr wrap="square" lIns="91430" tIns="45715" rIns="91430" bIns="45715" rtlCol="0">
            <a:spAutoFit/>
          </a:bodyPr>
          <a:lstStyle/>
          <a:p>
            <a:pPr algn="l">
              <a:lnSpc>
                <a:spcPct val="150000"/>
              </a:lnSpc>
            </a:pPr>
            <a:r>
              <a:rPr sz="1600" dirty="0">
                <a:ea typeface="Microsoft YaHei" panose="020B0503020204020204" pitchFamily="34" charset="-122"/>
              </a:rPr>
              <a:t>划型要点提示：</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1.中型、小型、微型划型政策依据：按照《中小企业划型标准规定》（工信部联企业〔2011〕300号）和《金融业企业划型标准规定》（银发〔2015〕309号）中的营业收入指标、资产总额指标确定。</a:t>
            </a:r>
            <a:endParaRPr sz="1600" dirty="0">
              <a:ea typeface="Microsoft YaHei" panose="020B0503020204020204" pitchFamily="34" charset="-122"/>
            </a:endParaRPr>
          </a:p>
          <a:p>
            <a:pPr algn="l">
              <a:lnSpc>
                <a:spcPct val="150000"/>
              </a:lnSpc>
            </a:pPr>
            <a:r>
              <a:rPr sz="1600" b="1" dirty="0">
                <a:ea typeface="Microsoft YaHei" panose="020B0503020204020204" pitchFamily="34" charset="-122"/>
              </a:rPr>
              <a:t>资产总额</a:t>
            </a:r>
            <a:r>
              <a:rPr sz="1600" dirty="0">
                <a:ea typeface="Microsoft YaHei" panose="020B0503020204020204" pitchFamily="34" charset="-122"/>
              </a:rPr>
              <a:t>指标按照纳税人上一会计年度年末值确定。（《资产负债表》）</a:t>
            </a:r>
            <a:endParaRPr sz="1600" dirty="0">
              <a:ea typeface="Microsoft YaHei" panose="020B0503020204020204" pitchFamily="34" charset="-122"/>
            </a:endParaRPr>
          </a:p>
          <a:p>
            <a:pPr algn="l">
              <a:lnSpc>
                <a:spcPct val="150000"/>
              </a:lnSpc>
            </a:pPr>
            <a:r>
              <a:rPr sz="1600" b="1" dirty="0">
                <a:ea typeface="Microsoft YaHei" panose="020B0503020204020204" pitchFamily="34" charset="-122"/>
              </a:rPr>
              <a:t>营业收入</a:t>
            </a:r>
            <a:r>
              <a:rPr sz="1600" dirty="0">
                <a:ea typeface="Microsoft YaHei" panose="020B0503020204020204" pitchFamily="34" charset="-122"/>
              </a:rPr>
              <a:t>指标按照纳税人上一会计年度增值税销售额确定（《增值税及附加税费申报表》）</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不满一个会计年度的，按照以下：</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6084570" cy="398780"/>
          </a:xfrm>
          <a:prstGeom prst="rect">
            <a:avLst/>
          </a:prstGeom>
          <a:noFill/>
        </p:spPr>
        <p:txBody>
          <a:bodyPr wrap="square" rtlCol="0" anchor="t">
            <a:spAutoFit/>
          </a:bodyPr>
          <a:p>
            <a:pPr algn="l"/>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留抵退税纳税人类型</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441065" y="875030"/>
            <a:ext cx="4763135" cy="2305685"/>
          </a:xfrm>
          <a:prstGeom prst="rect">
            <a:avLst/>
          </a:prstGeom>
          <a:noFill/>
        </p:spPr>
        <p:txBody>
          <a:bodyPr wrap="square" lIns="91430" tIns="45715" rIns="91430" bIns="45715" rtlCol="0">
            <a:spAutoFit/>
          </a:bodyPr>
          <a:lstStyle/>
          <a:p>
            <a:pPr algn="l">
              <a:lnSpc>
                <a:spcPct val="150000"/>
              </a:lnSpc>
            </a:pPr>
            <a:r>
              <a:rPr sz="1600" dirty="0">
                <a:ea typeface="Microsoft YaHei" panose="020B0503020204020204" pitchFamily="34" charset="-122"/>
              </a:rPr>
              <a:t>不满一个会计年度的，按照以下：</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增值税销售额（年）=上一会计年度企业实际存续期间增值税销售额/企业实际存续月数×12</a:t>
            </a:r>
            <a:endParaRPr sz="1600" dirty="0">
              <a:ea typeface="Microsoft YaHei" panose="020B0503020204020204" pitchFamily="34" charset="-122"/>
            </a:endParaRPr>
          </a:p>
          <a:p>
            <a:pPr algn="l">
              <a:lnSpc>
                <a:spcPct val="150000"/>
              </a:lnSpc>
            </a:pPr>
            <a:r>
              <a:rPr sz="1600" dirty="0">
                <a:ea typeface="Microsoft YaHei" panose="020B0503020204020204" pitchFamily="34" charset="-122"/>
              </a:rPr>
              <a:t>本公告所称增值税销售额，包括纳税申报销售额、稽查查补销售额、纳税评估调整销售额。适用增值税差额征税政策的，以差额后的销售额确定。</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6084570" cy="398780"/>
          </a:xfrm>
          <a:prstGeom prst="rect">
            <a:avLst/>
          </a:prstGeom>
          <a:noFill/>
        </p:spPr>
        <p:txBody>
          <a:bodyPr wrap="square" rtlCol="0" anchor="t">
            <a:spAutoFit/>
          </a:bodyPr>
          <a:p>
            <a:pPr algn="l"/>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留抵退税纳税人类型</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645795"/>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800" dirty="0">
                <a:solidFill>
                  <a:schemeClr val="tx1"/>
                </a:solidFill>
                <a:latin typeface="Arial" panose="02080604020202020204" pitchFamily="34" charset="0"/>
                <a:ea typeface="Microsoft YaHei" panose="020B0503020204020204" pitchFamily="34" charset="-122"/>
                <a:sym typeface="Arial" panose="02080604020202020204" pitchFamily="34" charset="0"/>
              </a:rPr>
              <a:t>       小微企业留抵退税</a:t>
            </a:r>
            <a:endParaRPr lang="en-US" altLang="zh-CN" sz="28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2564130" y="377825"/>
            <a:ext cx="4763135" cy="735965"/>
          </a:xfrm>
          <a:prstGeom prst="rect">
            <a:avLst/>
          </a:prstGeom>
        </p:spPr>
        <p:style>
          <a:lnRef idx="3">
            <a:schemeClr val="lt1"/>
          </a:lnRef>
          <a:fillRef idx="1">
            <a:schemeClr val="accent6"/>
          </a:fillRef>
          <a:effectRef idx="1">
            <a:schemeClr val="accent6"/>
          </a:effectRef>
          <a:fontRef idx="minor">
            <a:schemeClr val="lt1"/>
          </a:fontRef>
        </p:style>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2800" b="1" dirty="0">
                <a:latin typeface="Microsoft YaHei" panose="020B0503020204020204" pitchFamily="34" charset="-122"/>
                <a:ea typeface="Microsoft YaHei" panose="020B0503020204020204" pitchFamily="34" charset="-122"/>
              </a:rPr>
              <a:t>小微企业是指什么</a:t>
            </a:r>
            <a:endParaRPr sz="2800" b="1"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5" name="文本框 4"/>
          <p:cNvSpPr txBox="true"/>
          <p:nvPr/>
        </p:nvSpPr>
        <p:spPr>
          <a:xfrm>
            <a:off x="3757930" y="1388110"/>
            <a:ext cx="4674870" cy="14763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p>
            <a:r>
              <a:rPr lang="zh-CN" altLang="en-US"/>
              <a:t>14号公告规定的小型企业和微型企业，按照《中小企业划型标准规定》（工信部联企业〔2011〕300号）和《金融业企业划型标准规定》（银发〔2015〕309号）中的营业收入指标、资产总额指标确定。</a:t>
            </a:r>
            <a:endParaRPr lang="zh-CN" altLang="en-US"/>
          </a:p>
        </p:txBody>
      </p:sp>
      <p:sp>
        <p:nvSpPr>
          <p:cNvPr id="6" name="文本框 5"/>
          <p:cNvSpPr txBox="true"/>
          <p:nvPr/>
        </p:nvSpPr>
        <p:spPr>
          <a:xfrm>
            <a:off x="3757930" y="2922270"/>
            <a:ext cx="4674870" cy="175323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p>
            <a:r>
              <a:rPr lang="zh-CN" altLang="en-US"/>
              <a:t>上述规定所列行业企业中未采用营业收入指标或资产总额指标的以及未列明的行业企业，微型企业标准为增值税销售额（年）100万元以下（不含100万元）；小型企业标准为增值税销售额（年）2000万元以下（不含2000万元）。</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2988945" y="1247140"/>
            <a:ext cx="5187315" cy="459105"/>
          </a:xfrm>
          <a:prstGeom prst="rect">
            <a:avLst/>
          </a:prstGeom>
        </p:spPr>
        <p:style>
          <a:lnRef idx="3">
            <a:schemeClr val="lt1"/>
          </a:lnRef>
          <a:fillRef idx="1">
            <a:schemeClr val="accent6"/>
          </a:fillRef>
          <a:effectRef idx="1">
            <a:schemeClr val="accent6"/>
          </a:effectRef>
          <a:fontRef idx="minor">
            <a:schemeClr val="lt1"/>
          </a:fontRef>
        </p:style>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lang="zh-CN" sz="1600" dirty="0">
                <a:latin typeface="Microsoft YaHei" panose="020B0503020204020204" pitchFamily="34" charset="-122"/>
                <a:ea typeface="Microsoft YaHei" panose="020B0503020204020204" pitchFamily="34" charset="-122"/>
              </a:rPr>
              <a:t>时间：自</a:t>
            </a:r>
            <a:r>
              <a:rPr lang="en-US" altLang="zh-CN" sz="1600" dirty="0">
                <a:latin typeface="Microsoft YaHei" panose="020B0503020204020204" pitchFamily="34" charset="-122"/>
                <a:ea typeface="Microsoft YaHei" panose="020B0503020204020204" pitchFamily="34" charset="-122"/>
              </a:rPr>
              <a:t>2022</a:t>
            </a:r>
            <a:r>
              <a:rPr lang="zh-CN" altLang="en-US" sz="1600" dirty="0">
                <a:latin typeface="Microsoft YaHei" panose="020B0503020204020204" pitchFamily="34" charset="-122"/>
                <a:ea typeface="Microsoft YaHei" panose="020B0503020204020204" pitchFamily="34" charset="-122"/>
              </a:rPr>
              <a:t>年</a:t>
            </a:r>
            <a:r>
              <a:rPr lang="en-US" altLang="zh-CN" sz="1600" dirty="0">
                <a:latin typeface="Microsoft YaHei" panose="020B0503020204020204" pitchFamily="34" charset="-122"/>
                <a:ea typeface="Microsoft YaHei" panose="020B0503020204020204" pitchFamily="34" charset="-122"/>
              </a:rPr>
              <a:t>4</a:t>
            </a:r>
            <a:r>
              <a:rPr lang="zh-CN" altLang="en-US" sz="1600" dirty="0">
                <a:latin typeface="Microsoft YaHei" panose="020B0503020204020204" pitchFamily="34" charset="-122"/>
                <a:ea typeface="Microsoft YaHei" panose="020B0503020204020204" pitchFamily="34" charset="-122"/>
              </a:rPr>
              <a:t>月申报期起，截止</a:t>
            </a:r>
            <a:r>
              <a:rPr lang="en-US" altLang="zh-CN" sz="1600" dirty="0">
                <a:latin typeface="Microsoft YaHei" panose="020B0503020204020204" pitchFamily="34" charset="-122"/>
                <a:ea typeface="Microsoft YaHei" panose="020B0503020204020204" pitchFamily="34" charset="-122"/>
              </a:rPr>
              <a:t>2022</a:t>
            </a:r>
            <a:r>
              <a:rPr lang="zh-CN" altLang="en-US" sz="1600" dirty="0">
                <a:latin typeface="Microsoft YaHei" panose="020B0503020204020204" pitchFamily="34" charset="-122"/>
                <a:ea typeface="Microsoft YaHei" panose="020B0503020204020204" pitchFamily="34" charset="-122"/>
              </a:rPr>
              <a:t>年</a:t>
            </a:r>
            <a:r>
              <a:rPr lang="en-US" altLang="zh-CN" sz="1600" dirty="0">
                <a:latin typeface="Microsoft YaHei" panose="020B0503020204020204" pitchFamily="34" charset="-122"/>
                <a:ea typeface="Microsoft YaHei" panose="020B0503020204020204" pitchFamily="34" charset="-122"/>
              </a:rPr>
              <a:t>12</a:t>
            </a:r>
            <a:r>
              <a:rPr lang="zh-CN" altLang="en-US" sz="1600" dirty="0">
                <a:latin typeface="Microsoft YaHei" panose="020B0503020204020204" pitchFamily="34" charset="-122"/>
                <a:ea typeface="Microsoft YaHei" panose="020B0503020204020204" pitchFamily="34" charset="-122"/>
              </a:rPr>
              <a:t>月</a:t>
            </a:r>
            <a:r>
              <a:rPr lang="en-US" altLang="zh-CN" sz="1600" dirty="0">
                <a:latin typeface="Microsoft YaHei" panose="020B0503020204020204" pitchFamily="34" charset="-122"/>
                <a:ea typeface="Microsoft YaHei" panose="020B0503020204020204" pitchFamily="34" charset="-122"/>
              </a:rPr>
              <a:t>31</a:t>
            </a:r>
            <a:r>
              <a:rPr lang="zh-CN" altLang="en-US" sz="1600" dirty="0">
                <a:latin typeface="Microsoft YaHei" panose="020B0503020204020204" pitchFamily="34" charset="-122"/>
                <a:ea typeface="Microsoft YaHei" panose="020B0503020204020204" pitchFamily="34" charset="-122"/>
              </a:rPr>
              <a:t>日前</a:t>
            </a:r>
            <a:endParaRPr lang="zh-CN" altLang="en-US" sz="1600"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23315" y="196215"/>
            <a:ext cx="2722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sz="2000" dirty="0">
                <a:latin typeface="Arial" panose="02080604020202020204" pitchFamily="34" charset="0"/>
                <a:ea typeface="Microsoft YaHei" panose="020B0503020204020204" pitchFamily="34" charset="-122"/>
                <a:sym typeface="Arial" panose="02080604020202020204" pitchFamily="34" charset="0"/>
              </a:rPr>
              <a:t>增量留抵税额退还时间</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4" name="文本框 3"/>
          <p:cNvSpPr txBox="true"/>
          <p:nvPr/>
        </p:nvSpPr>
        <p:spPr>
          <a:xfrm>
            <a:off x="3253105" y="2127885"/>
            <a:ext cx="5062855" cy="230695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p>
            <a:r>
              <a:rPr lang="zh-CN" altLang="en-US"/>
              <a:t> </a:t>
            </a:r>
            <a:r>
              <a:rPr lang="en-US" altLang="zh-CN"/>
              <a:t>     </a:t>
            </a:r>
            <a:r>
              <a:rPr lang="zh-CN" altLang="en-US"/>
              <a:t>退税条件：</a:t>
            </a:r>
            <a:endParaRPr lang="zh-CN" altLang="en-US"/>
          </a:p>
          <a:p>
            <a:r>
              <a:rPr lang="en-US" altLang="zh-CN"/>
              <a:t>         </a:t>
            </a:r>
            <a:r>
              <a:rPr lang="zh-CN" altLang="en-US"/>
              <a:t>纳税信用等级为</a:t>
            </a:r>
            <a:r>
              <a:rPr lang="en-US" altLang="zh-CN"/>
              <a:t>A</a:t>
            </a:r>
            <a:r>
              <a:rPr lang="zh-CN" altLang="en-US"/>
              <a:t>级或者</a:t>
            </a:r>
            <a:r>
              <a:rPr lang="en-US" altLang="zh-CN"/>
              <a:t>B</a:t>
            </a:r>
            <a:r>
              <a:rPr lang="zh-CN" altLang="en-US"/>
              <a:t>级</a:t>
            </a:r>
            <a:endParaRPr lang="zh-CN" altLang="en-US"/>
          </a:p>
          <a:p>
            <a:r>
              <a:rPr lang="zh-CN" altLang="en-US"/>
              <a:t> </a:t>
            </a:r>
            <a:r>
              <a:rPr lang="en-US" altLang="zh-CN"/>
              <a:t>     </a:t>
            </a:r>
            <a:r>
              <a:rPr lang="zh-CN" altLang="en-US"/>
              <a:t>申请退税前</a:t>
            </a:r>
            <a:r>
              <a:rPr lang="en-US" altLang="zh-CN"/>
              <a:t>36</a:t>
            </a:r>
            <a:r>
              <a:rPr lang="zh-CN" altLang="en-US"/>
              <a:t>个月未发生骗取留抵退税、骗取出口退税或虚开增值税专用发票情形 </a:t>
            </a:r>
            <a:endParaRPr lang="zh-CN" altLang="en-US"/>
          </a:p>
          <a:p>
            <a:r>
              <a:rPr lang="en-US" altLang="zh-CN"/>
              <a:t>         </a:t>
            </a:r>
            <a:r>
              <a:rPr lang="zh-CN" altLang="en-US"/>
              <a:t>申请退税前</a:t>
            </a:r>
            <a:r>
              <a:rPr lang="en-US" altLang="zh-CN"/>
              <a:t>36</a:t>
            </a:r>
            <a:r>
              <a:rPr lang="zh-CN" altLang="en-US"/>
              <a:t>个月未因偷税被税务机关出发两次以上</a:t>
            </a:r>
            <a:endParaRPr lang="zh-CN" altLang="en-US"/>
          </a:p>
          <a:p>
            <a:r>
              <a:rPr lang="zh-CN" altLang="en-US"/>
              <a:t> </a:t>
            </a:r>
            <a:r>
              <a:rPr lang="en-US" altLang="zh-CN"/>
              <a:t>    2019</a:t>
            </a:r>
            <a:r>
              <a:rPr lang="zh-CN" altLang="en-US"/>
              <a:t>年</a:t>
            </a:r>
            <a:r>
              <a:rPr lang="en-US" altLang="zh-CN"/>
              <a:t>4</a:t>
            </a:r>
            <a:r>
              <a:rPr lang="zh-CN" altLang="en-US"/>
              <a:t>月</a:t>
            </a:r>
            <a:r>
              <a:rPr lang="en-US" altLang="zh-CN"/>
              <a:t>1</a:t>
            </a:r>
            <a:r>
              <a:rPr lang="zh-CN" altLang="en-US"/>
              <a:t>日起未享受即征即退、先征后返（退）政策</a:t>
            </a:r>
            <a:endParaRPr lang="en-US" altLang="zh-CN"/>
          </a:p>
        </p:txBody>
      </p:sp>
      <p:sp>
        <p:nvSpPr>
          <p:cNvPr id="5" name="流程图: 联系 4"/>
          <p:cNvSpPr/>
          <p:nvPr/>
        </p:nvSpPr>
        <p:spPr>
          <a:xfrm>
            <a:off x="3779520" y="2560320"/>
            <a:ext cx="75565" cy="7556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流程图: 联系 5"/>
          <p:cNvSpPr/>
          <p:nvPr/>
        </p:nvSpPr>
        <p:spPr>
          <a:xfrm>
            <a:off x="3779520" y="2846705"/>
            <a:ext cx="75565" cy="7556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流程图: 联系 6"/>
          <p:cNvSpPr/>
          <p:nvPr/>
        </p:nvSpPr>
        <p:spPr>
          <a:xfrm>
            <a:off x="3779520" y="3344545"/>
            <a:ext cx="75565" cy="7556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流程图: 联系 7"/>
          <p:cNvSpPr/>
          <p:nvPr/>
        </p:nvSpPr>
        <p:spPr>
          <a:xfrm>
            <a:off x="3779520" y="3905250"/>
            <a:ext cx="75565" cy="7556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23315" y="196215"/>
            <a:ext cx="2722880" cy="553085"/>
          </a:xfrm>
          <a:prstGeom prst="rect">
            <a:avLst/>
          </a:prstGeom>
          <a:noFill/>
        </p:spPr>
        <p:txBody>
          <a:bodyPr wrap="none" rtlCol="0" anchor="t">
            <a:spAutoFit/>
          </a:bodyPr>
          <a:p>
            <a:pPr marL="0" lvl="1" indent="0" algn="l">
              <a:lnSpc>
                <a:spcPct val="150000"/>
              </a:lnSpc>
              <a:buFont typeface="Arial" panose="02080604020202020204" pitchFamily="34" charset="0"/>
              <a:buNone/>
            </a:pPr>
            <a:r>
              <a:rPr lang="zh-CN" sz="2000" dirty="0">
                <a:latin typeface="Arial" panose="02080604020202020204" pitchFamily="34" charset="0"/>
                <a:ea typeface="Microsoft YaHei" panose="020B0503020204020204" pitchFamily="34" charset="-122"/>
                <a:sym typeface="Arial" panose="02080604020202020204" pitchFamily="34" charset="0"/>
              </a:rPr>
              <a:t>存量留抵税额退还时间</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4" name="文本框 3"/>
          <p:cNvSpPr txBox="true"/>
          <p:nvPr/>
        </p:nvSpPr>
        <p:spPr>
          <a:xfrm>
            <a:off x="3239135" y="1553210"/>
            <a:ext cx="5165725" cy="230695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p>
            <a:r>
              <a:rPr lang="zh-CN" altLang="en-US"/>
              <a:t> </a:t>
            </a:r>
            <a:r>
              <a:rPr lang="en-US" altLang="zh-CN"/>
              <a:t>  </a:t>
            </a:r>
            <a:r>
              <a:rPr lang="en-US" altLang="zh-CN" sz="2400"/>
              <a:t> </a:t>
            </a:r>
            <a:r>
              <a:rPr lang="zh-CN" sz="2400"/>
              <a:t>微型企业：</a:t>
            </a:r>
            <a:r>
              <a:rPr lang="en-US" altLang="zh-CN" sz="2400"/>
              <a:t>2022</a:t>
            </a:r>
            <a:r>
              <a:rPr lang="zh-CN" altLang="en-US" sz="2400"/>
              <a:t>年</a:t>
            </a:r>
            <a:r>
              <a:rPr lang="en-US" altLang="zh-CN" sz="2400"/>
              <a:t>4</a:t>
            </a:r>
            <a:r>
              <a:rPr lang="zh-CN" altLang="en-US" sz="2400"/>
              <a:t>月纳税申报期起</a:t>
            </a:r>
            <a:endParaRPr lang="zh-CN" altLang="en-US" sz="2400"/>
          </a:p>
          <a:p>
            <a:r>
              <a:rPr lang="zh-CN" altLang="en-US" sz="2400"/>
              <a:t> </a:t>
            </a:r>
            <a:r>
              <a:rPr lang="en-US" altLang="zh-CN" sz="2400"/>
              <a:t>  </a:t>
            </a:r>
            <a:r>
              <a:rPr lang="zh-CN" sz="2400"/>
              <a:t>小型企业：</a:t>
            </a:r>
            <a:r>
              <a:rPr lang="en-US" altLang="zh-CN" sz="2400"/>
              <a:t>2022</a:t>
            </a:r>
            <a:r>
              <a:rPr lang="zh-CN" altLang="en-US" sz="2400"/>
              <a:t>年</a:t>
            </a:r>
            <a:r>
              <a:rPr lang="en-US" altLang="zh-CN" sz="2400"/>
              <a:t>5</a:t>
            </a:r>
            <a:r>
              <a:rPr lang="zh-CN" altLang="en-US" sz="2400"/>
              <a:t>月</a:t>
            </a:r>
            <a:r>
              <a:rPr lang="zh-CN" altLang="en-US" sz="2400">
                <a:sym typeface="+mn-ea"/>
              </a:rPr>
              <a:t>纳税申报期起</a:t>
            </a:r>
            <a:endParaRPr lang="zh-CN" altLang="en-US" sz="2400">
              <a:sym typeface="+mn-ea"/>
            </a:endParaRPr>
          </a:p>
          <a:p>
            <a:r>
              <a:rPr lang="en-US" altLang="zh-CN" sz="2400"/>
              <a:t>      </a:t>
            </a:r>
            <a:r>
              <a:rPr lang="zh-CN" altLang="en-US" sz="2400"/>
              <a:t>向主管税务机关申请一次性退还存量留抵税额</a:t>
            </a:r>
            <a:endParaRPr lang="zh-CN" altLang="en-US" sz="240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第一PPT，www.1ppt.com">
  <a:themeElements>
    <a:clrScheme name="自定义 18">
      <a:dk1>
        <a:sysClr val="windowText" lastClr="000000"/>
      </a:dk1>
      <a:lt1>
        <a:sysClr val="window" lastClr="FFFFFF"/>
      </a:lt1>
      <a:dk2>
        <a:srgbClr val="5A6378"/>
      </a:dk2>
      <a:lt2>
        <a:srgbClr val="7F7F7F"/>
      </a:lt2>
      <a:accent1>
        <a:srgbClr val="0070C0"/>
      </a:accent1>
      <a:accent2>
        <a:srgbClr val="00B0F0"/>
      </a:accent2>
      <a:accent3>
        <a:srgbClr val="0070C0"/>
      </a:accent3>
      <a:accent4>
        <a:srgbClr val="00B0F0"/>
      </a:accent4>
      <a:accent5>
        <a:srgbClr val="0070C0"/>
      </a:accent5>
      <a:accent6>
        <a:srgbClr val="00B0F0"/>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4021</Words>
  <Application>WPS 演示</Application>
  <PresentationFormat>全屏显示(16:9)</PresentationFormat>
  <Paragraphs>168</Paragraphs>
  <Slides>24</Slides>
  <Notes>23</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24</vt:i4>
      </vt:variant>
    </vt:vector>
  </HeadingPairs>
  <TitlesOfParts>
    <vt:vector size="43" baseType="lpstr">
      <vt:lpstr>Arial</vt:lpstr>
      <vt:lpstr>宋体</vt:lpstr>
      <vt:lpstr>Wingdings</vt:lpstr>
      <vt:lpstr>Nimbus Roman No9 L</vt:lpstr>
      <vt:lpstr>Microsoft YaHei</vt:lpstr>
      <vt:lpstr>黑体</vt:lpstr>
      <vt:lpstr>方正正黑简体</vt:lpstr>
      <vt:lpstr>Calibri</vt:lpstr>
      <vt:lpstr>东文宋体</vt:lpstr>
      <vt:lpstr>方正书宋_GBK</vt:lpstr>
      <vt:lpstr>华文细黑</vt:lpstr>
      <vt:lpstr>微软雅黑</vt:lpstr>
      <vt:lpstr>方正黑体_GBK</vt:lpstr>
      <vt:lpstr>DejaVu Sans</vt:lpstr>
      <vt:lpstr>宋体</vt:lpstr>
      <vt:lpstr>Arial Unicode MS</vt:lpstr>
      <vt:lpstr>汉仪中等线简</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蓝色曲线</dc:title>
  <dc:creator>第一PPT</dc:creator>
  <cp:keywords>www.1ppt.com</cp:keywords>
  <dc:description>www.1ppt.com</dc:description>
  <cp:lastModifiedBy>nfg</cp:lastModifiedBy>
  <cp:revision>498</cp:revision>
  <dcterms:created xsi:type="dcterms:W3CDTF">2022-05-10T08:25:06Z</dcterms:created>
  <dcterms:modified xsi:type="dcterms:W3CDTF">2022-05-10T08:25:06Z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2052-11.8.2.10183</vt:lpwstr>
  </property>
  <property fmtid="{D5CDD505-2E9C-101B-9397-08002B2CF9AE}" pid="3" name="ICV">
    <vt:lpwstr>B126D9898B84448288662BDA250B3074</vt:lpwstr>
  </property>
</Properties>
</file>