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80" r:id="rId5"/>
    <p:sldId id="261" r:id="rId6"/>
    <p:sldId id="262" r:id="rId7"/>
    <p:sldId id="296" r:id="rId8"/>
    <p:sldId id="260" r:id="rId9"/>
    <p:sldId id="297" r:id="rId10"/>
    <p:sldId id="271" r:id="rId11"/>
    <p:sldId id="264" r:id="rId12"/>
    <p:sldId id="267" r:id="rId13"/>
    <p:sldId id="265" r:id="rId14"/>
    <p:sldId id="273" r:id="rId15"/>
    <p:sldId id="274" r:id="rId16"/>
    <p:sldId id="276" r:id="rId17"/>
    <p:sldId id="277" r:id="rId18"/>
    <p:sldId id="275"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54" y="-96"/>
      </p:cViewPr>
      <p:guideLst>
        <p:guide orient="horz" pos="2146"/>
        <p:guide pos="287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6" name="任意多边形: 形状 6"/>
          <p:cNvSpPr/>
          <p:nvPr/>
        </p:nvSpPr>
        <p:spPr>
          <a:xfrm>
            <a:off x="8342710" y="-7938"/>
            <a:ext cx="801290"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7" name="椭圆 7"/>
          <p:cNvSpPr/>
          <p:nvPr/>
        </p:nvSpPr>
        <p:spPr>
          <a:xfrm>
            <a:off x="6022181" y="458788"/>
            <a:ext cx="556022" cy="7413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8" name="任意多边形: 形状 8"/>
          <p:cNvSpPr/>
          <p:nvPr/>
        </p:nvSpPr>
        <p:spPr>
          <a:xfrm>
            <a:off x="2465785" y="-7938"/>
            <a:ext cx="1092994" cy="584201"/>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9" name="任意多边形: 形状 9"/>
          <p:cNvSpPr/>
          <p:nvPr/>
        </p:nvSpPr>
        <p:spPr>
          <a:xfrm>
            <a:off x="3899297" y="5929313"/>
            <a:ext cx="1371600" cy="938212"/>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10" name="任意多边形: 形状 10"/>
          <p:cNvSpPr/>
          <p:nvPr/>
        </p:nvSpPr>
        <p:spPr>
          <a:xfrm>
            <a:off x="8209360" y="6275388"/>
            <a:ext cx="777478"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11" name="任意多边形: 形状 11"/>
          <p:cNvSpPr/>
          <p:nvPr/>
        </p:nvSpPr>
        <p:spPr>
          <a:xfrm>
            <a:off x="-14287" y="6184900"/>
            <a:ext cx="59055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12" name="KSO_Shape"/>
          <p:cNvSpPr/>
          <p:nvPr/>
        </p:nvSpPr>
        <p:spPr>
          <a:xfrm rot="13141020">
            <a:off x="363141" y="1138238"/>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3" name="KSO_Shape"/>
          <p:cNvSpPr/>
          <p:nvPr/>
        </p:nvSpPr>
        <p:spPr>
          <a:xfrm rot="17100000">
            <a:off x="616744" y="3236913"/>
            <a:ext cx="161925" cy="19050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4" name="KSO_Shape"/>
          <p:cNvSpPr/>
          <p:nvPr/>
        </p:nvSpPr>
        <p:spPr>
          <a:xfrm rot="10154805">
            <a:off x="6324600" y="611663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5" name="KSO_Shape"/>
          <p:cNvSpPr/>
          <p:nvPr/>
        </p:nvSpPr>
        <p:spPr>
          <a:xfrm rot="11738950">
            <a:off x="8083154" y="256063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6" name=" 184"/>
          <p:cNvSpPr/>
          <p:nvPr/>
        </p:nvSpPr>
        <p:spPr>
          <a:xfrm>
            <a:off x="545306" y="1936750"/>
            <a:ext cx="702469" cy="936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fontAlgn="auto">
              <a:spcBef>
                <a:spcPts val="0"/>
              </a:spcBef>
              <a:spcAft>
                <a:spcPts val="0"/>
              </a:spcAft>
              <a:buFontTx/>
              <a:buNone/>
              <a:defRPr/>
            </a:pPr>
            <a:endParaRPr lang="zh-CN" altLang="en-US" sz="1350" noProof="1">
              <a:solidFill>
                <a:srgbClr val="FFFFFF"/>
              </a:solidFill>
            </a:endParaRPr>
          </a:p>
        </p:txBody>
      </p:sp>
      <p:sp>
        <p:nvSpPr>
          <p:cNvPr id="4" name="标题 3"/>
          <p:cNvSpPr>
            <a:spLocks noGrp="1"/>
          </p:cNvSpPr>
          <p:nvPr>
            <p:ph type="ctrTitle"/>
          </p:nvPr>
        </p:nvSpPr>
        <p:spPr>
          <a:xfrm>
            <a:off x="2062094" y="2343802"/>
            <a:ext cx="5007429" cy="902363"/>
          </a:xfrm>
        </p:spPr>
        <p:txBody>
          <a:bodyPr anchor="b">
            <a:normAutofit/>
          </a:bodyPr>
          <a:lstStyle>
            <a:lvl1pPr algn="ctr">
              <a:defRPr sz="3600" b="1">
                <a:solidFill>
                  <a:schemeClr val="tx1">
                    <a:lumMod val="65000"/>
                    <a:lumOff val="35000"/>
                  </a:schemeClr>
                </a:solidFill>
              </a:defRPr>
            </a:lvl1pPr>
          </a:lstStyle>
          <a:p>
            <a:r>
              <a:rPr lang="zh-CN" altLang="en-US" noProof="1" smtClean="0"/>
              <a:t>单击此处编辑母版标题样式</a:t>
            </a:r>
            <a:endParaRPr lang="zh-CN" altLang="en-US" noProof="1"/>
          </a:p>
        </p:txBody>
      </p:sp>
      <p:sp>
        <p:nvSpPr>
          <p:cNvPr id="5" name="副标题 4"/>
          <p:cNvSpPr>
            <a:spLocks noGrp="1"/>
          </p:cNvSpPr>
          <p:nvPr>
            <p:ph type="subTitle" idx="1"/>
          </p:nvPr>
        </p:nvSpPr>
        <p:spPr>
          <a:xfrm>
            <a:off x="2062094" y="3294698"/>
            <a:ext cx="5007429" cy="590550"/>
          </a:xfrm>
        </p:spPr>
        <p:txBody>
          <a:bodyPr>
            <a:normAutofit/>
          </a:bodyPr>
          <a:lstStyle>
            <a:lvl1pPr marL="0" indent="0" algn="ctr">
              <a:buNone/>
              <a:defRPr sz="150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endParaRPr lang="zh-CN" altLang="en-US" noProof="1"/>
          </a:p>
        </p:txBody>
      </p:sp>
      <p:sp>
        <p:nvSpPr>
          <p:cNvPr id="17"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18" name="页脚占位符 4"/>
          <p:cNvSpPr>
            <a:spLocks noGrp="1"/>
          </p:cNvSpPr>
          <p:nvPr>
            <p:ph type="ftr" sz="quarter" idx="11"/>
          </p:nvPr>
        </p:nvSpPr>
        <p:spPr/>
        <p:txBody>
          <a:bodyPr/>
          <a:lstStyle>
            <a:lvl1pPr>
              <a:defRPr/>
            </a:lvl1pPr>
          </a:lstStyle>
          <a:p>
            <a:endParaRPr lang="zh-CN" altLang="en-US"/>
          </a:p>
        </p:txBody>
      </p:sp>
      <p:sp>
        <p:nvSpPr>
          <p:cNvPr id="19" name="灯片编号占位符 5"/>
          <p:cNvSpPr>
            <a:spLocks noGrp="1"/>
          </p:cNvSpPr>
          <p:nvPr>
            <p:ph type="sldNum" sz="quarter" idx="12"/>
          </p:nvPr>
        </p:nvSpPr>
        <p:spPr/>
        <p:txBody>
          <a:bodyPr/>
          <a:lstStyle>
            <a:lvl1pPr>
              <a:defRPr smtClean="0"/>
            </a:lvl1pPr>
          </a:lstStyle>
          <a:p>
            <a:fld id="{0C913308-F349-4B6D-A68A-DD1791B4A57B}"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5"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6"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7"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8"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 name="竖排标题 1"/>
          <p:cNvSpPr>
            <a:spLocks noGrp="1"/>
          </p:cNvSpPr>
          <p:nvPr>
            <p:ph type="title" orient="vert"/>
          </p:nvPr>
        </p:nvSpPr>
        <p:spPr>
          <a:xfrm>
            <a:off x="7368363" y="365125"/>
            <a:ext cx="1146987" cy="5811838"/>
          </a:xfrm>
        </p:spPr>
        <p:txBody>
          <a:bodyPr vert="eaVert">
            <a:normAutofit/>
          </a:bodyPr>
          <a:lstStyle>
            <a:lvl1pPr>
              <a:defRPr sz="2700"/>
            </a:lvl1p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28650" y="365125"/>
            <a:ext cx="6659969" cy="581183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11" name="页脚占位符 4"/>
          <p:cNvSpPr>
            <a:spLocks noGrp="1"/>
          </p:cNvSpPr>
          <p:nvPr>
            <p:ph type="ftr" sz="quarter" idx="11"/>
          </p:nvPr>
        </p:nvSpPr>
        <p:spPr/>
        <p:txBody>
          <a:bodyPr/>
          <a:lstStyle>
            <a:lvl1pPr>
              <a:defRPr/>
            </a:lvl1pPr>
          </a:lstStyle>
          <a:p>
            <a:endParaRPr lang="zh-CN" altLang="en-US"/>
          </a:p>
        </p:txBody>
      </p:sp>
      <p:sp>
        <p:nvSpPr>
          <p:cNvPr id="12" name="灯片编号占位符 5"/>
          <p:cNvSpPr>
            <a:spLocks noGrp="1"/>
          </p:cNvSpPr>
          <p:nvPr>
            <p:ph type="sldNum" sz="quarter" idx="12"/>
          </p:nvPr>
        </p:nvSpPr>
        <p:spPr/>
        <p:txBody>
          <a:bodyPr/>
          <a:lstStyle>
            <a:lvl1pPr>
              <a:defRPr smtClean="0"/>
            </a:lvl1pPr>
          </a:lstStyle>
          <a:p>
            <a:fld id="{0C913308-F349-4B6D-A68A-DD1791B4A57B}" type="slidenum">
              <a:rPr lang="zh-CN" altLang="en-US" smtClean="0"/>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28650" y="551543"/>
            <a:ext cx="7886700" cy="555897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nvPr>
        </p:nvSpPr>
        <p:spPr/>
        <p:txBody>
          <a:bodyPr/>
          <a:lstStyle>
            <a:lvl1pPr>
              <a:defRPr/>
            </a:lvl1pPr>
          </a:lstStyle>
          <a:p>
            <a:pPr>
              <a:defRPr/>
            </a:pPr>
            <a:endParaRPr lang="zh-CN" altLang="en-US"/>
          </a:p>
        </p:txBody>
      </p:sp>
      <p:sp>
        <p:nvSpPr>
          <p:cNvPr id="4" name="页脚占位符 4"/>
          <p:cNvSpPr>
            <a:spLocks noGrp="1"/>
          </p:cNvSpPr>
          <p:nvPr>
            <p:ph type="ftr" sz="quarter" idx="15"/>
          </p:nvPr>
        </p:nvSpPr>
        <p:spPr/>
        <p:txBody>
          <a:bodyPr/>
          <a:lstStyle>
            <a:lvl1pPr>
              <a:defRPr/>
            </a:lvl1pPr>
          </a:lstStyle>
          <a:p>
            <a:pPr>
              <a:defRPr/>
            </a:pPr>
            <a:endParaRPr lang="zh-CN" altLang="en-US"/>
          </a:p>
        </p:txBody>
      </p:sp>
      <p:sp>
        <p:nvSpPr>
          <p:cNvPr id="5" name="灯片编号占位符 5"/>
          <p:cNvSpPr>
            <a:spLocks noGrp="1"/>
          </p:cNvSpPr>
          <p:nvPr>
            <p:ph type="sldNum" sz="quarter" idx="16"/>
          </p:nvPr>
        </p:nvSpPr>
        <p:spPr/>
        <p:txBody>
          <a:bodyPr/>
          <a:lstStyle>
            <a:lvl1pPr>
              <a:defRPr/>
            </a:lvl1pPr>
          </a:lstStyle>
          <a:p>
            <a:pPr>
              <a:defRPr/>
            </a:pPr>
            <a:fld id="{17C96AB1-0E46-4C84-8EC2-FBFBFFDCFAF0}" type="slidenum">
              <a:rPr lang="zh-CN" altLang="en-US"/>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5"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6"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7"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8"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7" name="标题 16"/>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8" name="内容占位符 17"/>
          <p:cNvSpPr>
            <a:spLocks noGrp="1"/>
          </p:cNvSpPr>
          <p:nvPr>
            <p:ph idx="1"/>
          </p:nvPr>
        </p:nvSpPr>
        <p:spPr>
          <a:xfrm>
            <a:off x="657660" y="1716563"/>
            <a:ext cx="7886700" cy="4351338"/>
          </a:xfrm>
        </p:spPr>
        <p:txBody>
          <a:bodyPr>
            <a:normAutofit/>
          </a:bodyPr>
          <a:lstStyle>
            <a:lvl1pPr>
              <a:defRPr sz="1800">
                <a:solidFill>
                  <a:schemeClr val="tx1">
                    <a:lumMod val="50000"/>
                    <a:lumOff val="50000"/>
                  </a:schemeClr>
                </a:solidFill>
              </a:defRPr>
            </a:lvl1pPr>
            <a:lvl2pPr>
              <a:defRPr sz="1500">
                <a:solidFill>
                  <a:schemeClr val="tx1">
                    <a:lumMod val="50000"/>
                    <a:lumOff val="50000"/>
                  </a:schemeClr>
                </a:solidFill>
              </a:defRPr>
            </a:lvl2pPr>
            <a:lvl3pPr>
              <a:defRPr sz="1350">
                <a:solidFill>
                  <a:schemeClr val="tx1">
                    <a:lumMod val="50000"/>
                    <a:lumOff val="50000"/>
                  </a:schemeClr>
                </a:solidFill>
              </a:defRPr>
            </a:lvl3pPr>
            <a:lvl4pPr>
              <a:defRPr sz="1350">
                <a:solidFill>
                  <a:schemeClr val="tx1">
                    <a:lumMod val="50000"/>
                    <a:lumOff val="50000"/>
                  </a:schemeClr>
                </a:solidFill>
              </a:defRPr>
            </a:lvl4pPr>
            <a:lvl5pPr>
              <a:defRPr sz="1350">
                <a:solidFill>
                  <a:schemeClr val="tx1">
                    <a:lumMod val="50000"/>
                    <a:lumOff val="50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smtClean="0"/>
            </a:lvl1pPr>
          </a:lstStyle>
          <a:p>
            <a:fld id="{530820CF-B880-4189-942D-D702A7CBA730}" type="datetimeFigureOut">
              <a:rPr lang="zh-CN" altLang="en-US" smtClean="0"/>
            </a:fld>
            <a:endParaRPr lang="zh-CN" altLang="en-US"/>
          </a:p>
        </p:txBody>
      </p:sp>
      <p:sp>
        <p:nvSpPr>
          <p:cNvPr id="11" name="页脚占位符 4"/>
          <p:cNvSpPr>
            <a:spLocks noGrp="1"/>
          </p:cNvSpPr>
          <p:nvPr>
            <p:ph type="ftr" sz="quarter" idx="11"/>
          </p:nvPr>
        </p:nvSpPr>
        <p:spPr/>
        <p:txBody>
          <a:bodyPr/>
          <a:lstStyle>
            <a:lvl1pPr>
              <a:defRPr/>
            </a:lvl1pPr>
          </a:lstStyle>
          <a:p>
            <a:endParaRPr lang="zh-CN" altLang="en-US"/>
          </a:p>
        </p:txBody>
      </p:sp>
      <p:sp>
        <p:nvSpPr>
          <p:cNvPr id="12"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图片和文字">
    <p:spTree>
      <p:nvGrpSpPr>
        <p:cNvPr id="1" name=""/>
        <p:cNvGrpSpPr/>
        <p:nvPr/>
      </p:nvGrpSpPr>
      <p:grpSpPr>
        <a:xfrm>
          <a:off x="0" y="0"/>
          <a:ext cx="0" cy="0"/>
          <a:chOff x="0" y="0"/>
          <a:chExt cx="0" cy="0"/>
        </a:xfrm>
      </p:grpSpPr>
      <p:sp>
        <p:nvSpPr>
          <p:cNvPr id="7"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8"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0"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1"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2"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7" name="图片占位符 16"/>
          <p:cNvSpPr>
            <a:spLocks noGrp="1"/>
          </p:cNvSpPr>
          <p:nvPr>
            <p:ph type="pic" sz="quarter" idx="14"/>
          </p:nvPr>
        </p:nvSpPr>
        <p:spPr>
          <a:xfrm>
            <a:off x="584876" y="1685925"/>
            <a:ext cx="3384947" cy="3910013"/>
          </a:xfrm>
        </p:spPr>
        <p:txBody>
          <a:bodyPr/>
          <a:lstStyle/>
          <a:p>
            <a:pPr lvl="0"/>
            <a:endParaRPr lang="zh-CN" altLang="en-US" noProof="1"/>
          </a:p>
        </p:txBody>
      </p:sp>
      <p:sp>
        <p:nvSpPr>
          <p:cNvPr id="19" name="文本占位符 18"/>
          <p:cNvSpPr>
            <a:spLocks noGrp="1"/>
          </p:cNvSpPr>
          <p:nvPr>
            <p:ph type="body" sz="quarter" idx="15"/>
          </p:nvPr>
        </p:nvSpPr>
        <p:spPr>
          <a:xfrm>
            <a:off x="4745831" y="2717800"/>
            <a:ext cx="3769519" cy="2878138"/>
          </a:xfrm>
        </p:spPr>
        <p:txBody>
          <a:bodyPr/>
          <a:lstStyle>
            <a:lvl1pPr marL="0" indent="0">
              <a:buNone/>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zh-CN" altLang="en-US" noProof="1" smtClean="0"/>
              <a:t>单击此处编辑母版文本样式</a:t>
            </a:r>
            <a:endParaRPr lang="zh-CN" altLang="en-US" noProof="1" smtClean="0"/>
          </a:p>
        </p:txBody>
      </p:sp>
      <p:sp>
        <p:nvSpPr>
          <p:cNvPr id="21" name="文本占位符 20"/>
          <p:cNvSpPr>
            <a:spLocks noGrp="1"/>
          </p:cNvSpPr>
          <p:nvPr>
            <p:ph type="body" sz="quarter" idx="16"/>
          </p:nvPr>
        </p:nvSpPr>
        <p:spPr>
          <a:xfrm>
            <a:off x="4745831" y="1685925"/>
            <a:ext cx="3769519" cy="515938"/>
          </a:xfrm>
        </p:spPr>
        <p:txBody>
          <a:bodyPr>
            <a:noAutofit/>
          </a:bodyPr>
          <a:lstStyle>
            <a:lvl1pPr marL="0" indent="0">
              <a:buNone/>
              <a:defRPr sz="1500">
                <a:solidFill>
                  <a:schemeClr val="tx1">
                    <a:lumMod val="65000"/>
                    <a:lumOff val="35000"/>
                  </a:schemeClr>
                </a:solidFill>
              </a:defRPr>
            </a:lvl1pPr>
            <a:lvl2pPr>
              <a:defRPr sz="1500">
                <a:solidFill>
                  <a:schemeClr val="tx1">
                    <a:lumMod val="65000"/>
                    <a:lumOff val="35000"/>
                  </a:schemeClr>
                </a:solidFill>
              </a:defRPr>
            </a:lvl2pPr>
            <a:lvl3pPr>
              <a:defRPr sz="1500">
                <a:solidFill>
                  <a:schemeClr val="tx1">
                    <a:lumMod val="65000"/>
                    <a:lumOff val="35000"/>
                  </a:schemeClr>
                </a:solidFill>
              </a:defRPr>
            </a:lvl3pPr>
            <a:lvl4pPr>
              <a:defRPr sz="1500">
                <a:solidFill>
                  <a:schemeClr val="tx1">
                    <a:lumMod val="65000"/>
                    <a:lumOff val="35000"/>
                  </a:schemeClr>
                </a:solidFill>
              </a:defRPr>
            </a:lvl4pPr>
            <a:lvl5pPr>
              <a:defRPr sz="1500">
                <a:solidFill>
                  <a:schemeClr val="tx1">
                    <a:lumMod val="65000"/>
                    <a:lumOff val="35000"/>
                  </a:schemeClr>
                </a:solidFill>
              </a:defRPr>
            </a:lvl5pPr>
          </a:lstStyle>
          <a:p>
            <a:pPr lvl="0"/>
            <a:r>
              <a:rPr lang="zh-CN" altLang="en-US" noProof="1" smtClean="0"/>
              <a:t>单击此处编辑母版文本样式</a:t>
            </a:r>
            <a:endParaRPr lang="zh-CN" altLang="en-US" noProof="1" smtClean="0"/>
          </a:p>
        </p:txBody>
      </p:sp>
      <p:sp>
        <p:nvSpPr>
          <p:cNvPr id="3" name="标题 2"/>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3"/>
          <p:cNvSpPr>
            <a:spLocks noGrp="1"/>
          </p:cNvSpPr>
          <p:nvPr>
            <p:ph type="dt" sz="half" idx="17"/>
          </p:nvPr>
        </p:nvSpPr>
        <p:spPr/>
        <p:txBody>
          <a:bodyPr/>
          <a:lstStyle>
            <a:lvl1pPr>
              <a:defRPr/>
            </a:lvl1pPr>
          </a:lstStyle>
          <a:p>
            <a:pPr>
              <a:defRPr/>
            </a:pPr>
            <a:endParaRPr lang="zh-CN" altLang="en-US"/>
          </a:p>
        </p:txBody>
      </p:sp>
      <p:sp>
        <p:nvSpPr>
          <p:cNvPr id="15" name="页脚占位符 4"/>
          <p:cNvSpPr>
            <a:spLocks noGrp="1"/>
          </p:cNvSpPr>
          <p:nvPr>
            <p:ph type="ftr" sz="quarter" idx="18"/>
          </p:nvPr>
        </p:nvSpPr>
        <p:spPr/>
        <p:txBody>
          <a:bodyPr/>
          <a:lstStyle>
            <a:lvl1pPr>
              <a:defRPr/>
            </a:lvl1pPr>
          </a:lstStyle>
          <a:p>
            <a:pPr>
              <a:defRPr/>
            </a:pPr>
            <a:endParaRPr lang="zh-CN" altLang="en-US"/>
          </a:p>
        </p:txBody>
      </p:sp>
      <p:sp>
        <p:nvSpPr>
          <p:cNvPr id="16" name="灯片编号占位符 5"/>
          <p:cNvSpPr>
            <a:spLocks noGrp="1"/>
          </p:cNvSpPr>
          <p:nvPr>
            <p:ph type="sldNum" sz="quarter" idx="19"/>
          </p:nvPr>
        </p:nvSpPr>
        <p:spPr/>
        <p:txBody>
          <a:bodyPr/>
          <a:lstStyle>
            <a:lvl1pPr>
              <a:defRPr smtClean="0"/>
            </a:lvl1pPr>
          </a:lstStyle>
          <a:p>
            <a:pPr>
              <a:defRPr/>
            </a:pPr>
            <a:fld id="{E3818900-26F5-49F5-9D46-8CDDC5A6EF31}" type="slidenum">
              <a:rPr lang="zh-CN" altLang="en-US"/>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椭圆 3"/>
          <p:cNvSpPr/>
          <p:nvPr/>
        </p:nvSpPr>
        <p:spPr>
          <a:xfrm>
            <a:off x="1056085" y="2114550"/>
            <a:ext cx="2010965" cy="2681288"/>
          </a:xfrm>
          <a:prstGeom prst="ellipse">
            <a:avLst/>
          </a:pr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cs typeface="Arial" panose="020B0604020202020204" pitchFamily="34" charset="0"/>
              <a:sym typeface="+mn-ea"/>
            </a:endParaRPr>
          </a:p>
        </p:txBody>
      </p:sp>
      <p:sp>
        <p:nvSpPr>
          <p:cNvPr id="5" name="椭圆 7"/>
          <p:cNvSpPr/>
          <p:nvPr/>
        </p:nvSpPr>
        <p:spPr>
          <a:xfrm>
            <a:off x="1181100" y="2266950"/>
            <a:ext cx="1783556" cy="2376488"/>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cs typeface="Arial" panose="020B0604020202020204" pitchFamily="34" charset="0"/>
            </a:endParaRPr>
          </a:p>
        </p:txBody>
      </p:sp>
      <p:cxnSp>
        <p:nvCxnSpPr>
          <p:cNvPr id="6" name="直接连接符 5"/>
          <p:cNvCxnSpPr/>
          <p:nvPr/>
        </p:nvCxnSpPr>
        <p:spPr>
          <a:xfrm>
            <a:off x="3571875" y="3602038"/>
            <a:ext cx="3711179"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7352110" y="3541713"/>
            <a:ext cx="86915" cy="1158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cs typeface="Arial" panose="020B0604020202020204" pitchFamily="34" charset="0"/>
            </a:endParaRPr>
          </a:p>
        </p:txBody>
      </p:sp>
      <p:sp>
        <p:nvSpPr>
          <p:cNvPr id="8" name="椭圆 7"/>
          <p:cNvSpPr/>
          <p:nvPr/>
        </p:nvSpPr>
        <p:spPr>
          <a:xfrm>
            <a:off x="7724775" y="3541713"/>
            <a:ext cx="86916" cy="1158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cs typeface="Arial" panose="020B0604020202020204" pitchFamily="34" charset="0"/>
            </a:endParaRPr>
          </a:p>
        </p:txBody>
      </p:sp>
      <p:sp>
        <p:nvSpPr>
          <p:cNvPr id="9" name="椭圆 8"/>
          <p:cNvSpPr/>
          <p:nvPr/>
        </p:nvSpPr>
        <p:spPr>
          <a:xfrm>
            <a:off x="7475935" y="3541713"/>
            <a:ext cx="86915" cy="1158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cs typeface="Arial" panose="020B0604020202020204" pitchFamily="34" charset="0"/>
            </a:endParaRPr>
          </a:p>
        </p:txBody>
      </p:sp>
      <p:sp>
        <p:nvSpPr>
          <p:cNvPr id="10" name="椭圆 9"/>
          <p:cNvSpPr/>
          <p:nvPr/>
        </p:nvSpPr>
        <p:spPr>
          <a:xfrm>
            <a:off x="7600950" y="3541713"/>
            <a:ext cx="86916" cy="1158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cs typeface="Arial" panose="020B0604020202020204" pitchFamily="34" charset="0"/>
            </a:endParaRPr>
          </a:p>
        </p:txBody>
      </p:sp>
      <p:sp>
        <p:nvSpPr>
          <p:cNvPr id="11" name="KSO_Shape"/>
          <p:cNvSpPr/>
          <p:nvPr/>
        </p:nvSpPr>
        <p:spPr>
          <a:xfrm rot="237355">
            <a:off x="2078831" y="2308225"/>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2" name="KSO_Shape"/>
          <p:cNvSpPr/>
          <p:nvPr/>
        </p:nvSpPr>
        <p:spPr>
          <a:xfrm rot="1275228">
            <a:off x="2252663" y="2360613"/>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3" name="KSO_Shape"/>
          <p:cNvSpPr/>
          <p:nvPr/>
        </p:nvSpPr>
        <p:spPr>
          <a:xfrm rot="2175228">
            <a:off x="2407444" y="2478088"/>
            <a:ext cx="145256"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4" name="KSO_Shape"/>
          <p:cNvSpPr/>
          <p:nvPr/>
        </p:nvSpPr>
        <p:spPr>
          <a:xfrm rot="3075228">
            <a:off x="2522339" y="2640806"/>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5" name="KSO_Shape"/>
          <p:cNvSpPr/>
          <p:nvPr/>
        </p:nvSpPr>
        <p:spPr>
          <a:xfrm rot="298659" flipH="1" flipV="1">
            <a:off x="1852613" y="4416425"/>
            <a:ext cx="145256"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6" name="KSO_Shape"/>
          <p:cNvSpPr/>
          <p:nvPr/>
        </p:nvSpPr>
        <p:spPr>
          <a:xfrm rot="1336532" flipH="1" flipV="1">
            <a:off x="1682354" y="4365625"/>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7" name="KSO_Shape"/>
          <p:cNvSpPr/>
          <p:nvPr/>
        </p:nvSpPr>
        <p:spPr>
          <a:xfrm rot="2236532" flipH="1" flipV="1">
            <a:off x="1529954" y="4243388"/>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8" name="KSO_Shape"/>
          <p:cNvSpPr/>
          <p:nvPr/>
        </p:nvSpPr>
        <p:spPr>
          <a:xfrm rot="3136532" flipH="1" flipV="1">
            <a:off x="1417439" y="4079081"/>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2" name="标题 1"/>
          <p:cNvSpPr>
            <a:spLocks noGrp="1"/>
          </p:cNvSpPr>
          <p:nvPr>
            <p:ph type="title"/>
          </p:nvPr>
        </p:nvSpPr>
        <p:spPr>
          <a:xfrm>
            <a:off x="3548063" y="2895613"/>
            <a:ext cx="3734753" cy="564898"/>
          </a:xfrm>
        </p:spPr>
        <p:txBody>
          <a:bodyPr anchor="b">
            <a:normAutofit/>
          </a:bodyPr>
          <a:lstStyle>
            <a:lvl1pPr>
              <a:defRPr sz="2100" b="1">
                <a:solidFill>
                  <a:schemeClr val="tx1">
                    <a:lumMod val="65000"/>
                    <a:lumOff val="35000"/>
                  </a:schemeClr>
                </a:solidFill>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3548063" y="3753579"/>
            <a:ext cx="3734753" cy="581108"/>
          </a:xfrm>
        </p:spPr>
        <p:txBody>
          <a:bodyPr>
            <a:normAutofit/>
          </a:bodyPr>
          <a:lstStyle>
            <a:lvl1pPr marL="0" indent="0">
              <a:buNone/>
              <a:defRPr sz="105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endParaRPr lang="zh-CN" altLang="en-US" noProof="1"/>
          </a:p>
        </p:txBody>
      </p:sp>
      <p:sp>
        <p:nvSpPr>
          <p:cNvPr id="19"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20" name="页脚占位符 4"/>
          <p:cNvSpPr>
            <a:spLocks noGrp="1"/>
          </p:cNvSpPr>
          <p:nvPr>
            <p:ph type="ftr" sz="quarter" idx="11"/>
          </p:nvPr>
        </p:nvSpPr>
        <p:spPr/>
        <p:txBody>
          <a:bodyPr/>
          <a:lstStyle>
            <a:lvl1pPr>
              <a:defRPr/>
            </a:lvl1pPr>
          </a:lstStyle>
          <a:p>
            <a:endParaRPr lang="zh-CN" altLang="en-US"/>
          </a:p>
        </p:txBody>
      </p:sp>
      <p:sp>
        <p:nvSpPr>
          <p:cNvPr id="21" name="灯片编号占位符 5"/>
          <p:cNvSpPr>
            <a:spLocks noGrp="1"/>
          </p:cNvSpPr>
          <p:nvPr>
            <p:ph type="sldNum" sz="quarter" idx="12"/>
          </p:nvPr>
        </p:nvSpPr>
        <p:spPr/>
        <p:txBody>
          <a:bodyPr/>
          <a:lstStyle>
            <a:lvl1pPr>
              <a:defRPr smtClean="0"/>
            </a:lvl1pPr>
          </a:lstStyle>
          <a:p>
            <a:fld id="{0C913308-F349-4B6D-A68A-DD1791B4A57B}"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横排四项">
    <p:spTree>
      <p:nvGrpSpPr>
        <p:cNvPr id="1" name=""/>
        <p:cNvGrpSpPr/>
        <p:nvPr/>
      </p:nvGrpSpPr>
      <p:grpSpPr>
        <a:xfrm>
          <a:off x="0" y="0"/>
          <a:ext cx="0" cy="0"/>
          <a:chOff x="0" y="0"/>
          <a:chExt cx="0" cy="0"/>
        </a:xfrm>
      </p:grpSpPr>
      <p:sp>
        <p:nvSpPr>
          <p:cNvPr id="17"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18"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19"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0"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1"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2"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3" name="椭圆 22"/>
          <p:cNvSpPr/>
          <p:nvPr>
            <p:custDataLst>
              <p:tags r:id="rId8"/>
            </p:custDataLst>
          </p:nvPr>
        </p:nvSpPr>
        <p:spPr>
          <a:xfrm>
            <a:off x="7140179" y="3194050"/>
            <a:ext cx="311944"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solidFill>
                <a:schemeClr val="tx1"/>
              </a:solidFill>
              <a:latin typeface="黑体" panose="02010609060101010101" pitchFamily="49" charset="-122"/>
              <a:ea typeface="黑体" panose="02010609060101010101" pitchFamily="49" charset="-122"/>
              <a:sym typeface="+mn-lt"/>
            </a:endParaRPr>
          </a:p>
        </p:txBody>
      </p:sp>
      <p:sp>
        <p:nvSpPr>
          <p:cNvPr id="24" name="椭圆 23"/>
          <p:cNvSpPr/>
          <p:nvPr>
            <p:custDataLst>
              <p:tags r:id="rId9"/>
            </p:custDataLst>
          </p:nvPr>
        </p:nvSpPr>
        <p:spPr>
          <a:xfrm>
            <a:off x="1620441" y="3157538"/>
            <a:ext cx="311944"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solidFill>
                <a:schemeClr val="tx1"/>
              </a:solidFill>
              <a:latin typeface="黑体" panose="02010609060101010101" pitchFamily="49" charset="-122"/>
              <a:ea typeface="黑体" panose="02010609060101010101" pitchFamily="49" charset="-122"/>
              <a:sym typeface="+mn-lt"/>
            </a:endParaRPr>
          </a:p>
        </p:txBody>
      </p:sp>
      <p:sp>
        <p:nvSpPr>
          <p:cNvPr id="46" name="文本占位符 45"/>
          <p:cNvSpPr>
            <a:spLocks noGrp="1"/>
          </p:cNvSpPr>
          <p:nvPr>
            <p:ph type="body" sz="quarter" idx="14"/>
          </p:nvPr>
        </p:nvSpPr>
        <p:spPr>
          <a:xfrm>
            <a:off x="1339454" y="1727200"/>
            <a:ext cx="6457950" cy="592138"/>
          </a:xfrm>
        </p:spPr>
        <p:txBody>
          <a:bodyPr>
            <a:normAutofit/>
          </a:bodyPr>
          <a:lstStyle>
            <a:lvl1pPr marL="0" indent="0" algn="ctr">
              <a:buNone/>
              <a:defRPr sz="1800">
                <a:solidFill>
                  <a:schemeClr val="tx1">
                    <a:lumMod val="65000"/>
                    <a:lumOff val="35000"/>
                  </a:schemeClr>
                </a:solidFill>
              </a:defRPr>
            </a:lvl1pPr>
          </a:lstStyle>
          <a:p>
            <a:pPr lvl="0"/>
            <a:endParaRPr lang="zh-CN" altLang="en-US" noProof="1" smtClean="0"/>
          </a:p>
        </p:txBody>
      </p:sp>
      <p:sp>
        <p:nvSpPr>
          <p:cNvPr id="48" name="图片占位符 47"/>
          <p:cNvSpPr>
            <a:spLocks noGrp="1"/>
          </p:cNvSpPr>
          <p:nvPr>
            <p:ph type="pic" sz="quarter" idx="15"/>
          </p:nvPr>
        </p:nvSpPr>
        <p:spPr>
          <a:xfrm>
            <a:off x="1029851" y="2541905"/>
            <a:ext cx="1489035" cy="2024380"/>
          </a:xfrm>
        </p:spPr>
        <p:txBody>
          <a:bodyPr/>
          <a:lstStyle/>
          <a:p>
            <a:pPr lvl="0"/>
            <a:endParaRPr lang="zh-CN" altLang="en-US" noProof="1"/>
          </a:p>
        </p:txBody>
      </p:sp>
      <p:sp>
        <p:nvSpPr>
          <p:cNvPr id="49" name="图片占位符 47"/>
          <p:cNvSpPr>
            <a:spLocks noGrp="1"/>
          </p:cNvSpPr>
          <p:nvPr>
            <p:ph type="pic" sz="quarter" idx="16"/>
          </p:nvPr>
        </p:nvSpPr>
        <p:spPr>
          <a:xfrm>
            <a:off x="2847598" y="2541905"/>
            <a:ext cx="1489035" cy="2024380"/>
          </a:xfrm>
        </p:spPr>
        <p:txBody>
          <a:bodyPr/>
          <a:lstStyle/>
          <a:p>
            <a:pPr lvl="0"/>
            <a:endParaRPr lang="zh-CN" altLang="en-US" noProof="1"/>
          </a:p>
        </p:txBody>
      </p:sp>
      <p:sp>
        <p:nvSpPr>
          <p:cNvPr id="50" name="图片占位符 47"/>
          <p:cNvSpPr>
            <a:spLocks noGrp="1"/>
          </p:cNvSpPr>
          <p:nvPr>
            <p:ph type="pic" sz="quarter" idx="17"/>
          </p:nvPr>
        </p:nvSpPr>
        <p:spPr>
          <a:xfrm>
            <a:off x="4661773" y="2541905"/>
            <a:ext cx="1489035" cy="2024380"/>
          </a:xfrm>
        </p:spPr>
        <p:txBody>
          <a:bodyPr/>
          <a:lstStyle/>
          <a:p>
            <a:pPr lvl="0"/>
            <a:endParaRPr lang="zh-CN" altLang="en-US" noProof="1"/>
          </a:p>
        </p:txBody>
      </p:sp>
      <p:sp>
        <p:nvSpPr>
          <p:cNvPr id="51" name="图片占位符 47"/>
          <p:cNvSpPr>
            <a:spLocks noGrp="1"/>
          </p:cNvSpPr>
          <p:nvPr>
            <p:ph type="pic" sz="quarter" idx="18"/>
          </p:nvPr>
        </p:nvSpPr>
        <p:spPr>
          <a:xfrm>
            <a:off x="6475948" y="2541905"/>
            <a:ext cx="1489035" cy="2024380"/>
          </a:xfrm>
        </p:spPr>
        <p:txBody>
          <a:bodyPr/>
          <a:lstStyle/>
          <a:p>
            <a:pPr lvl="0"/>
            <a:endParaRPr lang="zh-CN" altLang="en-US" noProof="1"/>
          </a:p>
        </p:txBody>
      </p:sp>
      <p:sp>
        <p:nvSpPr>
          <p:cNvPr id="53" name="文本占位符 52"/>
          <p:cNvSpPr>
            <a:spLocks noGrp="1"/>
          </p:cNvSpPr>
          <p:nvPr>
            <p:ph type="body" sz="quarter" idx="19"/>
          </p:nvPr>
        </p:nvSpPr>
        <p:spPr>
          <a:xfrm>
            <a:off x="971312"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4" name="文本占位符 52"/>
          <p:cNvSpPr>
            <a:spLocks noGrp="1"/>
          </p:cNvSpPr>
          <p:nvPr>
            <p:ph type="body" sz="quarter" idx="20"/>
          </p:nvPr>
        </p:nvSpPr>
        <p:spPr>
          <a:xfrm>
            <a:off x="2790229"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5" name="文本占位符 52"/>
          <p:cNvSpPr>
            <a:spLocks noGrp="1"/>
          </p:cNvSpPr>
          <p:nvPr>
            <p:ph type="body" sz="quarter" idx="21"/>
          </p:nvPr>
        </p:nvSpPr>
        <p:spPr>
          <a:xfrm>
            <a:off x="4604404"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6" name="文本占位符 52"/>
          <p:cNvSpPr>
            <a:spLocks noGrp="1"/>
          </p:cNvSpPr>
          <p:nvPr>
            <p:ph type="body" sz="quarter" idx="22"/>
          </p:nvPr>
        </p:nvSpPr>
        <p:spPr>
          <a:xfrm>
            <a:off x="6418579"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8" name="文本占位符 57"/>
          <p:cNvSpPr>
            <a:spLocks noGrp="1"/>
          </p:cNvSpPr>
          <p:nvPr>
            <p:ph type="body" sz="quarter" idx="23"/>
          </p:nvPr>
        </p:nvSpPr>
        <p:spPr>
          <a:xfrm>
            <a:off x="971311"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59" name="文本占位符 57"/>
          <p:cNvSpPr>
            <a:spLocks noGrp="1"/>
          </p:cNvSpPr>
          <p:nvPr>
            <p:ph type="body" sz="quarter" idx="24"/>
          </p:nvPr>
        </p:nvSpPr>
        <p:spPr>
          <a:xfrm>
            <a:off x="2790229"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60" name="文本占位符 57"/>
          <p:cNvSpPr>
            <a:spLocks noGrp="1"/>
          </p:cNvSpPr>
          <p:nvPr>
            <p:ph type="body" sz="quarter" idx="25"/>
          </p:nvPr>
        </p:nvSpPr>
        <p:spPr>
          <a:xfrm>
            <a:off x="4604404"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61" name="文本占位符 57"/>
          <p:cNvSpPr>
            <a:spLocks noGrp="1"/>
          </p:cNvSpPr>
          <p:nvPr>
            <p:ph type="body" sz="quarter" idx="26"/>
          </p:nvPr>
        </p:nvSpPr>
        <p:spPr>
          <a:xfrm>
            <a:off x="6418579" y="5045075"/>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3" name="标题 2"/>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25" name="日期占位符 3"/>
          <p:cNvSpPr>
            <a:spLocks noGrp="1"/>
          </p:cNvSpPr>
          <p:nvPr>
            <p:ph type="dt" sz="half" idx="27"/>
          </p:nvPr>
        </p:nvSpPr>
        <p:spPr/>
        <p:txBody>
          <a:bodyPr/>
          <a:lstStyle>
            <a:lvl1pPr>
              <a:defRPr/>
            </a:lvl1pPr>
          </a:lstStyle>
          <a:p>
            <a:pPr>
              <a:defRPr/>
            </a:pPr>
            <a:endParaRPr lang="zh-CN" altLang="en-US"/>
          </a:p>
        </p:txBody>
      </p:sp>
      <p:sp>
        <p:nvSpPr>
          <p:cNvPr id="26" name="页脚占位符 4"/>
          <p:cNvSpPr>
            <a:spLocks noGrp="1"/>
          </p:cNvSpPr>
          <p:nvPr>
            <p:ph type="ftr" sz="quarter" idx="28"/>
          </p:nvPr>
        </p:nvSpPr>
        <p:spPr/>
        <p:txBody>
          <a:bodyPr/>
          <a:lstStyle>
            <a:lvl1pPr>
              <a:defRPr/>
            </a:lvl1pPr>
          </a:lstStyle>
          <a:p>
            <a:pPr>
              <a:defRPr/>
            </a:pPr>
            <a:endParaRPr lang="zh-CN" altLang="en-US"/>
          </a:p>
        </p:txBody>
      </p:sp>
      <p:sp>
        <p:nvSpPr>
          <p:cNvPr id="27" name="灯片编号占位符 5"/>
          <p:cNvSpPr>
            <a:spLocks noGrp="1"/>
          </p:cNvSpPr>
          <p:nvPr>
            <p:ph type="sldNum" sz="quarter" idx="29"/>
          </p:nvPr>
        </p:nvSpPr>
        <p:spPr/>
        <p:txBody>
          <a:bodyPr/>
          <a:lstStyle>
            <a:lvl1pPr>
              <a:defRPr smtClean="0"/>
            </a:lvl1pPr>
          </a:lstStyle>
          <a:p>
            <a:pPr>
              <a:defRPr/>
            </a:pPr>
            <a:fld id="{59F15CD5-A897-44BC-96B1-EA1DFA2014A5}" type="slidenum">
              <a:rPr lang="zh-CN" altLang="en-US"/>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6"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7"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8"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0"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1"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3" name="内容占位符 2"/>
          <p:cNvSpPr>
            <a:spLocks noGrp="1"/>
          </p:cNvSpPr>
          <p:nvPr>
            <p:ph sz="half" idx="1"/>
          </p:nvPr>
        </p:nvSpPr>
        <p:spPr>
          <a:xfrm>
            <a:off x="628650" y="1825625"/>
            <a:ext cx="38862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4" name="标题 13"/>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6" name="文本占位符 15"/>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2" name="日期占位符 4"/>
          <p:cNvSpPr>
            <a:spLocks noGrp="1"/>
          </p:cNvSpPr>
          <p:nvPr>
            <p:ph type="dt" sz="half" idx="14"/>
          </p:nvPr>
        </p:nvSpPr>
        <p:spPr/>
        <p:txBody>
          <a:bodyPr/>
          <a:lstStyle>
            <a:lvl1pPr>
              <a:defRPr/>
            </a:lvl1pPr>
          </a:lstStyle>
          <a:p>
            <a:pPr>
              <a:defRPr/>
            </a:pPr>
            <a:endParaRPr lang="zh-CN" altLang="en-US"/>
          </a:p>
        </p:txBody>
      </p:sp>
      <p:sp>
        <p:nvSpPr>
          <p:cNvPr id="13" name="页脚占位符 5"/>
          <p:cNvSpPr>
            <a:spLocks noGrp="1"/>
          </p:cNvSpPr>
          <p:nvPr>
            <p:ph type="ftr" sz="quarter" idx="15"/>
          </p:nvPr>
        </p:nvSpPr>
        <p:spPr/>
        <p:txBody>
          <a:bodyPr/>
          <a:lstStyle>
            <a:lvl1pPr>
              <a:defRPr/>
            </a:lvl1pPr>
          </a:lstStyle>
          <a:p>
            <a:pPr>
              <a:defRPr/>
            </a:pPr>
            <a:endParaRPr lang="zh-CN" altLang="en-US"/>
          </a:p>
        </p:txBody>
      </p:sp>
      <p:sp>
        <p:nvSpPr>
          <p:cNvPr id="15" name="灯片编号占位符 6"/>
          <p:cNvSpPr>
            <a:spLocks noGrp="1"/>
          </p:cNvSpPr>
          <p:nvPr>
            <p:ph type="sldNum" sz="quarter" idx="16"/>
          </p:nvPr>
        </p:nvSpPr>
        <p:spPr/>
        <p:txBody>
          <a:bodyPr/>
          <a:lstStyle>
            <a:lvl1pPr>
              <a:defRPr smtClean="0"/>
            </a:lvl1pPr>
          </a:lstStyle>
          <a:p>
            <a:pPr>
              <a:defRPr/>
            </a:pPr>
            <a:fld id="{F38A55B5-DAAD-4B42-B2A7-EC7A443BCF71}" type="slidenum">
              <a:rPr lang="zh-CN" altLang="en-US"/>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任意多边形: 形状 5"/>
          <p:cNvSpPr/>
          <p:nvPr/>
        </p:nvSpPr>
        <p:spPr>
          <a:xfrm>
            <a:off x="8342710" y="-7938"/>
            <a:ext cx="801290"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4" name="椭圆 3"/>
          <p:cNvSpPr/>
          <p:nvPr/>
        </p:nvSpPr>
        <p:spPr>
          <a:xfrm>
            <a:off x="1017985" y="1363663"/>
            <a:ext cx="1122759" cy="1498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5" name="任意多边形: 形状 7"/>
          <p:cNvSpPr/>
          <p:nvPr/>
        </p:nvSpPr>
        <p:spPr>
          <a:xfrm>
            <a:off x="6067425" y="-7938"/>
            <a:ext cx="785813" cy="420688"/>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6" name="任意多边形: 形状 8"/>
          <p:cNvSpPr/>
          <p:nvPr/>
        </p:nvSpPr>
        <p:spPr>
          <a:xfrm>
            <a:off x="3444479" y="5781675"/>
            <a:ext cx="1587103" cy="1087438"/>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7" name="任意多边形: 形状 9"/>
          <p:cNvSpPr/>
          <p:nvPr/>
        </p:nvSpPr>
        <p:spPr>
          <a:xfrm>
            <a:off x="8209360" y="6275388"/>
            <a:ext cx="777478"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8" name="任意多边形: 形状 10"/>
          <p:cNvSpPr/>
          <p:nvPr/>
        </p:nvSpPr>
        <p:spPr>
          <a:xfrm>
            <a:off x="-14287" y="6184900"/>
            <a:ext cx="59055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
        <p:nvSpPr>
          <p:cNvPr id="9" name="KSO_Shape"/>
          <p:cNvSpPr/>
          <p:nvPr/>
        </p:nvSpPr>
        <p:spPr>
          <a:xfrm rot="10154805">
            <a:off x="7439025" y="490378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0" name="KSO_Shape"/>
          <p:cNvSpPr/>
          <p:nvPr/>
        </p:nvSpPr>
        <p:spPr>
          <a:xfrm rot="10154805">
            <a:off x="6496050" y="2400300"/>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1" name="KSO_Shape"/>
          <p:cNvSpPr/>
          <p:nvPr/>
        </p:nvSpPr>
        <p:spPr>
          <a:xfrm rot="13326744">
            <a:off x="982266" y="4641850"/>
            <a:ext cx="471488" cy="554038"/>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12" name="KSO_Shape"/>
          <p:cNvSpPr/>
          <p:nvPr/>
        </p:nvSpPr>
        <p:spPr>
          <a:xfrm rot="6300000">
            <a:off x="4360069" y="893763"/>
            <a:ext cx="422672" cy="4968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cs typeface="Arial" panose="020B0604020202020204" pitchFamily="34" charset="0"/>
            </a:endParaRPr>
          </a:p>
        </p:txBody>
      </p:sp>
      <p:sp>
        <p:nvSpPr>
          <p:cNvPr id="2" name="标题 1"/>
          <p:cNvSpPr>
            <a:spLocks noGrp="1"/>
          </p:cNvSpPr>
          <p:nvPr>
            <p:ph type="title"/>
          </p:nvPr>
        </p:nvSpPr>
        <p:spPr>
          <a:xfrm>
            <a:off x="1835944" y="2592718"/>
            <a:ext cx="5472113" cy="1442383"/>
          </a:xfrm>
        </p:spPr>
        <p:txBody>
          <a:bodyPr>
            <a:normAutofit/>
          </a:bodyPr>
          <a:lstStyle>
            <a:lvl1pPr algn="ctr">
              <a:defRPr sz="6000" b="1">
                <a:solidFill>
                  <a:schemeClr val="accent5"/>
                </a:solidFill>
              </a:defRPr>
            </a:lvl1pPr>
          </a:lstStyle>
          <a:p>
            <a:r>
              <a:rPr lang="zh-CN" altLang="en-US" noProof="1" smtClean="0"/>
              <a:t>单击此处编辑母版标题样式</a:t>
            </a:r>
            <a:endParaRPr lang="zh-CN" altLang="en-US" noProof="1"/>
          </a:p>
        </p:txBody>
      </p:sp>
      <p:sp>
        <p:nvSpPr>
          <p:cNvPr id="13" name="日期占位符 2"/>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14" name="页脚占位符 3"/>
          <p:cNvSpPr>
            <a:spLocks noGrp="1"/>
          </p:cNvSpPr>
          <p:nvPr>
            <p:ph type="ftr" sz="quarter" idx="11"/>
          </p:nvPr>
        </p:nvSpPr>
        <p:spPr/>
        <p:txBody>
          <a:bodyPr/>
          <a:lstStyle>
            <a:lvl1pPr>
              <a:defRPr/>
            </a:lvl1pPr>
          </a:lstStyle>
          <a:p>
            <a:endParaRPr lang="zh-CN" altLang="en-US"/>
          </a:p>
        </p:txBody>
      </p:sp>
      <p:sp>
        <p:nvSpPr>
          <p:cNvPr id="15" name="灯片编号占位符 4"/>
          <p:cNvSpPr>
            <a:spLocks noGrp="1"/>
          </p:cNvSpPr>
          <p:nvPr>
            <p:ph type="sldNum" sz="quarter" idx="12"/>
          </p:nvPr>
        </p:nvSpPr>
        <p:spPr/>
        <p:txBody>
          <a:bodyPr/>
          <a:lstStyle>
            <a:lvl1pPr>
              <a:defRPr smtClean="0"/>
            </a:lvl1pPr>
          </a:lstStyle>
          <a:p>
            <a:fld id="{0C913308-F349-4B6D-A68A-DD1791B4A57B}"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8"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9"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10"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1"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2"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3"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3" name="文本占位符 2"/>
          <p:cNvSpPr>
            <a:spLocks noGrp="1"/>
          </p:cNvSpPr>
          <p:nvPr>
            <p:ph type="body" idx="1"/>
          </p:nvPr>
        </p:nvSpPr>
        <p:spPr>
          <a:xfrm>
            <a:off x="629841" y="1744961"/>
            <a:ext cx="3868340" cy="82391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629841" y="2615609"/>
            <a:ext cx="3868340" cy="3574054"/>
          </a:xfrm>
        </p:spPr>
        <p:txBody>
          <a:bodyPr/>
          <a:lstStyle>
            <a:lvl1pPr>
              <a:defRPr sz="1500"/>
            </a:lvl1pPr>
            <a:lvl2pPr>
              <a:defRPr sz="1350"/>
            </a:lvl2pPr>
            <a:lvl3pPr>
              <a:defRPr sz="1350"/>
            </a:lvl3pPr>
            <a:lvl4pPr>
              <a:defRPr sz="1350"/>
            </a:lvl4pPr>
            <a:lvl5pPr>
              <a:defRPr sz="135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29150" y="1744961"/>
            <a:ext cx="3887391" cy="82391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29150" y="2615609"/>
            <a:ext cx="3887391" cy="3574054"/>
          </a:xfrm>
        </p:spPr>
        <p:txBody>
          <a:bodyPr/>
          <a:lstStyle>
            <a:lvl1pPr>
              <a:defRPr sz="1500"/>
            </a:lvl1pPr>
            <a:lvl2pPr>
              <a:defRPr sz="1350"/>
            </a:lvl2pPr>
            <a:lvl3pPr>
              <a:defRPr sz="1350"/>
            </a:lvl3pPr>
            <a:lvl4pPr>
              <a:defRPr sz="1350"/>
            </a:lvl4pPr>
            <a:lvl5pPr>
              <a:defRPr sz="135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6" name="标题 15"/>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7" name="文本占位符 16"/>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6"/>
          <p:cNvSpPr>
            <a:spLocks noGrp="1"/>
          </p:cNvSpPr>
          <p:nvPr>
            <p:ph type="dt" sz="half" idx="14"/>
          </p:nvPr>
        </p:nvSpPr>
        <p:spPr/>
        <p:txBody>
          <a:bodyPr/>
          <a:lstStyle>
            <a:lvl1pPr>
              <a:defRPr/>
            </a:lvl1pPr>
          </a:lstStyle>
          <a:p>
            <a:pPr>
              <a:defRPr/>
            </a:pPr>
            <a:endParaRPr lang="zh-CN" altLang="en-US"/>
          </a:p>
        </p:txBody>
      </p:sp>
      <p:sp>
        <p:nvSpPr>
          <p:cNvPr id="15" name="页脚占位符 7"/>
          <p:cNvSpPr>
            <a:spLocks noGrp="1"/>
          </p:cNvSpPr>
          <p:nvPr>
            <p:ph type="ftr" sz="quarter" idx="15"/>
          </p:nvPr>
        </p:nvSpPr>
        <p:spPr/>
        <p:txBody>
          <a:bodyPr/>
          <a:lstStyle>
            <a:lvl1pPr>
              <a:defRPr/>
            </a:lvl1pPr>
          </a:lstStyle>
          <a:p>
            <a:pPr>
              <a:defRPr/>
            </a:pPr>
            <a:endParaRPr lang="zh-CN" altLang="en-US"/>
          </a:p>
        </p:txBody>
      </p:sp>
      <p:sp>
        <p:nvSpPr>
          <p:cNvPr id="18" name="灯片编号占位符 8"/>
          <p:cNvSpPr>
            <a:spLocks noGrp="1"/>
          </p:cNvSpPr>
          <p:nvPr>
            <p:ph type="sldNum" sz="quarter" idx="16"/>
          </p:nvPr>
        </p:nvSpPr>
        <p:spPr/>
        <p:txBody>
          <a:bodyPr/>
          <a:lstStyle>
            <a:lvl1pPr>
              <a:defRPr smtClean="0"/>
            </a:lvl1pPr>
          </a:lstStyle>
          <a:p>
            <a:pPr>
              <a:defRPr/>
            </a:pPr>
            <a:fld id="{43B64651-DA25-460D-BF03-D6AB3999D7BA}" type="slidenum">
              <a:rPr lang="zh-CN" altLang="en-US"/>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6"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latin typeface="黑体" panose="02010609060101010101" pitchFamily="49" charset="-122"/>
              <a:ea typeface="黑体" panose="02010609060101010101" pitchFamily="49" charset="-122"/>
              <a:cs typeface="Arial" panose="020B0604020202020204" pitchFamily="34" charset="0"/>
            </a:endParaRPr>
          </a:p>
        </p:txBody>
      </p:sp>
      <p:sp>
        <p:nvSpPr>
          <p:cNvPr id="7"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8"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0"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350"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 name="标题 1"/>
          <p:cNvSpPr>
            <a:spLocks noGrp="1"/>
          </p:cNvSpPr>
          <p:nvPr>
            <p:ph type="title"/>
          </p:nvPr>
        </p:nvSpPr>
        <p:spPr>
          <a:xfrm>
            <a:off x="629840" y="457200"/>
            <a:ext cx="3123900" cy="1600200"/>
          </a:xfrm>
        </p:spPr>
        <p:txBody>
          <a:bodyPr anchor="t">
            <a:normAutofit/>
          </a:bodyPr>
          <a:lstStyle>
            <a:lvl1pPr>
              <a:defRPr sz="2700"/>
            </a:lvl1pPr>
          </a:lstStyle>
          <a:p>
            <a:r>
              <a:rPr lang="zh-CN" altLang="en-US" noProof="1"/>
              <a:t>单击此处编辑母版标题样式</a:t>
            </a:r>
            <a:endParaRPr lang="zh-CN" altLang="en-US" noProof="1"/>
          </a:p>
        </p:txBody>
      </p:sp>
      <p:sp>
        <p:nvSpPr>
          <p:cNvPr id="3" name="图片占位符 2"/>
          <p:cNvSpPr>
            <a:spLocks noGrp="1" noChangeAspect="1"/>
          </p:cNvSpPr>
          <p:nvPr>
            <p:ph type="pic" idx="1"/>
          </p:nvPr>
        </p:nvSpPr>
        <p:spPr>
          <a:xfrm>
            <a:off x="3888000" y="457200"/>
            <a:ext cx="46278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0" y="2057400"/>
            <a:ext cx="3123900" cy="3811588"/>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endParaRPr lang="zh-CN" altLang="en-US" noProof="1"/>
          </a:p>
        </p:txBody>
      </p:sp>
      <p:sp>
        <p:nvSpPr>
          <p:cNvPr id="11" name="日期占位符 4"/>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12" name="页脚占位符 5"/>
          <p:cNvSpPr>
            <a:spLocks noGrp="1"/>
          </p:cNvSpPr>
          <p:nvPr>
            <p:ph type="ftr" sz="quarter" idx="11"/>
          </p:nvPr>
        </p:nvSpPr>
        <p:spPr/>
        <p:txBody>
          <a:bodyPr/>
          <a:lstStyle>
            <a:lvl1pPr>
              <a:defRPr/>
            </a:lvl1pPr>
          </a:lstStyle>
          <a:p>
            <a:endParaRPr lang="zh-CN" altLang="en-US"/>
          </a:p>
        </p:txBody>
      </p:sp>
      <p:sp>
        <p:nvSpPr>
          <p:cNvPr id="13" name="灯片编号占位符 6"/>
          <p:cNvSpPr>
            <a:spLocks noGrp="1"/>
          </p:cNvSpPr>
          <p:nvPr>
            <p:ph type="sldNum" sz="quarter" idx="12"/>
          </p:nvPr>
        </p:nvSpPr>
        <p:spPr/>
        <p:txBody>
          <a:bodyPr/>
          <a:lstStyle>
            <a:lvl1pPr>
              <a:defRPr smtClean="0"/>
            </a:lvl1pPr>
          </a:lstStyle>
          <a:p>
            <a:fld id="{0C913308-F349-4B6D-A68A-DD1791B4A57B}"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tags" Target="../tags/tag47.xml"/><Relationship Id="rId14" Type="http://schemas.openxmlformats.org/officeDocument/2006/relationships/tags" Target="../tags/tag46.xml"/><Relationship Id="rId13" Type="http://schemas.openxmlformats.org/officeDocument/2006/relationships/tags" Target="../tags/tag45.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3"/>
            </p:custDataLst>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custDataLst>
              <p:tags r:id="rId14"/>
            </p:custDataLst>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normAutofit/>
          </a:bodyPr>
          <a:lstStyle>
            <a:lvl1pPr algn="l" fontAlgn="auto">
              <a:lnSpc>
                <a:spcPct val="120000"/>
              </a:lnSpc>
              <a:buFontTx/>
              <a:buNone/>
              <a:defRPr sz="900" noProof="1">
                <a:solidFill>
                  <a:schemeClr val="bg1">
                    <a:lumMod val="50000"/>
                  </a:schemeClr>
                </a:solidFill>
                <a:latin typeface="+mn-lt"/>
                <a:ea typeface="+mn-ea"/>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normAutofit/>
          </a:bodyPr>
          <a:lstStyle>
            <a:lvl1pPr algn="ctr" fontAlgn="auto">
              <a:lnSpc>
                <a:spcPct val="120000"/>
              </a:lnSpc>
              <a:buFontTx/>
              <a:buNone/>
              <a:defRPr sz="900" noProof="1">
                <a:solidFill>
                  <a:schemeClr val="bg1">
                    <a:lumMod val="50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normAutofit/>
          </a:bodyPr>
          <a:lstStyle>
            <a:lvl1pPr algn="r" fontAlgn="auto">
              <a:lnSpc>
                <a:spcPct val="120000"/>
              </a:lnSpc>
              <a:buFontTx/>
              <a:buNone/>
              <a:defRPr sz="900" noProof="1" smtClean="0">
                <a:solidFill>
                  <a:schemeClr val="bg1">
                    <a:lumMod val="50000"/>
                  </a:schemeClr>
                </a:solidFill>
                <a:latin typeface="+mn-lt"/>
                <a:ea typeface="+mn-ea"/>
              </a:defRPr>
            </a:lvl1pPr>
          </a:lstStyle>
          <a:p>
            <a:fld id="{0C913308-F349-4B6D-A68A-DD1791B4A57B}" type="slidenum">
              <a:rPr lang="zh-CN" altLang="en-US" smtClean="0"/>
            </a:fld>
            <a:endParaRPr lang="zh-CN" altLang="en-US"/>
          </a:p>
        </p:txBody>
      </p:sp>
      <p:sp>
        <p:nvSpPr>
          <p:cNvPr id="8" name="KSO_TEMPLATE" hidden="1"/>
          <p:cNvSpPr/>
          <p:nvPr>
            <p:custDataLst>
              <p:tags r:id="rId1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350"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lnSpc>
          <a:spcPct val="120000"/>
        </a:lnSpc>
        <a:spcBef>
          <a:spcPct val="0"/>
        </a:spcBef>
        <a:spcAft>
          <a:spcPct val="0"/>
        </a:spcAft>
        <a:defRPr sz="2400" b="1" kern="1200">
          <a:solidFill>
            <a:srgbClr val="595959"/>
          </a:solidFill>
          <a:latin typeface="黑体" panose="02010609060101010101" pitchFamily="49" charset="-122"/>
          <a:ea typeface="黑体" panose="02010609060101010101" pitchFamily="49" charset="-122"/>
          <a:cs typeface="+mj-cs"/>
        </a:defRPr>
      </a:lvl1pPr>
      <a:lvl2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2pPr>
      <a:lvl3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3pPr>
      <a:lvl4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4pPr>
      <a:lvl5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5pPr>
      <a:lvl6pPr marL="4572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6pPr>
      <a:lvl7pPr marL="9144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7pPr>
      <a:lvl8pPr marL="13716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8pPr>
      <a:lvl9pPr marL="18288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9pPr>
    </p:titleStyle>
    <p:bodyStyle>
      <a:lvl1pPr marL="171450" indent="-171450" algn="l" rtl="0" fontAlgn="base">
        <a:lnSpc>
          <a:spcPct val="120000"/>
        </a:lnSpc>
        <a:spcBef>
          <a:spcPts val="750"/>
        </a:spcBef>
        <a:spcAft>
          <a:spcPct val="0"/>
        </a:spcAft>
        <a:buFont typeface="Arial" panose="020B0604020202020204" pitchFamily="34" charset="0"/>
        <a:buChar char="•"/>
        <a:defRPr sz="1800" kern="1200">
          <a:solidFill>
            <a:schemeClr val="tx1"/>
          </a:solidFill>
          <a:latin typeface="黑体" panose="02010609060101010101" pitchFamily="49" charset="-122"/>
          <a:ea typeface="黑体" panose="02010609060101010101" pitchFamily="49" charset="-122"/>
          <a:cs typeface="+mn-cs"/>
        </a:defRPr>
      </a:lvl1pPr>
      <a:lvl2pPr marL="514350" indent="-171450" algn="l" rtl="0" fontAlgn="base">
        <a:lnSpc>
          <a:spcPct val="120000"/>
        </a:lnSpc>
        <a:spcBef>
          <a:spcPts val="375"/>
        </a:spcBef>
        <a:spcAft>
          <a:spcPct val="0"/>
        </a:spcAft>
        <a:buFont typeface="Arial" panose="020B0604020202020204" pitchFamily="34" charset="0"/>
        <a:buChar char="•"/>
        <a:defRPr sz="1500" kern="1200">
          <a:solidFill>
            <a:schemeClr val="tx1"/>
          </a:solidFill>
          <a:latin typeface="黑体" panose="02010609060101010101" pitchFamily="49" charset="-122"/>
          <a:ea typeface="黑体" panose="02010609060101010101" pitchFamily="49" charset="-122"/>
          <a:cs typeface="+mn-cs"/>
        </a:defRPr>
      </a:lvl2pPr>
      <a:lvl3pPr marL="857250" indent="-171450" algn="l" rtl="0" fontAlgn="base">
        <a:lnSpc>
          <a:spcPct val="120000"/>
        </a:lnSpc>
        <a:spcBef>
          <a:spcPts val="375"/>
        </a:spcBef>
        <a:spcAft>
          <a:spcPct val="0"/>
        </a:spcAft>
        <a:buFont typeface="Arial" panose="020B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3pPr>
      <a:lvl4pPr marL="1200150" indent="-171450" algn="l" rtl="0" fontAlgn="base">
        <a:lnSpc>
          <a:spcPct val="120000"/>
        </a:lnSpc>
        <a:spcBef>
          <a:spcPts val="375"/>
        </a:spcBef>
        <a:spcAft>
          <a:spcPct val="0"/>
        </a:spcAft>
        <a:buFont typeface="Arial" panose="020B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4pPr>
      <a:lvl5pPr marL="1543050" indent="-171450" algn="l" rtl="0" fontAlgn="base">
        <a:lnSpc>
          <a:spcPct val="120000"/>
        </a:lnSpc>
        <a:spcBef>
          <a:spcPts val="375"/>
        </a:spcBef>
        <a:spcAft>
          <a:spcPct val="0"/>
        </a:spcAft>
        <a:buFont typeface="Arial" panose="020B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en-US" altLang="zh-CN"/>
              <a:t>2022</a:t>
            </a:r>
            <a:r>
              <a:rPr lang="zh-CN" altLang="zh-CN"/>
              <a:t>年</a:t>
            </a:r>
            <a:r>
              <a:rPr lang="en-US" altLang="zh-CN"/>
              <a:t>3</a:t>
            </a:r>
            <a:r>
              <a:rPr lang="zh-CN" altLang="en-US"/>
              <a:t>号公告</a:t>
            </a:r>
            <a:endParaRPr lang="zh-CN" altLang="en-US"/>
          </a:p>
        </p:txBody>
      </p:sp>
      <p:sp>
        <p:nvSpPr>
          <p:cNvPr id="4" name="副标题 3"/>
          <p:cNvSpPr>
            <a:spLocks noGrp="1"/>
          </p:cNvSpPr>
          <p:nvPr>
            <p:ph type="subTitle" idx="1"/>
          </p:nvPr>
        </p:nvSpPr>
        <p:spPr/>
        <p:txBody>
          <a:bodyPr/>
          <a:p>
            <a:endParaRPr lang="zh-CN" altLang="en-US"/>
          </a:p>
        </p:txBody>
      </p:sp>
      <p:pic>
        <p:nvPicPr>
          <p:cNvPr id="5" name="图片 4"/>
          <p:cNvPicPr>
            <a:picLocks noChangeAspect="1"/>
          </p:cNvPicPr>
          <p:nvPr/>
        </p:nvPicPr>
        <p:blipFill>
          <a:blip r:embed="rId1"/>
          <a:stretch>
            <a:fillRect/>
          </a:stretch>
        </p:blipFill>
        <p:spPr>
          <a:xfrm>
            <a:off x="-901065" y="0"/>
            <a:ext cx="12182475" cy="6867525"/>
          </a:xfrm>
          <a:prstGeom prst="rect">
            <a:avLst/>
          </a:prstGeom>
        </p:spPr>
      </p:pic>
      <p:sp>
        <p:nvSpPr>
          <p:cNvPr id="6" name="文本框 5"/>
          <p:cNvSpPr txBox="1"/>
          <p:nvPr/>
        </p:nvSpPr>
        <p:spPr>
          <a:xfrm>
            <a:off x="971550" y="1052830"/>
            <a:ext cx="8595360" cy="4707890"/>
          </a:xfrm>
          <a:prstGeom prst="rect">
            <a:avLst/>
          </a:prstGeom>
          <a:noFill/>
        </p:spPr>
        <p:txBody>
          <a:bodyPr wrap="square" rtlCol="0">
            <a:spAutoFit/>
          </a:bodyPr>
          <a:p>
            <a:pPr algn="ctr"/>
            <a:endParaRPr lang="zh-CN" altLang="en-US" sz="3200"/>
          </a:p>
          <a:p>
            <a:pPr algn="ctr"/>
            <a:r>
              <a:rPr lang="zh-CN" altLang="en-US" sz="4400"/>
              <a:t>小微企业</a:t>
            </a:r>
            <a:r>
              <a:rPr lang="en-US" altLang="zh-CN" sz="4400"/>
              <a:t>“</a:t>
            </a:r>
            <a:r>
              <a:rPr lang="zh-CN" altLang="en-US" sz="4400"/>
              <a:t>六税两费</a:t>
            </a:r>
            <a:r>
              <a:rPr lang="en-US" altLang="zh-CN" sz="4400"/>
              <a:t>”</a:t>
            </a:r>
            <a:r>
              <a:rPr lang="zh-CN" altLang="en-US" sz="4400"/>
              <a:t>减免政策讲解</a:t>
            </a:r>
            <a:endParaRPr lang="zh-CN" altLang="en-US" sz="4400"/>
          </a:p>
          <a:p>
            <a:pPr algn="ctr"/>
            <a:endParaRPr lang="zh-CN" altLang="en-US" sz="4400"/>
          </a:p>
          <a:p>
            <a:pPr algn="ctr"/>
            <a:endParaRPr lang="zh-CN" altLang="en-US" sz="2000">
              <a:sym typeface="+mn-ea"/>
            </a:endParaRPr>
          </a:p>
          <a:p>
            <a:pPr algn="ctr"/>
            <a:endParaRPr lang="zh-CN" altLang="en-US" sz="2000">
              <a:sym typeface="+mn-ea"/>
            </a:endParaRPr>
          </a:p>
          <a:p>
            <a:pPr algn="ctr"/>
            <a:r>
              <a:rPr lang="zh-CN" altLang="en-US" sz="2000">
                <a:sym typeface="+mn-ea"/>
              </a:rPr>
              <a:t>【财政部</a:t>
            </a:r>
            <a:r>
              <a:rPr lang="en-US" altLang="zh-CN" sz="2000">
                <a:sym typeface="+mn-ea"/>
              </a:rPr>
              <a:t> </a:t>
            </a:r>
            <a:r>
              <a:rPr lang="zh-CN" altLang="en-US" sz="2000">
                <a:sym typeface="+mn-ea"/>
              </a:rPr>
              <a:t>税务总局</a:t>
            </a:r>
            <a:r>
              <a:rPr lang="en-US" altLang="zh-CN" sz="2000">
                <a:sym typeface="+mn-ea"/>
              </a:rPr>
              <a:t>2022</a:t>
            </a:r>
            <a:r>
              <a:rPr lang="zh-CN" altLang="en-US" sz="2000">
                <a:sym typeface="+mn-ea"/>
              </a:rPr>
              <a:t>年</a:t>
            </a:r>
            <a:r>
              <a:rPr lang="en-US" altLang="zh-CN" sz="2000">
                <a:sym typeface="+mn-ea"/>
              </a:rPr>
              <a:t>10</a:t>
            </a:r>
            <a:r>
              <a:rPr lang="zh-CN" altLang="en-US" sz="2000">
                <a:sym typeface="+mn-ea"/>
              </a:rPr>
              <a:t>号</a:t>
            </a:r>
            <a:r>
              <a:rPr lang="zh-CN" altLang="en-US" sz="2000">
                <a:sym typeface="+mn-ea"/>
              </a:rPr>
              <a:t>公告】</a:t>
            </a:r>
            <a:endParaRPr lang="en-US" altLang="zh-CN" sz="2000"/>
          </a:p>
          <a:p>
            <a:pPr algn="ctr"/>
            <a:r>
              <a:rPr lang="zh-CN" altLang="en-US" sz="2000">
                <a:sym typeface="+mn-ea"/>
              </a:rPr>
              <a:t>【国家税务总局  </a:t>
            </a:r>
            <a:r>
              <a:rPr lang="en-US" altLang="zh-CN" sz="2000">
                <a:sym typeface="+mn-ea"/>
              </a:rPr>
              <a:t>2022</a:t>
            </a:r>
            <a:r>
              <a:rPr lang="zh-CN" altLang="en-US" sz="2000">
                <a:sym typeface="+mn-ea"/>
              </a:rPr>
              <a:t>年</a:t>
            </a:r>
            <a:r>
              <a:rPr lang="en-US" altLang="zh-CN" sz="2000">
                <a:sym typeface="+mn-ea"/>
              </a:rPr>
              <a:t>3</a:t>
            </a:r>
            <a:r>
              <a:rPr lang="zh-CN" altLang="en-US" sz="2000">
                <a:sym typeface="+mn-ea"/>
              </a:rPr>
              <a:t>号公告】</a:t>
            </a:r>
            <a:endParaRPr lang="zh-CN" altLang="en-US" sz="2000"/>
          </a:p>
          <a:p>
            <a:pPr algn="ctr"/>
            <a:endParaRPr lang="zh-CN" altLang="en-US" sz="2000" b="1"/>
          </a:p>
          <a:p>
            <a:pPr algn="ctr"/>
            <a:endParaRPr lang="zh-CN" altLang="en-US" sz="2000" b="1"/>
          </a:p>
          <a:p>
            <a:pPr algn="ctr"/>
            <a:endParaRPr lang="zh-CN" altLang="en-US" sz="2000" b="1"/>
          </a:p>
          <a:p>
            <a:pPr algn="ctr"/>
            <a:endParaRPr lang="zh-CN" altLang="en-US" sz="2000" b="1"/>
          </a:p>
          <a:p>
            <a:pPr algn="ctr"/>
            <a:r>
              <a:rPr lang="zh-CN" altLang="en-US" sz="2000"/>
              <a:t>国家税务总局沁水县税务局</a:t>
            </a:r>
            <a:endParaRPr lang="zh-CN" alt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396240" y="-15240"/>
            <a:ext cx="9650095" cy="6888480"/>
          </a:xfrm>
          <a:prstGeom prst="rect">
            <a:avLst/>
          </a:prstGeom>
          <a:noFill/>
          <a:ln w="9525" cap="flat" cmpd="sng">
            <a:solidFill>
              <a:srgbClr val="2F83E6"/>
            </a:solidFill>
            <a:prstDash val="solid"/>
            <a:miter/>
            <a:headEnd type="none" w="med" len="med"/>
            <a:tailEnd type="none" w="med" len="med"/>
          </a:ln>
        </p:spPr>
      </p:pic>
      <p:sp>
        <p:nvSpPr>
          <p:cNvPr id="100" name="文本框 99"/>
          <p:cNvSpPr txBox="1"/>
          <p:nvPr/>
        </p:nvSpPr>
        <p:spPr>
          <a:xfrm>
            <a:off x="1134110" y="692150"/>
            <a:ext cx="6414135" cy="398780"/>
          </a:xfrm>
          <a:prstGeom prst="rect">
            <a:avLst/>
          </a:prstGeom>
          <a:noFill/>
          <a:ln w="9525">
            <a:noFill/>
          </a:ln>
        </p:spPr>
        <p:txBody>
          <a:bodyPr wrap="square">
            <a:spAutoFit/>
          </a:bodyPr>
          <a:p>
            <a:pPr indent="0" algn="ctr"/>
            <a:r>
              <a:rPr lang="zh-CN" sz="2000" b="1">
                <a:ea typeface="微软雅黑" panose="020B0503020204020204" charset="-122"/>
              </a:rPr>
              <a:t>个体工商户、小型微利企业与小规模纳税人身份不冲突</a:t>
            </a:r>
            <a:endParaRPr lang="zh-CN" altLang="en-US" sz="2000" b="1">
              <a:ea typeface="微软雅黑" panose="020B0503020204020204" charset="-122"/>
            </a:endParaRPr>
          </a:p>
        </p:txBody>
      </p:sp>
      <p:sp>
        <p:nvSpPr>
          <p:cNvPr id="3" name="文本框 2"/>
          <p:cNvSpPr txBox="1"/>
          <p:nvPr/>
        </p:nvSpPr>
        <p:spPr>
          <a:xfrm>
            <a:off x="1035050" y="1302385"/>
            <a:ext cx="7073900" cy="645160"/>
          </a:xfrm>
          <a:prstGeom prst="rect">
            <a:avLst/>
          </a:prstGeom>
          <a:noFill/>
        </p:spPr>
        <p:txBody>
          <a:bodyPr wrap="square" rtlCol="0">
            <a:spAutoFit/>
          </a:bodyPr>
          <a:p>
            <a:r>
              <a:rPr lang="zh-CN" altLang="en-US"/>
              <a:t>增值税小规模纳税人按规定登记为一般纳税人的，自一般纳税人生效之日起不再按照增值税小规模纳税人适用“六税两费”减免政策。</a:t>
            </a:r>
            <a:endParaRPr lang="zh-CN" altLang="en-US"/>
          </a:p>
        </p:txBody>
      </p:sp>
      <p:graphicFrame>
        <p:nvGraphicFramePr>
          <p:cNvPr id="4" name="表格 3"/>
          <p:cNvGraphicFramePr/>
          <p:nvPr>
            <p:custDataLst>
              <p:tags r:id="rId2"/>
            </p:custDataLst>
          </p:nvPr>
        </p:nvGraphicFramePr>
        <p:xfrm>
          <a:off x="951865" y="2623820"/>
          <a:ext cx="7002780" cy="2918460"/>
        </p:xfrm>
        <a:graphic>
          <a:graphicData uri="http://schemas.openxmlformats.org/drawingml/2006/table">
            <a:tbl>
              <a:tblPr firstRow="1" bandRow="1">
                <a:tableStyleId>{5C22544A-7EE6-4342-B048-85BDC9FD1C3A}</a:tableStyleId>
              </a:tblPr>
              <a:tblGrid>
                <a:gridCol w="1550670"/>
                <a:gridCol w="1257935"/>
                <a:gridCol w="1417955"/>
                <a:gridCol w="1209675"/>
                <a:gridCol w="1566545"/>
              </a:tblGrid>
              <a:tr h="541655">
                <a:tc>
                  <a:txBody>
                    <a:bodyPr/>
                    <a:p>
                      <a:pPr indent="0" algn="ctr">
                        <a:buNone/>
                      </a:pPr>
                      <a:r>
                        <a:rPr lang="zh-CN" sz="2000" b="0">
                          <a:solidFill>
                            <a:srgbClr val="000000"/>
                          </a:solidFill>
                          <a:latin typeface="仿宋" panose="02010609060101010101" charset="-122"/>
                          <a:ea typeface="仿宋" panose="02010609060101010101" charset="-122"/>
                        </a:rPr>
                        <a:t>基本情况</a:t>
                      </a:r>
                      <a:endParaRPr lang="zh-CN" altLang="en-US" sz="2000" b="0">
                        <a:solidFill>
                          <a:srgbClr val="000000"/>
                        </a:solidFill>
                        <a:latin typeface="仿宋" panose="02010609060101010101" charset="-122"/>
                        <a:ea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000" b="0">
                          <a:solidFill>
                            <a:srgbClr val="000000"/>
                          </a:solidFill>
                          <a:latin typeface="仿宋" panose="02010609060101010101" charset="-122"/>
                          <a:ea typeface="仿宋" panose="02010609060101010101" charset="-122"/>
                        </a:rPr>
                        <a:t>成立日期</a:t>
                      </a:r>
                      <a:endParaRPr lang="zh-CN" altLang="en-US" sz="2000" b="0">
                        <a:solidFill>
                          <a:srgbClr val="000000"/>
                        </a:solidFill>
                        <a:latin typeface="仿宋" panose="02010609060101010101" charset="-122"/>
                        <a:ea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000" b="0">
                          <a:solidFill>
                            <a:srgbClr val="000000"/>
                          </a:solidFill>
                          <a:latin typeface="仿宋" panose="02010609060101010101" charset="-122"/>
                          <a:ea typeface="仿宋" panose="02010609060101010101" charset="-122"/>
                        </a:rPr>
                        <a:t>一般纳税人登记日期</a:t>
                      </a:r>
                      <a:endParaRPr lang="zh-CN" altLang="en-US" sz="2000" b="0">
                        <a:solidFill>
                          <a:srgbClr val="000000"/>
                        </a:solidFill>
                        <a:latin typeface="仿宋" panose="02010609060101010101" charset="-122"/>
                        <a:ea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2月申报1月</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3月申报2月</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902335">
                <a:tc>
                  <a:txBody>
                    <a:bodyPr/>
                    <a:p>
                      <a:pPr indent="0" algn="ctr">
                        <a:buNone/>
                      </a:pPr>
                      <a:r>
                        <a:rPr lang="en-US" sz="2000" b="0">
                          <a:solidFill>
                            <a:srgbClr val="FF0000"/>
                          </a:solidFill>
                          <a:latin typeface="仿宋" panose="02010609060101010101" charset="-122"/>
                          <a:ea typeface="仿宋" panose="02010609060101010101" charset="-122"/>
                          <a:cs typeface="仿宋" panose="02010609060101010101" charset="-122"/>
                        </a:rPr>
                        <a:t>A公司从业人数200人，资产总额3000万</a:t>
                      </a:r>
                      <a:endParaRPr lang="en-US" altLang="en-US" sz="2000" b="0">
                        <a:solidFill>
                          <a:srgbClr val="FF0000"/>
                        </a:solidFill>
                        <a:latin typeface="仿宋" panose="02010609060101010101" charset="-122"/>
                        <a:ea typeface="仿宋" panose="02010609060101010101" charset="-122"/>
                        <a:cs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000" b="0">
                          <a:solidFill>
                            <a:srgbClr val="000000"/>
                          </a:solidFill>
                          <a:latin typeface="仿宋" panose="02010609060101010101" charset="-122"/>
                          <a:ea typeface="仿宋" panose="02010609060101010101" charset="-122"/>
                          <a:cs typeface="仿宋" panose="02010609060101010101" charset="-122"/>
                        </a:rPr>
                        <a:t>2021年12月1日</a:t>
                      </a:r>
                      <a:endParaRPr lang="zh-CN" altLang="en-US" sz="20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2022年2月，当月1日生效</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000" b="0">
                          <a:solidFill>
                            <a:srgbClr val="000000"/>
                          </a:solidFill>
                          <a:latin typeface="仿宋" panose="02010609060101010101" charset="-122"/>
                          <a:ea typeface="仿宋" panose="02010609060101010101" charset="-122"/>
                        </a:rPr>
                        <a:t>可按小规模享受</a:t>
                      </a:r>
                      <a:endParaRPr lang="zh-CN" altLang="en-US" sz="2000" b="0">
                        <a:solidFill>
                          <a:srgbClr val="000000"/>
                        </a:solidFill>
                        <a:latin typeface="仿宋" panose="02010609060101010101" charset="-122"/>
                        <a:ea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000" b="0">
                          <a:solidFill>
                            <a:srgbClr val="000000"/>
                          </a:solidFill>
                          <a:latin typeface="仿宋" panose="02010609060101010101" charset="-122"/>
                          <a:ea typeface="仿宋" panose="02010609060101010101" charset="-122"/>
                        </a:rPr>
                        <a:t>不可按小规模享受，</a:t>
                      </a:r>
                      <a:r>
                        <a:rPr lang="en-US" sz="2000" b="0">
                          <a:solidFill>
                            <a:srgbClr val="FF0000"/>
                          </a:solidFill>
                          <a:latin typeface="仿宋" panose="02010609060101010101" charset="-122"/>
                          <a:ea typeface="仿宋" panose="02010609060101010101" charset="-122"/>
                        </a:rPr>
                        <a:t>但可按小微享受</a:t>
                      </a:r>
                      <a:endParaRPr lang="en-US" altLang="en-US" sz="2000" b="0">
                        <a:solidFill>
                          <a:srgbClr val="000000"/>
                        </a:solidFill>
                        <a:latin typeface="仿宋" panose="02010609060101010101" charset="-122"/>
                        <a:ea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902970">
                <a:tc>
                  <a:txBody>
                    <a:bodyPr/>
                    <a:p>
                      <a:pPr indent="0" algn="ctr">
                        <a:buNone/>
                      </a:pPr>
                      <a:r>
                        <a:rPr lang="zh-CN" sz="2000" b="0">
                          <a:solidFill>
                            <a:srgbClr val="FF0000"/>
                          </a:solidFill>
                          <a:latin typeface="仿宋" panose="02010609060101010101" charset="-122"/>
                          <a:ea typeface="仿宋" panose="02010609060101010101" charset="-122"/>
                          <a:cs typeface="仿宋" panose="02010609060101010101" charset="-122"/>
                        </a:rPr>
                        <a:t>B个体工商户</a:t>
                      </a:r>
                      <a:endParaRPr lang="zh-CN" altLang="en-US" sz="2000" b="0">
                        <a:solidFill>
                          <a:srgbClr val="FF0000"/>
                        </a:solidFill>
                        <a:latin typeface="仿宋" panose="02010609060101010101" charset="-122"/>
                        <a:ea typeface="仿宋" panose="02010609060101010101" charset="-122"/>
                        <a:cs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000" b="0">
                          <a:solidFill>
                            <a:srgbClr val="000000"/>
                          </a:solidFill>
                          <a:latin typeface="仿宋" panose="02010609060101010101" charset="-122"/>
                          <a:ea typeface="仿宋" panose="02010609060101010101" charset="-122"/>
                          <a:cs typeface="仿宋" panose="02010609060101010101" charset="-122"/>
                        </a:rPr>
                        <a:t>2021年12月1日</a:t>
                      </a:r>
                      <a:endParaRPr lang="zh-CN" altLang="en-US" sz="20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solidFill>
                            <a:srgbClr val="000000"/>
                          </a:solidFill>
                          <a:latin typeface="仿宋" panose="02010609060101010101" charset="-122"/>
                          <a:ea typeface="仿宋" panose="02010609060101010101" charset="-122"/>
                          <a:cs typeface="仿宋" panose="02010609060101010101" charset="-122"/>
                        </a:rPr>
                        <a:t>2022年2月，当月1日生效</a:t>
                      </a:r>
                      <a:endParaRPr lang="en-US" altLang="en-US" sz="20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000" b="0">
                          <a:solidFill>
                            <a:srgbClr val="000000"/>
                          </a:solidFill>
                          <a:latin typeface="仿宋" panose="02010609060101010101" charset="-122"/>
                          <a:ea typeface="仿宋" panose="02010609060101010101" charset="-122"/>
                        </a:rPr>
                        <a:t>可按小规模享受</a:t>
                      </a:r>
                      <a:endParaRPr lang="zh-CN" altLang="en-US" sz="2000" b="0">
                        <a:solidFill>
                          <a:srgbClr val="000000"/>
                        </a:solidFill>
                        <a:latin typeface="仿宋" panose="02010609060101010101" charset="-122"/>
                        <a:ea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2000" b="0">
                          <a:solidFill>
                            <a:srgbClr val="000000"/>
                          </a:solidFill>
                          <a:latin typeface="仿宋" panose="02010609060101010101" charset="-122"/>
                          <a:ea typeface="仿宋" panose="02010609060101010101" charset="-122"/>
                        </a:rPr>
                        <a:t>不可按小规模享受，</a:t>
                      </a:r>
                      <a:r>
                        <a:rPr lang="en-US" sz="2000" b="0">
                          <a:solidFill>
                            <a:srgbClr val="FF0000"/>
                          </a:solidFill>
                          <a:latin typeface="仿宋" panose="02010609060101010101" charset="-122"/>
                          <a:ea typeface="仿宋" panose="02010609060101010101" charset="-122"/>
                        </a:rPr>
                        <a:t>但可按个体工商户享受</a:t>
                      </a:r>
                      <a:endParaRPr lang="en-US" altLang="en-US" sz="2000" b="0">
                        <a:solidFill>
                          <a:srgbClr val="000000"/>
                        </a:solidFill>
                        <a:latin typeface="仿宋" panose="02010609060101010101" charset="-122"/>
                        <a:ea typeface="仿宋" panose="02010609060101010101"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396240" y="-27305"/>
            <a:ext cx="9650095" cy="6888480"/>
          </a:xfrm>
          <a:prstGeom prst="rect">
            <a:avLst/>
          </a:prstGeom>
          <a:noFill/>
          <a:ln w="9525" cap="flat" cmpd="sng">
            <a:solidFill>
              <a:srgbClr val="2F83E6"/>
            </a:solidFill>
            <a:prstDash val="solid"/>
            <a:miter/>
            <a:headEnd type="none" w="med" len="med"/>
            <a:tailEnd type="none" w="med" len="med"/>
          </a:ln>
        </p:spPr>
      </p:pic>
      <p:sp>
        <p:nvSpPr>
          <p:cNvPr id="3" name="文本框 2"/>
          <p:cNvSpPr txBox="1"/>
          <p:nvPr/>
        </p:nvSpPr>
        <p:spPr>
          <a:xfrm>
            <a:off x="558165" y="377825"/>
            <a:ext cx="5958205" cy="460375"/>
          </a:xfrm>
          <a:prstGeom prst="rect">
            <a:avLst/>
          </a:prstGeom>
          <a:noFill/>
        </p:spPr>
        <p:txBody>
          <a:bodyPr wrap="square" rtlCol="0">
            <a:spAutoFit/>
          </a:bodyPr>
          <a:p>
            <a:r>
              <a:rPr lang="zh-CN" altLang="en-US" sz="2400" b="1"/>
              <a:t>三、其他注意事项</a:t>
            </a:r>
            <a:endParaRPr lang="zh-CN" altLang="en-US" sz="2400" b="1"/>
          </a:p>
        </p:txBody>
      </p:sp>
      <p:sp>
        <p:nvSpPr>
          <p:cNvPr id="4" name="文本框 3"/>
          <p:cNvSpPr txBox="1"/>
          <p:nvPr/>
        </p:nvSpPr>
        <p:spPr>
          <a:xfrm>
            <a:off x="828040" y="1412875"/>
            <a:ext cx="6973570" cy="4092575"/>
          </a:xfrm>
          <a:prstGeom prst="rect">
            <a:avLst/>
          </a:prstGeom>
          <a:noFill/>
        </p:spPr>
        <p:txBody>
          <a:bodyPr wrap="square" rtlCol="0">
            <a:spAutoFit/>
          </a:bodyPr>
          <a:p>
            <a:r>
              <a:rPr lang="en-US" altLang="zh-CN" sz="2000"/>
              <a:t>1</a:t>
            </a:r>
            <a:r>
              <a:rPr lang="zh-CN" altLang="en-US" sz="2000"/>
              <a:t>、执行期限：</a:t>
            </a:r>
            <a:r>
              <a:rPr lang="en-US" altLang="zh-CN" sz="2000"/>
              <a:t>2022</a:t>
            </a:r>
            <a:r>
              <a:rPr lang="zh-CN" altLang="en-US" sz="2000"/>
              <a:t>年</a:t>
            </a:r>
            <a:r>
              <a:rPr lang="en-US" altLang="zh-CN" sz="2000"/>
              <a:t>1</a:t>
            </a:r>
            <a:r>
              <a:rPr lang="zh-CN" altLang="en-US" sz="2000"/>
              <a:t>月</a:t>
            </a:r>
            <a:r>
              <a:rPr lang="en-US" altLang="zh-CN" sz="2000"/>
              <a:t>1</a:t>
            </a:r>
            <a:r>
              <a:rPr lang="zh-CN" altLang="en-US" sz="2000"/>
              <a:t>日</a:t>
            </a:r>
            <a:r>
              <a:rPr lang="en-US" altLang="zh-CN" sz="2000"/>
              <a:t>-2024</a:t>
            </a:r>
            <a:r>
              <a:rPr lang="zh-CN" altLang="en-US" sz="2000"/>
              <a:t>年</a:t>
            </a:r>
            <a:r>
              <a:rPr lang="en-US" altLang="zh-CN" sz="2000"/>
              <a:t>12</a:t>
            </a:r>
            <a:r>
              <a:rPr lang="zh-CN" altLang="en-US" sz="2000"/>
              <a:t>月</a:t>
            </a:r>
            <a:r>
              <a:rPr lang="en-US" altLang="zh-CN" sz="2000"/>
              <a:t>31</a:t>
            </a:r>
            <a:r>
              <a:rPr lang="zh-CN" altLang="en-US" sz="2000"/>
              <a:t>日</a:t>
            </a:r>
            <a:endParaRPr lang="zh-CN" altLang="en-US" sz="2000"/>
          </a:p>
          <a:p>
            <a:endParaRPr lang="zh-CN" altLang="en-US" sz="2000"/>
          </a:p>
          <a:p>
            <a:r>
              <a:rPr lang="en-US" altLang="zh-CN" sz="2000"/>
              <a:t>2</a:t>
            </a:r>
            <a:r>
              <a:rPr lang="zh-CN" altLang="en-US" sz="2000"/>
              <a:t>、</a:t>
            </a:r>
            <a:r>
              <a:rPr lang="en-US" altLang="zh-CN" sz="2000"/>
              <a:t>2024</a:t>
            </a:r>
            <a:r>
              <a:rPr lang="zh-CN" altLang="en-US" sz="2000"/>
              <a:t>年办理</a:t>
            </a:r>
            <a:r>
              <a:rPr lang="en-US" altLang="zh-CN" sz="2000"/>
              <a:t>2023</a:t>
            </a:r>
            <a:r>
              <a:rPr lang="zh-CN" altLang="en-US" sz="2000"/>
              <a:t>年度汇算清缴后为小微企业的，享受优惠的日期截止为</a:t>
            </a:r>
            <a:r>
              <a:rPr lang="en-US" altLang="zh-CN" sz="2000"/>
              <a:t>2024</a:t>
            </a:r>
            <a:r>
              <a:rPr lang="zh-CN" altLang="en-US" sz="2000"/>
              <a:t>年</a:t>
            </a:r>
            <a:r>
              <a:rPr lang="en-US" altLang="zh-CN" sz="2000"/>
              <a:t>12</a:t>
            </a:r>
            <a:r>
              <a:rPr lang="zh-CN" altLang="en-US" sz="2000"/>
              <a:t>月</a:t>
            </a:r>
            <a:r>
              <a:rPr lang="en-US" altLang="zh-CN" sz="2000"/>
              <a:t>31</a:t>
            </a:r>
            <a:r>
              <a:rPr lang="zh-CN" altLang="en-US" sz="2000"/>
              <a:t>日</a:t>
            </a:r>
            <a:endParaRPr lang="zh-CN" altLang="en-US" sz="2000"/>
          </a:p>
          <a:p>
            <a:endParaRPr lang="zh-CN" altLang="en-US" sz="2000"/>
          </a:p>
          <a:p>
            <a:r>
              <a:rPr lang="en-US" altLang="zh-CN" sz="2000"/>
              <a:t>3</a:t>
            </a:r>
            <a:r>
              <a:rPr lang="zh-CN" altLang="en-US" sz="2000"/>
              <a:t>、符合条件未及时享受，可依法申请抵减以后纳税期的应纳税款或申请退还</a:t>
            </a:r>
            <a:endParaRPr lang="zh-CN" altLang="en-US" sz="2000"/>
          </a:p>
          <a:p>
            <a:endParaRPr lang="zh-CN" altLang="en-US" sz="2000"/>
          </a:p>
          <a:p>
            <a:r>
              <a:rPr lang="en-US" altLang="zh-CN" sz="2000"/>
              <a:t>4</a:t>
            </a:r>
            <a:r>
              <a:rPr lang="zh-CN" altLang="en-US" sz="2000"/>
              <a:t>、增值税小规模纳税人、小型微利企业和个体工商户已依法享受六税两费其他优惠政策的，可叠加享受</a:t>
            </a:r>
            <a:r>
              <a:rPr lang="en-US" altLang="zh-CN" sz="2000"/>
              <a:t>50%</a:t>
            </a:r>
            <a:r>
              <a:rPr lang="zh-CN" altLang="en-US" sz="2000"/>
              <a:t>的税额幅度减免。</a:t>
            </a:r>
            <a:endParaRPr lang="zh-CN" altLang="en-US" sz="2000"/>
          </a:p>
          <a:p>
            <a:endParaRPr lang="zh-CN" altLang="en-US" sz="2000"/>
          </a:p>
          <a:p>
            <a:r>
              <a:rPr lang="en-US" altLang="zh-CN" sz="2000"/>
              <a:t>5</a:t>
            </a:r>
            <a:r>
              <a:rPr lang="zh-CN" altLang="en-US" sz="2000"/>
              <a:t>、自行申报，无需额外资料</a:t>
            </a:r>
            <a:endParaRPr lang="zh-CN" alt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468630" y="-27940"/>
            <a:ext cx="9632315" cy="6919595"/>
          </a:xfrm>
          <a:prstGeom prst="rect">
            <a:avLst/>
          </a:prstGeom>
          <a:noFill/>
          <a:ln w="9525" cap="flat" cmpd="sng">
            <a:solidFill>
              <a:srgbClr val="2F83E6"/>
            </a:solidFill>
            <a:prstDash val="solid"/>
            <a:miter/>
            <a:headEnd type="none" w="med" len="med"/>
            <a:tailEnd type="none" w="med" len="med"/>
          </a:ln>
        </p:spPr>
      </p:pic>
      <p:sp>
        <p:nvSpPr>
          <p:cNvPr id="5" name="文本框 4"/>
          <p:cNvSpPr txBox="1"/>
          <p:nvPr/>
        </p:nvSpPr>
        <p:spPr>
          <a:xfrm>
            <a:off x="690880" y="536575"/>
            <a:ext cx="4601210" cy="460375"/>
          </a:xfrm>
          <a:prstGeom prst="rect">
            <a:avLst/>
          </a:prstGeom>
          <a:noFill/>
        </p:spPr>
        <p:txBody>
          <a:bodyPr wrap="square" rtlCol="0">
            <a:spAutoFit/>
          </a:bodyPr>
          <a:p>
            <a:r>
              <a:rPr lang="zh-CN" altLang="en-US" sz="2400" b="1"/>
              <a:t>四、例题解析</a:t>
            </a:r>
            <a:endParaRPr lang="zh-CN" altLang="en-US" sz="2400" b="1"/>
          </a:p>
        </p:txBody>
      </p:sp>
      <p:sp>
        <p:nvSpPr>
          <p:cNvPr id="6" name="文本框 5"/>
          <p:cNvSpPr txBox="1"/>
          <p:nvPr/>
        </p:nvSpPr>
        <p:spPr>
          <a:xfrm>
            <a:off x="847725" y="1274445"/>
            <a:ext cx="6676390" cy="1198880"/>
          </a:xfrm>
          <a:prstGeom prst="rect">
            <a:avLst/>
          </a:prstGeom>
          <a:noFill/>
        </p:spPr>
        <p:txBody>
          <a:bodyPr wrap="square" rtlCol="0">
            <a:spAutoFit/>
          </a:bodyPr>
          <a:p>
            <a:r>
              <a:rPr lang="zh-CN" altLang="en-US"/>
              <a:t>例1：A公司于2020年6月成立，9月1日登记为增值税一般纳税人。2021年5月，A公司办理了2020年度的汇算清缴申报，结果确定是小型微利企业。A公司于2022年4月征期申报2022年1-3月的“六税两费”时，可以享受减免优惠吗？</a:t>
            </a:r>
            <a:endParaRPr lang="zh-CN" altLang="en-US"/>
          </a:p>
        </p:txBody>
      </p:sp>
      <p:sp>
        <p:nvSpPr>
          <p:cNvPr id="7" name="文本框 6"/>
          <p:cNvSpPr txBox="1"/>
          <p:nvPr/>
        </p:nvSpPr>
        <p:spPr>
          <a:xfrm>
            <a:off x="914400" y="3086735"/>
            <a:ext cx="6177915" cy="922020"/>
          </a:xfrm>
          <a:prstGeom prst="rect">
            <a:avLst/>
          </a:prstGeom>
          <a:noFill/>
        </p:spPr>
        <p:txBody>
          <a:bodyPr wrap="square" rtlCol="0">
            <a:spAutoFit/>
          </a:bodyPr>
          <a:p>
            <a:r>
              <a:rPr lang="zh-CN" altLang="en-US"/>
              <a:t>答：可以。根据《公告》第一条第（一）项，A公司申报2022年1-3月的“六税两费”时，是否可享受减免优惠，依据2021年办理2020年度汇算清缴的结果确定。</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483870" y="0"/>
            <a:ext cx="9632315" cy="6919595"/>
          </a:xfrm>
          <a:prstGeom prst="rect">
            <a:avLst/>
          </a:prstGeom>
          <a:noFill/>
          <a:ln w="9525" cap="flat" cmpd="sng">
            <a:solidFill>
              <a:srgbClr val="2F83E6"/>
            </a:solidFill>
            <a:prstDash val="solid"/>
            <a:miter/>
            <a:headEnd type="none" w="med" len="med"/>
            <a:tailEnd type="none" w="med" len="med"/>
          </a:ln>
        </p:spPr>
      </p:pic>
      <p:sp>
        <p:nvSpPr>
          <p:cNvPr id="3" name="文本框 2"/>
          <p:cNvSpPr txBox="1"/>
          <p:nvPr/>
        </p:nvSpPr>
        <p:spPr>
          <a:xfrm>
            <a:off x="539750" y="620395"/>
            <a:ext cx="6785610" cy="1198880"/>
          </a:xfrm>
          <a:prstGeom prst="rect">
            <a:avLst/>
          </a:prstGeom>
          <a:noFill/>
        </p:spPr>
        <p:txBody>
          <a:bodyPr wrap="square" rtlCol="0">
            <a:spAutoFit/>
          </a:bodyPr>
          <a:p>
            <a:r>
              <a:rPr lang="zh-CN" altLang="en-US"/>
              <a:t>例2：B公司于2020年6月成立，9月1日登记为增值税一般纳税人。2021年5月，B公司办理了2020年度汇算清缴申报，确定不属于小型微利企业。2022年4月，B公司办理了2021年度汇算清缴申报，确定是小型微利企业。</a:t>
            </a:r>
            <a:endParaRPr lang="zh-CN" altLang="en-US"/>
          </a:p>
        </p:txBody>
      </p:sp>
      <p:sp>
        <p:nvSpPr>
          <p:cNvPr id="5" name="文本框 4"/>
          <p:cNvSpPr txBox="1"/>
          <p:nvPr/>
        </p:nvSpPr>
        <p:spPr>
          <a:xfrm>
            <a:off x="746760" y="2113915"/>
            <a:ext cx="6705600" cy="645160"/>
          </a:xfrm>
          <a:prstGeom prst="rect">
            <a:avLst/>
          </a:prstGeom>
          <a:noFill/>
        </p:spPr>
        <p:txBody>
          <a:bodyPr wrap="square" rtlCol="0">
            <a:spAutoFit/>
          </a:bodyPr>
          <a:p>
            <a:r>
              <a:rPr lang="zh-CN" altLang="en-US"/>
              <a:t>问题1  B公司于2022年4月征期申报3月的“六税两费”时，可以享受减免优惠吗？</a:t>
            </a:r>
            <a:endParaRPr lang="zh-CN" altLang="en-US"/>
          </a:p>
        </p:txBody>
      </p:sp>
      <p:sp>
        <p:nvSpPr>
          <p:cNvPr id="6" name="文本框 5"/>
          <p:cNvSpPr txBox="1"/>
          <p:nvPr/>
        </p:nvSpPr>
        <p:spPr>
          <a:xfrm>
            <a:off x="780415" y="2924810"/>
            <a:ext cx="6416040" cy="1198880"/>
          </a:xfrm>
          <a:prstGeom prst="rect">
            <a:avLst/>
          </a:prstGeom>
          <a:noFill/>
        </p:spPr>
        <p:txBody>
          <a:bodyPr wrap="square" rtlCol="0">
            <a:spAutoFit/>
          </a:bodyPr>
          <a:p>
            <a:r>
              <a:rPr lang="zh-CN" altLang="en-US"/>
              <a:t>答：不可以。根据《公告》第一条第（一）项，纳税人2021年办理2020年度汇算清缴申报后确定不属于小型微利企业，申报2022年1月1日至6月30日的“六税两费”时，不能享受减免优惠。</a:t>
            </a:r>
            <a:endParaRPr lang="zh-CN" altLang="en-US"/>
          </a:p>
        </p:txBody>
      </p:sp>
      <p:sp>
        <p:nvSpPr>
          <p:cNvPr id="7" name="文本框 6"/>
          <p:cNvSpPr txBox="1"/>
          <p:nvPr/>
        </p:nvSpPr>
        <p:spPr>
          <a:xfrm>
            <a:off x="746760" y="4123690"/>
            <a:ext cx="7103745" cy="645160"/>
          </a:xfrm>
          <a:prstGeom prst="rect">
            <a:avLst/>
          </a:prstGeom>
          <a:noFill/>
        </p:spPr>
        <p:txBody>
          <a:bodyPr wrap="square" rtlCol="0">
            <a:spAutoFit/>
          </a:bodyPr>
          <a:p>
            <a:r>
              <a:rPr lang="zh-CN" altLang="en-US"/>
              <a:t>问题</a:t>
            </a:r>
            <a:r>
              <a:rPr lang="en-US" altLang="zh-CN"/>
              <a:t>2</a:t>
            </a:r>
            <a:r>
              <a:rPr lang="zh-CN" altLang="en-US"/>
              <a:t>  B公司于2022年8月征期申报7月的“六税两费”时，可以享受减免优惠吗？</a:t>
            </a:r>
            <a:endParaRPr lang="zh-CN" altLang="en-US"/>
          </a:p>
        </p:txBody>
      </p:sp>
      <p:sp>
        <p:nvSpPr>
          <p:cNvPr id="8" name="文本框 7"/>
          <p:cNvSpPr txBox="1"/>
          <p:nvPr/>
        </p:nvSpPr>
        <p:spPr>
          <a:xfrm>
            <a:off x="780415" y="4796790"/>
            <a:ext cx="6767195" cy="922020"/>
          </a:xfrm>
          <a:prstGeom prst="rect">
            <a:avLst/>
          </a:prstGeom>
          <a:noFill/>
        </p:spPr>
        <p:txBody>
          <a:bodyPr wrap="square" rtlCol="0">
            <a:spAutoFit/>
          </a:bodyPr>
          <a:p>
            <a:r>
              <a:rPr lang="zh-CN" altLang="en-US"/>
              <a:t>答：可以。根据《公告》第一条第（一）项，纳税人2022年办理2021年度汇算清缴申报后确定是小型微利企业，申报2022年7月1日至2023年6月30日的“六税两费”时，可以享受减免优惠。</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linds(horizont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6" grpId="0"/>
      <p:bldP spid="6" grpId="1"/>
      <p:bldP spid="7" grpId="0"/>
      <p:bldP spid="7" grpId="1"/>
      <p:bldP spid="8" grpId="0"/>
      <p:bldP spid="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468630" y="0"/>
            <a:ext cx="9632315" cy="6919595"/>
          </a:xfrm>
          <a:prstGeom prst="rect">
            <a:avLst/>
          </a:prstGeom>
          <a:noFill/>
          <a:ln w="9525" cap="flat" cmpd="sng">
            <a:solidFill>
              <a:srgbClr val="2F83E6"/>
            </a:solidFill>
            <a:prstDash val="solid"/>
            <a:miter/>
            <a:headEnd type="none" w="med" len="med"/>
            <a:tailEnd type="none" w="med" len="med"/>
          </a:ln>
        </p:spPr>
      </p:pic>
      <p:sp>
        <p:nvSpPr>
          <p:cNvPr id="3" name="文本框 2"/>
          <p:cNvSpPr txBox="1"/>
          <p:nvPr/>
        </p:nvSpPr>
        <p:spPr>
          <a:xfrm>
            <a:off x="266065" y="430530"/>
            <a:ext cx="7834630" cy="1476375"/>
          </a:xfrm>
          <a:prstGeom prst="rect">
            <a:avLst/>
          </a:prstGeom>
          <a:noFill/>
        </p:spPr>
        <p:txBody>
          <a:bodyPr wrap="square" rtlCol="0">
            <a:spAutoFit/>
          </a:bodyPr>
          <a:p>
            <a:r>
              <a:rPr lang="zh-CN" altLang="en-US"/>
              <a:t>例3：C公司于2021年6月成立，从事国家非限制和禁止行业，12月1日登记为增值税一般纳税人，2022年3月31日的从业人数、资产总额分别为280人和4500万元。C公司按规定于2022年4月10日申报2022年3月的资源税和2022年1-6月房产税时，尚未办理2021年度汇算清缴申报，是否可申报享受减免优惠?</a:t>
            </a:r>
            <a:endParaRPr lang="zh-CN" altLang="en-US"/>
          </a:p>
        </p:txBody>
      </p:sp>
      <p:sp>
        <p:nvSpPr>
          <p:cNvPr id="5" name="文本框 4"/>
          <p:cNvSpPr txBox="1"/>
          <p:nvPr/>
        </p:nvSpPr>
        <p:spPr>
          <a:xfrm>
            <a:off x="385445" y="2713355"/>
            <a:ext cx="7504430" cy="1476375"/>
          </a:xfrm>
          <a:prstGeom prst="rect">
            <a:avLst/>
          </a:prstGeom>
          <a:noFill/>
        </p:spPr>
        <p:txBody>
          <a:bodyPr wrap="square" rtlCol="0">
            <a:spAutoFit/>
          </a:bodyPr>
          <a:p>
            <a:r>
              <a:rPr lang="zh-CN" altLang="en-US"/>
              <a:t>答：可以。C公司4月10日尚未办理首次汇算清缴，可采用4月的上月末，即2022年3月31日的从业人数、资产总额两项条件，判断其是否可按照小型微利企业申报享受“六税两费”减免优惠。C公司2022年3月31日的从业人数不超过300人，并且资产总额不超过5000万元，可按照小型微利企业申报享受“六税两费”减免优惠。</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488315" y="-27940"/>
            <a:ext cx="9632315" cy="6919595"/>
          </a:xfrm>
          <a:prstGeom prst="rect">
            <a:avLst/>
          </a:prstGeom>
          <a:noFill/>
          <a:ln w="9525" cap="flat" cmpd="sng">
            <a:solidFill>
              <a:srgbClr val="2F83E6"/>
            </a:solidFill>
            <a:prstDash val="solid"/>
            <a:miter/>
            <a:headEnd type="none" w="med" len="med"/>
            <a:tailEnd type="none" w="med" len="med"/>
          </a:ln>
        </p:spPr>
      </p:pic>
      <p:sp>
        <p:nvSpPr>
          <p:cNvPr id="3" name="文本框 2"/>
          <p:cNvSpPr txBox="1"/>
          <p:nvPr/>
        </p:nvSpPr>
        <p:spPr>
          <a:xfrm>
            <a:off x="321945" y="542925"/>
            <a:ext cx="7850505" cy="1753235"/>
          </a:xfrm>
          <a:prstGeom prst="rect">
            <a:avLst/>
          </a:prstGeom>
          <a:noFill/>
        </p:spPr>
        <p:txBody>
          <a:bodyPr wrap="square" rtlCol="0">
            <a:spAutoFit/>
          </a:bodyPr>
          <a:p>
            <a:r>
              <a:rPr lang="zh-CN" altLang="en-US"/>
              <a:t>例4：C公司于2021年6月成立，从事国家非限制和禁止行业，12月1日登记为增值税一般纳税人，2022年3月31日的从业人数、资产总额分别为280人和4500万元。C公司于4月10日申报2022年3月的资源税和2022年1-6月房产税时，按小型微利企业享受了减免优惠，4月20日办理了2021年度汇算清缴，结果确定不属于小型微利企业。汇算清缴后，C公司需要对2022年4月10日申报2022年3月的资源税和2022年1-6月房产税进行更正吗？</a:t>
            </a:r>
            <a:endParaRPr lang="zh-CN" altLang="en-US"/>
          </a:p>
        </p:txBody>
      </p:sp>
      <p:sp>
        <p:nvSpPr>
          <p:cNvPr id="4" name="文本框 3"/>
          <p:cNvSpPr txBox="1"/>
          <p:nvPr/>
        </p:nvSpPr>
        <p:spPr>
          <a:xfrm>
            <a:off x="411480" y="2925445"/>
            <a:ext cx="7400925" cy="922020"/>
          </a:xfrm>
          <a:prstGeom prst="rect">
            <a:avLst/>
          </a:prstGeom>
          <a:noFill/>
        </p:spPr>
        <p:txBody>
          <a:bodyPr wrap="square" rtlCol="0">
            <a:spAutoFit/>
          </a:bodyPr>
          <a:p>
            <a:r>
              <a:rPr lang="zh-CN" altLang="en-US"/>
              <a:t>答：无须更正。根据《公告》第一条第（二）项规定，首次办理汇算清缴申报前，已按规定申报缴纳“六税两费”的，不再根据首次汇算清缴结果进行更正。</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505460" y="0"/>
            <a:ext cx="9632315" cy="6919595"/>
          </a:xfrm>
          <a:prstGeom prst="rect">
            <a:avLst/>
          </a:prstGeom>
          <a:noFill/>
          <a:ln w="9525" cap="flat" cmpd="sng">
            <a:solidFill>
              <a:srgbClr val="2F83E6"/>
            </a:solidFill>
            <a:prstDash val="solid"/>
            <a:miter/>
            <a:headEnd type="none" w="med" len="med"/>
            <a:tailEnd type="none" w="med" len="med"/>
          </a:ln>
        </p:spPr>
      </p:pic>
      <p:sp>
        <p:nvSpPr>
          <p:cNvPr id="3" name="文本框 2"/>
          <p:cNvSpPr txBox="1"/>
          <p:nvPr/>
        </p:nvSpPr>
        <p:spPr>
          <a:xfrm>
            <a:off x="545465" y="474345"/>
            <a:ext cx="7915275" cy="922020"/>
          </a:xfrm>
          <a:prstGeom prst="rect">
            <a:avLst/>
          </a:prstGeom>
          <a:noFill/>
        </p:spPr>
        <p:txBody>
          <a:bodyPr wrap="square" rtlCol="0">
            <a:spAutoFit/>
          </a:bodyPr>
          <a:p>
            <a:r>
              <a:rPr lang="zh-CN" altLang="en-US"/>
              <a:t>例5：D公司于2021年6月成立，从事国家非限制和禁止行业，12月1日登记为增值税一般纳税人，于2022年4月</a:t>
            </a:r>
            <a:r>
              <a:rPr lang="en-US" altLang="zh-CN"/>
              <a:t>1</a:t>
            </a:r>
            <a:r>
              <a:rPr lang="zh-CN" altLang="en-US"/>
              <a:t>日按规定期限办理了2021年度汇算清缴，结果确定不属于小型微利企业。</a:t>
            </a:r>
            <a:endParaRPr lang="zh-CN" altLang="en-US"/>
          </a:p>
        </p:txBody>
      </p:sp>
      <p:sp>
        <p:nvSpPr>
          <p:cNvPr id="4" name="文本框 3"/>
          <p:cNvSpPr txBox="1"/>
          <p:nvPr/>
        </p:nvSpPr>
        <p:spPr>
          <a:xfrm>
            <a:off x="628650" y="2209800"/>
            <a:ext cx="7143750" cy="922020"/>
          </a:xfrm>
          <a:prstGeom prst="rect">
            <a:avLst/>
          </a:prstGeom>
          <a:noFill/>
        </p:spPr>
        <p:txBody>
          <a:bodyPr wrap="square" rtlCol="0">
            <a:spAutoFit/>
          </a:bodyPr>
          <a:p>
            <a:r>
              <a:rPr lang="zh-CN" altLang="en-US"/>
              <a:t>答：不可以。D公司首次汇算清缴后已确定不属于小型微利企业，对于按次申报，自首次办理汇算清缴后确定不属于小型微利企业之日起至次年6月30日，不得再申报享受“六税两费”减免优惠。</a:t>
            </a:r>
            <a:endParaRPr lang="zh-CN" altLang="en-US"/>
          </a:p>
        </p:txBody>
      </p:sp>
      <p:sp>
        <p:nvSpPr>
          <p:cNvPr id="5" name="文本框 4"/>
          <p:cNvSpPr txBox="1"/>
          <p:nvPr/>
        </p:nvSpPr>
        <p:spPr>
          <a:xfrm>
            <a:off x="628650" y="1564640"/>
            <a:ext cx="7363460" cy="645160"/>
          </a:xfrm>
          <a:prstGeom prst="rect">
            <a:avLst/>
          </a:prstGeom>
          <a:noFill/>
        </p:spPr>
        <p:txBody>
          <a:bodyPr wrap="square" rtlCol="0">
            <a:spAutoFit/>
          </a:bodyPr>
          <a:p>
            <a:r>
              <a:rPr lang="zh-CN" altLang="en-US">
                <a:sym typeface="+mn-ea"/>
              </a:rPr>
              <a:t>问题</a:t>
            </a:r>
            <a:r>
              <a:rPr lang="en-US" altLang="zh-CN">
                <a:sym typeface="+mn-ea"/>
              </a:rPr>
              <a:t>1</a:t>
            </a:r>
            <a:r>
              <a:rPr lang="zh-CN" altLang="en-US">
                <a:sym typeface="+mn-ea"/>
              </a:rPr>
              <a:t>：D公司于4月</a:t>
            </a:r>
            <a:r>
              <a:rPr lang="en-US" altLang="zh-CN">
                <a:sym typeface="+mn-ea"/>
              </a:rPr>
              <a:t>3</a:t>
            </a:r>
            <a:r>
              <a:rPr lang="zh-CN" altLang="en-US">
                <a:sym typeface="+mn-ea"/>
              </a:rPr>
              <a:t>日依照规定按次申报耕地占用税，可以申报享受减免优惠吗？</a:t>
            </a:r>
            <a:endParaRPr lang="zh-CN" altLang="en-US"/>
          </a:p>
        </p:txBody>
      </p:sp>
      <p:sp>
        <p:nvSpPr>
          <p:cNvPr id="6" name="文本框 5"/>
          <p:cNvSpPr txBox="1"/>
          <p:nvPr/>
        </p:nvSpPr>
        <p:spPr>
          <a:xfrm>
            <a:off x="732155" y="3295650"/>
            <a:ext cx="7152005" cy="645160"/>
          </a:xfrm>
          <a:prstGeom prst="rect">
            <a:avLst/>
          </a:prstGeom>
          <a:noFill/>
        </p:spPr>
        <p:txBody>
          <a:bodyPr wrap="square" rtlCol="0">
            <a:spAutoFit/>
          </a:bodyPr>
          <a:p>
            <a:r>
              <a:rPr lang="zh-CN" altLang="en-US"/>
              <a:t>问题</a:t>
            </a:r>
            <a:r>
              <a:rPr lang="en-US" altLang="zh-CN"/>
              <a:t>2</a:t>
            </a:r>
            <a:r>
              <a:rPr lang="zh-CN" altLang="en-US"/>
              <a:t>：</a:t>
            </a:r>
            <a:r>
              <a:rPr lang="en-US" altLang="zh-CN"/>
              <a:t>D</a:t>
            </a:r>
            <a:r>
              <a:rPr lang="zh-CN" altLang="en-US"/>
              <a:t>公司于</a:t>
            </a:r>
            <a:r>
              <a:rPr lang="en-US" altLang="zh-CN"/>
              <a:t>5</a:t>
            </a:r>
            <a:r>
              <a:rPr lang="zh-CN" altLang="en-US"/>
              <a:t>月</a:t>
            </a:r>
            <a:r>
              <a:rPr lang="en-US" altLang="zh-CN"/>
              <a:t>3</a:t>
            </a:r>
            <a:r>
              <a:rPr lang="zh-CN" altLang="en-US"/>
              <a:t>日依照规定按月申报六税两费时，可以申报享受减免优惠吗？</a:t>
            </a:r>
            <a:endParaRPr lang="zh-CN" altLang="en-US"/>
          </a:p>
        </p:txBody>
      </p:sp>
      <p:sp>
        <p:nvSpPr>
          <p:cNvPr id="7" name="文本框 6"/>
          <p:cNvSpPr txBox="1"/>
          <p:nvPr/>
        </p:nvSpPr>
        <p:spPr>
          <a:xfrm>
            <a:off x="732155" y="4131945"/>
            <a:ext cx="7152005" cy="1198880"/>
          </a:xfrm>
          <a:prstGeom prst="rect">
            <a:avLst/>
          </a:prstGeom>
          <a:noFill/>
        </p:spPr>
        <p:txBody>
          <a:bodyPr wrap="square" rtlCol="0">
            <a:spAutoFit/>
          </a:bodyPr>
          <a:p>
            <a:r>
              <a:rPr lang="zh-CN" altLang="en-US"/>
              <a:t>答：不可以。</a:t>
            </a:r>
            <a:r>
              <a:rPr lang="zh-CN" altLang="en-US">
                <a:sym typeface="+mn-ea"/>
              </a:rPr>
              <a:t>D公司首次汇算清缴后已确定不属于小型微利企业，按规定办理首次汇算清缴后确定不属于小型微利企业的一般纳税人，自办理汇算清缴的次月1日至次年6月30日，不得再申报享受“六税两费”减免优惠</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linds(horizont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linds(horizontal)">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4" grpId="0"/>
      <p:bldP spid="4" grpId="1"/>
      <p:bldP spid="6" grpId="0"/>
      <p:bldP spid="6" grpId="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488315" y="0"/>
            <a:ext cx="9632315" cy="6919595"/>
          </a:xfrm>
          <a:prstGeom prst="rect">
            <a:avLst/>
          </a:prstGeom>
          <a:noFill/>
          <a:ln w="9525" cap="flat" cmpd="sng">
            <a:solidFill>
              <a:srgbClr val="2F83E6"/>
            </a:solidFill>
            <a:prstDash val="solid"/>
            <a:miter/>
            <a:headEnd type="none" w="med" len="med"/>
            <a:tailEnd type="none" w="med" len="med"/>
          </a:ln>
        </p:spPr>
      </p:pic>
      <p:sp>
        <p:nvSpPr>
          <p:cNvPr id="4" name="文本框 3"/>
          <p:cNvSpPr txBox="1"/>
          <p:nvPr/>
        </p:nvSpPr>
        <p:spPr>
          <a:xfrm>
            <a:off x="2293620" y="2493010"/>
            <a:ext cx="4128770" cy="1106805"/>
          </a:xfrm>
          <a:prstGeom prst="rect">
            <a:avLst/>
          </a:prstGeom>
          <a:noFill/>
        </p:spPr>
        <p:txBody>
          <a:bodyPr wrap="square" rtlCol="0">
            <a:spAutoFit/>
            <a:scene3d>
              <a:camera prst="orthographicFront"/>
              <a:lightRig rig="threePt" dir="t"/>
            </a:scene3d>
          </a:bodyPr>
          <a:p>
            <a:r>
              <a:rPr lang="zh-CN" altLang="en-US" sz="6600">
                <a:solidFill>
                  <a:srgbClr val="00B0F0"/>
                </a:solidFill>
                <a:effectLst>
                  <a:outerShdw blurRad="38100" dist="19050" dir="2700000" algn="tl" rotWithShape="0">
                    <a:schemeClr val="dk1">
                      <a:alpha val="40000"/>
                    </a:schemeClr>
                  </a:outerShdw>
                </a:effectLst>
              </a:rPr>
              <a:t>谢谢聆听！</a:t>
            </a:r>
            <a:endParaRPr lang="zh-CN" altLang="en-US" sz="6600">
              <a:solidFill>
                <a:srgbClr val="00B0F0"/>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3490" name="Picture 2" descr="C:\Users\Administrator\Desktop\新建文件夹 (5)\千图网_画册封面图片_图片编号17975946\55b76287878b9副本.jpg"/>
          <p:cNvPicPr>
            <a:picLocks noChangeAspect="1"/>
          </p:cNvPicPr>
          <p:nvPr/>
        </p:nvPicPr>
        <p:blipFill>
          <a:blip r:embed="rId1"/>
          <a:stretch>
            <a:fillRect/>
          </a:stretch>
        </p:blipFill>
        <p:spPr>
          <a:xfrm>
            <a:off x="-13335" y="3175"/>
            <a:ext cx="12194540" cy="6864350"/>
          </a:xfrm>
          <a:prstGeom prst="rect">
            <a:avLst/>
          </a:prstGeom>
          <a:noFill/>
          <a:ln w="9525" cap="flat" cmpd="sng">
            <a:solidFill>
              <a:srgbClr val="2F83E6"/>
            </a:solidFill>
            <a:prstDash val="solid"/>
            <a:miter/>
            <a:headEnd type="none" w="med" len="med"/>
            <a:tailEnd type="none" w="med" len="med"/>
          </a:ln>
        </p:spPr>
      </p:pic>
      <p:sp>
        <p:nvSpPr>
          <p:cNvPr id="4" name="文本框 3"/>
          <p:cNvSpPr txBox="1"/>
          <p:nvPr/>
        </p:nvSpPr>
        <p:spPr>
          <a:xfrm>
            <a:off x="2411095" y="1315720"/>
            <a:ext cx="5828665" cy="3107690"/>
          </a:xfrm>
          <a:prstGeom prst="rect">
            <a:avLst/>
          </a:prstGeom>
          <a:noFill/>
        </p:spPr>
        <p:txBody>
          <a:bodyPr wrap="square" rtlCol="0">
            <a:spAutoFit/>
          </a:bodyPr>
          <a:p>
            <a:r>
              <a:rPr lang="zh-CN" altLang="en-US" sz="2800"/>
              <a:t>一、适用税种</a:t>
            </a:r>
            <a:endParaRPr lang="zh-CN" altLang="en-US" sz="2800"/>
          </a:p>
          <a:p>
            <a:endParaRPr lang="zh-CN" altLang="en-US" sz="2800"/>
          </a:p>
          <a:p>
            <a:r>
              <a:rPr lang="zh-CN" altLang="en-US" sz="2800"/>
              <a:t>二、适用主体</a:t>
            </a:r>
            <a:endParaRPr lang="zh-CN" altLang="en-US" sz="2800"/>
          </a:p>
          <a:p>
            <a:endParaRPr lang="zh-CN" altLang="en-US" sz="2800"/>
          </a:p>
          <a:p>
            <a:r>
              <a:rPr lang="zh-CN" altLang="en-US" sz="2800"/>
              <a:t>三、其他注意事项</a:t>
            </a:r>
            <a:endParaRPr lang="zh-CN" altLang="en-US" sz="2800"/>
          </a:p>
          <a:p>
            <a:endParaRPr lang="zh-CN" altLang="en-US" sz="2800"/>
          </a:p>
          <a:p>
            <a:r>
              <a:rPr lang="zh-CN" altLang="en-US" sz="2800"/>
              <a:t>四、例题解析</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334010" y="0"/>
            <a:ext cx="9632315" cy="6919595"/>
          </a:xfrm>
          <a:prstGeom prst="rect">
            <a:avLst/>
          </a:prstGeom>
          <a:noFill/>
          <a:ln w="9525" cap="flat" cmpd="sng">
            <a:solidFill>
              <a:srgbClr val="2F83E6"/>
            </a:solidFill>
            <a:prstDash val="solid"/>
            <a:miter/>
            <a:headEnd type="none" w="med" len="med"/>
            <a:tailEnd type="none" w="med" len="med"/>
          </a:ln>
        </p:spPr>
      </p:pic>
      <p:sp>
        <p:nvSpPr>
          <p:cNvPr id="4" name="文本框 3"/>
          <p:cNvSpPr txBox="1"/>
          <p:nvPr/>
        </p:nvSpPr>
        <p:spPr>
          <a:xfrm>
            <a:off x="899160" y="620395"/>
            <a:ext cx="4438015" cy="460375"/>
          </a:xfrm>
          <a:prstGeom prst="rect">
            <a:avLst/>
          </a:prstGeom>
          <a:noFill/>
        </p:spPr>
        <p:txBody>
          <a:bodyPr wrap="square" rtlCol="0">
            <a:spAutoFit/>
          </a:bodyPr>
          <a:p>
            <a:r>
              <a:rPr lang="zh-CN" altLang="en-US" sz="2400" b="1"/>
              <a:t>一、适用税种</a:t>
            </a:r>
            <a:endParaRPr lang="zh-CN" altLang="en-US" sz="2400" b="1"/>
          </a:p>
        </p:txBody>
      </p:sp>
      <p:sp>
        <p:nvSpPr>
          <p:cNvPr id="5" name="文本框 4"/>
          <p:cNvSpPr txBox="1"/>
          <p:nvPr/>
        </p:nvSpPr>
        <p:spPr>
          <a:xfrm>
            <a:off x="1167765" y="1327150"/>
            <a:ext cx="5780405" cy="3784600"/>
          </a:xfrm>
          <a:prstGeom prst="rect">
            <a:avLst/>
          </a:prstGeom>
          <a:noFill/>
        </p:spPr>
        <p:txBody>
          <a:bodyPr wrap="square" rtlCol="0">
            <a:spAutoFit/>
          </a:bodyPr>
          <a:p>
            <a:r>
              <a:rPr lang="zh-CN" altLang="en-US" sz="2400">
                <a:sym typeface="+mn-ea"/>
              </a:rPr>
              <a:t>资源税</a:t>
            </a:r>
            <a:r>
              <a:rPr lang="en-US" altLang="zh-CN" sz="2400">
                <a:sym typeface="+mn-ea"/>
              </a:rPr>
              <a:t>(</a:t>
            </a:r>
            <a:r>
              <a:rPr lang="zh-CN" altLang="zh-CN" sz="2400">
                <a:sym typeface="+mn-ea"/>
              </a:rPr>
              <a:t>不含水资源税</a:t>
            </a:r>
            <a:r>
              <a:rPr lang="en-US" altLang="zh-CN" sz="2400">
                <a:sym typeface="+mn-ea"/>
              </a:rPr>
              <a:t>)</a:t>
            </a:r>
            <a:endParaRPr lang="zh-CN" altLang="en-US" sz="2400"/>
          </a:p>
          <a:p>
            <a:r>
              <a:rPr lang="zh-CN" altLang="en-US" sz="2400">
                <a:sym typeface="+mn-ea"/>
              </a:rPr>
              <a:t>城市维护建设税</a:t>
            </a:r>
            <a:endParaRPr lang="zh-CN" altLang="en-US" sz="2400"/>
          </a:p>
          <a:p>
            <a:r>
              <a:rPr lang="zh-CN" altLang="en-US" sz="2400">
                <a:sym typeface="+mn-ea"/>
              </a:rPr>
              <a:t>房产税</a:t>
            </a:r>
            <a:endParaRPr lang="zh-CN" altLang="en-US" sz="2400"/>
          </a:p>
          <a:p>
            <a:r>
              <a:rPr lang="zh-CN" altLang="en-US" sz="2400">
                <a:sym typeface="+mn-ea"/>
              </a:rPr>
              <a:t>城镇土地使用税</a:t>
            </a:r>
            <a:endParaRPr lang="zh-CN" altLang="en-US" sz="2400"/>
          </a:p>
          <a:p>
            <a:r>
              <a:rPr lang="zh-CN" altLang="en-US" sz="2400">
                <a:sym typeface="+mn-ea"/>
              </a:rPr>
              <a:t>印花税（不含证券交易印花税）</a:t>
            </a:r>
            <a:endParaRPr lang="zh-CN" altLang="en-US" sz="2400"/>
          </a:p>
          <a:p>
            <a:r>
              <a:rPr lang="zh-CN" altLang="en-US" sz="2400">
                <a:sym typeface="+mn-ea"/>
              </a:rPr>
              <a:t>耕地占用税</a:t>
            </a:r>
            <a:endParaRPr lang="zh-CN" altLang="en-US" sz="2400">
              <a:sym typeface="+mn-ea"/>
            </a:endParaRPr>
          </a:p>
          <a:p>
            <a:endParaRPr lang="zh-CN" altLang="en-US" sz="2400"/>
          </a:p>
          <a:p>
            <a:r>
              <a:rPr lang="zh-CN" altLang="en-US" sz="2400">
                <a:sym typeface="+mn-ea"/>
              </a:rPr>
              <a:t>教育费附加</a:t>
            </a:r>
            <a:endParaRPr lang="zh-CN" altLang="en-US" sz="2400"/>
          </a:p>
          <a:p>
            <a:r>
              <a:rPr lang="zh-CN" altLang="en-US" sz="2400">
                <a:sym typeface="+mn-ea"/>
              </a:rPr>
              <a:t>地方教育附加</a:t>
            </a:r>
            <a:endParaRPr lang="zh-CN" altLang="en-US" sz="2400"/>
          </a:p>
          <a:p>
            <a:endParaRPr lang="zh-CN" altLang="en-US" sz="2400"/>
          </a:p>
        </p:txBody>
      </p:sp>
      <p:sp>
        <p:nvSpPr>
          <p:cNvPr id="7" name="文本框 6"/>
          <p:cNvSpPr txBox="1"/>
          <p:nvPr/>
        </p:nvSpPr>
        <p:spPr>
          <a:xfrm>
            <a:off x="1532890" y="4975225"/>
            <a:ext cx="5702935" cy="460375"/>
          </a:xfrm>
          <a:prstGeom prst="rect">
            <a:avLst/>
          </a:prstGeom>
          <a:noFill/>
        </p:spPr>
        <p:txBody>
          <a:bodyPr wrap="square" rtlCol="0">
            <a:spAutoFit/>
          </a:bodyPr>
          <a:p>
            <a:r>
              <a:rPr lang="zh-CN" altLang="en-US" sz="2400"/>
              <a:t>在50%的税额幅度内减征</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3490" name="Picture 2" descr="C:\Users\Administrator\Desktop\新建文件夹 (5)\千图网_画册封面图片_图片编号17975946\55b76287878b9副本.jpg"/>
          <p:cNvPicPr>
            <a:picLocks noChangeAspect="1"/>
          </p:cNvPicPr>
          <p:nvPr/>
        </p:nvPicPr>
        <p:blipFill>
          <a:blip r:embed="rId1"/>
          <a:stretch>
            <a:fillRect/>
          </a:stretch>
        </p:blipFill>
        <p:spPr>
          <a:xfrm>
            <a:off x="-92710" y="635"/>
            <a:ext cx="12310110" cy="6857365"/>
          </a:xfrm>
          <a:prstGeom prst="rect">
            <a:avLst/>
          </a:prstGeom>
          <a:noFill/>
          <a:ln w="9525" cap="flat" cmpd="sng">
            <a:solidFill>
              <a:srgbClr val="2F83E6"/>
            </a:solidFill>
            <a:prstDash val="solid"/>
            <a:miter/>
            <a:headEnd type="none" w="med" len="med"/>
            <a:tailEnd type="none" w="med" len="med"/>
          </a:ln>
        </p:spPr>
      </p:pic>
      <p:sp>
        <p:nvSpPr>
          <p:cNvPr id="4" name="文本框 3"/>
          <p:cNvSpPr txBox="1"/>
          <p:nvPr/>
        </p:nvSpPr>
        <p:spPr>
          <a:xfrm>
            <a:off x="1138555" y="590550"/>
            <a:ext cx="3844290" cy="460375"/>
          </a:xfrm>
          <a:prstGeom prst="rect">
            <a:avLst/>
          </a:prstGeom>
          <a:noFill/>
        </p:spPr>
        <p:txBody>
          <a:bodyPr wrap="square" rtlCol="0">
            <a:spAutoFit/>
          </a:bodyPr>
          <a:p>
            <a:r>
              <a:rPr lang="zh-CN" altLang="en-US" sz="2400" b="1"/>
              <a:t>二、适用主体</a:t>
            </a:r>
            <a:endParaRPr lang="zh-CN" altLang="en-US" sz="2400" b="1"/>
          </a:p>
        </p:txBody>
      </p:sp>
      <p:sp>
        <p:nvSpPr>
          <p:cNvPr id="5" name="文本框 4"/>
          <p:cNvSpPr txBox="1"/>
          <p:nvPr/>
        </p:nvSpPr>
        <p:spPr>
          <a:xfrm>
            <a:off x="1259205" y="1792605"/>
            <a:ext cx="9022080" cy="1938020"/>
          </a:xfrm>
          <a:prstGeom prst="rect">
            <a:avLst/>
          </a:prstGeom>
          <a:noFill/>
        </p:spPr>
        <p:txBody>
          <a:bodyPr wrap="none" rtlCol="0">
            <a:spAutoFit/>
          </a:bodyPr>
          <a:p>
            <a:pPr algn="l"/>
            <a:r>
              <a:rPr lang="zh-CN" altLang="en-US" sz="2400"/>
              <a:t>（一）</a:t>
            </a:r>
            <a:r>
              <a:rPr lang="zh-CN" altLang="en-US" sz="2400">
                <a:sym typeface="+mn-ea"/>
              </a:rPr>
              <a:t>小型微利企业（判定标准以企业所得税年度汇算清缴为准）</a:t>
            </a:r>
            <a:endParaRPr lang="zh-CN" altLang="en-US" sz="2400"/>
          </a:p>
          <a:p>
            <a:pPr algn="l"/>
            <a:endParaRPr lang="zh-CN" altLang="en-US" sz="2400"/>
          </a:p>
          <a:p>
            <a:pPr algn="l"/>
            <a:r>
              <a:rPr lang="zh-CN" altLang="en-US" sz="2400"/>
              <a:t>（二）</a:t>
            </a:r>
            <a:r>
              <a:rPr lang="zh-CN" altLang="en-US" sz="2400">
                <a:sym typeface="+mn-ea"/>
              </a:rPr>
              <a:t>增值税小规模纳税人</a:t>
            </a:r>
            <a:endParaRPr lang="zh-CN" altLang="en-US" sz="2400"/>
          </a:p>
          <a:p>
            <a:pPr algn="l"/>
            <a:endParaRPr lang="zh-CN" altLang="en-US" sz="2400"/>
          </a:p>
          <a:p>
            <a:pPr algn="l"/>
            <a:r>
              <a:rPr lang="zh-CN" altLang="en-US" sz="2400"/>
              <a:t>（三）个体工商户</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3490" name="Picture 2" descr="C:\Users\Administrator\Desktop\新建文件夹 (5)\千图网_画册封面图片_图片编号17975946\55b76287878b9副本.jpg"/>
          <p:cNvPicPr>
            <a:picLocks noChangeAspect="1"/>
          </p:cNvPicPr>
          <p:nvPr/>
        </p:nvPicPr>
        <p:blipFill>
          <a:blip r:embed="rId1"/>
          <a:stretch>
            <a:fillRect/>
          </a:stretch>
        </p:blipFill>
        <p:spPr>
          <a:xfrm>
            <a:off x="-94615" y="-26670"/>
            <a:ext cx="12220575" cy="6878955"/>
          </a:xfrm>
          <a:prstGeom prst="rect">
            <a:avLst/>
          </a:prstGeom>
          <a:noFill/>
          <a:ln w="9525" cap="flat" cmpd="sng">
            <a:solidFill>
              <a:srgbClr val="2F83E6"/>
            </a:solidFill>
            <a:prstDash val="solid"/>
            <a:miter/>
            <a:headEnd type="none" w="med" len="med"/>
            <a:tailEnd type="none" w="med" len="med"/>
          </a:ln>
        </p:spPr>
      </p:pic>
      <p:sp>
        <p:nvSpPr>
          <p:cNvPr id="4" name="文本框 3"/>
          <p:cNvSpPr txBox="1"/>
          <p:nvPr/>
        </p:nvSpPr>
        <p:spPr>
          <a:xfrm>
            <a:off x="410210" y="241300"/>
            <a:ext cx="10925810" cy="460375"/>
          </a:xfrm>
          <a:prstGeom prst="rect">
            <a:avLst/>
          </a:prstGeom>
          <a:noFill/>
        </p:spPr>
        <p:txBody>
          <a:bodyPr wrap="square" rtlCol="0">
            <a:spAutoFit/>
          </a:bodyPr>
          <a:p>
            <a:r>
              <a:rPr lang="zh-CN" altLang="en-US" sz="2400" b="1"/>
              <a:t>小型微利企业</a:t>
            </a:r>
            <a:endParaRPr lang="zh-CN" altLang="en-US" sz="2400" b="1"/>
          </a:p>
        </p:txBody>
      </p:sp>
      <p:sp>
        <p:nvSpPr>
          <p:cNvPr id="5" name="文本框 4"/>
          <p:cNvSpPr txBox="1"/>
          <p:nvPr/>
        </p:nvSpPr>
        <p:spPr>
          <a:xfrm>
            <a:off x="833120" y="1250315"/>
            <a:ext cx="7947660" cy="3538220"/>
          </a:xfrm>
          <a:prstGeom prst="rect">
            <a:avLst/>
          </a:prstGeom>
          <a:noFill/>
        </p:spPr>
        <p:txBody>
          <a:bodyPr wrap="square" rtlCol="0">
            <a:spAutoFit/>
          </a:bodyPr>
          <a:p>
            <a:r>
              <a:rPr lang="en-US" altLang="zh-CN" sz="2800"/>
              <a:t>    1</a:t>
            </a:r>
            <a:r>
              <a:rPr lang="zh-CN" altLang="en-US" sz="2800"/>
              <a:t>、</a:t>
            </a:r>
            <a:r>
              <a:rPr lang="en-US" altLang="zh-CN" sz="2800"/>
              <a:t>2021</a:t>
            </a:r>
            <a:r>
              <a:rPr lang="zh-CN" altLang="en-US" sz="2800"/>
              <a:t>年</a:t>
            </a:r>
            <a:r>
              <a:rPr lang="en-US" altLang="zh-CN" sz="2800"/>
              <a:t>1</a:t>
            </a:r>
            <a:r>
              <a:rPr lang="zh-CN" altLang="en-US" sz="2800"/>
              <a:t>月</a:t>
            </a:r>
            <a:r>
              <a:rPr lang="en-US" altLang="zh-CN" sz="2800"/>
              <a:t>1</a:t>
            </a:r>
            <a:r>
              <a:rPr lang="zh-CN" altLang="en-US" sz="2800"/>
              <a:t>日以前设立的企业</a:t>
            </a:r>
            <a:endParaRPr lang="en-US" altLang="zh-CN" sz="2800"/>
          </a:p>
          <a:p>
            <a:r>
              <a:rPr lang="en-US" altLang="zh-CN" sz="2800"/>
              <a:t>    </a:t>
            </a:r>
            <a:r>
              <a:rPr lang="zh-CN" altLang="en-US" sz="2800"/>
              <a:t>登记为增值税一般纳税人的企业，按规定办理汇算清缴后确定是小型微利企业的，可自办理汇算清缴当年的7月1日至次年6月30日申报享受“六税两费”减免优惠；2022年1月1日至6月30日期间，纳税人依据2021年办理2020年度汇算清缴的结果确定是否按照小型微利企业申报享受“六税两费”减免优惠。</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3490" name="Picture 2" descr="C:\Users\Administrator\Desktop\新建文件夹 (5)\千图网_画册封面图片_图片编号17975946\55b76287878b9副本.jpg"/>
          <p:cNvPicPr>
            <a:picLocks noChangeAspect="1"/>
          </p:cNvPicPr>
          <p:nvPr/>
        </p:nvPicPr>
        <p:blipFill>
          <a:blip r:embed="rId1"/>
          <a:stretch>
            <a:fillRect/>
          </a:stretch>
        </p:blipFill>
        <p:spPr>
          <a:xfrm>
            <a:off x="-94615" y="-26670"/>
            <a:ext cx="12220575" cy="6878955"/>
          </a:xfrm>
          <a:prstGeom prst="rect">
            <a:avLst/>
          </a:prstGeom>
          <a:noFill/>
          <a:ln w="9525" cap="flat" cmpd="sng">
            <a:solidFill>
              <a:srgbClr val="2F83E6"/>
            </a:solidFill>
            <a:prstDash val="solid"/>
            <a:miter/>
            <a:headEnd type="none" w="med" len="med"/>
            <a:tailEnd type="none" w="med" len="med"/>
          </a:ln>
        </p:spPr>
      </p:pic>
      <p:sp>
        <p:nvSpPr>
          <p:cNvPr id="4" name="文本框 3"/>
          <p:cNvSpPr txBox="1"/>
          <p:nvPr/>
        </p:nvSpPr>
        <p:spPr>
          <a:xfrm>
            <a:off x="942975" y="210820"/>
            <a:ext cx="8164195" cy="460375"/>
          </a:xfrm>
          <a:prstGeom prst="rect">
            <a:avLst/>
          </a:prstGeom>
          <a:noFill/>
        </p:spPr>
        <p:txBody>
          <a:bodyPr wrap="square" rtlCol="0">
            <a:spAutoFit/>
          </a:bodyPr>
          <a:p>
            <a:r>
              <a:rPr lang="zh-CN" altLang="en-US" sz="2400" b="1"/>
              <a:t>小型微利企业</a:t>
            </a:r>
            <a:endParaRPr lang="zh-CN" altLang="en-US" sz="2400" b="1"/>
          </a:p>
        </p:txBody>
      </p:sp>
      <p:graphicFrame>
        <p:nvGraphicFramePr>
          <p:cNvPr id="6" name="表格 5"/>
          <p:cNvGraphicFramePr/>
          <p:nvPr>
            <p:custDataLst>
              <p:tags r:id="rId2"/>
            </p:custDataLst>
          </p:nvPr>
        </p:nvGraphicFramePr>
        <p:xfrm>
          <a:off x="942975" y="809625"/>
          <a:ext cx="7239635" cy="3963035"/>
        </p:xfrm>
        <a:graphic>
          <a:graphicData uri="http://schemas.openxmlformats.org/drawingml/2006/table">
            <a:tbl>
              <a:tblPr firstRow="1" bandRow="1">
                <a:tableStyleId>{5940675A-B579-460E-94D1-54222C63F5DA}</a:tableStyleId>
              </a:tblPr>
              <a:tblGrid>
                <a:gridCol w="2286635"/>
                <a:gridCol w="849630"/>
                <a:gridCol w="954405"/>
                <a:gridCol w="1526540"/>
                <a:gridCol w="1622425"/>
              </a:tblGrid>
              <a:tr h="1123950">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设立日期</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汇算清缴结果所属年度</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是否小微企业</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2022年1月1日-2022年6月30</a:t>
                      </a:r>
                      <a:r>
                        <a:rPr lang="zh-CN" altLang="en-US" sz="1800" b="0">
                          <a:solidFill>
                            <a:srgbClr val="000000"/>
                          </a:solidFill>
                          <a:latin typeface="仿宋" panose="02010609060101010101" charset="-122"/>
                          <a:ea typeface="仿宋" panose="02010609060101010101" charset="-122"/>
                          <a:cs typeface="仿宋" panose="02010609060101010101" charset="-122"/>
                        </a:rPr>
                        <a:t>日</a:t>
                      </a:r>
                      <a:endParaRPr lang="zh-CN"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2022年7月1日-2023年6月30日</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2125">
                <a:tc rowSpan="4">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2021年1月1日以前</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2021年度</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是</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p>
                      <a:pPr indent="0" algn="ctr">
                        <a:buNone/>
                      </a:pPr>
                      <a:r>
                        <a:rPr lang="en-US" sz="1800" b="0">
                          <a:solidFill>
                            <a:srgbClr val="000000"/>
                          </a:solidFill>
                          <a:latin typeface="仿宋" panose="02010609060101010101" charset="-122"/>
                          <a:ea typeface="仿宋" panose="02010609060101010101" charset="-122"/>
                          <a:cs typeface="Tahoma" panose="020B0604030504040204" charset="0"/>
                        </a:rPr>
                        <a:t> </a:t>
                      </a:r>
                      <a:endParaRPr lang="en-US" altLang="en-US" sz="1800" b="0">
                        <a:solidFill>
                          <a:srgbClr val="000000"/>
                        </a:solidFill>
                        <a:latin typeface="仿宋" panose="02010609060101010101" charset="-122"/>
                        <a:ea typeface="仿宋" panose="02010609060101010101" charset="-122"/>
                        <a:cs typeface="Tahoma" panose="020B0604030504040204"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可</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085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否</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不可</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49085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rowSpan="2">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2020年度</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是</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可</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p>
                      <a:pPr indent="0" algn="ctr">
                        <a:buNone/>
                      </a:pPr>
                      <a:r>
                        <a:rPr lang="en-US" sz="1800" b="0">
                          <a:solidFill>
                            <a:srgbClr val="000000"/>
                          </a:solidFill>
                          <a:latin typeface="仿宋" panose="02010609060101010101" charset="-122"/>
                          <a:ea typeface="仿宋" panose="02010609060101010101" charset="-122"/>
                          <a:cs typeface="Tahoma" panose="020B0604030504040204" charset="0"/>
                        </a:rPr>
                        <a:t> </a:t>
                      </a:r>
                      <a:endParaRPr lang="en-US" altLang="en-US" sz="1800" b="0">
                        <a:solidFill>
                          <a:srgbClr val="000000"/>
                        </a:solidFill>
                        <a:latin typeface="仿宋" panose="02010609060101010101" charset="-122"/>
                        <a:ea typeface="仿宋" panose="02010609060101010101" charset="-122"/>
                        <a:cs typeface="Tahoma" panose="020B0604030504040204"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8290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否</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FF0000"/>
                          </a:solidFill>
                          <a:latin typeface="仿宋" panose="02010609060101010101" charset="-122"/>
                          <a:ea typeface="仿宋" panose="02010609060101010101" charset="-122"/>
                          <a:cs typeface="仿宋" panose="02010609060101010101" charset="-122"/>
                        </a:rPr>
                        <a:t>不可</a:t>
                      </a:r>
                      <a:endParaRPr lang="en-US" altLang="en-US" sz="1800" b="0">
                        <a:solidFill>
                          <a:srgbClr val="FF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82345">
                <a:tc gridSpan="5">
                  <a:txBody>
                    <a:bodyPr/>
                    <a:p>
                      <a:pPr indent="0" algn="ctr">
                        <a:buNone/>
                      </a:pPr>
                      <a:r>
                        <a:rPr lang="en-US" sz="1800" b="0">
                          <a:latin typeface="仿宋" panose="02010609060101010101" charset="-122"/>
                          <a:ea typeface="仿宋" panose="02010609060101010101" charset="-122"/>
                          <a:cs typeface="仿宋" panose="02010609060101010101" charset="-122"/>
                        </a:rPr>
                        <a:t>注：若后期出现更正申报，应根据更正申报结果更正已申报的“六税两费”。例如，2020年汇算结果是小微，2022年4月申报1-3月“六税两费”（并享受优惠），2022年8月对2020年汇算结果进行更正后不属于小微，则根据红色字体，均需进行更正。</a:t>
                      </a:r>
                      <a:endParaRPr lang="en-US" altLang="en-US" sz="1800" b="0">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bl>
          </a:graphicData>
        </a:graphic>
      </p:graphicFrame>
      <p:sp>
        <p:nvSpPr>
          <p:cNvPr id="5" name="文本框 4"/>
          <p:cNvSpPr txBox="1"/>
          <p:nvPr/>
        </p:nvSpPr>
        <p:spPr>
          <a:xfrm>
            <a:off x="981710" y="5012690"/>
            <a:ext cx="7201535" cy="922020"/>
          </a:xfrm>
          <a:prstGeom prst="rect">
            <a:avLst/>
          </a:prstGeom>
          <a:noFill/>
        </p:spPr>
        <p:txBody>
          <a:bodyPr wrap="square" rtlCol="0">
            <a:spAutoFit/>
          </a:bodyPr>
          <a:p>
            <a:r>
              <a:rPr lang="zh-CN" altLang="en-US"/>
              <a:t>本公告所称小型微利企业，是指从事国家非限制和禁止行业，且同时符合年度应纳税所得额不超过</a:t>
            </a:r>
            <a:r>
              <a:rPr lang="en-US" altLang="zh-CN"/>
              <a:t>300</a:t>
            </a:r>
            <a:r>
              <a:rPr lang="zh-CN" altLang="en-US"/>
              <a:t>万元、从业人数不超过</a:t>
            </a:r>
            <a:r>
              <a:rPr lang="en-US" altLang="zh-CN"/>
              <a:t>300</a:t>
            </a:r>
            <a:r>
              <a:rPr lang="zh-CN" altLang="en-US"/>
              <a:t>人、资产总额不超过</a:t>
            </a:r>
            <a:r>
              <a:rPr lang="en-US" altLang="zh-CN"/>
              <a:t>5000</a:t>
            </a:r>
            <a:r>
              <a:rPr lang="zh-CN" altLang="en-US"/>
              <a:t>万元三个条件的企业。</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149860" y="-22225"/>
            <a:ext cx="9540875" cy="6902450"/>
          </a:xfrm>
          <a:prstGeom prst="rect">
            <a:avLst/>
          </a:prstGeom>
          <a:noFill/>
          <a:ln w="9525" cap="flat" cmpd="sng">
            <a:solidFill>
              <a:srgbClr val="2F83E6"/>
            </a:solidFill>
            <a:prstDash val="solid"/>
            <a:miter/>
            <a:headEnd type="none" w="med" len="med"/>
            <a:tailEnd type="none" w="med" len="med"/>
          </a:ln>
        </p:spPr>
      </p:pic>
      <p:sp>
        <p:nvSpPr>
          <p:cNvPr id="6" name="文本框 5"/>
          <p:cNvSpPr txBox="1"/>
          <p:nvPr/>
        </p:nvSpPr>
        <p:spPr>
          <a:xfrm>
            <a:off x="808355" y="1109345"/>
            <a:ext cx="8427085" cy="368300"/>
          </a:xfrm>
          <a:prstGeom prst="rect">
            <a:avLst/>
          </a:prstGeom>
          <a:noFill/>
        </p:spPr>
        <p:txBody>
          <a:bodyPr wrap="square" rtlCol="0">
            <a:spAutoFit/>
          </a:bodyPr>
          <a:p>
            <a:endParaRPr lang="zh-CN" altLang="en-US"/>
          </a:p>
        </p:txBody>
      </p:sp>
      <p:sp>
        <p:nvSpPr>
          <p:cNvPr id="7" name="文本框 6"/>
          <p:cNvSpPr txBox="1"/>
          <p:nvPr/>
        </p:nvSpPr>
        <p:spPr>
          <a:xfrm>
            <a:off x="683260" y="1052195"/>
            <a:ext cx="8427085" cy="368300"/>
          </a:xfrm>
          <a:prstGeom prst="rect">
            <a:avLst/>
          </a:prstGeom>
          <a:noFill/>
        </p:spPr>
        <p:txBody>
          <a:bodyPr wrap="square" rtlCol="0">
            <a:spAutoFit/>
          </a:bodyPr>
          <a:p>
            <a:endParaRPr lang="zh-CN" altLang="en-US"/>
          </a:p>
        </p:txBody>
      </p:sp>
      <p:sp>
        <p:nvSpPr>
          <p:cNvPr id="5" name="文本框 4"/>
          <p:cNvSpPr txBox="1"/>
          <p:nvPr/>
        </p:nvSpPr>
        <p:spPr>
          <a:xfrm>
            <a:off x="410210" y="241300"/>
            <a:ext cx="10925810" cy="460375"/>
          </a:xfrm>
          <a:prstGeom prst="rect">
            <a:avLst/>
          </a:prstGeom>
          <a:noFill/>
        </p:spPr>
        <p:txBody>
          <a:bodyPr wrap="square" rtlCol="0">
            <a:spAutoFit/>
          </a:bodyPr>
          <a:p>
            <a:r>
              <a:rPr lang="zh-CN" altLang="en-US" sz="2400" b="1"/>
              <a:t>小型微利企业</a:t>
            </a:r>
            <a:endParaRPr lang="zh-CN" altLang="en-US" sz="2400" b="1"/>
          </a:p>
        </p:txBody>
      </p:sp>
      <p:sp>
        <p:nvSpPr>
          <p:cNvPr id="3" name="文本框 2"/>
          <p:cNvSpPr txBox="1"/>
          <p:nvPr/>
        </p:nvSpPr>
        <p:spPr>
          <a:xfrm>
            <a:off x="708660" y="748030"/>
            <a:ext cx="7823835" cy="5077460"/>
          </a:xfrm>
          <a:prstGeom prst="rect">
            <a:avLst/>
          </a:prstGeom>
          <a:noFill/>
        </p:spPr>
        <p:txBody>
          <a:bodyPr wrap="square" rtlCol="0">
            <a:spAutoFit/>
          </a:bodyPr>
          <a:p>
            <a:r>
              <a:rPr lang="en-US" altLang="zh-CN"/>
              <a:t>      2</a:t>
            </a:r>
            <a:r>
              <a:rPr lang="zh-CN" altLang="en-US"/>
              <a:t>、</a:t>
            </a:r>
            <a:r>
              <a:rPr lang="en-US" altLang="zh-CN"/>
              <a:t>2021</a:t>
            </a:r>
            <a:r>
              <a:rPr lang="zh-CN" altLang="en-US"/>
              <a:t>年</a:t>
            </a:r>
            <a:r>
              <a:rPr lang="en-US" altLang="zh-CN"/>
              <a:t>1</a:t>
            </a:r>
            <a:r>
              <a:rPr lang="zh-CN" altLang="en-US"/>
              <a:t>月</a:t>
            </a:r>
            <a:r>
              <a:rPr lang="en-US" altLang="zh-CN"/>
              <a:t>1</a:t>
            </a:r>
            <a:r>
              <a:rPr lang="zh-CN" altLang="en-US"/>
              <a:t>日以后成立的企业</a:t>
            </a:r>
            <a:endParaRPr lang="en-US" altLang="zh-CN"/>
          </a:p>
          <a:p>
            <a:r>
              <a:rPr lang="en-US" altLang="zh-CN"/>
              <a:t>       </a:t>
            </a:r>
            <a:r>
              <a:rPr lang="zh-CN" altLang="en-US"/>
              <a:t>登记为增值税一般纳税人的新设立企业，从事国家非限制和禁止行业，且同时符合申报期上月末从业人数不超过300人、资产总额不超过5000万元两项条件的，按规定办理首次汇算清缴申报前，可按照小型微利企业申报享受“六税两费”减免优惠。</a:t>
            </a:r>
            <a:endParaRPr lang="zh-CN" altLang="en-US"/>
          </a:p>
          <a:p>
            <a:r>
              <a:rPr lang="zh-CN" altLang="en-US"/>
              <a:t>　　登记为增值税一般纳税人的新设立企业，从事国家非限制和禁止行业，且同时符合设立时从业人数不超过300人、资产总额不超过5000万元两项条件的，设立当月依照有关规定按次申报有关“六税两费”时，可申报享受“六税两费”减免优惠。</a:t>
            </a:r>
            <a:endParaRPr lang="zh-CN" altLang="en-US"/>
          </a:p>
          <a:p>
            <a:r>
              <a:rPr lang="zh-CN" altLang="en-US"/>
              <a:t>　　按规定办理首次汇算清缴后确定不属于小型微利企业的一般纳税人，自办理汇算清缴的次月1日至次年6月30日，不得再申报享受“六税两费”减免优惠；按次申报的，自首次办理汇算清缴确定不属于小型微利企业之日起至次年6月30日，不得再申报享受“六税两费”减免优惠。</a:t>
            </a:r>
            <a:endParaRPr lang="zh-CN" altLang="en-US"/>
          </a:p>
          <a:p>
            <a:r>
              <a:rPr lang="zh-CN" altLang="en-US"/>
              <a:t>　　新设立企业按规定办理首次汇算清缴后，按规定申报当月及之前的“六税两费”的，依据首次汇算清缴结果确定是否可申报享受减免优惠。</a:t>
            </a:r>
            <a:endParaRPr lang="zh-CN" altLang="en-US"/>
          </a:p>
          <a:p>
            <a:r>
              <a:rPr lang="zh-CN" altLang="en-US"/>
              <a:t>　　新设立企业按规定办理首次汇算清缴申报前，已按规定申报缴纳“六税两费”的，不再根据首次汇算清缴结果进行更正。</a:t>
            </a:r>
            <a:endParaRPr lang="zh-CN" altLang="en-US"/>
          </a:p>
          <a:p>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108585" y="-27940"/>
            <a:ext cx="9540875" cy="6902450"/>
          </a:xfrm>
          <a:prstGeom prst="rect">
            <a:avLst/>
          </a:prstGeom>
          <a:noFill/>
          <a:ln w="9525" cap="flat" cmpd="sng">
            <a:solidFill>
              <a:srgbClr val="2F83E6"/>
            </a:solidFill>
            <a:prstDash val="solid"/>
            <a:miter/>
            <a:headEnd type="none" w="med" len="med"/>
            <a:tailEnd type="none" w="med" len="med"/>
          </a:ln>
        </p:spPr>
      </p:pic>
      <p:sp>
        <p:nvSpPr>
          <p:cNvPr id="6" name="文本框 5"/>
          <p:cNvSpPr txBox="1"/>
          <p:nvPr/>
        </p:nvSpPr>
        <p:spPr>
          <a:xfrm>
            <a:off x="808355" y="1109345"/>
            <a:ext cx="8427085" cy="368300"/>
          </a:xfrm>
          <a:prstGeom prst="rect">
            <a:avLst/>
          </a:prstGeom>
          <a:noFill/>
        </p:spPr>
        <p:txBody>
          <a:bodyPr wrap="square" rtlCol="0">
            <a:spAutoFit/>
          </a:bodyPr>
          <a:p>
            <a:endParaRPr lang="zh-CN" altLang="en-US"/>
          </a:p>
        </p:txBody>
      </p:sp>
      <p:sp>
        <p:nvSpPr>
          <p:cNvPr id="7" name="文本框 6"/>
          <p:cNvSpPr txBox="1"/>
          <p:nvPr/>
        </p:nvSpPr>
        <p:spPr>
          <a:xfrm>
            <a:off x="683260" y="1052195"/>
            <a:ext cx="8427085" cy="368300"/>
          </a:xfrm>
          <a:prstGeom prst="rect">
            <a:avLst/>
          </a:prstGeom>
          <a:noFill/>
        </p:spPr>
        <p:txBody>
          <a:bodyPr wrap="square" rtlCol="0">
            <a:spAutoFit/>
          </a:bodyPr>
          <a:p>
            <a:endParaRPr lang="zh-CN" altLang="en-US"/>
          </a:p>
        </p:txBody>
      </p:sp>
      <p:graphicFrame>
        <p:nvGraphicFramePr>
          <p:cNvPr id="12" name="表格 11"/>
          <p:cNvGraphicFramePr/>
          <p:nvPr>
            <p:custDataLst>
              <p:tags r:id="rId2"/>
            </p:custDataLst>
          </p:nvPr>
        </p:nvGraphicFramePr>
        <p:xfrm>
          <a:off x="516890" y="977265"/>
          <a:ext cx="8169275" cy="4340225"/>
        </p:xfrm>
        <a:graphic>
          <a:graphicData uri="http://schemas.openxmlformats.org/drawingml/2006/table">
            <a:tbl>
              <a:tblPr firstRow="1" bandRow="1">
                <a:tableStyleId>{5940675A-B579-460E-94D1-54222C63F5DA}</a:tableStyleId>
              </a:tblPr>
              <a:tblGrid>
                <a:gridCol w="1434465"/>
                <a:gridCol w="882650"/>
                <a:gridCol w="1122680"/>
                <a:gridCol w="1343660"/>
                <a:gridCol w="1346835"/>
                <a:gridCol w="2038985"/>
              </a:tblGrid>
              <a:tr h="1459865">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设立日期</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首次汇清前</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宋体" panose="02010600030101010101" pitchFamily="2" charset="-122"/>
                        </a:rPr>
                        <a:t>首次汇清后是否小微</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仿宋" panose="02010609060101010101" charset="-122"/>
                          <a:ea typeface="仿宋" panose="02010609060101010101" charset="-122"/>
                          <a:cs typeface="宋体" panose="02010600030101010101" pitchFamily="2" charset="-122"/>
                        </a:rPr>
                        <a:t>汇算当月</a:t>
                      </a:r>
                      <a:r>
                        <a:rPr lang="en-US" sz="1800" b="0">
                          <a:solidFill>
                            <a:srgbClr val="000000"/>
                          </a:solidFill>
                          <a:latin typeface="仿宋" panose="02010609060101010101" charset="-122"/>
                          <a:ea typeface="仿宋" panose="02010609060101010101" charset="-122"/>
                          <a:cs typeface="宋体" panose="02010600030101010101" pitchFamily="2" charset="-122"/>
                        </a:rPr>
                        <a:t>及之前</a:t>
                      </a:r>
                      <a:endParaRPr lang="en-US"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汇算次月1日-</a:t>
                      </a:r>
                      <a:r>
                        <a:rPr lang="zh-CN" altLang="en-US" sz="1800" b="0">
                          <a:solidFill>
                            <a:srgbClr val="000000"/>
                          </a:solidFill>
                          <a:latin typeface="仿宋" panose="02010609060101010101" charset="-122"/>
                          <a:ea typeface="仿宋" panose="02010609060101010101" charset="-122"/>
                          <a:cs typeface="仿宋" panose="02010609060101010101" charset="-122"/>
                        </a:rPr>
                        <a:t>次</a:t>
                      </a:r>
                      <a:r>
                        <a:rPr lang="en-US" sz="1800" b="0">
                          <a:solidFill>
                            <a:srgbClr val="000000"/>
                          </a:solidFill>
                          <a:latin typeface="仿宋" panose="02010609060101010101" charset="-122"/>
                          <a:ea typeface="仿宋" panose="02010609060101010101" charset="-122"/>
                          <a:cs typeface="仿宋" panose="02010609060101010101" charset="-122"/>
                        </a:rPr>
                        <a:t>年6月30日（按月申报）</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汇算之日-</a:t>
                      </a:r>
                      <a:r>
                        <a:rPr lang="zh-CN" altLang="en-US" sz="1800" b="0">
                          <a:solidFill>
                            <a:srgbClr val="000000"/>
                          </a:solidFill>
                          <a:latin typeface="仿宋" panose="02010609060101010101" charset="-122"/>
                          <a:ea typeface="仿宋" panose="02010609060101010101" charset="-122"/>
                          <a:cs typeface="仿宋" panose="02010609060101010101" charset="-122"/>
                        </a:rPr>
                        <a:t>次</a:t>
                      </a:r>
                      <a:r>
                        <a:rPr lang="en-US" sz="1800" b="0">
                          <a:solidFill>
                            <a:srgbClr val="000000"/>
                          </a:solidFill>
                          <a:latin typeface="仿宋" panose="02010609060101010101" charset="-122"/>
                          <a:ea typeface="仿宋" panose="02010609060101010101" charset="-122"/>
                          <a:cs typeface="仿宋" panose="02010609060101010101" charset="-122"/>
                        </a:rPr>
                        <a:t>年6月30日（按次申报）</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7665">
                <a:tc rowSpan="2">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2021年1月1日以后</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p>
                      <a:pPr indent="0" algn="ctr">
                        <a:buNone/>
                      </a:pPr>
                      <a:r>
                        <a:rPr lang="en-US" sz="1800" b="0">
                          <a:solidFill>
                            <a:srgbClr val="00B050"/>
                          </a:solidFill>
                          <a:latin typeface="仿宋" panose="02010609060101010101" charset="-122"/>
                          <a:ea typeface="仿宋" panose="02010609060101010101" charset="-122"/>
                          <a:cs typeface="宋体" panose="02010600030101010101" pitchFamily="2" charset="-122"/>
                        </a:rPr>
                        <a:t>可（且不根据汇算结果更正）</a:t>
                      </a:r>
                      <a:endParaRPr lang="en-US" sz="1800" b="0">
                        <a:solidFill>
                          <a:srgbClr val="00B050"/>
                        </a:solidFill>
                        <a:latin typeface="仿宋" panose="02010609060101010101" charset="-122"/>
                        <a:ea typeface="仿宋" panose="02010609060101010101" charset="-122"/>
                        <a:cs typeface="宋体" panose="02010600030101010101" pitchFamily="2" charset="-122"/>
                      </a:endParaRPr>
                    </a:p>
                    <a:p>
                      <a:pPr indent="0" algn="ctr">
                        <a:buNone/>
                      </a:pPr>
                      <a:endParaRPr lang="en-US" altLang="en-US" sz="1800" b="0">
                        <a:solidFill>
                          <a:srgbClr val="00B05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Tahoma" panose="020B0604030504040204" charset="0"/>
                        </a:rPr>
                        <a:t>是</a:t>
                      </a:r>
                      <a:endParaRPr lang="en-US" altLang="en-US" sz="1800" b="0">
                        <a:solidFill>
                          <a:srgbClr val="000000"/>
                        </a:solidFill>
                        <a:latin typeface="仿宋" panose="02010609060101010101" charset="-122"/>
                        <a:ea typeface="仿宋" panose="02010609060101010101" charset="-122"/>
                        <a:cs typeface="Tahoma" panose="020B0604030504040204"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仿宋" panose="02010609060101010101" charset="-122"/>
                          <a:ea typeface="仿宋" panose="02010609060101010101" charset="-122"/>
                          <a:cs typeface="宋体" panose="02010600030101010101" pitchFamily="2" charset="-122"/>
                        </a:rPr>
                        <a:t>可</a:t>
                      </a:r>
                      <a:endParaRPr lang="zh-CN" altLang="en-US" sz="1800" b="0">
                        <a:solidFill>
                          <a:srgbClr val="00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可</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仿宋" panose="02010609060101010101" charset="-122"/>
                          <a:ea typeface="仿宋" panose="02010609060101010101" charset="-122"/>
                          <a:cs typeface="Tahoma" panose="020B0604030504040204" charset="0"/>
                        </a:rPr>
                        <a:t>可</a:t>
                      </a:r>
                      <a:r>
                        <a:rPr lang="en-US" sz="1800" b="0">
                          <a:solidFill>
                            <a:srgbClr val="000000"/>
                          </a:solidFill>
                          <a:latin typeface="仿宋" panose="02010609060101010101" charset="-122"/>
                          <a:ea typeface="仿宋" panose="02010609060101010101" charset="-122"/>
                          <a:cs typeface="Tahoma" panose="020B0604030504040204" charset="0"/>
                        </a:rPr>
                        <a:t> </a:t>
                      </a:r>
                      <a:endParaRPr lang="en-US" altLang="en-US" sz="1800" b="0">
                        <a:solidFill>
                          <a:srgbClr val="000000"/>
                        </a:solidFill>
                        <a:latin typeface="仿宋" panose="02010609060101010101" charset="-122"/>
                        <a:ea typeface="仿宋" panose="02010609060101010101" charset="-122"/>
                        <a:cs typeface="Tahoma" panose="020B0604030504040204"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41414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lgn="ctr">
                        <a:buNone/>
                      </a:pPr>
                      <a:r>
                        <a:rPr lang="en-US" sz="1800" b="0">
                          <a:solidFill>
                            <a:srgbClr val="FF0000"/>
                          </a:solidFill>
                          <a:latin typeface="仿宋" panose="02010609060101010101" charset="-122"/>
                          <a:ea typeface="仿宋" panose="02010609060101010101" charset="-122"/>
                          <a:cs typeface="宋体" panose="02010600030101010101" pitchFamily="2" charset="-122"/>
                        </a:rPr>
                        <a:t>否</a:t>
                      </a:r>
                      <a:endParaRPr lang="en-US" altLang="en-US" sz="1800" b="0">
                        <a:solidFill>
                          <a:srgbClr val="FF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FF0000"/>
                          </a:solidFill>
                          <a:latin typeface="仿宋" panose="02010609060101010101" charset="-122"/>
                          <a:ea typeface="仿宋" panose="02010609060101010101" charset="-122"/>
                          <a:cs typeface="宋体" panose="02010600030101010101" pitchFamily="2" charset="-122"/>
                        </a:rPr>
                        <a:t>不可</a:t>
                      </a:r>
                      <a:endParaRPr lang="zh-CN" altLang="en-US" sz="1800" b="0">
                        <a:solidFill>
                          <a:srgbClr val="FF0000"/>
                        </a:solidFill>
                        <a:latin typeface="仿宋" panose="02010609060101010101" charset="-122"/>
                        <a:ea typeface="仿宋" panose="02010609060101010101"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不可</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不可</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98550">
                <a:tc gridSpan="6">
                  <a:txBody>
                    <a:bodyPr/>
                    <a:p>
                      <a:pPr indent="0" algn="ctr">
                        <a:buNone/>
                      </a:pPr>
                      <a:r>
                        <a:rPr lang="en-US" sz="1800" b="0">
                          <a:solidFill>
                            <a:srgbClr val="000000"/>
                          </a:solidFill>
                          <a:latin typeface="仿宋" panose="02010609060101010101" charset="-122"/>
                          <a:ea typeface="仿宋" panose="02010609060101010101" charset="-122"/>
                          <a:cs typeface="仿宋" panose="02010609060101010101" charset="-122"/>
                        </a:rPr>
                        <a:t>注:若逾期汇算清缴，应根据逾期申报结果更正已申报的“六税两费”。例如，2021年4月和7月分别申报1-3月和4-6月“六税两费”（并享受优惠），8月逾期申报结果不是小微企业，则根据表格绿色和红色字体，1-3月不更正，4-6月更正。</a:t>
                      </a:r>
                      <a:endParaRPr lang="en-US" altLang="en-US" sz="1800" b="0">
                        <a:solidFill>
                          <a:srgbClr val="00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5" name="文本框 4"/>
          <p:cNvSpPr txBox="1"/>
          <p:nvPr/>
        </p:nvSpPr>
        <p:spPr>
          <a:xfrm>
            <a:off x="390525" y="276225"/>
            <a:ext cx="6737985" cy="460375"/>
          </a:xfrm>
          <a:prstGeom prst="rect">
            <a:avLst/>
          </a:prstGeom>
          <a:noFill/>
        </p:spPr>
        <p:txBody>
          <a:bodyPr wrap="square" rtlCol="0">
            <a:spAutoFit/>
          </a:bodyPr>
          <a:p>
            <a:r>
              <a:rPr lang="zh-CN" altLang="en-US" sz="2400" b="1"/>
              <a:t>小型微利企业</a:t>
            </a:r>
            <a:endParaRPr lang="zh-CN" alt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3490" name="Picture 2" descr="C:\Users\Administrator\Desktop\新建文件夹 (5)\千图网_画册封面图片_图片编号17975946\55b76287878b9副本.jpg"/>
          <p:cNvPicPr>
            <a:picLocks noChangeAspect="1"/>
          </p:cNvPicPr>
          <p:nvPr>
            <p:ph idx="1"/>
          </p:nvPr>
        </p:nvPicPr>
        <p:blipFill>
          <a:blip r:embed="rId1"/>
          <a:stretch>
            <a:fillRect/>
          </a:stretch>
        </p:blipFill>
        <p:spPr>
          <a:xfrm>
            <a:off x="-488315" y="0"/>
            <a:ext cx="9632315" cy="6919595"/>
          </a:xfrm>
          <a:prstGeom prst="rect">
            <a:avLst/>
          </a:prstGeom>
          <a:noFill/>
          <a:ln w="9525" cap="flat" cmpd="sng">
            <a:solidFill>
              <a:srgbClr val="2F83E6"/>
            </a:solidFill>
            <a:prstDash val="solid"/>
            <a:miter/>
            <a:headEnd type="none" w="med" len="med"/>
            <a:tailEnd type="none" w="med" len="med"/>
          </a:ln>
        </p:spPr>
      </p:pic>
      <p:sp>
        <p:nvSpPr>
          <p:cNvPr id="5" name="文本框 4"/>
          <p:cNvSpPr txBox="1"/>
          <p:nvPr/>
        </p:nvSpPr>
        <p:spPr>
          <a:xfrm>
            <a:off x="153670" y="276225"/>
            <a:ext cx="6182995" cy="460375"/>
          </a:xfrm>
          <a:prstGeom prst="rect">
            <a:avLst/>
          </a:prstGeom>
          <a:noFill/>
        </p:spPr>
        <p:txBody>
          <a:bodyPr wrap="square" rtlCol="0">
            <a:spAutoFit/>
          </a:bodyPr>
          <a:p>
            <a:r>
              <a:rPr lang="zh-CN" altLang="en-US" sz="2400" b="1"/>
              <a:t>小型微利企业</a:t>
            </a:r>
            <a:endParaRPr lang="zh-CN" altLang="en-US" sz="2400" b="1"/>
          </a:p>
        </p:txBody>
      </p:sp>
      <p:sp>
        <p:nvSpPr>
          <p:cNvPr id="3" name="文本框 2"/>
          <p:cNvSpPr txBox="1"/>
          <p:nvPr/>
        </p:nvSpPr>
        <p:spPr>
          <a:xfrm>
            <a:off x="572770" y="1087120"/>
            <a:ext cx="7023100" cy="4154170"/>
          </a:xfrm>
          <a:prstGeom prst="rect">
            <a:avLst/>
          </a:prstGeom>
          <a:noFill/>
        </p:spPr>
        <p:txBody>
          <a:bodyPr wrap="square" rtlCol="0">
            <a:spAutoFit/>
          </a:bodyPr>
          <a:p>
            <a:r>
              <a:rPr lang="zh-CN" altLang="en-US" sz="2400"/>
              <a:t>了解：</a:t>
            </a:r>
            <a:endParaRPr lang="zh-CN" altLang="en-US" sz="2400"/>
          </a:p>
          <a:p>
            <a:r>
              <a:rPr lang="en-US" altLang="zh-CN" sz="2400"/>
              <a:t>1</a:t>
            </a:r>
            <a:r>
              <a:rPr lang="zh-CN" altLang="en-US" sz="2400"/>
              <a:t>、从业人数，包括与企业建立劳动关系的职工人数和企业接受的劳务派遣用工人数。</a:t>
            </a:r>
            <a:endParaRPr lang="zh-CN" altLang="en-US" sz="2400"/>
          </a:p>
          <a:p>
            <a:endParaRPr lang="zh-CN" altLang="en-US" sz="2400"/>
          </a:p>
          <a:p>
            <a:r>
              <a:rPr lang="en-US" altLang="zh-CN" sz="2400"/>
              <a:t>2</a:t>
            </a:r>
            <a:r>
              <a:rPr lang="zh-CN" altLang="en-US" sz="2400"/>
              <a:t>、从业人数和资产总额指标，应按企业全年的季度平均值确定。具体计算如下：</a:t>
            </a:r>
            <a:endParaRPr lang="zh-CN" altLang="en-US" sz="2400"/>
          </a:p>
          <a:p>
            <a:r>
              <a:rPr lang="zh-CN" altLang="en-US" sz="2400"/>
              <a:t>季度平均值</a:t>
            </a:r>
            <a:r>
              <a:rPr lang="en-US" altLang="zh-CN" sz="2400"/>
              <a:t>=</a:t>
            </a:r>
            <a:r>
              <a:rPr lang="zh-CN" altLang="en-US" sz="2400"/>
              <a:t>（季初值</a:t>
            </a:r>
            <a:r>
              <a:rPr lang="en-US" altLang="zh-CN" sz="2400"/>
              <a:t>+</a:t>
            </a:r>
            <a:r>
              <a:rPr lang="zh-CN" altLang="en-US" sz="2400"/>
              <a:t>季末值）</a:t>
            </a:r>
            <a:r>
              <a:rPr lang="en-US" altLang="zh-CN" sz="2400"/>
              <a:t>/2</a:t>
            </a:r>
            <a:endParaRPr lang="en-US" altLang="zh-CN" sz="2400"/>
          </a:p>
          <a:p>
            <a:r>
              <a:rPr lang="zh-CN" altLang="en-US" sz="2400"/>
              <a:t>全年季度平均值</a:t>
            </a:r>
            <a:r>
              <a:rPr lang="en-US" altLang="zh-CN" sz="2400"/>
              <a:t>=</a:t>
            </a:r>
            <a:r>
              <a:rPr lang="zh-CN" altLang="en-US" sz="2400"/>
              <a:t>全年各季度平均值之和</a:t>
            </a:r>
            <a:r>
              <a:rPr lang="en-US" altLang="zh-CN" sz="2400"/>
              <a:t>/4</a:t>
            </a:r>
            <a:endParaRPr lang="en-US" altLang="zh-CN" sz="2400"/>
          </a:p>
          <a:p>
            <a:endParaRPr lang="en-US" altLang="zh-CN" sz="2400"/>
          </a:p>
          <a:p>
            <a:r>
              <a:rPr lang="en-US" altLang="zh-CN" sz="2400"/>
              <a:t>3</a:t>
            </a:r>
            <a:r>
              <a:rPr lang="zh-CN" altLang="en-US" sz="2400"/>
              <a:t>、年度中间开业或终止经营活动的，以其实际经营期作为一个纳税年度确定相关指标。</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ppt_w</p:attrName>
                                        </p:attrNameLst>
                                      </p:cBhvr>
                                      <p:tavLst>
                                        <p:tav tm="0">
                                          <p:val>
                                            <p:strVal val="#ppt_w+.3"/>
                                          </p:val>
                                        </p:tav>
                                        <p:tav tm="100000">
                                          <p:val>
                                            <p:strVal val="#ppt_w"/>
                                          </p:val>
                                        </p:tav>
                                      </p:tavLst>
                                    </p:anim>
                                    <p:anim calcmode="lin" valueType="num">
                                      <p:cBhvr>
                                        <p:cTn id="8" dur="1000" fill="hold"/>
                                        <p:tgtEl>
                                          <p:spTgt spid="63490"/>
                                        </p:tgtEl>
                                        <p:attrNameLst>
                                          <p:attrName>ppt_h</p:attrName>
                                        </p:attrNameLst>
                                      </p:cBhvr>
                                      <p:tavLst>
                                        <p:tav tm="0">
                                          <p:val>
                                            <p:strVal val="#ppt_h"/>
                                          </p:val>
                                        </p:tav>
                                        <p:tav tm="100000">
                                          <p:val>
                                            <p:strVal val="#ppt_h"/>
                                          </p:val>
                                        </p:tav>
                                      </p:tavLst>
                                    </p:anim>
                                    <p:animEffect transition="in" filter="fade">
                                      <p:cBhvr>
                                        <p:cTn id="9" dur="1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1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1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9.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4_2"/>
  <p:tag name="KSO_WM_UNIT_ID" val="custom1_5*m_h_i*1_4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0.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1_2"/>
  <p:tag name="KSO_WM_UNIT_ID" val="custom1_5*m_h_i*1_1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2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2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2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2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3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3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9.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0.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41.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42.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3.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44.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45.xml><?xml version="1.0" encoding="utf-8"?>
<p:tagLst xmlns:p="http://schemas.openxmlformats.org/presentationml/2006/main">
  <p:tag name="KSO_WM_TAG_VERSION" val="1.0"/>
  <p:tag name="KSO_WM_TEMPLATE_CATEGORY" val="custom"/>
  <p:tag name="KSO_WM_TEMPLATE_INDEX" val="1"/>
</p:tagLst>
</file>

<file path=ppt/tags/tag46.xml><?xml version="1.0" encoding="utf-8"?>
<p:tagLst xmlns:p="http://schemas.openxmlformats.org/presentationml/2006/main">
  <p:tag name="KSO_WM_TAG_VERSION" val="1.0"/>
  <p:tag name="KSO_WM_TEMPLATE_CATEGORY" val="custom"/>
  <p:tag name="KSO_WM_TEMPLATE_INDEX" val="1"/>
</p:tagLst>
</file>

<file path=ppt/tags/tag47.xml><?xml version="1.0" encoding="utf-8"?>
<p:tagLst xmlns:p="http://schemas.openxmlformats.org/presentationml/2006/main">
  <p:tag name="KSO_WM_TEMPLATE_CATEGORY" val="custom"/>
  <p:tag name="KSO_WM_TEMPLATE_INDEX" val="1"/>
  <p:tag name="KSO_WM_TAG_VERSION" val="1.0"/>
  <p:tag name="KSO_WM_BEAUTIFY_FLAG" val="#wm#"/>
  <p:tag name="KSO_WM_TEMPLATE_THUMBS_INDEX" val="1、3、4、5、7、9、11、12、15、19、21、24、25、"/>
  <p:tag name="KSO_WM_TEMPLATE_TOPIC_ID" val="2869567"/>
  <p:tag name="KSO_WM_TEMPLATE_OUTLINE_ID" val="15"/>
  <p:tag name="KSO_WM_TEMPLATE_SCENE_ID" val="1"/>
  <p:tag name="KSO_WM_TEMPLATE_JOB_ID" val="2"/>
  <p:tag name="KSO_WM_TEMPLATE_TOPIC_DEFAULT" val="1"/>
</p:tagLst>
</file>

<file path=ppt/tags/tag48.xml><?xml version="1.0" encoding="utf-8"?>
<p:tagLst xmlns:p="http://schemas.openxmlformats.org/presentationml/2006/main">
  <p:tag name="KSO_WM_UNIT_TABLE_BEAUTIFY" val="smartTable{ba32607d-7513-416d-a40d-1ca1b6224fa0}"/>
</p:tagLst>
</file>

<file path=ppt/tags/tag49.xml><?xml version="1.0" encoding="utf-8"?>
<p:tagLst xmlns:p="http://schemas.openxmlformats.org/presentationml/2006/main">
  <p:tag name="KSO_WM_UNIT_TABLE_BEAUTIFY" val="smartTable{ec629872-5acc-4458-9086-6e7945395be9}"/>
  <p:tag name="TABLE_ENDDRAG_ORIGIN_RECT" val="643*341"/>
  <p:tag name="TABLE_ENDDRAG_RECT" val="40*76*643*341"/>
</p:tagLst>
</file>

<file path=ppt/tags/tag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50.xml><?xml version="1.0" encoding="utf-8"?>
<p:tagLst xmlns:p="http://schemas.openxmlformats.org/presentationml/2006/main">
  <p:tag name="KSO_WM_UNIT_TABLE_BEAUTIFY" val="smartTable{d561c178-fc8d-47d3-be82-a84fb70201cd}"/>
  <p:tag name="TABLE_ENDDRAG_ORIGIN_RECT" val="521*184"/>
  <p:tag name="TABLE_ENDDRAG_RECT" val="95*177*521*184"/>
</p:tagLst>
</file>

<file path=ppt/tags/tag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heme/theme1.xml><?xml version="1.0" encoding="utf-8"?>
<a:theme xmlns:a="http://schemas.openxmlformats.org/drawingml/2006/main" name="1_team report">
  <a:themeElements>
    <a:clrScheme name="自定义 10">
      <a:dk1>
        <a:srgbClr val="000000"/>
      </a:dk1>
      <a:lt1>
        <a:srgbClr val="FFFFFF"/>
      </a:lt1>
      <a:dk2>
        <a:srgbClr val="44546A"/>
      </a:dk2>
      <a:lt2>
        <a:srgbClr val="E7E6E6"/>
      </a:lt2>
      <a:accent1>
        <a:srgbClr val="595959"/>
      </a:accent1>
      <a:accent2>
        <a:srgbClr val="8496B0"/>
      </a:accent2>
      <a:accent3>
        <a:srgbClr val="D7B5C6"/>
      </a:accent3>
      <a:accent4>
        <a:srgbClr val="BCBCBC"/>
      </a:accent4>
      <a:accent5>
        <a:srgbClr val="034A90"/>
      </a:accent5>
      <a:accent6>
        <a:srgbClr val="595959"/>
      </a:accent6>
      <a:hlink>
        <a:srgbClr val="0563C1"/>
      </a:hlink>
      <a:folHlink>
        <a:srgbClr val="954F72"/>
      </a:folHlink>
    </a:clrScheme>
    <a:fontScheme name="自定义 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4681</Words>
  <Application>WPS 演示</Application>
  <PresentationFormat/>
  <Paragraphs>269</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Arial</vt:lpstr>
      <vt:lpstr>宋体</vt:lpstr>
      <vt:lpstr>Wingdings</vt:lpstr>
      <vt:lpstr>黑体</vt:lpstr>
      <vt:lpstr>仿宋</vt:lpstr>
      <vt:lpstr>Tahoma</vt:lpstr>
      <vt:lpstr>微软雅黑</vt:lpstr>
      <vt:lpstr>Arial Unicode MS</vt:lpstr>
      <vt:lpstr>Calibri</vt:lpstr>
      <vt:lpstr>1_team report</vt:lpstr>
      <vt:lpstr>2022年3号公告</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2022年3号公告</dc:title>
  <dc:creator/>
  <cp:lastModifiedBy> </cp:lastModifiedBy>
  <cp:revision>23</cp:revision>
  <dcterms:created xsi:type="dcterms:W3CDTF">2022-03-28T06:19:00Z</dcterms:created>
  <dcterms:modified xsi:type="dcterms:W3CDTF">2022-05-09T09:03:46Z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ies>
</file>