
<file path=[Content_Types].xml><?xml version="1.0" encoding="utf-8"?>
<Types xmlns="http://schemas.openxmlformats.org/package/2006/content-types">
  <Default Extension="vml" ContentType="application/vnd.openxmlformats-officedocument.vmlDrawing"/>
  <Default Extension="xlsx" ContentType="application/vnd.openxmlformats-officedocument.spreadsheetml.shee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88" r:id="rId7"/>
    <p:sldId id="289" r:id="rId8"/>
    <p:sldId id="292" r:id="rId9"/>
    <p:sldId id="290" r:id="rId10"/>
    <p:sldId id="293" r:id="rId11"/>
    <p:sldId id="294" r:id="rId12"/>
    <p:sldId id="295" r:id="rId13"/>
    <p:sldId id="296" r:id="rId14"/>
    <p:sldId id="297" r:id="rId15"/>
    <p:sldId id="298" r:id="rId16"/>
    <p:sldId id="299" r:id="rId17"/>
    <p:sldId id="322" r:id="rId18"/>
    <p:sldId id="300" r:id="rId19"/>
    <p:sldId id="324" r:id="rId20"/>
    <p:sldId id="325" r:id="rId21"/>
    <p:sldId id="278"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74F95"/>
    <a:srgbClr val="FFFFFF"/>
    <a:srgbClr val="638DC5"/>
    <a:srgbClr val="E0ECF6"/>
    <a:srgbClr val="C8DCEF"/>
    <a:srgbClr val="96BBE0"/>
    <a:srgbClr val="FBFDFE"/>
    <a:srgbClr val="87AFDC"/>
    <a:srgbClr val="406CAD"/>
    <a:srgbClr val="DCD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281"/>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10.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11.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12.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13.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14.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5.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6.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7.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8.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comments/comment9.xml><?xml version="1.0" encoding="utf-8"?>
<p:cmLst xmlns:a="http://schemas.openxmlformats.org/drawingml/2006/main" xmlns:r="http://schemas.openxmlformats.org/officeDocument/2006/relationships" xmlns:p="http://schemas.openxmlformats.org/presentationml/2006/main">
  <p:cm authorId="1" dt="2022-03-28T15:40:14.727" idx="1">
    <p:pos x="10" y="10"/>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14.xml"/><Relationship Id="rId8" Type="http://schemas.openxmlformats.org/officeDocument/2006/relationships/tags" Target="../tags/tag13.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BFDFE"/>
        </a:solidFill>
        <a:effectLst/>
      </p:bgPr>
    </p:bg>
    <p:spTree>
      <p:nvGrpSpPr>
        <p:cNvPr id="1" name=""/>
        <p:cNvGrpSpPr/>
        <p:nvPr/>
      </p:nvGrpSpPr>
      <p:grpSpPr>
        <a:xfrm>
          <a:off x="0" y="0"/>
          <a:ext cx="0" cy="0"/>
          <a:chOff x="0" y="0"/>
          <a:chExt cx="0" cy="0"/>
        </a:xfrm>
      </p:grpSpPr>
      <p:sp>
        <p:nvSpPr>
          <p:cNvPr id="20" name="矩形 19"/>
          <p:cNvSpPr/>
          <p:nvPr userDrawn="1"/>
        </p:nvSpPr>
        <p:spPr>
          <a:xfrm>
            <a:off x="670560" y="563245"/>
            <a:ext cx="10770870" cy="5727700"/>
          </a:xfrm>
          <a:prstGeom prst="rect">
            <a:avLst/>
          </a:prstGeom>
          <a:solidFill>
            <a:schemeClr val="bg1"/>
          </a:solidFill>
          <a:ln>
            <a:noFill/>
          </a:ln>
          <a:effectLst>
            <a:outerShdw blurRad="368300" sx="102000" sy="102000" algn="ctr" rotWithShape="0">
              <a:srgbClr val="274F95">
                <a:alpha val="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8" name="组合 7"/>
          <p:cNvGrpSpPr/>
          <p:nvPr userDrawn="1"/>
        </p:nvGrpSpPr>
        <p:grpSpPr>
          <a:xfrm flipH="1" flipV="1">
            <a:off x="9626652" y="-1110"/>
            <a:ext cx="2565348" cy="2491132"/>
            <a:chOff x="0" y="6313"/>
            <a:chExt cx="5350" cy="4488"/>
          </a:xfrm>
        </p:grpSpPr>
        <p:sp>
          <p:nvSpPr>
            <p:cNvPr id="10" name="直角三角形 9"/>
            <p:cNvSpPr/>
            <p:nvPr/>
          </p:nvSpPr>
          <p:spPr>
            <a:xfrm>
              <a:off x="0" y="6313"/>
              <a:ext cx="3589" cy="3211"/>
            </a:xfrm>
            <a:prstGeom prst="rtTriangle">
              <a:avLst/>
            </a:prstGeom>
            <a:solidFill>
              <a:srgbClr val="96BB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直角三角形 10"/>
            <p:cNvSpPr/>
            <p:nvPr/>
          </p:nvSpPr>
          <p:spPr>
            <a:xfrm>
              <a:off x="1806" y="7583"/>
              <a:ext cx="3544" cy="3217"/>
            </a:xfrm>
            <a:prstGeom prst="rtTriangle">
              <a:avLst/>
            </a:prstGeom>
            <a:solidFill>
              <a:srgbClr val="638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直角三角形 8"/>
            <p:cNvSpPr/>
            <p:nvPr/>
          </p:nvSpPr>
          <p:spPr>
            <a:xfrm>
              <a:off x="0" y="7340"/>
              <a:ext cx="3589" cy="3461"/>
            </a:xfrm>
            <a:prstGeom prst="rtTriangle">
              <a:avLst/>
            </a:prstGeom>
            <a:solidFill>
              <a:srgbClr val="274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3" name="组合 12"/>
          <p:cNvGrpSpPr/>
          <p:nvPr userDrawn="1"/>
        </p:nvGrpSpPr>
        <p:grpSpPr>
          <a:xfrm>
            <a:off x="-13283" y="4376580"/>
            <a:ext cx="2565348" cy="2491132"/>
            <a:chOff x="0" y="6313"/>
            <a:chExt cx="5350" cy="4488"/>
          </a:xfrm>
        </p:grpSpPr>
        <p:sp>
          <p:nvSpPr>
            <p:cNvPr id="14" name="直角三角形 13"/>
            <p:cNvSpPr/>
            <p:nvPr/>
          </p:nvSpPr>
          <p:spPr>
            <a:xfrm>
              <a:off x="0" y="6313"/>
              <a:ext cx="3589" cy="3211"/>
            </a:xfrm>
            <a:prstGeom prst="rtTriangle">
              <a:avLst/>
            </a:prstGeom>
            <a:solidFill>
              <a:srgbClr val="96BB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直角三角形 14"/>
            <p:cNvSpPr/>
            <p:nvPr/>
          </p:nvSpPr>
          <p:spPr>
            <a:xfrm>
              <a:off x="1806" y="7583"/>
              <a:ext cx="3544" cy="3217"/>
            </a:xfrm>
            <a:prstGeom prst="rtTriangle">
              <a:avLst/>
            </a:prstGeom>
            <a:solidFill>
              <a:srgbClr val="638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直角三角形 18"/>
            <p:cNvSpPr/>
            <p:nvPr/>
          </p:nvSpPr>
          <p:spPr>
            <a:xfrm>
              <a:off x="0" y="7340"/>
              <a:ext cx="3589" cy="3461"/>
            </a:xfrm>
            <a:prstGeom prst="rtTriangle">
              <a:avLst/>
            </a:prstGeom>
            <a:solidFill>
              <a:srgbClr val="274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8" name="组合 7"/>
          <p:cNvGrpSpPr/>
          <p:nvPr userDrawn="1"/>
        </p:nvGrpSpPr>
        <p:grpSpPr>
          <a:xfrm flipH="1" flipV="1">
            <a:off x="9626652" y="-1110"/>
            <a:ext cx="2565348" cy="2491132"/>
            <a:chOff x="0" y="6313"/>
            <a:chExt cx="5350" cy="4488"/>
          </a:xfrm>
        </p:grpSpPr>
        <p:sp>
          <p:nvSpPr>
            <p:cNvPr id="10" name="直角三角形 9"/>
            <p:cNvSpPr/>
            <p:nvPr/>
          </p:nvSpPr>
          <p:spPr>
            <a:xfrm>
              <a:off x="0" y="6313"/>
              <a:ext cx="3589" cy="3211"/>
            </a:xfrm>
            <a:prstGeom prst="rtTriangle">
              <a:avLst/>
            </a:prstGeom>
            <a:solidFill>
              <a:srgbClr val="96BB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直角三角形 10"/>
            <p:cNvSpPr/>
            <p:nvPr/>
          </p:nvSpPr>
          <p:spPr>
            <a:xfrm>
              <a:off x="1806" y="7583"/>
              <a:ext cx="3544" cy="3217"/>
            </a:xfrm>
            <a:prstGeom prst="rtTriangle">
              <a:avLst/>
            </a:prstGeom>
            <a:solidFill>
              <a:srgbClr val="638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直角三角形 8"/>
            <p:cNvSpPr/>
            <p:nvPr/>
          </p:nvSpPr>
          <p:spPr>
            <a:xfrm>
              <a:off x="0" y="7340"/>
              <a:ext cx="3589" cy="3461"/>
            </a:xfrm>
            <a:prstGeom prst="rtTriangle">
              <a:avLst/>
            </a:prstGeom>
            <a:solidFill>
              <a:srgbClr val="274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3" name="组合 12"/>
          <p:cNvGrpSpPr/>
          <p:nvPr userDrawn="1"/>
        </p:nvGrpSpPr>
        <p:grpSpPr>
          <a:xfrm>
            <a:off x="-13283" y="4376580"/>
            <a:ext cx="2565348" cy="2491132"/>
            <a:chOff x="0" y="6313"/>
            <a:chExt cx="5350" cy="4488"/>
          </a:xfrm>
        </p:grpSpPr>
        <p:sp>
          <p:nvSpPr>
            <p:cNvPr id="14" name="直角三角形 13"/>
            <p:cNvSpPr/>
            <p:nvPr/>
          </p:nvSpPr>
          <p:spPr>
            <a:xfrm>
              <a:off x="0" y="6313"/>
              <a:ext cx="3589" cy="3211"/>
            </a:xfrm>
            <a:prstGeom prst="rtTriangle">
              <a:avLst/>
            </a:prstGeom>
            <a:solidFill>
              <a:srgbClr val="96BB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直角三角形 14"/>
            <p:cNvSpPr/>
            <p:nvPr/>
          </p:nvSpPr>
          <p:spPr>
            <a:xfrm>
              <a:off x="1806" y="7583"/>
              <a:ext cx="3544" cy="3217"/>
            </a:xfrm>
            <a:prstGeom prst="rtTriangle">
              <a:avLst/>
            </a:prstGeom>
            <a:solidFill>
              <a:srgbClr val="638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直角三角形 18"/>
            <p:cNvSpPr/>
            <p:nvPr/>
          </p:nvSpPr>
          <p:spPr>
            <a:xfrm>
              <a:off x="0" y="7340"/>
              <a:ext cx="3589" cy="3461"/>
            </a:xfrm>
            <a:prstGeom prst="rtTriangle">
              <a:avLst/>
            </a:prstGeom>
            <a:solidFill>
              <a:srgbClr val="274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grpSp>
        <p:nvGrpSpPr>
          <p:cNvPr id="12" name="组合 11"/>
          <p:cNvGrpSpPr/>
          <p:nvPr userDrawn="1"/>
        </p:nvGrpSpPr>
        <p:grpSpPr>
          <a:xfrm>
            <a:off x="10451465" y="-1270"/>
            <a:ext cx="1739900" cy="1690370"/>
            <a:chOff x="16459" y="-2"/>
            <a:chExt cx="2740" cy="2662"/>
          </a:xfrm>
        </p:grpSpPr>
        <p:sp>
          <p:nvSpPr>
            <p:cNvPr id="10" name="直角三角形 9"/>
            <p:cNvSpPr/>
            <p:nvPr userDrawn="1"/>
          </p:nvSpPr>
          <p:spPr>
            <a:xfrm flipH="1" flipV="1">
              <a:off x="17361" y="756"/>
              <a:ext cx="1839" cy="1905"/>
            </a:xfrm>
            <a:prstGeom prst="rtTriangle">
              <a:avLst/>
            </a:prstGeom>
            <a:solidFill>
              <a:srgbClr val="96BB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直角三角形 10"/>
            <p:cNvSpPr/>
            <p:nvPr userDrawn="1"/>
          </p:nvSpPr>
          <p:spPr>
            <a:xfrm flipH="1" flipV="1">
              <a:off x="16459" y="-1"/>
              <a:ext cx="1816" cy="1909"/>
            </a:xfrm>
            <a:prstGeom prst="rtTriangle">
              <a:avLst/>
            </a:prstGeom>
            <a:solidFill>
              <a:srgbClr val="638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直角三角形 8"/>
            <p:cNvSpPr/>
            <p:nvPr userDrawn="1"/>
          </p:nvSpPr>
          <p:spPr>
            <a:xfrm flipH="1" flipV="1">
              <a:off x="17361" y="-2"/>
              <a:ext cx="1839" cy="2054"/>
            </a:xfrm>
            <a:prstGeom prst="rtTriangle">
              <a:avLst/>
            </a:prstGeom>
            <a:solidFill>
              <a:srgbClr val="274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6" name="组合 15"/>
          <p:cNvGrpSpPr/>
          <p:nvPr userDrawn="1"/>
        </p:nvGrpSpPr>
        <p:grpSpPr>
          <a:xfrm flipH="1" flipV="1">
            <a:off x="0" y="5167630"/>
            <a:ext cx="1739900" cy="1690370"/>
            <a:chOff x="16459" y="-2"/>
            <a:chExt cx="2740" cy="2662"/>
          </a:xfrm>
        </p:grpSpPr>
        <p:sp>
          <p:nvSpPr>
            <p:cNvPr id="17" name="直角三角形 16"/>
            <p:cNvSpPr/>
            <p:nvPr userDrawn="1"/>
          </p:nvSpPr>
          <p:spPr>
            <a:xfrm flipH="1" flipV="1">
              <a:off x="17361" y="756"/>
              <a:ext cx="1839" cy="1905"/>
            </a:xfrm>
            <a:prstGeom prst="rtTriangle">
              <a:avLst/>
            </a:prstGeom>
            <a:solidFill>
              <a:srgbClr val="96BB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直角三角形 17"/>
            <p:cNvSpPr/>
            <p:nvPr userDrawn="1"/>
          </p:nvSpPr>
          <p:spPr>
            <a:xfrm flipH="1" flipV="1">
              <a:off x="16459" y="-1"/>
              <a:ext cx="1816" cy="1909"/>
            </a:xfrm>
            <a:prstGeom prst="rtTriangle">
              <a:avLst/>
            </a:prstGeom>
            <a:solidFill>
              <a:srgbClr val="638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直角三角形 19"/>
            <p:cNvSpPr/>
            <p:nvPr userDrawn="1"/>
          </p:nvSpPr>
          <p:spPr>
            <a:xfrm flipH="1" flipV="1">
              <a:off x="17361" y="-2"/>
              <a:ext cx="1839" cy="2054"/>
            </a:xfrm>
            <a:prstGeom prst="rtTriangle">
              <a:avLst/>
            </a:prstGeom>
            <a:solidFill>
              <a:srgbClr val="274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47.xml"/><Relationship Id="rId16" Type="http://schemas.openxmlformats.org/officeDocument/2006/relationships/tags" Target="../tags/tag46.xml"/><Relationship Id="rId15" Type="http://schemas.openxmlformats.org/officeDocument/2006/relationships/tags" Target="../tags/tag45.xml"/><Relationship Id="rId14" Type="http://schemas.openxmlformats.org/officeDocument/2006/relationships/tags" Target="../tags/tag44.xml"/><Relationship Id="rId13" Type="http://schemas.openxmlformats.org/officeDocument/2006/relationships/tags" Target="../tags/tag43.xml"/><Relationship Id="rId12" Type="http://schemas.openxmlformats.org/officeDocument/2006/relationships/tags" Target="../tags/tag4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8.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slideLayout" Target="../slideLayouts/slideLayout3.xml"/><Relationship Id="rId1" Type="http://schemas.openxmlformats.org/officeDocument/2006/relationships/tags" Target="../tags/tag57.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slideLayout" Target="../slideLayouts/slideLayout3.xml"/><Relationship Id="rId1" Type="http://schemas.openxmlformats.org/officeDocument/2006/relationships/tags" Target="../tags/tag58.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slideLayout" Target="../slideLayouts/slideLayout3.xml"/><Relationship Id="rId1" Type="http://schemas.openxmlformats.org/officeDocument/2006/relationships/tags" Target="../tags/tag59.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slideLayout" Target="../slideLayouts/slideLayout3.xml"/><Relationship Id="rId1" Type="http://schemas.openxmlformats.org/officeDocument/2006/relationships/tags" Target="../tags/tag6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1.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slideLayout" Target="../slideLayouts/slideLayout3.xml"/><Relationship Id="rId1" Type="http://schemas.openxmlformats.org/officeDocument/2006/relationships/tags" Target="../tags/tag62.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12.xml"/><Relationship Id="rId2" Type="http://schemas.openxmlformats.org/officeDocument/2006/relationships/slideLayout" Target="../slideLayouts/slideLayout3.xml"/><Relationship Id="rId1" Type="http://schemas.openxmlformats.org/officeDocument/2006/relationships/tags" Target="../tags/tag63.xml"/></Relationships>
</file>

<file path=ppt/slides/_rels/slide17.xml.rels><?xml version="1.0" encoding="UTF-8" standalone="yes"?>
<Relationships xmlns="http://schemas.openxmlformats.org/package/2006/relationships"><Relationship Id="rId6" Type="http://schemas.openxmlformats.org/officeDocument/2006/relationships/comments" Target="../comments/comment13.xml"/><Relationship Id="rId5" Type="http://schemas.openxmlformats.org/officeDocument/2006/relationships/vmlDrawing" Target="../drawings/vmlDrawing1.vml"/><Relationship Id="rId4" Type="http://schemas.openxmlformats.org/officeDocument/2006/relationships/slideLayout" Target="../slideLayouts/slideLayout3.xml"/><Relationship Id="rId3" Type="http://schemas.openxmlformats.org/officeDocument/2006/relationships/tags" Target="../tags/tag64.xml"/><Relationship Id="rId2" Type="http://schemas.openxmlformats.org/officeDocument/2006/relationships/image" Target="../media/image1.wmf"/><Relationship Id="rId1" Type="http://schemas.openxmlformats.org/officeDocument/2006/relationships/package" Target="../embeddings/Workbook1.xlsx"/></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5.xml"/></Relationships>
</file>

<file path=ppt/slides/_rels/slide19.xml.rels><?xml version="1.0" encoding="UTF-8" standalone="yes"?>
<Relationships xmlns="http://schemas.openxmlformats.org/package/2006/relationships"><Relationship Id="rId3" Type="http://schemas.openxmlformats.org/officeDocument/2006/relationships/comments" Target="../comments/comment14.xml"/><Relationship Id="rId2" Type="http://schemas.openxmlformats.org/officeDocument/2006/relationships/slideLayout" Target="../slideLayouts/slideLayout3.xml"/><Relationship Id="rId1" Type="http://schemas.openxmlformats.org/officeDocument/2006/relationships/tags" Target="../tags/tag6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0.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slideLayout" Target="../slideLayouts/slideLayout3.xml"/><Relationship Id="rId1" Type="http://schemas.openxmlformats.org/officeDocument/2006/relationships/tags" Target="../tags/tag5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slideLayout" Target="../slideLayouts/slideLayout3.xml"/><Relationship Id="rId1" Type="http://schemas.openxmlformats.org/officeDocument/2006/relationships/tags" Target="../tags/tag5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slideLayout" Target="../slideLayouts/slideLayout3.xml"/><Relationship Id="rId1" Type="http://schemas.openxmlformats.org/officeDocument/2006/relationships/tags" Target="../tags/tag54.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slideLayout" Target="../slideLayouts/slideLayout3.xml"/><Relationship Id="rId1" Type="http://schemas.openxmlformats.org/officeDocument/2006/relationships/tags" Target="../tags/tag55.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slideLayout" Target="../slideLayouts/slideLayout3.xml"/><Relationship Id="rId1" Type="http://schemas.openxmlformats.org/officeDocument/2006/relationships/tags" Target="../tags/tag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986155" y="1720215"/>
            <a:ext cx="10219690" cy="1198880"/>
          </a:xfrm>
          <a:prstGeom prst="rect">
            <a:avLst/>
          </a:prstGeom>
          <a:noFill/>
        </p:spPr>
        <p:txBody>
          <a:bodyPr wrap="square" rtlCol="0">
            <a:spAutoFit/>
          </a:bodyPr>
          <a:p>
            <a:pPr algn="ctr"/>
            <a:r>
              <a:rPr lang="zh-CN" altLang="en-US" sz="7200" b="1" spc="300" dirty="0">
                <a:solidFill>
                  <a:srgbClr val="274F95"/>
                </a:solidFill>
                <a:cs typeface="+mn-ea"/>
                <a:sym typeface="+mn-lt"/>
              </a:rPr>
              <a:t>留抵退税新政培训</a:t>
            </a:r>
            <a:endParaRPr lang="zh-CN" altLang="en-US" sz="7200" b="1" spc="300" dirty="0">
              <a:solidFill>
                <a:srgbClr val="274F95"/>
              </a:solidFill>
              <a:cs typeface="+mn-ea"/>
              <a:sym typeface="+mn-lt"/>
            </a:endParaRPr>
          </a:p>
        </p:txBody>
      </p:sp>
      <p:cxnSp>
        <p:nvCxnSpPr>
          <p:cNvPr id="7" name="直接连接符 6"/>
          <p:cNvCxnSpPr/>
          <p:nvPr/>
        </p:nvCxnSpPr>
        <p:spPr>
          <a:xfrm>
            <a:off x="2440215" y="3420149"/>
            <a:ext cx="7311571" cy="0"/>
          </a:xfrm>
          <a:prstGeom prst="line">
            <a:avLst/>
          </a:prstGeom>
          <a:ln w="12700">
            <a:solidFill>
              <a:srgbClr val="274F95"/>
            </a:solidFill>
          </a:ln>
        </p:spPr>
        <p:style>
          <a:lnRef idx="1">
            <a:schemeClr val="accent1"/>
          </a:lnRef>
          <a:fillRef idx="0">
            <a:schemeClr val="accent1"/>
          </a:fillRef>
          <a:effectRef idx="0">
            <a:schemeClr val="accent1"/>
          </a:effectRef>
          <a:fontRef idx="minor">
            <a:schemeClr val="tx1"/>
          </a:fontRef>
        </p:style>
      </p:cxnSp>
      <p:sp>
        <p:nvSpPr>
          <p:cNvPr id="8" name="矩形: 圆角 7"/>
          <p:cNvSpPr/>
          <p:nvPr/>
        </p:nvSpPr>
        <p:spPr>
          <a:xfrm>
            <a:off x="3748405" y="3921125"/>
            <a:ext cx="4493260" cy="1456055"/>
          </a:xfrm>
          <a:prstGeom prst="roundRect">
            <a:avLst>
              <a:gd name="adj" fmla="val 50000"/>
            </a:avLst>
          </a:prstGeom>
          <a:solidFill>
            <a:srgbClr val="274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b="1" dirty="0">
              <a:solidFill>
                <a:schemeClr val="bg1"/>
              </a:solidFill>
              <a:cs typeface="+mn-ea"/>
              <a:sym typeface="+mn-lt"/>
            </a:endParaRPr>
          </a:p>
          <a:p>
            <a:pPr algn="ctr"/>
            <a:endParaRPr lang="zh-CN" altLang="en-US" b="1" dirty="0">
              <a:solidFill>
                <a:schemeClr val="bg1"/>
              </a:solidFill>
              <a:cs typeface="+mn-ea"/>
              <a:sym typeface="+mn-lt"/>
            </a:endParaRPr>
          </a:p>
          <a:p>
            <a:pPr algn="ctr"/>
            <a:r>
              <a:rPr lang="zh-CN" altLang="en-US" b="1" dirty="0">
                <a:solidFill>
                  <a:schemeClr val="bg1"/>
                </a:solidFill>
                <a:cs typeface="+mn-ea"/>
                <a:sym typeface="+mn-lt"/>
              </a:rPr>
              <a:t>国家税务总局万荣县税务局</a:t>
            </a:r>
            <a:endParaRPr lang="zh-CN" altLang="en-US" b="1" dirty="0">
              <a:solidFill>
                <a:schemeClr val="bg1"/>
              </a:solidFill>
              <a:cs typeface="+mn-ea"/>
              <a:sym typeface="+mn-lt"/>
            </a:endParaRPr>
          </a:p>
          <a:p>
            <a:pPr algn="ctr"/>
            <a:endParaRPr lang="en-US" altLang="zh-CN" b="1" dirty="0">
              <a:solidFill>
                <a:schemeClr val="bg1"/>
              </a:solidFill>
              <a:cs typeface="+mn-ea"/>
              <a:sym typeface="+mn-lt"/>
            </a:endParaRPr>
          </a:p>
          <a:p>
            <a:pPr algn="ctr"/>
            <a:endParaRPr lang="zh-CN" altLang="en-US" b="1" dirty="0">
              <a:solidFill>
                <a:schemeClr val="bg1"/>
              </a:solidFill>
              <a:cs typeface="+mn-ea"/>
              <a:sym typeface="+mn-lt"/>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8605" y="1169035"/>
            <a:ext cx="418655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退税申请时间</a:t>
            </a:r>
            <a:endParaRPr lang="zh-CN" altLang="en-US" sz="3600" b="1" dirty="0">
              <a:solidFill>
                <a:schemeClr val="bg1"/>
              </a:solidFill>
              <a:cs typeface="+mn-ea"/>
              <a:sym typeface="+mn-lt"/>
            </a:endParaRPr>
          </a:p>
        </p:txBody>
      </p:sp>
      <p:sp>
        <p:nvSpPr>
          <p:cNvPr id="30" name="文本框 29"/>
          <p:cNvSpPr txBox="1"/>
          <p:nvPr/>
        </p:nvSpPr>
        <p:spPr>
          <a:xfrm>
            <a:off x="1303020" y="2331085"/>
            <a:ext cx="2872105" cy="9531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  </a:t>
            </a:r>
            <a:r>
              <a:rPr lang="zh-CN" altLang="en-US" sz="2800" b="1" dirty="0">
                <a:solidFill>
                  <a:srgbClr val="274F95"/>
                </a:solidFill>
                <a:cs typeface="+mn-ea"/>
                <a:sym typeface="+mn-lt"/>
              </a:rPr>
              <a:t>增量留抵退税</a:t>
            </a:r>
            <a:endParaRPr lang="zh-CN" altLang="en-US" sz="2800" b="1" dirty="0">
              <a:solidFill>
                <a:srgbClr val="274F95"/>
              </a:solidFill>
              <a:cs typeface="+mn-ea"/>
              <a:sym typeface="+mn-lt"/>
            </a:endParaRPr>
          </a:p>
          <a:p>
            <a:pPr algn="l"/>
            <a:r>
              <a:rPr lang="zh-CN" altLang="en-US" sz="2800" b="1" dirty="0">
                <a:solidFill>
                  <a:srgbClr val="274F95"/>
                </a:solidFill>
                <a:cs typeface="+mn-ea"/>
                <a:sym typeface="+mn-lt"/>
              </a:rPr>
              <a:t> </a:t>
            </a:r>
            <a:r>
              <a:rPr lang="en-US" altLang="zh-CN" sz="2800" b="1" dirty="0">
                <a:solidFill>
                  <a:srgbClr val="274F95"/>
                </a:solidFill>
                <a:cs typeface="+mn-ea"/>
                <a:sym typeface="+mn-lt"/>
              </a:rPr>
              <a:t>     </a:t>
            </a:r>
            <a:endParaRPr lang="zh-CN" altLang="en-US" sz="2400" dirty="0">
              <a:solidFill>
                <a:srgbClr val="274F95"/>
              </a:solidFill>
              <a:cs typeface="+mn-ea"/>
              <a:sym typeface="+mn-lt"/>
            </a:endParaRPr>
          </a:p>
        </p:txBody>
      </p:sp>
      <p:sp>
        <p:nvSpPr>
          <p:cNvPr id="2" name="文本框 1"/>
          <p:cNvSpPr txBox="1"/>
          <p:nvPr/>
        </p:nvSpPr>
        <p:spPr>
          <a:xfrm>
            <a:off x="4133850" y="2115820"/>
            <a:ext cx="6572885" cy="10147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2000" dirty="0">
                <a:solidFill>
                  <a:srgbClr val="274F95"/>
                </a:solidFill>
                <a:cs typeface="+mn-ea"/>
                <a:sym typeface="+mn-lt"/>
              </a:rPr>
              <a:t>符合条件的小微企业和制造业等行业企业，均可自</a:t>
            </a:r>
            <a:r>
              <a:rPr lang="en-US" altLang="zh-CN" sz="2000" dirty="0">
                <a:solidFill>
                  <a:srgbClr val="274F95"/>
                </a:solidFill>
                <a:cs typeface="+mn-ea"/>
                <a:sym typeface="+mn-lt"/>
              </a:rPr>
              <a:t>2022</a:t>
            </a:r>
            <a:r>
              <a:rPr lang="zh-CN" altLang="en-US" sz="2000" dirty="0">
                <a:solidFill>
                  <a:srgbClr val="274F95"/>
                </a:solidFill>
                <a:cs typeface="+mn-ea"/>
                <a:sym typeface="+mn-lt"/>
              </a:rPr>
              <a:t>年</a:t>
            </a:r>
            <a:r>
              <a:rPr lang="en-US" altLang="zh-CN" sz="2000" dirty="0">
                <a:solidFill>
                  <a:srgbClr val="274F95"/>
                </a:solidFill>
                <a:cs typeface="+mn-ea"/>
                <a:sym typeface="+mn-lt"/>
              </a:rPr>
              <a:t>4</a:t>
            </a:r>
            <a:r>
              <a:rPr lang="zh-CN" altLang="en-US" sz="2000" dirty="0">
                <a:solidFill>
                  <a:srgbClr val="274F95"/>
                </a:solidFill>
                <a:cs typeface="+mn-ea"/>
                <a:sym typeface="+mn-lt"/>
              </a:rPr>
              <a:t>月纳税申报期</a:t>
            </a:r>
            <a:r>
              <a:rPr lang="zh-CN" sz="2000" dirty="0">
                <a:solidFill>
                  <a:srgbClr val="274F95"/>
                </a:solidFill>
                <a:cs typeface="+mn-ea"/>
                <a:sym typeface="+mn-lt"/>
              </a:rPr>
              <a:t>起向主管税务机关</a:t>
            </a:r>
            <a:r>
              <a:rPr lang="zh-CN" altLang="en-US" sz="2000" dirty="0">
                <a:solidFill>
                  <a:srgbClr val="274F95"/>
                </a:solidFill>
                <a:cs typeface="+mn-ea"/>
                <a:sym typeface="+mn-lt"/>
              </a:rPr>
              <a:t>申请退还增量留抵退税</a:t>
            </a:r>
            <a:endParaRPr lang="zh-CN" altLang="en-US" sz="2000" dirty="0">
              <a:solidFill>
                <a:srgbClr val="274F95"/>
              </a:solidFill>
              <a:cs typeface="+mn-ea"/>
              <a:sym typeface="+mn-lt"/>
            </a:endParaRPr>
          </a:p>
        </p:txBody>
      </p:sp>
      <p:sp>
        <p:nvSpPr>
          <p:cNvPr id="4" name="文本框 3"/>
          <p:cNvSpPr txBox="1"/>
          <p:nvPr/>
        </p:nvSpPr>
        <p:spPr>
          <a:xfrm>
            <a:off x="1357630" y="4070350"/>
            <a:ext cx="2872105" cy="9531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  </a:t>
            </a:r>
            <a:r>
              <a:rPr lang="zh-CN" altLang="en-US" sz="2800" b="1" dirty="0">
                <a:solidFill>
                  <a:srgbClr val="274F95"/>
                </a:solidFill>
                <a:cs typeface="+mn-ea"/>
                <a:sym typeface="+mn-lt"/>
              </a:rPr>
              <a:t>存量留抵退税</a:t>
            </a:r>
            <a:endParaRPr lang="zh-CN" altLang="en-US" sz="2800" b="1" dirty="0">
              <a:solidFill>
                <a:srgbClr val="274F95"/>
              </a:solidFill>
              <a:cs typeface="+mn-ea"/>
              <a:sym typeface="+mn-lt"/>
            </a:endParaRPr>
          </a:p>
          <a:p>
            <a:pPr algn="l"/>
            <a:r>
              <a:rPr lang="zh-CN" altLang="en-US" sz="2800" b="1" dirty="0">
                <a:solidFill>
                  <a:srgbClr val="274F95"/>
                </a:solidFill>
                <a:cs typeface="+mn-ea"/>
                <a:sym typeface="+mn-lt"/>
              </a:rPr>
              <a:t> </a:t>
            </a:r>
            <a:r>
              <a:rPr lang="en-US" altLang="zh-CN" sz="2800" b="1" dirty="0">
                <a:solidFill>
                  <a:srgbClr val="274F95"/>
                </a:solidFill>
                <a:cs typeface="+mn-ea"/>
                <a:sym typeface="+mn-lt"/>
              </a:rPr>
              <a:t>     </a:t>
            </a:r>
            <a:endParaRPr lang="zh-CN" altLang="en-US" sz="2400" dirty="0">
              <a:solidFill>
                <a:srgbClr val="274F95"/>
              </a:solidFill>
              <a:cs typeface="+mn-ea"/>
              <a:sym typeface="+mn-lt"/>
            </a:endParaRPr>
          </a:p>
        </p:txBody>
      </p:sp>
      <p:sp>
        <p:nvSpPr>
          <p:cNvPr id="12" name="文本框 11"/>
          <p:cNvSpPr txBox="1"/>
          <p:nvPr/>
        </p:nvSpPr>
        <p:spPr>
          <a:xfrm>
            <a:off x="4229735" y="3609975"/>
            <a:ext cx="4933315" cy="3987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sz="2000" dirty="0">
                <a:solidFill>
                  <a:srgbClr val="274F95"/>
                </a:solidFill>
                <a:cs typeface="+mn-ea"/>
                <a:sym typeface="+mn-lt"/>
              </a:rPr>
              <a:t>微型企业</a:t>
            </a:r>
            <a:r>
              <a:rPr lang="en-US" altLang="zh-CN" sz="2000" dirty="0">
                <a:solidFill>
                  <a:srgbClr val="274F95"/>
                </a:solidFill>
                <a:cs typeface="+mn-ea"/>
                <a:sym typeface="+mn-lt"/>
              </a:rPr>
              <a:t> 2022</a:t>
            </a:r>
            <a:r>
              <a:rPr lang="zh-CN" altLang="en-US" sz="2000" dirty="0">
                <a:solidFill>
                  <a:srgbClr val="274F95"/>
                </a:solidFill>
                <a:cs typeface="+mn-ea"/>
                <a:sym typeface="+mn-lt"/>
              </a:rPr>
              <a:t>年</a:t>
            </a:r>
            <a:r>
              <a:rPr lang="en-US" altLang="zh-CN" sz="2000" dirty="0">
                <a:solidFill>
                  <a:srgbClr val="274F95"/>
                </a:solidFill>
                <a:cs typeface="+mn-ea"/>
                <a:sym typeface="+mn-lt"/>
              </a:rPr>
              <a:t>4</a:t>
            </a:r>
            <a:r>
              <a:rPr lang="zh-CN" altLang="en-US" sz="2000" dirty="0">
                <a:solidFill>
                  <a:srgbClr val="274F95"/>
                </a:solidFill>
                <a:cs typeface="+mn-ea"/>
                <a:sym typeface="+mn-lt"/>
              </a:rPr>
              <a:t>月纳税申报期起</a:t>
            </a:r>
            <a:endParaRPr lang="zh-CN" altLang="en-US" sz="2000" dirty="0">
              <a:solidFill>
                <a:srgbClr val="274F95"/>
              </a:solidFill>
              <a:cs typeface="+mn-ea"/>
              <a:sym typeface="+mn-lt"/>
            </a:endParaRPr>
          </a:p>
        </p:txBody>
      </p:sp>
      <p:sp>
        <p:nvSpPr>
          <p:cNvPr id="14" name="文本框 13"/>
          <p:cNvSpPr txBox="1"/>
          <p:nvPr/>
        </p:nvSpPr>
        <p:spPr>
          <a:xfrm>
            <a:off x="4175125" y="4008755"/>
            <a:ext cx="4933315" cy="3987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sz="2000" dirty="0">
                <a:solidFill>
                  <a:srgbClr val="274F95"/>
                </a:solidFill>
                <a:cs typeface="+mn-ea"/>
                <a:sym typeface="+mn-lt"/>
              </a:rPr>
              <a:t>小型企业</a:t>
            </a:r>
            <a:r>
              <a:rPr lang="en-US" altLang="zh-CN" sz="2000" dirty="0">
                <a:solidFill>
                  <a:srgbClr val="274F95"/>
                </a:solidFill>
                <a:cs typeface="+mn-ea"/>
                <a:sym typeface="+mn-lt"/>
              </a:rPr>
              <a:t> 2022</a:t>
            </a:r>
            <a:r>
              <a:rPr lang="zh-CN" altLang="en-US" sz="2000" dirty="0">
                <a:solidFill>
                  <a:srgbClr val="274F95"/>
                </a:solidFill>
                <a:cs typeface="+mn-ea"/>
                <a:sym typeface="+mn-lt"/>
              </a:rPr>
              <a:t>年</a:t>
            </a:r>
            <a:r>
              <a:rPr lang="en-US" altLang="zh-CN" sz="2000" dirty="0">
                <a:solidFill>
                  <a:srgbClr val="274F95"/>
                </a:solidFill>
                <a:cs typeface="+mn-ea"/>
                <a:sym typeface="+mn-lt"/>
              </a:rPr>
              <a:t>5</a:t>
            </a:r>
            <a:r>
              <a:rPr lang="zh-CN" altLang="en-US" sz="2000" dirty="0">
                <a:solidFill>
                  <a:srgbClr val="274F95"/>
                </a:solidFill>
                <a:cs typeface="+mn-ea"/>
                <a:sym typeface="+mn-lt"/>
              </a:rPr>
              <a:t>月纳税申报期起</a:t>
            </a:r>
            <a:endParaRPr lang="zh-CN" altLang="en-US" sz="2000" dirty="0">
              <a:solidFill>
                <a:srgbClr val="274F95"/>
              </a:solidFill>
              <a:cs typeface="+mn-ea"/>
              <a:sym typeface="+mn-lt"/>
            </a:endParaRPr>
          </a:p>
        </p:txBody>
      </p:sp>
      <p:sp>
        <p:nvSpPr>
          <p:cNvPr id="16" name="文本框 15"/>
          <p:cNvSpPr txBox="1"/>
          <p:nvPr/>
        </p:nvSpPr>
        <p:spPr>
          <a:xfrm>
            <a:off x="4175125" y="4488180"/>
            <a:ext cx="6361430" cy="3987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sz="2000" dirty="0">
                <a:solidFill>
                  <a:srgbClr val="274F95"/>
                </a:solidFill>
                <a:cs typeface="+mn-ea"/>
                <a:sym typeface="+mn-lt"/>
              </a:rPr>
              <a:t>制造业等行业中型企业</a:t>
            </a:r>
            <a:r>
              <a:rPr lang="en-US" altLang="zh-CN" sz="2000" dirty="0">
                <a:solidFill>
                  <a:srgbClr val="274F95"/>
                </a:solidFill>
                <a:cs typeface="+mn-ea"/>
                <a:sym typeface="+mn-lt"/>
              </a:rPr>
              <a:t> 2022</a:t>
            </a:r>
            <a:r>
              <a:rPr lang="zh-CN" altLang="en-US" sz="2000" dirty="0">
                <a:solidFill>
                  <a:srgbClr val="274F95"/>
                </a:solidFill>
                <a:cs typeface="+mn-ea"/>
                <a:sym typeface="+mn-lt"/>
              </a:rPr>
              <a:t>年</a:t>
            </a:r>
            <a:r>
              <a:rPr lang="en-US" altLang="zh-CN" sz="2000" dirty="0">
                <a:solidFill>
                  <a:srgbClr val="274F95"/>
                </a:solidFill>
                <a:cs typeface="+mn-ea"/>
                <a:sym typeface="+mn-lt"/>
              </a:rPr>
              <a:t>7</a:t>
            </a:r>
            <a:r>
              <a:rPr lang="zh-CN" altLang="en-US" sz="2000" dirty="0">
                <a:solidFill>
                  <a:srgbClr val="274F95"/>
                </a:solidFill>
                <a:cs typeface="+mn-ea"/>
                <a:sym typeface="+mn-lt"/>
              </a:rPr>
              <a:t>月纳税申报期起</a:t>
            </a:r>
            <a:endParaRPr lang="zh-CN" altLang="en-US" sz="2000" dirty="0">
              <a:solidFill>
                <a:srgbClr val="274F95"/>
              </a:solidFill>
              <a:cs typeface="+mn-ea"/>
              <a:sym typeface="+mn-lt"/>
            </a:endParaRPr>
          </a:p>
        </p:txBody>
      </p:sp>
      <p:sp>
        <p:nvSpPr>
          <p:cNvPr id="17" name="文本框 16"/>
          <p:cNvSpPr txBox="1"/>
          <p:nvPr/>
        </p:nvSpPr>
        <p:spPr>
          <a:xfrm>
            <a:off x="4175125" y="4967605"/>
            <a:ext cx="6360795" cy="3987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sz="2000" dirty="0">
                <a:solidFill>
                  <a:srgbClr val="274F95"/>
                </a:solidFill>
                <a:cs typeface="+mn-ea"/>
                <a:sym typeface="+mn-lt"/>
              </a:rPr>
              <a:t>制造业等行业大型企业</a:t>
            </a:r>
            <a:r>
              <a:rPr lang="en-US" altLang="zh-CN" sz="2000" dirty="0">
                <a:solidFill>
                  <a:srgbClr val="274F95"/>
                </a:solidFill>
                <a:cs typeface="+mn-ea"/>
                <a:sym typeface="+mn-lt"/>
              </a:rPr>
              <a:t> 2022</a:t>
            </a:r>
            <a:r>
              <a:rPr lang="zh-CN" altLang="en-US" sz="2000" dirty="0">
                <a:solidFill>
                  <a:srgbClr val="274F95"/>
                </a:solidFill>
                <a:cs typeface="+mn-ea"/>
                <a:sym typeface="+mn-lt"/>
              </a:rPr>
              <a:t>年</a:t>
            </a:r>
            <a:r>
              <a:rPr lang="en-US" altLang="zh-CN" sz="2000" dirty="0">
                <a:solidFill>
                  <a:srgbClr val="274F95"/>
                </a:solidFill>
                <a:cs typeface="+mn-ea"/>
                <a:sym typeface="+mn-lt"/>
              </a:rPr>
              <a:t>10</a:t>
            </a:r>
            <a:r>
              <a:rPr lang="zh-CN" altLang="en-US" sz="2000" dirty="0">
                <a:solidFill>
                  <a:srgbClr val="274F95"/>
                </a:solidFill>
                <a:cs typeface="+mn-ea"/>
                <a:sym typeface="+mn-lt"/>
              </a:rPr>
              <a:t>月纳税申报期起</a:t>
            </a:r>
            <a:endParaRPr lang="zh-CN" altLang="en-US" sz="2000" dirty="0">
              <a:solidFill>
                <a:srgbClr val="274F95"/>
              </a:solidFill>
              <a:cs typeface="+mn-ea"/>
              <a:sym typeface="+mn-lt"/>
            </a:endParaRPr>
          </a:p>
        </p:txBody>
      </p:sp>
      <p:sp>
        <p:nvSpPr>
          <p:cNvPr id="18" name="文本框 17"/>
          <p:cNvSpPr txBox="1"/>
          <p:nvPr/>
        </p:nvSpPr>
        <p:spPr>
          <a:xfrm>
            <a:off x="1609725" y="5809615"/>
            <a:ext cx="9097645" cy="7067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000" dirty="0">
                <a:solidFill>
                  <a:srgbClr val="274F95"/>
                </a:solidFill>
                <a:cs typeface="+mn-ea"/>
                <a:sym typeface="+mn-lt"/>
              </a:rPr>
              <a:t>2022</a:t>
            </a:r>
            <a:r>
              <a:rPr lang="zh-CN" altLang="en-US" sz="2000" dirty="0">
                <a:solidFill>
                  <a:srgbClr val="274F95"/>
                </a:solidFill>
                <a:cs typeface="+mn-ea"/>
                <a:sym typeface="+mn-lt"/>
              </a:rPr>
              <a:t>年</a:t>
            </a:r>
            <a:r>
              <a:rPr lang="en-US" altLang="zh-CN" sz="2000" dirty="0">
                <a:solidFill>
                  <a:srgbClr val="274F95"/>
                </a:solidFill>
                <a:cs typeface="+mn-ea"/>
                <a:sym typeface="+mn-lt"/>
              </a:rPr>
              <a:t>4</a:t>
            </a:r>
            <a:r>
              <a:rPr lang="zh-CN" altLang="en-US" sz="2000" dirty="0">
                <a:solidFill>
                  <a:srgbClr val="274F95"/>
                </a:solidFill>
                <a:cs typeface="+mn-ea"/>
                <a:sym typeface="+mn-lt"/>
              </a:rPr>
              <a:t>月</a:t>
            </a:r>
            <a:r>
              <a:rPr lang="en-US" altLang="zh-CN" sz="2000" dirty="0">
                <a:solidFill>
                  <a:srgbClr val="274F95"/>
                </a:solidFill>
                <a:cs typeface="+mn-ea"/>
                <a:sym typeface="+mn-lt"/>
              </a:rPr>
              <a:t>--6</a:t>
            </a:r>
            <a:r>
              <a:rPr lang="zh-CN" altLang="en-US" sz="2000" dirty="0">
                <a:solidFill>
                  <a:srgbClr val="274F95"/>
                </a:solidFill>
                <a:cs typeface="+mn-ea"/>
                <a:sym typeface="+mn-lt"/>
              </a:rPr>
              <a:t>月，申请退税时间从纳税申报期延长至每月最后一个工作日，纳税人可以在规定的申请期内同时申请存量留抵退税和增量留抵退税。</a:t>
            </a:r>
            <a:endParaRPr lang="zh-CN" altLang="en-US" sz="2000" dirty="0">
              <a:solidFill>
                <a:srgbClr val="274F95"/>
              </a:solidFill>
              <a:cs typeface="+mn-ea"/>
              <a:sym typeface="+mn-lt"/>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8605" y="1169035"/>
            <a:ext cx="293179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特殊事项</a:t>
            </a:r>
            <a:endParaRPr lang="zh-CN" altLang="en-US" sz="3600" b="1" dirty="0">
              <a:solidFill>
                <a:schemeClr val="bg1"/>
              </a:solidFill>
              <a:cs typeface="+mn-ea"/>
              <a:sym typeface="+mn-lt"/>
            </a:endParaRPr>
          </a:p>
        </p:txBody>
      </p:sp>
      <p:sp>
        <p:nvSpPr>
          <p:cNvPr id="30" name="文本框 29"/>
          <p:cNvSpPr txBox="1"/>
          <p:nvPr/>
        </p:nvSpPr>
        <p:spPr>
          <a:xfrm>
            <a:off x="1303020" y="2331085"/>
            <a:ext cx="9173845" cy="390779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  1</a:t>
            </a:r>
            <a:r>
              <a:rPr lang="zh-CN" altLang="en-US" sz="2800" b="1" dirty="0">
                <a:solidFill>
                  <a:srgbClr val="274F95"/>
                </a:solidFill>
                <a:cs typeface="+mn-ea"/>
                <a:sym typeface="+mn-lt"/>
              </a:rPr>
              <a:t>、</a:t>
            </a:r>
            <a:r>
              <a:rPr lang="zh-CN" altLang="en-US" sz="2000" dirty="0">
                <a:solidFill>
                  <a:srgbClr val="274F95"/>
                </a:solidFill>
                <a:cs typeface="+mn-ea"/>
                <a:sym typeface="+mn-lt"/>
              </a:rPr>
              <a:t>纳税人出口货物劳务、发生跨境应税行为，适用免抵退税办法的，应先办理免抵退税。免抵退税办理完毕后，仍符合本公告规定条件的，可以申请退还留抵税额；适用免退税办法的，相关进项税额不得用于退还留抵税额。</a:t>
            </a:r>
            <a:endParaRPr lang="zh-CN" altLang="en-US" sz="2400" dirty="0">
              <a:solidFill>
                <a:srgbClr val="274F95"/>
              </a:solidFill>
              <a:cs typeface="+mn-ea"/>
              <a:sym typeface="+mn-lt"/>
            </a:endParaRPr>
          </a:p>
          <a:p>
            <a:pPr algn="l"/>
            <a:r>
              <a:rPr lang="en-US" altLang="zh-CN" sz="2400" dirty="0">
                <a:solidFill>
                  <a:srgbClr val="274F95"/>
                </a:solidFill>
                <a:cs typeface="+mn-ea"/>
                <a:sym typeface="+mn-lt"/>
              </a:rPr>
              <a:t>  </a:t>
            </a:r>
            <a:r>
              <a:rPr lang="en-US" altLang="zh-CN" sz="2800" b="1" dirty="0">
                <a:solidFill>
                  <a:srgbClr val="274F95"/>
                </a:solidFill>
                <a:cs typeface="+mn-ea"/>
                <a:sym typeface="+mn-lt"/>
              </a:rPr>
              <a:t>2</a:t>
            </a:r>
            <a:r>
              <a:rPr lang="zh-CN" altLang="en-US" sz="2400" dirty="0">
                <a:solidFill>
                  <a:srgbClr val="274F95"/>
                </a:solidFill>
                <a:cs typeface="+mn-ea"/>
                <a:sym typeface="+mn-lt"/>
              </a:rPr>
              <a:t>、</a:t>
            </a:r>
            <a:r>
              <a:rPr lang="zh-CN" altLang="en-US" sz="2000" dirty="0">
                <a:solidFill>
                  <a:srgbClr val="274F95"/>
                </a:solidFill>
                <a:cs typeface="+mn-ea"/>
                <a:sym typeface="+mn-lt"/>
              </a:rPr>
              <a:t>纳税人自2019年4月1日起已取得留抵退税款的，不得再申请享受增值税即征即退、先征后返（退）政策。纳税人可以在2022年10月31日前一次性将已取得的留抵退税款全部缴回后，按规定申请享受增值税即征即退、先征后返（退）政策。</a:t>
            </a:r>
            <a:endParaRPr lang="zh-CN" altLang="en-US" sz="2400" b="1" dirty="0">
              <a:solidFill>
                <a:srgbClr val="274F95"/>
              </a:solidFill>
              <a:cs typeface="+mn-ea"/>
              <a:sym typeface="+mn-lt"/>
            </a:endParaRPr>
          </a:p>
          <a:p>
            <a:pPr algn="l"/>
            <a:r>
              <a:rPr lang="zh-CN" altLang="en-US" sz="2400" b="1" dirty="0">
                <a:solidFill>
                  <a:srgbClr val="274F95"/>
                </a:solidFill>
                <a:cs typeface="+mn-ea"/>
                <a:sym typeface="+mn-lt"/>
              </a:rPr>
              <a:t>　　</a:t>
            </a:r>
            <a:r>
              <a:rPr lang="zh-CN" altLang="en-US" sz="2000" dirty="0">
                <a:solidFill>
                  <a:srgbClr val="274F95"/>
                </a:solidFill>
                <a:cs typeface="+mn-ea"/>
                <a:sym typeface="+mn-lt"/>
              </a:rPr>
              <a:t>纳税人自2019年4月1日起已享受增值税即征即退、先征后返（退）政策的，可以在2022年10月31日前一次性将已退还的增值税即征即退、先征后返（退）税款全部缴回后，按规定申请退还留抵税额。</a:t>
            </a:r>
            <a:endParaRPr lang="zh-CN" altLang="en-US" sz="2400" b="1" dirty="0">
              <a:solidFill>
                <a:srgbClr val="274F95"/>
              </a:solidFill>
              <a:cs typeface="+mn-ea"/>
              <a:sym typeface="+mn-lt"/>
            </a:endParaRPr>
          </a:p>
          <a:p>
            <a:pPr algn="l"/>
            <a:r>
              <a:rPr lang="zh-CN" altLang="en-US" sz="2800" b="1" dirty="0">
                <a:solidFill>
                  <a:srgbClr val="274F95"/>
                </a:solidFill>
                <a:cs typeface="+mn-ea"/>
                <a:sym typeface="+mn-lt"/>
              </a:rPr>
              <a:t> </a:t>
            </a:r>
            <a:r>
              <a:rPr lang="en-US" altLang="zh-CN" sz="2800" b="1" dirty="0">
                <a:solidFill>
                  <a:srgbClr val="274F95"/>
                </a:solidFill>
                <a:cs typeface="+mn-ea"/>
                <a:sym typeface="+mn-lt"/>
              </a:rPr>
              <a:t>     </a:t>
            </a:r>
            <a:endParaRPr lang="zh-CN" altLang="en-US" sz="2400" dirty="0">
              <a:solidFill>
                <a:srgbClr val="274F95"/>
              </a:solidFill>
              <a:cs typeface="+mn-ea"/>
              <a:sym typeface="+mn-lt"/>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8605" y="1169035"/>
            <a:ext cx="293179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注意事项</a:t>
            </a:r>
            <a:endParaRPr lang="zh-CN" altLang="en-US" sz="3600" b="1" dirty="0">
              <a:solidFill>
                <a:schemeClr val="bg1"/>
              </a:solidFill>
              <a:cs typeface="+mn-ea"/>
              <a:sym typeface="+mn-lt"/>
            </a:endParaRPr>
          </a:p>
        </p:txBody>
      </p:sp>
      <p:sp>
        <p:nvSpPr>
          <p:cNvPr id="30" name="文本框 29"/>
          <p:cNvSpPr txBox="1"/>
          <p:nvPr/>
        </p:nvSpPr>
        <p:spPr>
          <a:xfrm>
            <a:off x="1303020" y="2331085"/>
            <a:ext cx="9173845" cy="33229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1</a:t>
            </a:r>
            <a:r>
              <a:rPr lang="zh-CN" altLang="en-US" sz="2800" b="1" dirty="0">
                <a:solidFill>
                  <a:srgbClr val="274F95"/>
                </a:solidFill>
                <a:cs typeface="+mn-ea"/>
                <a:sym typeface="+mn-lt"/>
              </a:rPr>
              <a:t>、 </a:t>
            </a:r>
            <a:r>
              <a:rPr lang="zh-CN" altLang="en-US" dirty="0">
                <a:solidFill>
                  <a:srgbClr val="274F95"/>
                </a:solidFill>
                <a:cs typeface="+mn-ea"/>
                <a:sym typeface="+mn-lt"/>
              </a:rPr>
              <a:t>纳税人可以选择向主管税务机关申请留抵退税，也可以选择结转下期继续抵扣。纳税人应在纳税申报期内，完成当期增值税纳税申报后申请留抵退税。2022年4月至6月的留抵退税申请时间，延长至每月最后一个工作日。</a:t>
            </a:r>
            <a:endParaRPr lang="en-US" altLang="zh-CN" dirty="0">
              <a:solidFill>
                <a:srgbClr val="274F95"/>
              </a:solidFill>
              <a:cs typeface="+mn-ea"/>
              <a:sym typeface="+mn-lt"/>
            </a:endParaRPr>
          </a:p>
          <a:p>
            <a:pPr algn="l"/>
            <a:r>
              <a:rPr lang="en-US" altLang="zh-CN" dirty="0">
                <a:solidFill>
                  <a:srgbClr val="274F95"/>
                </a:solidFill>
                <a:cs typeface="+mn-ea"/>
                <a:sym typeface="+mn-lt"/>
              </a:rPr>
              <a:t>　　纳税人可以在规定期限内同时申请增量留抵退税和存量留抵退税。同时符合本公告第一条和第二条相关留抵退税政策的纳税人，可任意选择申请适用上述留抵退税政策</a:t>
            </a:r>
            <a:r>
              <a:rPr lang="en-US" altLang="zh-CN" b="1" dirty="0">
                <a:solidFill>
                  <a:srgbClr val="274F95"/>
                </a:solidFill>
                <a:cs typeface="+mn-ea"/>
                <a:sym typeface="+mn-lt"/>
              </a:rPr>
              <a:t>。 </a:t>
            </a:r>
            <a:r>
              <a:rPr lang="en-US" altLang="zh-CN" sz="2000" b="1" dirty="0">
                <a:solidFill>
                  <a:srgbClr val="274F95"/>
                </a:solidFill>
                <a:cs typeface="+mn-ea"/>
                <a:sym typeface="+mn-lt"/>
              </a:rPr>
              <a:t> </a:t>
            </a:r>
            <a:r>
              <a:rPr lang="en-US" altLang="zh-CN" sz="2800" b="1" dirty="0">
                <a:solidFill>
                  <a:srgbClr val="274F95"/>
                </a:solidFill>
                <a:cs typeface="+mn-ea"/>
                <a:sym typeface="+mn-lt"/>
              </a:rPr>
              <a:t>   </a:t>
            </a:r>
            <a:endParaRPr lang="en-US" altLang="zh-CN" sz="2800" b="1" dirty="0">
              <a:solidFill>
                <a:srgbClr val="274F95"/>
              </a:solidFill>
              <a:cs typeface="+mn-ea"/>
              <a:sym typeface="+mn-lt"/>
            </a:endParaRPr>
          </a:p>
          <a:p>
            <a:pPr algn="l"/>
            <a:r>
              <a:rPr lang="en-US" altLang="zh-CN" sz="2800" b="1" dirty="0">
                <a:solidFill>
                  <a:srgbClr val="274F95"/>
                </a:solidFill>
                <a:cs typeface="+mn-ea"/>
                <a:sym typeface="+mn-lt"/>
              </a:rPr>
              <a:t>2</a:t>
            </a:r>
            <a:r>
              <a:rPr lang="zh-CN" altLang="en-US" sz="2400" dirty="0">
                <a:solidFill>
                  <a:srgbClr val="274F95"/>
                </a:solidFill>
                <a:cs typeface="+mn-ea"/>
                <a:sym typeface="+mn-lt"/>
              </a:rPr>
              <a:t>、</a:t>
            </a:r>
            <a:r>
              <a:rPr lang="zh-CN" altLang="en-US" dirty="0">
                <a:solidFill>
                  <a:srgbClr val="274F95"/>
                </a:solidFill>
                <a:cs typeface="+mn-ea"/>
                <a:sym typeface="+mn-lt"/>
              </a:rPr>
              <a:t>纳税人取得退还的留抵税额后，应相应调减当期留抵税额。</a:t>
            </a:r>
            <a:endParaRPr lang="zh-CN" altLang="en-US" dirty="0">
              <a:solidFill>
                <a:srgbClr val="274F95"/>
              </a:solidFill>
              <a:cs typeface="+mn-ea"/>
              <a:sym typeface="+mn-lt"/>
            </a:endParaRPr>
          </a:p>
          <a:p>
            <a:pPr algn="l"/>
            <a:r>
              <a:rPr lang="zh-CN" altLang="en-US" dirty="0">
                <a:solidFill>
                  <a:srgbClr val="274F95"/>
                </a:solidFill>
                <a:cs typeface="+mn-ea"/>
                <a:sym typeface="+mn-lt"/>
              </a:rPr>
              <a:t>　　如果发现纳税人存在留抵退税政策适用有误的情形，纳税人应在下个纳税申报期结束前缴回相关留抵退税款。</a:t>
            </a:r>
            <a:endParaRPr lang="zh-CN" altLang="en-US" dirty="0">
              <a:solidFill>
                <a:srgbClr val="274F95"/>
              </a:solidFill>
              <a:cs typeface="+mn-ea"/>
              <a:sym typeface="+mn-lt"/>
            </a:endParaRPr>
          </a:p>
          <a:p>
            <a:pPr algn="l"/>
            <a:r>
              <a:rPr lang="zh-CN" altLang="en-US" dirty="0">
                <a:solidFill>
                  <a:srgbClr val="274F95"/>
                </a:solidFill>
                <a:cs typeface="+mn-ea"/>
                <a:sym typeface="+mn-lt"/>
              </a:rPr>
              <a:t>　　以虚增进项、虚假申报或其他欺骗手段，骗取留抵退税款的，由税务机关追缴其骗取的退税款，并按照《中华人民共和国税收征收管理法》等有关规定处理。</a:t>
            </a:r>
            <a:endParaRPr lang="zh-CN" altLang="en-US" dirty="0">
              <a:solidFill>
                <a:srgbClr val="274F95"/>
              </a:solidFill>
              <a:cs typeface="+mn-ea"/>
              <a:sym typeface="+mn-lt"/>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464945" y="970280"/>
            <a:ext cx="293179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注意事项</a:t>
            </a:r>
            <a:endParaRPr lang="zh-CN" altLang="en-US" sz="3600" b="1" dirty="0">
              <a:solidFill>
                <a:schemeClr val="bg1"/>
              </a:solidFill>
              <a:cs typeface="+mn-ea"/>
              <a:sym typeface="+mn-lt"/>
            </a:endParaRPr>
          </a:p>
        </p:txBody>
      </p:sp>
      <p:sp>
        <p:nvSpPr>
          <p:cNvPr id="30" name="文本框 29"/>
          <p:cNvSpPr txBox="1"/>
          <p:nvPr/>
        </p:nvSpPr>
        <p:spPr>
          <a:xfrm>
            <a:off x="1236980" y="1955800"/>
            <a:ext cx="9173845" cy="22148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3</a:t>
            </a:r>
            <a:r>
              <a:rPr lang="zh-CN" altLang="en-US" sz="2800" b="1" dirty="0">
                <a:solidFill>
                  <a:srgbClr val="274F95"/>
                </a:solidFill>
                <a:cs typeface="+mn-ea"/>
                <a:sym typeface="+mn-lt"/>
              </a:rPr>
              <a:t>、 </a:t>
            </a:r>
            <a:r>
              <a:rPr lang="zh-CN" altLang="en-US" dirty="0">
                <a:solidFill>
                  <a:srgbClr val="274F95"/>
                </a:solidFill>
                <a:cs typeface="+mn-ea"/>
                <a:sym typeface="+mn-lt"/>
              </a:rPr>
              <a:t>除上述纳税人以外的其他纳税人申请退还增量留抵税额的规定，继续按照《财政部 税务总局 海关总署关于深化增值税改革有关政策的公告》（财政部 税务总局 海关总署公告2019年第39号）执行，其中，第八条第三款关于“进项构成比例”的相关规定，按照本公告第八条规定执行。</a:t>
            </a:r>
            <a:r>
              <a:rPr lang="en-US" altLang="zh-CN" sz="2800" b="1" dirty="0">
                <a:solidFill>
                  <a:srgbClr val="274F95"/>
                </a:solidFill>
                <a:cs typeface="+mn-ea"/>
                <a:sym typeface="+mn-lt"/>
              </a:rPr>
              <a:t>  </a:t>
            </a:r>
            <a:endParaRPr lang="zh-CN" altLang="en-US" dirty="0">
              <a:solidFill>
                <a:srgbClr val="274F95"/>
              </a:solidFill>
              <a:cs typeface="+mn-ea"/>
              <a:sym typeface="+mn-lt"/>
            </a:endParaRPr>
          </a:p>
          <a:p>
            <a:pPr algn="l"/>
            <a:r>
              <a:rPr lang="en-US" altLang="zh-CN" sz="2800" b="1" dirty="0">
                <a:solidFill>
                  <a:srgbClr val="274F95"/>
                </a:solidFill>
                <a:cs typeface="+mn-ea"/>
                <a:sym typeface="+mn-lt"/>
              </a:rPr>
              <a:t>4</a:t>
            </a:r>
            <a:r>
              <a:rPr lang="zh-CN" altLang="en-US" sz="2800" b="1" dirty="0">
                <a:solidFill>
                  <a:srgbClr val="274F95"/>
                </a:solidFill>
                <a:cs typeface="+mn-ea"/>
                <a:sym typeface="+mn-lt"/>
              </a:rPr>
              <a:t>、</a:t>
            </a:r>
            <a:r>
              <a:rPr lang="zh-CN" altLang="en-US" dirty="0">
                <a:solidFill>
                  <a:srgbClr val="274F95"/>
                </a:solidFill>
                <a:cs typeface="+mn-ea"/>
                <a:sym typeface="+mn-lt"/>
              </a:rPr>
              <a:t>纳税人申请留抵退税以提交退税申请当天的信用等级为准，需注意纳税信用等级变化对纳税人的影响。</a:t>
            </a:r>
            <a:endParaRPr lang="zh-CN" altLang="en-US" dirty="0">
              <a:solidFill>
                <a:srgbClr val="274F95"/>
              </a:solidFill>
              <a:cs typeface="+mn-ea"/>
              <a:sym typeface="+mn-lt"/>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479233" y="3201035"/>
            <a:ext cx="2882900" cy="7683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sz="4400" b="1" dirty="0">
                <a:solidFill>
                  <a:srgbClr val="274F95"/>
                </a:solidFill>
                <a:cs typeface="+mn-ea"/>
                <a:sym typeface="+mn-lt"/>
              </a:rPr>
              <a:t>企</a:t>
            </a:r>
            <a:r>
              <a:rPr lang="en-US" altLang="zh-CN" sz="4400" b="1" dirty="0">
                <a:solidFill>
                  <a:srgbClr val="274F95"/>
                </a:solidFill>
                <a:cs typeface="+mn-ea"/>
                <a:sym typeface="+mn-lt"/>
              </a:rPr>
              <a:t> </a:t>
            </a:r>
            <a:r>
              <a:rPr lang="zh-CN" sz="4400" b="1" dirty="0">
                <a:solidFill>
                  <a:srgbClr val="274F95"/>
                </a:solidFill>
                <a:cs typeface="+mn-ea"/>
                <a:sym typeface="+mn-lt"/>
              </a:rPr>
              <a:t>业</a:t>
            </a:r>
            <a:r>
              <a:rPr lang="en-US" altLang="zh-CN" sz="4400" b="1" dirty="0">
                <a:solidFill>
                  <a:srgbClr val="274F95"/>
                </a:solidFill>
                <a:cs typeface="+mn-ea"/>
                <a:sym typeface="+mn-lt"/>
              </a:rPr>
              <a:t> </a:t>
            </a:r>
            <a:r>
              <a:rPr lang="zh-CN" sz="4400" b="1" dirty="0">
                <a:solidFill>
                  <a:srgbClr val="274F95"/>
                </a:solidFill>
                <a:cs typeface="+mn-ea"/>
                <a:sym typeface="+mn-lt"/>
              </a:rPr>
              <a:t>划</a:t>
            </a:r>
            <a:r>
              <a:rPr lang="en-US" altLang="zh-CN" sz="4400" b="1" dirty="0">
                <a:solidFill>
                  <a:srgbClr val="274F95"/>
                </a:solidFill>
                <a:cs typeface="+mn-ea"/>
                <a:sym typeface="+mn-lt"/>
              </a:rPr>
              <a:t> </a:t>
            </a:r>
            <a:r>
              <a:rPr lang="zh-CN" sz="4400" b="1" dirty="0">
                <a:solidFill>
                  <a:srgbClr val="274F95"/>
                </a:solidFill>
                <a:cs typeface="+mn-ea"/>
                <a:sym typeface="+mn-lt"/>
              </a:rPr>
              <a:t>型</a:t>
            </a:r>
            <a:endParaRPr lang="zh-CN" sz="4400" b="1" dirty="0">
              <a:solidFill>
                <a:srgbClr val="274F95"/>
              </a:solidFill>
              <a:cs typeface="+mn-ea"/>
              <a:sym typeface="+mn-lt"/>
            </a:endParaRPr>
          </a:p>
        </p:txBody>
      </p:sp>
      <p:sp>
        <p:nvSpPr>
          <p:cNvPr id="6" name="图形 12"/>
          <p:cNvSpPr/>
          <p:nvPr/>
        </p:nvSpPr>
        <p:spPr>
          <a:xfrm>
            <a:off x="2372360" y="1597025"/>
            <a:ext cx="1097915" cy="1097915"/>
          </a:xfrm>
          <a:prstGeom prst="ellipse">
            <a:avLst/>
          </a:prstGeom>
          <a:solidFill>
            <a:srgbClr val="638DC5"/>
          </a:solidFill>
          <a:ln w="23241" cap="flat">
            <a:noFill/>
            <a:prstDash val="solid"/>
            <a:miter/>
          </a:ln>
        </p:spPr>
        <p:txBody>
          <a:bodyPr rtlCol="0" anchor="ctr"/>
          <a:lstStyle/>
          <a:p>
            <a:pPr algn="ctr"/>
            <a:r>
              <a:rPr lang="en-US" altLang="zh-CN" sz="3600" b="1" dirty="0">
                <a:solidFill>
                  <a:schemeClr val="bg1"/>
                </a:solidFill>
                <a:cs typeface="+mn-ea"/>
                <a:sym typeface="+mn-lt"/>
              </a:rPr>
              <a:t>02</a:t>
            </a:r>
            <a:endParaRPr lang="zh-CN" altLang="en-US" sz="3600" b="1" dirty="0">
              <a:solidFill>
                <a:schemeClr val="bg1"/>
              </a:solidFill>
              <a:cs typeface="+mn-ea"/>
              <a:sym typeface="+mn-lt"/>
            </a:endParaRPr>
          </a:p>
        </p:txBody>
      </p:sp>
      <p:cxnSp>
        <p:nvCxnSpPr>
          <p:cNvPr id="8" name="直接连接符 7"/>
          <p:cNvCxnSpPr/>
          <p:nvPr/>
        </p:nvCxnSpPr>
        <p:spPr>
          <a:xfrm>
            <a:off x="5794375" y="6059805"/>
            <a:ext cx="602615" cy="0"/>
          </a:xfrm>
          <a:prstGeom prst="line">
            <a:avLst/>
          </a:prstGeom>
          <a:ln w="19050">
            <a:solidFill>
              <a:srgbClr val="274F95"/>
            </a:solidFill>
          </a:ln>
        </p:spPr>
        <p:style>
          <a:lnRef idx="1">
            <a:schemeClr val="accent1"/>
          </a:lnRef>
          <a:fillRef idx="0">
            <a:schemeClr val="accent1"/>
          </a:fillRef>
          <a:effectRef idx="0">
            <a:schemeClr val="accent1"/>
          </a:effectRef>
          <a:fontRef idx="minor">
            <a:schemeClr val="tx1"/>
          </a:fontRef>
        </p:style>
      </p:cxnSp>
      <p:sp>
        <p:nvSpPr>
          <p:cNvPr id="2" name="图形 12"/>
          <p:cNvSpPr/>
          <p:nvPr/>
        </p:nvSpPr>
        <p:spPr>
          <a:xfrm>
            <a:off x="5299075" y="2286000"/>
            <a:ext cx="741045" cy="603250"/>
          </a:xfrm>
          <a:prstGeom prst="ellipse">
            <a:avLst/>
          </a:prstGeom>
          <a:solidFill>
            <a:srgbClr val="638DC5"/>
          </a:solidFill>
          <a:ln w="23241" cap="flat">
            <a:noFill/>
            <a:prstDash val="solid"/>
            <a:miter/>
          </a:ln>
        </p:spPr>
        <p:txBody>
          <a:bodyPr rtlCol="0" anchor="ctr"/>
          <a:p>
            <a:pPr algn="ctr"/>
            <a:r>
              <a:rPr lang="en-US" altLang="zh-CN" sz="1400" b="1" dirty="0">
                <a:solidFill>
                  <a:schemeClr val="bg1"/>
                </a:solidFill>
                <a:cs typeface="+mn-ea"/>
                <a:sym typeface="+mn-lt"/>
              </a:rPr>
              <a:t>01</a:t>
            </a:r>
            <a:endParaRPr lang="en-US" altLang="zh-CN" sz="1400" b="1" dirty="0">
              <a:solidFill>
                <a:schemeClr val="bg1"/>
              </a:solidFill>
              <a:cs typeface="+mn-ea"/>
              <a:sym typeface="+mn-lt"/>
            </a:endParaRPr>
          </a:p>
        </p:txBody>
      </p:sp>
      <p:sp>
        <p:nvSpPr>
          <p:cNvPr id="3" name="图形 12"/>
          <p:cNvSpPr/>
          <p:nvPr/>
        </p:nvSpPr>
        <p:spPr>
          <a:xfrm>
            <a:off x="5299075" y="3366135"/>
            <a:ext cx="741045" cy="603250"/>
          </a:xfrm>
          <a:prstGeom prst="ellipse">
            <a:avLst/>
          </a:prstGeom>
          <a:solidFill>
            <a:srgbClr val="638DC5"/>
          </a:solidFill>
          <a:ln w="23241" cap="flat">
            <a:noFill/>
            <a:prstDash val="solid"/>
            <a:miter/>
          </a:ln>
        </p:spPr>
        <p:txBody>
          <a:bodyPr rtlCol="0" anchor="ctr"/>
          <a:p>
            <a:pPr algn="ctr"/>
            <a:r>
              <a:rPr lang="en-US" altLang="zh-CN" sz="1400" b="1" dirty="0">
                <a:solidFill>
                  <a:schemeClr val="bg1"/>
                </a:solidFill>
                <a:cs typeface="+mn-ea"/>
                <a:sym typeface="+mn-lt"/>
              </a:rPr>
              <a:t>02</a:t>
            </a:r>
            <a:endParaRPr lang="en-US" altLang="zh-CN" sz="1400" b="1" dirty="0">
              <a:solidFill>
                <a:schemeClr val="bg1"/>
              </a:solidFill>
              <a:cs typeface="+mn-ea"/>
              <a:sym typeface="+mn-lt"/>
            </a:endParaRPr>
          </a:p>
        </p:txBody>
      </p:sp>
      <p:sp>
        <p:nvSpPr>
          <p:cNvPr id="11" name="文本框 10"/>
          <p:cNvSpPr txBox="1"/>
          <p:nvPr/>
        </p:nvSpPr>
        <p:spPr>
          <a:xfrm>
            <a:off x="6666865" y="1828800"/>
            <a:ext cx="2847340" cy="9531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zh-CN" altLang="en-US" sz="2800" b="1" dirty="0">
              <a:solidFill>
                <a:srgbClr val="274F95"/>
              </a:solidFill>
              <a:cs typeface="+mn-ea"/>
              <a:sym typeface="+mn-lt"/>
            </a:endParaRPr>
          </a:p>
          <a:p>
            <a:pPr algn="l"/>
            <a:r>
              <a:rPr lang="zh-CN" altLang="en-US" sz="2800" b="1" dirty="0">
                <a:solidFill>
                  <a:srgbClr val="274F95"/>
                </a:solidFill>
                <a:cs typeface="+mn-ea"/>
                <a:sym typeface="+mn-lt"/>
              </a:rPr>
              <a:t>政</a:t>
            </a:r>
            <a:r>
              <a:rPr lang="en-US" altLang="zh-CN" sz="2800" b="1" dirty="0">
                <a:solidFill>
                  <a:srgbClr val="274F95"/>
                </a:solidFill>
                <a:cs typeface="+mn-ea"/>
                <a:sym typeface="+mn-lt"/>
              </a:rPr>
              <a:t> </a:t>
            </a:r>
            <a:r>
              <a:rPr lang="zh-CN" altLang="en-US" sz="2800" b="1" dirty="0">
                <a:solidFill>
                  <a:srgbClr val="274F95"/>
                </a:solidFill>
                <a:cs typeface="+mn-ea"/>
                <a:sym typeface="+mn-lt"/>
              </a:rPr>
              <a:t>策</a:t>
            </a:r>
            <a:r>
              <a:rPr lang="en-US" altLang="zh-CN" sz="2800" b="1" dirty="0">
                <a:solidFill>
                  <a:srgbClr val="274F95"/>
                </a:solidFill>
                <a:cs typeface="+mn-ea"/>
                <a:sym typeface="+mn-lt"/>
              </a:rPr>
              <a:t> </a:t>
            </a:r>
            <a:r>
              <a:rPr lang="zh-CN" altLang="en-US" sz="2800" b="1" dirty="0">
                <a:solidFill>
                  <a:srgbClr val="274F95"/>
                </a:solidFill>
                <a:cs typeface="+mn-ea"/>
                <a:sym typeface="+mn-lt"/>
              </a:rPr>
              <a:t>规</a:t>
            </a:r>
            <a:r>
              <a:rPr lang="en-US" altLang="zh-CN" sz="2800" b="1" dirty="0">
                <a:solidFill>
                  <a:srgbClr val="274F95"/>
                </a:solidFill>
                <a:cs typeface="+mn-ea"/>
                <a:sym typeface="+mn-lt"/>
              </a:rPr>
              <a:t> </a:t>
            </a:r>
            <a:r>
              <a:rPr lang="zh-CN" altLang="en-US" sz="2800" b="1" dirty="0">
                <a:solidFill>
                  <a:srgbClr val="274F95"/>
                </a:solidFill>
                <a:cs typeface="+mn-ea"/>
                <a:sym typeface="+mn-lt"/>
              </a:rPr>
              <a:t>定</a:t>
            </a:r>
            <a:endParaRPr lang="zh-CN" altLang="en-US" sz="2800" b="1" dirty="0">
              <a:solidFill>
                <a:srgbClr val="274F95"/>
              </a:solidFill>
              <a:cs typeface="+mn-ea"/>
              <a:sym typeface="+mn-lt"/>
            </a:endParaRPr>
          </a:p>
        </p:txBody>
      </p:sp>
      <p:sp>
        <p:nvSpPr>
          <p:cNvPr id="12" name="文本框 11"/>
          <p:cNvSpPr txBox="1"/>
          <p:nvPr/>
        </p:nvSpPr>
        <p:spPr>
          <a:xfrm>
            <a:off x="6476365" y="3056890"/>
            <a:ext cx="3789045" cy="9531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  </a:t>
            </a:r>
            <a:endParaRPr lang="en-US" altLang="zh-CN" sz="2800" b="1" dirty="0">
              <a:solidFill>
                <a:srgbClr val="274F95"/>
              </a:solidFill>
              <a:cs typeface="+mn-ea"/>
              <a:sym typeface="+mn-lt"/>
            </a:endParaRPr>
          </a:p>
          <a:p>
            <a:pPr algn="l"/>
            <a:r>
              <a:rPr lang="en-US" altLang="zh-CN" sz="2800" b="1" dirty="0">
                <a:solidFill>
                  <a:srgbClr val="274F95"/>
                </a:solidFill>
                <a:cs typeface="+mn-ea"/>
                <a:sym typeface="+mn-lt"/>
              </a:rPr>
              <a:t> </a:t>
            </a:r>
            <a:r>
              <a:rPr lang="zh-CN" sz="2800" b="1" dirty="0">
                <a:solidFill>
                  <a:srgbClr val="274F95"/>
                </a:solidFill>
                <a:cs typeface="+mn-ea"/>
                <a:sym typeface="+mn-lt"/>
              </a:rPr>
              <a:t>划</a:t>
            </a:r>
            <a:r>
              <a:rPr lang="en-US" altLang="zh-CN" sz="2800" b="1" dirty="0">
                <a:solidFill>
                  <a:srgbClr val="274F95"/>
                </a:solidFill>
                <a:cs typeface="+mn-ea"/>
                <a:sym typeface="+mn-lt"/>
              </a:rPr>
              <a:t> </a:t>
            </a:r>
            <a:r>
              <a:rPr lang="zh-CN" sz="2800" b="1" dirty="0">
                <a:solidFill>
                  <a:srgbClr val="274F95"/>
                </a:solidFill>
                <a:cs typeface="+mn-ea"/>
                <a:sym typeface="+mn-lt"/>
              </a:rPr>
              <a:t>型</a:t>
            </a:r>
            <a:r>
              <a:rPr lang="en-US" altLang="zh-CN" sz="2800" b="1" dirty="0">
                <a:solidFill>
                  <a:srgbClr val="274F95"/>
                </a:solidFill>
                <a:cs typeface="+mn-ea"/>
                <a:sym typeface="+mn-lt"/>
              </a:rPr>
              <a:t> </a:t>
            </a:r>
            <a:r>
              <a:rPr lang="zh-CN" sz="2800" b="1" dirty="0">
                <a:solidFill>
                  <a:srgbClr val="274F95"/>
                </a:solidFill>
                <a:cs typeface="+mn-ea"/>
                <a:sym typeface="+mn-lt"/>
              </a:rPr>
              <a:t>标</a:t>
            </a:r>
            <a:r>
              <a:rPr lang="en-US" altLang="zh-CN" sz="2800" b="1" dirty="0">
                <a:solidFill>
                  <a:srgbClr val="274F95"/>
                </a:solidFill>
                <a:cs typeface="+mn-ea"/>
                <a:sym typeface="+mn-lt"/>
              </a:rPr>
              <a:t> </a:t>
            </a:r>
            <a:r>
              <a:rPr lang="zh-CN" sz="2800" b="1" dirty="0">
                <a:solidFill>
                  <a:srgbClr val="274F95"/>
                </a:solidFill>
                <a:cs typeface="+mn-ea"/>
                <a:sym typeface="+mn-lt"/>
              </a:rPr>
              <a:t>准</a:t>
            </a:r>
            <a:endParaRPr lang="zh-CN" sz="2800" b="1" dirty="0">
              <a:solidFill>
                <a:srgbClr val="274F95"/>
              </a:solidFill>
              <a:cs typeface="+mn-ea"/>
              <a:sym typeface="+mn-lt"/>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487170" y="955040"/>
            <a:ext cx="623760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政策规定：小微企业</a:t>
            </a:r>
            <a:endParaRPr lang="zh-CN" altLang="en-US" sz="3600" b="1" dirty="0">
              <a:solidFill>
                <a:schemeClr val="bg1"/>
              </a:solidFill>
              <a:cs typeface="+mn-ea"/>
              <a:sym typeface="+mn-lt"/>
            </a:endParaRPr>
          </a:p>
        </p:txBody>
      </p:sp>
      <p:sp>
        <p:nvSpPr>
          <p:cNvPr id="30" name="文本框 29"/>
          <p:cNvSpPr txBox="1"/>
          <p:nvPr/>
        </p:nvSpPr>
        <p:spPr>
          <a:xfrm>
            <a:off x="1236980" y="2073275"/>
            <a:ext cx="9173845" cy="313817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dirty="0">
                <a:solidFill>
                  <a:srgbClr val="274F95"/>
                </a:solidFill>
                <a:cs typeface="+mn-ea"/>
                <a:sym typeface="+mn-lt"/>
              </a:rPr>
              <a:t>   </a:t>
            </a:r>
            <a:r>
              <a:rPr lang="zh-CN" altLang="en-US" dirty="0">
                <a:solidFill>
                  <a:srgbClr val="274F95"/>
                </a:solidFill>
                <a:cs typeface="+mn-ea"/>
                <a:sym typeface="+mn-lt"/>
              </a:rPr>
              <a:t>本公告所称中型企业、小型企业和微型企业，按照《中小企业划型标准规定》（工信部联企业〔2011〕300号）和《金融业企业划型标准规定》（银发〔2015〕309号）中的</a:t>
            </a:r>
            <a:r>
              <a:rPr lang="zh-CN" altLang="en-US" b="1" dirty="0">
                <a:solidFill>
                  <a:srgbClr val="274F95"/>
                </a:solidFill>
                <a:cs typeface="+mn-ea"/>
                <a:sym typeface="+mn-lt"/>
              </a:rPr>
              <a:t>营业收入指标、资产总额指标</a:t>
            </a:r>
            <a:r>
              <a:rPr lang="zh-CN" altLang="en-US" dirty="0">
                <a:solidFill>
                  <a:srgbClr val="274F95"/>
                </a:solidFill>
                <a:cs typeface="+mn-ea"/>
                <a:sym typeface="+mn-lt"/>
              </a:rPr>
              <a:t>确定。其中，</a:t>
            </a:r>
            <a:r>
              <a:rPr lang="zh-CN" altLang="en-US" b="1" dirty="0">
                <a:solidFill>
                  <a:srgbClr val="274F95"/>
                </a:solidFill>
                <a:cs typeface="+mn-ea"/>
                <a:sym typeface="+mn-lt"/>
              </a:rPr>
              <a:t>资产总额指标按照纳税人上一会计年度年末值</a:t>
            </a:r>
            <a:r>
              <a:rPr lang="zh-CN" altLang="en-US" dirty="0">
                <a:solidFill>
                  <a:srgbClr val="274F95"/>
                </a:solidFill>
                <a:cs typeface="+mn-ea"/>
                <a:sym typeface="+mn-lt"/>
              </a:rPr>
              <a:t>确定。</a:t>
            </a:r>
            <a:r>
              <a:rPr lang="zh-CN" altLang="en-US" b="1" dirty="0">
                <a:solidFill>
                  <a:srgbClr val="274F95"/>
                </a:solidFill>
                <a:cs typeface="+mn-ea"/>
                <a:sym typeface="+mn-lt"/>
              </a:rPr>
              <a:t>营业收入指标按照纳税人上一会计年度增值税销售额确定</a:t>
            </a:r>
            <a:r>
              <a:rPr lang="zh-CN" altLang="en-US" dirty="0">
                <a:solidFill>
                  <a:srgbClr val="274F95"/>
                </a:solidFill>
                <a:cs typeface="+mn-ea"/>
                <a:sym typeface="+mn-lt"/>
              </a:rPr>
              <a:t>；不满一个会计年度的，按照以下公式计算：</a:t>
            </a:r>
            <a:endParaRPr lang="zh-CN" altLang="en-US" dirty="0">
              <a:solidFill>
                <a:srgbClr val="274F95"/>
              </a:solidFill>
              <a:cs typeface="+mn-ea"/>
              <a:sym typeface="+mn-lt"/>
            </a:endParaRPr>
          </a:p>
          <a:p>
            <a:pPr algn="l"/>
            <a:r>
              <a:rPr lang="zh-CN" altLang="en-US" dirty="0">
                <a:solidFill>
                  <a:srgbClr val="274F95"/>
                </a:solidFill>
                <a:cs typeface="+mn-ea"/>
                <a:sym typeface="+mn-lt"/>
              </a:rPr>
              <a:t>　　增值税销售额（年）=上一会计年度企业实际存续期间增值税销售额/企业实际存续月数×12</a:t>
            </a:r>
            <a:endParaRPr lang="zh-CN" altLang="en-US" dirty="0">
              <a:solidFill>
                <a:srgbClr val="274F95"/>
              </a:solidFill>
              <a:cs typeface="+mn-ea"/>
              <a:sym typeface="+mn-lt"/>
            </a:endParaRPr>
          </a:p>
          <a:p>
            <a:pPr algn="l"/>
            <a:r>
              <a:rPr lang="zh-CN" altLang="en-US" dirty="0">
                <a:solidFill>
                  <a:srgbClr val="274F95"/>
                </a:solidFill>
                <a:cs typeface="+mn-ea"/>
                <a:sym typeface="+mn-lt"/>
              </a:rPr>
              <a:t>　　</a:t>
            </a:r>
            <a:r>
              <a:rPr lang="zh-CN" altLang="en-US" b="1" dirty="0">
                <a:solidFill>
                  <a:srgbClr val="274F95"/>
                </a:solidFill>
                <a:cs typeface="+mn-ea"/>
                <a:sym typeface="+mn-lt"/>
              </a:rPr>
              <a:t>本公告所称增值税销售额，包括纳税申报销售额、稽查查补销售额、纳税评估调整销售额。适用增值税差额征税政策的，以差额后的销售额确定</a:t>
            </a:r>
            <a:r>
              <a:rPr lang="zh-CN" altLang="en-US" dirty="0">
                <a:solidFill>
                  <a:srgbClr val="274F95"/>
                </a:solidFill>
                <a:cs typeface="+mn-ea"/>
                <a:sym typeface="+mn-lt"/>
              </a:rPr>
              <a:t>。</a:t>
            </a:r>
            <a:endParaRPr lang="zh-CN" altLang="en-US" dirty="0">
              <a:solidFill>
                <a:srgbClr val="274F95"/>
              </a:solidFill>
              <a:cs typeface="+mn-ea"/>
              <a:sym typeface="+mn-lt"/>
            </a:endParaRPr>
          </a:p>
          <a:p>
            <a:pPr algn="l"/>
            <a:r>
              <a:rPr lang="en-US" altLang="zh-CN" dirty="0">
                <a:solidFill>
                  <a:srgbClr val="274F95"/>
                </a:solidFill>
                <a:cs typeface="+mn-ea"/>
                <a:sym typeface="+mn-lt"/>
              </a:rPr>
              <a:t>       </a:t>
            </a:r>
            <a:r>
              <a:rPr lang="zh-CN" altLang="en-US" dirty="0">
                <a:solidFill>
                  <a:srgbClr val="274F95"/>
                </a:solidFill>
                <a:cs typeface="+mn-ea"/>
                <a:sym typeface="+mn-lt"/>
              </a:rPr>
              <a:t>本公告所称大型企业，是指除上述中型企业、小型企业和微型企业外的其他企业。</a:t>
            </a:r>
            <a:endParaRPr lang="zh-CN" altLang="en-US" dirty="0">
              <a:solidFill>
                <a:srgbClr val="274F95"/>
              </a:solidFill>
              <a:cs typeface="+mn-ea"/>
              <a:sym typeface="+mn-lt"/>
            </a:endParaRPr>
          </a:p>
          <a:p>
            <a:pPr algn="l"/>
            <a:endParaRPr lang="zh-CN" altLang="en-US" dirty="0">
              <a:solidFill>
                <a:srgbClr val="274F95"/>
              </a:solidFill>
              <a:cs typeface="+mn-ea"/>
              <a:sym typeface="+mn-lt"/>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81785" y="1169035"/>
            <a:ext cx="772731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政策规定：制造业等行业</a:t>
            </a:r>
            <a:endParaRPr lang="zh-CN" altLang="en-US" sz="3600" b="1" dirty="0">
              <a:solidFill>
                <a:schemeClr val="bg1"/>
              </a:solidFill>
              <a:cs typeface="+mn-ea"/>
              <a:sym typeface="+mn-lt"/>
            </a:endParaRPr>
          </a:p>
        </p:txBody>
      </p:sp>
      <p:sp>
        <p:nvSpPr>
          <p:cNvPr id="30" name="文本框 29"/>
          <p:cNvSpPr txBox="1"/>
          <p:nvPr/>
        </p:nvSpPr>
        <p:spPr>
          <a:xfrm>
            <a:off x="1303020" y="2331085"/>
            <a:ext cx="9173845" cy="18764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000" dirty="0">
                <a:solidFill>
                  <a:srgbClr val="274F95"/>
                </a:solidFill>
                <a:cs typeface="+mn-ea"/>
                <a:sym typeface="+mn-lt"/>
              </a:rPr>
              <a:t>     </a:t>
            </a:r>
            <a:r>
              <a:rPr lang="zh-CN" altLang="en-US" sz="2000" dirty="0">
                <a:solidFill>
                  <a:srgbClr val="274F95"/>
                </a:solidFill>
                <a:cs typeface="+mn-ea"/>
                <a:sym typeface="+mn-lt"/>
              </a:rPr>
              <a:t>本公告所称制造业等行业企业，是指从事《国民经济行业分类》中“制造业”、“科学研究和技术服务业”、“电力、热力、燃气及水生产和供应业”、“软件和信息技术服务业”、“生态保护和环境治理业”和“交通运输、仓储和邮政业”业务相应发生的增值税销售额占全部增值税销售额的比重超过50%的纳税人。</a:t>
            </a:r>
            <a:endParaRPr lang="zh-CN" altLang="en-US" dirty="0">
              <a:solidFill>
                <a:srgbClr val="274F95"/>
              </a:solidFill>
              <a:cs typeface="+mn-ea"/>
              <a:sym typeface="+mn-lt"/>
            </a:endParaRPr>
          </a:p>
          <a:p>
            <a:pPr algn="l"/>
            <a:r>
              <a:rPr lang="zh-CN" altLang="en-US" dirty="0">
                <a:solidFill>
                  <a:srgbClr val="274F95"/>
                </a:solidFill>
                <a:cs typeface="+mn-ea"/>
                <a:sym typeface="+mn-lt"/>
              </a:rPr>
              <a:t>　　上述销售额比重根据纳税人申请退税前连续12个月的销售额计算确定；申请退税前经营期不满12个月但满3个月的，按照实际经营期的销售额计算确定。</a:t>
            </a:r>
            <a:endParaRPr lang="zh-CN" altLang="en-US" dirty="0">
              <a:solidFill>
                <a:srgbClr val="274F95"/>
              </a:solidFill>
              <a:cs typeface="+mn-ea"/>
              <a:sym typeface="+mn-lt"/>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479550" y="767715"/>
            <a:ext cx="679386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中小微企业划型标准</a:t>
            </a:r>
            <a:endParaRPr lang="zh-CN" altLang="en-US" sz="3600" b="1" dirty="0">
              <a:solidFill>
                <a:schemeClr val="bg1"/>
              </a:solidFill>
              <a:cs typeface="+mn-ea"/>
              <a:sym typeface="+mn-lt"/>
            </a:endParaRPr>
          </a:p>
        </p:txBody>
      </p:sp>
      <p:graphicFrame>
        <p:nvGraphicFramePr>
          <p:cNvPr id="2" name="对象 1">
            <a:hlinkClick r:id="" action="ppaction://ole?verb="/>
          </p:cNvPr>
          <p:cNvGraphicFramePr>
            <a:graphicFrameLocks noChangeAspect="1"/>
          </p:cNvGraphicFramePr>
          <p:nvPr/>
        </p:nvGraphicFramePr>
        <p:xfrm>
          <a:off x="2432050" y="2393315"/>
          <a:ext cx="971550" cy="952500"/>
        </p:xfrm>
        <a:graphic>
          <a:graphicData uri="http://schemas.openxmlformats.org/presentationml/2006/ole">
            <mc:AlternateContent xmlns:mc="http://schemas.openxmlformats.org/markup-compatibility/2006">
              <mc:Choice xmlns:v="urn:schemas-microsoft-com:vml" Requires="v">
                <p:oleObj spid="_x0000_s1025" name="" showAsIcon="1" r:id="rId1" imgW="971550" imgH="952500" progId="Excel.Sheet.12">
                  <p:embed/>
                </p:oleObj>
              </mc:Choice>
              <mc:Fallback>
                <p:oleObj name="" showAsIcon="1" r:id="rId1" imgW="971550" imgH="952500" progId="Excel.Sheet.12">
                  <p:embed/>
                  <p:pic>
                    <p:nvPicPr>
                      <p:cNvPr id="0" name="图片 1024"/>
                      <p:cNvPicPr/>
                      <p:nvPr/>
                    </p:nvPicPr>
                    <p:blipFill>
                      <a:blip r:embed="rId2"/>
                      <a:stretch>
                        <a:fillRect/>
                      </a:stretch>
                    </p:blipFill>
                    <p:spPr>
                      <a:xfrm>
                        <a:off x="2432050" y="2393315"/>
                        <a:ext cx="971550" cy="952500"/>
                      </a:xfrm>
                      <a:prstGeom prst="rect">
                        <a:avLst/>
                      </a:prstGeom>
                    </p:spPr>
                  </p:pic>
                </p:oleObj>
              </mc:Fallback>
            </mc:AlternateContent>
          </a:graphicData>
        </a:graphic>
      </p:graphicFrame>
    </p:spTree>
    <p:custDataLst>
      <p:tags r:id="rId3"/>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4369753" y="3322320"/>
            <a:ext cx="2882900" cy="7683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sz="4400" b="1" dirty="0">
                <a:solidFill>
                  <a:srgbClr val="274F95"/>
                </a:solidFill>
                <a:cs typeface="+mn-ea"/>
                <a:sym typeface="+mn-lt"/>
              </a:rPr>
              <a:t>退</a:t>
            </a:r>
            <a:r>
              <a:rPr lang="en-US" altLang="zh-CN" sz="4400" b="1" dirty="0">
                <a:solidFill>
                  <a:srgbClr val="274F95"/>
                </a:solidFill>
                <a:cs typeface="+mn-ea"/>
                <a:sym typeface="+mn-lt"/>
              </a:rPr>
              <a:t> </a:t>
            </a:r>
            <a:r>
              <a:rPr lang="zh-CN" sz="4400" b="1" dirty="0">
                <a:solidFill>
                  <a:srgbClr val="274F95"/>
                </a:solidFill>
                <a:cs typeface="+mn-ea"/>
                <a:sym typeface="+mn-lt"/>
              </a:rPr>
              <a:t>税</a:t>
            </a:r>
            <a:r>
              <a:rPr lang="en-US" altLang="zh-CN" sz="4400" b="1" dirty="0">
                <a:solidFill>
                  <a:srgbClr val="274F95"/>
                </a:solidFill>
                <a:cs typeface="+mn-ea"/>
                <a:sym typeface="+mn-lt"/>
              </a:rPr>
              <a:t> </a:t>
            </a:r>
            <a:r>
              <a:rPr lang="zh-CN" altLang="en-US" sz="4400" b="1" dirty="0">
                <a:solidFill>
                  <a:srgbClr val="274F95"/>
                </a:solidFill>
                <a:cs typeface="+mn-ea"/>
                <a:sym typeface="+mn-lt"/>
              </a:rPr>
              <a:t>流</a:t>
            </a:r>
            <a:r>
              <a:rPr lang="en-US" altLang="zh-CN" sz="4400" b="1" dirty="0">
                <a:solidFill>
                  <a:srgbClr val="274F95"/>
                </a:solidFill>
                <a:cs typeface="+mn-ea"/>
                <a:sym typeface="+mn-lt"/>
              </a:rPr>
              <a:t> </a:t>
            </a:r>
            <a:r>
              <a:rPr lang="zh-CN" altLang="en-US" sz="4400" b="1" dirty="0">
                <a:solidFill>
                  <a:srgbClr val="274F95"/>
                </a:solidFill>
                <a:cs typeface="+mn-ea"/>
                <a:sym typeface="+mn-lt"/>
              </a:rPr>
              <a:t>程</a:t>
            </a:r>
            <a:endParaRPr lang="zh-CN" altLang="en-US" sz="4400" b="1" dirty="0">
              <a:solidFill>
                <a:srgbClr val="274F95"/>
              </a:solidFill>
              <a:cs typeface="+mn-ea"/>
              <a:sym typeface="+mn-lt"/>
            </a:endParaRPr>
          </a:p>
        </p:txBody>
      </p:sp>
      <p:sp>
        <p:nvSpPr>
          <p:cNvPr id="6" name="图形 12"/>
          <p:cNvSpPr/>
          <p:nvPr/>
        </p:nvSpPr>
        <p:spPr>
          <a:xfrm>
            <a:off x="5122545" y="1985645"/>
            <a:ext cx="1377950" cy="1024890"/>
          </a:xfrm>
          <a:prstGeom prst="ellipse">
            <a:avLst/>
          </a:prstGeom>
          <a:solidFill>
            <a:srgbClr val="638DC5"/>
          </a:solidFill>
          <a:ln w="23241" cap="flat">
            <a:noFill/>
            <a:prstDash val="solid"/>
            <a:miter/>
          </a:ln>
        </p:spPr>
        <p:txBody>
          <a:bodyPr rtlCol="0" anchor="ctr"/>
          <a:lstStyle/>
          <a:p>
            <a:pPr algn="ctr"/>
            <a:r>
              <a:rPr lang="en-US" altLang="zh-CN" sz="3600" b="1" dirty="0">
                <a:solidFill>
                  <a:schemeClr val="bg1"/>
                </a:solidFill>
                <a:cs typeface="+mn-ea"/>
                <a:sym typeface="+mn-lt"/>
              </a:rPr>
              <a:t>03</a:t>
            </a:r>
            <a:endParaRPr lang="zh-CN" altLang="en-US" sz="3600" b="1" dirty="0">
              <a:solidFill>
                <a:schemeClr val="bg1"/>
              </a:solidFill>
              <a:cs typeface="+mn-ea"/>
              <a:sym typeface="+mn-lt"/>
            </a:endParaRPr>
          </a:p>
        </p:txBody>
      </p:sp>
      <p:cxnSp>
        <p:nvCxnSpPr>
          <p:cNvPr id="8" name="直接连接符 7"/>
          <p:cNvCxnSpPr/>
          <p:nvPr/>
        </p:nvCxnSpPr>
        <p:spPr>
          <a:xfrm>
            <a:off x="5794375" y="6059805"/>
            <a:ext cx="602615" cy="0"/>
          </a:xfrm>
          <a:prstGeom prst="line">
            <a:avLst/>
          </a:prstGeom>
          <a:ln w="19050">
            <a:solidFill>
              <a:srgbClr val="274F95"/>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8605" y="1169035"/>
            <a:ext cx="293179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政策规定</a:t>
            </a:r>
            <a:endParaRPr lang="zh-CN" altLang="en-US" sz="3600" b="1" dirty="0">
              <a:solidFill>
                <a:schemeClr val="bg1"/>
              </a:solidFill>
              <a:cs typeface="+mn-ea"/>
              <a:sym typeface="+mn-lt"/>
            </a:endParaRPr>
          </a:p>
        </p:txBody>
      </p:sp>
      <p:sp>
        <p:nvSpPr>
          <p:cNvPr id="30" name="文本框 29"/>
          <p:cNvSpPr txBox="1"/>
          <p:nvPr/>
        </p:nvSpPr>
        <p:spPr>
          <a:xfrm>
            <a:off x="1303020" y="2331085"/>
            <a:ext cx="9173845" cy="215328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400" dirty="0">
                <a:solidFill>
                  <a:srgbClr val="274F95"/>
                </a:solidFill>
                <a:cs typeface="+mn-ea"/>
                <a:sym typeface="+mn-lt"/>
              </a:rPr>
              <a:t>1</a:t>
            </a:r>
            <a:r>
              <a:rPr lang="zh-CN" altLang="en-US" sz="2400" dirty="0">
                <a:solidFill>
                  <a:srgbClr val="274F95"/>
                </a:solidFill>
                <a:cs typeface="+mn-ea"/>
                <a:sym typeface="+mn-lt"/>
              </a:rPr>
              <a:t>、</a:t>
            </a:r>
            <a:r>
              <a:rPr lang="zh-CN" altLang="en-US" sz="2000" dirty="0">
                <a:solidFill>
                  <a:srgbClr val="274F95"/>
                </a:solidFill>
                <a:cs typeface="+mn-ea"/>
                <a:sym typeface="+mn-lt"/>
              </a:rPr>
              <a:t>纳税人在完成当月增值税申报后，才能发起留抵退税申请。</a:t>
            </a:r>
            <a:endParaRPr lang="zh-CN" altLang="en-US" sz="2000" dirty="0">
              <a:solidFill>
                <a:srgbClr val="274F95"/>
              </a:solidFill>
              <a:cs typeface="+mn-ea"/>
              <a:sym typeface="+mn-lt"/>
            </a:endParaRPr>
          </a:p>
          <a:p>
            <a:pPr algn="l"/>
            <a:endParaRPr lang="zh-CN" altLang="en-US" sz="2400" dirty="0">
              <a:solidFill>
                <a:srgbClr val="274F95"/>
              </a:solidFill>
              <a:cs typeface="+mn-ea"/>
              <a:sym typeface="+mn-lt"/>
            </a:endParaRPr>
          </a:p>
          <a:p>
            <a:pPr algn="l"/>
            <a:r>
              <a:rPr lang="en-US" altLang="zh-CN" sz="2000" dirty="0">
                <a:solidFill>
                  <a:srgbClr val="274F95"/>
                </a:solidFill>
                <a:cs typeface="+mn-ea"/>
                <a:sym typeface="+mn-lt"/>
              </a:rPr>
              <a:t>2</a:t>
            </a:r>
            <a:r>
              <a:rPr lang="zh-CN" altLang="en-US" sz="2000" dirty="0">
                <a:solidFill>
                  <a:srgbClr val="274F95"/>
                </a:solidFill>
                <a:cs typeface="+mn-ea"/>
                <a:sym typeface="+mn-lt"/>
              </a:rPr>
              <a:t>、纳税人发起留抵退税申请可通过电子税务局或办税服务厅两种方式。</a:t>
            </a:r>
            <a:endParaRPr lang="zh-CN" altLang="en-US" sz="2000" dirty="0">
              <a:solidFill>
                <a:srgbClr val="274F95"/>
              </a:solidFill>
              <a:cs typeface="+mn-ea"/>
              <a:sym typeface="+mn-lt"/>
            </a:endParaRPr>
          </a:p>
          <a:p>
            <a:pPr algn="l"/>
            <a:endParaRPr lang="zh-CN" altLang="en-US" sz="2000" dirty="0">
              <a:solidFill>
                <a:srgbClr val="274F95"/>
              </a:solidFill>
              <a:cs typeface="+mn-ea"/>
              <a:sym typeface="+mn-lt"/>
            </a:endParaRPr>
          </a:p>
          <a:p>
            <a:pPr algn="l"/>
            <a:endParaRPr lang="zh-CN" altLang="en-US" sz="2800" b="1" dirty="0">
              <a:solidFill>
                <a:srgbClr val="274F95"/>
              </a:solidFill>
              <a:cs typeface="+mn-ea"/>
              <a:sym typeface="+mn-lt"/>
            </a:endParaRPr>
          </a:p>
          <a:p>
            <a:pPr algn="l"/>
            <a:endParaRPr lang="en-US" altLang="zh-CN" dirty="0">
              <a:solidFill>
                <a:srgbClr val="274F95"/>
              </a:solidFill>
              <a:cs typeface="+mn-ea"/>
              <a:sym typeface="+mn-lt"/>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244600" y="2342515"/>
            <a:ext cx="1200150" cy="1198880"/>
          </a:xfrm>
          <a:prstGeom prst="rect">
            <a:avLst/>
          </a:prstGeom>
          <a:noFill/>
        </p:spPr>
        <p:txBody>
          <a:bodyPr wrap="none" rtlCol="0">
            <a:spAutoFit/>
          </a:bodyPr>
          <a:p>
            <a:r>
              <a:rPr lang="en-US" altLang="zh-CN" sz="7200" b="1" i="1" dirty="0">
                <a:solidFill>
                  <a:srgbClr val="E0ECF6"/>
                </a:solidFill>
                <a:cs typeface="+mn-ea"/>
                <a:sym typeface="+mn-lt"/>
              </a:rPr>
              <a:t>01</a:t>
            </a:r>
            <a:endParaRPr lang="en-US" altLang="zh-CN" sz="7200" b="1" i="1" dirty="0">
              <a:solidFill>
                <a:srgbClr val="E0ECF6"/>
              </a:solidFill>
              <a:cs typeface="+mn-ea"/>
              <a:sym typeface="+mn-lt"/>
            </a:endParaRPr>
          </a:p>
        </p:txBody>
      </p:sp>
      <p:grpSp>
        <p:nvGrpSpPr>
          <p:cNvPr id="6" name="组合 5"/>
          <p:cNvGrpSpPr/>
          <p:nvPr/>
        </p:nvGrpSpPr>
        <p:grpSpPr>
          <a:xfrm rot="0">
            <a:off x="2476500" y="2742565"/>
            <a:ext cx="1902460" cy="836755"/>
            <a:chOff x="2664604" y="2738857"/>
            <a:chExt cx="1902344" cy="836645"/>
          </a:xfrm>
        </p:grpSpPr>
        <p:sp>
          <p:nvSpPr>
            <p:cNvPr id="7" name="文本框 6"/>
            <p:cNvSpPr txBox="1"/>
            <p:nvPr/>
          </p:nvSpPr>
          <p:spPr>
            <a:xfrm>
              <a:off x="2664604" y="2738857"/>
              <a:ext cx="1902344" cy="521901"/>
            </a:xfrm>
            <a:prstGeom prst="rect">
              <a:avLst/>
            </a:prstGeom>
            <a:noFill/>
          </p:spPr>
          <p:txBody>
            <a:bodyPr wrap="none" rtlCol="0">
              <a:spAutoFit/>
            </a:bodyPr>
            <a:p>
              <a:pPr algn="l"/>
              <a:r>
                <a:rPr lang="zh-CN" altLang="en-US" sz="2800" b="1" dirty="0">
                  <a:solidFill>
                    <a:srgbClr val="274F95"/>
                  </a:solidFill>
                  <a:cs typeface="+mn-ea"/>
                  <a:sym typeface="+mn-lt"/>
                </a:rPr>
                <a:t>政</a:t>
              </a:r>
              <a:r>
                <a:rPr lang="en-US" altLang="zh-CN" sz="2800" b="1" dirty="0">
                  <a:solidFill>
                    <a:srgbClr val="274F95"/>
                  </a:solidFill>
                  <a:cs typeface="+mn-ea"/>
                  <a:sym typeface="+mn-lt"/>
                </a:rPr>
                <a:t> </a:t>
              </a:r>
              <a:r>
                <a:rPr lang="zh-CN" altLang="en-US" sz="2800" b="1" dirty="0">
                  <a:solidFill>
                    <a:srgbClr val="274F95"/>
                  </a:solidFill>
                  <a:cs typeface="+mn-ea"/>
                  <a:sym typeface="+mn-lt"/>
                </a:rPr>
                <a:t>策</a:t>
              </a:r>
              <a:r>
                <a:rPr lang="en-US" altLang="zh-CN" sz="2800" b="1" dirty="0">
                  <a:solidFill>
                    <a:srgbClr val="274F95"/>
                  </a:solidFill>
                  <a:cs typeface="+mn-ea"/>
                  <a:sym typeface="+mn-lt"/>
                </a:rPr>
                <a:t> </a:t>
              </a:r>
              <a:r>
                <a:rPr lang="zh-CN" altLang="en-US" sz="2800" b="1" dirty="0">
                  <a:solidFill>
                    <a:srgbClr val="274F95"/>
                  </a:solidFill>
                  <a:cs typeface="+mn-ea"/>
                  <a:sym typeface="+mn-lt"/>
                </a:rPr>
                <a:t>解</a:t>
              </a:r>
              <a:r>
                <a:rPr lang="en-US" altLang="zh-CN" sz="2800" b="1" dirty="0">
                  <a:solidFill>
                    <a:srgbClr val="274F95"/>
                  </a:solidFill>
                  <a:cs typeface="+mn-ea"/>
                  <a:sym typeface="+mn-lt"/>
                </a:rPr>
                <a:t> </a:t>
              </a:r>
              <a:r>
                <a:rPr lang="zh-CN" altLang="en-US" sz="2800" b="1" dirty="0">
                  <a:solidFill>
                    <a:srgbClr val="274F95"/>
                  </a:solidFill>
                  <a:cs typeface="+mn-ea"/>
                  <a:sym typeface="+mn-lt"/>
                </a:rPr>
                <a:t>读</a:t>
              </a:r>
              <a:endParaRPr lang="zh-CN" altLang="en-US" sz="2800" b="1" dirty="0">
                <a:solidFill>
                  <a:srgbClr val="274F95"/>
                </a:solidFill>
                <a:cs typeface="+mn-ea"/>
                <a:sym typeface="+mn-lt"/>
              </a:endParaRPr>
            </a:p>
          </p:txBody>
        </p:sp>
        <p:sp>
          <p:nvSpPr>
            <p:cNvPr id="8" name="矩形 7"/>
            <p:cNvSpPr/>
            <p:nvPr/>
          </p:nvSpPr>
          <p:spPr>
            <a:xfrm>
              <a:off x="2664604" y="3299948"/>
              <a:ext cx="309861" cy="275554"/>
            </a:xfrm>
            <a:prstGeom prst="rect">
              <a:avLst/>
            </a:prstGeom>
          </p:spPr>
          <p:txBody>
            <a:bodyPr wrap="none">
              <a:spAutoFit/>
            </a:bodyPr>
            <a:p>
              <a:pPr algn="l"/>
              <a:endParaRPr lang="en-US" altLang="zh-CN" sz="1200" cap="all" spc="300">
                <a:solidFill>
                  <a:schemeClr val="tx1">
                    <a:lumMod val="65000"/>
                    <a:lumOff val="35000"/>
                  </a:schemeClr>
                </a:solidFill>
                <a:uFillTx/>
                <a:cs typeface="+mn-ea"/>
                <a:sym typeface="+mn-lt"/>
              </a:endParaRPr>
            </a:p>
          </p:txBody>
        </p:sp>
      </p:grpSp>
      <p:grpSp>
        <p:nvGrpSpPr>
          <p:cNvPr id="9" name="组合 8"/>
          <p:cNvGrpSpPr/>
          <p:nvPr/>
        </p:nvGrpSpPr>
        <p:grpSpPr>
          <a:xfrm rot="0">
            <a:off x="7546340" y="2722880"/>
            <a:ext cx="1902460" cy="852690"/>
            <a:chOff x="7770004" y="2265128"/>
            <a:chExt cx="1902438" cy="852765"/>
          </a:xfrm>
        </p:grpSpPr>
        <p:sp>
          <p:nvSpPr>
            <p:cNvPr id="10" name="文本框 9"/>
            <p:cNvSpPr txBox="1"/>
            <p:nvPr/>
          </p:nvSpPr>
          <p:spPr>
            <a:xfrm>
              <a:off x="7770004" y="2265128"/>
              <a:ext cx="1902438" cy="522016"/>
            </a:xfrm>
            <a:prstGeom prst="rect">
              <a:avLst/>
            </a:prstGeom>
            <a:noFill/>
          </p:spPr>
          <p:txBody>
            <a:bodyPr wrap="none" rtlCol="0">
              <a:spAutoFit/>
            </a:bodyPr>
            <a:p>
              <a:pPr algn="l"/>
              <a:r>
                <a:rPr lang="zh-CN" altLang="en-US" sz="2800" b="1" dirty="0">
                  <a:solidFill>
                    <a:srgbClr val="274F95"/>
                  </a:solidFill>
                  <a:cs typeface="+mn-ea"/>
                  <a:sym typeface="+mn-lt"/>
                </a:rPr>
                <a:t>企 业 划</a:t>
              </a:r>
              <a:r>
                <a:rPr lang="en-US" altLang="zh-CN" sz="2800" b="1" dirty="0">
                  <a:solidFill>
                    <a:srgbClr val="274F95"/>
                  </a:solidFill>
                  <a:cs typeface="+mn-ea"/>
                  <a:sym typeface="+mn-lt"/>
                </a:rPr>
                <a:t> </a:t>
              </a:r>
              <a:r>
                <a:rPr lang="zh-CN" altLang="en-US" sz="2800" b="1" dirty="0">
                  <a:solidFill>
                    <a:srgbClr val="274F95"/>
                  </a:solidFill>
                  <a:cs typeface="+mn-ea"/>
                  <a:sym typeface="+mn-lt"/>
                </a:rPr>
                <a:t>型</a:t>
              </a:r>
              <a:endParaRPr lang="en-US" altLang="zh-CN" sz="2800" b="1" dirty="0">
                <a:solidFill>
                  <a:srgbClr val="274F95"/>
                </a:solidFill>
                <a:cs typeface="+mn-ea"/>
                <a:sym typeface="+mn-lt"/>
              </a:endParaRPr>
            </a:p>
          </p:txBody>
        </p:sp>
        <p:sp>
          <p:nvSpPr>
            <p:cNvPr id="11" name="矩形 10"/>
            <p:cNvSpPr/>
            <p:nvPr/>
          </p:nvSpPr>
          <p:spPr>
            <a:xfrm>
              <a:off x="7770004" y="2842279"/>
              <a:ext cx="309876" cy="275614"/>
            </a:xfrm>
            <a:prstGeom prst="rect">
              <a:avLst/>
            </a:prstGeom>
          </p:spPr>
          <p:txBody>
            <a:bodyPr wrap="none">
              <a:spAutoFit/>
            </a:bodyPr>
            <a:p>
              <a:pPr algn="l"/>
              <a:endParaRPr lang="zh-CN" altLang="en-US" sz="1200" i="1" spc="300" dirty="0">
                <a:solidFill>
                  <a:schemeClr val="tx1">
                    <a:lumMod val="65000"/>
                    <a:lumOff val="35000"/>
                  </a:schemeClr>
                </a:solidFill>
                <a:cs typeface="+mn-ea"/>
                <a:sym typeface="+mn-lt"/>
              </a:endParaRPr>
            </a:p>
          </p:txBody>
        </p:sp>
      </p:grpSp>
      <p:sp>
        <p:nvSpPr>
          <p:cNvPr id="14" name="文本框 13"/>
          <p:cNvSpPr txBox="1"/>
          <p:nvPr/>
        </p:nvSpPr>
        <p:spPr>
          <a:xfrm flipH="1">
            <a:off x="4598670" y="4563745"/>
            <a:ext cx="2492375" cy="521970"/>
          </a:xfrm>
          <a:prstGeom prst="rect">
            <a:avLst/>
          </a:prstGeom>
          <a:noFill/>
        </p:spPr>
        <p:txBody>
          <a:bodyPr wrap="square" rtlCol="0">
            <a:spAutoFit/>
          </a:bodyPr>
          <a:p>
            <a:pPr algn="l"/>
            <a:r>
              <a:rPr lang="zh-CN" altLang="en-US" sz="2800" b="1" dirty="0">
                <a:solidFill>
                  <a:srgbClr val="274F95"/>
                </a:solidFill>
                <a:cs typeface="+mn-ea"/>
                <a:sym typeface="+mn-lt"/>
              </a:rPr>
              <a:t>退</a:t>
            </a:r>
            <a:r>
              <a:rPr lang="en-US" altLang="zh-CN" sz="2800" b="1" dirty="0">
                <a:solidFill>
                  <a:srgbClr val="274F95"/>
                </a:solidFill>
                <a:cs typeface="+mn-ea"/>
                <a:sym typeface="+mn-lt"/>
              </a:rPr>
              <a:t> </a:t>
            </a:r>
            <a:r>
              <a:rPr lang="zh-CN" altLang="en-US" sz="2800" b="1" dirty="0">
                <a:solidFill>
                  <a:srgbClr val="274F95"/>
                </a:solidFill>
                <a:cs typeface="+mn-ea"/>
                <a:sym typeface="+mn-lt"/>
              </a:rPr>
              <a:t>税</a:t>
            </a:r>
            <a:r>
              <a:rPr lang="en-US" altLang="zh-CN" sz="2800" b="1" dirty="0">
                <a:solidFill>
                  <a:srgbClr val="274F95"/>
                </a:solidFill>
                <a:cs typeface="+mn-ea"/>
                <a:sym typeface="+mn-lt"/>
              </a:rPr>
              <a:t> </a:t>
            </a:r>
            <a:r>
              <a:rPr lang="zh-CN" altLang="en-US" sz="2800" b="1" dirty="0">
                <a:solidFill>
                  <a:srgbClr val="274F95"/>
                </a:solidFill>
                <a:cs typeface="+mn-ea"/>
                <a:sym typeface="+mn-lt"/>
              </a:rPr>
              <a:t>流</a:t>
            </a:r>
            <a:r>
              <a:rPr lang="en-US" altLang="zh-CN" sz="2800" b="1" dirty="0">
                <a:solidFill>
                  <a:srgbClr val="274F95"/>
                </a:solidFill>
                <a:cs typeface="+mn-ea"/>
                <a:sym typeface="+mn-lt"/>
              </a:rPr>
              <a:t> </a:t>
            </a:r>
            <a:r>
              <a:rPr lang="zh-CN" altLang="en-US" sz="2800" b="1" dirty="0">
                <a:solidFill>
                  <a:srgbClr val="274F95"/>
                </a:solidFill>
                <a:cs typeface="+mn-ea"/>
                <a:sym typeface="+mn-lt"/>
              </a:rPr>
              <a:t>程</a:t>
            </a:r>
            <a:endParaRPr lang="zh-CN" altLang="en-US" sz="2800" b="1" dirty="0">
              <a:solidFill>
                <a:srgbClr val="274F95"/>
              </a:solidFill>
              <a:cs typeface="+mn-ea"/>
              <a:sym typeface="+mn-lt"/>
            </a:endParaRPr>
          </a:p>
        </p:txBody>
      </p:sp>
      <p:sp>
        <p:nvSpPr>
          <p:cNvPr id="22" name="文本框 21"/>
          <p:cNvSpPr txBox="1"/>
          <p:nvPr/>
        </p:nvSpPr>
        <p:spPr>
          <a:xfrm>
            <a:off x="5041900" y="1936750"/>
            <a:ext cx="2108200" cy="338455"/>
          </a:xfrm>
          <a:prstGeom prst="rect">
            <a:avLst/>
          </a:prstGeom>
          <a:noFill/>
        </p:spPr>
        <p:txBody>
          <a:bodyPr wrap="square" rtlCol="0">
            <a:spAutoFit/>
          </a:bodyPr>
          <a:p>
            <a:pPr algn="dist"/>
            <a:r>
              <a:rPr lang="en-US" altLang="zh-CN" sz="1600" i="1" cap="all" dirty="0">
                <a:solidFill>
                  <a:schemeClr val="tx1">
                    <a:lumMod val="65000"/>
                    <a:lumOff val="35000"/>
                  </a:schemeClr>
                </a:solidFill>
                <a:uFillTx/>
                <a:cs typeface="+mn-ea"/>
                <a:sym typeface="+mn-lt"/>
              </a:rPr>
              <a:t>contents</a:t>
            </a:r>
            <a:endParaRPr lang="en-US" altLang="zh-CN" sz="1600" i="1" cap="all" dirty="0">
              <a:solidFill>
                <a:schemeClr val="tx1">
                  <a:lumMod val="65000"/>
                  <a:lumOff val="35000"/>
                </a:schemeClr>
              </a:solidFill>
              <a:uFillTx/>
              <a:cs typeface="+mn-ea"/>
              <a:sym typeface="+mn-lt"/>
            </a:endParaRPr>
          </a:p>
        </p:txBody>
      </p:sp>
      <p:sp>
        <p:nvSpPr>
          <p:cNvPr id="26" name="文本框 25"/>
          <p:cNvSpPr txBox="1"/>
          <p:nvPr/>
        </p:nvSpPr>
        <p:spPr>
          <a:xfrm>
            <a:off x="4598670" y="775335"/>
            <a:ext cx="2994660" cy="1106805"/>
          </a:xfrm>
          <a:prstGeom prst="rect">
            <a:avLst/>
          </a:prstGeom>
          <a:noFill/>
        </p:spPr>
        <p:txBody>
          <a:bodyPr wrap="square" rtlCol="0">
            <a:spAutoFit/>
          </a:bodyPr>
          <a:p>
            <a:pPr algn="ctr"/>
            <a:r>
              <a:rPr lang="zh-CN" altLang="en-US" sz="6600" b="1" cap="all" dirty="0">
                <a:solidFill>
                  <a:srgbClr val="274F95"/>
                </a:solidFill>
                <a:uFillTx/>
                <a:cs typeface="+mn-ea"/>
                <a:sym typeface="+mn-lt"/>
              </a:rPr>
              <a:t>目</a:t>
            </a:r>
            <a:r>
              <a:rPr lang="en-US" altLang="zh-CN" sz="6600" b="1" cap="all" dirty="0">
                <a:solidFill>
                  <a:srgbClr val="274F95"/>
                </a:solidFill>
                <a:uFillTx/>
                <a:cs typeface="+mn-ea"/>
                <a:sym typeface="+mn-lt"/>
              </a:rPr>
              <a:t> </a:t>
            </a:r>
            <a:r>
              <a:rPr lang="zh-CN" altLang="en-US" sz="6600" b="1" cap="all" dirty="0">
                <a:solidFill>
                  <a:srgbClr val="274F95"/>
                </a:solidFill>
                <a:uFillTx/>
                <a:cs typeface="+mn-ea"/>
                <a:sym typeface="+mn-lt"/>
              </a:rPr>
              <a:t>录</a:t>
            </a:r>
            <a:endParaRPr lang="zh-CN" altLang="en-US" sz="6600" b="1" cap="all" dirty="0">
              <a:solidFill>
                <a:srgbClr val="274F95"/>
              </a:solidFill>
              <a:uFillTx/>
              <a:cs typeface="+mn-ea"/>
              <a:sym typeface="+mn-lt"/>
            </a:endParaRPr>
          </a:p>
        </p:txBody>
      </p:sp>
      <p:cxnSp>
        <p:nvCxnSpPr>
          <p:cNvPr id="27" name="直接连接符 26"/>
          <p:cNvCxnSpPr/>
          <p:nvPr/>
        </p:nvCxnSpPr>
        <p:spPr>
          <a:xfrm>
            <a:off x="5793740" y="2321560"/>
            <a:ext cx="604520" cy="0"/>
          </a:xfrm>
          <a:prstGeom prst="line">
            <a:avLst/>
          </a:prstGeom>
          <a:ln w="12700" cap="rnd">
            <a:solidFill>
              <a:srgbClr val="274F95"/>
            </a:solidFill>
            <a:round/>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6233160" y="2464435"/>
            <a:ext cx="1200150" cy="1198880"/>
          </a:xfrm>
          <a:prstGeom prst="rect">
            <a:avLst/>
          </a:prstGeom>
          <a:noFill/>
        </p:spPr>
        <p:txBody>
          <a:bodyPr wrap="none" rtlCol="0">
            <a:spAutoFit/>
          </a:bodyPr>
          <a:p>
            <a:r>
              <a:rPr lang="en-US" altLang="zh-CN" sz="7200" b="1" i="1" dirty="0">
                <a:solidFill>
                  <a:srgbClr val="E0ECF6"/>
                </a:solidFill>
                <a:cs typeface="+mn-ea"/>
                <a:sym typeface="+mn-lt"/>
              </a:rPr>
              <a:t>02</a:t>
            </a:r>
            <a:endParaRPr lang="en-US" altLang="zh-CN" sz="7200" b="1" i="1" dirty="0">
              <a:solidFill>
                <a:srgbClr val="E0ECF6"/>
              </a:solidFill>
              <a:cs typeface="+mn-ea"/>
              <a:sym typeface="+mn-lt"/>
            </a:endParaRPr>
          </a:p>
        </p:txBody>
      </p:sp>
      <p:sp>
        <p:nvSpPr>
          <p:cNvPr id="3" name="文本框 2"/>
          <p:cNvSpPr txBox="1"/>
          <p:nvPr/>
        </p:nvSpPr>
        <p:spPr>
          <a:xfrm flipH="1">
            <a:off x="3089910" y="4225290"/>
            <a:ext cx="1289050" cy="1198880"/>
          </a:xfrm>
          <a:prstGeom prst="rect">
            <a:avLst/>
          </a:prstGeom>
          <a:noFill/>
        </p:spPr>
        <p:txBody>
          <a:bodyPr wrap="square" rtlCol="0">
            <a:spAutoFit/>
          </a:bodyPr>
          <a:p>
            <a:r>
              <a:rPr lang="en-US" altLang="zh-CN" sz="7200" b="1" i="1" dirty="0">
                <a:solidFill>
                  <a:srgbClr val="E0ECF6"/>
                </a:solidFill>
                <a:cs typeface="+mn-ea"/>
                <a:sym typeface="+mn-lt"/>
              </a:rPr>
              <a:t>03</a:t>
            </a:r>
            <a:endParaRPr lang="en-US" altLang="zh-CN" sz="7200" b="1" i="1" dirty="0">
              <a:solidFill>
                <a:srgbClr val="E0ECF6"/>
              </a:solidFill>
              <a:cs typeface="+mn-ea"/>
              <a:sym typeface="+mn-lt"/>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986155" y="1720215"/>
            <a:ext cx="10219690" cy="1198880"/>
          </a:xfrm>
          <a:prstGeom prst="rect">
            <a:avLst/>
          </a:prstGeom>
          <a:noFill/>
        </p:spPr>
        <p:txBody>
          <a:bodyPr wrap="square" rtlCol="0">
            <a:spAutoFit/>
          </a:bodyPr>
          <a:p>
            <a:pPr algn="ctr"/>
            <a:r>
              <a:rPr lang="en-US" altLang="zh-CN" sz="7200" b="1" spc="300" dirty="0">
                <a:solidFill>
                  <a:srgbClr val="274F95"/>
                </a:solidFill>
                <a:cs typeface="+mn-ea"/>
                <a:sym typeface="+mn-lt"/>
              </a:rPr>
              <a:t> </a:t>
            </a:r>
            <a:r>
              <a:rPr lang="zh-CN" altLang="en-US" sz="7200" b="1" spc="300" dirty="0">
                <a:solidFill>
                  <a:srgbClr val="274F95"/>
                </a:solidFill>
                <a:cs typeface="+mn-ea"/>
                <a:sym typeface="+mn-lt"/>
              </a:rPr>
              <a:t>谢谢观看</a:t>
            </a:r>
            <a:endParaRPr lang="zh-CN" altLang="en-US" sz="7200" b="1" spc="300" dirty="0">
              <a:solidFill>
                <a:srgbClr val="274F95"/>
              </a:solidFill>
              <a:cs typeface="+mn-ea"/>
              <a:sym typeface="+mn-lt"/>
            </a:endParaRPr>
          </a:p>
        </p:txBody>
      </p:sp>
      <p:cxnSp>
        <p:nvCxnSpPr>
          <p:cNvPr id="7" name="直接连接符 6"/>
          <p:cNvCxnSpPr/>
          <p:nvPr/>
        </p:nvCxnSpPr>
        <p:spPr>
          <a:xfrm>
            <a:off x="2440215" y="3420149"/>
            <a:ext cx="7311571" cy="0"/>
          </a:xfrm>
          <a:prstGeom prst="line">
            <a:avLst/>
          </a:prstGeom>
          <a:ln w="12700">
            <a:solidFill>
              <a:srgbClr val="274F95"/>
            </a:solidFill>
          </a:ln>
        </p:spPr>
        <p:style>
          <a:lnRef idx="1">
            <a:schemeClr val="accent1"/>
          </a:lnRef>
          <a:fillRef idx="0">
            <a:schemeClr val="accent1"/>
          </a:fillRef>
          <a:effectRef idx="0">
            <a:schemeClr val="accent1"/>
          </a:effectRef>
          <a:fontRef idx="minor">
            <a:schemeClr val="tx1"/>
          </a:fontRef>
        </p:style>
      </p:cxnSp>
      <p:sp>
        <p:nvSpPr>
          <p:cNvPr id="8" name="矩形: 圆角 7"/>
          <p:cNvSpPr/>
          <p:nvPr/>
        </p:nvSpPr>
        <p:spPr>
          <a:xfrm>
            <a:off x="5022850" y="4650740"/>
            <a:ext cx="2146300" cy="936625"/>
          </a:xfrm>
          <a:prstGeom prst="roundRect">
            <a:avLst>
              <a:gd name="adj" fmla="val 50000"/>
            </a:avLst>
          </a:prstGeom>
          <a:solidFill>
            <a:srgbClr val="274F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zh-CN" b="1" dirty="0">
                <a:solidFill>
                  <a:schemeClr val="bg1"/>
                </a:solidFill>
                <a:cs typeface="+mn-ea"/>
                <a:sym typeface="+mn-lt"/>
              </a:rPr>
              <a:t>国家税务总局</a:t>
            </a:r>
            <a:endParaRPr lang="zh-CN" altLang="zh-CN" b="1" dirty="0">
              <a:solidFill>
                <a:schemeClr val="bg1"/>
              </a:solidFill>
              <a:cs typeface="+mn-ea"/>
              <a:sym typeface="+mn-lt"/>
            </a:endParaRPr>
          </a:p>
          <a:p>
            <a:pPr algn="ctr"/>
            <a:r>
              <a:rPr lang="zh-CN" altLang="zh-CN" b="1" dirty="0">
                <a:solidFill>
                  <a:schemeClr val="bg1"/>
                </a:solidFill>
                <a:cs typeface="+mn-ea"/>
                <a:sym typeface="+mn-lt"/>
              </a:rPr>
              <a:t>万荣县税务局</a:t>
            </a:r>
            <a:endParaRPr lang="zh-CN" altLang="zh-CN" b="1" dirty="0">
              <a:solidFill>
                <a:schemeClr val="bg1"/>
              </a:solidFill>
              <a:cs typeface="+mn-ea"/>
              <a:sym typeface="+mn-lt"/>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479233" y="3201035"/>
            <a:ext cx="2882900" cy="76835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4400" b="1" dirty="0">
                <a:solidFill>
                  <a:srgbClr val="274F95"/>
                </a:solidFill>
                <a:cs typeface="+mn-ea"/>
                <a:sym typeface="+mn-lt"/>
              </a:rPr>
              <a:t>政</a:t>
            </a:r>
            <a:r>
              <a:rPr lang="en-US" altLang="zh-CN" sz="4400" b="1" dirty="0">
                <a:solidFill>
                  <a:srgbClr val="274F95"/>
                </a:solidFill>
                <a:cs typeface="+mn-ea"/>
                <a:sym typeface="+mn-lt"/>
              </a:rPr>
              <a:t> </a:t>
            </a:r>
            <a:r>
              <a:rPr lang="zh-CN" altLang="en-US" sz="4400" b="1" dirty="0">
                <a:solidFill>
                  <a:srgbClr val="274F95"/>
                </a:solidFill>
                <a:cs typeface="+mn-ea"/>
                <a:sym typeface="+mn-lt"/>
              </a:rPr>
              <a:t>策</a:t>
            </a:r>
            <a:r>
              <a:rPr lang="en-US" altLang="zh-CN" sz="4400" b="1" dirty="0">
                <a:solidFill>
                  <a:srgbClr val="274F95"/>
                </a:solidFill>
                <a:cs typeface="+mn-ea"/>
                <a:sym typeface="+mn-lt"/>
              </a:rPr>
              <a:t> </a:t>
            </a:r>
            <a:r>
              <a:rPr lang="zh-CN" altLang="en-US" sz="4400" b="1" dirty="0">
                <a:solidFill>
                  <a:srgbClr val="274F95"/>
                </a:solidFill>
                <a:cs typeface="+mn-ea"/>
                <a:sym typeface="+mn-lt"/>
              </a:rPr>
              <a:t>解</a:t>
            </a:r>
            <a:r>
              <a:rPr lang="en-US" altLang="zh-CN" sz="4400" b="1" dirty="0">
                <a:solidFill>
                  <a:srgbClr val="274F95"/>
                </a:solidFill>
                <a:cs typeface="+mn-ea"/>
                <a:sym typeface="+mn-lt"/>
              </a:rPr>
              <a:t> </a:t>
            </a:r>
            <a:r>
              <a:rPr lang="zh-CN" altLang="en-US" sz="4400" b="1" dirty="0">
                <a:solidFill>
                  <a:srgbClr val="274F95"/>
                </a:solidFill>
                <a:cs typeface="+mn-ea"/>
                <a:sym typeface="+mn-lt"/>
              </a:rPr>
              <a:t>读</a:t>
            </a:r>
            <a:endParaRPr lang="zh-CN" altLang="en-US" sz="4400" b="1" dirty="0">
              <a:solidFill>
                <a:srgbClr val="274F95"/>
              </a:solidFill>
              <a:cs typeface="+mn-ea"/>
              <a:sym typeface="+mn-lt"/>
            </a:endParaRPr>
          </a:p>
        </p:txBody>
      </p:sp>
      <p:sp>
        <p:nvSpPr>
          <p:cNvPr id="6" name="图形 12"/>
          <p:cNvSpPr/>
          <p:nvPr/>
        </p:nvSpPr>
        <p:spPr>
          <a:xfrm>
            <a:off x="2372360" y="1597025"/>
            <a:ext cx="1097915" cy="1097915"/>
          </a:xfrm>
          <a:prstGeom prst="ellipse">
            <a:avLst/>
          </a:prstGeom>
          <a:solidFill>
            <a:srgbClr val="638DC5"/>
          </a:solidFill>
          <a:ln w="23241" cap="flat">
            <a:noFill/>
            <a:prstDash val="solid"/>
            <a:miter/>
          </a:ln>
        </p:spPr>
        <p:txBody>
          <a:bodyPr rtlCol="0" anchor="ctr"/>
          <a:lstStyle/>
          <a:p>
            <a:pPr algn="ctr"/>
            <a:r>
              <a:rPr lang="en-US" altLang="zh-CN" sz="3600" b="1" dirty="0">
                <a:solidFill>
                  <a:schemeClr val="bg1"/>
                </a:solidFill>
                <a:cs typeface="+mn-ea"/>
                <a:sym typeface="+mn-lt"/>
              </a:rPr>
              <a:t>01</a:t>
            </a:r>
            <a:endParaRPr lang="zh-CN" altLang="en-US" sz="3600" b="1" dirty="0">
              <a:solidFill>
                <a:schemeClr val="bg1"/>
              </a:solidFill>
              <a:cs typeface="+mn-ea"/>
              <a:sym typeface="+mn-lt"/>
            </a:endParaRPr>
          </a:p>
        </p:txBody>
      </p:sp>
      <p:cxnSp>
        <p:nvCxnSpPr>
          <p:cNvPr id="8" name="直接连接符 7"/>
          <p:cNvCxnSpPr/>
          <p:nvPr/>
        </p:nvCxnSpPr>
        <p:spPr>
          <a:xfrm>
            <a:off x="5794375" y="6059805"/>
            <a:ext cx="602615" cy="0"/>
          </a:xfrm>
          <a:prstGeom prst="line">
            <a:avLst/>
          </a:prstGeom>
          <a:ln w="19050">
            <a:solidFill>
              <a:srgbClr val="274F95"/>
            </a:solidFill>
          </a:ln>
        </p:spPr>
        <p:style>
          <a:lnRef idx="1">
            <a:schemeClr val="accent1"/>
          </a:lnRef>
          <a:fillRef idx="0">
            <a:schemeClr val="accent1"/>
          </a:fillRef>
          <a:effectRef idx="0">
            <a:schemeClr val="accent1"/>
          </a:effectRef>
          <a:fontRef idx="minor">
            <a:schemeClr val="tx1"/>
          </a:fontRef>
        </p:style>
      </p:cxnSp>
      <p:sp>
        <p:nvSpPr>
          <p:cNvPr id="2" name="图形 12"/>
          <p:cNvSpPr/>
          <p:nvPr/>
        </p:nvSpPr>
        <p:spPr>
          <a:xfrm>
            <a:off x="5299075" y="1165225"/>
            <a:ext cx="741045" cy="603250"/>
          </a:xfrm>
          <a:prstGeom prst="ellipse">
            <a:avLst/>
          </a:prstGeom>
          <a:solidFill>
            <a:srgbClr val="638DC5"/>
          </a:solidFill>
          <a:ln w="23241" cap="flat">
            <a:noFill/>
            <a:prstDash val="solid"/>
            <a:miter/>
          </a:ln>
        </p:spPr>
        <p:txBody>
          <a:bodyPr rtlCol="0" anchor="ctr"/>
          <a:p>
            <a:pPr algn="ctr"/>
            <a:r>
              <a:rPr lang="en-US" altLang="zh-CN" sz="1400" b="1" dirty="0">
                <a:solidFill>
                  <a:schemeClr val="bg1"/>
                </a:solidFill>
                <a:cs typeface="+mn-ea"/>
                <a:sym typeface="+mn-lt"/>
              </a:rPr>
              <a:t>01</a:t>
            </a:r>
            <a:endParaRPr lang="en-US" altLang="zh-CN" sz="1400" b="1" dirty="0">
              <a:solidFill>
                <a:schemeClr val="bg1"/>
              </a:solidFill>
              <a:cs typeface="+mn-ea"/>
              <a:sym typeface="+mn-lt"/>
            </a:endParaRPr>
          </a:p>
        </p:txBody>
      </p:sp>
      <p:sp>
        <p:nvSpPr>
          <p:cNvPr id="3" name="图形 12"/>
          <p:cNvSpPr/>
          <p:nvPr/>
        </p:nvSpPr>
        <p:spPr>
          <a:xfrm>
            <a:off x="5299075" y="1878965"/>
            <a:ext cx="741045" cy="603250"/>
          </a:xfrm>
          <a:prstGeom prst="ellipse">
            <a:avLst/>
          </a:prstGeom>
          <a:solidFill>
            <a:srgbClr val="638DC5"/>
          </a:solidFill>
          <a:ln w="23241" cap="flat">
            <a:noFill/>
            <a:prstDash val="solid"/>
            <a:miter/>
          </a:ln>
        </p:spPr>
        <p:txBody>
          <a:bodyPr rtlCol="0" anchor="ctr"/>
          <a:p>
            <a:pPr algn="ctr"/>
            <a:r>
              <a:rPr lang="en-US" altLang="zh-CN" sz="1400" b="1" dirty="0">
                <a:solidFill>
                  <a:schemeClr val="bg1"/>
                </a:solidFill>
                <a:cs typeface="+mn-ea"/>
                <a:sym typeface="+mn-lt"/>
              </a:rPr>
              <a:t>02</a:t>
            </a:r>
            <a:endParaRPr lang="en-US" altLang="zh-CN" sz="1400" b="1" dirty="0">
              <a:solidFill>
                <a:schemeClr val="bg1"/>
              </a:solidFill>
              <a:cs typeface="+mn-ea"/>
              <a:sym typeface="+mn-lt"/>
            </a:endParaRPr>
          </a:p>
        </p:txBody>
      </p:sp>
      <p:sp>
        <p:nvSpPr>
          <p:cNvPr id="4" name="图形 12"/>
          <p:cNvSpPr/>
          <p:nvPr/>
        </p:nvSpPr>
        <p:spPr>
          <a:xfrm>
            <a:off x="5299075" y="2694940"/>
            <a:ext cx="741045" cy="603250"/>
          </a:xfrm>
          <a:prstGeom prst="ellipse">
            <a:avLst/>
          </a:prstGeom>
          <a:solidFill>
            <a:srgbClr val="638DC5"/>
          </a:solidFill>
          <a:ln w="23241" cap="flat">
            <a:noFill/>
            <a:prstDash val="solid"/>
            <a:miter/>
          </a:ln>
        </p:spPr>
        <p:txBody>
          <a:bodyPr rtlCol="0" anchor="ctr"/>
          <a:p>
            <a:pPr algn="ctr"/>
            <a:r>
              <a:rPr lang="en-US" altLang="zh-CN" sz="1400" b="1" dirty="0">
                <a:solidFill>
                  <a:schemeClr val="bg1"/>
                </a:solidFill>
                <a:cs typeface="+mn-ea"/>
                <a:sym typeface="+mn-lt"/>
              </a:rPr>
              <a:t>03</a:t>
            </a:r>
            <a:endParaRPr lang="en-US" altLang="zh-CN" sz="1400" b="1" dirty="0">
              <a:solidFill>
                <a:schemeClr val="bg1"/>
              </a:solidFill>
              <a:cs typeface="+mn-ea"/>
              <a:sym typeface="+mn-lt"/>
            </a:endParaRPr>
          </a:p>
        </p:txBody>
      </p:sp>
      <p:sp>
        <p:nvSpPr>
          <p:cNvPr id="9" name="图形 12"/>
          <p:cNvSpPr/>
          <p:nvPr/>
        </p:nvSpPr>
        <p:spPr>
          <a:xfrm>
            <a:off x="5299075" y="3510915"/>
            <a:ext cx="741045" cy="603250"/>
          </a:xfrm>
          <a:prstGeom prst="ellipse">
            <a:avLst/>
          </a:prstGeom>
          <a:solidFill>
            <a:srgbClr val="638DC5"/>
          </a:solidFill>
          <a:ln w="23241" cap="flat">
            <a:noFill/>
            <a:prstDash val="solid"/>
            <a:miter/>
          </a:ln>
        </p:spPr>
        <p:txBody>
          <a:bodyPr rtlCol="0" anchor="ctr"/>
          <a:p>
            <a:pPr algn="ctr"/>
            <a:r>
              <a:rPr lang="en-US" altLang="zh-CN" sz="1400" b="1" dirty="0">
                <a:solidFill>
                  <a:schemeClr val="bg1"/>
                </a:solidFill>
                <a:cs typeface="+mn-ea"/>
                <a:sym typeface="+mn-lt"/>
              </a:rPr>
              <a:t>04</a:t>
            </a:r>
            <a:endParaRPr lang="en-US" altLang="zh-CN" sz="1400" b="1" dirty="0">
              <a:solidFill>
                <a:schemeClr val="bg1"/>
              </a:solidFill>
              <a:cs typeface="+mn-ea"/>
              <a:sym typeface="+mn-lt"/>
            </a:endParaRPr>
          </a:p>
        </p:txBody>
      </p:sp>
      <p:sp>
        <p:nvSpPr>
          <p:cNvPr id="10" name="图形 12"/>
          <p:cNvSpPr/>
          <p:nvPr/>
        </p:nvSpPr>
        <p:spPr>
          <a:xfrm>
            <a:off x="5299075" y="4377055"/>
            <a:ext cx="741045" cy="603250"/>
          </a:xfrm>
          <a:prstGeom prst="ellipse">
            <a:avLst/>
          </a:prstGeom>
          <a:solidFill>
            <a:srgbClr val="638DC5"/>
          </a:solidFill>
          <a:ln w="23241" cap="flat">
            <a:noFill/>
            <a:prstDash val="solid"/>
            <a:miter/>
          </a:ln>
        </p:spPr>
        <p:txBody>
          <a:bodyPr rtlCol="0" anchor="ctr"/>
          <a:p>
            <a:pPr algn="ctr"/>
            <a:r>
              <a:rPr lang="en-US" altLang="zh-CN" sz="1400" b="1" dirty="0">
                <a:solidFill>
                  <a:schemeClr val="bg1"/>
                </a:solidFill>
                <a:cs typeface="+mn-ea"/>
                <a:sym typeface="+mn-lt"/>
              </a:rPr>
              <a:t>05</a:t>
            </a:r>
            <a:endParaRPr lang="en-US" altLang="zh-CN" sz="1400" b="1" dirty="0">
              <a:solidFill>
                <a:schemeClr val="bg1"/>
              </a:solidFill>
              <a:cs typeface="+mn-ea"/>
              <a:sym typeface="+mn-lt"/>
            </a:endParaRPr>
          </a:p>
        </p:txBody>
      </p:sp>
      <p:sp>
        <p:nvSpPr>
          <p:cNvPr id="11" name="文本框 10"/>
          <p:cNvSpPr txBox="1"/>
          <p:nvPr/>
        </p:nvSpPr>
        <p:spPr>
          <a:xfrm>
            <a:off x="6666865" y="1205865"/>
            <a:ext cx="2847340" cy="52197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2800" b="1" dirty="0">
                <a:solidFill>
                  <a:srgbClr val="274F95"/>
                </a:solidFill>
                <a:cs typeface="+mn-ea"/>
                <a:sym typeface="+mn-lt"/>
              </a:rPr>
              <a:t>主</a:t>
            </a:r>
            <a:r>
              <a:rPr lang="en-US" altLang="zh-CN" sz="2800" b="1" dirty="0">
                <a:solidFill>
                  <a:srgbClr val="274F95"/>
                </a:solidFill>
                <a:cs typeface="+mn-ea"/>
                <a:sym typeface="+mn-lt"/>
              </a:rPr>
              <a:t> </a:t>
            </a:r>
            <a:r>
              <a:rPr lang="zh-CN" altLang="en-US" sz="2800" b="1" dirty="0">
                <a:solidFill>
                  <a:srgbClr val="274F95"/>
                </a:solidFill>
                <a:cs typeface="+mn-ea"/>
                <a:sym typeface="+mn-lt"/>
              </a:rPr>
              <a:t>要</a:t>
            </a:r>
            <a:r>
              <a:rPr lang="en-US" altLang="zh-CN" sz="2800" b="1" dirty="0">
                <a:solidFill>
                  <a:srgbClr val="274F95"/>
                </a:solidFill>
                <a:cs typeface="+mn-ea"/>
                <a:sym typeface="+mn-lt"/>
              </a:rPr>
              <a:t> </a:t>
            </a:r>
            <a:r>
              <a:rPr lang="zh-CN" altLang="en-US" sz="2800" b="1" dirty="0">
                <a:solidFill>
                  <a:srgbClr val="274F95"/>
                </a:solidFill>
                <a:cs typeface="+mn-ea"/>
                <a:sym typeface="+mn-lt"/>
              </a:rPr>
              <a:t>特</a:t>
            </a:r>
            <a:r>
              <a:rPr lang="en-US" altLang="zh-CN" sz="2800" b="1" dirty="0">
                <a:solidFill>
                  <a:srgbClr val="274F95"/>
                </a:solidFill>
                <a:cs typeface="+mn-ea"/>
                <a:sym typeface="+mn-lt"/>
              </a:rPr>
              <a:t> </a:t>
            </a:r>
            <a:r>
              <a:rPr lang="zh-CN" altLang="en-US" sz="2800" b="1" dirty="0">
                <a:solidFill>
                  <a:srgbClr val="274F95"/>
                </a:solidFill>
                <a:cs typeface="+mn-ea"/>
                <a:sym typeface="+mn-lt"/>
              </a:rPr>
              <a:t>点</a:t>
            </a:r>
            <a:endParaRPr lang="zh-CN" altLang="en-US" sz="2800" b="1" dirty="0">
              <a:solidFill>
                <a:srgbClr val="274F95"/>
              </a:solidFill>
              <a:cs typeface="+mn-ea"/>
              <a:sym typeface="+mn-lt"/>
            </a:endParaRPr>
          </a:p>
        </p:txBody>
      </p:sp>
      <p:sp>
        <p:nvSpPr>
          <p:cNvPr id="12" name="文本框 11"/>
          <p:cNvSpPr txBox="1"/>
          <p:nvPr/>
        </p:nvSpPr>
        <p:spPr>
          <a:xfrm>
            <a:off x="6492240" y="1976120"/>
            <a:ext cx="3789045" cy="52197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  </a:t>
            </a:r>
            <a:r>
              <a:rPr lang="zh-CN" altLang="en-US" sz="2800" b="1" dirty="0">
                <a:solidFill>
                  <a:srgbClr val="274F95"/>
                </a:solidFill>
                <a:cs typeface="+mn-ea"/>
                <a:sym typeface="+mn-lt"/>
              </a:rPr>
              <a:t>政</a:t>
            </a:r>
            <a:r>
              <a:rPr lang="en-US" altLang="zh-CN" sz="2800" b="1" dirty="0">
                <a:solidFill>
                  <a:srgbClr val="274F95"/>
                </a:solidFill>
                <a:cs typeface="+mn-ea"/>
                <a:sym typeface="+mn-lt"/>
              </a:rPr>
              <a:t> </a:t>
            </a:r>
            <a:r>
              <a:rPr lang="zh-CN" altLang="en-US" sz="2800" b="1" dirty="0">
                <a:solidFill>
                  <a:srgbClr val="274F95"/>
                </a:solidFill>
                <a:cs typeface="+mn-ea"/>
                <a:sym typeface="+mn-lt"/>
              </a:rPr>
              <a:t>策</a:t>
            </a:r>
            <a:r>
              <a:rPr lang="en-US" altLang="zh-CN" sz="2800" b="1" dirty="0">
                <a:solidFill>
                  <a:srgbClr val="274F95"/>
                </a:solidFill>
                <a:cs typeface="+mn-ea"/>
                <a:sym typeface="+mn-lt"/>
              </a:rPr>
              <a:t> </a:t>
            </a:r>
            <a:r>
              <a:rPr lang="zh-CN" altLang="en-US" sz="2800" b="1" dirty="0">
                <a:solidFill>
                  <a:srgbClr val="274F95"/>
                </a:solidFill>
                <a:cs typeface="+mn-ea"/>
                <a:sym typeface="+mn-lt"/>
              </a:rPr>
              <a:t>范</a:t>
            </a:r>
            <a:r>
              <a:rPr lang="en-US" altLang="zh-CN" sz="2800" b="1" dirty="0">
                <a:solidFill>
                  <a:srgbClr val="274F95"/>
                </a:solidFill>
                <a:cs typeface="+mn-ea"/>
                <a:sym typeface="+mn-lt"/>
              </a:rPr>
              <a:t> </a:t>
            </a:r>
            <a:r>
              <a:rPr lang="zh-CN" altLang="en-US" sz="2800" b="1" dirty="0">
                <a:solidFill>
                  <a:srgbClr val="274F95"/>
                </a:solidFill>
                <a:cs typeface="+mn-ea"/>
                <a:sym typeface="+mn-lt"/>
              </a:rPr>
              <a:t>围</a:t>
            </a:r>
            <a:r>
              <a:rPr lang="en-US" altLang="zh-CN" sz="2800" b="1" dirty="0">
                <a:solidFill>
                  <a:srgbClr val="274F95"/>
                </a:solidFill>
                <a:cs typeface="+mn-ea"/>
                <a:sym typeface="+mn-lt"/>
              </a:rPr>
              <a:t> </a:t>
            </a:r>
            <a:r>
              <a:rPr lang="zh-CN" altLang="en-US" sz="2800" b="1" dirty="0">
                <a:solidFill>
                  <a:srgbClr val="274F95"/>
                </a:solidFill>
                <a:cs typeface="+mn-ea"/>
                <a:sym typeface="+mn-lt"/>
              </a:rPr>
              <a:t>与</a:t>
            </a:r>
            <a:r>
              <a:rPr lang="en-US" altLang="zh-CN" sz="2800" b="1" dirty="0">
                <a:solidFill>
                  <a:srgbClr val="274F95"/>
                </a:solidFill>
                <a:cs typeface="+mn-ea"/>
                <a:sym typeface="+mn-lt"/>
              </a:rPr>
              <a:t> </a:t>
            </a:r>
            <a:r>
              <a:rPr lang="zh-CN" altLang="en-US" sz="2800" b="1" dirty="0">
                <a:solidFill>
                  <a:srgbClr val="274F95"/>
                </a:solidFill>
                <a:cs typeface="+mn-ea"/>
                <a:sym typeface="+mn-lt"/>
              </a:rPr>
              <a:t>条</a:t>
            </a:r>
            <a:r>
              <a:rPr lang="en-US" altLang="zh-CN" sz="2800" b="1" dirty="0">
                <a:solidFill>
                  <a:srgbClr val="274F95"/>
                </a:solidFill>
                <a:cs typeface="+mn-ea"/>
                <a:sym typeface="+mn-lt"/>
              </a:rPr>
              <a:t> </a:t>
            </a:r>
            <a:r>
              <a:rPr lang="zh-CN" altLang="en-US" sz="2800" b="1" dirty="0">
                <a:solidFill>
                  <a:srgbClr val="274F95"/>
                </a:solidFill>
                <a:cs typeface="+mn-ea"/>
                <a:sym typeface="+mn-lt"/>
              </a:rPr>
              <a:t>件</a:t>
            </a:r>
            <a:endParaRPr lang="zh-CN" altLang="en-US" sz="2800" b="1" dirty="0">
              <a:solidFill>
                <a:srgbClr val="274F95"/>
              </a:solidFill>
              <a:cs typeface="+mn-ea"/>
              <a:sym typeface="+mn-lt"/>
            </a:endParaRPr>
          </a:p>
        </p:txBody>
      </p:sp>
      <p:sp>
        <p:nvSpPr>
          <p:cNvPr id="13" name="文本框 12"/>
          <p:cNvSpPr txBox="1"/>
          <p:nvPr/>
        </p:nvSpPr>
        <p:spPr>
          <a:xfrm>
            <a:off x="6492240" y="2747010"/>
            <a:ext cx="3037840" cy="52197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  </a:t>
            </a:r>
            <a:r>
              <a:rPr lang="zh-CN" altLang="en-US" sz="2800" b="1" dirty="0">
                <a:solidFill>
                  <a:srgbClr val="274F95"/>
                </a:solidFill>
                <a:cs typeface="+mn-ea"/>
                <a:sym typeface="+mn-lt"/>
              </a:rPr>
              <a:t>退</a:t>
            </a:r>
            <a:r>
              <a:rPr lang="en-US" altLang="zh-CN" sz="2800" b="1" dirty="0">
                <a:solidFill>
                  <a:srgbClr val="274F95"/>
                </a:solidFill>
                <a:cs typeface="+mn-ea"/>
                <a:sym typeface="+mn-lt"/>
              </a:rPr>
              <a:t> </a:t>
            </a:r>
            <a:r>
              <a:rPr lang="zh-CN" altLang="en-US" sz="2800" b="1" dirty="0">
                <a:solidFill>
                  <a:srgbClr val="274F95"/>
                </a:solidFill>
                <a:cs typeface="+mn-ea"/>
                <a:sym typeface="+mn-lt"/>
              </a:rPr>
              <a:t>税</a:t>
            </a:r>
            <a:r>
              <a:rPr lang="en-US" altLang="zh-CN" sz="2800" b="1" dirty="0">
                <a:solidFill>
                  <a:srgbClr val="274F95"/>
                </a:solidFill>
                <a:cs typeface="+mn-ea"/>
                <a:sym typeface="+mn-lt"/>
              </a:rPr>
              <a:t> </a:t>
            </a:r>
            <a:r>
              <a:rPr lang="zh-CN" altLang="en-US" sz="2800" b="1" dirty="0">
                <a:solidFill>
                  <a:srgbClr val="274F95"/>
                </a:solidFill>
                <a:cs typeface="+mn-ea"/>
                <a:sym typeface="+mn-lt"/>
              </a:rPr>
              <a:t>额</a:t>
            </a:r>
            <a:r>
              <a:rPr lang="en-US" altLang="zh-CN" sz="2800" b="1" dirty="0">
                <a:solidFill>
                  <a:srgbClr val="274F95"/>
                </a:solidFill>
                <a:cs typeface="+mn-ea"/>
                <a:sym typeface="+mn-lt"/>
              </a:rPr>
              <a:t> </a:t>
            </a:r>
            <a:r>
              <a:rPr lang="zh-CN" altLang="en-US" sz="2800" b="1" dirty="0">
                <a:solidFill>
                  <a:srgbClr val="274F95"/>
                </a:solidFill>
                <a:cs typeface="+mn-ea"/>
                <a:sym typeface="+mn-lt"/>
              </a:rPr>
              <a:t>计</a:t>
            </a:r>
            <a:r>
              <a:rPr lang="en-US" altLang="zh-CN" sz="2800" b="1" dirty="0">
                <a:solidFill>
                  <a:srgbClr val="274F95"/>
                </a:solidFill>
                <a:cs typeface="+mn-ea"/>
                <a:sym typeface="+mn-lt"/>
              </a:rPr>
              <a:t> </a:t>
            </a:r>
            <a:r>
              <a:rPr lang="zh-CN" altLang="en-US" sz="2800" b="1" dirty="0">
                <a:solidFill>
                  <a:srgbClr val="274F95"/>
                </a:solidFill>
                <a:cs typeface="+mn-ea"/>
                <a:sym typeface="+mn-lt"/>
              </a:rPr>
              <a:t>算</a:t>
            </a:r>
            <a:endParaRPr lang="zh-CN" altLang="en-US" sz="2800" b="1" dirty="0">
              <a:solidFill>
                <a:srgbClr val="274F95"/>
              </a:solidFill>
              <a:cs typeface="+mn-ea"/>
              <a:sym typeface="+mn-lt"/>
            </a:endParaRPr>
          </a:p>
        </p:txBody>
      </p:sp>
      <p:sp>
        <p:nvSpPr>
          <p:cNvPr id="14" name="文本框 13"/>
          <p:cNvSpPr txBox="1"/>
          <p:nvPr/>
        </p:nvSpPr>
        <p:spPr>
          <a:xfrm>
            <a:off x="6666865" y="3571875"/>
            <a:ext cx="3037840" cy="52197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sz="2800" b="1" dirty="0">
                <a:solidFill>
                  <a:srgbClr val="274F95"/>
                </a:solidFill>
                <a:cs typeface="+mn-ea"/>
                <a:sym typeface="+mn-lt"/>
              </a:rPr>
              <a:t>退</a:t>
            </a:r>
            <a:r>
              <a:rPr lang="en-US" altLang="zh-CN" sz="2800" b="1" dirty="0">
                <a:solidFill>
                  <a:srgbClr val="274F95"/>
                </a:solidFill>
                <a:cs typeface="+mn-ea"/>
                <a:sym typeface="+mn-lt"/>
              </a:rPr>
              <a:t> </a:t>
            </a:r>
            <a:r>
              <a:rPr lang="zh-CN" sz="2800" b="1" dirty="0">
                <a:solidFill>
                  <a:srgbClr val="274F95"/>
                </a:solidFill>
                <a:cs typeface="+mn-ea"/>
                <a:sym typeface="+mn-lt"/>
              </a:rPr>
              <a:t>税</a:t>
            </a:r>
            <a:r>
              <a:rPr lang="en-US" altLang="zh-CN" sz="2800" b="1" dirty="0">
                <a:solidFill>
                  <a:srgbClr val="274F95"/>
                </a:solidFill>
                <a:cs typeface="+mn-ea"/>
                <a:sym typeface="+mn-lt"/>
              </a:rPr>
              <a:t> </a:t>
            </a:r>
            <a:r>
              <a:rPr lang="zh-CN" sz="2800" b="1" dirty="0">
                <a:solidFill>
                  <a:srgbClr val="274F95"/>
                </a:solidFill>
                <a:cs typeface="+mn-ea"/>
                <a:sym typeface="+mn-lt"/>
              </a:rPr>
              <a:t>申</a:t>
            </a:r>
            <a:r>
              <a:rPr lang="en-US" altLang="zh-CN" sz="2800" b="1" dirty="0">
                <a:solidFill>
                  <a:srgbClr val="274F95"/>
                </a:solidFill>
                <a:cs typeface="+mn-ea"/>
                <a:sym typeface="+mn-lt"/>
              </a:rPr>
              <a:t> </a:t>
            </a:r>
            <a:r>
              <a:rPr lang="zh-CN" sz="2800" b="1" dirty="0">
                <a:solidFill>
                  <a:srgbClr val="274F95"/>
                </a:solidFill>
                <a:cs typeface="+mn-ea"/>
                <a:sym typeface="+mn-lt"/>
              </a:rPr>
              <a:t>请</a:t>
            </a:r>
            <a:r>
              <a:rPr lang="en-US" altLang="zh-CN" sz="2800" b="1" dirty="0">
                <a:solidFill>
                  <a:srgbClr val="274F95"/>
                </a:solidFill>
                <a:cs typeface="+mn-ea"/>
                <a:sym typeface="+mn-lt"/>
              </a:rPr>
              <a:t> </a:t>
            </a:r>
            <a:r>
              <a:rPr lang="zh-CN" sz="2800" b="1" dirty="0">
                <a:solidFill>
                  <a:srgbClr val="274F95"/>
                </a:solidFill>
                <a:cs typeface="+mn-ea"/>
                <a:sym typeface="+mn-lt"/>
              </a:rPr>
              <a:t>时</a:t>
            </a:r>
            <a:r>
              <a:rPr lang="en-US" altLang="zh-CN" sz="2800" b="1" dirty="0">
                <a:solidFill>
                  <a:srgbClr val="274F95"/>
                </a:solidFill>
                <a:cs typeface="+mn-ea"/>
                <a:sym typeface="+mn-lt"/>
              </a:rPr>
              <a:t>  </a:t>
            </a:r>
            <a:r>
              <a:rPr lang="zh-CN" sz="2800" b="1" dirty="0">
                <a:solidFill>
                  <a:srgbClr val="274F95"/>
                </a:solidFill>
                <a:cs typeface="+mn-ea"/>
                <a:sym typeface="+mn-lt"/>
              </a:rPr>
              <a:t>间</a:t>
            </a:r>
            <a:endParaRPr lang="zh-CN" sz="2800" b="1" dirty="0">
              <a:solidFill>
                <a:srgbClr val="274F95"/>
              </a:solidFill>
              <a:cs typeface="+mn-ea"/>
              <a:sym typeface="+mn-lt"/>
            </a:endParaRPr>
          </a:p>
        </p:txBody>
      </p:sp>
      <p:sp>
        <p:nvSpPr>
          <p:cNvPr id="15" name="文本框 14"/>
          <p:cNvSpPr txBox="1"/>
          <p:nvPr/>
        </p:nvSpPr>
        <p:spPr>
          <a:xfrm>
            <a:off x="6666865" y="4396740"/>
            <a:ext cx="3037840" cy="52197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2800" b="1" dirty="0">
                <a:solidFill>
                  <a:srgbClr val="274F95"/>
                </a:solidFill>
                <a:cs typeface="+mn-ea"/>
                <a:sym typeface="+mn-lt"/>
              </a:rPr>
              <a:t>特</a:t>
            </a:r>
            <a:r>
              <a:rPr lang="en-US" altLang="zh-CN" sz="2800" b="1" dirty="0">
                <a:solidFill>
                  <a:srgbClr val="274F95"/>
                </a:solidFill>
                <a:cs typeface="+mn-ea"/>
                <a:sym typeface="+mn-lt"/>
              </a:rPr>
              <a:t> </a:t>
            </a:r>
            <a:r>
              <a:rPr lang="zh-CN" altLang="en-US" sz="2800" b="1" dirty="0">
                <a:solidFill>
                  <a:srgbClr val="274F95"/>
                </a:solidFill>
                <a:cs typeface="+mn-ea"/>
                <a:sym typeface="+mn-lt"/>
              </a:rPr>
              <a:t>殊</a:t>
            </a:r>
            <a:r>
              <a:rPr lang="en-US" altLang="zh-CN" sz="2800" b="1" dirty="0">
                <a:solidFill>
                  <a:srgbClr val="274F95"/>
                </a:solidFill>
                <a:cs typeface="+mn-ea"/>
                <a:sym typeface="+mn-lt"/>
              </a:rPr>
              <a:t> </a:t>
            </a:r>
            <a:r>
              <a:rPr lang="zh-CN" altLang="en-US" sz="2800" b="1" dirty="0">
                <a:solidFill>
                  <a:srgbClr val="274F95"/>
                </a:solidFill>
                <a:cs typeface="+mn-ea"/>
                <a:sym typeface="+mn-lt"/>
              </a:rPr>
              <a:t>事</a:t>
            </a:r>
            <a:r>
              <a:rPr lang="en-US" altLang="zh-CN" sz="2800" b="1" dirty="0">
                <a:solidFill>
                  <a:srgbClr val="274F95"/>
                </a:solidFill>
                <a:cs typeface="+mn-ea"/>
                <a:sym typeface="+mn-lt"/>
              </a:rPr>
              <a:t> </a:t>
            </a:r>
            <a:r>
              <a:rPr lang="zh-CN" altLang="en-US" sz="2800" b="1" dirty="0">
                <a:solidFill>
                  <a:srgbClr val="274F95"/>
                </a:solidFill>
                <a:cs typeface="+mn-ea"/>
                <a:sym typeface="+mn-lt"/>
              </a:rPr>
              <a:t>项</a:t>
            </a:r>
            <a:endParaRPr lang="zh-CN" altLang="en-US" sz="2800" b="1" dirty="0">
              <a:solidFill>
                <a:srgbClr val="274F95"/>
              </a:solidFill>
              <a:cs typeface="+mn-ea"/>
              <a:sym typeface="+mn-lt"/>
            </a:endParaRPr>
          </a:p>
        </p:txBody>
      </p:sp>
      <p:sp>
        <p:nvSpPr>
          <p:cNvPr id="16" name="图形 12"/>
          <p:cNvSpPr/>
          <p:nvPr/>
        </p:nvSpPr>
        <p:spPr>
          <a:xfrm>
            <a:off x="5299075" y="5218430"/>
            <a:ext cx="741045" cy="603250"/>
          </a:xfrm>
          <a:prstGeom prst="ellipse">
            <a:avLst/>
          </a:prstGeom>
          <a:solidFill>
            <a:srgbClr val="638DC5"/>
          </a:solidFill>
          <a:ln w="23241" cap="flat">
            <a:noFill/>
            <a:prstDash val="solid"/>
            <a:miter/>
          </a:ln>
        </p:spPr>
        <p:txBody>
          <a:bodyPr rtlCol="0" anchor="ctr"/>
          <a:p>
            <a:pPr algn="ctr"/>
            <a:r>
              <a:rPr lang="en-US" altLang="zh-CN" sz="1400" b="1" dirty="0">
                <a:solidFill>
                  <a:schemeClr val="bg1"/>
                </a:solidFill>
                <a:cs typeface="+mn-ea"/>
                <a:sym typeface="+mn-lt"/>
              </a:rPr>
              <a:t>06</a:t>
            </a:r>
            <a:endParaRPr lang="en-US" altLang="zh-CN" sz="1400" b="1" dirty="0">
              <a:solidFill>
                <a:schemeClr val="bg1"/>
              </a:solidFill>
              <a:cs typeface="+mn-ea"/>
              <a:sym typeface="+mn-lt"/>
            </a:endParaRPr>
          </a:p>
        </p:txBody>
      </p:sp>
      <p:sp>
        <p:nvSpPr>
          <p:cNvPr id="17" name="文本框 16"/>
          <p:cNvSpPr txBox="1"/>
          <p:nvPr/>
        </p:nvSpPr>
        <p:spPr>
          <a:xfrm>
            <a:off x="6666865" y="5221605"/>
            <a:ext cx="3037840" cy="52197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2800" b="1" dirty="0">
                <a:solidFill>
                  <a:srgbClr val="274F95"/>
                </a:solidFill>
                <a:cs typeface="+mn-ea"/>
                <a:sym typeface="+mn-lt"/>
              </a:rPr>
              <a:t>注</a:t>
            </a:r>
            <a:r>
              <a:rPr lang="en-US" altLang="zh-CN" sz="2800" b="1" dirty="0">
                <a:solidFill>
                  <a:srgbClr val="274F95"/>
                </a:solidFill>
                <a:cs typeface="+mn-ea"/>
                <a:sym typeface="+mn-lt"/>
              </a:rPr>
              <a:t> </a:t>
            </a:r>
            <a:r>
              <a:rPr lang="zh-CN" altLang="en-US" sz="2800" b="1" dirty="0">
                <a:solidFill>
                  <a:srgbClr val="274F95"/>
                </a:solidFill>
                <a:cs typeface="+mn-ea"/>
                <a:sym typeface="+mn-lt"/>
              </a:rPr>
              <a:t>意</a:t>
            </a:r>
            <a:r>
              <a:rPr lang="en-US" altLang="zh-CN" sz="2800" b="1" dirty="0">
                <a:solidFill>
                  <a:srgbClr val="274F95"/>
                </a:solidFill>
                <a:cs typeface="+mn-ea"/>
                <a:sym typeface="+mn-lt"/>
              </a:rPr>
              <a:t> </a:t>
            </a:r>
            <a:r>
              <a:rPr lang="zh-CN" altLang="en-US" sz="2800" b="1" dirty="0">
                <a:solidFill>
                  <a:srgbClr val="274F95"/>
                </a:solidFill>
                <a:cs typeface="+mn-ea"/>
                <a:sym typeface="+mn-lt"/>
              </a:rPr>
              <a:t>事</a:t>
            </a:r>
            <a:r>
              <a:rPr lang="en-US" altLang="zh-CN" sz="2800" b="1" dirty="0">
                <a:solidFill>
                  <a:srgbClr val="274F95"/>
                </a:solidFill>
                <a:cs typeface="+mn-ea"/>
                <a:sym typeface="+mn-lt"/>
              </a:rPr>
              <a:t> </a:t>
            </a:r>
            <a:r>
              <a:rPr lang="zh-CN" altLang="en-US" sz="2800" b="1" dirty="0">
                <a:solidFill>
                  <a:srgbClr val="274F95"/>
                </a:solidFill>
                <a:cs typeface="+mn-ea"/>
                <a:sym typeface="+mn-lt"/>
              </a:rPr>
              <a:t>项</a:t>
            </a:r>
            <a:endParaRPr lang="zh-CN" altLang="en-US" sz="2800" b="1" dirty="0">
              <a:solidFill>
                <a:srgbClr val="274F95"/>
              </a:solidFill>
              <a:cs typeface="+mn-ea"/>
              <a:sym typeface="+mn-lt"/>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7970" y="1169035"/>
            <a:ext cx="310578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主要特点</a:t>
            </a:r>
            <a:endParaRPr lang="zh-CN" altLang="en-US" sz="3600" b="1" dirty="0">
              <a:solidFill>
                <a:schemeClr val="bg1"/>
              </a:solidFill>
              <a:cs typeface="+mn-ea"/>
              <a:sym typeface="+mn-lt"/>
            </a:endParaRPr>
          </a:p>
        </p:txBody>
      </p:sp>
      <p:sp>
        <p:nvSpPr>
          <p:cNvPr id="30" name="文本框 29"/>
          <p:cNvSpPr txBox="1"/>
          <p:nvPr/>
        </p:nvSpPr>
        <p:spPr>
          <a:xfrm>
            <a:off x="2000250" y="2312670"/>
            <a:ext cx="8871585" cy="25533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3200" dirty="0">
                <a:solidFill>
                  <a:srgbClr val="274F95"/>
                </a:solidFill>
                <a:cs typeface="+mn-ea"/>
                <a:sym typeface="+mn-lt"/>
              </a:rPr>
              <a:t>1</a:t>
            </a:r>
            <a:r>
              <a:rPr lang="zh-CN" altLang="en-US" sz="3200" dirty="0">
                <a:solidFill>
                  <a:srgbClr val="274F95"/>
                </a:solidFill>
                <a:cs typeface="+mn-ea"/>
                <a:sym typeface="+mn-lt"/>
              </a:rPr>
              <a:t>、小微企业、制造业重点支持行业</a:t>
            </a:r>
            <a:endParaRPr lang="zh-CN" altLang="en-US" sz="3200" dirty="0">
              <a:solidFill>
                <a:srgbClr val="274F95"/>
              </a:solidFill>
              <a:cs typeface="+mn-ea"/>
              <a:sym typeface="+mn-lt"/>
            </a:endParaRPr>
          </a:p>
          <a:p>
            <a:pPr algn="l"/>
            <a:endParaRPr lang="zh-CN" altLang="en-US" sz="3200" dirty="0">
              <a:solidFill>
                <a:srgbClr val="274F95"/>
              </a:solidFill>
              <a:cs typeface="+mn-ea"/>
              <a:sym typeface="+mn-lt"/>
            </a:endParaRPr>
          </a:p>
          <a:p>
            <a:pPr algn="l"/>
            <a:r>
              <a:rPr lang="en-US" altLang="zh-CN" sz="3200" dirty="0">
                <a:solidFill>
                  <a:srgbClr val="274F95"/>
                </a:solidFill>
                <a:cs typeface="+mn-ea"/>
                <a:sym typeface="+mn-lt"/>
              </a:rPr>
              <a:t>2</a:t>
            </a:r>
            <a:r>
              <a:rPr lang="zh-CN" altLang="en-US" sz="3200" dirty="0">
                <a:solidFill>
                  <a:srgbClr val="274F95"/>
                </a:solidFill>
                <a:cs typeface="+mn-ea"/>
                <a:sym typeface="+mn-lt"/>
              </a:rPr>
              <a:t>、增量留抵退税和存量留抵退税</a:t>
            </a:r>
            <a:endParaRPr lang="zh-CN" altLang="en-US" sz="3200" dirty="0">
              <a:solidFill>
                <a:srgbClr val="274F95"/>
              </a:solidFill>
              <a:cs typeface="+mn-ea"/>
              <a:sym typeface="+mn-lt"/>
            </a:endParaRPr>
          </a:p>
          <a:p>
            <a:pPr algn="l"/>
            <a:endParaRPr lang="zh-CN" altLang="en-US" sz="3200" dirty="0">
              <a:solidFill>
                <a:srgbClr val="274F95"/>
              </a:solidFill>
              <a:cs typeface="+mn-ea"/>
              <a:sym typeface="+mn-lt"/>
            </a:endParaRPr>
          </a:p>
          <a:p>
            <a:pPr algn="l"/>
            <a:r>
              <a:rPr lang="en-US" altLang="zh-CN" sz="3200" dirty="0">
                <a:solidFill>
                  <a:srgbClr val="274F95"/>
                </a:solidFill>
                <a:cs typeface="+mn-ea"/>
                <a:sym typeface="+mn-lt"/>
              </a:rPr>
              <a:t>3</a:t>
            </a:r>
            <a:r>
              <a:rPr lang="zh-CN" altLang="en-US" sz="3200" dirty="0">
                <a:solidFill>
                  <a:srgbClr val="274F95"/>
                </a:solidFill>
                <a:cs typeface="+mn-ea"/>
                <a:sym typeface="+mn-lt"/>
              </a:rPr>
              <a:t>、制度性安排</a:t>
            </a:r>
            <a:r>
              <a:rPr lang="en-US" altLang="zh-CN" sz="3200" dirty="0">
                <a:solidFill>
                  <a:srgbClr val="274F95"/>
                </a:solidFill>
                <a:cs typeface="+mn-ea"/>
                <a:sym typeface="+mn-lt"/>
              </a:rPr>
              <a:t>+</a:t>
            </a:r>
            <a:r>
              <a:rPr lang="zh-CN" altLang="en-US" sz="3200" dirty="0">
                <a:solidFill>
                  <a:srgbClr val="274F95"/>
                </a:solidFill>
                <a:cs typeface="+mn-ea"/>
                <a:sym typeface="+mn-lt"/>
              </a:rPr>
              <a:t>一次性退税</a:t>
            </a:r>
            <a:r>
              <a:rPr lang="en-US" altLang="zh-CN" sz="3200" dirty="0">
                <a:solidFill>
                  <a:srgbClr val="274F95"/>
                </a:solidFill>
                <a:cs typeface="+mn-ea"/>
                <a:sym typeface="+mn-lt"/>
              </a:rPr>
              <a:t>+</a:t>
            </a:r>
            <a:r>
              <a:rPr lang="zh-CN" altLang="en-US" sz="3200" dirty="0">
                <a:solidFill>
                  <a:srgbClr val="274F95"/>
                </a:solidFill>
                <a:cs typeface="+mn-ea"/>
                <a:sym typeface="+mn-lt"/>
              </a:rPr>
              <a:t>阶段性安排</a:t>
            </a:r>
            <a:endParaRPr lang="zh-CN" altLang="en-US" sz="3200" dirty="0">
              <a:solidFill>
                <a:srgbClr val="274F95"/>
              </a:solidFill>
              <a:cs typeface="+mn-ea"/>
              <a:sym typeface="+mn-lt"/>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8605" y="1169035"/>
            <a:ext cx="310578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政策范围</a:t>
            </a:r>
            <a:endParaRPr lang="zh-CN" altLang="en-US" sz="3600" b="1" dirty="0">
              <a:solidFill>
                <a:schemeClr val="bg1"/>
              </a:solidFill>
              <a:cs typeface="+mn-ea"/>
              <a:sym typeface="+mn-lt"/>
            </a:endParaRPr>
          </a:p>
        </p:txBody>
      </p:sp>
      <p:sp>
        <p:nvSpPr>
          <p:cNvPr id="30" name="文本框 29"/>
          <p:cNvSpPr txBox="1"/>
          <p:nvPr/>
        </p:nvSpPr>
        <p:spPr>
          <a:xfrm>
            <a:off x="2000250" y="2312670"/>
            <a:ext cx="8871585" cy="439991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dirty="0">
                <a:solidFill>
                  <a:srgbClr val="274F95"/>
                </a:solidFill>
                <a:cs typeface="+mn-ea"/>
                <a:sym typeface="+mn-lt"/>
              </a:rPr>
              <a:t>1</a:t>
            </a:r>
            <a:r>
              <a:rPr lang="zh-CN" altLang="en-US" sz="2800" dirty="0">
                <a:solidFill>
                  <a:srgbClr val="274F95"/>
                </a:solidFill>
                <a:cs typeface="+mn-ea"/>
                <a:sym typeface="+mn-lt"/>
              </a:rPr>
              <a:t>、所有行业的小型企业、微型企业，实行增量留抵和存量留抵全额退税</a:t>
            </a:r>
            <a:endParaRPr lang="zh-CN" altLang="en-US" sz="2800" dirty="0">
              <a:solidFill>
                <a:srgbClr val="274F95"/>
              </a:solidFill>
              <a:cs typeface="+mn-ea"/>
              <a:sym typeface="+mn-lt"/>
            </a:endParaRPr>
          </a:p>
          <a:p>
            <a:pPr algn="l"/>
            <a:endParaRPr lang="zh-CN" altLang="en-US" sz="2800" dirty="0">
              <a:solidFill>
                <a:srgbClr val="274F95"/>
              </a:solidFill>
              <a:cs typeface="+mn-ea"/>
              <a:sym typeface="+mn-lt"/>
            </a:endParaRPr>
          </a:p>
          <a:p>
            <a:pPr algn="l"/>
            <a:r>
              <a:rPr lang="en-US" altLang="zh-CN" sz="2800" dirty="0">
                <a:solidFill>
                  <a:srgbClr val="274F95"/>
                </a:solidFill>
                <a:cs typeface="+mn-ea"/>
                <a:sym typeface="+mn-lt"/>
              </a:rPr>
              <a:t>2</a:t>
            </a:r>
            <a:r>
              <a:rPr lang="zh-CN" altLang="en-US" sz="2800" dirty="0">
                <a:solidFill>
                  <a:srgbClr val="274F95"/>
                </a:solidFill>
                <a:cs typeface="+mn-ea"/>
                <a:sym typeface="+mn-lt"/>
              </a:rPr>
              <a:t>、对制造业等</a:t>
            </a:r>
            <a:r>
              <a:rPr lang="en-US" altLang="zh-CN" sz="2800" dirty="0">
                <a:solidFill>
                  <a:srgbClr val="274F95"/>
                </a:solidFill>
                <a:cs typeface="+mn-ea"/>
                <a:sym typeface="+mn-lt"/>
              </a:rPr>
              <a:t>6</a:t>
            </a:r>
            <a:r>
              <a:rPr lang="zh-CN" altLang="en-US" sz="2800" dirty="0">
                <a:solidFill>
                  <a:srgbClr val="274F95"/>
                </a:solidFill>
                <a:cs typeface="+mn-ea"/>
                <a:sym typeface="+mn-lt"/>
              </a:rPr>
              <a:t>个重点行业企业，实施增量留抵和存量留抵全额退税。</a:t>
            </a:r>
            <a:endParaRPr lang="zh-CN" altLang="en-US" sz="2800" dirty="0">
              <a:solidFill>
                <a:srgbClr val="274F95"/>
              </a:solidFill>
              <a:cs typeface="+mn-ea"/>
              <a:sym typeface="+mn-lt"/>
            </a:endParaRPr>
          </a:p>
          <a:p>
            <a:pPr algn="l"/>
            <a:r>
              <a:rPr lang="zh-CN" altLang="en-US" sz="2800" dirty="0">
                <a:solidFill>
                  <a:srgbClr val="274F95"/>
                </a:solidFill>
                <a:cs typeface="+mn-ea"/>
                <a:sym typeface="+mn-lt"/>
              </a:rPr>
              <a:t>（</a:t>
            </a:r>
            <a:r>
              <a:rPr lang="zh-CN" altLang="en-US" sz="2400" dirty="0">
                <a:solidFill>
                  <a:srgbClr val="274F95"/>
                </a:solidFill>
                <a:cs typeface="+mn-ea"/>
                <a:sym typeface="+mn-lt"/>
              </a:rPr>
              <a:t>“制造业”、“科学研究和技术服务业”、“电力、热力、燃气及水生产和供应业”、“软件和信息技术服务业”、“生态保护和环境治理业”和“交通运输、仓储和邮政业”）</a:t>
            </a:r>
            <a:endParaRPr lang="zh-CN" altLang="en-US" sz="2800" dirty="0">
              <a:solidFill>
                <a:srgbClr val="274F95"/>
              </a:solidFill>
              <a:cs typeface="+mn-ea"/>
              <a:sym typeface="+mn-lt"/>
            </a:endParaRPr>
          </a:p>
          <a:p>
            <a:pPr algn="l"/>
            <a:endParaRPr lang="zh-CN" altLang="en-US" sz="3200" dirty="0">
              <a:solidFill>
                <a:srgbClr val="274F95"/>
              </a:solidFill>
              <a:cs typeface="+mn-ea"/>
              <a:sym typeface="+mn-lt"/>
            </a:endParaRPr>
          </a:p>
          <a:p>
            <a:pPr algn="l"/>
            <a:endParaRPr lang="zh-CN" altLang="en-US" sz="3200" dirty="0">
              <a:solidFill>
                <a:srgbClr val="274F95"/>
              </a:solidFill>
              <a:cs typeface="+mn-ea"/>
              <a:sym typeface="+mn-lt"/>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8605" y="1169035"/>
            <a:ext cx="3105785"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政策条件</a:t>
            </a:r>
            <a:endParaRPr lang="zh-CN" altLang="en-US" sz="3600" b="1" dirty="0">
              <a:solidFill>
                <a:schemeClr val="bg1"/>
              </a:solidFill>
              <a:cs typeface="+mn-ea"/>
              <a:sym typeface="+mn-lt"/>
            </a:endParaRPr>
          </a:p>
        </p:txBody>
      </p:sp>
      <p:sp>
        <p:nvSpPr>
          <p:cNvPr id="30" name="文本框 29"/>
          <p:cNvSpPr txBox="1"/>
          <p:nvPr/>
        </p:nvSpPr>
        <p:spPr>
          <a:xfrm>
            <a:off x="1285875" y="2312670"/>
            <a:ext cx="9585960" cy="42767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400" dirty="0">
                <a:solidFill>
                  <a:srgbClr val="274F95"/>
                </a:solidFill>
                <a:cs typeface="+mn-ea"/>
                <a:sym typeface="+mn-lt"/>
              </a:rPr>
              <a:t>1</a:t>
            </a:r>
            <a:r>
              <a:rPr lang="zh-CN" altLang="en-US" sz="2400" dirty="0">
                <a:solidFill>
                  <a:srgbClr val="274F95"/>
                </a:solidFill>
                <a:cs typeface="+mn-ea"/>
                <a:sym typeface="+mn-lt"/>
              </a:rPr>
              <a:t>、增值税一般纳税人</a:t>
            </a:r>
            <a:endParaRPr lang="zh-CN" altLang="en-US" sz="2400" dirty="0">
              <a:solidFill>
                <a:srgbClr val="274F95"/>
              </a:solidFill>
              <a:cs typeface="+mn-ea"/>
              <a:sym typeface="+mn-lt"/>
            </a:endParaRPr>
          </a:p>
          <a:p>
            <a:pPr algn="l"/>
            <a:endParaRPr lang="en-US" altLang="zh-CN" sz="2400" dirty="0">
              <a:solidFill>
                <a:srgbClr val="274F95"/>
              </a:solidFill>
              <a:cs typeface="+mn-ea"/>
              <a:sym typeface="+mn-lt"/>
            </a:endParaRPr>
          </a:p>
          <a:p>
            <a:pPr algn="l"/>
            <a:r>
              <a:rPr lang="en-US" altLang="zh-CN" sz="2400" dirty="0">
                <a:solidFill>
                  <a:srgbClr val="274F95"/>
                </a:solidFill>
                <a:cs typeface="+mn-ea"/>
                <a:sym typeface="+mn-lt"/>
              </a:rPr>
              <a:t>2</a:t>
            </a:r>
            <a:r>
              <a:rPr lang="zh-CN" altLang="en-US" sz="2400" dirty="0">
                <a:solidFill>
                  <a:srgbClr val="274F95"/>
                </a:solidFill>
                <a:cs typeface="+mn-ea"/>
                <a:sym typeface="+mn-lt"/>
              </a:rPr>
              <a:t>、纳税信用等级为A级或者B级；</a:t>
            </a:r>
            <a:endParaRPr lang="zh-CN" altLang="en-US" sz="2400" dirty="0">
              <a:solidFill>
                <a:srgbClr val="274F95"/>
              </a:solidFill>
              <a:cs typeface="+mn-ea"/>
              <a:sym typeface="+mn-lt"/>
            </a:endParaRPr>
          </a:p>
          <a:p>
            <a:pPr algn="l"/>
            <a:endParaRPr lang="zh-CN" altLang="en-US" sz="2400" dirty="0">
              <a:solidFill>
                <a:srgbClr val="274F95"/>
              </a:solidFill>
              <a:cs typeface="+mn-ea"/>
              <a:sym typeface="+mn-lt"/>
            </a:endParaRPr>
          </a:p>
          <a:p>
            <a:pPr algn="l"/>
            <a:r>
              <a:rPr lang="en-US" altLang="zh-CN" sz="2400" dirty="0">
                <a:solidFill>
                  <a:srgbClr val="274F95"/>
                </a:solidFill>
                <a:cs typeface="+mn-ea"/>
                <a:sym typeface="+mn-lt"/>
              </a:rPr>
              <a:t>3</a:t>
            </a:r>
            <a:r>
              <a:rPr lang="zh-CN" altLang="en-US" sz="2400" dirty="0">
                <a:solidFill>
                  <a:srgbClr val="274F95"/>
                </a:solidFill>
                <a:cs typeface="+mn-ea"/>
                <a:sym typeface="+mn-lt"/>
              </a:rPr>
              <a:t>、申请退税前36个月未发生骗取留抵退税、骗取出口退税或虚开增值税专用发票情形；</a:t>
            </a:r>
            <a:endParaRPr lang="zh-CN" altLang="en-US" sz="2400" dirty="0">
              <a:solidFill>
                <a:srgbClr val="274F95"/>
              </a:solidFill>
              <a:cs typeface="+mn-ea"/>
              <a:sym typeface="+mn-lt"/>
            </a:endParaRPr>
          </a:p>
          <a:p>
            <a:pPr algn="l"/>
            <a:endParaRPr lang="zh-CN" altLang="en-US" sz="2400" dirty="0">
              <a:solidFill>
                <a:srgbClr val="274F95"/>
              </a:solidFill>
              <a:cs typeface="+mn-ea"/>
              <a:sym typeface="+mn-lt"/>
            </a:endParaRPr>
          </a:p>
          <a:p>
            <a:pPr algn="l"/>
            <a:r>
              <a:rPr lang="en-US" altLang="zh-CN" sz="2400" dirty="0">
                <a:solidFill>
                  <a:srgbClr val="274F95"/>
                </a:solidFill>
                <a:cs typeface="+mn-ea"/>
                <a:sym typeface="+mn-lt"/>
              </a:rPr>
              <a:t>4</a:t>
            </a:r>
            <a:r>
              <a:rPr lang="zh-CN" altLang="en-US" sz="2400" dirty="0">
                <a:solidFill>
                  <a:srgbClr val="274F95"/>
                </a:solidFill>
                <a:cs typeface="+mn-ea"/>
                <a:sym typeface="+mn-lt"/>
              </a:rPr>
              <a:t>、申请退税前36个月未因偷税被税务机关处罚两次及以上；</a:t>
            </a:r>
            <a:endParaRPr lang="zh-CN" altLang="en-US" sz="2400" dirty="0">
              <a:solidFill>
                <a:srgbClr val="274F95"/>
              </a:solidFill>
              <a:cs typeface="+mn-ea"/>
              <a:sym typeface="+mn-lt"/>
            </a:endParaRPr>
          </a:p>
          <a:p>
            <a:pPr algn="l"/>
            <a:endParaRPr lang="zh-CN" altLang="en-US" sz="2400" dirty="0">
              <a:solidFill>
                <a:srgbClr val="274F95"/>
              </a:solidFill>
              <a:cs typeface="+mn-ea"/>
              <a:sym typeface="+mn-lt"/>
            </a:endParaRPr>
          </a:p>
          <a:p>
            <a:pPr algn="l"/>
            <a:r>
              <a:rPr lang="en-US" altLang="zh-CN" sz="2400" dirty="0">
                <a:solidFill>
                  <a:srgbClr val="274F95"/>
                </a:solidFill>
                <a:cs typeface="+mn-ea"/>
                <a:sym typeface="+mn-lt"/>
              </a:rPr>
              <a:t>5</a:t>
            </a:r>
            <a:r>
              <a:rPr lang="zh-CN" altLang="en-US" sz="2400" dirty="0">
                <a:solidFill>
                  <a:srgbClr val="274F95"/>
                </a:solidFill>
                <a:cs typeface="+mn-ea"/>
                <a:sym typeface="+mn-lt"/>
              </a:rPr>
              <a:t>、2019年4月1日起未享受即征即退、先征后返（退）政策</a:t>
            </a:r>
            <a:r>
              <a:rPr lang="zh-CN" altLang="en-US" sz="2800" dirty="0">
                <a:solidFill>
                  <a:srgbClr val="274F95"/>
                </a:solidFill>
                <a:cs typeface="+mn-ea"/>
                <a:sym typeface="+mn-lt"/>
              </a:rPr>
              <a:t>。</a:t>
            </a:r>
            <a:endParaRPr lang="zh-CN" altLang="en-US" sz="2800" dirty="0">
              <a:solidFill>
                <a:srgbClr val="274F95"/>
              </a:solidFill>
              <a:cs typeface="+mn-ea"/>
              <a:sym typeface="+mn-lt"/>
            </a:endParaRPr>
          </a:p>
          <a:p>
            <a:pPr algn="l"/>
            <a:endParaRPr lang="zh-CN" altLang="en-US" sz="2800" dirty="0">
              <a:solidFill>
                <a:srgbClr val="274F95"/>
              </a:solidFill>
              <a:cs typeface="+mn-ea"/>
              <a:sym typeface="+mn-lt"/>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8605" y="1169035"/>
            <a:ext cx="3600450"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退税额计算</a:t>
            </a:r>
            <a:endParaRPr lang="zh-CN" altLang="en-US" sz="3600" b="1" dirty="0">
              <a:solidFill>
                <a:schemeClr val="bg1"/>
              </a:solidFill>
              <a:cs typeface="+mn-ea"/>
              <a:sym typeface="+mn-lt"/>
            </a:endParaRPr>
          </a:p>
        </p:txBody>
      </p:sp>
      <p:sp>
        <p:nvSpPr>
          <p:cNvPr id="30" name="文本框 29"/>
          <p:cNvSpPr txBox="1"/>
          <p:nvPr/>
        </p:nvSpPr>
        <p:spPr>
          <a:xfrm>
            <a:off x="1398905" y="2796540"/>
            <a:ext cx="9585960" cy="17532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000" dirty="0">
                <a:solidFill>
                  <a:srgbClr val="274F95"/>
                </a:solidFill>
                <a:cs typeface="+mn-ea"/>
                <a:sym typeface="+mn-lt"/>
              </a:rPr>
              <a:t>  </a:t>
            </a:r>
            <a:r>
              <a:rPr lang="zh-CN" altLang="en-US" sz="2400" dirty="0">
                <a:solidFill>
                  <a:srgbClr val="274F95"/>
                </a:solidFill>
                <a:cs typeface="+mn-ea"/>
                <a:sym typeface="+mn-lt"/>
              </a:rPr>
              <a:t>允许退还的存量留抵税额</a:t>
            </a:r>
            <a:r>
              <a:rPr lang="en-US" altLang="zh-CN" sz="2400" dirty="0">
                <a:solidFill>
                  <a:srgbClr val="274F95"/>
                </a:solidFill>
                <a:cs typeface="+mn-ea"/>
                <a:sym typeface="+mn-lt"/>
              </a:rPr>
              <a:t>=</a:t>
            </a:r>
            <a:r>
              <a:rPr lang="zh-CN" altLang="en-US" sz="2400" dirty="0">
                <a:solidFill>
                  <a:srgbClr val="274F95"/>
                </a:solidFill>
                <a:cs typeface="+mn-ea"/>
                <a:sym typeface="+mn-lt"/>
              </a:rPr>
              <a:t>存量留抵税额×进项构成比例×</a:t>
            </a:r>
            <a:r>
              <a:rPr lang="en-US" altLang="zh-CN" sz="2400" dirty="0">
                <a:solidFill>
                  <a:srgbClr val="274F95"/>
                </a:solidFill>
                <a:cs typeface="+mn-ea"/>
                <a:sym typeface="+mn-lt"/>
              </a:rPr>
              <a:t>100%</a:t>
            </a:r>
            <a:endParaRPr lang="en-US" altLang="zh-CN" sz="2000" dirty="0">
              <a:solidFill>
                <a:srgbClr val="274F95"/>
              </a:solidFill>
              <a:cs typeface="+mn-ea"/>
              <a:sym typeface="+mn-lt"/>
            </a:endParaRPr>
          </a:p>
          <a:p>
            <a:pPr algn="l"/>
            <a:endParaRPr lang="en-US" altLang="zh-CN" sz="2000" dirty="0">
              <a:solidFill>
                <a:srgbClr val="274F95"/>
              </a:solidFill>
              <a:cs typeface="+mn-ea"/>
              <a:sym typeface="+mn-lt"/>
            </a:endParaRPr>
          </a:p>
          <a:p>
            <a:pPr algn="l"/>
            <a:r>
              <a:rPr lang="en-US" altLang="zh-CN" sz="2000" dirty="0">
                <a:solidFill>
                  <a:srgbClr val="274F95"/>
                </a:solidFill>
                <a:cs typeface="+mn-ea"/>
                <a:sym typeface="+mn-lt"/>
              </a:rPr>
              <a:t>  </a:t>
            </a:r>
            <a:endParaRPr lang="en-US" altLang="zh-CN" sz="2000" dirty="0">
              <a:solidFill>
                <a:srgbClr val="274F95"/>
              </a:solidFill>
              <a:cs typeface="+mn-ea"/>
              <a:sym typeface="+mn-lt"/>
            </a:endParaRPr>
          </a:p>
          <a:p>
            <a:pPr algn="l"/>
            <a:r>
              <a:rPr lang="en-US" altLang="zh-CN" sz="2000" dirty="0">
                <a:solidFill>
                  <a:srgbClr val="274F95"/>
                </a:solidFill>
                <a:cs typeface="+mn-ea"/>
                <a:sym typeface="+mn-lt"/>
              </a:rPr>
              <a:t>  </a:t>
            </a:r>
            <a:r>
              <a:rPr lang="zh-CN" altLang="en-US" sz="2400" dirty="0">
                <a:solidFill>
                  <a:srgbClr val="274F95"/>
                </a:solidFill>
                <a:cs typeface="+mn-ea"/>
                <a:sym typeface="+mn-lt"/>
              </a:rPr>
              <a:t>允许退还的增量留抵税额</a:t>
            </a:r>
            <a:r>
              <a:rPr lang="en-US" altLang="zh-CN" sz="2400" dirty="0">
                <a:solidFill>
                  <a:srgbClr val="274F95"/>
                </a:solidFill>
                <a:cs typeface="+mn-ea"/>
                <a:sym typeface="+mn-lt"/>
              </a:rPr>
              <a:t>=</a:t>
            </a:r>
            <a:r>
              <a:rPr lang="zh-CN" altLang="en-US" sz="2400" dirty="0">
                <a:solidFill>
                  <a:srgbClr val="274F95"/>
                </a:solidFill>
                <a:cs typeface="+mn-ea"/>
                <a:sym typeface="+mn-lt"/>
              </a:rPr>
              <a:t>增量留抵税额×进项构成比例×</a:t>
            </a:r>
            <a:r>
              <a:rPr lang="en-US" altLang="zh-CN" sz="2400" dirty="0">
                <a:solidFill>
                  <a:srgbClr val="274F95"/>
                </a:solidFill>
                <a:cs typeface="+mn-ea"/>
                <a:sym typeface="+mn-lt"/>
              </a:rPr>
              <a:t>100%</a:t>
            </a:r>
            <a:endParaRPr lang="en-US" altLang="zh-CN" sz="2000" dirty="0">
              <a:solidFill>
                <a:srgbClr val="274F95"/>
              </a:solidFill>
              <a:cs typeface="+mn-ea"/>
              <a:sym typeface="+mn-lt"/>
            </a:endParaRPr>
          </a:p>
          <a:p>
            <a:pPr algn="l"/>
            <a:endParaRPr lang="zh-CN" altLang="en-US" sz="2000" dirty="0">
              <a:solidFill>
                <a:srgbClr val="274F95"/>
              </a:solidFill>
              <a:cs typeface="+mn-ea"/>
              <a:sym typeface="+mn-lt"/>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413510" y="602615"/>
            <a:ext cx="3600450"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退税额计算</a:t>
            </a:r>
            <a:endParaRPr lang="zh-CN" altLang="en-US" sz="3600" b="1" dirty="0">
              <a:solidFill>
                <a:schemeClr val="bg1"/>
              </a:solidFill>
              <a:cs typeface="+mn-ea"/>
              <a:sym typeface="+mn-lt"/>
            </a:endParaRPr>
          </a:p>
        </p:txBody>
      </p:sp>
      <p:sp>
        <p:nvSpPr>
          <p:cNvPr id="30" name="文本框 29"/>
          <p:cNvSpPr txBox="1"/>
          <p:nvPr/>
        </p:nvSpPr>
        <p:spPr>
          <a:xfrm>
            <a:off x="1134110" y="1540510"/>
            <a:ext cx="9585960" cy="26765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2400" b="1" dirty="0">
                <a:solidFill>
                  <a:srgbClr val="274F95"/>
                </a:solidFill>
                <a:cs typeface="+mn-ea"/>
                <a:sym typeface="+mn-lt"/>
              </a:rPr>
              <a:t>存量留抵税额：</a:t>
            </a:r>
            <a:endParaRPr lang="zh-CN" altLang="en-US" sz="2400" b="1" dirty="0">
              <a:solidFill>
                <a:srgbClr val="274F95"/>
              </a:solidFill>
              <a:cs typeface="+mn-ea"/>
              <a:sym typeface="+mn-lt"/>
            </a:endParaRPr>
          </a:p>
          <a:p>
            <a:pPr algn="l"/>
            <a:r>
              <a:rPr lang="zh-CN" altLang="en-US" sz="1600" dirty="0">
                <a:solidFill>
                  <a:srgbClr val="274F95"/>
                </a:solidFill>
                <a:cs typeface="+mn-ea"/>
                <a:sym typeface="+mn-lt"/>
              </a:rPr>
              <a:t>（一）纳税人获得一次性存量留抵退税前，当期期末留抵税额大于或等于2019年3月31日期末留抵税额的，存量留抵税额为2019年3月31日期末留抵税额；当期期末留抵税额小于2019年3月31日期末留抵税额的，存量留抵税额为当期期末留抵税额。</a:t>
            </a:r>
            <a:endParaRPr lang="zh-CN" altLang="en-US" sz="1600" dirty="0">
              <a:solidFill>
                <a:srgbClr val="274F95"/>
              </a:solidFill>
              <a:cs typeface="+mn-ea"/>
              <a:sym typeface="+mn-lt"/>
            </a:endParaRPr>
          </a:p>
          <a:p>
            <a:pPr algn="l"/>
            <a:r>
              <a:rPr lang="zh-CN" altLang="en-US" sz="1600" dirty="0">
                <a:solidFill>
                  <a:srgbClr val="274F95"/>
                </a:solidFill>
                <a:cs typeface="+mn-ea"/>
                <a:sym typeface="+mn-lt"/>
              </a:rPr>
              <a:t>（二）纳税人获得一次性存量留抵退税后，存量留抵税额为零。</a:t>
            </a:r>
            <a:endParaRPr lang="zh-CN" altLang="en-US" sz="1600" dirty="0">
              <a:solidFill>
                <a:srgbClr val="274F95"/>
              </a:solidFill>
              <a:cs typeface="+mn-ea"/>
              <a:sym typeface="+mn-lt"/>
            </a:endParaRPr>
          </a:p>
          <a:p>
            <a:pPr algn="l"/>
            <a:endParaRPr lang="zh-CN" altLang="en-US" sz="1600" dirty="0">
              <a:solidFill>
                <a:srgbClr val="274F95"/>
              </a:solidFill>
              <a:cs typeface="+mn-ea"/>
              <a:sym typeface="+mn-lt"/>
            </a:endParaRPr>
          </a:p>
          <a:p>
            <a:pPr algn="l"/>
            <a:r>
              <a:rPr lang="zh-CN" altLang="en-US" sz="1600" dirty="0">
                <a:solidFill>
                  <a:srgbClr val="274F95"/>
                </a:solidFill>
                <a:cs typeface="+mn-ea"/>
                <a:sym typeface="+mn-lt"/>
              </a:rPr>
              <a:t>举例说明：某微型企业2019年3月31日的期末留抵税额为100万元，2022年4月申请一次性存量留抵退税时，如果当期期末留抵税额为120万元，该纳税人的存量留抵税额为100万元；如果当期期末留抵税额为80万元，该纳税人的存量留抵税额为80万元。该纳税人在4月份获得存量留抵退税后，将再无存量留抵税额。</a:t>
            </a:r>
            <a:endParaRPr lang="zh-CN" altLang="en-US" sz="1600" dirty="0">
              <a:solidFill>
                <a:srgbClr val="274F95"/>
              </a:solidFill>
              <a:cs typeface="+mn-ea"/>
              <a:sym typeface="+mn-lt"/>
            </a:endParaRPr>
          </a:p>
        </p:txBody>
      </p:sp>
      <p:sp>
        <p:nvSpPr>
          <p:cNvPr id="2" name="文本框 1"/>
          <p:cNvSpPr txBox="1"/>
          <p:nvPr/>
        </p:nvSpPr>
        <p:spPr>
          <a:xfrm>
            <a:off x="1303020" y="4229100"/>
            <a:ext cx="9585960" cy="21837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2400" b="1" dirty="0">
                <a:solidFill>
                  <a:srgbClr val="274F95"/>
                </a:solidFill>
                <a:cs typeface="+mn-ea"/>
                <a:sym typeface="+mn-lt"/>
              </a:rPr>
              <a:t>增量留抵税额：</a:t>
            </a:r>
            <a:endParaRPr lang="zh-CN" altLang="en-US" sz="2400" b="1" dirty="0">
              <a:solidFill>
                <a:srgbClr val="274F95"/>
              </a:solidFill>
              <a:cs typeface="+mn-ea"/>
              <a:sym typeface="+mn-lt"/>
            </a:endParaRPr>
          </a:p>
          <a:p>
            <a:pPr algn="l"/>
            <a:r>
              <a:rPr lang="zh-CN" altLang="en-US" sz="1600" dirty="0">
                <a:solidFill>
                  <a:srgbClr val="274F95"/>
                </a:solidFill>
                <a:cs typeface="+mn-ea"/>
                <a:sym typeface="+mn-lt"/>
              </a:rPr>
              <a:t>（一）纳税人获得一次性存量留抵退税前，增量留抵税额为当期期末留抵税额与2019年3月31日相比新增加的留抵税额。</a:t>
            </a:r>
            <a:endParaRPr lang="zh-CN" altLang="en-US" sz="1600" dirty="0">
              <a:solidFill>
                <a:srgbClr val="274F95"/>
              </a:solidFill>
              <a:cs typeface="+mn-ea"/>
              <a:sym typeface="+mn-lt"/>
            </a:endParaRPr>
          </a:p>
          <a:p>
            <a:pPr algn="l"/>
            <a:r>
              <a:rPr lang="zh-CN" altLang="en-US" sz="1600" dirty="0">
                <a:solidFill>
                  <a:srgbClr val="274F95"/>
                </a:solidFill>
                <a:cs typeface="+mn-ea"/>
                <a:sym typeface="+mn-lt"/>
              </a:rPr>
              <a:t>（二）纳税人获得一次性存量留抵退税后，增量留抵税额为当期期末留抵税额。</a:t>
            </a:r>
            <a:endParaRPr lang="zh-CN" altLang="en-US" sz="1600" dirty="0">
              <a:solidFill>
                <a:srgbClr val="274F95"/>
              </a:solidFill>
              <a:cs typeface="+mn-ea"/>
              <a:sym typeface="+mn-lt"/>
            </a:endParaRPr>
          </a:p>
          <a:p>
            <a:pPr algn="l"/>
            <a:endParaRPr lang="zh-CN" altLang="en-US" sz="1600" dirty="0">
              <a:solidFill>
                <a:srgbClr val="274F95"/>
              </a:solidFill>
              <a:cs typeface="+mn-ea"/>
              <a:sym typeface="+mn-lt"/>
            </a:endParaRPr>
          </a:p>
          <a:p>
            <a:pPr algn="l"/>
            <a:r>
              <a:rPr lang="zh-CN" altLang="en-US" sz="1600" dirty="0">
                <a:solidFill>
                  <a:srgbClr val="274F95"/>
                </a:solidFill>
                <a:cs typeface="+mn-ea"/>
                <a:sym typeface="+mn-lt"/>
              </a:rPr>
              <a:t>举例说明：某纳税人2019年3月31日的期末留抵税额为100万元，2022年7月31日的期末留抵税额为120万元，在8月纳税申报期申请增量留抵退税时，如果此前未获得一次性存量留抵退税，该纳税人的增量留抵税额为20万元（=120-100）；如果此前已获得一次性存量留抵退税，该纳税人的增量留抵税额为120万元。</a:t>
            </a:r>
            <a:endParaRPr lang="zh-CN" altLang="en-US" sz="1600" dirty="0">
              <a:solidFill>
                <a:srgbClr val="274F95"/>
              </a:solidFill>
              <a:cs typeface="+mn-ea"/>
              <a:sym typeface="+mn-lt"/>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534436" y="1168904"/>
            <a:ext cx="471638"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a:latin typeface="思源宋体 Heavy" panose="02020900000000000000" pitchFamily="18" charset="-122"/>
              <a:ea typeface="思源宋体 Heavy" panose="02020900000000000000" pitchFamily="18" charset="-122"/>
            </a:endParaRPr>
          </a:p>
        </p:txBody>
      </p:sp>
      <p:sp>
        <p:nvSpPr>
          <p:cNvPr id="9" name="图标"/>
          <p:cNvSpPr>
            <a:spLocks noEditPoints="1"/>
          </p:cNvSpPr>
          <p:nvPr/>
        </p:nvSpPr>
        <p:spPr bwMode="auto">
          <a:xfrm>
            <a:off x="4644297" y="2478405"/>
            <a:ext cx="220345" cy="403860"/>
          </a:xfrm>
          <a:custGeom>
            <a:avLst/>
            <a:gdLst>
              <a:gd name="T0" fmla="*/ 96 w 193"/>
              <a:gd name="T1" fmla="*/ 329 h 353"/>
              <a:gd name="T2" fmla="*/ 105 w 193"/>
              <a:gd name="T3" fmla="*/ 321 h 353"/>
              <a:gd name="T4" fmla="*/ 96 w 193"/>
              <a:gd name="T5" fmla="*/ 313 h 353"/>
              <a:gd name="T6" fmla="*/ 88 w 193"/>
              <a:gd name="T7" fmla="*/ 321 h 353"/>
              <a:gd name="T8" fmla="*/ 96 w 193"/>
              <a:gd name="T9" fmla="*/ 329 h 353"/>
              <a:gd name="T10" fmla="*/ 161 w 193"/>
              <a:gd name="T11" fmla="*/ 0 h 353"/>
              <a:gd name="T12" fmla="*/ 32 w 193"/>
              <a:gd name="T13" fmla="*/ 0 h 353"/>
              <a:gd name="T14" fmla="*/ 0 w 193"/>
              <a:gd name="T15" fmla="*/ 32 h 353"/>
              <a:gd name="T16" fmla="*/ 0 w 193"/>
              <a:gd name="T17" fmla="*/ 321 h 353"/>
              <a:gd name="T18" fmla="*/ 32 w 193"/>
              <a:gd name="T19" fmla="*/ 353 h 353"/>
              <a:gd name="T20" fmla="*/ 161 w 193"/>
              <a:gd name="T21" fmla="*/ 353 h 353"/>
              <a:gd name="T22" fmla="*/ 193 w 193"/>
              <a:gd name="T23" fmla="*/ 321 h 353"/>
              <a:gd name="T24" fmla="*/ 193 w 193"/>
              <a:gd name="T25" fmla="*/ 32 h 353"/>
              <a:gd name="T26" fmla="*/ 161 w 193"/>
              <a:gd name="T27" fmla="*/ 0 h 353"/>
              <a:gd name="T28" fmla="*/ 177 w 193"/>
              <a:gd name="T29" fmla="*/ 321 h 353"/>
              <a:gd name="T30" fmla="*/ 161 w 193"/>
              <a:gd name="T31" fmla="*/ 337 h 353"/>
              <a:gd name="T32" fmla="*/ 32 w 193"/>
              <a:gd name="T33" fmla="*/ 337 h 353"/>
              <a:gd name="T34" fmla="*/ 16 w 193"/>
              <a:gd name="T35" fmla="*/ 321 h 353"/>
              <a:gd name="T36" fmla="*/ 16 w 193"/>
              <a:gd name="T37" fmla="*/ 305 h 353"/>
              <a:gd name="T38" fmla="*/ 177 w 193"/>
              <a:gd name="T39" fmla="*/ 305 h 353"/>
              <a:gd name="T40" fmla="*/ 177 w 193"/>
              <a:gd name="T41" fmla="*/ 321 h 353"/>
              <a:gd name="T42" fmla="*/ 177 w 193"/>
              <a:gd name="T43" fmla="*/ 289 h 353"/>
              <a:gd name="T44" fmla="*/ 16 w 193"/>
              <a:gd name="T45" fmla="*/ 289 h 353"/>
              <a:gd name="T46" fmla="*/ 16 w 193"/>
              <a:gd name="T47" fmla="*/ 64 h 353"/>
              <a:gd name="T48" fmla="*/ 177 w 193"/>
              <a:gd name="T49" fmla="*/ 64 h 353"/>
              <a:gd name="T50" fmla="*/ 177 w 193"/>
              <a:gd name="T51" fmla="*/ 289 h 353"/>
              <a:gd name="T52" fmla="*/ 177 w 193"/>
              <a:gd name="T53" fmla="*/ 48 h 353"/>
              <a:gd name="T54" fmla="*/ 16 w 193"/>
              <a:gd name="T55" fmla="*/ 48 h 353"/>
              <a:gd name="T56" fmla="*/ 16 w 193"/>
              <a:gd name="T57" fmla="*/ 32 h 353"/>
              <a:gd name="T58" fmla="*/ 32 w 193"/>
              <a:gd name="T59" fmla="*/ 16 h 353"/>
              <a:gd name="T60" fmla="*/ 161 w 193"/>
              <a:gd name="T61" fmla="*/ 16 h 353"/>
              <a:gd name="T62" fmla="*/ 177 w 193"/>
              <a:gd name="T63" fmla="*/ 32 h 353"/>
              <a:gd name="T64" fmla="*/ 177 w 193"/>
              <a:gd name="T65" fmla="*/ 48 h 353"/>
              <a:gd name="T66" fmla="*/ 105 w 193"/>
              <a:gd name="T67" fmla="*/ 24 h 353"/>
              <a:gd name="T68" fmla="*/ 88 w 193"/>
              <a:gd name="T69" fmla="*/ 24 h 353"/>
              <a:gd name="T70" fmla="*/ 80 w 193"/>
              <a:gd name="T71" fmla="*/ 32 h 353"/>
              <a:gd name="T72" fmla="*/ 88 w 193"/>
              <a:gd name="T73" fmla="*/ 40 h 353"/>
              <a:gd name="T74" fmla="*/ 105 w 193"/>
              <a:gd name="T75" fmla="*/ 40 h 353"/>
              <a:gd name="T76" fmla="*/ 113 w 193"/>
              <a:gd name="T77" fmla="*/ 32 h 353"/>
              <a:gd name="T78" fmla="*/ 105 w 193"/>
              <a:gd name="T79"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3" h="353">
                <a:moveTo>
                  <a:pt x="96" y="329"/>
                </a:moveTo>
                <a:cubicBezTo>
                  <a:pt x="101" y="329"/>
                  <a:pt x="105" y="326"/>
                  <a:pt x="105" y="321"/>
                </a:cubicBezTo>
                <a:cubicBezTo>
                  <a:pt x="105" y="317"/>
                  <a:pt x="101" y="313"/>
                  <a:pt x="96" y="313"/>
                </a:cubicBezTo>
                <a:cubicBezTo>
                  <a:pt x="92" y="313"/>
                  <a:pt x="88" y="317"/>
                  <a:pt x="88" y="321"/>
                </a:cubicBezTo>
                <a:cubicBezTo>
                  <a:pt x="88" y="326"/>
                  <a:pt x="92" y="329"/>
                  <a:pt x="96" y="329"/>
                </a:cubicBezTo>
                <a:moveTo>
                  <a:pt x="161" y="0"/>
                </a:moveTo>
                <a:cubicBezTo>
                  <a:pt x="32" y="0"/>
                  <a:pt x="32" y="0"/>
                  <a:pt x="32" y="0"/>
                </a:cubicBezTo>
                <a:cubicBezTo>
                  <a:pt x="15" y="0"/>
                  <a:pt x="0" y="14"/>
                  <a:pt x="0" y="32"/>
                </a:cubicBezTo>
                <a:cubicBezTo>
                  <a:pt x="0" y="321"/>
                  <a:pt x="0" y="321"/>
                  <a:pt x="0" y="321"/>
                </a:cubicBezTo>
                <a:cubicBezTo>
                  <a:pt x="0" y="339"/>
                  <a:pt x="15" y="353"/>
                  <a:pt x="32" y="353"/>
                </a:cubicBezTo>
                <a:cubicBezTo>
                  <a:pt x="161" y="353"/>
                  <a:pt x="161" y="353"/>
                  <a:pt x="161" y="353"/>
                </a:cubicBezTo>
                <a:cubicBezTo>
                  <a:pt x="178" y="353"/>
                  <a:pt x="193" y="339"/>
                  <a:pt x="193" y="321"/>
                </a:cubicBezTo>
                <a:cubicBezTo>
                  <a:pt x="193" y="32"/>
                  <a:pt x="193" y="32"/>
                  <a:pt x="193" y="32"/>
                </a:cubicBezTo>
                <a:cubicBezTo>
                  <a:pt x="193" y="14"/>
                  <a:pt x="178" y="0"/>
                  <a:pt x="161" y="0"/>
                </a:cubicBezTo>
                <a:moveTo>
                  <a:pt x="177" y="321"/>
                </a:moveTo>
                <a:cubicBezTo>
                  <a:pt x="177" y="330"/>
                  <a:pt x="170" y="337"/>
                  <a:pt x="161" y="337"/>
                </a:cubicBezTo>
                <a:cubicBezTo>
                  <a:pt x="32" y="337"/>
                  <a:pt x="32" y="337"/>
                  <a:pt x="32" y="337"/>
                </a:cubicBezTo>
                <a:cubicBezTo>
                  <a:pt x="23" y="337"/>
                  <a:pt x="16" y="330"/>
                  <a:pt x="16" y="321"/>
                </a:cubicBezTo>
                <a:cubicBezTo>
                  <a:pt x="16" y="305"/>
                  <a:pt x="16" y="305"/>
                  <a:pt x="16" y="305"/>
                </a:cubicBezTo>
                <a:cubicBezTo>
                  <a:pt x="177" y="305"/>
                  <a:pt x="177" y="305"/>
                  <a:pt x="177" y="305"/>
                </a:cubicBezTo>
                <a:lnTo>
                  <a:pt x="177" y="321"/>
                </a:lnTo>
                <a:close/>
                <a:moveTo>
                  <a:pt x="177" y="289"/>
                </a:moveTo>
                <a:cubicBezTo>
                  <a:pt x="16" y="289"/>
                  <a:pt x="16" y="289"/>
                  <a:pt x="16" y="289"/>
                </a:cubicBezTo>
                <a:cubicBezTo>
                  <a:pt x="16" y="64"/>
                  <a:pt x="16" y="64"/>
                  <a:pt x="16" y="64"/>
                </a:cubicBezTo>
                <a:cubicBezTo>
                  <a:pt x="177" y="64"/>
                  <a:pt x="177" y="64"/>
                  <a:pt x="177" y="64"/>
                </a:cubicBezTo>
                <a:lnTo>
                  <a:pt x="177" y="289"/>
                </a:lnTo>
                <a:close/>
                <a:moveTo>
                  <a:pt x="177" y="48"/>
                </a:moveTo>
                <a:cubicBezTo>
                  <a:pt x="16" y="48"/>
                  <a:pt x="16" y="48"/>
                  <a:pt x="16" y="48"/>
                </a:cubicBezTo>
                <a:cubicBezTo>
                  <a:pt x="16" y="32"/>
                  <a:pt x="16" y="32"/>
                  <a:pt x="16" y="32"/>
                </a:cubicBezTo>
                <a:cubicBezTo>
                  <a:pt x="16" y="23"/>
                  <a:pt x="23" y="16"/>
                  <a:pt x="32" y="16"/>
                </a:cubicBezTo>
                <a:cubicBezTo>
                  <a:pt x="161" y="16"/>
                  <a:pt x="161" y="16"/>
                  <a:pt x="161" y="16"/>
                </a:cubicBezTo>
                <a:cubicBezTo>
                  <a:pt x="170" y="16"/>
                  <a:pt x="177" y="23"/>
                  <a:pt x="177" y="32"/>
                </a:cubicBezTo>
                <a:lnTo>
                  <a:pt x="177" y="48"/>
                </a:lnTo>
                <a:close/>
                <a:moveTo>
                  <a:pt x="105" y="24"/>
                </a:moveTo>
                <a:cubicBezTo>
                  <a:pt x="88" y="24"/>
                  <a:pt x="88" y="24"/>
                  <a:pt x="88" y="24"/>
                </a:cubicBezTo>
                <a:cubicBezTo>
                  <a:pt x="84" y="24"/>
                  <a:pt x="80" y="28"/>
                  <a:pt x="80" y="32"/>
                </a:cubicBezTo>
                <a:cubicBezTo>
                  <a:pt x="80" y="37"/>
                  <a:pt x="84" y="40"/>
                  <a:pt x="88" y="40"/>
                </a:cubicBezTo>
                <a:cubicBezTo>
                  <a:pt x="105" y="40"/>
                  <a:pt x="105" y="40"/>
                  <a:pt x="105" y="40"/>
                </a:cubicBezTo>
                <a:cubicBezTo>
                  <a:pt x="109" y="40"/>
                  <a:pt x="113" y="37"/>
                  <a:pt x="113" y="32"/>
                </a:cubicBezTo>
                <a:cubicBezTo>
                  <a:pt x="113" y="28"/>
                  <a:pt x="109" y="24"/>
                  <a:pt x="105" y="24"/>
                </a:cubicBezTo>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1" name="图标"/>
          <p:cNvSpPr>
            <a:spLocks noEditPoints="1"/>
          </p:cNvSpPr>
          <p:nvPr/>
        </p:nvSpPr>
        <p:spPr bwMode="auto">
          <a:xfrm>
            <a:off x="7218818" y="2514600"/>
            <a:ext cx="403860" cy="330200"/>
          </a:xfrm>
          <a:custGeom>
            <a:avLst/>
            <a:gdLst>
              <a:gd name="T0" fmla="*/ 216 w 353"/>
              <a:gd name="T1" fmla="*/ 48 h 289"/>
              <a:gd name="T2" fmla="*/ 216 w 353"/>
              <a:gd name="T3" fmla="*/ 32 h 289"/>
              <a:gd name="T4" fmla="*/ 128 w 353"/>
              <a:gd name="T5" fmla="*/ 40 h 289"/>
              <a:gd name="T6" fmla="*/ 176 w 353"/>
              <a:gd name="T7" fmla="*/ 112 h 289"/>
              <a:gd name="T8" fmla="*/ 176 w 353"/>
              <a:gd name="T9" fmla="*/ 208 h 289"/>
              <a:gd name="T10" fmla="*/ 176 w 353"/>
              <a:gd name="T11" fmla="*/ 112 h 289"/>
              <a:gd name="T12" fmla="*/ 144 w 353"/>
              <a:gd name="T13" fmla="*/ 160 h 289"/>
              <a:gd name="T14" fmla="*/ 208 w 353"/>
              <a:gd name="T15" fmla="*/ 160 h 289"/>
              <a:gd name="T16" fmla="*/ 176 w 353"/>
              <a:gd name="T17" fmla="*/ 80 h 289"/>
              <a:gd name="T18" fmla="*/ 176 w 353"/>
              <a:gd name="T19" fmla="*/ 240 h 289"/>
              <a:gd name="T20" fmla="*/ 176 w 353"/>
              <a:gd name="T21" fmla="*/ 80 h 289"/>
              <a:gd name="T22" fmla="*/ 112 w 353"/>
              <a:gd name="T23" fmla="*/ 160 h 289"/>
              <a:gd name="T24" fmla="*/ 240 w 353"/>
              <a:gd name="T25" fmla="*/ 160 h 289"/>
              <a:gd name="T26" fmla="*/ 297 w 353"/>
              <a:gd name="T27" fmla="*/ 128 h 289"/>
              <a:gd name="T28" fmla="*/ 297 w 353"/>
              <a:gd name="T29" fmla="*/ 144 h 289"/>
              <a:gd name="T30" fmla="*/ 297 w 353"/>
              <a:gd name="T31" fmla="*/ 128 h 289"/>
              <a:gd name="T32" fmla="*/ 272 w 353"/>
              <a:gd name="T33" fmla="*/ 88 h 289"/>
              <a:gd name="T34" fmla="*/ 321 w 353"/>
              <a:gd name="T35" fmla="*/ 88 h 289"/>
              <a:gd name="T36" fmla="*/ 297 w 353"/>
              <a:gd name="T37" fmla="*/ 96 h 289"/>
              <a:gd name="T38" fmla="*/ 297 w 353"/>
              <a:gd name="T39" fmla="*/ 80 h 289"/>
              <a:gd name="T40" fmla="*/ 297 w 353"/>
              <a:gd name="T41" fmla="*/ 96 h 289"/>
              <a:gd name="T42" fmla="*/ 289 w 353"/>
              <a:gd name="T43" fmla="*/ 32 h 289"/>
              <a:gd name="T44" fmla="*/ 176 w 353"/>
              <a:gd name="T45" fmla="*/ 0 h 289"/>
              <a:gd name="T46" fmla="*/ 64 w 353"/>
              <a:gd name="T47" fmla="*/ 32 h 289"/>
              <a:gd name="T48" fmla="*/ 0 w 353"/>
              <a:gd name="T49" fmla="*/ 64 h 289"/>
              <a:gd name="T50" fmla="*/ 32 w 353"/>
              <a:gd name="T51" fmla="*/ 289 h 289"/>
              <a:gd name="T52" fmla="*/ 353 w 353"/>
              <a:gd name="T53" fmla="*/ 256 h 289"/>
              <a:gd name="T54" fmla="*/ 321 w 353"/>
              <a:gd name="T55" fmla="*/ 32 h 289"/>
              <a:gd name="T56" fmla="*/ 267 w 353"/>
              <a:gd name="T57" fmla="*/ 192 h 289"/>
              <a:gd name="T58" fmla="*/ 337 w 353"/>
              <a:gd name="T59" fmla="*/ 208 h 289"/>
              <a:gd name="T60" fmla="*/ 321 w 353"/>
              <a:gd name="T61" fmla="*/ 272 h 289"/>
              <a:gd name="T62" fmla="*/ 16 w 353"/>
              <a:gd name="T63" fmla="*/ 256 h 289"/>
              <a:gd name="T64" fmla="*/ 93 w 353"/>
              <a:gd name="T65" fmla="*/ 208 h 289"/>
              <a:gd name="T66" fmla="*/ 16 w 353"/>
              <a:gd name="T67" fmla="*/ 192 h 289"/>
              <a:gd name="T68" fmla="*/ 32 w 353"/>
              <a:gd name="T69" fmla="*/ 48 h 289"/>
              <a:gd name="T70" fmla="*/ 120 w 353"/>
              <a:gd name="T71" fmla="*/ 16 h 289"/>
              <a:gd name="T72" fmla="*/ 232 w 353"/>
              <a:gd name="T73" fmla="*/ 16 h 289"/>
              <a:gd name="T74" fmla="*/ 321 w 353"/>
              <a:gd name="T75" fmla="*/ 48 h 289"/>
              <a:gd name="T76" fmla="*/ 337 w 353"/>
              <a:gd name="T77" fmla="*/ 192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89">
                <a:moveTo>
                  <a:pt x="136" y="48"/>
                </a:moveTo>
                <a:cubicBezTo>
                  <a:pt x="216" y="48"/>
                  <a:pt x="216" y="48"/>
                  <a:pt x="216" y="48"/>
                </a:cubicBezTo>
                <a:cubicBezTo>
                  <a:pt x="221" y="48"/>
                  <a:pt x="224" y="44"/>
                  <a:pt x="224" y="40"/>
                </a:cubicBezTo>
                <a:cubicBezTo>
                  <a:pt x="224" y="35"/>
                  <a:pt x="221" y="32"/>
                  <a:pt x="216" y="32"/>
                </a:cubicBezTo>
                <a:cubicBezTo>
                  <a:pt x="136" y="32"/>
                  <a:pt x="136" y="32"/>
                  <a:pt x="136" y="32"/>
                </a:cubicBezTo>
                <a:cubicBezTo>
                  <a:pt x="132" y="32"/>
                  <a:pt x="128" y="35"/>
                  <a:pt x="128" y="40"/>
                </a:cubicBezTo>
                <a:cubicBezTo>
                  <a:pt x="128" y="44"/>
                  <a:pt x="132" y="48"/>
                  <a:pt x="136" y="48"/>
                </a:cubicBezTo>
                <a:moveTo>
                  <a:pt x="176" y="112"/>
                </a:moveTo>
                <a:cubicBezTo>
                  <a:pt x="150" y="112"/>
                  <a:pt x="128" y="133"/>
                  <a:pt x="128" y="160"/>
                </a:cubicBezTo>
                <a:cubicBezTo>
                  <a:pt x="128" y="187"/>
                  <a:pt x="150" y="208"/>
                  <a:pt x="176" y="208"/>
                </a:cubicBezTo>
                <a:cubicBezTo>
                  <a:pt x="203" y="208"/>
                  <a:pt x="224" y="187"/>
                  <a:pt x="224" y="160"/>
                </a:cubicBezTo>
                <a:cubicBezTo>
                  <a:pt x="224" y="133"/>
                  <a:pt x="203" y="112"/>
                  <a:pt x="176" y="112"/>
                </a:cubicBezTo>
                <a:moveTo>
                  <a:pt x="176" y="192"/>
                </a:moveTo>
                <a:cubicBezTo>
                  <a:pt x="158" y="192"/>
                  <a:pt x="144" y="178"/>
                  <a:pt x="144" y="160"/>
                </a:cubicBezTo>
                <a:cubicBezTo>
                  <a:pt x="144" y="142"/>
                  <a:pt x="158" y="128"/>
                  <a:pt x="176" y="128"/>
                </a:cubicBezTo>
                <a:cubicBezTo>
                  <a:pt x="194" y="128"/>
                  <a:pt x="208" y="142"/>
                  <a:pt x="208" y="160"/>
                </a:cubicBezTo>
                <a:cubicBezTo>
                  <a:pt x="208" y="178"/>
                  <a:pt x="194" y="192"/>
                  <a:pt x="176" y="192"/>
                </a:cubicBezTo>
                <a:moveTo>
                  <a:pt x="176" y="80"/>
                </a:moveTo>
                <a:cubicBezTo>
                  <a:pt x="132" y="80"/>
                  <a:pt x="96" y="116"/>
                  <a:pt x="96" y="160"/>
                </a:cubicBezTo>
                <a:cubicBezTo>
                  <a:pt x="96" y="204"/>
                  <a:pt x="132" y="240"/>
                  <a:pt x="176" y="240"/>
                </a:cubicBezTo>
                <a:cubicBezTo>
                  <a:pt x="221" y="240"/>
                  <a:pt x="256" y="204"/>
                  <a:pt x="256" y="160"/>
                </a:cubicBezTo>
                <a:cubicBezTo>
                  <a:pt x="256" y="116"/>
                  <a:pt x="221" y="80"/>
                  <a:pt x="176" y="80"/>
                </a:cubicBezTo>
                <a:moveTo>
                  <a:pt x="176" y="224"/>
                </a:moveTo>
                <a:cubicBezTo>
                  <a:pt x="141" y="224"/>
                  <a:pt x="112" y="196"/>
                  <a:pt x="112" y="160"/>
                </a:cubicBezTo>
                <a:cubicBezTo>
                  <a:pt x="112" y="125"/>
                  <a:pt x="141" y="96"/>
                  <a:pt x="176" y="96"/>
                </a:cubicBezTo>
                <a:cubicBezTo>
                  <a:pt x="212" y="96"/>
                  <a:pt x="240" y="125"/>
                  <a:pt x="240" y="160"/>
                </a:cubicBezTo>
                <a:cubicBezTo>
                  <a:pt x="240" y="196"/>
                  <a:pt x="212" y="224"/>
                  <a:pt x="176" y="224"/>
                </a:cubicBezTo>
                <a:moveTo>
                  <a:pt x="297" y="128"/>
                </a:moveTo>
                <a:cubicBezTo>
                  <a:pt x="292" y="128"/>
                  <a:pt x="289" y="132"/>
                  <a:pt x="289" y="136"/>
                </a:cubicBezTo>
                <a:cubicBezTo>
                  <a:pt x="289" y="140"/>
                  <a:pt x="292" y="144"/>
                  <a:pt x="297" y="144"/>
                </a:cubicBezTo>
                <a:cubicBezTo>
                  <a:pt x="301" y="144"/>
                  <a:pt x="305" y="140"/>
                  <a:pt x="305" y="136"/>
                </a:cubicBezTo>
                <a:cubicBezTo>
                  <a:pt x="305" y="132"/>
                  <a:pt x="301" y="128"/>
                  <a:pt x="297" y="128"/>
                </a:cubicBezTo>
                <a:moveTo>
                  <a:pt x="297" y="64"/>
                </a:moveTo>
                <a:cubicBezTo>
                  <a:pt x="283" y="64"/>
                  <a:pt x="272" y="75"/>
                  <a:pt x="272" y="88"/>
                </a:cubicBezTo>
                <a:cubicBezTo>
                  <a:pt x="272" y="101"/>
                  <a:pt x="283" y="112"/>
                  <a:pt x="297" y="112"/>
                </a:cubicBezTo>
                <a:cubicBezTo>
                  <a:pt x="310" y="112"/>
                  <a:pt x="321" y="101"/>
                  <a:pt x="321" y="88"/>
                </a:cubicBezTo>
                <a:cubicBezTo>
                  <a:pt x="321" y="75"/>
                  <a:pt x="310" y="64"/>
                  <a:pt x="297" y="64"/>
                </a:cubicBezTo>
                <a:moveTo>
                  <a:pt x="297" y="96"/>
                </a:moveTo>
                <a:cubicBezTo>
                  <a:pt x="292" y="96"/>
                  <a:pt x="289" y="92"/>
                  <a:pt x="289" y="88"/>
                </a:cubicBezTo>
                <a:cubicBezTo>
                  <a:pt x="289" y="83"/>
                  <a:pt x="292" y="80"/>
                  <a:pt x="297" y="80"/>
                </a:cubicBezTo>
                <a:cubicBezTo>
                  <a:pt x="301" y="80"/>
                  <a:pt x="305" y="83"/>
                  <a:pt x="305" y="88"/>
                </a:cubicBezTo>
                <a:cubicBezTo>
                  <a:pt x="305" y="92"/>
                  <a:pt x="301" y="96"/>
                  <a:pt x="297" y="96"/>
                </a:cubicBezTo>
                <a:moveTo>
                  <a:pt x="321" y="32"/>
                </a:moveTo>
                <a:cubicBezTo>
                  <a:pt x="289" y="32"/>
                  <a:pt x="289" y="32"/>
                  <a:pt x="289" y="32"/>
                </a:cubicBezTo>
                <a:cubicBezTo>
                  <a:pt x="264" y="32"/>
                  <a:pt x="264" y="0"/>
                  <a:pt x="232" y="0"/>
                </a:cubicBezTo>
                <a:cubicBezTo>
                  <a:pt x="176" y="0"/>
                  <a:pt x="176" y="0"/>
                  <a:pt x="176" y="0"/>
                </a:cubicBezTo>
                <a:cubicBezTo>
                  <a:pt x="120" y="0"/>
                  <a:pt x="120" y="0"/>
                  <a:pt x="120" y="0"/>
                </a:cubicBezTo>
                <a:cubicBezTo>
                  <a:pt x="88" y="0"/>
                  <a:pt x="88" y="32"/>
                  <a:pt x="64" y="32"/>
                </a:cubicBezTo>
                <a:cubicBezTo>
                  <a:pt x="32" y="32"/>
                  <a:pt x="32" y="32"/>
                  <a:pt x="32" y="32"/>
                </a:cubicBezTo>
                <a:cubicBezTo>
                  <a:pt x="14" y="32"/>
                  <a:pt x="0" y="46"/>
                  <a:pt x="0" y="64"/>
                </a:cubicBezTo>
                <a:cubicBezTo>
                  <a:pt x="0" y="256"/>
                  <a:pt x="0" y="256"/>
                  <a:pt x="0" y="256"/>
                </a:cubicBezTo>
                <a:cubicBezTo>
                  <a:pt x="0" y="274"/>
                  <a:pt x="14" y="289"/>
                  <a:pt x="32" y="289"/>
                </a:cubicBezTo>
                <a:cubicBezTo>
                  <a:pt x="321" y="289"/>
                  <a:pt x="321" y="289"/>
                  <a:pt x="321" y="289"/>
                </a:cubicBezTo>
                <a:cubicBezTo>
                  <a:pt x="338" y="289"/>
                  <a:pt x="353" y="274"/>
                  <a:pt x="353" y="256"/>
                </a:cubicBezTo>
                <a:cubicBezTo>
                  <a:pt x="353" y="64"/>
                  <a:pt x="353" y="64"/>
                  <a:pt x="353" y="64"/>
                </a:cubicBezTo>
                <a:cubicBezTo>
                  <a:pt x="353" y="46"/>
                  <a:pt x="338" y="32"/>
                  <a:pt x="321" y="32"/>
                </a:cubicBezTo>
                <a:moveTo>
                  <a:pt x="337" y="192"/>
                </a:moveTo>
                <a:cubicBezTo>
                  <a:pt x="267" y="192"/>
                  <a:pt x="267" y="192"/>
                  <a:pt x="267" y="192"/>
                </a:cubicBezTo>
                <a:cubicBezTo>
                  <a:pt x="265" y="198"/>
                  <a:pt x="262" y="203"/>
                  <a:pt x="260" y="208"/>
                </a:cubicBezTo>
                <a:cubicBezTo>
                  <a:pt x="337" y="208"/>
                  <a:pt x="337" y="208"/>
                  <a:pt x="337" y="208"/>
                </a:cubicBezTo>
                <a:cubicBezTo>
                  <a:pt x="337" y="256"/>
                  <a:pt x="337" y="256"/>
                  <a:pt x="337" y="256"/>
                </a:cubicBezTo>
                <a:cubicBezTo>
                  <a:pt x="337" y="265"/>
                  <a:pt x="330" y="272"/>
                  <a:pt x="321" y="272"/>
                </a:cubicBezTo>
                <a:cubicBezTo>
                  <a:pt x="32" y="272"/>
                  <a:pt x="32" y="272"/>
                  <a:pt x="32" y="272"/>
                </a:cubicBezTo>
                <a:cubicBezTo>
                  <a:pt x="23" y="272"/>
                  <a:pt x="16" y="265"/>
                  <a:pt x="16" y="256"/>
                </a:cubicBezTo>
                <a:cubicBezTo>
                  <a:pt x="16" y="208"/>
                  <a:pt x="16" y="208"/>
                  <a:pt x="16" y="208"/>
                </a:cubicBezTo>
                <a:cubicBezTo>
                  <a:pt x="93" y="208"/>
                  <a:pt x="93" y="208"/>
                  <a:pt x="93" y="208"/>
                </a:cubicBezTo>
                <a:cubicBezTo>
                  <a:pt x="90" y="203"/>
                  <a:pt x="87" y="198"/>
                  <a:pt x="85" y="192"/>
                </a:cubicBezTo>
                <a:cubicBezTo>
                  <a:pt x="16" y="192"/>
                  <a:pt x="16" y="192"/>
                  <a:pt x="16" y="192"/>
                </a:cubicBezTo>
                <a:cubicBezTo>
                  <a:pt x="16" y="64"/>
                  <a:pt x="16" y="64"/>
                  <a:pt x="16" y="64"/>
                </a:cubicBezTo>
                <a:cubicBezTo>
                  <a:pt x="16" y="55"/>
                  <a:pt x="23" y="48"/>
                  <a:pt x="32" y="48"/>
                </a:cubicBezTo>
                <a:cubicBezTo>
                  <a:pt x="64" y="48"/>
                  <a:pt x="64" y="48"/>
                  <a:pt x="64" y="48"/>
                </a:cubicBezTo>
                <a:cubicBezTo>
                  <a:pt x="96" y="48"/>
                  <a:pt x="96" y="16"/>
                  <a:pt x="120" y="16"/>
                </a:cubicBezTo>
                <a:cubicBezTo>
                  <a:pt x="176" y="16"/>
                  <a:pt x="176" y="16"/>
                  <a:pt x="176" y="16"/>
                </a:cubicBezTo>
                <a:cubicBezTo>
                  <a:pt x="232" y="16"/>
                  <a:pt x="232" y="16"/>
                  <a:pt x="232" y="16"/>
                </a:cubicBezTo>
                <a:cubicBezTo>
                  <a:pt x="256" y="16"/>
                  <a:pt x="256" y="48"/>
                  <a:pt x="289" y="48"/>
                </a:cubicBezTo>
                <a:cubicBezTo>
                  <a:pt x="321" y="48"/>
                  <a:pt x="321" y="48"/>
                  <a:pt x="321" y="48"/>
                </a:cubicBezTo>
                <a:cubicBezTo>
                  <a:pt x="330" y="48"/>
                  <a:pt x="337" y="55"/>
                  <a:pt x="337" y="64"/>
                </a:cubicBezTo>
                <a:lnTo>
                  <a:pt x="337" y="192"/>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3" name="图标"/>
          <p:cNvSpPr>
            <a:spLocks noEditPoints="1"/>
          </p:cNvSpPr>
          <p:nvPr/>
        </p:nvSpPr>
        <p:spPr bwMode="auto">
          <a:xfrm>
            <a:off x="1918018" y="2475865"/>
            <a:ext cx="405765" cy="407670"/>
          </a:xfrm>
          <a:custGeom>
            <a:avLst/>
            <a:gdLst>
              <a:gd name="T0" fmla="*/ 321 w 353"/>
              <a:gd name="T1" fmla="*/ 104 h 353"/>
              <a:gd name="T2" fmla="*/ 321 w 353"/>
              <a:gd name="T3" fmla="*/ 24 h 353"/>
              <a:gd name="T4" fmla="*/ 297 w 353"/>
              <a:gd name="T5" fmla="*/ 0 h 353"/>
              <a:gd name="T6" fmla="*/ 273 w 353"/>
              <a:gd name="T7" fmla="*/ 24 h 353"/>
              <a:gd name="T8" fmla="*/ 273 w 353"/>
              <a:gd name="T9" fmla="*/ 30 h 353"/>
              <a:gd name="T10" fmla="*/ 40 w 353"/>
              <a:gd name="T11" fmla="*/ 98 h 353"/>
              <a:gd name="T12" fmla="*/ 32 w 353"/>
              <a:gd name="T13" fmla="*/ 96 h 353"/>
              <a:gd name="T14" fmla="*/ 16 w 353"/>
              <a:gd name="T15" fmla="*/ 96 h 353"/>
              <a:gd name="T16" fmla="*/ 0 w 353"/>
              <a:gd name="T17" fmla="*/ 112 h 353"/>
              <a:gd name="T18" fmla="*/ 0 w 353"/>
              <a:gd name="T19" fmla="*/ 192 h 353"/>
              <a:gd name="T20" fmla="*/ 16 w 353"/>
              <a:gd name="T21" fmla="*/ 208 h 353"/>
              <a:gd name="T22" fmla="*/ 32 w 353"/>
              <a:gd name="T23" fmla="*/ 208 h 353"/>
              <a:gd name="T24" fmla="*/ 40 w 353"/>
              <a:gd name="T25" fmla="*/ 206 h 353"/>
              <a:gd name="T26" fmla="*/ 50 w 353"/>
              <a:gd name="T27" fmla="*/ 209 h 353"/>
              <a:gd name="T28" fmla="*/ 81 w 353"/>
              <a:gd name="T29" fmla="*/ 347 h 353"/>
              <a:gd name="T30" fmla="*/ 81 w 353"/>
              <a:gd name="T31" fmla="*/ 347 h 353"/>
              <a:gd name="T32" fmla="*/ 89 w 353"/>
              <a:gd name="T33" fmla="*/ 353 h 353"/>
              <a:gd name="T34" fmla="*/ 153 w 353"/>
              <a:gd name="T35" fmla="*/ 353 h 353"/>
              <a:gd name="T36" fmla="*/ 161 w 353"/>
              <a:gd name="T37" fmla="*/ 345 h 353"/>
              <a:gd name="T38" fmla="*/ 160 w 353"/>
              <a:gd name="T39" fmla="*/ 343 h 353"/>
              <a:gd name="T40" fmla="*/ 161 w 353"/>
              <a:gd name="T41" fmla="*/ 343 h 353"/>
              <a:gd name="T42" fmla="*/ 135 w 353"/>
              <a:gd name="T43" fmla="*/ 234 h 353"/>
              <a:gd name="T44" fmla="*/ 273 w 353"/>
              <a:gd name="T45" fmla="*/ 275 h 353"/>
              <a:gd name="T46" fmla="*/ 273 w 353"/>
              <a:gd name="T47" fmla="*/ 281 h 353"/>
              <a:gd name="T48" fmla="*/ 297 w 353"/>
              <a:gd name="T49" fmla="*/ 305 h 353"/>
              <a:gd name="T50" fmla="*/ 321 w 353"/>
              <a:gd name="T51" fmla="*/ 281 h 353"/>
              <a:gd name="T52" fmla="*/ 321 w 353"/>
              <a:gd name="T53" fmla="*/ 200 h 353"/>
              <a:gd name="T54" fmla="*/ 353 w 353"/>
              <a:gd name="T55" fmla="*/ 168 h 353"/>
              <a:gd name="T56" fmla="*/ 353 w 353"/>
              <a:gd name="T57" fmla="*/ 136 h 353"/>
              <a:gd name="T58" fmla="*/ 321 w 353"/>
              <a:gd name="T59" fmla="*/ 104 h 353"/>
              <a:gd name="T60" fmla="*/ 32 w 353"/>
              <a:gd name="T61" fmla="*/ 192 h 353"/>
              <a:gd name="T62" fmla="*/ 16 w 353"/>
              <a:gd name="T63" fmla="*/ 192 h 353"/>
              <a:gd name="T64" fmla="*/ 16 w 353"/>
              <a:gd name="T65" fmla="*/ 112 h 353"/>
              <a:gd name="T66" fmla="*/ 32 w 353"/>
              <a:gd name="T67" fmla="*/ 112 h 353"/>
              <a:gd name="T68" fmla="*/ 32 w 353"/>
              <a:gd name="T69" fmla="*/ 192 h 353"/>
              <a:gd name="T70" fmla="*/ 143 w 353"/>
              <a:gd name="T71" fmla="*/ 337 h 353"/>
              <a:gd name="T72" fmla="*/ 95 w 353"/>
              <a:gd name="T73" fmla="*/ 337 h 353"/>
              <a:gd name="T74" fmla="*/ 91 w 353"/>
              <a:gd name="T75" fmla="*/ 321 h 353"/>
              <a:gd name="T76" fmla="*/ 139 w 353"/>
              <a:gd name="T77" fmla="*/ 321 h 353"/>
              <a:gd name="T78" fmla="*/ 143 w 353"/>
              <a:gd name="T79" fmla="*/ 337 h 353"/>
              <a:gd name="T80" fmla="*/ 135 w 353"/>
              <a:gd name="T81" fmla="*/ 305 h 353"/>
              <a:gd name="T82" fmla="*/ 88 w 353"/>
              <a:gd name="T83" fmla="*/ 305 h 353"/>
              <a:gd name="T84" fmla="*/ 68 w 353"/>
              <a:gd name="T85" fmla="*/ 214 h 353"/>
              <a:gd name="T86" fmla="*/ 117 w 353"/>
              <a:gd name="T87" fmla="*/ 229 h 353"/>
              <a:gd name="T88" fmla="*/ 135 w 353"/>
              <a:gd name="T89" fmla="*/ 305 h 353"/>
              <a:gd name="T90" fmla="*/ 273 w 353"/>
              <a:gd name="T91" fmla="*/ 258 h 353"/>
              <a:gd name="T92" fmla="*/ 48 w 353"/>
              <a:gd name="T93" fmla="*/ 192 h 353"/>
              <a:gd name="T94" fmla="*/ 48 w 353"/>
              <a:gd name="T95" fmla="*/ 113 h 353"/>
              <a:gd name="T96" fmla="*/ 273 w 353"/>
              <a:gd name="T97" fmla="*/ 47 h 353"/>
              <a:gd name="T98" fmla="*/ 273 w 353"/>
              <a:gd name="T99" fmla="*/ 258 h 353"/>
              <a:gd name="T100" fmla="*/ 305 w 353"/>
              <a:gd name="T101" fmla="*/ 281 h 353"/>
              <a:gd name="T102" fmla="*/ 297 w 353"/>
              <a:gd name="T103" fmla="*/ 289 h 353"/>
              <a:gd name="T104" fmla="*/ 289 w 353"/>
              <a:gd name="T105" fmla="*/ 281 h 353"/>
              <a:gd name="T106" fmla="*/ 289 w 353"/>
              <a:gd name="T107" fmla="*/ 24 h 353"/>
              <a:gd name="T108" fmla="*/ 297 w 353"/>
              <a:gd name="T109" fmla="*/ 16 h 353"/>
              <a:gd name="T110" fmla="*/ 305 w 353"/>
              <a:gd name="T111" fmla="*/ 24 h 353"/>
              <a:gd name="T112" fmla="*/ 305 w 353"/>
              <a:gd name="T113" fmla="*/ 281 h 353"/>
              <a:gd name="T114" fmla="*/ 337 w 353"/>
              <a:gd name="T115" fmla="*/ 168 h 353"/>
              <a:gd name="T116" fmla="*/ 321 w 353"/>
              <a:gd name="T117" fmla="*/ 184 h 353"/>
              <a:gd name="T118" fmla="*/ 321 w 353"/>
              <a:gd name="T119" fmla="*/ 120 h 353"/>
              <a:gd name="T120" fmla="*/ 337 w 353"/>
              <a:gd name="T121" fmla="*/ 136 h 353"/>
              <a:gd name="T122" fmla="*/ 337 w 353"/>
              <a:gd name="T123" fmla="*/ 16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21" y="104"/>
                </a:moveTo>
                <a:cubicBezTo>
                  <a:pt x="321" y="24"/>
                  <a:pt x="321" y="24"/>
                  <a:pt x="321" y="24"/>
                </a:cubicBezTo>
                <a:cubicBezTo>
                  <a:pt x="321" y="11"/>
                  <a:pt x="311" y="0"/>
                  <a:pt x="297" y="0"/>
                </a:cubicBezTo>
                <a:cubicBezTo>
                  <a:pt x="284" y="0"/>
                  <a:pt x="273" y="11"/>
                  <a:pt x="273" y="24"/>
                </a:cubicBezTo>
                <a:cubicBezTo>
                  <a:pt x="273" y="30"/>
                  <a:pt x="273" y="30"/>
                  <a:pt x="273" y="30"/>
                </a:cubicBezTo>
                <a:cubicBezTo>
                  <a:pt x="40" y="98"/>
                  <a:pt x="40" y="98"/>
                  <a:pt x="40" y="98"/>
                </a:cubicBezTo>
                <a:cubicBezTo>
                  <a:pt x="38" y="97"/>
                  <a:pt x="35" y="96"/>
                  <a:pt x="32" y="96"/>
                </a:cubicBezTo>
                <a:cubicBezTo>
                  <a:pt x="16" y="96"/>
                  <a:pt x="16" y="96"/>
                  <a:pt x="16" y="96"/>
                </a:cubicBezTo>
                <a:cubicBezTo>
                  <a:pt x="7" y="96"/>
                  <a:pt x="0" y="103"/>
                  <a:pt x="0" y="112"/>
                </a:cubicBezTo>
                <a:cubicBezTo>
                  <a:pt x="0" y="192"/>
                  <a:pt x="0" y="192"/>
                  <a:pt x="0" y="192"/>
                </a:cubicBezTo>
                <a:cubicBezTo>
                  <a:pt x="0" y="201"/>
                  <a:pt x="7" y="208"/>
                  <a:pt x="16" y="208"/>
                </a:cubicBezTo>
                <a:cubicBezTo>
                  <a:pt x="32" y="208"/>
                  <a:pt x="32" y="208"/>
                  <a:pt x="32" y="208"/>
                </a:cubicBezTo>
                <a:cubicBezTo>
                  <a:pt x="35" y="208"/>
                  <a:pt x="38" y="208"/>
                  <a:pt x="40" y="206"/>
                </a:cubicBezTo>
                <a:cubicBezTo>
                  <a:pt x="50" y="209"/>
                  <a:pt x="50" y="209"/>
                  <a:pt x="50" y="209"/>
                </a:cubicBezTo>
                <a:cubicBezTo>
                  <a:pt x="81" y="347"/>
                  <a:pt x="81" y="347"/>
                  <a:pt x="81" y="347"/>
                </a:cubicBezTo>
                <a:cubicBezTo>
                  <a:pt x="81" y="347"/>
                  <a:pt x="81" y="347"/>
                  <a:pt x="81" y="347"/>
                </a:cubicBezTo>
                <a:cubicBezTo>
                  <a:pt x="82" y="350"/>
                  <a:pt x="85" y="353"/>
                  <a:pt x="89" y="353"/>
                </a:cubicBezTo>
                <a:cubicBezTo>
                  <a:pt x="153" y="353"/>
                  <a:pt x="153" y="353"/>
                  <a:pt x="153" y="353"/>
                </a:cubicBezTo>
                <a:cubicBezTo>
                  <a:pt x="157" y="353"/>
                  <a:pt x="161" y="349"/>
                  <a:pt x="161" y="345"/>
                </a:cubicBezTo>
                <a:cubicBezTo>
                  <a:pt x="161" y="344"/>
                  <a:pt x="161" y="344"/>
                  <a:pt x="160" y="343"/>
                </a:cubicBezTo>
                <a:cubicBezTo>
                  <a:pt x="161" y="343"/>
                  <a:pt x="161" y="343"/>
                  <a:pt x="161" y="343"/>
                </a:cubicBezTo>
                <a:cubicBezTo>
                  <a:pt x="135" y="234"/>
                  <a:pt x="135" y="234"/>
                  <a:pt x="135" y="234"/>
                </a:cubicBezTo>
                <a:cubicBezTo>
                  <a:pt x="273" y="275"/>
                  <a:pt x="273" y="275"/>
                  <a:pt x="273" y="275"/>
                </a:cubicBezTo>
                <a:cubicBezTo>
                  <a:pt x="273" y="281"/>
                  <a:pt x="273" y="281"/>
                  <a:pt x="273" y="281"/>
                </a:cubicBezTo>
                <a:cubicBezTo>
                  <a:pt x="273" y="294"/>
                  <a:pt x="284" y="305"/>
                  <a:pt x="297" y="305"/>
                </a:cubicBezTo>
                <a:cubicBezTo>
                  <a:pt x="311" y="305"/>
                  <a:pt x="321" y="294"/>
                  <a:pt x="321" y="281"/>
                </a:cubicBezTo>
                <a:cubicBezTo>
                  <a:pt x="321" y="200"/>
                  <a:pt x="321" y="200"/>
                  <a:pt x="321" y="200"/>
                </a:cubicBezTo>
                <a:cubicBezTo>
                  <a:pt x="339" y="200"/>
                  <a:pt x="353" y="186"/>
                  <a:pt x="353" y="168"/>
                </a:cubicBezTo>
                <a:cubicBezTo>
                  <a:pt x="353" y="136"/>
                  <a:pt x="353" y="136"/>
                  <a:pt x="353" y="136"/>
                </a:cubicBezTo>
                <a:cubicBezTo>
                  <a:pt x="353" y="118"/>
                  <a:pt x="339" y="104"/>
                  <a:pt x="321" y="104"/>
                </a:cubicBezTo>
                <a:moveTo>
                  <a:pt x="32" y="192"/>
                </a:moveTo>
                <a:cubicBezTo>
                  <a:pt x="16" y="192"/>
                  <a:pt x="16" y="192"/>
                  <a:pt x="16" y="192"/>
                </a:cubicBezTo>
                <a:cubicBezTo>
                  <a:pt x="16" y="112"/>
                  <a:pt x="16" y="112"/>
                  <a:pt x="16" y="112"/>
                </a:cubicBezTo>
                <a:cubicBezTo>
                  <a:pt x="32" y="112"/>
                  <a:pt x="32" y="112"/>
                  <a:pt x="32" y="112"/>
                </a:cubicBezTo>
                <a:lnTo>
                  <a:pt x="32" y="192"/>
                </a:lnTo>
                <a:close/>
                <a:moveTo>
                  <a:pt x="143" y="337"/>
                </a:moveTo>
                <a:cubicBezTo>
                  <a:pt x="95" y="337"/>
                  <a:pt x="95" y="337"/>
                  <a:pt x="95" y="337"/>
                </a:cubicBezTo>
                <a:cubicBezTo>
                  <a:pt x="91" y="321"/>
                  <a:pt x="91" y="321"/>
                  <a:pt x="91" y="321"/>
                </a:cubicBezTo>
                <a:cubicBezTo>
                  <a:pt x="139" y="321"/>
                  <a:pt x="139" y="321"/>
                  <a:pt x="139" y="321"/>
                </a:cubicBezTo>
                <a:lnTo>
                  <a:pt x="143" y="337"/>
                </a:lnTo>
                <a:close/>
                <a:moveTo>
                  <a:pt x="135" y="305"/>
                </a:moveTo>
                <a:cubicBezTo>
                  <a:pt x="88" y="305"/>
                  <a:pt x="88" y="305"/>
                  <a:pt x="88" y="305"/>
                </a:cubicBezTo>
                <a:cubicBezTo>
                  <a:pt x="68" y="214"/>
                  <a:pt x="68" y="214"/>
                  <a:pt x="68" y="214"/>
                </a:cubicBezTo>
                <a:cubicBezTo>
                  <a:pt x="117" y="229"/>
                  <a:pt x="117" y="229"/>
                  <a:pt x="117" y="229"/>
                </a:cubicBezTo>
                <a:lnTo>
                  <a:pt x="135" y="305"/>
                </a:lnTo>
                <a:close/>
                <a:moveTo>
                  <a:pt x="273" y="258"/>
                </a:moveTo>
                <a:cubicBezTo>
                  <a:pt x="48" y="192"/>
                  <a:pt x="48" y="192"/>
                  <a:pt x="48" y="192"/>
                </a:cubicBezTo>
                <a:cubicBezTo>
                  <a:pt x="48" y="113"/>
                  <a:pt x="48" y="113"/>
                  <a:pt x="48" y="113"/>
                </a:cubicBezTo>
                <a:cubicBezTo>
                  <a:pt x="273" y="47"/>
                  <a:pt x="273" y="47"/>
                  <a:pt x="273" y="47"/>
                </a:cubicBezTo>
                <a:lnTo>
                  <a:pt x="273" y="258"/>
                </a:lnTo>
                <a:close/>
                <a:moveTo>
                  <a:pt x="305" y="281"/>
                </a:moveTo>
                <a:cubicBezTo>
                  <a:pt x="305" y="285"/>
                  <a:pt x="302" y="289"/>
                  <a:pt x="297" y="289"/>
                </a:cubicBezTo>
                <a:cubicBezTo>
                  <a:pt x="293" y="289"/>
                  <a:pt x="289" y="285"/>
                  <a:pt x="289" y="281"/>
                </a:cubicBezTo>
                <a:cubicBezTo>
                  <a:pt x="289" y="24"/>
                  <a:pt x="289" y="24"/>
                  <a:pt x="289" y="24"/>
                </a:cubicBezTo>
                <a:cubicBezTo>
                  <a:pt x="289" y="19"/>
                  <a:pt x="293" y="16"/>
                  <a:pt x="297" y="16"/>
                </a:cubicBezTo>
                <a:cubicBezTo>
                  <a:pt x="302" y="16"/>
                  <a:pt x="305" y="19"/>
                  <a:pt x="305" y="24"/>
                </a:cubicBezTo>
                <a:lnTo>
                  <a:pt x="305" y="281"/>
                </a:lnTo>
                <a:close/>
                <a:moveTo>
                  <a:pt x="337" y="168"/>
                </a:moveTo>
                <a:cubicBezTo>
                  <a:pt x="337" y="177"/>
                  <a:pt x="330" y="184"/>
                  <a:pt x="321" y="184"/>
                </a:cubicBezTo>
                <a:cubicBezTo>
                  <a:pt x="321" y="120"/>
                  <a:pt x="321" y="120"/>
                  <a:pt x="321" y="120"/>
                </a:cubicBezTo>
                <a:cubicBezTo>
                  <a:pt x="330" y="120"/>
                  <a:pt x="337" y="127"/>
                  <a:pt x="337" y="136"/>
                </a:cubicBezTo>
                <a:lnTo>
                  <a:pt x="337" y="168"/>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15" name="图标"/>
          <p:cNvSpPr>
            <a:spLocks noEditPoints="1"/>
          </p:cNvSpPr>
          <p:nvPr/>
        </p:nvSpPr>
        <p:spPr bwMode="auto">
          <a:xfrm>
            <a:off x="9976554" y="2474595"/>
            <a:ext cx="333375" cy="407670"/>
          </a:xfrm>
          <a:custGeom>
            <a:avLst/>
            <a:gdLst>
              <a:gd name="T0" fmla="*/ 112 w 289"/>
              <a:gd name="T1" fmla="*/ 176 h 353"/>
              <a:gd name="T2" fmla="*/ 80 w 289"/>
              <a:gd name="T3" fmla="*/ 144 h 353"/>
              <a:gd name="T4" fmla="*/ 80 w 289"/>
              <a:gd name="T5" fmla="*/ 225 h 353"/>
              <a:gd name="T6" fmla="*/ 112 w 289"/>
              <a:gd name="T7" fmla="*/ 192 h 353"/>
              <a:gd name="T8" fmla="*/ 80 w 289"/>
              <a:gd name="T9" fmla="*/ 225 h 353"/>
              <a:gd name="T10" fmla="*/ 112 w 289"/>
              <a:gd name="T11" fmla="*/ 273 h 353"/>
              <a:gd name="T12" fmla="*/ 80 w 289"/>
              <a:gd name="T13" fmla="*/ 241 h 353"/>
              <a:gd name="T14" fmla="*/ 128 w 289"/>
              <a:gd name="T15" fmla="*/ 321 h 353"/>
              <a:gd name="T16" fmla="*/ 160 w 289"/>
              <a:gd name="T17" fmla="*/ 289 h 353"/>
              <a:gd name="T18" fmla="*/ 128 w 289"/>
              <a:gd name="T19" fmla="*/ 321 h 353"/>
              <a:gd name="T20" fmla="*/ 112 w 289"/>
              <a:gd name="T21" fmla="*/ 321 h 353"/>
              <a:gd name="T22" fmla="*/ 80 w 289"/>
              <a:gd name="T23" fmla="*/ 289 h 353"/>
              <a:gd name="T24" fmla="*/ 128 w 289"/>
              <a:gd name="T25" fmla="*/ 273 h 353"/>
              <a:gd name="T26" fmla="*/ 160 w 289"/>
              <a:gd name="T27" fmla="*/ 241 h 353"/>
              <a:gd name="T28" fmla="*/ 128 w 289"/>
              <a:gd name="T29" fmla="*/ 273 h 353"/>
              <a:gd name="T30" fmla="*/ 64 w 289"/>
              <a:gd name="T31" fmla="*/ 225 h 353"/>
              <a:gd name="T32" fmla="*/ 32 w 289"/>
              <a:gd name="T33" fmla="*/ 192 h 353"/>
              <a:gd name="T34" fmla="*/ 32 w 289"/>
              <a:gd name="T35" fmla="*/ 321 h 353"/>
              <a:gd name="T36" fmla="*/ 64 w 289"/>
              <a:gd name="T37" fmla="*/ 289 h 353"/>
              <a:gd name="T38" fmla="*/ 32 w 289"/>
              <a:gd name="T39" fmla="*/ 321 h 353"/>
              <a:gd name="T40" fmla="*/ 64 w 289"/>
              <a:gd name="T41" fmla="*/ 176 h 353"/>
              <a:gd name="T42" fmla="*/ 32 w 289"/>
              <a:gd name="T43" fmla="*/ 144 h 353"/>
              <a:gd name="T44" fmla="*/ 32 w 289"/>
              <a:gd name="T45" fmla="*/ 273 h 353"/>
              <a:gd name="T46" fmla="*/ 64 w 289"/>
              <a:gd name="T47" fmla="*/ 241 h 353"/>
              <a:gd name="T48" fmla="*/ 32 w 289"/>
              <a:gd name="T49" fmla="*/ 273 h 353"/>
              <a:gd name="T50" fmla="*/ 257 w 289"/>
              <a:gd name="T51" fmla="*/ 321 h 353"/>
              <a:gd name="T52" fmla="*/ 224 w 289"/>
              <a:gd name="T53" fmla="*/ 192 h 353"/>
              <a:gd name="T54" fmla="*/ 128 w 289"/>
              <a:gd name="T55" fmla="*/ 225 h 353"/>
              <a:gd name="T56" fmla="*/ 160 w 289"/>
              <a:gd name="T57" fmla="*/ 192 h 353"/>
              <a:gd name="T58" fmla="*/ 128 w 289"/>
              <a:gd name="T59" fmla="*/ 225 h 353"/>
              <a:gd name="T60" fmla="*/ 257 w 289"/>
              <a:gd name="T61" fmla="*/ 128 h 353"/>
              <a:gd name="T62" fmla="*/ 32 w 289"/>
              <a:gd name="T63" fmla="*/ 32 h 353"/>
              <a:gd name="T64" fmla="*/ 48 w 289"/>
              <a:gd name="T65" fmla="*/ 48 h 353"/>
              <a:gd name="T66" fmla="*/ 241 w 289"/>
              <a:gd name="T67" fmla="*/ 112 h 353"/>
              <a:gd name="T68" fmla="*/ 48 w 289"/>
              <a:gd name="T69" fmla="*/ 48 h 353"/>
              <a:gd name="T70" fmla="*/ 208 w 289"/>
              <a:gd name="T71" fmla="*/ 176 h 353"/>
              <a:gd name="T72" fmla="*/ 176 w 289"/>
              <a:gd name="T73" fmla="*/ 144 h 353"/>
              <a:gd name="T74" fmla="*/ 257 w 289"/>
              <a:gd name="T75" fmla="*/ 0 h 353"/>
              <a:gd name="T76" fmla="*/ 0 w 289"/>
              <a:gd name="T77" fmla="*/ 32 h 353"/>
              <a:gd name="T78" fmla="*/ 32 w 289"/>
              <a:gd name="T79" fmla="*/ 353 h 353"/>
              <a:gd name="T80" fmla="*/ 289 w 289"/>
              <a:gd name="T81" fmla="*/ 321 h 353"/>
              <a:gd name="T82" fmla="*/ 257 w 289"/>
              <a:gd name="T83" fmla="*/ 0 h 353"/>
              <a:gd name="T84" fmla="*/ 257 w 289"/>
              <a:gd name="T85" fmla="*/ 337 h 353"/>
              <a:gd name="T86" fmla="*/ 16 w 289"/>
              <a:gd name="T87" fmla="*/ 321 h 353"/>
              <a:gd name="T88" fmla="*/ 32 w 289"/>
              <a:gd name="T89" fmla="*/ 16 h 353"/>
              <a:gd name="T90" fmla="*/ 273 w 289"/>
              <a:gd name="T91" fmla="*/ 32 h 353"/>
              <a:gd name="T92" fmla="*/ 224 w 289"/>
              <a:gd name="T93" fmla="*/ 176 h 353"/>
              <a:gd name="T94" fmla="*/ 257 w 289"/>
              <a:gd name="T95" fmla="*/ 144 h 353"/>
              <a:gd name="T96" fmla="*/ 224 w 289"/>
              <a:gd name="T97" fmla="*/ 176 h 353"/>
              <a:gd name="T98" fmla="*/ 208 w 289"/>
              <a:gd name="T99" fmla="*/ 225 h 353"/>
              <a:gd name="T100" fmla="*/ 176 w 289"/>
              <a:gd name="T101" fmla="*/ 192 h 353"/>
              <a:gd name="T102" fmla="*/ 176 w 289"/>
              <a:gd name="T103" fmla="*/ 321 h 353"/>
              <a:gd name="T104" fmla="*/ 208 w 289"/>
              <a:gd name="T105" fmla="*/ 289 h 353"/>
              <a:gd name="T106" fmla="*/ 176 w 289"/>
              <a:gd name="T107" fmla="*/ 321 h 353"/>
              <a:gd name="T108" fmla="*/ 160 w 289"/>
              <a:gd name="T109" fmla="*/ 176 h 353"/>
              <a:gd name="T110" fmla="*/ 128 w 289"/>
              <a:gd name="T111" fmla="*/ 144 h 353"/>
              <a:gd name="T112" fmla="*/ 176 w 289"/>
              <a:gd name="T113" fmla="*/ 273 h 353"/>
              <a:gd name="T114" fmla="*/ 208 w 289"/>
              <a:gd name="T115" fmla="*/ 241 h 353"/>
              <a:gd name="T116" fmla="*/ 176 w 289"/>
              <a:gd name="T117" fmla="*/ 273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9" h="353">
                <a:moveTo>
                  <a:pt x="80" y="176"/>
                </a:moveTo>
                <a:cubicBezTo>
                  <a:pt x="112" y="176"/>
                  <a:pt x="112" y="176"/>
                  <a:pt x="112" y="176"/>
                </a:cubicBezTo>
                <a:cubicBezTo>
                  <a:pt x="112" y="144"/>
                  <a:pt x="112" y="144"/>
                  <a:pt x="112" y="144"/>
                </a:cubicBezTo>
                <a:cubicBezTo>
                  <a:pt x="80" y="144"/>
                  <a:pt x="80" y="144"/>
                  <a:pt x="80" y="144"/>
                </a:cubicBezTo>
                <a:lnTo>
                  <a:pt x="80" y="176"/>
                </a:lnTo>
                <a:close/>
                <a:moveTo>
                  <a:pt x="80" y="225"/>
                </a:moveTo>
                <a:cubicBezTo>
                  <a:pt x="112" y="225"/>
                  <a:pt x="112" y="225"/>
                  <a:pt x="112" y="225"/>
                </a:cubicBezTo>
                <a:cubicBezTo>
                  <a:pt x="112" y="192"/>
                  <a:pt x="112" y="192"/>
                  <a:pt x="112" y="192"/>
                </a:cubicBezTo>
                <a:cubicBezTo>
                  <a:pt x="80" y="192"/>
                  <a:pt x="80" y="192"/>
                  <a:pt x="80" y="192"/>
                </a:cubicBezTo>
                <a:lnTo>
                  <a:pt x="80" y="225"/>
                </a:lnTo>
                <a:close/>
                <a:moveTo>
                  <a:pt x="80" y="273"/>
                </a:moveTo>
                <a:cubicBezTo>
                  <a:pt x="112" y="273"/>
                  <a:pt x="112" y="273"/>
                  <a:pt x="112" y="273"/>
                </a:cubicBezTo>
                <a:cubicBezTo>
                  <a:pt x="112" y="241"/>
                  <a:pt x="112" y="241"/>
                  <a:pt x="112" y="241"/>
                </a:cubicBezTo>
                <a:cubicBezTo>
                  <a:pt x="80" y="241"/>
                  <a:pt x="80" y="241"/>
                  <a:pt x="80" y="241"/>
                </a:cubicBezTo>
                <a:lnTo>
                  <a:pt x="80" y="273"/>
                </a:lnTo>
                <a:close/>
                <a:moveTo>
                  <a:pt x="128" y="321"/>
                </a:moveTo>
                <a:cubicBezTo>
                  <a:pt x="160" y="321"/>
                  <a:pt x="160" y="321"/>
                  <a:pt x="160" y="321"/>
                </a:cubicBezTo>
                <a:cubicBezTo>
                  <a:pt x="160" y="289"/>
                  <a:pt x="160" y="289"/>
                  <a:pt x="160" y="289"/>
                </a:cubicBezTo>
                <a:cubicBezTo>
                  <a:pt x="128" y="289"/>
                  <a:pt x="128" y="289"/>
                  <a:pt x="128" y="289"/>
                </a:cubicBezTo>
                <a:lnTo>
                  <a:pt x="128" y="321"/>
                </a:lnTo>
                <a:close/>
                <a:moveTo>
                  <a:pt x="80" y="321"/>
                </a:moveTo>
                <a:cubicBezTo>
                  <a:pt x="112" y="321"/>
                  <a:pt x="112" y="321"/>
                  <a:pt x="112" y="321"/>
                </a:cubicBezTo>
                <a:cubicBezTo>
                  <a:pt x="112" y="289"/>
                  <a:pt x="112" y="289"/>
                  <a:pt x="112" y="289"/>
                </a:cubicBezTo>
                <a:cubicBezTo>
                  <a:pt x="80" y="289"/>
                  <a:pt x="80" y="289"/>
                  <a:pt x="80" y="289"/>
                </a:cubicBezTo>
                <a:lnTo>
                  <a:pt x="80" y="321"/>
                </a:lnTo>
                <a:close/>
                <a:moveTo>
                  <a:pt x="128" y="273"/>
                </a:moveTo>
                <a:cubicBezTo>
                  <a:pt x="160" y="273"/>
                  <a:pt x="160" y="273"/>
                  <a:pt x="160" y="273"/>
                </a:cubicBezTo>
                <a:cubicBezTo>
                  <a:pt x="160" y="241"/>
                  <a:pt x="160" y="241"/>
                  <a:pt x="160" y="241"/>
                </a:cubicBezTo>
                <a:cubicBezTo>
                  <a:pt x="128" y="241"/>
                  <a:pt x="128" y="241"/>
                  <a:pt x="128" y="241"/>
                </a:cubicBezTo>
                <a:lnTo>
                  <a:pt x="128" y="273"/>
                </a:lnTo>
                <a:close/>
                <a:moveTo>
                  <a:pt x="32" y="225"/>
                </a:moveTo>
                <a:cubicBezTo>
                  <a:pt x="64" y="225"/>
                  <a:pt x="64" y="225"/>
                  <a:pt x="64" y="225"/>
                </a:cubicBezTo>
                <a:cubicBezTo>
                  <a:pt x="64" y="192"/>
                  <a:pt x="64" y="192"/>
                  <a:pt x="64" y="192"/>
                </a:cubicBezTo>
                <a:cubicBezTo>
                  <a:pt x="32" y="192"/>
                  <a:pt x="32" y="192"/>
                  <a:pt x="32" y="192"/>
                </a:cubicBezTo>
                <a:lnTo>
                  <a:pt x="32" y="225"/>
                </a:lnTo>
                <a:close/>
                <a:moveTo>
                  <a:pt x="32" y="321"/>
                </a:moveTo>
                <a:cubicBezTo>
                  <a:pt x="64" y="321"/>
                  <a:pt x="64" y="321"/>
                  <a:pt x="64" y="321"/>
                </a:cubicBezTo>
                <a:cubicBezTo>
                  <a:pt x="64" y="289"/>
                  <a:pt x="64" y="289"/>
                  <a:pt x="64" y="289"/>
                </a:cubicBezTo>
                <a:cubicBezTo>
                  <a:pt x="32" y="289"/>
                  <a:pt x="32" y="289"/>
                  <a:pt x="32" y="289"/>
                </a:cubicBezTo>
                <a:lnTo>
                  <a:pt x="32" y="321"/>
                </a:lnTo>
                <a:close/>
                <a:moveTo>
                  <a:pt x="32" y="176"/>
                </a:moveTo>
                <a:cubicBezTo>
                  <a:pt x="64" y="176"/>
                  <a:pt x="64" y="176"/>
                  <a:pt x="64" y="176"/>
                </a:cubicBezTo>
                <a:cubicBezTo>
                  <a:pt x="64" y="144"/>
                  <a:pt x="64" y="144"/>
                  <a:pt x="64" y="144"/>
                </a:cubicBezTo>
                <a:cubicBezTo>
                  <a:pt x="32" y="144"/>
                  <a:pt x="32" y="144"/>
                  <a:pt x="32" y="144"/>
                </a:cubicBezTo>
                <a:lnTo>
                  <a:pt x="32" y="176"/>
                </a:lnTo>
                <a:close/>
                <a:moveTo>
                  <a:pt x="32" y="273"/>
                </a:moveTo>
                <a:cubicBezTo>
                  <a:pt x="64" y="273"/>
                  <a:pt x="64" y="273"/>
                  <a:pt x="64" y="273"/>
                </a:cubicBezTo>
                <a:cubicBezTo>
                  <a:pt x="64" y="241"/>
                  <a:pt x="64" y="241"/>
                  <a:pt x="64" y="241"/>
                </a:cubicBezTo>
                <a:cubicBezTo>
                  <a:pt x="32" y="241"/>
                  <a:pt x="32" y="241"/>
                  <a:pt x="32" y="241"/>
                </a:cubicBezTo>
                <a:lnTo>
                  <a:pt x="32" y="273"/>
                </a:lnTo>
                <a:close/>
                <a:moveTo>
                  <a:pt x="224" y="321"/>
                </a:moveTo>
                <a:cubicBezTo>
                  <a:pt x="257" y="321"/>
                  <a:pt x="257" y="321"/>
                  <a:pt x="257" y="321"/>
                </a:cubicBezTo>
                <a:cubicBezTo>
                  <a:pt x="257" y="192"/>
                  <a:pt x="257" y="192"/>
                  <a:pt x="257" y="192"/>
                </a:cubicBezTo>
                <a:cubicBezTo>
                  <a:pt x="224" y="192"/>
                  <a:pt x="224" y="192"/>
                  <a:pt x="224" y="192"/>
                </a:cubicBezTo>
                <a:lnTo>
                  <a:pt x="224" y="321"/>
                </a:lnTo>
                <a:close/>
                <a:moveTo>
                  <a:pt x="128" y="225"/>
                </a:moveTo>
                <a:cubicBezTo>
                  <a:pt x="160" y="225"/>
                  <a:pt x="160" y="225"/>
                  <a:pt x="160" y="225"/>
                </a:cubicBezTo>
                <a:cubicBezTo>
                  <a:pt x="160" y="192"/>
                  <a:pt x="160" y="192"/>
                  <a:pt x="160" y="192"/>
                </a:cubicBezTo>
                <a:cubicBezTo>
                  <a:pt x="128" y="192"/>
                  <a:pt x="128" y="192"/>
                  <a:pt x="128" y="192"/>
                </a:cubicBezTo>
                <a:lnTo>
                  <a:pt x="128" y="225"/>
                </a:lnTo>
                <a:close/>
                <a:moveTo>
                  <a:pt x="32" y="128"/>
                </a:moveTo>
                <a:cubicBezTo>
                  <a:pt x="257" y="128"/>
                  <a:pt x="257" y="128"/>
                  <a:pt x="257" y="128"/>
                </a:cubicBezTo>
                <a:cubicBezTo>
                  <a:pt x="257" y="32"/>
                  <a:pt x="257" y="32"/>
                  <a:pt x="257" y="32"/>
                </a:cubicBezTo>
                <a:cubicBezTo>
                  <a:pt x="32" y="32"/>
                  <a:pt x="32" y="32"/>
                  <a:pt x="32" y="32"/>
                </a:cubicBezTo>
                <a:lnTo>
                  <a:pt x="32" y="128"/>
                </a:lnTo>
                <a:close/>
                <a:moveTo>
                  <a:pt x="48" y="48"/>
                </a:moveTo>
                <a:cubicBezTo>
                  <a:pt x="241" y="48"/>
                  <a:pt x="241" y="48"/>
                  <a:pt x="241" y="48"/>
                </a:cubicBezTo>
                <a:cubicBezTo>
                  <a:pt x="241" y="112"/>
                  <a:pt x="241" y="112"/>
                  <a:pt x="241" y="112"/>
                </a:cubicBezTo>
                <a:cubicBezTo>
                  <a:pt x="48" y="112"/>
                  <a:pt x="48" y="112"/>
                  <a:pt x="48" y="112"/>
                </a:cubicBezTo>
                <a:lnTo>
                  <a:pt x="48" y="48"/>
                </a:lnTo>
                <a:close/>
                <a:moveTo>
                  <a:pt x="176" y="176"/>
                </a:moveTo>
                <a:cubicBezTo>
                  <a:pt x="208" y="176"/>
                  <a:pt x="208" y="176"/>
                  <a:pt x="208" y="176"/>
                </a:cubicBezTo>
                <a:cubicBezTo>
                  <a:pt x="208" y="144"/>
                  <a:pt x="208" y="144"/>
                  <a:pt x="208" y="144"/>
                </a:cubicBezTo>
                <a:cubicBezTo>
                  <a:pt x="176" y="144"/>
                  <a:pt x="176" y="144"/>
                  <a:pt x="176" y="144"/>
                </a:cubicBezTo>
                <a:lnTo>
                  <a:pt x="176" y="176"/>
                </a:lnTo>
                <a:close/>
                <a:moveTo>
                  <a:pt x="257" y="0"/>
                </a:moveTo>
                <a:cubicBezTo>
                  <a:pt x="32" y="0"/>
                  <a:pt x="32" y="0"/>
                  <a:pt x="32" y="0"/>
                </a:cubicBezTo>
                <a:cubicBezTo>
                  <a:pt x="14" y="0"/>
                  <a:pt x="0" y="14"/>
                  <a:pt x="0" y="32"/>
                </a:cubicBezTo>
                <a:cubicBezTo>
                  <a:pt x="0" y="321"/>
                  <a:pt x="0" y="321"/>
                  <a:pt x="0" y="321"/>
                </a:cubicBezTo>
                <a:cubicBezTo>
                  <a:pt x="0" y="339"/>
                  <a:pt x="14" y="353"/>
                  <a:pt x="32" y="353"/>
                </a:cubicBezTo>
                <a:cubicBezTo>
                  <a:pt x="257" y="353"/>
                  <a:pt x="257" y="353"/>
                  <a:pt x="257" y="353"/>
                </a:cubicBezTo>
                <a:cubicBezTo>
                  <a:pt x="274" y="353"/>
                  <a:pt x="289" y="339"/>
                  <a:pt x="289" y="321"/>
                </a:cubicBezTo>
                <a:cubicBezTo>
                  <a:pt x="289" y="32"/>
                  <a:pt x="289" y="32"/>
                  <a:pt x="289" y="32"/>
                </a:cubicBezTo>
                <a:cubicBezTo>
                  <a:pt x="289" y="14"/>
                  <a:pt x="274" y="0"/>
                  <a:pt x="257" y="0"/>
                </a:cubicBezTo>
                <a:moveTo>
                  <a:pt x="273" y="321"/>
                </a:moveTo>
                <a:cubicBezTo>
                  <a:pt x="273" y="330"/>
                  <a:pt x="265" y="337"/>
                  <a:pt x="257" y="337"/>
                </a:cubicBezTo>
                <a:cubicBezTo>
                  <a:pt x="32" y="337"/>
                  <a:pt x="32" y="337"/>
                  <a:pt x="32" y="337"/>
                </a:cubicBezTo>
                <a:cubicBezTo>
                  <a:pt x="23" y="337"/>
                  <a:pt x="16" y="330"/>
                  <a:pt x="16" y="321"/>
                </a:cubicBezTo>
                <a:cubicBezTo>
                  <a:pt x="16" y="32"/>
                  <a:pt x="16" y="32"/>
                  <a:pt x="16" y="32"/>
                </a:cubicBezTo>
                <a:cubicBezTo>
                  <a:pt x="16" y="23"/>
                  <a:pt x="23" y="16"/>
                  <a:pt x="32" y="16"/>
                </a:cubicBezTo>
                <a:cubicBezTo>
                  <a:pt x="257" y="16"/>
                  <a:pt x="257" y="16"/>
                  <a:pt x="257" y="16"/>
                </a:cubicBezTo>
                <a:cubicBezTo>
                  <a:pt x="265" y="16"/>
                  <a:pt x="273" y="23"/>
                  <a:pt x="273" y="32"/>
                </a:cubicBezTo>
                <a:lnTo>
                  <a:pt x="273" y="321"/>
                </a:lnTo>
                <a:close/>
                <a:moveTo>
                  <a:pt x="224" y="176"/>
                </a:moveTo>
                <a:cubicBezTo>
                  <a:pt x="257" y="176"/>
                  <a:pt x="257" y="176"/>
                  <a:pt x="257" y="176"/>
                </a:cubicBezTo>
                <a:cubicBezTo>
                  <a:pt x="257" y="144"/>
                  <a:pt x="257" y="144"/>
                  <a:pt x="257" y="144"/>
                </a:cubicBezTo>
                <a:cubicBezTo>
                  <a:pt x="224" y="144"/>
                  <a:pt x="224" y="144"/>
                  <a:pt x="224" y="144"/>
                </a:cubicBezTo>
                <a:lnTo>
                  <a:pt x="224" y="176"/>
                </a:lnTo>
                <a:close/>
                <a:moveTo>
                  <a:pt x="176" y="225"/>
                </a:moveTo>
                <a:cubicBezTo>
                  <a:pt x="208" y="225"/>
                  <a:pt x="208" y="225"/>
                  <a:pt x="208" y="225"/>
                </a:cubicBezTo>
                <a:cubicBezTo>
                  <a:pt x="208" y="192"/>
                  <a:pt x="208" y="192"/>
                  <a:pt x="208" y="192"/>
                </a:cubicBezTo>
                <a:cubicBezTo>
                  <a:pt x="176" y="192"/>
                  <a:pt x="176" y="192"/>
                  <a:pt x="176" y="192"/>
                </a:cubicBezTo>
                <a:lnTo>
                  <a:pt x="176" y="225"/>
                </a:lnTo>
                <a:close/>
                <a:moveTo>
                  <a:pt x="176" y="321"/>
                </a:moveTo>
                <a:cubicBezTo>
                  <a:pt x="208" y="321"/>
                  <a:pt x="208" y="321"/>
                  <a:pt x="208" y="321"/>
                </a:cubicBezTo>
                <a:cubicBezTo>
                  <a:pt x="208" y="289"/>
                  <a:pt x="208" y="289"/>
                  <a:pt x="208" y="289"/>
                </a:cubicBezTo>
                <a:cubicBezTo>
                  <a:pt x="176" y="289"/>
                  <a:pt x="176" y="289"/>
                  <a:pt x="176" y="289"/>
                </a:cubicBezTo>
                <a:lnTo>
                  <a:pt x="176" y="321"/>
                </a:lnTo>
                <a:close/>
                <a:moveTo>
                  <a:pt x="128" y="176"/>
                </a:moveTo>
                <a:cubicBezTo>
                  <a:pt x="160" y="176"/>
                  <a:pt x="160" y="176"/>
                  <a:pt x="160" y="176"/>
                </a:cubicBezTo>
                <a:cubicBezTo>
                  <a:pt x="160" y="144"/>
                  <a:pt x="160" y="144"/>
                  <a:pt x="160" y="144"/>
                </a:cubicBezTo>
                <a:cubicBezTo>
                  <a:pt x="128" y="144"/>
                  <a:pt x="128" y="144"/>
                  <a:pt x="128" y="144"/>
                </a:cubicBezTo>
                <a:lnTo>
                  <a:pt x="128" y="176"/>
                </a:lnTo>
                <a:close/>
                <a:moveTo>
                  <a:pt x="176" y="273"/>
                </a:moveTo>
                <a:cubicBezTo>
                  <a:pt x="208" y="273"/>
                  <a:pt x="208" y="273"/>
                  <a:pt x="208" y="273"/>
                </a:cubicBezTo>
                <a:cubicBezTo>
                  <a:pt x="208" y="241"/>
                  <a:pt x="208" y="241"/>
                  <a:pt x="208" y="241"/>
                </a:cubicBezTo>
                <a:cubicBezTo>
                  <a:pt x="176" y="241"/>
                  <a:pt x="176" y="241"/>
                  <a:pt x="176" y="241"/>
                </a:cubicBezTo>
                <a:lnTo>
                  <a:pt x="176" y="273"/>
                </a:lnTo>
                <a:close/>
              </a:path>
            </a:pathLst>
          </a:custGeom>
          <a:solidFill>
            <a:schemeClr val="bg1"/>
          </a:solidFill>
          <a:ln>
            <a:noFill/>
          </a:ln>
        </p:spPr>
        <p:txBody>
          <a:bodyPr vert="horz" wrap="square" lIns="45720" tIns="22860" rIns="45720" bIns="22860" numCol="1" anchor="t" anchorCtr="0" compatLnSpc="1"/>
          <a:lstStyle/>
          <a:p>
            <a:endParaRPr lang="en-US" sz="900">
              <a:latin typeface="微软雅黑" panose="020B0503020204020204" pitchFamily="34" charset="-122"/>
              <a:ea typeface="微软雅黑" panose="020B0503020204020204" pitchFamily="34" charset="-122"/>
            </a:endParaRPr>
          </a:p>
        </p:txBody>
      </p:sp>
      <p:sp>
        <p:nvSpPr>
          <p:cNvPr id="29" name="图形 12"/>
          <p:cNvSpPr/>
          <p:nvPr/>
        </p:nvSpPr>
        <p:spPr>
          <a:xfrm>
            <a:off x="1538605" y="1169035"/>
            <a:ext cx="3600450" cy="847725"/>
          </a:xfrm>
          <a:prstGeom prst="ellipse">
            <a:avLst/>
          </a:prstGeom>
          <a:solidFill>
            <a:srgbClr val="638DC5"/>
          </a:solidFill>
          <a:ln w="23241" cap="flat">
            <a:noFill/>
            <a:prstDash val="solid"/>
            <a:miter/>
          </a:ln>
        </p:spPr>
        <p:txBody>
          <a:bodyPr rtlCol="0" anchor="ctr"/>
          <a:p>
            <a:pPr algn="ctr"/>
            <a:r>
              <a:rPr lang="zh-CN" altLang="en-US" sz="3600" b="1" dirty="0">
                <a:solidFill>
                  <a:schemeClr val="bg1"/>
                </a:solidFill>
                <a:cs typeface="+mn-ea"/>
                <a:sym typeface="+mn-lt"/>
              </a:rPr>
              <a:t>退税额计算</a:t>
            </a:r>
            <a:endParaRPr lang="zh-CN" altLang="en-US" sz="3600" b="1" dirty="0">
              <a:solidFill>
                <a:schemeClr val="bg1"/>
              </a:solidFill>
              <a:cs typeface="+mn-ea"/>
              <a:sym typeface="+mn-lt"/>
            </a:endParaRPr>
          </a:p>
        </p:txBody>
      </p:sp>
      <p:sp>
        <p:nvSpPr>
          <p:cNvPr id="30" name="文本框 29"/>
          <p:cNvSpPr txBox="1"/>
          <p:nvPr/>
        </p:nvSpPr>
        <p:spPr>
          <a:xfrm>
            <a:off x="1303020" y="2331085"/>
            <a:ext cx="9585960" cy="42767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ltLang="zh-CN" sz="2800" b="1" dirty="0">
                <a:solidFill>
                  <a:srgbClr val="274F95"/>
                </a:solidFill>
                <a:cs typeface="+mn-ea"/>
                <a:sym typeface="+mn-lt"/>
              </a:rPr>
              <a:t>  进项构成比例</a:t>
            </a:r>
            <a:r>
              <a:rPr lang="zh-CN" altLang="en-US" sz="2800" b="1" dirty="0">
                <a:solidFill>
                  <a:srgbClr val="274F95"/>
                </a:solidFill>
                <a:cs typeface="+mn-ea"/>
                <a:sym typeface="+mn-lt"/>
              </a:rPr>
              <a:t>：</a:t>
            </a:r>
            <a:endParaRPr lang="zh-CN" altLang="en-US" sz="2800" b="1" dirty="0">
              <a:solidFill>
                <a:srgbClr val="274F95"/>
              </a:solidFill>
              <a:cs typeface="+mn-ea"/>
              <a:sym typeface="+mn-lt"/>
            </a:endParaRPr>
          </a:p>
          <a:p>
            <a:pPr algn="l"/>
            <a:r>
              <a:rPr lang="zh-CN" altLang="en-US" sz="2800" b="1" dirty="0">
                <a:solidFill>
                  <a:srgbClr val="274F95"/>
                </a:solidFill>
                <a:cs typeface="+mn-ea"/>
                <a:sym typeface="+mn-lt"/>
              </a:rPr>
              <a:t> </a:t>
            </a:r>
            <a:endParaRPr lang="zh-CN" altLang="en-US" sz="2800" b="1" dirty="0">
              <a:solidFill>
                <a:srgbClr val="274F95"/>
              </a:solidFill>
              <a:cs typeface="+mn-ea"/>
              <a:sym typeface="+mn-lt"/>
            </a:endParaRPr>
          </a:p>
          <a:p>
            <a:pPr algn="l"/>
            <a:r>
              <a:rPr lang="en-US" altLang="zh-CN" sz="2000" dirty="0">
                <a:solidFill>
                  <a:srgbClr val="274F95"/>
                </a:solidFill>
                <a:cs typeface="+mn-ea"/>
                <a:sym typeface="+mn-lt"/>
              </a:rPr>
              <a:t>       </a:t>
            </a:r>
            <a:r>
              <a:rPr lang="en-US" altLang="zh-CN" sz="2400" dirty="0">
                <a:solidFill>
                  <a:srgbClr val="274F95"/>
                </a:solidFill>
                <a:cs typeface="+mn-ea"/>
                <a:sym typeface="+mn-lt"/>
              </a:rPr>
              <a:t>为2019年4月至申请退税前一税款所属期已抵扣的</a:t>
            </a:r>
            <a:r>
              <a:rPr lang="en-US" altLang="zh-CN" sz="2400" b="1" dirty="0">
                <a:solidFill>
                  <a:srgbClr val="274F95"/>
                </a:solidFill>
                <a:cs typeface="+mn-ea"/>
                <a:sym typeface="+mn-lt"/>
              </a:rPr>
              <a:t>增值税专用发票</a:t>
            </a:r>
            <a:r>
              <a:rPr lang="en-US" altLang="zh-CN" sz="2400" dirty="0">
                <a:solidFill>
                  <a:srgbClr val="274F95"/>
                </a:solidFill>
                <a:cs typeface="+mn-ea"/>
                <a:sym typeface="+mn-lt"/>
              </a:rPr>
              <a:t>（含带有“增值税专用发票”字样全面数字化的电子发票、税控机动车销售统一发票）、</a:t>
            </a:r>
            <a:r>
              <a:rPr lang="en-US" altLang="zh-CN" sz="2400" b="1" dirty="0">
                <a:solidFill>
                  <a:srgbClr val="274F95"/>
                </a:solidFill>
                <a:cs typeface="+mn-ea"/>
                <a:sym typeface="+mn-lt"/>
              </a:rPr>
              <a:t>收费公路通行费增值税电子普通发票</a:t>
            </a:r>
            <a:r>
              <a:rPr lang="en-US" altLang="zh-CN" sz="2400" dirty="0">
                <a:solidFill>
                  <a:srgbClr val="274F95"/>
                </a:solidFill>
                <a:cs typeface="+mn-ea"/>
                <a:sym typeface="+mn-lt"/>
              </a:rPr>
              <a:t>、</a:t>
            </a:r>
            <a:r>
              <a:rPr lang="en-US" altLang="zh-CN" sz="2400" b="1" dirty="0">
                <a:solidFill>
                  <a:srgbClr val="274F95"/>
                </a:solidFill>
                <a:cs typeface="+mn-ea"/>
                <a:sym typeface="+mn-lt"/>
              </a:rPr>
              <a:t>海关进口增值税专用缴款书</a:t>
            </a:r>
            <a:r>
              <a:rPr lang="en-US" altLang="zh-CN" sz="2400" dirty="0">
                <a:solidFill>
                  <a:srgbClr val="274F95"/>
                </a:solidFill>
                <a:cs typeface="+mn-ea"/>
                <a:sym typeface="+mn-lt"/>
              </a:rPr>
              <a:t>、</a:t>
            </a:r>
            <a:r>
              <a:rPr lang="en-US" altLang="zh-CN" sz="2400" b="1" dirty="0">
                <a:solidFill>
                  <a:srgbClr val="274F95"/>
                </a:solidFill>
                <a:cs typeface="+mn-ea"/>
                <a:sym typeface="+mn-lt"/>
              </a:rPr>
              <a:t>解缴税款完税凭证</a:t>
            </a:r>
            <a:r>
              <a:rPr lang="en-US" altLang="zh-CN" sz="2400" dirty="0">
                <a:solidFill>
                  <a:srgbClr val="274F95"/>
                </a:solidFill>
                <a:cs typeface="+mn-ea"/>
                <a:sym typeface="+mn-lt"/>
              </a:rPr>
              <a:t>注明的增值税额占同期全部已抵扣进项税额的比重。</a:t>
            </a:r>
            <a:endParaRPr lang="en-US" altLang="zh-CN" sz="2400" dirty="0">
              <a:solidFill>
                <a:srgbClr val="274F95"/>
              </a:solidFill>
              <a:cs typeface="+mn-ea"/>
              <a:sym typeface="+mn-lt"/>
            </a:endParaRPr>
          </a:p>
          <a:p>
            <a:pPr algn="l"/>
            <a:endParaRPr lang="en-US" altLang="zh-CN" sz="2400" dirty="0">
              <a:solidFill>
                <a:srgbClr val="274F95"/>
              </a:solidFill>
              <a:cs typeface="+mn-ea"/>
              <a:sym typeface="+mn-lt"/>
            </a:endParaRPr>
          </a:p>
          <a:p>
            <a:pPr algn="l"/>
            <a:r>
              <a:rPr lang="en-US" altLang="zh-CN" sz="2400" dirty="0">
                <a:solidFill>
                  <a:srgbClr val="274F95"/>
                </a:solidFill>
                <a:cs typeface="+mn-ea"/>
                <a:sym typeface="+mn-lt"/>
              </a:rPr>
              <a:t>      </a:t>
            </a:r>
            <a:r>
              <a:rPr lang="zh-CN" altLang="en-US" sz="2400" dirty="0">
                <a:solidFill>
                  <a:srgbClr val="274F95"/>
                </a:solidFill>
                <a:cs typeface="+mn-ea"/>
                <a:sym typeface="+mn-lt"/>
              </a:rPr>
              <a:t>注意：</a:t>
            </a:r>
            <a:r>
              <a:rPr lang="en-US" altLang="zh-CN" sz="2400" dirty="0">
                <a:solidFill>
                  <a:srgbClr val="274F95"/>
                </a:solidFill>
                <a:cs typeface="+mn-ea"/>
                <a:sym typeface="+mn-lt"/>
              </a:rPr>
              <a:t>1</a:t>
            </a:r>
            <a:r>
              <a:rPr lang="zh-CN" altLang="en-US" sz="2400" dirty="0">
                <a:solidFill>
                  <a:srgbClr val="274F95"/>
                </a:solidFill>
                <a:cs typeface="+mn-ea"/>
                <a:sym typeface="+mn-lt"/>
              </a:rPr>
              <a:t>、期限为</a:t>
            </a:r>
            <a:r>
              <a:rPr lang="en-US" altLang="zh-CN" sz="2400" dirty="0">
                <a:solidFill>
                  <a:srgbClr val="274F95"/>
                </a:solidFill>
                <a:cs typeface="+mn-ea"/>
                <a:sym typeface="+mn-lt"/>
              </a:rPr>
              <a:t>2019</a:t>
            </a:r>
            <a:r>
              <a:rPr lang="zh-CN" altLang="en-US" sz="2400" dirty="0">
                <a:solidFill>
                  <a:srgbClr val="274F95"/>
                </a:solidFill>
                <a:cs typeface="+mn-ea"/>
                <a:sym typeface="+mn-lt"/>
              </a:rPr>
              <a:t>年</a:t>
            </a:r>
            <a:r>
              <a:rPr lang="en-US" altLang="zh-CN" sz="2400" dirty="0">
                <a:solidFill>
                  <a:srgbClr val="274F95"/>
                </a:solidFill>
                <a:cs typeface="+mn-ea"/>
                <a:sym typeface="+mn-lt"/>
              </a:rPr>
              <a:t>4</a:t>
            </a:r>
            <a:r>
              <a:rPr lang="zh-CN" altLang="en-US" sz="2400" dirty="0">
                <a:solidFill>
                  <a:srgbClr val="274F95"/>
                </a:solidFill>
                <a:cs typeface="+mn-ea"/>
                <a:sym typeface="+mn-lt"/>
              </a:rPr>
              <a:t>月至申请退税前一税款所属期</a:t>
            </a:r>
            <a:endParaRPr lang="zh-CN" altLang="en-US" sz="2400" dirty="0">
              <a:solidFill>
                <a:srgbClr val="274F95"/>
              </a:solidFill>
              <a:cs typeface="+mn-ea"/>
              <a:sym typeface="+mn-lt"/>
            </a:endParaRPr>
          </a:p>
          <a:p>
            <a:pPr algn="l"/>
            <a:r>
              <a:rPr lang="en-US" altLang="zh-CN" sz="2400" dirty="0">
                <a:solidFill>
                  <a:srgbClr val="274F95"/>
                </a:solidFill>
                <a:cs typeface="+mn-ea"/>
                <a:sym typeface="+mn-lt"/>
              </a:rPr>
              <a:t>                 2</a:t>
            </a:r>
            <a:r>
              <a:rPr lang="zh-CN" altLang="en-US" sz="2400" dirty="0">
                <a:solidFill>
                  <a:srgbClr val="274F95"/>
                </a:solidFill>
                <a:cs typeface="+mn-ea"/>
                <a:sym typeface="+mn-lt"/>
              </a:rPr>
              <a:t>、不包含农产品收购发票或销售发票、旅客运输服务发票</a:t>
            </a:r>
            <a:endParaRPr lang="zh-CN" altLang="en-US" sz="2400" dirty="0">
              <a:solidFill>
                <a:srgbClr val="274F95"/>
              </a:solidFill>
              <a:cs typeface="+mn-ea"/>
              <a:sym typeface="+mn-lt"/>
            </a:endParaRPr>
          </a:p>
          <a:p>
            <a:pPr algn="l"/>
            <a:r>
              <a:rPr lang="zh-CN" altLang="en-US" sz="2400" dirty="0">
                <a:solidFill>
                  <a:srgbClr val="274F95"/>
                </a:solidFill>
                <a:cs typeface="+mn-ea"/>
                <a:sym typeface="+mn-lt"/>
              </a:rPr>
              <a:t> </a:t>
            </a:r>
            <a:r>
              <a:rPr lang="en-US" altLang="zh-CN" sz="2400" dirty="0">
                <a:solidFill>
                  <a:srgbClr val="274F95"/>
                </a:solidFill>
                <a:cs typeface="+mn-ea"/>
                <a:sym typeface="+mn-lt"/>
              </a:rPr>
              <a:t>                      </a:t>
            </a:r>
            <a:r>
              <a:rPr lang="zh-CN" altLang="en-US" sz="2400" dirty="0">
                <a:solidFill>
                  <a:srgbClr val="274F95"/>
                </a:solidFill>
                <a:cs typeface="+mn-ea"/>
                <a:sym typeface="+mn-lt"/>
              </a:rPr>
              <a:t>或客票</a:t>
            </a:r>
            <a:r>
              <a:rPr lang="en-US" altLang="zh-CN" sz="2400" dirty="0">
                <a:solidFill>
                  <a:srgbClr val="274F95"/>
                </a:solidFill>
                <a:cs typeface="+mn-ea"/>
                <a:sym typeface="+mn-lt"/>
              </a:rPr>
              <a:t>             </a:t>
            </a:r>
            <a:endParaRPr lang="zh-CN" altLang="en-US" sz="2400" dirty="0">
              <a:solidFill>
                <a:srgbClr val="274F95"/>
              </a:solidFill>
              <a:cs typeface="+mn-ea"/>
              <a:sym typeface="+mn-lt"/>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7.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48.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49.xml><?xml version="1.0" encoding="utf-8"?>
<p:tagLst xmlns:p="http://schemas.openxmlformats.org/presentationml/2006/main">
  <p:tag name="KSO_WM_BEAUTIFY_FLAG" val="#wm#"/>
  <p:tag name="KSO_WM_TEMPLATE_CATEGORY" val="custom"/>
  <p:tag name="KSO_WM_TEMPLATE_INDEX" val="2020508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0.xml><?xml version="1.0" encoding="utf-8"?>
<p:tagLst xmlns:p="http://schemas.openxmlformats.org/presentationml/2006/main">
  <p:tag name="KSO_WM_BEAUTIFY_FLAG" val="#wm#"/>
  <p:tag name="KSO_WM_TEMPLATE_CATEGORY" val="custom"/>
  <p:tag name="KSO_WM_TEMPLATE_INDEX" val="20205081"/>
</p:tagLst>
</file>

<file path=ppt/tags/tag51.xml><?xml version="1.0" encoding="utf-8"?>
<p:tagLst xmlns:p="http://schemas.openxmlformats.org/presentationml/2006/main">
  <p:tag name="KSO_WM_BEAUTIFY_FLAG" val="#wm#"/>
  <p:tag name="KSO_WM_TEMPLATE_CATEGORY" val="custom"/>
  <p:tag name="KSO_WM_TEMPLATE_INDEX" val="20205081"/>
</p:tagLst>
</file>

<file path=ppt/tags/tag52.xml><?xml version="1.0" encoding="utf-8"?>
<p:tagLst xmlns:p="http://schemas.openxmlformats.org/presentationml/2006/main">
  <p:tag name="KSO_WM_BEAUTIFY_FLAG" val="#wm#"/>
  <p:tag name="KSO_WM_TEMPLATE_CATEGORY" val="custom"/>
  <p:tag name="KSO_WM_TEMPLATE_INDEX" val="20205081"/>
</p:tagLst>
</file>

<file path=ppt/tags/tag53.xml><?xml version="1.0" encoding="utf-8"?>
<p:tagLst xmlns:p="http://schemas.openxmlformats.org/presentationml/2006/main">
  <p:tag name="KSO_WM_BEAUTIFY_FLAG" val="#wm#"/>
  <p:tag name="KSO_WM_TEMPLATE_CATEGORY" val="custom"/>
  <p:tag name="KSO_WM_TEMPLATE_INDEX" val="20205081"/>
</p:tagLst>
</file>

<file path=ppt/tags/tag54.xml><?xml version="1.0" encoding="utf-8"?>
<p:tagLst xmlns:p="http://schemas.openxmlformats.org/presentationml/2006/main">
  <p:tag name="KSO_WM_BEAUTIFY_FLAG" val="#wm#"/>
  <p:tag name="KSO_WM_TEMPLATE_CATEGORY" val="custom"/>
  <p:tag name="KSO_WM_TEMPLATE_INDEX" val="20205081"/>
</p:tagLst>
</file>

<file path=ppt/tags/tag55.xml><?xml version="1.0" encoding="utf-8"?>
<p:tagLst xmlns:p="http://schemas.openxmlformats.org/presentationml/2006/main">
  <p:tag name="KSO_WM_BEAUTIFY_FLAG" val="#wm#"/>
  <p:tag name="KSO_WM_TEMPLATE_CATEGORY" val="custom"/>
  <p:tag name="KSO_WM_TEMPLATE_INDEX" val="20205081"/>
</p:tagLst>
</file>

<file path=ppt/tags/tag56.xml><?xml version="1.0" encoding="utf-8"?>
<p:tagLst xmlns:p="http://schemas.openxmlformats.org/presentationml/2006/main">
  <p:tag name="KSO_WM_BEAUTIFY_FLAG" val="#wm#"/>
  <p:tag name="KSO_WM_TEMPLATE_CATEGORY" val="custom"/>
  <p:tag name="KSO_WM_TEMPLATE_INDEX" val="20205081"/>
</p:tagLst>
</file>

<file path=ppt/tags/tag57.xml><?xml version="1.0" encoding="utf-8"?>
<p:tagLst xmlns:p="http://schemas.openxmlformats.org/presentationml/2006/main">
  <p:tag name="KSO_WM_BEAUTIFY_FLAG" val="#wm#"/>
  <p:tag name="KSO_WM_TEMPLATE_CATEGORY" val="custom"/>
  <p:tag name="KSO_WM_TEMPLATE_INDEX" val="20205081"/>
</p:tagLst>
</file>

<file path=ppt/tags/tag58.xml><?xml version="1.0" encoding="utf-8"?>
<p:tagLst xmlns:p="http://schemas.openxmlformats.org/presentationml/2006/main">
  <p:tag name="KSO_WM_BEAUTIFY_FLAG" val="#wm#"/>
  <p:tag name="KSO_WM_TEMPLATE_CATEGORY" val="custom"/>
  <p:tag name="KSO_WM_TEMPLATE_INDEX" val="20205081"/>
</p:tagLst>
</file>

<file path=ppt/tags/tag59.xml><?xml version="1.0" encoding="utf-8"?>
<p:tagLst xmlns:p="http://schemas.openxmlformats.org/presentationml/2006/main">
  <p:tag name="KSO_WM_BEAUTIFY_FLAG" val="#wm#"/>
  <p:tag name="KSO_WM_TEMPLATE_CATEGORY" val="custom"/>
  <p:tag name="KSO_WM_TEMPLATE_INDEX" val="20205081"/>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0.xml><?xml version="1.0" encoding="utf-8"?>
<p:tagLst xmlns:p="http://schemas.openxmlformats.org/presentationml/2006/main">
  <p:tag name="KSO_WM_BEAUTIFY_FLAG" val="#wm#"/>
  <p:tag name="KSO_WM_TEMPLATE_CATEGORY" val="custom"/>
  <p:tag name="KSO_WM_TEMPLATE_INDEX" val="20205081"/>
</p:tagLst>
</file>

<file path=ppt/tags/tag61.xml><?xml version="1.0" encoding="utf-8"?>
<p:tagLst xmlns:p="http://schemas.openxmlformats.org/presentationml/2006/main">
  <p:tag name="KSO_WM_BEAUTIFY_FLAG" val="#wm#"/>
  <p:tag name="KSO_WM_TEMPLATE_CATEGORY" val="custom"/>
  <p:tag name="KSO_WM_TEMPLATE_INDEX" val="20205081"/>
</p:tagLst>
</file>

<file path=ppt/tags/tag62.xml><?xml version="1.0" encoding="utf-8"?>
<p:tagLst xmlns:p="http://schemas.openxmlformats.org/presentationml/2006/main">
  <p:tag name="KSO_WM_BEAUTIFY_FLAG" val="#wm#"/>
  <p:tag name="KSO_WM_TEMPLATE_CATEGORY" val="custom"/>
  <p:tag name="KSO_WM_TEMPLATE_INDEX" val="20205081"/>
</p:tagLst>
</file>

<file path=ppt/tags/tag63.xml><?xml version="1.0" encoding="utf-8"?>
<p:tagLst xmlns:p="http://schemas.openxmlformats.org/presentationml/2006/main">
  <p:tag name="KSO_WM_BEAUTIFY_FLAG" val="#wm#"/>
  <p:tag name="KSO_WM_TEMPLATE_CATEGORY" val="custom"/>
  <p:tag name="KSO_WM_TEMPLATE_INDEX" val="20205081"/>
</p:tagLst>
</file>

<file path=ppt/tags/tag64.xml><?xml version="1.0" encoding="utf-8"?>
<p:tagLst xmlns:p="http://schemas.openxmlformats.org/presentationml/2006/main">
  <p:tag name="KSO_WM_BEAUTIFY_FLAG" val="#wm#"/>
  <p:tag name="KSO_WM_TEMPLATE_CATEGORY" val="custom"/>
  <p:tag name="KSO_WM_TEMPLATE_INDEX" val="20205081"/>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3142</Words>
  <Application>WPS 演示</Application>
  <PresentationFormat>宽屏</PresentationFormat>
  <Paragraphs>199</Paragraphs>
  <Slides>20</Slides>
  <Notes>4</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0" baseType="lpstr">
      <vt:lpstr>Arial</vt:lpstr>
      <vt:lpstr>宋体</vt:lpstr>
      <vt:lpstr>Wingdings</vt:lpstr>
      <vt:lpstr>微软雅黑</vt:lpstr>
      <vt:lpstr>Wingdings</vt:lpstr>
      <vt:lpstr>思源宋体 Heavy</vt:lpstr>
      <vt:lpstr>Arial Unicode MS</vt:lpstr>
      <vt:lpstr>Calibri</vt:lpstr>
      <vt:lpstr>Office 主题​​</vt:lpstr>
      <vt:lpstr>Excel.Sheet.12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潘红星</cp:lastModifiedBy>
  <cp:revision>299</cp:revision>
  <dcterms:created xsi:type="dcterms:W3CDTF">2019-06-19T02:08:00Z</dcterms:created>
  <dcterms:modified xsi:type="dcterms:W3CDTF">2022-05-10T07:13:19Z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2052-11.8.2.10158</vt:lpwstr>
  </property>
  <property fmtid="{D5CDD505-2E9C-101B-9397-08002B2CF9AE}" pid="3" name="ICV">
    <vt:lpwstr>9C0F6D0C54694BBFAC8096E6EEDCD8E1</vt:lpwstr>
  </property>
  <property fmtid="{D5CDD505-2E9C-101B-9397-08002B2CF9AE}" pid="4" name="KSOTemplateUUID">
    <vt:lpwstr>v1.0_mb_415VE36f9vnZFxwHpaxZTQ==</vt:lpwstr>
  </property>
</Properties>
</file>