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handoutMasterIdLst>
    <p:handoutMasterId r:id="rId51"/>
  </p:handoutMasterIdLst>
  <p:sldIdLst>
    <p:sldId id="4753" r:id="rId4"/>
    <p:sldId id="4938" r:id="rId6"/>
    <p:sldId id="4980" r:id="rId7"/>
    <p:sldId id="4982" r:id="rId8"/>
    <p:sldId id="4981" r:id="rId9"/>
    <p:sldId id="4911" r:id="rId10"/>
    <p:sldId id="4983" r:id="rId11"/>
    <p:sldId id="4778" r:id="rId12"/>
    <p:sldId id="4776" r:id="rId13"/>
    <p:sldId id="4754" r:id="rId14"/>
    <p:sldId id="4755" r:id="rId15"/>
    <p:sldId id="4777" r:id="rId16"/>
    <p:sldId id="4783" r:id="rId17"/>
    <p:sldId id="4867" r:id="rId18"/>
    <p:sldId id="4784" r:id="rId19"/>
    <p:sldId id="4785" r:id="rId20"/>
    <p:sldId id="4780" r:id="rId21"/>
    <p:sldId id="4786" r:id="rId22"/>
    <p:sldId id="4781" r:id="rId23"/>
    <p:sldId id="4787" r:id="rId24"/>
    <p:sldId id="4789" r:id="rId25"/>
    <p:sldId id="4788" r:id="rId26"/>
    <p:sldId id="4790" r:id="rId27"/>
    <p:sldId id="4791" r:id="rId28"/>
    <p:sldId id="4914" r:id="rId29"/>
    <p:sldId id="4831" r:id="rId30"/>
    <p:sldId id="4792" r:id="rId31"/>
    <p:sldId id="4890" r:id="rId32"/>
    <p:sldId id="4793" r:id="rId33"/>
    <p:sldId id="4782" r:id="rId34"/>
    <p:sldId id="4794" r:id="rId35"/>
    <p:sldId id="4795" r:id="rId36"/>
    <p:sldId id="4797" r:id="rId37"/>
    <p:sldId id="4796" r:id="rId38"/>
    <p:sldId id="4798" r:id="rId39"/>
    <p:sldId id="4900" r:id="rId40"/>
    <p:sldId id="4901" r:id="rId41"/>
    <p:sldId id="4902" r:id="rId42"/>
    <p:sldId id="4906" r:id="rId43"/>
    <p:sldId id="4903" r:id="rId44"/>
    <p:sldId id="4917" r:id="rId45"/>
    <p:sldId id="4904" r:id="rId46"/>
    <p:sldId id="4912" r:id="rId47"/>
    <p:sldId id="4915" r:id="rId48"/>
    <p:sldId id="4916" r:id="rId49"/>
    <p:sldId id="4762" r:id="rId50"/>
  </p:sldIdLst>
  <p:sldSz cx="12858750" cy="7232650"/>
  <p:notesSz cx="6858000" cy="9144000"/>
  <p:custDataLst>
    <p:tags r:id="rId5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33" initials="8" lastIdx="1" clrIdx="0"/>
  <p:cmAuthor id="0" name="hy" initials="h" lastIdx="3" clrIdx="0"/>
  <p:cmAuthor id="2" name="Mary Feil-Jacobs" initials="M" lastIdx="43" clrIdx="1"/>
  <p:cmAuthor id="3" name="Monica Lueder" initials="M" lastIdx="22" clrIdx="2"/>
  <p:cmAuthor id="4" name="Chris French" initials="C" lastIdx="68" clrIdx="4"/>
  <p:cmAuthor id="5" name="Raman Sharma" initials="R" lastIdx="1" clrIdx="5"/>
  <p:cmAuthor id="7" name="1206988966@qq.com" initials="1" lastIdx="1" clrIdx="2"/>
  <p:cmAuthor id="8" name="姜伟光" initials="姜" lastIdx="1" clrIdx="0"/>
  <p:cmAuthor id="10" name="hxx" initials="h" lastIdx="4" clrIdx="9"/>
  <p:cmAuthor id="6" name="ming qiu" initials="m" lastIdx="17" clrIdx="1"/>
  <p:cmAuthor id="9" name="张伟" initials="张" lastIdx="1" clrIdx="0"/>
  <p:cmAuthor id="11" name="admin" initials="a" lastIdx="1" clrIdx="0"/>
  <p:cmAuthor id="12" name="作者" initials="作" lastIdx="0" clrIdx="1"/>
  <p:cmAuthor id="16" name="User" initials="U" lastIdx="2" clrIdx="0"/>
  <p:cmAuthor id="17" name="lenovo" initials="l" lastIdx="1" clrIdx="3"/>
  <p:cmAuthor id="18" name="莉莉 吴" initials="莉" lastIdx="1" clrIdx="0"/>
  <p:cmAuthor id="19" name="YYD"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AED"/>
    <a:srgbClr val="A79FAA"/>
    <a:srgbClr val="FBDBC6"/>
    <a:srgbClr val="FABAAE"/>
    <a:srgbClr val="CECED0"/>
    <a:srgbClr val="ABCAC5"/>
    <a:srgbClr val="FAECDF"/>
    <a:srgbClr val="F9EDDF"/>
    <a:srgbClr val="677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2" autoAdjust="0"/>
    <p:restoredTop sz="96314" autoAdjust="0"/>
  </p:normalViewPr>
  <p:slideViewPr>
    <p:cSldViewPr>
      <p:cViewPr>
        <p:scale>
          <a:sx n="75" d="100"/>
          <a:sy n="75" d="100"/>
        </p:scale>
        <p:origin x="-1734" y="-756"/>
      </p:cViewPr>
      <p:guideLst>
        <p:guide orient="horz" pos="343"/>
        <p:guide orient="horz" pos="4183"/>
        <p:guide pos="4050"/>
        <p:guide pos="557"/>
        <p:guide pos="7497"/>
        <p:guide pos="693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6" Type="http://schemas.openxmlformats.org/officeDocument/2006/relationships/tags" Target="tags/tag38.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03T10:57:36.884" idx="1">
    <p:pos x="6895" y="1688"/>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lIns="114803" tIns="57401" rIns="114803" bIns="5740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80" fontAlgn="auto">
              <a:spcBef>
                <a:spcPts val="0"/>
              </a:spcBef>
              <a:spcAft>
                <a:spcPts val="0"/>
              </a:spcAft>
            </a:pPr>
            <a:fld id="{2E3AAC11-D570-4EA9-AFC0-30FB72BA45EB}" type="datetimeFigureOut">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80" fontAlgn="auto">
              <a:spcBef>
                <a:spcPts val="0"/>
              </a:spcBef>
              <a:spcAft>
                <a:spcPts val="0"/>
              </a:spcAft>
            </a:pPr>
            <a:endParaRPr lang="zh-CN" altLang="en-US" sz="23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80" fontAlgn="auto">
              <a:spcBef>
                <a:spcPts val="0"/>
              </a:spcBef>
              <a:spcAft>
                <a:spcPts val="0"/>
              </a:spcAft>
            </a:pPr>
            <a:fld id="{55ECCFAA-F4FB-487C-9F1E-C8836D0C3DC9}" type="slidenum">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lIns="114803" tIns="57401" rIns="114803" bIns="5740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80" fontAlgn="auto">
              <a:spcBef>
                <a:spcPts val="0"/>
              </a:spcBef>
              <a:spcAft>
                <a:spcPts val="0"/>
              </a:spcAft>
            </a:pPr>
            <a:fld id="{2E3AAC11-D570-4EA9-AFC0-30FB72BA45EB}" type="datetimeFigureOut">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80" fontAlgn="auto">
              <a:spcBef>
                <a:spcPts val="0"/>
              </a:spcBef>
              <a:spcAft>
                <a:spcPts val="0"/>
              </a:spcAft>
            </a:pPr>
            <a:endParaRPr lang="zh-CN" altLang="en-US" sz="230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80" fontAlgn="auto">
              <a:spcBef>
                <a:spcPts val="0"/>
              </a:spcBef>
              <a:spcAft>
                <a:spcPts val="0"/>
              </a:spcAft>
            </a:pPr>
            <a:fld id="{55ECCFAA-F4FB-487C-9F1E-C8836D0C3DC9}" type="slidenum">
              <a:rPr lang="zh-CN" altLang="en-US" sz="2300" smtClean="0">
                <a:solidFill>
                  <a:prstClr val="black"/>
                </a:solidFill>
                <a:latin typeface="Calibri" panose="020F0502020204030204"/>
                <a:ea typeface="宋体" panose="02010600030101010101" pitchFamily="2" charset="-122"/>
              </a:rPr>
            </a:fld>
            <a:endParaRPr lang="zh-CN" altLang="en-US" sz="230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endParaRPr lang="en-US" dirty="0"/>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
        <p:nvSpPr>
          <p:cNvPr id="7" name="TextBox 6"/>
          <p:cNvSpPr txBox="1"/>
          <p:nvPr userDrawn="1"/>
        </p:nvSpPr>
        <p:spPr>
          <a:xfrm>
            <a:off x="1172791" y="7114220"/>
            <a:ext cx="1800200" cy="118430"/>
          </a:xfrm>
          <a:prstGeom prst="rect">
            <a:avLst/>
          </a:prstGeom>
          <a:noFill/>
        </p:spPr>
        <p:txBody>
          <a:bodyPr wrap="square" rtlCol="0">
            <a:spAutoFit/>
          </a:bodyPr>
          <a:lstStyle/>
          <a:p>
            <a:pPr fontAlgn="auto">
              <a:lnSpc>
                <a:spcPct val="200000"/>
              </a:lnSpc>
              <a:spcBef>
                <a:spcPts val="0"/>
              </a:spcBef>
              <a:spcAft>
                <a:spcPts val="0"/>
              </a:spcAft>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148080" rtl="0" eaLnBrk="1" latinLnBrk="0" hangingPunct="1">
        <a:spcBef>
          <a:spcPct val="0"/>
        </a:spcBef>
        <a:buNone/>
        <a:defRPr sz="5500" kern="1200">
          <a:solidFill>
            <a:schemeClr val="tx1"/>
          </a:solidFill>
          <a:latin typeface="+mj-lt"/>
          <a:ea typeface="+mj-ea"/>
          <a:cs typeface="+mj-cs"/>
        </a:defRPr>
      </a:lvl1pPr>
    </p:titleStyle>
    <p:bodyStyle>
      <a:lvl1pPr marL="430530" indent="-430530" algn="l" defTabSz="114808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815" indent="-358775" algn="l" defTabSz="114808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5100" indent="-287020" algn="l" defTabSz="114808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914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318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722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126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530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9340"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80" rtl="0" eaLnBrk="1" latinLnBrk="0" hangingPunct="1">
        <a:defRPr sz="2300" kern="1200">
          <a:solidFill>
            <a:schemeClr val="tx1"/>
          </a:solidFill>
          <a:latin typeface="+mn-lt"/>
          <a:ea typeface="+mn-ea"/>
          <a:cs typeface="+mn-cs"/>
        </a:defRPr>
      </a:lvl1pPr>
      <a:lvl2pPr marL="574040" algn="l" defTabSz="1148080" rtl="0" eaLnBrk="1" latinLnBrk="0" hangingPunct="1">
        <a:defRPr sz="2300" kern="1200">
          <a:solidFill>
            <a:schemeClr val="tx1"/>
          </a:solidFill>
          <a:latin typeface="+mn-lt"/>
          <a:ea typeface="+mn-ea"/>
          <a:cs typeface="+mn-cs"/>
        </a:defRPr>
      </a:lvl2pPr>
      <a:lvl3pPr marL="1148080" algn="l" defTabSz="1148080" rtl="0" eaLnBrk="1" latinLnBrk="0" hangingPunct="1">
        <a:defRPr sz="2300" kern="1200">
          <a:solidFill>
            <a:schemeClr val="tx1"/>
          </a:solidFill>
          <a:latin typeface="+mn-lt"/>
          <a:ea typeface="+mn-ea"/>
          <a:cs typeface="+mn-cs"/>
        </a:defRPr>
      </a:lvl3pPr>
      <a:lvl4pPr marL="1722120" algn="l" defTabSz="1148080" rtl="0" eaLnBrk="1" latinLnBrk="0" hangingPunct="1">
        <a:defRPr sz="2300" kern="1200">
          <a:solidFill>
            <a:schemeClr val="tx1"/>
          </a:solidFill>
          <a:latin typeface="+mn-lt"/>
          <a:ea typeface="+mn-ea"/>
          <a:cs typeface="+mn-cs"/>
        </a:defRPr>
      </a:lvl4pPr>
      <a:lvl5pPr marL="2296160" algn="l" defTabSz="1148080" rtl="0" eaLnBrk="1" latinLnBrk="0" hangingPunct="1">
        <a:defRPr sz="2300" kern="1200">
          <a:solidFill>
            <a:schemeClr val="tx1"/>
          </a:solidFill>
          <a:latin typeface="+mn-lt"/>
          <a:ea typeface="+mn-ea"/>
          <a:cs typeface="+mn-cs"/>
        </a:defRPr>
      </a:lvl5pPr>
      <a:lvl6pPr marL="2870200" algn="l" defTabSz="1148080" rtl="0" eaLnBrk="1" latinLnBrk="0" hangingPunct="1">
        <a:defRPr sz="2300" kern="1200">
          <a:solidFill>
            <a:schemeClr val="tx1"/>
          </a:solidFill>
          <a:latin typeface="+mn-lt"/>
          <a:ea typeface="+mn-ea"/>
          <a:cs typeface="+mn-cs"/>
        </a:defRPr>
      </a:lvl6pPr>
      <a:lvl7pPr marL="3444240" algn="l" defTabSz="1148080" rtl="0" eaLnBrk="1" latinLnBrk="0" hangingPunct="1">
        <a:defRPr sz="2300" kern="1200">
          <a:solidFill>
            <a:schemeClr val="tx1"/>
          </a:solidFill>
          <a:latin typeface="+mn-lt"/>
          <a:ea typeface="+mn-ea"/>
          <a:cs typeface="+mn-cs"/>
        </a:defRPr>
      </a:lvl7pPr>
      <a:lvl8pPr marL="4018280" algn="l" defTabSz="1148080" rtl="0" eaLnBrk="1" latinLnBrk="0" hangingPunct="1">
        <a:defRPr sz="2300" kern="1200">
          <a:solidFill>
            <a:schemeClr val="tx1"/>
          </a:solidFill>
          <a:latin typeface="+mn-lt"/>
          <a:ea typeface="+mn-ea"/>
          <a:cs typeface="+mn-cs"/>
        </a:defRPr>
      </a:lvl8pPr>
      <a:lvl9pPr marL="4592320" algn="l" defTabSz="114808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notesSlide" Target="../notesSlides/notesSlide10.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tags" Target="../tags/tag35.xml"/><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tags" Target="../tags/tag3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notesSlide" Target="../notesSlides/notesSlide8.xml"/><Relationship Id="rId17" Type="http://schemas.openxmlformats.org/officeDocument/2006/relationships/slideLayout" Target="../slideLayouts/slideLayout1.xml"/><Relationship Id="rId16" Type="http://schemas.openxmlformats.org/officeDocument/2006/relationships/tags" Target="../tags/tag14.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9"/>
          <p:cNvSpPr>
            <a:spLocks noChangeArrowheads="1"/>
          </p:cNvSpPr>
          <p:nvPr/>
        </p:nvSpPr>
        <p:spPr bwMode="auto">
          <a:xfrm>
            <a:off x="2855595" y="2336800"/>
            <a:ext cx="7522210" cy="1661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dirty="0" smtClean="0">
                <a:solidFill>
                  <a:srgbClr val="A79FAA"/>
                </a:solidFill>
                <a:latin typeface="+mn-lt"/>
                <a:ea typeface="+mn-ea"/>
                <a:cs typeface="+mn-ea"/>
                <a:sym typeface="+mn-lt"/>
              </a:rPr>
              <a:t>增值税留抵退税政策解析及</a:t>
            </a:r>
            <a:r>
              <a:rPr lang="zh-CN" altLang="en-US" sz="5400" dirty="0" smtClean="0">
                <a:solidFill>
                  <a:srgbClr val="A79FAA"/>
                </a:solidFill>
                <a:latin typeface="+mn-lt"/>
                <a:ea typeface="+mn-ea"/>
                <a:cs typeface="+mn-ea"/>
                <a:sym typeface="+mn-lt"/>
              </a:rPr>
              <a:t>实操</a:t>
            </a:r>
            <a:endParaRPr lang="zh-CN" altLang="en-US" sz="5400" dirty="0" smtClean="0">
              <a:solidFill>
                <a:srgbClr val="A79FAA"/>
              </a:solidFill>
              <a:latin typeface="+mn-lt"/>
              <a:ea typeface="+mn-ea"/>
              <a:cs typeface="+mn-ea"/>
              <a:sym typeface="+mn-lt"/>
            </a:endParaRPr>
          </a:p>
        </p:txBody>
      </p:sp>
      <p:sp>
        <p:nvSpPr>
          <p:cNvPr id="4" name="矩形 259"/>
          <p:cNvSpPr>
            <a:spLocks noChangeArrowheads="1"/>
          </p:cNvSpPr>
          <p:nvPr/>
        </p:nvSpPr>
        <p:spPr bwMode="auto">
          <a:xfrm>
            <a:off x="4527972" y="4336219"/>
            <a:ext cx="4176186" cy="530860"/>
          </a:xfrm>
          <a:prstGeom prst="rect">
            <a:avLst/>
          </a:prstGeom>
          <a:noFill/>
          <a:ln>
            <a:noFill/>
          </a:ln>
          <a:effectLst/>
        </p:spPr>
        <p:txBody>
          <a:bodyPr wrap="square" lIns="0" tIns="50622" rIns="0" bIns="50622"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b="1" dirty="0">
                <a:solidFill>
                  <a:schemeClr val="bg1">
                    <a:lumMod val="85000"/>
                  </a:schemeClr>
                </a:solidFill>
                <a:cs typeface="+mn-ea"/>
                <a:sym typeface="+mn-lt"/>
              </a:rPr>
              <a:t>主讲人：刘佩瑾</a:t>
            </a:r>
            <a:endParaRPr lang="zh-CN" altLang="en-US" sz="2800" b="1" dirty="0">
              <a:solidFill>
                <a:schemeClr val="bg1">
                  <a:lumMod val="85000"/>
                </a:schemeClr>
              </a:solidFill>
              <a:cs typeface="+mn-ea"/>
              <a:sym typeface="+mn-lt"/>
            </a:endParaRPr>
          </a:p>
        </p:txBody>
      </p:sp>
      <p:sp>
        <p:nvSpPr>
          <p:cNvPr id="52" name="任意多边形: 形状 51"/>
          <p:cNvSpPr/>
          <p:nvPr/>
        </p:nvSpPr>
        <p:spPr>
          <a:xfrm rot="10800000">
            <a:off x="0" y="-13522"/>
            <a:ext cx="5514330" cy="2057171"/>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形状 53"/>
          <p:cNvSpPr/>
          <p:nvPr/>
        </p:nvSpPr>
        <p:spPr>
          <a:xfrm rot="10800000">
            <a:off x="3117007" y="-5171"/>
            <a:ext cx="4245681" cy="131206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10800000" flipV="1">
            <a:off x="4917207" y="5143100"/>
            <a:ext cx="5614682" cy="209460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10800000" flipV="1">
            <a:off x="8607487" y="5819074"/>
            <a:ext cx="4251263" cy="140402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649"/>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1"/>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4802856" y="1240061"/>
            <a:ext cx="3077903" cy="1107996"/>
          </a:xfrm>
          <a:prstGeom prst="rect">
            <a:avLst/>
          </a:prstGeom>
          <a:noFill/>
        </p:spPr>
        <p:txBody>
          <a:bodyPr vert="horz" wrap="square" lIns="0" tIns="0" rIns="0" bIns="0" rtlCol="0" anchor="ctr" anchorCtr="0">
            <a:spAutoFit/>
          </a:bodyPr>
          <a:lstStyle/>
          <a:p>
            <a:pPr algn="ctr"/>
            <a:r>
              <a:rPr lang="zh-CN" altLang="en-US" sz="7200" b="1" dirty="0">
                <a:solidFill>
                  <a:srgbClr val="ABCAC5"/>
                </a:solidFill>
                <a:latin typeface="+mn-lt"/>
                <a:ea typeface="+mn-ea"/>
                <a:cs typeface="+mn-ea"/>
                <a:sym typeface="+mn-lt"/>
              </a:rPr>
              <a:t>目录</a:t>
            </a:r>
            <a:endParaRPr lang="zh-CN" altLang="en-US" sz="7200" b="1" dirty="0">
              <a:solidFill>
                <a:srgbClr val="ABCAC5"/>
              </a:solidFill>
              <a:latin typeface="+mn-lt"/>
              <a:ea typeface="+mn-ea"/>
              <a:cs typeface="+mn-ea"/>
              <a:sym typeface="+mn-lt"/>
            </a:endParaRPr>
          </a:p>
        </p:txBody>
      </p:sp>
      <p:sp>
        <p:nvSpPr>
          <p:cNvPr id="19" name="MH_Others_2"/>
          <p:cNvSpPr txBox="1"/>
          <p:nvPr>
            <p:custDataLst>
              <p:tags r:id="rId2"/>
            </p:custDataLst>
          </p:nvPr>
        </p:nvSpPr>
        <p:spPr>
          <a:xfrm>
            <a:off x="4692249" y="2413962"/>
            <a:ext cx="3299115" cy="553998"/>
          </a:xfrm>
          <a:prstGeom prst="rect">
            <a:avLst/>
          </a:prstGeom>
          <a:noFill/>
        </p:spPr>
        <p:txBody>
          <a:bodyPr wrap="square" lIns="0" tIns="0" rIns="0" bIns="0">
            <a:spAutoFit/>
          </a:bodyPr>
          <a:lstStyle/>
          <a:p>
            <a:pPr algn="ctr">
              <a:defRPr/>
            </a:pPr>
            <a:r>
              <a:rPr lang="en-US" altLang="zh-CN" sz="3600" b="1" dirty="0">
                <a:solidFill>
                  <a:srgbClr val="A79FAA"/>
                </a:solidFill>
                <a:latin typeface="+mn-lt"/>
                <a:ea typeface="+mn-ea"/>
                <a:cs typeface="+mn-ea"/>
                <a:sym typeface="+mn-lt"/>
              </a:rPr>
              <a:t>CONTENTS</a:t>
            </a:r>
            <a:endParaRPr lang="zh-CN" altLang="en-US" sz="3600" b="1" dirty="0">
              <a:solidFill>
                <a:srgbClr val="A79FAA"/>
              </a:solidFill>
              <a:latin typeface="+mn-lt"/>
              <a:ea typeface="+mn-ea"/>
              <a:cs typeface="+mn-ea"/>
              <a:sym typeface="+mn-lt"/>
            </a:endParaRPr>
          </a:p>
        </p:txBody>
      </p:sp>
      <p:sp>
        <p:nvSpPr>
          <p:cNvPr id="13" name="MH_Entry_1"/>
          <p:cNvSpPr/>
          <p:nvPr>
            <p:custDataLst>
              <p:tags r:id="rId3"/>
            </p:custDataLst>
          </p:nvPr>
        </p:nvSpPr>
        <p:spPr>
          <a:xfrm>
            <a:off x="1611630" y="3485198"/>
            <a:ext cx="4801870"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rgbClr val="A79FAA"/>
                </a:solidFill>
                <a:cs typeface="+mn-ea"/>
                <a:sym typeface="+mn-lt"/>
              </a:rPr>
              <a:t>一、留抵退税新政的</a:t>
            </a:r>
            <a:r>
              <a:rPr lang="zh-CN" altLang="en-US" sz="2800" dirty="0">
                <a:solidFill>
                  <a:srgbClr val="A79FAA"/>
                </a:solidFill>
                <a:cs typeface="+mn-ea"/>
                <a:sym typeface="+mn-lt"/>
              </a:rPr>
              <a:t>适用主体</a:t>
            </a:r>
            <a:endParaRPr lang="zh-CN" altLang="en-US" sz="2800" dirty="0">
              <a:solidFill>
                <a:srgbClr val="A79FAA"/>
              </a:solidFill>
              <a:cs typeface="+mn-ea"/>
              <a:sym typeface="+mn-lt"/>
            </a:endParaRPr>
          </a:p>
        </p:txBody>
      </p:sp>
      <p:sp>
        <p:nvSpPr>
          <p:cNvPr id="14" name="MH_Entry_2"/>
          <p:cNvSpPr/>
          <p:nvPr>
            <p:custDataLst>
              <p:tags r:id="rId4"/>
            </p:custDataLst>
          </p:nvPr>
        </p:nvSpPr>
        <p:spPr>
          <a:xfrm>
            <a:off x="1612265" y="4284980"/>
            <a:ext cx="4801870"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rgbClr val="A79FAA"/>
                </a:solidFill>
                <a:cs typeface="+mn-ea"/>
                <a:sym typeface="+mn-lt"/>
              </a:rPr>
              <a:t>三、增量留抵与存量留抵税额的</a:t>
            </a:r>
            <a:r>
              <a:rPr lang="zh-CN" altLang="en-US" sz="2800" dirty="0">
                <a:solidFill>
                  <a:srgbClr val="A79FAA"/>
                </a:solidFill>
                <a:cs typeface="+mn-ea"/>
                <a:sym typeface="+mn-lt"/>
              </a:rPr>
              <a:t>确定</a:t>
            </a:r>
            <a:endParaRPr lang="zh-CN" altLang="en-US" sz="2800" dirty="0">
              <a:solidFill>
                <a:srgbClr val="A79FAA"/>
              </a:solidFill>
              <a:cs typeface="+mn-ea"/>
              <a:sym typeface="+mn-lt"/>
            </a:endParaRPr>
          </a:p>
        </p:txBody>
      </p:sp>
      <p:sp>
        <p:nvSpPr>
          <p:cNvPr id="15" name="MH_Entry_3"/>
          <p:cNvSpPr/>
          <p:nvPr>
            <p:custDataLst>
              <p:tags r:id="rId5"/>
            </p:custDataLst>
          </p:nvPr>
        </p:nvSpPr>
        <p:spPr>
          <a:xfrm>
            <a:off x="6761480" y="3484880"/>
            <a:ext cx="4269740"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rgbClr val="A79FAA"/>
                </a:solidFill>
                <a:cs typeface="+mn-ea"/>
                <a:sym typeface="+mn-lt"/>
              </a:rPr>
              <a:t>二、留抵退税需满足的</a:t>
            </a:r>
            <a:r>
              <a:rPr lang="zh-CN" altLang="en-US" sz="2800" dirty="0">
                <a:solidFill>
                  <a:srgbClr val="A79FAA"/>
                </a:solidFill>
                <a:cs typeface="+mn-ea"/>
                <a:sym typeface="+mn-lt"/>
              </a:rPr>
              <a:t>条件</a:t>
            </a:r>
            <a:endParaRPr lang="zh-CN" altLang="en-US" sz="2800" dirty="0">
              <a:solidFill>
                <a:srgbClr val="A79FAA"/>
              </a:solidFill>
              <a:cs typeface="+mn-ea"/>
              <a:sym typeface="+mn-lt"/>
            </a:endParaRPr>
          </a:p>
        </p:txBody>
      </p:sp>
      <p:sp>
        <p:nvSpPr>
          <p:cNvPr id="16" name="MH_Entry_4"/>
          <p:cNvSpPr/>
          <p:nvPr>
            <p:custDataLst>
              <p:tags r:id="rId6"/>
            </p:custDataLst>
          </p:nvPr>
        </p:nvSpPr>
        <p:spPr>
          <a:xfrm>
            <a:off x="6761480" y="4284981"/>
            <a:ext cx="4388485"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rgbClr val="A79FAA"/>
                </a:solidFill>
                <a:cs typeface="+mn-ea"/>
                <a:sym typeface="+mn-lt"/>
              </a:rPr>
              <a:t>四、电子税务局实操及注意事项</a:t>
            </a:r>
            <a:endParaRPr lang="zh-CN" altLang="en-US" sz="2800" dirty="0">
              <a:solidFill>
                <a:srgbClr val="A79FAA"/>
              </a:solidFill>
              <a:cs typeface="+mn-ea"/>
              <a:sym typeface="+mn-lt"/>
            </a:endParaRPr>
          </a:p>
        </p:txBody>
      </p:sp>
      <p:sp>
        <p:nvSpPr>
          <p:cNvPr id="10" name="任意多边形: 形状 9"/>
          <p:cNvSpPr/>
          <p:nvPr/>
        </p:nvSpPr>
        <p:spPr>
          <a:xfrm rot="16200000" flipV="1">
            <a:off x="-1040607" y="4728938"/>
            <a:ext cx="3537297"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rot="5400000" flipV="1">
            <a:off x="10173600" y="1422922"/>
            <a:ext cx="3693452" cy="1676847"/>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rot="5400000" flipV="1">
            <a:off x="10526426" y="2987661"/>
            <a:ext cx="3208563" cy="1456085"/>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p:cNvSpPr/>
          <p:nvPr/>
        </p:nvSpPr>
        <p:spPr>
          <a:xfrm rot="16200000" flipV="1">
            <a:off x="-731541" y="3666894"/>
            <a:ext cx="2440200" cy="97711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7"/>
          <a:stretch>
            <a:fillRect/>
          </a:stretch>
        </p:blipFill>
        <p:spPr>
          <a:xfrm>
            <a:off x="10805798" y="290645"/>
            <a:ext cx="1580468" cy="508295"/>
          </a:xfrm>
          <a:prstGeom prst="rect">
            <a:avLst/>
          </a:prstGeom>
        </p:spPr>
      </p:pic>
      <p:pic>
        <p:nvPicPr>
          <p:cNvPr id="8" name="图片 7"/>
          <p:cNvPicPr>
            <a:picLocks noChangeAspect="1"/>
          </p:cNvPicPr>
          <p:nvPr/>
        </p:nvPicPr>
        <p:blipFill>
          <a:blip r:embed="rId8"/>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bldLvl="0" animBg="1"/>
      <p:bldP spid="14" grpId="0" bldLvl="0" animBg="1"/>
      <p:bldP spid="15" grpId="0" bldLvl="0" animBg="1"/>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rot="10800000" flipV="1">
            <a:off x="4917207" y="1694015"/>
            <a:ext cx="3662190" cy="185864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形状 14"/>
          <p:cNvSpPr/>
          <p:nvPr/>
        </p:nvSpPr>
        <p:spPr>
          <a:xfrm rot="10800000" flipV="1">
            <a:off x="4110529" y="2388401"/>
            <a:ext cx="2475538" cy="1164263"/>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文本框 2"/>
          <p:cNvSpPr txBox="1">
            <a:spLocks noChangeArrowheads="1"/>
          </p:cNvSpPr>
          <p:nvPr>
            <p:custDataLst>
              <p:tags r:id="rId1"/>
            </p:custDataLst>
          </p:nvPr>
        </p:nvSpPr>
        <p:spPr bwMode="auto">
          <a:xfrm>
            <a:off x="4398559" y="2170675"/>
            <a:ext cx="36837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600" b="1" dirty="0">
                <a:solidFill>
                  <a:srgbClr val="FFFFFF"/>
                </a:solidFill>
                <a:latin typeface="+mn-lt"/>
                <a:ea typeface="+mn-ea"/>
                <a:cs typeface="+mn-ea"/>
                <a:sym typeface="+mn-lt"/>
              </a:rPr>
              <a:t>01</a:t>
            </a:r>
            <a:endParaRPr lang="zh-CN" altLang="en-US" sz="9600" b="1" dirty="0">
              <a:solidFill>
                <a:srgbClr val="FFFFFF"/>
              </a:solidFill>
              <a:latin typeface="+mn-lt"/>
              <a:ea typeface="+mn-ea"/>
              <a:cs typeface="+mn-ea"/>
              <a:sym typeface="+mn-lt"/>
            </a:endParaRPr>
          </a:p>
        </p:txBody>
      </p:sp>
      <p:sp>
        <p:nvSpPr>
          <p:cNvPr id="8" name="矩形 7"/>
          <p:cNvSpPr/>
          <p:nvPr/>
        </p:nvSpPr>
        <p:spPr>
          <a:xfrm>
            <a:off x="3764915" y="3760470"/>
            <a:ext cx="5315585" cy="1661795"/>
          </a:xfrm>
          <a:prstGeom prst="rect">
            <a:avLst/>
          </a:prstGeom>
        </p:spPr>
        <p:txBody>
          <a:bodyPr wrap="square" lIns="0" tIns="0" rIns="0" bIns="0">
            <a:spAutoFit/>
          </a:bodyPr>
          <a:lstStyle/>
          <a:p>
            <a:pPr algn="ctr"/>
            <a:r>
              <a:rPr lang="zh-CN" altLang="en-US" sz="5400" dirty="0">
                <a:solidFill>
                  <a:srgbClr val="A79FAA"/>
                </a:solidFill>
                <a:cs typeface="+mn-ea"/>
                <a:sym typeface="+mn-lt"/>
              </a:rPr>
              <a:t>留抵退税新政的适用主体</a:t>
            </a:r>
            <a:endParaRPr lang="zh-CN" altLang="en-US" sz="5400" dirty="0">
              <a:solidFill>
                <a:srgbClr val="A79FAA"/>
              </a:solidFill>
              <a:latin typeface="+mn-lt"/>
              <a:ea typeface="+mn-ea"/>
              <a:cs typeface="+mn-ea"/>
              <a:sym typeface="+mn-lt"/>
            </a:endParaRPr>
          </a:p>
        </p:txBody>
      </p:sp>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2" name="图片 1"/>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4053205"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留抵退税新政的</a:t>
            </a:r>
            <a:r>
              <a:rPr lang="zh-CN" altLang="en-US" sz="3200" dirty="0">
                <a:solidFill>
                  <a:schemeClr val="bg1">
                    <a:lumMod val="65000"/>
                  </a:schemeClr>
                </a:solidFill>
                <a:latin typeface="+mn-lt"/>
                <a:ea typeface="+mn-ea"/>
                <a:cs typeface="+mn-ea"/>
                <a:sym typeface="+mn-lt"/>
              </a:rPr>
              <a:t>适用主体</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956945" y="1096010"/>
            <a:ext cx="9200515" cy="3926840"/>
          </a:xfrm>
          <a:prstGeom prst="rect">
            <a:avLst/>
          </a:prstGeom>
          <a:noFill/>
        </p:spPr>
        <p:txBody>
          <a:bodyPr wrap="square" rtlCol="0">
            <a:spAutoFit/>
          </a:bodyPr>
          <a:p>
            <a:pPr algn="just">
              <a:lnSpc>
                <a:spcPct val="120000"/>
              </a:lnSpc>
              <a:defRPr/>
            </a:pPr>
            <a:r>
              <a:rPr lang="zh-CN" altLang="en-US" b="1" dirty="0">
                <a:solidFill>
                  <a:schemeClr val="bg1">
                    <a:lumMod val="65000"/>
                  </a:schemeClr>
                </a:solidFill>
                <a:latin typeface="+mn-ea"/>
                <a:ea typeface="+mn-ea"/>
                <a:cs typeface="+mn-ea"/>
                <a:sym typeface="+mn-lt"/>
              </a:rPr>
              <a:t>政策原文：</a:t>
            </a:r>
            <a:endParaRPr lang="en-US" altLang="zh-CN" b="1" dirty="0">
              <a:solidFill>
                <a:schemeClr val="bg1">
                  <a:lumMod val="65000"/>
                </a:schemeClr>
              </a:solidFill>
              <a:latin typeface="+mn-ea"/>
              <a:ea typeface="+mn-ea"/>
              <a:cs typeface="+mn-ea"/>
              <a:sym typeface="+mn-lt"/>
            </a:endParaRPr>
          </a:p>
          <a:p>
            <a:pPr algn="just">
              <a:lnSpc>
                <a:spcPct val="120000"/>
              </a:lnSpc>
              <a:defRPr/>
            </a:pPr>
            <a:endParaRPr lang="en-US" altLang="zh-CN" dirty="0">
              <a:solidFill>
                <a:schemeClr val="bg1">
                  <a:lumMod val="65000"/>
                </a:schemeClr>
              </a:solidFill>
              <a:latin typeface="+mn-ea"/>
              <a:ea typeface="+mn-ea"/>
              <a:cs typeface="+mn-ea"/>
              <a:sym typeface="+mn-lt"/>
            </a:endParaRPr>
          </a:p>
          <a:p>
            <a:pPr algn="just">
              <a:lnSpc>
                <a:spcPct val="120000"/>
              </a:lnSpc>
              <a:defRPr/>
            </a:pPr>
            <a:r>
              <a:rPr lang="en-US" altLang="zh-CN" sz="1600" dirty="0">
                <a:solidFill>
                  <a:schemeClr val="bg1">
                    <a:lumMod val="65000"/>
                  </a:schemeClr>
                </a:solidFill>
                <a:latin typeface="+mn-ea"/>
                <a:ea typeface="+mn-ea"/>
                <a:cs typeface="+mn-ea"/>
                <a:sym typeface="+mn-lt"/>
              </a:rPr>
              <a:t>一、加大</a:t>
            </a:r>
            <a:r>
              <a:rPr lang="en-US" altLang="zh-CN" sz="1600" b="1" dirty="0">
                <a:solidFill>
                  <a:schemeClr val="bg1">
                    <a:lumMod val="65000"/>
                  </a:schemeClr>
                </a:solidFill>
                <a:latin typeface="+mn-ea"/>
                <a:ea typeface="+mn-ea"/>
                <a:cs typeface="+mn-ea"/>
                <a:sym typeface="+mn-lt"/>
              </a:rPr>
              <a:t>小微企业</a:t>
            </a:r>
            <a:r>
              <a:rPr lang="en-US" altLang="zh-CN" sz="1600" dirty="0">
                <a:solidFill>
                  <a:schemeClr val="bg1">
                    <a:lumMod val="65000"/>
                  </a:schemeClr>
                </a:solidFill>
                <a:latin typeface="+mn-ea"/>
                <a:ea typeface="+mn-ea"/>
                <a:cs typeface="+mn-ea"/>
                <a:sym typeface="+mn-lt"/>
              </a:rPr>
              <a:t>增值税期末留抵退税政策力度，将先进制造业按月全额退还增值税增量留抵税额政策范围扩大至符合条件的小微企业（</a:t>
            </a:r>
            <a:r>
              <a:rPr lang="en-US" altLang="zh-CN" sz="1600" b="1" dirty="0">
                <a:solidFill>
                  <a:schemeClr val="bg1">
                    <a:lumMod val="65000"/>
                  </a:schemeClr>
                </a:solidFill>
                <a:latin typeface="+mn-ea"/>
                <a:ea typeface="+mn-ea"/>
                <a:cs typeface="+mn-ea"/>
                <a:sym typeface="+mn-lt"/>
              </a:rPr>
              <a:t>含个体工商户</a:t>
            </a:r>
            <a:r>
              <a:rPr lang="en-US" altLang="zh-CN" sz="1600" dirty="0">
                <a:solidFill>
                  <a:schemeClr val="bg1">
                    <a:lumMod val="65000"/>
                  </a:schemeClr>
                </a:solidFill>
                <a:latin typeface="+mn-ea"/>
                <a:ea typeface="+mn-ea"/>
                <a:cs typeface="+mn-ea"/>
                <a:sym typeface="+mn-lt"/>
              </a:rPr>
              <a:t>，下同），并一次性退还小微企业存量留抵税额。</a:t>
            </a:r>
            <a:endParaRPr lang="en-US" altLang="zh-CN" sz="1600" dirty="0">
              <a:solidFill>
                <a:schemeClr val="bg1">
                  <a:lumMod val="65000"/>
                </a:schemeClr>
              </a:solidFill>
              <a:latin typeface="+mn-ea"/>
              <a:ea typeface="+mn-ea"/>
              <a:cs typeface="+mn-ea"/>
              <a:sym typeface="+mn-lt"/>
            </a:endParaRPr>
          </a:p>
          <a:p>
            <a:pPr algn="just">
              <a:lnSpc>
                <a:spcPct val="120000"/>
              </a:lnSpc>
              <a:defRPr/>
            </a:pPr>
            <a:endParaRPr lang="en-US" altLang="zh-CN" sz="1600" dirty="0">
              <a:solidFill>
                <a:schemeClr val="bg1">
                  <a:lumMod val="65000"/>
                </a:schemeClr>
              </a:solidFill>
              <a:latin typeface="+mn-ea"/>
              <a:ea typeface="+mn-ea"/>
              <a:cs typeface="+mn-ea"/>
              <a:sym typeface="+mn-lt"/>
            </a:endParaRPr>
          </a:p>
          <a:p>
            <a:pPr algn="just">
              <a:lnSpc>
                <a:spcPct val="120000"/>
              </a:lnSpc>
              <a:defRPr/>
            </a:pPr>
            <a:endParaRPr lang="en-US" altLang="zh-CN" sz="1600" dirty="0">
              <a:solidFill>
                <a:schemeClr val="bg1">
                  <a:lumMod val="65000"/>
                </a:schemeClr>
              </a:solidFill>
              <a:latin typeface="+mn-ea"/>
              <a:ea typeface="+mn-ea"/>
              <a:cs typeface="+mn-ea"/>
              <a:sym typeface="+mn-lt"/>
            </a:endParaRPr>
          </a:p>
          <a:p>
            <a:pPr algn="just">
              <a:lnSpc>
                <a:spcPct val="120000"/>
              </a:lnSpc>
              <a:defRPr/>
            </a:pPr>
            <a:r>
              <a:rPr lang="en-US" altLang="zh-CN" sz="1600" dirty="0">
                <a:solidFill>
                  <a:schemeClr val="bg1">
                    <a:lumMod val="65000"/>
                  </a:schemeClr>
                </a:solidFill>
                <a:latin typeface="+mn-ea"/>
                <a:ea typeface="+mn-ea"/>
                <a:cs typeface="+mn-ea"/>
                <a:sym typeface="+mn-lt"/>
              </a:rPr>
              <a:t>二、加大</a:t>
            </a:r>
            <a:r>
              <a:rPr lang="en-US" altLang="zh-CN" sz="1600" b="1" dirty="0">
                <a:solidFill>
                  <a:schemeClr val="bg1">
                    <a:lumMod val="65000"/>
                  </a:schemeClr>
                </a:solidFill>
                <a:latin typeface="+mn-ea"/>
                <a:ea typeface="+mn-ea"/>
                <a:cs typeface="+mn-ea"/>
                <a:sym typeface="+mn-lt"/>
              </a:rPr>
              <a:t>“制造业”、“科学研究和技术服务业”、“电力、热力、燃气及水生产和供应业”、“软件和信息技术服务业”、“生态保护和环境治理业”和“交通运输、仓储和邮政业”</a:t>
            </a:r>
            <a:r>
              <a:rPr lang="en-US" altLang="zh-CN" sz="1600" dirty="0">
                <a:solidFill>
                  <a:schemeClr val="bg1">
                    <a:lumMod val="65000"/>
                  </a:schemeClr>
                </a:solidFill>
                <a:latin typeface="+mn-ea"/>
                <a:ea typeface="+mn-ea"/>
                <a:cs typeface="+mn-ea"/>
                <a:sym typeface="+mn-lt"/>
              </a:rPr>
              <a:t>（以下称制造业等行业）增值税期末留抵退税政策力度，将先进制造业按月全额退还增值税增量留抵税额政策范围扩大至符合条件的制造业等行业企业（</a:t>
            </a:r>
            <a:r>
              <a:rPr lang="en-US" altLang="zh-CN" sz="1600" b="1" dirty="0">
                <a:solidFill>
                  <a:schemeClr val="bg1">
                    <a:lumMod val="65000"/>
                  </a:schemeClr>
                </a:solidFill>
                <a:latin typeface="+mn-ea"/>
                <a:ea typeface="+mn-ea"/>
                <a:cs typeface="+mn-ea"/>
                <a:sym typeface="+mn-lt"/>
              </a:rPr>
              <a:t>含个体工商户</a:t>
            </a:r>
            <a:r>
              <a:rPr lang="en-US" altLang="zh-CN" sz="1600" dirty="0">
                <a:solidFill>
                  <a:schemeClr val="bg1">
                    <a:lumMod val="65000"/>
                  </a:schemeClr>
                </a:solidFill>
                <a:latin typeface="+mn-ea"/>
                <a:ea typeface="+mn-ea"/>
                <a:cs typeface="+mn-ea"/>
                <a:sym typeface="+mn-lt"/>
              </a:rPr>
              <a:t>，下同），并一次性退还制造业等行业企业存量留抵税额。</a:t>
            </a:r>
            <a:endParaRPr lang="en-US" altLang="zh-CN" sz="1600" dirty="0">
              <a:solidFill>
                <a:schemeClr val="bg1">
                  <a:lumMod val="65000"/>
                </a:schemeClr>
              </a:solidFill>
              <a:latin typeface="+mn-ea"/>
              <a:ea typeface="+mn-ea"/>
              <a:cs typeface="+mn-ea"/>
              <a:sym typeface="+mn-lt"/>
            </a:endParaRPr>
          </a:p>
          <a:p>
            <a:pPr algn="just">
              <a:lnSpc>
                <a:spcPct val="120000"/>
              </a:lnSpc>
              <a:defRPr/>
            </a:pPr>
            <a:endParaRPr lang="en-US" altLang="zh-CN" sz="1400" dirty="0">
              <a:solidFill>
                <a:schemeClr val="bg1">
                  <a:lumMod val="65000"/>
                </a:schemeClr>
              </a:solidFill>
              <a:latin typeface="+mn-ea"/>
              <a:ea typeface="+mn-ea"/>
              <a:cs typeface="+mn-ea"/>
              <a:sym typeface="+mn-lt"/>
            </a:endParaRPr>
          </a:p>
          <a:p>
            <a:pPr algn="just">
              <a:lnSpc>
                <a:spcPct val="120000"/>
              </a:lnSpc>
              <a:defRPr/>
            </a:pPr>
            <a:endParaRPr lang="en-US" altLang="zh-CN" sz="1400" dirty="0">
              <a:solidFill>
                <a:schemeClr val="bg1">
                  <a:lumMod val="65000"/>
                </a:schemeClr>
              </a:solidFill>
              <a:latin typeface="+mn-ea"/>
              <a:ea typeface="+mn-ea"/>
              <a:cs typeface="+mn-ea"/>
              <a:sym typeface="+mn-lt"/>
            </a:endParaRPr>
          </a:p>
        </p:txBody>
      </p:sp>
      <p:pic>
        <p:nvPicPr>
          <p:cNvPr id="2" name="图片 1"/>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812800" y="414655"/>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25209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留抵退税新政的</a:t>
            </a:r>
            <a:r>
              <a:rPr lang="zh-CN" altLang="en-US" sz="3200" dirty="0">
                <a:solidFill>
                  <a:schemeClr val="bg1">
                    <a:lumMod val="65000"/>
                  </a:schemeClr>
                </a:solidFill>
                <a:latin typeface="+mn-lt"/>
                <a:ea typeface="+mn-ea"/>
                <a:cs typeface="+mn-ea"/>
                <a:sym typeface="+mn-lt"/>
              </a:rPr>
              <a:t>适用主体</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表格 1"/>
          <p:cNvGraphicFramePr/>
          <p:nvPr>
            <p:custDataLst>
              <p:tags r:id="rId1"/>
            </p:custDataLst>
          </p:nvPr>
        </p:nvGraphicFramePr>
        <p:xfrm>
          <a:off x="1028700" y="1509395"/>
          <a:ext cx="8999220" cy="4606290"/>
        </p:xfrm>
        <a:graphic>
          <a:graphicData uri="http://schemas.openxmlformats.org/drawingml/2006/table">
            <a:tbl>
              <a:tblPr firstRow="1" bandRow="1">
                <a:tableStyleId>{5C22544A-7EE6-4342-B048-85BDC9FD1C3A}</a:tableStyleId>
              </a:tblPr>
              <a:tblGrid>
                <a:gridCol w="1296670"/>
                <a:gridCol w="4375150"/>
                <a:gridCol w="3327400"/>
              </a:tblGrid>
              <a:tr h="590550">
                <a:tc>
                  <a:txBody>
                    <a:bodyPr/>
                    <a:p>
                      <a:pPr algn="ctr">
                        <a:buNone/>
                      </a:pPr>
                      <a:r>
                        <a:rPr lang="zh-CN" altLang="en-US"/>
                        <a:t>划型</a:t>
                      </a:r>
                      <a:endParaRPr lang="zh-CN" altLang="en-US"/>
                    </a:p>
                  </a:txBody>
                  <a:tcPr anchor="ctr" anchorCtr="0"/>
                </a:tc>
                <a:tc>
                  <a:txBody>
                    <a:bodyPr/>
                    <a:p>
                      <a:pPr algn="ctr">
                        <a:buNone/>
                      </a:pPr>
                      <a:r>
                        <a:rPr lang="zh-CN" altLang="en-US"/>
                        <a:t>列明的</a:t>
                      </a:r>
                      <a:r>
                        <a:rPr lang="zh-CN" altLang="en-US"/>
                        <a:t>行业</a:t>
                      </a:r>
                      <a:endParaRPr lang="zh-CN" altLang="en-US"/>
                    </a:p>
                  </a:txBody>
                  <a:tcPr anchor="ctr" anchorCtr="0"/>
                </a:tc>
                <a:tc>
                  <a:txBody>
                    <a:bodyPr/>
                    <a:p>
                      <a:pPr algn="ctr">
                        <a:buNone/>
                      </a:pPr>
                      <a:r>
                        <a:rPr lang="zh-CN" altLang="en-US"/>
                        <a:t>未列明的</a:t>
                      </a:r>
                      <a:r>
                        <a:rPr lang="zh-CN" altLang="en-US"/>
                        <a:t>行业</a:t>
                      </a:r>
                      <a:endParaRPr lang="zh-CN" altLang="en-US"/>
                    </a:p>
                  </a:txBody>
                  <a:tcPr anchor="ctr" anchorCtr="0"/>
                </a:tc>
              </a:tr>
              <a:tr h="1003935">
                <a:tc>
                  <a:txBody>
                    <a:bodyPr/>
                    <a:p>
                      <a:pPr algn="ctr">
                        <a:buNone/>
                      </a:pPr>
                      <a:r>
                        <a:rPr lang="zh-CN" altLang="en-US"/>
                        <a:t>微</a:t>
                      </a:r>
                      <a:r>
                        <a:rPr lang="zh-CN" altLang="en-US"/>
                        <a:t>型</a:t>
                      </a:r>
                      <a:endParaRPr lang="zh-CN" altLang="en-US"/>
                    </a:p>
                  </a:txBody>
                  <a:tcPr anchor="ctr" anchorCtr="0"/>
                </a:tc>
                <a:tc rowSpan="4">
                  <a:txBody>
                    <a:bodyPr/>
                    <a:p>
                      <a:pPr algn="ctr">
                        <a:buNone/>
                      </a:pPr>
                      <a:r>
                        <a:rPr lang="zh-CN" altLang="en-US"/>
                        <a:t>按照《中小企业划型标准规定》（工信部联企业</a:t>
                      </a:r>
                      <a:r>
                        <a:rPr lang="en-US" altLang="zh-CN"/>
                        <a:t>2011</a:t>
                      </a:r>
                      <a:r>
                        <a:rPr lang="zh-CN" altLang="en-US"/>
                        <a:t>年</a:t>
                      </a:r>
                      <a:r>
                        <a:rPr lang="en-US" altLang="zh-CN"/>
                        <a:t>300</a:t>
                      </a:r>
                      <a:r>
                        <a:rPr lang="zh-CN" altLang="en-US"/>
                        <a:t>号）和《金融业企业划型标准规定》（银发</a:t>
                      </a:r>
                      <a:r>
                        <a:rPr lang="en-US" altLang="zh-CN"/>
                        <a:t>2015</a:t>
                      </a:r>
                      <a:r>
                        <a:rPr lang="zh-CN" altLang="en-US"/>
                        <a:t>年</a:t>
                      </a:r>
                      <a:r>
                        <a:rPr lang="en-US" altLang="zh-CN"/>
                        <a:t>309</a:t>
                      </a:r>
                      <a:r>
                        <a:rPr lang="zh-CN" altLang="en-US"/>
                        <a:t>号）中的营业收入指标、资产总额指标</a:t>
                      </a:r>
                      <a:r>
                        <a:rPr lang="zh-CN" altLang="en-US"/>
                        <a:t>确定。</a:t>
                      </a:r>
                      <a:endParaRPr lang="zh-CN" altLang="en-US"/>
                    </a:p>
                  </a:txBody>
                  <a:tcPr anchor="ctr" anchorCtr="0"/>
                </a:tc>
                <a:tc>
                  <a:txBody>
                    <a:bodyPr/>
                    <a:p>
                      <a:pPr algn="ctr">
                        <a:buNone/>
                      </a:pPr>
                      <a:r>
                        <a:rPr lang="zh-CN" altLang="en-US" b="1"/>
                        <a:t>增值税销售额</a:t>
                      </a:r>
                      <a:r>
                        <a:rPr lang="zh-CN" altLang="en-US"/>
                        <a:t>（年）</a:t>
                      </a:r>
                      <a:r>
                        <a:rPr lang="en-US" altLang="zh-CN"/>
                        <a:t>100</a:t>
                      </a:r>
                      <a:r>
                        <a:rPr lang="zh-CN" altLang="en-US"/>
                        <a:t>万元以下（不含</a:t>
                      </a:r>
                      <a:r>
                        <a:rPr lang="en-US" altLang="zh-CN"/>
                        <a:t>100</a:t>
                      </a:r>
                      <a:r>
                        <a:rPr lang="zh-CN" altLang="en-US"/>
                        <a:t>万元）</a:t>
                      </a:r>
                      <a:endParaRPr lang="zh-CN" altLang="en-US"/>
                    </a:p>
                  </a:txBody>
                  <a:tcPr anchor="ctr" anchorCtr="0"/>
                </a:tc>
              </a:tr>
              <a:tr h="1003935">
                <a:tc>
                  <a:txBody>
                    <a:bodyPr/>
                    <a:p>
                      <a:pPr algn="ctr">
                        <a:buNone/>
                      </a:pPr>
                      <a:r>
                        <a:rPr lang="zh-CN" altLang="en-US"/>
                        <a:t>小型</a:t>
                      </a:r>
                      <a:endParaRPr lang="zh-CN" altLang="en-US"/>
                    </a:p>
                  </a:txBody>
                  <a:tcPr anchor="ctr" anchorCtr="0"/>
                </a:tc>
                <a:tc vMerge="1">
                  <a:tcPr/>
                </a:tc>
                <a:tc>
                  <a:txBody>
                    <a:bodyPr/>
                    <a:p>
                      <a:pPr algn="ctr">
                        <a:buNone/>
                      </a:pPr>
                      <a:r>
                        <a:rPr lang="zh-CN" altLang="en-US" sz="1800">
                          <a:sym typeface="+mn-ea"/>
                        </a:rPr>
                        <a:t>增值税销售额（年）</a:t>
                      </a:r>
                      <a:r>
                        <a:rPr lang="en-US" altLang="zh-CN" sz="1800">
                          <a:sym typeface="+mn-ea"/>
                        </a:rPr>
                        <a:t>20</a:t>
                      </a:r>
                      <a:r>
                        <a:rPr lang="en-US" altLang="zh-CN" sz="1800">
                          <a:sym typeface="+mn-ea"/>
                        </a:rPr>
                        <a:t>00</a:t>
                      </a:r>
                      <a:r>
                        <a:rPr lang="zh-CN" altLang="en-US" sz="1800">
                          <a:sym typeface="+mn-ea"/>
                        </a:rPr>
                        <a:t>万元以下（不含</a:t>
                      </a:r>
                      <a:r>
                        <a:rPr lang="en-US" altLang="zh-CN" sz="1800">
                          <a:sym typeface="+mn-ea"/>
                        </a:rPr>
                        <a:t>20</a:t>
                      </a:r>
                      <a:r>
                        <a:rPr lang="en-US" altLang="zh-CN" sz="1800">
                          <a:sym typeface="+mn-ea"/>
                        </a:rPr>
                        <a:t>00</a:t>
                      </a:r>
                      <a:r>
                        <a:rPr lang="zh-CN" altLang="en-US" sz="1800">
                          <a:sym typeface="+mn-ea"/>
                        </a:rPr>
                        <a:t>万元）</a:t>
                      </a:r>
                      <a:endParaRPr lang="zh-CN" altLang="en-US"/>
                    </a:p>
                  </a:txBody>
                  <a:tcPr anchor="ctr" anchorCtr="0"/>
                </a:tc>
              </a:tr>
              <a:tr h="1003935">
                <a:tc>
                  <a:txBody>
                    <a:bodyPr/>
                    <a:p>
                      <a:pPr algn="ctr">
                        <a:buNone/>
                      </a:pPr>
                      <a:r>
                        <a:rPr lang="zh-CN" altLang="en-US"/>
                        <a:t>中型</a:t>
                      </a:r>
                      <a:endParaRPr lang="zh-CN" altLang="en-US"/>
                    </a:p>
                  </a:txBody>
                  <a:tcPr anchor="ctr" anchorCtr="0"/>
                </a:tc>
                <a:tc vMerge="1">
                  <a:tcPr/>
                </a:tc>
                <a:tc>
                  <a:txBody>
                    <a:bodyPr/>
                    <a:p>
                      <a:pPr algn="ctr">
                        <a:buNone/>
                      </a:pPr>
                      <a:r>
                        <a:rPr lang="zh-CN" altLang="en-US" sz="1800">
                          <a:sym typeface="+mn-ea"/>
                        </a:rPr>
                        <a:t>增值税销售额（年）</a:t>
                      </a:r>
                      <a:r>
                        <a:rPr lang="en-US" altLang="zh-CN" sz="1800">
                          <a:sym typeface="+mn-ea"/>
                        </a:rPr>
                        <a:t>1</a:t>
                      </a:r>
                      <a:r>
                        <a:rPr lang="zh-CN" altLang="en-US" sz="1800">
                          <a:sym typeface="+mn-ea"/>
                        </a:rPr>
                        <a:t>亿元以下（不含</a:t>
                      </a:r>
                      <a:r>
                        <a:rPr lang="en-US" altLang="zh-CN" sz="1800">
                          <a:sym typeface="+mn-ea"/>
                        </a:rPr>
                        <a:t>1</a:t>
                      </a:r>
                      <a:r>
                        <a:rPr lang="zh-CN" altLang="en-US" sz="1800">
                          <a:sym typeface="+mn-ea"/>
                        </a:rPr>
                        <a:t>亿元）</a:t>
                      </a:r>
                      <a:endParaRPr lang="zh-CN" altLang="en-US"/>
                    </a:p>
                  </a:txBody>
                  <a:tcPr anchor="ctr" anchorCtr="0"/>
                </a:tc>
              </a:tr>
              <a:tr h="1003935">
                <a:tc>
                  <a:txBody>
                    <a:bodyPr/>
                    <a:p>
                      <a:pPr algn="ctr">
                        <a:buNone/>
                      </a:pPr>
                      <a:r>
                        <a:rPr lang="zh-CN" altLang="en-US"/>
                        <a:t>大型</a:t>
                      </a:r>
                      <a:endParaRPr lang="zh-CN" altLang="en-US"/>
                    </a:p>
                  </a:txBody>
                  <a:tcPr anchor="ctr" anchorCtr="0"/>
                </a:tc>
                <a:tc vMerge="1">
                  <a:tcPr/>
                </a:tc>
                <a:tc>
                  <a:txBody>
                    <a:bodyPr/>
                    <a:p>
                      <a:pPr algn="ctr">
                        <a:buNone/>
                      </a:pPr>
                      <a:r>
                        <a:rPr lang="zh-CN" altLang="en-US"/>
                        <a:t>除上述中小微外的</a:t>
                      </a:r>
                      <a:r>
                        <a:rPr lang="zh-CN" altLang="en-US"/>
                        <a:t>企业</a:t>
                      </a:r>
                      <a:endParaRPr lang="zh-CN" altLang="en-US"/>
                    </a:p>
                  </a:txBody>
                  <a:tcPr anchor="ctr" anchorCtr="0"/>
                </a:tc>
              </a:tr>
            </a:tbl>
          </a:graphicData>
        </a:graphic>
      </p:graphicFrame>
      <p:sp>
        <p:nvSpPr>
          <p:cNvPr id="6" name="云形标注 5"/>
          <p:cNvSpPr/>
          <p:nvPr/>
        </p:nvSpPr>
        <p:spPr>
          <a:xfrm>
            <a:off x="9708515" y="883285"/>
            <a:ext cx="2807970" cy="1894840"/>
          </a:xfrm>
          <a:prstGeom prst="cloudCallout">
            <a:avLst>
              <a:gd name="adj1" fmla="val -82114"/>
              <a:gd name="adj2" fmla="val 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未采用营业收入指标或资产总额指标划型及划型标准未列明的</a:t>
            </a:r>
            <a:r>
              <a:rPr lang="zh-CN" altLang="en-US"/>
              <a:t>行业</a:t>
            </a:r>
            <a:endParaRPr lang="zh-CN" altLang="en-US"/>
          </a:p>
        </p:txBody>
      </p:sp>
      <p:sp>
        <p:nvSpPr>
          <p:cNvPr id="7" name="文本框 6"/>
          <p:cNvSpPr txBox="1"/>
          <p:nvPr/>
        </p:nvSpPr>
        <p:spPr>
          <a:xfrm>
            <a:off x="997585" y="1006475"/>
            <a:ext cx="5139055" cy="368300"/>
          </a:xfrm>
          <a:prstGeom prst="rect">
            <a:avLst/>
          </a:prstGeom>
          <a:noFill/>
        </p:spPr>
        <p:txBody>
          <a:bodyPr wrap="square" rtlCol="0">
            <a:spAutoFit/>
          </a:bodyPr>
          <a:p>
            <a:r>
              <a:rPr lang="en-US" altLang="zh-CN"/>
              <a:t>1</a:t>
            </a:r>
            <a:r>
              <a:rPr lang="zh-CN" altLang="en-US"/>
              <a:t>、微型、小型、中型、大型企业如何</a:t>
            </a:r>
            <a:r>
              <a:rPr lang="zh-CN" altLang="en-US"/>
              <a:t>划型</a:t>
            </a:r>
            <a:endParaRPr lang="zh-CN" altLang="en-US"/>
          </a:p>
        </p:txBody>
      </p:sp>
      <p:pic>
        <p:nvPicPr>
          <p:cNvPr id="3" name="图片 2"/>
          <p:cNvPicPr>
            <a:picLocks noChangeAspect="1"/>
          </p:cNvPicPr>
          <p:nvPr/>
        </p:nvPicPr>
        <p:blipFill>
          <a:blip r:embed="rId2"/>
          <a:stretch>
            <a:fillRect/>
          </a:stretch>
        </p:blipFill>
        <p:spPr>
          <a:xfrm>
            <a:off x="10965818" y="159200"/>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812800" y="37592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4053205"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留抵退税新政的</a:t>
            </a:r>
            <a:r>
              <a:rPr lang="zh-CN" altLang="en-US" sz="3200" dirty="0">
                <a:solidFill>
                  <a:schemeClr val="bg1">
                    <a:lumMod val="65000"/>
                  </a:schemeClr>
                </a:solidFill>
                <a:latin typeface="+mn-lt"/>
                <a:ea typeface="+mn-ea"/>
                <a:cs typeface="+mn-ea"/>
                <a:sym typeface="+mn-lt"/>
              </a:rPr>
              <a:t>适用主体</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956945" y="1096010"/>
            <a:ext cx="9200515" cy="3947795"/>
          </a:xfrm>
          <a:prstGeom prst="rect">
            <a:avLst/>
          </a:prstGeom>
          <a:noFill/>
        </p:spPr>
        <p:txBody>
          <a:bodyPr wrap="square" rtlCol="0">
            <a:spAutoFit/>
          </a:bodyPr>
          <a:p>
            <a:pPr algn="just">
              <a:lnSpc>
                <a:spcPct val="170000"/>
              </a:lnSpc>
            </a:pPr>
            <a:r>
              <a:rPr lang="zh-CN" altLang="en-US" sz="1800" b="1">
                <a:solidFill>
                  <a:schemeClr val="dk1"/>
                </a:solidFill>
                <a:latin typeface="+mn-lt"/>
                <a:ea typeface="+mn-ea"/>
                <a:sym typeface="华文细黑" panose="02010600040101010101" pitchFamily="2" charset="-122"/>
              </a:rPr>
              <a:t>资产总额</a:t>
            </a:r>
            <a:r>
              <a:rPr lang="zh-CN" altLang="en-US" sz="1800">
                <a:solidFill>
                  <a:schemeClr val="dk1"/>
                </a:solidFill>
                <a:latin typeface="+mn-lt"/>
                <a:ea typeface="+mn-ea"/>
                <a:sym typeface="华文细黑" panose="02010600040101010101" pitchFamily="2" charset="-122"/>
              </a:rPr>
              <a:t>指标按照纳税人上一会计年度年末值确定。（《资产负债表》）</a:t>
            </a:r>
            <a:endParaRPr lang="zh-CN" altLang="en-US" sz="1800">
              <a:solidFill>
                <a:schemeClr val="dk1"/>
              </a:solidFill>
              <a:latin typeface="+mn-lt"/>
              <a:ea typeface="+mn-ea"/>
              <a:sym typeface="华文细黑" panose="02010600040101010101" pitchFamily="2" charset="-122"/>
            </a:endParaRPr>
          </a:p>
          <a:p>
            <a:pPr algn="just">
              <a:lnSpc>
                <a:spcPct val="170000"/>
              </a:lnSpc>
            </a:pPr>
            <a:r>
              <a:rPr lang="zh-CN" altLang="en-US" sz="1800" b="1">
                <a:solidFill>
                  <a:schemeClr val="dk1"/>
                </a:solidFill>
                <a:latin typeface="+mn-lt"/>
                <a:ea typeface="+mn-ea"/>
                <a:sym typeface="华文细黑" panose="02010600040101010101" pitchFamily="2" charset="-122"/>
              </a:rPr>
              <a:t>营业收入</a:t>
            </a:r>
            <a:r>
              <a:rPr lang="zh-CN" altLang="en-US" sz="1800">
                <a:solidFill>
                  <a:schemeClr val="dk1"/>
                </a:solidFill>
                <a:latin typeface="+mn-lt"/>
                <a:ea typeface="+mn-ea"/>
                <a:sym typeface="华文细黑" panose="02010600040101010101" pitchFamily="2" charset="-122"/>
              </a:rPr>
              <a:t>指标按照纳税人上一会计年度增值税销售额确定（《增值税及附加税费申报表》）</a:t>
            </a:r>
            <a:endParaRPr lang="zh-CN" altLang="en-US" sz="1800">
              <a:solidFill>
                <a:schemeClr val="dk1"/>
              </a:solidFill>
              <a:latin typeface="+mn-lt"/>
              <a:ea typeface="+mn-ea"/>
              <a:sym typeface="华文细黑" panose="02010600040101010101" pitchFamily="2" charset="-122"/>
            </a:endParaRPr>
          </a:p>
          <a:p>
            <a:pPr algn="just">
              <a:lnSpc>
                <a:spcPct val="170000"/>
              </a:lnSpc>
            </a:pPr>
            <a:endParaRPr lang="zh-CN" altLang="en-US" sz="1800">
              <a:solidFill>
                <a:schemeClr val="dk1"/>
              </a:solidFill>
              <a:latin typeface="+mn-lt"/>
              <a:ea typeface="+mn-ea"/>
              <a:sym typeface="华文细黑" panose="02010600040101010101" pitchFamily="2" charset="-122"/>
            </a:endParaRPr>
          </a:p>
          <a:p>
            <a:pPr algn="just">
              <a:lnSpc>
                <a:spcPct val="170000"/>
              </a:lnSpc>
            </a:pPr>
            <a:r>
              <a:rPr lang="zh-CN" altLang="en-US" sz="1800">
                <a:solidFill>
                  <a:schemeClr val="dk1"/>
                </a:solidFill>
                <a:latin typeface="+mn-lt"/>
                <a:ea typeface="+mn-ea"/>
                <a:sym typeface="华文细黑" panose="02010600040101010101" pitchFamily="2" charset="-122"/>
              </a:rPr>
              <a:t>不满一个会计年度的，按照以下：</a:t>
            </a:r>
            <a:endParaRPr lang="zh-CN" altLang="en-US" sz="1800">
              <a:solidFill>
                <a:schemeClr val="dk1"/>
              </a:solidFill>
              <a:latin typeface="+mn-lt"/>
              <a:ea typeface="+mn-ea"/>
              <a:sym typeface="华文细黑" panose="02010600040101010101" pitchFamily="2" charset="-122"/>
            </a:endParaRPr>
          </a:p>
          <a:p>
            <a:pPr algn="just">
              <a:lnSpc>
                <a:spcPct val="170000"/>
              </a:lnSpc>
            </a:pPr>
            <a:r>
              <a:rPr lang="zh-CN" altLang="en-US" sz="1800">
                <a:solidFill>
                  <a:schemeClr val="dk1"/>
                </a:solidFill>
                <a:latin typeface="+mn-lt"/>
                <a:ea typeface="+mn-ea"/>
                <a:sym typeface="华文细黑" panose="02010600040101010101" pitchFamily="2" charset="-122"/>
              </a:rPr>
              <a:t>增值税销售额（年）=上一会计年度企业实际存续期间增值税销售额/企业实际存续月数×12</a:t>
            </a:r>
            <a:endParaRPr lang="zh-CN" altLang="en-US" sz="1800">
              <a:solidFill>
                <a:schemeClr val="dk1"/>
              </a:solidFill>
              <a:latin typeface="+mn-lt"/>
              <a:ea typeface="+mn-ea"/>
              <a:sym typeface="华文细黑" panose="02010600040101010101" pitchFamily="2" charset="-122"/>
            </a:endParaRPr>
          </a:p>
          <a:p>
            <a:pPr algn="just">
              <a:lnSpc>
                <a:spcPct val="120000"/>
              </a:lnSpc>
              <a:defRPr/>
            </a:pPr>
            <a:endParaRPr lang="en-US" altLang="zh-CN" sz="1400" dirty="0">
              <a:solidFill>
                <a:schemeClr val="bg1">
                  <a:lumMod val="65000"/>
                </a:schemeClr>
              </a:solidFill>
              <a:latin typeface="+mn-ea"/>
              <a:ea typeface="+mn-ea"/>
              <a:cs typeface="+mn-ea"/>
              <a:sym typeface="+mn-lt"/>
            </a:endParaRPr>
          </a:p>
          <a:p>
            <a:pPr algn="just">
              <a:lnSpc>
                <a:spcPct val="140000"/>
              </a:lnSpc>
              <a:defRPr/>
            </a:pPr>
            <a:r>
              <a:rPr lang="zh-CN" altLang="en-US" sz="1800">
                <a:solidFill>
                  <a:schemeClr val="dk1"/>
                </a:solidFill>
                <a:latin typeface="+mn-lt"/>
                <a:ea typeface="+mn-ea"/>
                <a:sym typeface="+mn-ea"/>
              </a:rPr>
              <a:t>本公告所称增值税销售额，包括纳税申报销售额、稽查查补销售额、纳税评估调整销售额。适用增值税差额征税政策的，以差额后的销售额确定。</a:t>
            </a:r>
            <a:endParaRPr lang="zh-CN" altLang="en-US" sz="1800">
              <a:solidFill>
                <a:schemeClr val="dk1"/>
              </a:solidFill>
              <a:latin typeface="+mn-lt"/>
              <a:ea typeface="+mn-ea"/>
              <a:sym typeface="+mn-ea"/>
            </a:endParaRPr>
          </a:p>
        </p:txBody>
      </p:sp>
      <p:pic>
        <p:nvPicPr>
          <p:cNvPr id="2" name="图片 1"/>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4129405" y="28829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留抵退税新政的</a:t>
            </a:r>
            <a:r>
              <a:rPr lang="zh-CN" altLang="en-US" sz="3200" dirty="0">
                <a:solidFill>
                  <a:schemeClr val="bg1">
                    <a:lumMod val="65000"/>
                  </a:schemeClr>
                </a:solidFill>
                <a:latin typeface="+mn-lt"/>
                <a:ea typeface="+mn-ea"/>
                <a:cs typeface="+mn-ea"/>
                <a:sym typeface="+mn-lt"/>
              </a:rPr>
              <a:t>适用主体</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997585" y="1006475"/>
            <a:ext cx="3775710" cy="368300"/>
          </a:xfrm>
          <a:prstGeom prst="rect">
            <a:avLst/>
          </a:prstGeom>
          <a:noFill/>
        </p:spPr>
        <p:txBody>
          <a:bodyPr wrap="square" rtlCol="0">
            <a:spAutoFit/>
          </a:bodyPr>
          <a:p>
            <a:r>
              <a:rPr lang="en-US" altLang="zh-CN"/>
              <a:t>2</a:t>
            </a:r>
            <a:r>
              <a:rPr lang="zh-CN" altLang="en-US"/>
              <a:t>、制造业等行业</a:t>
            </a:r>
            <a:r>
              <a:rPr lang="zh-CN" altLang="en-US"/>
              <a:t>范围</a:t>
            </a:r>
            <a:endParaRPr lang="zh-CN" altLang="en-US"/>
          </a:p>
        </p:txBody>
      </p:sp>
      <p:graphicFrame>
        <p:nvGraphicFramePr>
          <p:cNvPr id="3" name="表格 2"/>
          <p:cNvGraphicFramePr/>
          <p:nvPr>
            <p:custDataLst>
              <p:tags r:id="rId1"/>
            </p:custDataLst>
          </p:nvPr>
        </p:nvGraphicFramePr>
        <p:xfrm>
          <a:off x="1028700" y="1543050"/>
          <a:ext cx="9000490" cy="2780665"/>
        </p:xfrm>
        <a:graphic>
          <a:graphicData uri="http://schemas.openxmlformats.org/drawingml/2006/table">
            <a:tbl>
              <a:tblPr firstRow="1" bandRow="1">
                <a:tableStyleId>{5C22544A-7EE6-4342-B048-85BDC9FD1C3A}</a:tableStyleId>
              </a:tblPr>
              <a:tblGrid>
                <a:gridCol w="1489075"/>
                <a:gridCol w="7511415"/>
              </a:tblGrid>
              <a:tr h="383540">
                <a:tc>
                  <a:txBody>
                    <a:bodyPr/>
                    <a:p>
                      <a:pPr algn="ctr">
                        <a:buNone/>
                      </a:pPr>
                      <a:r>
                        <a:rPr lang="zh-CN" altLang="en-US"/>
                        <a:t>标准</a:t>
                      </a:r>
                      <a:endParaRPr lang="zh-CN" altLang="en-US"/>
                    </a:p>
                  </a:txBody>
                  <a:tcPr anchor="ctr" anchorCtr="0"/>
                </a:tc>
                <a:tc>
                  <a:txBody>
                    <a:bodyPr/>
                    <a:p>
                      <a:pPr algn="ctr">
                        <a:buNone/>
                      </a:pPr>
                      <a:r>
                        <a:rPr lang="zh-CN" altLang="en-US"/>
                        <a:t>范围</a:t>
                      </a:r>
                      <a:endParaRPr lang="zh-CN" altLang="en-US"/>
                    </a:p>
                  </a:txBody>
                  <a:tcPr anchor="ctr" anchorCtr="0"/>
                </a:tc>
              </a:tr>
              <a:tr h="399415">
                <a:tc rowSpan="6">
                  <a:txBody>
                    <a:bodyPr/>
                    <a:p>
                      <a:pPr algn="ctr">
                        <a:buNone/>
                      </a:pPr>
                      <a:r>
                        <a:rPr lang="zh-CN" altLang="en-US"/>
                        <a:t>国民经济行业</a:t>
                      </a:r>
                      <a:r>
                        <a:rPr lang="zh-CN" altLang="en-US"/>
                        <a:t>分类</a:t>
                      </a:r>
                      <a:endParaRPr lang="zh-CN" altLang="en-US"/>
                    </a:p>
                  </a:txBody>
                  <a:tcPr anchor="ctr" anchorCtr="0"/>
                </a:tc>
                <a:tc>
                  <a:txBody>
                    <a:bodyPr/>
                    <a:p>
                      <a:pPr algn="ctr">
                        <a:buNone/>
                      </a:pPr>
                      <a:r>
                        <a:rPr lang="zh-CN" altLang="en-US"/>
                        <a:t>制造业</a:t>
                      </a:r>
                      <a:endParaRPr lang="zh-CN" altLang="en-US"/>
                    </a:p>
                  </a:txBody>
                  <a:tcPr anchor="ctr" anchorCtr="0"/>
                </a:tc>
              </a:tr>
              <a:tr h="399415">
                <a:tc vMerge="1">
                  <a:tcPr/>
                </a:tc>
                <a:tc>
                  <a:txBody>
                    <a:bodyPr/>
                    <a:p>
                      <a:pPr algn="ctr">
                        <a:buNone/>
                      </a:pPr>
                      <a:r>
                        <a:rPr lang="zh-CN" altLang="en-US"/>
                        <a:t>科学研究和技术</a:t>
                      </a:r>
                      <a:r>
                        <a:rPr lang="zh-CN" altLang="en-US"/>
                        <a:t>服务业</a:t>
                      </a:r>
                      <a:endParaRPr lang="zh-CN" altLang="en-US"/>
                    </a:p>
                  </a:txBody>
                  <a:tcPr anchor="ctr" anchorCtr="0"/>
                </a:tc>
              </a:tr>
              <a:tr h="400050">
                <a:tc vMerge="1">
                  <a:tcPr/>
                </a:tc>
                <a:tc>
                  <a:txBody>
                    <a:bodyPr/>
                    <a:p>
                      <a:pPr algn="ctr">
                        <a:buNone/>
                      </a:pPr>
                      <a:r>
                        <a:rPr lang="zh-CN" altLang="en-US"/>
                        <a:t>电力、热力、燃气及水生产和供应</a:t>
                      </a:r>
                      <a:r>
                        <a:rPr lang="zh-CN" altLang="en-US"/>
                        <a:t>业</a:t>
                      </a:r>
                      <a:endParaRPr lang="zh-CN" altLang="en-US"/>
                    </a:p>
                  </a:txBody>
                  <a:tcPr anchor="ctr" anchorCtr="0"/>
                </a:tc>
              </a:tr>
              <a:tr h="399415">
                <a:tc vMerge="1">
                  <a:tcPr/>
                </a:tc>
                <a:tc>
                  <a:txBody>
                    <a:bodyPr/>
                    <a:p>
                      <a:pPr algn="ctr">
                        <a:buNone/>
                      </a:pPr>
                      <a:r>
                        <a:rPr lang="zh-CN" altLang="en-US"/>
                        <a:t>软件和信息技术服务</a:t>
                      </a:r>
                      <a:r>
                        <a:rPr lang="zh-CN" altLang="en-US"/>
                        <a:t>业</a:t>
                      </a:r>
                      <a:endParaRPr lang="zh-CN" altLang="en-US"/>
                    </a:p>
                  </a:txBody>
                  <a:tcPr anchor="ctr" anchorCtr="0"/>
                </a:tc>
              </a:tr>
              <a:tr h="399415">
                <a:tc vMerge="1">
                  <a:tcPr/>
                </a:tc>
                <a:tc>
                  <a:txBody>
                    <a:bodyPr/>
                    <a:p>
                      <a:pPr algn="ctr">
                        <a:buNone/>
                      </a:pPr>
                      <a:r>
                        <a:rPr lang="zh-CN" altLang="en-US"/>
                        <a:t>生态保护和环境</a:t>
                      </a:r>
                      <a:r>
                        <a:rPr lang="zh-CN" altLang="en-US"/>
                        <a:t>治理业</a:t>
                      </a:r>
                      <a:endParaRPr lang="zh-CN" altLang="en-US"/>
                    </a:p>
                  </a:txBody>
                  <a:tcPr anchor="ctr" anchorCtr="0"/>
                </a:tc>
              </a:tr>
              <a:tr h="399415">
                <a:tc vMerge="1">
                  <a:tcPr/>
                </a:tc>
                <a:tc>
                  <a:txBody>
                    <a:bodyPr/>
                    <a:p>
                      <a:pPr algn="ctr">
                        <a:buNone/>
                      </a:pPr>
                      <a:r>
                        <a:rPr lang="zh-CN" altLang="en-US"/>
                        <a:t>交通运输、仓储和</a:t>
                      </a:r>
                      <a:r>
                        <a:rPr lang="zh-CN" altLang="en-US"/>
                        <a:t>邮政业</a:t>
                      </a:r>
                      <a:endParaRPr lang="zh-CN" altLang="en-US"/>
                    </a:p>
                  </a:txBody>
                  <a:tcPr anchor="ctr" anchorCtr="0"/>
                </a:tc>
              </a:tr>
            </a:tbl>
          </a:graphicData>
        </a:graphic>
      </p:graphicFrame>
      <p:sp>
        <p:nvSpPr>
          <p:cNvPr id="4" name="文本框 3"/>
          <p:cNvSpPr txBox="1"/>
          <p:nvPr/>
        </p:nvSpPr>
        <p:spPr>
          <a:xfrm>
            <a:off x="1036320" y="4491990"/>
            <a:ext cx="8992870" cy="1753235"/>
          </a:xfrm>
          <a:prstGeom prst="rect">
            <a:avLst/>
          </a:prstGeom>
          <a:noFill/>
        </p:spPr>
        <p:txBody>
          <a:bodyPr wrap="square" rtlCol="0">
            <a:spAutoFit/>
          </a:bodyPr>
          <a:p>
            <a:pPr>
              <a:lnSpc>
                <a:spcPct val="150000"/>
              </a:lnSpc>
            </a:pPr>
            <a:r>
              <a:rPr lang="zh-CN" altLang="en-US"/>
              <a:t>本公告所称制造业等行业企业，是指从事《国民经济行业分类》中上述范围</a:t>
            </a:r>
            <a:r>
              <a:rPr lang="zh-CN" altLang="en-US"/>
              <a:t>业务相应发生的增值税销售额占全部增值税销售额的比重超过50%的纳税人。</a:t>
            </a:r>
            <a:endParaRPr lang="zh-CN" altLang="en-US"/>
          </a:p>
          <a:p>
            <a:pPr>
              <a:lnSpc>
                <a:spcPct val="150000"/>
              </a:lnSpc>
            </a:pPr>
            <a:r>
              <a:rPr lang="zh-CN" altLang="en-US"/>
              <a:t>上述销售额比重根据纳税人申请退税前连续12个月的销售额计算确定；申请退税前经营期不满12个月但满3个月的，按照实际经营期的销售额计算确定。</a:t>
            </a:r>
            <a:endParaRPr lang="zh-CN" altLang="en-US"/>
          </a:p>
        </p:txBody>
      </p:sp>
      <p:pic>
        <p:nvPicPr>
          <p:cNvPr id="2" name="图片 1"/>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4053205" y="30670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留抵退税新政的</a:t>
            </a:r>
            <a:r>
              <a:rPr lang="zh-CN" altLang="en-US" sz="3200" dirty="0">
                <a:solidFill>
                  <a:schemeClr val="bg1">
                    <a:lumMod val="65000"/>
                  </a:schemeClr>
                </a:solidFill>
                <a:latin typeface="+mn-lt"/>
                <a:ea typeface="+mn-ea"/>
                <a:cs typeface="+mn-ea"/>
                <a:sym typeface="+mn-lt"/>
              </a:rPr>
              <a:t>适用主体</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028700" y="1024255"/>
            <a:ext cx="8992870" cy="2168525"/>
          </a:xfrm>
          <a:prstGeom prst="rect">
            <a:avLst/>
          </a:prstGeom>
          <a:noFill/>
        </p:spPr>
        <p:txBody>
          <a:bodyPr wrap="square" rtlCol="0">
            <a:spAutoFit/>
          </a:bodyPr>
          <a:p>
            <a:pPr>
              <a:lnSpc>
                <a:spcPct val="150000"/>
              </a:lnSpc>
            </a:pPr>
            <a:r>
              <a:rPr lang="zh-CN" altLang="en-US"/>
              <a:t>举例：</a:t>
            </a:r>
            <a:endParaRPr lang="zh-CN" altLang="en-US"/>
          </a:p>
          <a:p>
            <a:pPr>
              <a:lnSpc>
                <a:spcPct val="150000"/>
              </a:lnSpc>
            </a:pPr>
            <a:r>
              <a:rPr lang="zh-CN" altLang="en-US"/>
              <a:t>某纳税人</a:t>
            </a:r>
            <a:r>
              <a:rPr lang="en-US" altLang="zh-CN"/>
              <a:t>2021</a:t>
            </a:r>
            <a:r>
              <a:rPr lang="zh-CN" altLang="en-US"/>
              <a:t>年</a:t>
            </a:r>
            <a:r>
              <a:rPr lang="en-US" altLang="zh-CN"/>
              <a:t>5</a:t>
            </a:r>
            <a:r>
              <a:rPr lang="zh-CN" altLang="en-US"/>
              <a:t>月至</a:t>
            </a:r>
            <a:r>
              <a:rPr lang="en-US" altLang="zh-CN"/>
              <a:t>2022</a:t>
            </a:r>
            <a:r>
              <a:rPr lang="zh-CN" altLang="en-US"/>
              <a:t>年</a:t>
            </a:r>
            <a:r>
              <a:rPr lang="en-US" altLang="zh-CN"/>
              <a:t>4</a:t>
            </a:r>
            <a:r>
              <a:rPr lang="zh-CN" altLang="en-US"/>
              <a:t>月期间共取得增值税销售额</a:t>
            </a:r>
            <a:r>
              <a:rPr lang="en-US" altLang="zh-CN"/>
              <a:t>1000</a:t>
            </a:r>
            <a:r>
              <a:rPr lang="zh-CN" altLang="en-US"/>
              <a:t>万元，其中：生产销售设备销售额</a:t>
            </a:r>
            <a:r>
              <a:rPr lang="en-US" altLang="zh-CN"/>
              <a:t>300</a:t>
            </a:r>
            <a:r>
              <a:rPr lang="zh-CN" altLang="en-US"/>
              <a:t>万元，提供交通运输服务销售额</a:t>
            </a:r>
            <a:r>
              <a:rPr lang="en-US" altLang="zh-CN"/>
              <a:t>300</a:t>
            </a:r>
            <a:r>
              <a:rPr lang="zh-CN" altLang="en-US"/>
              <a:t>万元，提供建筑服务销售额</a:t>
            </a:r>
            <a:r>
              <a:rPr lang="en-US" altLang="zh-CN"/>
              <a:t>400</a:t>
            </a:r>
            <a:r>
              <a:rPr lang="zh-CN" altLang="en-US"/>
              <a:t>万元。该纳税人</a:t>
            </a:r>
            <a:r>
              <a:rPr lang="en-US" altLang="zh-CN"/>
              <a:t>2021</a:t>
            </a:r>
            <a:r>
              <a:rPr lang="zh-CN" altLang="en-US"/>
              <a:t>年</a:t>
            </a:r>
            <a:r>
              <a:rPr lang="en-US" altLang="zh-CN"/>
              <a:t>5</a:t>
            </a:r>
            <a:r>
              <a:rPr lang="zh-CN" altLang="en-US"/>
              <a:t>月至</a:t>
            </a:r>
            <a:r>
              <a:rPr lang="en-US" altLang="zh-CN"/>
              <a:t>2022</a:t>
            </a:r>
            <a:r>
              <a:rPr lang="zh-CN" altLang="en-US"/>
              <a:t>年</a:t>
            </a:r>
            <a:r>
              <a:rPr lang="en-US" altLang="zh-CN"/>
              <a:t>4</a:t>
            </a:r>
            <a:r>
              <a:rPr lang="zh-CN" altLang="en-US"/>
              <a:t>月期间发生的制造业等行业销售额占比为</a:t>
            </a:r>
            <a:r>
              <a:rPr lang="en-US" altLang="zh-CN"/>
              <a:t>60%</a:t>
            </a:r>
            <a:r>
              <a:rPr lang="zh-CN" altLang="en-US"/>
              <a:t>【（</a:t>
            </a:r>
            <a:r>
              <a:rPr lang="en-US" altLang="zh-CN"/>
              <a:t>300+300</a:t>
            </a:r>
            <a:r>
              <a:rPr lang="zh-CN" altLang="en-US"/>
              <a:t>）</a:t>
            </a:r>
            <a:r>
              <a:rPr lang="en-US" altLang="zh-CN"/>
              <a:t>/1000</a:t>
            </a:r>
            <a:r>
              <a:rPr lang="zh-CN" altLang="en-US"/>
              <a:t>】，因此，该纳税人当期属于制造业等行业</a:t>
            </a:r>
            <a:r>
              <a:rPr lang="zh-CN" altLang="en-US"/>
              <a:t>纳税人。</a:t>
            </a:r>
            <a:endParaRPr lang="zh-CN" altLang="en-US"/>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2" name="文本框 1"/>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rot="10800000" flipV="1">
            <a:off x="4917207" y="1694015"/>
            <a:ext cx="3662190" cy="185864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形状 14"/>
          <p:cNvSpPr/>
          <p:nvPr/>
        </p:nvSpPr>
        <p:spPr>
          <a:xfrm rot="10800000" flipV="1">
            <a:off x="4110529" y="2388401"/>
            <a:ext cx="2475538" cy="1164263"/>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文本框 2"/>
          <p:cNvSpPr txBox="1">
            <a:spLocks noChangeArrowheads="1"/>
          </p:cNvSpPr>
          <p:nvPr>
            <p:custDataLst>
              <p:tags r:id="rId1"/>
            </p:custDataLst>
          </p:nvPr>
        </p:nvSpPr>
        <p:spPr bwMode="auto">
          <a:xfrm>
            <a:off x="4398559" y="2170675"/>
            <a:ext cx="3683776"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600" b="1" dirty="0">
                <a:solidFill>
                  <a:srgbClr val="FFFFFF"/>
                </a:solidFill>
                <a:latin typeface="+mn-lt"/>
                <a:ea typeface="+mn-ea"/>
                <a:cs typeface="+mn-ea"/>
                <a:sym typeface="+mn-lt"/>
              </a:rPr>
              <a:t>02</a:t>
            </a:r>
            <a:endParaRPr lang="zh-CN" altLang="en-US" sz="9600" b="1" dirty="0">
              <a:solidFill>
                <a:srgbClr val="FFFFFF"/>
              </a:solidFill>
              <a:latin typeface="+mn-lt"/>
              <a:ea typeface="+mn-ea"/>
              <a:cs typeface="+mn-ea"/>
              <a:sym typeface="+mn-lt"/>
            </a:endParaRPr>
          </a:p>
        </p:txBody>
      </p:sp>
      <p:sp>
        <p:nvSpPr>
          <p:cNvPr id="8" name="矩形 7"/>
          <p:cNvSpPr/>
          <p:nvPr/>
        </p:nvSpPr>
        <p:spPr>
          <a:xfrm>
            <a:off x="3764915" y="3760470"/>
            <a:ext cx="5315585" cy="1661795"/>
          </a:xfrm>
          <a:prstGeom prst="rect">
            <a:avLst/>
          </a:prstGeom>
        </p:spPr>
        <p:txBody>
          <a:bodyPr wrap="square" lIns="0" tIns="0" rIns="0" bIns="0">
            <a:spAutoFit/>
          </a:bodyPr>
          <a:lstStyle/>
          <a:p>
            <a:pPr algn="ctr"/>
            <a:r>
              <a:rPr lang="zh-CN" altLang="en-US" sz="5400" dirty="0">
                <a:solidFill>
                  <a:srgbClr val="A79FAA"/>
                </a:solidFill>
                <a:cs typeface="+mn-ea"/>
                <a:sym typeface="+mn-lt"/>
              </a:rPr>
              <a:t>留抵退税需满足的条件</a:t>
            </a:r>
            <a:endParaRPr lang="zh-CN" altLang="en-US" sz="5400" dirty="0">
              <a:solidFill>
                <a:srgbClr val="A79FAA"/>
              </a:solidFill>
              <a:latin typeface="+mn-lt"/>
              <a:ea typeface="+mn-ea"/>
              <a:cs typeface="+mn-ea"/>
              <a:sym typeface="+mn-lt"/>
            </a:endParaRPr>
          </a:p>
        </p:txBody>
      </p:sp>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2" name="图片 1"/>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留抵退税需要满足的</a:t>
            </a:r>
            <a:r>
              <a:rPr lang="zh-CN" altLang="en-US" sz="3200" dirty="0">
                <a:solidFill>
                  <a:schemeClr val="bg1">
                    <a:lumMod val="65000"/>
                  </a:schemeClr>
                </a:solidFill>
                <a:latin typeface="+mn-lt"/>
                <a:ea typeface="+mn-ea"/>
                <a:cs typeface="+mn-ea"/>
                <a:sym typeface="+mn-lt"/>
              </a:rPr>
              <a:t>条件</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表格 1"/>
          <p:cNvGraphicFramePr/>
          <p:nvPr>
            <p:custDataLst>
              <p:tags r:id="rId1"/>
            </p:custDataLst>
          </p:nvPr>
        </p:nvGraphicFramePr>
        <p:xfrm>
          <a:off x="812800" y="1168400"/>
          <a:ext cx="9832340" cy="5033010"/>
        </p:xfrm>
        <a:graphic>
          <a:graphicData uri="http://schemas.openxmlformats.org/drawingml/2006/table">
            <a:tbl>
              <a:tblPr firstRow="1" bandRow="1">
                <a:tableStyleId>{5C22544A-7EE6-4342-B048-85BDC9FD1C3A}</a:tableStyleId>
              </a:tblPr>
              <a:tblGrid>
                <a:gridCol w="2458085"/>
                <a:gridCol w="880110"/>
                <a:gridCol w="4036060"/>
                <a:gridCol w="2458085"/>
              </a:tblGrid>
              <a:tr h="546735">
                <a:tc>
                  <a:txBody>
                    <a:bodyPr/>
                    <a:p>
                      <a:pPr algn="ctr">
                        <a:buNone/>
                      </a:pPr>
                      <a:r>
                        <a:rPr lang="zh-CN" altLang="en-US"/>
                        <a:t>划型</a:t>
                      </a:r>
                      <a:endParaRPr lang="zh-CN" altLang="en-US"/>
                    </a:p>
                  </a:txBody>
                  <a:tcPr anchor="ctr" anchorCtr="0"/>
                </a:tc>
                <a:tc gridSpan="2">
                  <a:txBody>
                    <a:bodyPr/>
                    <a:p>
                      <a:pPr algn="ctr">
                        <a:buNone/>
                      </a:pPr>
                      <a:r>
                        <a:rPr lang="zh-CN" altLang="en-US"/>
                        <a:t>退税</a:t>
                      </a:r>
                      <a:r>
                        <a:rPr lang="zh-CN" altLang="en-US"/>
                        <a:t>条件</a:t>
                      </a:r>
                      <a:endParaRPr lang="zh-CN" altLang="en-US"/>
                    </a:p>
                  </a:txBody>
                  <a:tcPr anchor="ctr" anchorCtr="0"/>
                </a:tc>
                <a:tc hMerge="1">
                  <a:tcPr/>
                </a:tc>
                <a:tc>
                  <a:txBody>
                    <a:bodyPr/>
                    <a:p>
                      <a:pPr algn="ctr">
                        <a:buNone/>
                      </a:pPr>
                      <a:r>
                        <a:rPr lang="zh-CN" altLang="en-US"/>
                        <a:t>文件</a:t>
                      </a:r>
                      <a:r>
                        <a:rPr lang="zh-CN" altLang="en-US"/>
                        <a:t>依据</a:t>
                      </a:r>
                      <a:endParaRPr lang="zh-CN" altLang="en-US"/>
                    </a:p>
                  </a:txBody>
                  <a:tcPr anchor="ctr" anchorCtr="0"/>
                </a:tc>
              </a:tr>
              <a:tr h="678815">
                <a:tc rowSpan="4">
                  <a:txBody>
                    <a:bodyPr/>
                    <a:p>
                      <a:pPr algn="ctr">
                        <a:buNone/>
                      </a:pPr>
                      <a:r>
                        <a:rPr lang="zh-CN" altLang="en-US"/>
                        <a:t>符合条件的小微企业和制造业等</a:t>
                      </a:r>
                      <a:r>
                        <a:rPr lang="zh-CN" altLang="en-US"/>
                        <a:t>行业</a:t>
                      </a:r>
                      <a:endParaRPr lang="zh-CN" altLang="en-US"/>
                    </a:p>
                  </a:txBody>
                  <a:tcPr anchor="ctr" anchorCtr="0"/>
                </a:tc>
                <a:tc rowSpan="4">
                  <a:txBody>
                    <a:bodyPr/>
                    <a:p>
                      <a:pPr algn="ctr">
                        <a:buNone/>
                      </a:pPr>
                      <a:r>
                        <a:rPr lang="zh-CN" altLang="en-US"/>
                        <a:t>同时满足</a:t>
                      </a:r>
                      <a:r>
                        <a:rPr lang="en-US" altLang="zh-CN"/>
                        <a:t>4</a:t>
                      </a:r>
                      <a:r>
                        <a:rPr lang="zh-CN" altLang="en-US"/>
                        <a:t>个</a:t>
                      </a:r>
                      <a:r>
                        <a:rPr lang="zh-CN" altLang="en-US"/>
                        <a:t>条件</a:t>
                      </a:r>
                      <a:endParaRPr lang="zh-CN" altLang="en-US"/>
                    </a:p>
                  </a:txBody>
                  <a:tcPr anchor="ctr" anchorCtr="0"/>
                </a:tc>
                <a:tc>
                  <a:txBody>
                    <a:bodyPr/>
                    <a:p>
                      <a:pPr algn="ctr">
                        <a:buNone/>
                      </a:pPr>
                      <a:r>
                        <a:rPr lang="zh-CN" altLang="en-US"/>
                        <a:t>（一）纳税信用等级为</a:t>
                      </a:r>
                      <a:r>
                        <a:rPr lang="en-US" altLang="zh-CN"/>
                        <a:t>A</a:t>
                      </a:r>
                      <a:r>
                        <a:rPr lang="zh-CN" altLang="en-US"/>
                        <a:t>级或</a:t>
                      </a:r>
                      <a:r>
                        <a:rPr lang="en-US" altLang="zh-CN"/>
                        <a:t>B</a:t>
                      </a:r>
                      <a:r>
                        <a:rPr lang="zh-CN" altLang="en-US"/>
                        <a:t>级</a:t>
                      </a:r>
                      <a:endParaRPr lang="zh-CN" altLang="en-US"/>
                    </a:p>
                  </a:txBody>
                  <a:tcPr anchor="ctr" anchorCtr="0"/>
                </a:tc>
                <a:tc rowSpan="4">
                  <a:txBody>
                    <a:bodyPr/>
                    <a:p>
                      <a:pPr algn="ctr">
                        <a:buNone/>
                      </a:pPr>
                      <a:r>
                        <a:rPr lang="zh-CN" altLang="en-US"/>
                        <a:t>财政部</a:t>
                      </a:r>
                      <a:r>
                        <a:rPr lang="en-US" altLang="zh-CN"/>
                        <a:t> </a:t>
                      </a:r>
                      <a:r>
                        <a:rPr lang="zh-CN" altLang="en-US"/>
                        <a:t>税务总局公告</a:t>
                      </a:r>
                      <a:r>
                        <a:rPr lang="en-US" altLang="zh-CN"/>
                        <a:t>2022</a:t>
                      </a:r>
                      <a:r>
                        <a:rPr lang="zh-CN" altLang="en-US"/>
                        <a:t>年第</a:t>
                      </a:r>
                      <a:r>
                        <a:rPr lang="en-US" altLang="zh-CN"/>
                        <a:t>14</a:t>
                      </a:r>
                      <a:r>
                        <a:rPr lang="zh-CN" altLang="en-US"/>
                        <a:t>号</a:t>
                      </a:r>
                      <a:endParaRPr lang="zh-CN" altLang="en-US"/>
                    </a:p>
                  </a:txBody>
                  <a:tcPr anchor="ctr" anchorCtr="0"/>
                </a:tc>
              </a:tr>
              <a:tr h="852170">
                <a:tc vMerge="1">
                  <a:tcPr/>
                </a:tc>
                <a:tc vMerge="1">
                  <a:tcPr/>
                </a:tc>
                <a:tc>
                  <a:txBody>
                    <a:bodyPr/>
                    <a:p>
                      <a:pPr algn="ctr">
                        <a:buNone/>
                      </a:pPr>
                      <a:r>
                        <a:rPr lang="zh-CN" altLang="en-US"/>
                        <a:t>（二）申请退税前</a:t>
                      </a:r>
                      <a:r>
                        <a:rPr lang="en-US" altLang="zh-CN"/>
                        <a:t>36</a:t>
                      </a:r>
                      <a:r>
                        <a:rPr lang="zh-CN" altLang="en-US"/>
                        <a:t>个月未发生骗取留抵退税、骗取出口退税或虚开增值税专用发票</a:t>
                      </a:r>
                      <a:r>
                        <a:rPr lang="zh-CN" altLang="en-US"/>
                        <a:t>情形</a:t>
                      </a:r>
                      <a:endParaRPr lang="zh-CN" altLang="en-US"/>
                    </a:p>
                  </a:txBody>
                  <a:tcPr anchor="ctr" anchorCtr="0"/>
                </a:tc>
                <a:tc vMerge="1">
                  <a:tcPr/>
                </a:tc>
              </a:tr>
              <a:tr h="852170">
                <a:tc vMerge="1">
                  <a:tcPr/>
                </a:tc>
                <a:tc vMerge="1">
                  <a:tcPr/>
                </a:tc>
                <a:tc>
                  <a:txBody>
                    <a:bodyPr/>
                    <a:p>
                      <a:pPr algn="ctr">
                        <a:buNone/>
                      </a:pPr>
                      <a:r>
                        <a:rPr lang="zh-CN" altLang="en-US"/>
                        <a:t>（三）申请退税前</a:t>
                      </a:r>
                      <a:r>
                        <a:rPr lang="en-US" altLang="zh-CN"/>
                        <a:t>36</a:t>
                      </a:r>
                      <a:r>
                        <a:rPr lang="zh-CN" altLang="en-US"/>
                        <a:t>个月未因偷税被税务机关处罚两次及</a:t>
                      </a:r>
                      <a:r>
                        <a:rPr lang="zh-CN" altLang="en-US"/>
                        <a:t>以上</a:t>
                      </a:r>
                      <a:endParaRPr lang="zh-CN" altLang="en-US"/>
                    </a:p>
                  </a:txBody>
                  <a:tcPr anchor="ctr" anchorCtr="0"/>
                </a:tc>
                <a:tc vMerge="1">
                  <a:tcPr/>
                </a:tc>
              </a:tr>
              <a:tr h="852170">
                <a:tc vMerge="1">
                  <a:tcPr/>
                </a:tc>
                <a:tc vMerge="1">
                  <a:tcPr/>
                </a:tc>
                <a:tc>
                  <a:txBody>
                    <a:bodyPr/>
                    <a:p>
                      <a:pPr algn="ctr">
                        <a:buNone/>
                      </a:pPr>
                      <a:r>
                        <a:rPr lang="zh-CN" altLang="en-US"/>
                        <a:t>（四）</a:t>
                      </a:r>
                      <a:r>
                        <a:rPr lang="en-US" altLang="zh-CN"/>
                        <a:t>2019</a:t>
                      </a:r>
                      <a:r>
                        <a:rPr lang="zh-CN" altLang="en-US"/>
                        <a:t>年</a:t>
                      </a:r>
                      <a:r>
                        <a:rPr lang="en-US" altLang="zh-CN"/>
                        <a:t>4</a:t>
                      </a:r>
                      <a:r>
                        <a:rPr lang="zh-CN" altLang="en-US"/>
                        <a:t>月</a:t>
                      </a:r>
                      <a:r>
                        <a:rPr lang="en-US" altLang="zh-CN"/>
                        <a:t>1</a:t>
                      </a:r>
                      <a:r>
                        <a:rPr lang="zh-CN" altLang="en-US"/>
                        <a:t>日起未享受即征即退、先征后返（退）</a:t>
                      </a:r>
                      <a:r>
                        <a:rPr lang="zh-CN" altLang="en-US"/>
                        <a:t>政策</a:t>
                      </a:r>
                      <a:endParaRPr lang="zh-CN" altLang="en-US"/>
                    </a:p>
                  </a:txBody>
                  <a:tcPr anchor="ctr" anchorCtr="0"/>
                </a:tc>
                <a:tc vMerge="1">
                  <a:tcPr/>
                </a:tc>
              </a:tr>
              <a:tr h="852170">
                <a:tc>
                  <a:txBody>
                    <a:bodyPr/>
                    <a:p>
                      <a:pPr algn="ctr">
                        <a:buNone/>
                      </a:pPr>
                      <a:r>
                        <a:rPr lang="zh-CN" altLang="en-US"/>
                        <a:t>其他</a:t>
                      </a:r>
                      <a:r>
                        <a:rPr lang="zh-CN" altLang="en-US"/>
                        <a:t>纳税人</a:t>
                      </a:r>
                      <a:endParaRPr lang="zh-CN" altLang="en-US"/>
                    </a:p>
                  </a:txBody>
                  <a:tcPr anchor="ctr" anchorCtr="0"/>
                </a:tc>
                <a:tc>
                  <a:txBody>
                    <a:bodyPr/>
                    <a:p>
                      <a:pPr algn="ctr">
                        <a:buNone/>
                      </a:pPr>
                      <a:r>
                        <a:rPr lang="zh-CN" altLang="en-US"/>
                        <a:t>同时满足</a:t>
                      </a:r>
                      <a:r>
                        <a:rPr lang="en-US" altLang="zh-CN"/>
                        <a:t>4+1</a:t>
                      </a:r>
                      <a:endParaRPr lang="en-US" altLang="zh-CN"/>
                    </a:p>
                  </a:txBody>
                  <a:tcPr anchor="ctr" anchorCtr="0"/>
                </a:tc>
                <a:tc>
                  <a:txBody>
                    <a:bodyPr/>
                    <a:p>
                      <a:pPr algn="ctr">
                        <a:buNone/>
                      </a:pPr>
                      <a:r>
                        <a:rPr lang="zh-CN" altLang="en-US"/>
                        <a:t>自</a:t>
                      </a:r>
                      <a:r>
                        <a:rPr lang="en-US" altLang="zh-CN"/>
                        <a:t>2019</a:t>
                      </a:r>
                      <a:r>
                        <a:rPr lang="zh-CN" altLang="en-US"/>
                        <a:t>年</a:t>
                      </a:r>
                      <a:r>
                        <a:rPr lang="en-US" altLang="zh-CN"/>
                        <a:t>4</a:t>
                      </a:r>
                      <a:r>
                        <a:rPr lang="zh-CN" altLang="en-US"/>
                        <a:t>月税款所属期起，连续六个月（按季纳税的，连续两个季度）增量留抵税额均大于零，且第六个月增量留抵税额不低于</a:t>
                      </a:r>
                      <a:r>
                        <a:rPr lang="en-US" altLang="zh-CN"/>
                        <a:t>50</a:t>
                      </a:r>
                      <a:r>
                        <a:rPr lang="zh-CN" altLang="en-US"/>
                        <a:t>万元</a:t>
                      </a:r>
                      <a:endParaRPr lang="zh-CN" altLang="en-US"/>
                    </a:p>
                  </a:txBody>
                  <a:tcPr anchor="ctr" anchorCtr="0"/>
                </a:tc>
                <a:tc>
                  <a:txBody>
                    <a:bodyPr/>
                    <a:p>
                      <a:pPr algn="ctr">
                        <a:buNone/>
                      </a:pPr>
                      <a:r>
                        <a:rPr lang="zh-CN" altLang="en-US"/>
                        <a:t>财政部</a:t>
                      </a:r>
                      <a:r>
                        <a:rPr lang="en-US" altLang="zh-CN"/>
                        <a:t> </a:t>
                      </a:r>
                      <a:r>
                        <a:rPr lang="zh-CN" altLang="en-US"/>
                        <a:t>税务总局</a:t>
                      </a:r>
                      <a:r>
                        <a:rPr lang="en-US" altLang="zh-CN"/>
                        <a:t> </a:t>
                      </a:r>
                      <a:r>
                        <a:rPr lang="zh-CN" altLang="en-US"/>
                        <a:t>海关总署公告</a:t>
                      </a:r>
                      <a:r>
                        <a:rPr lang="en-US" altLang="zh-CN"/>
                        <a:t>2019</a:t>
                      </a:r>
                      <a:r>
                        <a:rPr lang="zh-CN" altLang="en-US"/>
                        <a:t>年第</a:t>
                      </a:r>
                      <a:r>
                        <a:rPr lang="en-US" altLang="zh-CN"/>
                        <a:t>39</a:t>
                      </a:r>
                      <a:r>
                        <a:rPr lang="zh-CN" altLang="en-US"/>
                        <a:t>号</a:t>
                      </a:r>
                      <a:endParaRPr lang="zh-CN" altLang="en-US"/>
                    </a:p>
                  </a:txBody>
                  <a:tcPr anchor="ctr" anchorCtr="0"/>
                </a:tc>
              </a:tr>
            </a:tbl>
          </a:graphicData>
        </a:graphic>
      </p:graphicFrame>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rot="10800000" flipV="1">
            <a:off x="4917207" y="1694015"/>
            <a:ext cx="3662190" cy="185864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形状 14"/>
          <p:cNvSpPr/>
          <p:nvPr/>
        </p:nvSpPr>
        <p:spPr>
          <a:xfrm rot="10800000" flipV="1">
            <a:off x="4110529" y="2388401"/>
            <a:ext cx="2475538" cy="1164263"/>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文本框 2"/>
          <p:cNvSpPr txBox="1">
            <a:spLocks noChangeArrowheads="1"/>
          </p:cNvSpPr>
          <p:nvPr>
            <p:custDataLst>
              <p:tags r:id="rId1"/>
            </p:custDataLst>
          </p:nvPr>
        </p:nvSpPr>
        <p:spPr bwMode="auto">
          <a:xfrm>
            <a:off x="4398559" y="2170675"/>
            <a:ext cx="3683776"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600" b="1" dirty="0">
                <a:solidFill>
                  <a:srgbClr val="FFFFFF"/>
                </a:solidFill>
                <a:latin typeface="+mn-lt"/>
                <a:ea typeface="+mn-ea"/>
                <a:cs typeface="+mn-ea"/>
                <a:sym typeface="+mn-lt"/>
              </a:rPr>
              <a:t>03</a:t>
            </a:r>
            <a:endParaRPr lang="zh-CN" altLang="en-US" sz="9600" b="1" dirty="0">
              <a:solidFill>
                <a:srgbClr val="FFFFFF"/>
              </a:solidFill>
              <a:latin typeface="+mn-lt"/>
              <a:ea typeface="+mn-ea"/>
              <a:cs typeface="+mn-ea"/>
              <a:sym typeface="+mn-lt"/>
            </a:endParaRPr>
          </a:p>
        </p:txBody>
      </p:sp>
      <p:sp>
        <p:nvSpPr>
          <p:cNvPr id="8" name="矩形 7"/>
          <p:cNvSpPr/>
          <p:nvPr/>
        </p:nvSpPr>
        <p:spPr>
          <a:xfrm>
            <a:off x="3764915" y="3760470"/>
            <a:ext cx="5315585" cy="1661795"/>
          </a:xfrm>
          <a:prstGeom prst="rect">
            <a:avLst/>
          </a:prstGeom>
        </p:spPr>
        <p:txBody>
          <a:bodyPr wrap="square" lIns="0" tIns="0" rIns="0" bIns="0">
            <a:spAutoFit/>
          </a:bodyPr>
          <a:lstStyle/>
          <a:p>
            <a:pPr algn="ctr"/>
            <a:r>
              <a:rPr lang="zh-CN" altLang="en-US" sz="5400" dirty="0">
                <a:solidFill>
                  <a:srgbClr val="A79FAA"/>
                </a:solidFill>
                <a:cs typeface="+mn-ea"/>
                <a:sym typeface="+mn-lt"/>
              </a:rPr>
              <a:t>增量留抵与存量留抵税额的确定</a:t>
            </a:r>
            <a:endParaRPr lang="zh-CN" altLang="en-US" sz="5400" dirty="0">
              <a:solidFill>
                <a:srgbClr val="A79FAA"/>
              </a:solidFill>
              <a:latin typeface="+mn-lt"/>
              <a:ea typeface="+mn-ea"/>
              <a:cs typeface="+mn-ea"/>
              <a:sym typeface="+mn-lt"/>
            </a:endParaRPr>
          </a:p>
        </p:txBody>
      </p:sp>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2" name="图片 1"/>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4852670" cy="3599815"/>
          </a:xfrm>
          <a:prstGeom prst="rect">
            <a:avLst/>
          </a:prstGeom>
          <a:noFill/>
        </p:spPr>
        <p:txBody>
          <a:bodyPr wrap="square" rtlCol="0">
            <a:spAutoFit/>
          </a:bodyPr>
          <a:p>
            <a:pPr>
              <a:lnSpc>
                <a:spcPct val="190000"/>
              </a:lnSpc>
            </a:pPr>
            <a:r>
              <a:rPr lang="zh-CN" sz="2000"/>
              <a:t>一、为充分了解您办税缴费实际需求与意见建议，国家税务总局晋中市榆次区税务局开展2022年纳税服务需求征集。我们将认真倾听您的呼声，并根据您的意见和诉求，有针对性地改进我们的税费服务，更好地为纳税人缴费人办实事。</a:t>
            </a:r>
            <a:endParaRPr lang="zh-CN" sz="20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5925185" y="1024255"/>
            <a:ext cx="4273550" cy="5648325"/>
          </a:xfrm>
          <a:prstGeom prst="rect">
            <a:avLst/>
          </a:prstGeom>
        </p:spPr>
      </p:pic>
      <p:pic>
        <p:nvPicPr>
          <p:cNvPr id="9" name="图片 8"/>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存量留抵税额的</a:t>
            </a:r>
            <a:r>
              <a:rPr lang="zh-CN" altLang="en-US" sz="3200" dirty="0">
                <a:solidFill>
                  <a:schemeClr val="bg1">
                    <a:lumMod val="65000"/>
                  </a:schemeClr>
                </a:solidFill>
                <a:latin typeface="+mn-lt"/>
                <a:ea typeface="+mn-ea"/>
                <a:cs typeface="+mn-ea"/>
                <a:sym typeface="+mn-lt"/>
              </a:rPr>
              <a:t>确定</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表格 2"/>
          <p:cNvGraphicFramePr/>
          <p:nvPr>
            <p:custDataLst>
              <p:tags r:id="rId1"/>
            </p:custDataLst>
          </p:nvPr>
        </p:nvGraphicFramePr>
        <p:xfrm>
          <a:off x="885190" y="1096010"/>
          <a:ext cx="8999220" cy="4506595"/>
        </p:xfrm>
        <a:graphic>
          <a:graphicData uri="http://schemas.openxmlformats.org/drawingml/2006/table">
            <a:tbl>
              <a:tblPr firstRow="1" bandRow="1">
                <a:tableStyleId>{5C22544A-7EE6-4342-B048-85BDC9FD1C3A}</a:tableStyleId>
              </a:tblPr>
              <a:tblGrid>
                <a:gridCol w="2999740"/>
                <a:gridCol w="2999740"/>
                <a:gridCol w="2999740"/>
              </a:tblGrid>
              <a:tr h="579755">
                <a:tc>
                  <a:txBody>
                    <a:bodyPr/>
                    <a:p>
                      <a:pPr algn="ctr">
                        <a:buNone/>
                      </a:pPr>
                      <a:r>
                        <a:rPr lang="zh-CN" altLang="en-US"/>
                        <a:t>两种</a:t>
                      </a:r>
                      <a:r>
                        <a:rPr lang="zh-CN" altLang="en-US"/>
                        <a:t>情形</a:t>
                      </a:r>
                      <a:endParaRPr lang="zh-CN" altLang="en-US"/>
                    </a:p>
                  </a:txBody>
                  <a:tcPr anchor="ctr" anchorCtr="0"/>
                </a:tc>
                <a:tc>
                  <a:txBody>
                    <a:bodyPr/>
                    <a:p>
                      <a:pPr algn="ctr">
                        <a:buNone/>
                      </a:pPr>
                      <a:r>
                        <a:rPr lang="zh-CN" altLang="en-US"/>
                        <a:t>存量留抵税额的</a:t>
                      </a:r>
                      <a:r>
                        <a:rPr lang="zh-CN" altLang="en-US"/>
                        <a:t>确定</a:t>
                      </a:r>
                      <a:endParaRPr lang="zh-CN" altLang="en-US"/>
                    </a:p>
                  </a:txBody>
                  <a:tcPr anchor="ctr" anchorCtr="0"/>
                </a:tc>
                <a:tc>
                  <a:txBody>
                    <a:bodyPr/>
                    <a:p>
                      <a:pPr algn="ctr">
                        <a:buNone/>
                      </a:pPr>
                      <a:r>
                        <a:rPr lang="zh-CN" altLang="en-US"/>
                        <a:t>允许退还的存量留抵</a:t>
                      </a:r>
                      <a:r>
                        <a:rPr lang="zh-CN" altLang="en-US"/>
                        <a:t>税额</a:t>
                      </a:r>
                      <a:endParaRPr lang="zh-CN" altLang="en-US"/>
                    </a:p>
                  </a:txBody>
                  <a:tcPr anchor="ctr" anchorCtr="0"/>
                </a:tc>
              </a:tr>
              <a:tr h="2971165">
                <a:tc>
                  <a:txBody>
                    <a:bodyPr/>
                    <a:p>
                      <a:pPr algn="l">
                        <a:buNone/>
                      </a:pPr>
                      <a:r>
                        <a:rPr lang="zh-CN" altLang="en-US"/>
                        <a:t>（一）纳税人获得一次性存量留抵退税</a:t>
                      </a:r>
                      <a:r>
                        <a:rPr lang="zh-CN" altLang="en-US">
                          <a:solidFill>
                            <a:srgbClr val="FF0000"/>
                          </a:solidFill>
                        </a:rPr>
                        <a:t>前</a:t>
                      </a:r>
                      <a:endParaRPr lang="zh-CN" altLang="en-US">
                        <a:solidFill>
                          <a:srgbClr val="FF0000"/>
                        </a:solidFill>
                      </a:endParaRPr>
                    </a:p>
                  </a:txBody>
                  <a:tcPr anchor="ctr" anchorCtr="0"/>
                </a:tc>
                <a:tc>
                  <a:txBody>
                    <a:bodyPr/>
                    <a:p>
                      <a:pPr algn="l">
                        <a:buNone/>
                      </a:pPr>
                      <a:r>
                        <a:rPr lang="zh-CN" altLang="en-US"/>
                        <a:t>当期期末留抵税额大于或等于</a:t>
                      </a:r>
                      <a:r>
                        <a:rPr lang="en-US" altLang="zh-CN"/>
                        <a:t>2019</a:t>
                      </a:r>
                      <a:r>
                        <a:rPr lang="zh-CN" altLang="en-US"/>
                        <a:t>年</a:t>
                      </a:r>
                      <a:r>
                        <a:rPr lang="en-US" altLang="zh-CN"/>
                        <a:t>3</a:t>
                      </a:r>
                      <a:r>
                        <a:rPr lang="zh-CN" altLang="en-US"/>
                        <a:t>月</a:t>
                      </a:r>
                      <a:r>
                        <a:rPr lang="en-US" altLang="zh-CN"/>
                        <a:t>31</a:t>
                      </a:r>
                      <a:r>
                        <a:rPr lang="zh-CN" altLang="en-US"/>
                        <a:t>日期末留抵税额的，存量留抵税额为</a:t>
                      </a:r>
                      <a:r>
                        <a:rPr lang="en-US" altLang="zh-CN"/>
                        <a:t>2019</a:t>
                      </a:r>
                      <a:r>
                        <a:rPr lang="zh-CN" altLang="en-US"/>
                        <a:t>年</a:t>
                      </a:r>
                      <a:r>
                        <a:rPr lang="en-US" altLang="zh-CN"/>
                        <a:t>3</a:t>
                      </a:r>
                      <a:r>
                        <a:rPr lang="zh-CN" altLang="en-US"/>
                        <a:t>月</a:t>
                      </a:r>
                      <a:r>
                        <a:rPr lang="en-US" altLang="zh-CN"/>
                        <a:t>31</a:t>
                      </a:r>
                      <a:r>
                        <a:rPr lang="zh-CN" altLang="en-US"/>
                        <a:t>日期末留抵税额；当期期末留抵税额小于</a:t>
                      </a:r>
                      <a:r>
                        <a:rPr lang="en-US" altLang="zh-CN"/>
                        <a:t>2019</a:t>
                      </a:r>
                      <a:r>
                        <a:rPr lang="zh-CN" altLang="en-US"/>
                        <a:t>年</a:t>
                      </a:r>
                      <a:r>
                        <a:rPr lang="en-US" altLang="zh-CN"/>
                        <a:t>3</a:t>
                      </a:r>
                      <a:r>
                        <a:rPr lang="zh-CN" altLang="en-US"/>
                        <a:t>月</a:t>
                      </a:r>
                      <a:r>
                        <a:rPr lang="en-US" altLang="zh-CN"/>
                        <a:t>31</a:t>
                      </a:r>
                      <a:r>
                        <a:rPr lang="zh-CN" altLang="en-US"/>
                        <a:t>日期末留抵税额的，存量留抵税额为当期期末留抵税额（</a:t>
                      </a:r>
                      <a:r>
                        <a:rPr lang="zh-CN" altLang="en-US">
                          <a:solidFill>
                            <a:srgbClr val="FF0000"/>
                          </a:solidFill>
                        </a:rPr>
                        <a:t>取小</a:t>
                      </a:r>
                      <a:r>
                        <a:rPr lang="zh-CN" altLang="en-US"/>
                        <a:t>）</a:t>
                      </a:r>
                      <a:endParaRPr lang="zh-CN" altLang="en-US"/>
                    </a:p>
                  </a:txBody>
                  <a:tcPr anchor="ctr" anchorCtr="0"/>
                </a:tc>
                <a:tc rowSpan="2">
                  <a:txBody>
                    <a:bodyPr/>
                    <a:p>
                      <a:pPr algn="l">
                        <a:buNone/>
                      </a:pPr>
                      <a:r>
                        <a:rPr lang="zh-CN" altLang="en-US"/>
                        <a:t>允许退还的存量留抵税额</a:t>
                      </a:r>
                      <a:r>
                        <a:rPr lang="en-US" altLang="zh-CN"/>
                        <a:t>=</a:t>
                      </a:r>
                      <a:r>
                        <a:rPr lang="zh-CN" altLang="en-US"/>
                        <a:t>存量留抵税额</a:t>
                      </a:r>
                      <a:r>
                        <a:rPr lang="zh-CN" altLang="en-US">
                          <a:latin typeface="Arial" panose="020B0604020202020204" pitchFamily="34" charset="0"/>
                        </a:rPr>
                        <a:t>×进项构成比例×</a:t>
                      </a:r>
                      <a:r>
                        <a:rPr lang="en-US" altLang="zh-CN">
                          <a:latin typeface="Arial" panose="020B0604020202020204" pitchFamily="34" charset="0"/>
                        </a:rPr>
                        <a:t>100%</a:t>
                      </a:r>
                      <a:endParaRPr lang="en-US" altLang="zh-CN">
                        <a:latin typeface="Arial" panose="020B0604020202020204" pitchFamily="34" charset="0"/>
                      </a:endParaRPr>
                    </a:p>
                  </a:txBody>
                  <a:tcPr anchor="ctr" anchorCtr="0"/>
                </a:tc>
              </a:tr>
              <a:tr h="955675">
                <a:tc>
                  <a:txBody>
                    <a:bodyPr/>
                    <a:p>
                      <a:pPr algn="l">
                        <a:buNone/>
                      </a:pPr>
                      <a:r>
                        <a:rPr lang="zh-CN" altLang="en-US"/>
                        <a:t>（二）纳税人获得一次性存量留抵退税</a:t>
                      </a:r>
                      <a:r>
                        <a:rPr lang="zh-CN" altLang="en-US">
                          <a:solidFill>
                            <a:srgbClr val="FF0000"/>
                          </a:solidFill>
                        </a:rPr>
                        <a:t>后</a:t>
                      </a:r>
                      <a:endParaRPr lang="zh-CN" altLang="en-US">
                        <a:solidFill>
                          <a:srgbClr val="FF0000"/>
                        </a:solidFill>
                      </a:endParaRPr>
                    </a:p>
                  </a:txBody>
                  <a:tcPr anchor="ctr" anchorCtr="0"/>
                </a:tc>
                <a:tc>
                  <a:txBody>
                    <a:bodyPr/>
                    <a:p>
                      <a:pPr algn="l">
                        <a:buNone/>
                      </a:pPr>
                      <a:r>
                        <a:rPr lang="zh-CN" altLang="en-US"/>
                        <a:t>存量留抵税额为</a:t>
                      </a:r>
                      <a:r>
                        <a:rPr lang="zh-CN" altLang="en-US"/>
                        <a:t>零</a:t>
                      </a:r>
                      <a:endParaRPr lang="zh-CN" altLang="en-US"/>
                    </a:p>
                  </a:txBody>
                  <a:tcPr anchor="ctr" anchorCtr="0"/>
                </a:tc>
                <a:tc vMerge="1">
                  <a:tcPr/>
                </a:tc>
              </a:tr>
            </a:tbl>
          </a:graphicData>
        </a:graphic>
      </p:graphicFrame>
      <p:pic>
        <p:nvPicPr>
          <p:cNvPr id="2" name="图片 1"/>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2952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存量留抵税额的</a:t>
            </a:r>
            <a:r>
              <a:rPr lang="zh-CN" altLang="en-US" sz="3200" dirty="0">
                <a:solidFill>
                  <a:schemeClr val="bg1">
                    <a:lumMod val="65000"/>
                  </a:schemeClr>
                </a:solidFill>
                <a:latin typeface="+mn-lt"/>
                <a:ea typeface="+mn-ea"/>
                <a:cs typeface="+mn-ea"/>
                <a:sym typeface="+mn-lt"/>
              </a:rPr>
              <a:t>确定</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表格 1"/>
          <p:cNvGraphicFramePr/>
          <p:nvPr>
            <p:custDataLst>
              <p:tags r:id="rId1"/>
            </p:custDataLst>
          </p:nvPr>
        </p:nvGraphicFramePr>
        <p:xfrm>
          <a:off x="885190" y="1096010"/>
          <a:ext cx="9000490" cy="3831590"/>
        </p:xfrm>
        <a:graphic>
          <a:graphicData uri="http://schemas.openxmlformats.org/drawingml/2006/table">
            <a:tbl>
              <a:tblPr firstRow="1" bandRow="1">
                <a:tableStyleId>{5C22544A-7EE6-4342-B048-85BDC9FD1C3A}</a:tableStyleId>
              </a:tblPr>
              <a:tblGrid>
                <a:gridCol w="3220720"/>
                <a:gridCol w="5779770"/>
              </a:tblGrid>
              <a:tr h="448310">
                <a:tc>
                  <a:txBody>
                    <a:bodyPr/>
                    <a:p>
                      <a:pPr algn="ctr">
                        <a:buNone/>
                      </a:pPr>
                      <a:r>
                        <a:rPr lang="zh-CN" altLang="en-US"/>
                        <a:t>企业</a:t>
                      </a:r>
                      <a:r>
                        <a:rPr lang="zh-CN" altLang="en-US"/>
                        <a:t>类型</a:t>
                      </a:r>
                      <a:endParaRPr lang="zh-CN" altLang="en-US"/>
                    </a:p>
                  </a:txBody>
                  <a:tcPr anchor="ctr" anchorCtr="0"/>
                </a:tc>
                <a:tc>
                  <a:txBody>
                    <a:bodyPr/>
                    <a:p>
                      <a:pPr algn="ctr">
                        <a:buNone/>
                      </a:pPr>
                      <a:r>
                        <a:rPr lang="zh-CN" altLang="en-US"/>
                        <a:t>存量留抵退税办理</a:t>
                      </a:r>
                      <a:r>
                        <a:rPr lang="zh-CN" altLang="en-US"/>
                        <a:t>时间</a:t>
                      </a:r>
                      <a:endParaRPr lang="zh-CN" altLang="en-US"/>
                    </a:p>
                  </a:txBody>
                  <a:tcPr anchor="ctr" anchorCtr="0"/>
                </a:tc>
              </a:tr>
              <a:tr h="640080">
                <a:tc>
                  <a:txBody>
                    <a:bodyPr/>
                    <a:p>
                      <a:pPr>
                        <a:buNone/>
                      </a:pPr>
                      <a:r>
                        <a:rPr lang="zh-CN" altLang="en-US"/>
                        <a:t>微型</a:t>
                      </a:r>
                      <a:r>
                        <a:rPr lang="zh-CN" altLang="en-US"/>
                        <a:t>企业</a:t>
                      </a:r>
                      <a:endParaRPr lang="zh-CN" altLang="en-US"/>
                    </a:p>
                  </a:txBody>
                  <a:tcPr anchor="ctr" anchorCtr="0"/>
                </a:tc>
                <a:tc>
                  <a:txBody>
                    <a:bodyPr/>
                    <a:p>
                      <a:pPr>
                        <a:buNone/>
                      </a:pPr>
                      <a:r>
                        <a:rPr lang="zh-CN" altLang="en-US"/>
                        <a:t>可以自</a:t>
                      </a:r>
                      <a:r>
                        <a:rPr lang="en-US" altLang="zh-CN"/>
                        <a:t>2022</a:t>
                      </a:r>
                      <a:r>
                        <a:rPr lang="zh-CN" altLang="en-US"/>
                        <a:t>年</a:t>
                      </a:r>
                      <a:r>
                        <a:rPr lang="en-US" altLang="zh-CN"/>
                        <a:t>4</a:t>
                      </a:r>
                      <a:r>
                        <a:rPr lang="zh-CN" altLang="en-US"/>
                        <a:t>月纳税申报期</a:t>
                      </a:r>
                      <a:r>
                        <a:rPr lang="zh-CN" altLang="en-US">
                          <a:solidFill>
                            <a:srgbClr val="FF0000"/>
                          </a:solidFill>
                        </a:rPr>
                        <a:t>起</a:t>
                      </a:r>
                      <a:r>
                        <a:rPr lang="zh-CN" altLang="en-US"/>
                        <a:t>向主管税务机关申请一次性退还存量留抵</a:t>
                      </a:r>
                      <a:r>
                        <a:rPr lang="zh-CN" altLang="en-US"/>
                        <a:t>税额</a:t>
                      </a:r>
                      <a:endParaRPr lang="zh-CN" altLang="en-US"/>
                    </a:p>
                  </a:txBody>
                  <a:tcPr anchor="ctr" anchorCtr="0"/>
                </a:tc>
              </a:tr>
              <a:tr h="731520">
                <a:tc>
                  <a:txBody>
                    <a:bodyPr/>
                    <a:p>
                      <a:pPr>
                        <a:buNone/>
                      </a:pPr>
                      <a:r>
                        <a:rPr lang="zh-CN" altLang="en-US"/>
                        <a:t>小型</a:t>
                      </a:r>
                      <a:r>
                        <a:rPr lang="zh-CN" altLang="en-US"/>
                        <a:t>企业</a:t>
                      </a:r>
                      <a:endParaRPr lang="zh-CN" altLang="en-US"/>
                    </a:p>
                  </a:txBody>
                  <a:tcPr anchor="ctr" anchorCtr="0"/>
                </a:tc>
                <a:tc>
                  <a:txBody>
                    <a:bodyPr/>
                    <a:p>
                      <a:pPr>
                        <a:buNone/>
                      </a:pPr>
                      <a:r>
                        <a:rPr lang="zh-CN" altLang="en-US" sz="1800">
                          <a:sym typeface="+mn-ea"/>
                        </a:rPr>
                        <a:t>可以自</a:t>
                      </a:r>
                      <a:r>
                        <a:rPr lang="en-US" altLang="zh-CN" sz="1800">
                          <a:sym typeface="+mn-ea"/>
                        </a:rPr>
                        <a:t>2022</a:t>
                      </a:r>
                      <a:r>
                        <a:rPr lang="zh-CN" altLang="en-US" sz="1800">
                          <a:sym typeface="+mn-ea"/>
                        </a:rPr>
                        <a:t>年</a:t>
                      </a:r>
                      <a:r>
                        <a:rPr lang="en-US" altLang="zh-CN" sz="1800">
                          <a:sym typeface="+mn-ea"/>
                        </a:rPr>
                        <a:t>5</a:t>
                      </a:r>
                      <a:r>
                        <a:rPr lang="zh-CN" altLang="en-US" sz="1800">
                          <a:sym typeface="+mn-ea"/>
                        </a:rPr>
                        <a:t>月纳税申报期</a:t>
                      </a:r>
                      <a:r>
                        <a:rPr lang="zh-CN" altLang="en-US" sz="1800">
                          <a:solidFill>
                            <a:srgbClr val="FF0000"/>
                          </a:solidFill>
                          <a:sym typeface="+mn-ea"/>
                        </a:rPr>
                        <a:t>起</a:t>
                      </a:r>
                      <a:r>
                        <a:rPr lang="zh-CN" altLang="en-US" sz="1800">
                          <a:sym typeface="+mn-ea"/>
                        </a:rPr>
                        <a:t>向主管税务机关申请一次性退还存量留抵税额</a:t>
                      </a:r>
                      <a:endParaRPr lang="zh-CN" altLang="en-US" sz="1800"/>
                    </a:p>
                    <a:p>
                      <a:pPr>
                        <a:buNone/>
                      </a:pPr>
                      <a:endParaRPr lang="zh-CN" altLang="en-US"/>
                    </a:p>
                  </a:txBody>
                  <a:tcPr anchor="ctr" anchorCtr="0"/>
                </a:tc>
              </a:tr>
              <a:tr h="558800">
                <a:tc>
                  <a:txBody>
                    <a:bodyPr/>
                    <a:p>
                      <a:pPr>
                        <a:buNone/>
                      </a:pPr>
                      <a:r>
                        <a:rPr lang="zh-CN" altLang="en-US"/>
                        <a:t>制造业等行业中的中型</a:t>
                      </a:r>
                      <a:r>
                        <a:rPr lang="zh-CN" altLang="en-US"/>
                        <a:t>企业</a:t>
                      </a:r>
                      <a:endParaRPr lang="zh-CN" altLang="en-US"/>
                    </a:p>
                  </a:txBody>
                  <a:tcPr anchor="ctr" anchorCtr="0"/>
                </a:tc>
                <a:tc>
                  <a:txBody>
                    <a:bodyPr/>
                    <a:p>
                      <a:pPr>
                        <a:buNone/>
                      </a:pPr>
                      <a:r>
                        <a:rPr lang="zh-CN" altLang="en-US" sz="1800">
                          <a:sym typeface="+mn-ea"/>
                        </a:rPr>
                        <a:t>可以自</a:t>
                      </a:r>
                      <a:r>
                        <a:rPr lang="en-US" altLang="zh-CN" sz="1800">
                          <a:sym typeface="+mn-ea"/>
                        </a:rPr>
                        <a:t>2022</a:t>
                      </a:r>
                      <a:r>
                        <a:rPr lang="zh-CN" altLang="en-US" sz="1800">
                          <a:sym typeface="+mn-ea"/>
                        </a:rPr>
                        <a:t>年</a:t>
                      </a:r>
                      <a:r>
                        <a:rPr lang="en-US" altLang="zh-CN" sz="1800">
                          <a:sym typeface="+mn-ea"/>
                        </a:rPr>
                        <a:t>7</a:t>
                      </a:r>
                      <a:r>
                        <a:rPr lang="zh-CN" altLang="en-US" sz="1800">
                          <a:sym typeface="+mn-ea"/>
                        </a:rPr>
                        <a:t>月纳税申报期</a:t>
                      </a:r>
                      <a:r>
                        <a:rPr lang="zh-CN" altLang="en-US" sz="1800">
                          <a:solidFill>
                            <a:srgbClr val="FF0000"/>
                          </a:solidFill>
                          <a:sym typeface="+mn-ea"/>
                        </a:rPr>
                        <a:t>起</a:t>
                      </a:r>
                      <a:r>
                        <a:rPr lang="zh-CN" altLang="en-US" sz="1800">
                          <a:sym typeface="+mn-ea"/>
                        </a:rPr>
                        <a:t>向主管税务机关申请一次性退还存量留抵税额</a:t>
                      </a:r>
                      <a:endParaRPr lang="zh-CN" altLang="en-US" sz="1800"/>
                    </a:p>
                    <a:p>
                      <a:pPr>
                        <a:buNone/>
                      </a:pPr>
                      <a:endParaRPr lang="zh-CN" altLang="en-US"/>
                    </a:p>
                  </a:txBody>
                  <a:tcPr anchor="ctr" anchorCtr="0"/>
                </a:tc>
              </a:tr>
              <a:tr h="914400">
                <a:tc>
                  <a:txBody>
                    <a:bodyPr/>
                    <a:p>
                      <a:pPr>
                        <a:buNone/>
                      </a:pPr>
                      <a:r>
                        <a:rPr lang="zh-CN" altLang="en-US"/>
                        <a:t>制造业等行业中的大型</a:t>
                      </a:r>
                      <a:r>
                        <a:rPr lang="zh-CN" altLang="en-US"/>
                        <a:t>企业</a:t>
                      </a:r>
                      <a:endParaRPr lang="zh-CN" altLang="en-US"/>
                    </a:p>
                  </a:txBody>
                  <a:tcPr anchor="ctr" anchorCtr="0"/>
                </a:tc>
                <a:tc>
                  <a:txBody>
                    <a:bodyPr/>
                    <a:p>
                      <a:pPr>
                        <a:buNone/>
                      </a:pPr>
                      <a:r>
                        <a:rPr lang="zh-CN" altLang="en-US" sz="1800">
                          <a:sym typeface="+mn-ea"/>
                        </a:rPr>
                        <a:t>可以自</a:t>
                      </a:r>
                      <a:r>
                        <a:rPr lang="en-US" altLang="zh-CN" sz="1800">
                          <a:sym typeface="+mn-ea"/>
                        </a:rPr>
                        <a:t>2022</a:t>
                      </a:r>
                      <a:r>
                        <a:rPr lang="zh-CN" altLang="en-US" sz="1800">
                          <a:sym typeface="+mn-ea"/>
                        </a:rPr>
                        <a:t>年</a:t>
                      </a:r>
                      <a:r>
                        <a:rPr lang="en-US" altLang="zh-CN" sz="1800">
                          <a:sym typeface="+mn-ea"/>
                        </a:rPr>
                        <a:t>10</a:t>
                      </a:r>
                      <a:r>
                        <a:rPr lang="zh-CN" altLang="en-US" sz="1800">
                          <a:sym typeface="+mn-ea"/>
                        </a:rPr>
                        <a:t>月纳税申报期</a:t>
                      </a:r>
                      <a:r>
                        <a:rPr lang="zh-CN" altLang="en-US" sz="1800">
                          <a:solidFill>
                            <a:srgbClr val="FF0000"/>
                          </a:solidFill>
                          <a:sym typeface="+mn-ea"/>
                        </a:rPr>
                        <a:t>起</a:t>
                      </a:r>
                      <a:r>
                        <a:rPr lang="zh-CN" altLang="en-US" sz="1800">
                          <a:sym typeface="+mn-ea"/>
                        </a:rPr>
                        <a:t>向主管税务机关申请一次性退还存量留抵税额</a:t>
                      </a:r>
                      <a:endParaRPr lang="zh-CN" altLang="en-US" sz="1800"/>
                    </a:p>
                    <a:p>
                      <a:pPr>
                        <a:buNone/>
                      </a:pPr>
                      <a:endParaRPr lang="zh-CN" altLang="en-US"/>
                    </a:p>
                  </a:txBody>
                  <a:tcPr anchor="ctr" anchorCtr="0"/>
                </a:tc>
              </a:tr>
            </a:tbl>
          </a:graphicData>
        </a:graphic>
      </p:graphicFrame>
      <p:sp>
        <p:nvSpPr>
          <p:cNvPr id="4" name="文本框 3"/>
          <p:cNvSpPr txBox="1"/>
          <p:nvPr/>
        </p:nvSpPr>
        <p:spPr>
          <a:xfrm>
            <a:off x="930275" y="5158740"/>
            <a:ext cx="8955405" cy="922020"/>
          </a:xfrm>
          <a:prstGeom prst="rect">
            <a:avLst/>
          </a:prstGeom>
          <a:noFill/>
        </p:spPr>
        <p:txBody>
          <a:bodyPr wrap="square" rtlCol="0">
            <a:spAutoFit/>
          </a:bodyPr>
          <a:p>
            <a:r>
              <a:rPr lang="zh-CN" altLang="en-US" b="1"/>
              <a:t>说明</a:t>
            </a:r>
            <a:r>
              <a:rPr lang="zh-CN" altLang="en-US"/>
              <a:t>：</a:t>
            </a:r>
            <a:r>
              <a:rPr lang="en-US" altLang="zh-CN"/>
              <a:t>1</a:t>
            </a:r>
            <a:r>
              <a:rPr lang="zh-CN" altLang="en-US"/>
              <a:t>、上述时间为申请一次性存量留抵退税的</a:t>
            </a:r>
            <a:r>
              <a:rPr lang="zh-CN" altLang="en-US">
                <a:solidFill>
                  <a:srgbClr val="FF0000"/>
                </a:solidFill>
              </a:rPr>
              <a:t>起始时间</a:t>
            </a:r>
            <a:r>
              <a:rPr lang="zh-CN" altLang="en-US"/>
              <a:t>，当期未申请的，以后纳税申报期也可以按规定</a:t>
            </a:r>
            <a:r>
              <a:rPr lang="zh-CN" altLang="en-US"/>
              <a:t>申请；</a:t>
            </a:r>
            <a:endParaRPr lang="zh-CN" altLang="en-US"/>
          </a:p>
          <a:p>
            <a:r>
              <a:rPr lang="en-US" altLang="zh-CN"/>
              <a:t>2</a:t>
            </a:r>
            <a:r>
              <a:rPr lang="zh-CN" altLang="en-US"/>
              <a:t>、</a:t>
            </a:r>
            <a:r>
              <a:rPr lang="en-US" altLang="zh-CN"/>
              <a:t>2022</a:t>
            </a:r>
            <a:r>
              <a:rPr lang="zh-CN" altLang="en-US"/>
              <a:t>年</a:t>
            </a:r>
            <a:r>
              <a:rPr lang="en-US" altLang="zh-CN"/>
              <a:t>4</a:t>
            </a:r>
            <a:r>
              <a:rPr lang="zh-CN" altLang="en-US"/>
              <a:t>月至</a:t>
            </a:r>
            <a:r>
              <a:rPr lang="en-US" altLang="zh-CN"/>
              <a:t>6</a:t>
            </a:r>
            <a:r>
              <a:rPr lang="zh-CN" altLang="en-US"/>
              <a:t>月的留抵退税申请时间，延长至每月最后一个</a:t>
            </a:r>
            <a:r>
              <a:rPr lang="zh-CN" altLang="en-US"/>
              <a:t>工作日。</a:t>
            </a:r>
            <a:endParaRPr lang="zh-CN" altLang="en-US"/>
          </a:p>
        </p:txBody>
      </p:sp>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存量留抵税额的确定</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1198880"/>
          </a:xfrm>
          <a:prstGeom prst="rect">
            <a:avLst/>
          </a:prstGeom>
          <a:noFill/>
        </p:spPr>
        <p:txBody>
          <a:bodyPr wrap="square" rtlCol="0">
            <a:spAutoFit/>
          </a:bodyPr>
          <a:p>
            <a:r>
              <a:rPr lang="zh-CN" altLang="en-US"/>
              <a:t>举例：</a:t>
            </a:r>
            <a:endParaRPr lang="zh-CN" altLang="en-US"/>
          </a:p>
          <a:p>
            <a:r>
              <a:rPr lang="zh-CN" altLang="en-US"/>
              <a:t>某微型企业</a:t>
            </a:r>
            <a:r>
              <a:rPr lang="en-US" altLang="zh-CN"/>
              <a:t>2019</a:t>
            </a:r>
            <a:r>
              <a:rPr lang="zh-CN" altLang="en-US"/>
              <a:t>年</a:t>
            </a:r>
            <a:r>
              <a:rPr lang="en-US" altLang="zh-CN"/>
              <a:t>3</a:t>
            </a:r>
            <a:r>
              <a:rPr lang="zh-CN" altLang="en-US"/>
              <a:t>月</a:t>
            </a:r>
            <a:r>
              <a:rPr lang="en-US" altLang="zh-CN"/>
              <a:t>31</a:t>
            </a:r>
            <a:r>
              <a:rPr lang="zh-CN" altLang="en-US"/>
              <a:t>日的期末留抵税额为</a:t>
            </a:r>
            <a:r>
              <a:rPr lang="en-US" altLang="zh-CN"/>
              <a:t>100</a:t>
            </a:r>
            <a:r>
              <a:rPr lang="zh-CN" altLang="en-US"/>
              <a:t>万元，</a:t>
            </a:r>
            <a:r>
              <a:rPr lang="en-US" altLang="zh-CN"/>
              <a:t>2022</a:t>
            </a:r>
            <a:r>
              <a:rPr lang="zh-CN" altLang="en-US"/>
              <a:t>年</a:t>
            </a:r>
            <a:r>
              <a:rPr lang="en-US" altLang="zh-CN"/>
              <a:t>4</a:t>
            </a:r>
            <a:r>
              <a:rPr lang="zh-CN" altLang="en-US"/>
              <a:t>月申请一次性存量留抵退税时：</a:t>
            </a:r>
            <a:endParaRPr lang="zh-CN" altLang="en-US"/>
          </a:p>
          <a:p>
            <a:endParaRPr lang="zh-CN" altLang="en-US"/>
          </a:p>
        </p:txBody>
      </p:sp>
      <p:graphicFrame>
        <p:nvGraphicFramePr>
          <p:cNvPr id="4" name="表格 3"/>
          <p:cNvGraphicFramePr/>
          <p:nvPr>
            <p:custDataLst>
              <p:tags r:id="rId1"/>
            </p:custDataLst>
          </p:nvPr>
        </p:nvGraphicFramePr>
        <p:xfrm>
          <a:off x="1028700" y="2104390"/>
          <a:ext cx="8637905" cy="3496310"/>
        </p:xfrm>
        <a:graphic>
          <a:graphicData uri="http://schemas.openxmlformats.org/drawingml/2006/table">
            <a:tbl>
              <a:tblPr firstRow="1" bandRow="1">
                <a:tableStyleId>{5C22544A-7EE6-4342-B048-85BDC9FD1C3A}</a:tableStyleId>
              </a:tblPr>
              <a:tblGrid>
                <a:gridCol w="2077085"/>
                <a:gridCol w="1823085"/>
                <a:gridCol w="1506855"/>
                <a:gridCol w="1499235"/>
                <a:gridCol w="1731645"/>
              </a:tblGrid>
              <a:tr h="1300480">
                <a:tc>
                  <a:txBody>
                    <a:bodyPr/>
                    <a:p>
                      <a:pPr indent="0" algn="ctr">
                        <a:buNone/>
                      </a:pPr>
                      <a:r>
                        <a:rPr lang="zh-CN" sz="1800" b="0">
                          <a:solidFill>
                            <a:srgbClr val="000000"/>
                          </a:solidFill>
                          <a:latin typeface="Arial" panose="020B0604020202020204" pitchFamily="34" charset="0"/>
                          <a:ea typeface="宋体" panose="02010600030101010101" pitchFamily="2" charset="-122"/>
                        </a:rPr>
                        <a:t>当期期末留抵税额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2019.3.31的期末留抵税额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进项构成比例</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存量留抵税额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0">
                          <a:solidFill>
                            <a:srgbClr val="000000"/>
                          </a:solidFill>
                          <a:latin typeface="Arial" panose="020B0604020202020204" pitchFamily="34" charset="0"/>
                          <a:ea typeface="宋体" panose="02010600030101010101" pitchFamily="2" charset="-122"/>
                        </a:rPr>
                        <a:t>允许退还存量留抵税额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21360">
                <a:tc>
                  <a:txBody>
                    <a:bodyPr/>
                    <a:p>
                      <a:pPr indent="0" algn="ctr">
                        <a:buNone/>
                      </a:pPr>
                      <a:r>
                        <a:rPr lang="zh-CN" sz="1800" b="0">
                          <a:solidFill>
                            <a:srgbClr val="000000"/>
                          </a:solidFill>
                          <a:latin typeface="Arial" panose="020B0604020202020204" pitchFamily="34" charset="0"/>
                          <a:ea typeface="宋体" panose="02010600030101010101" pitchFamily="2" charset="-122"/>
                        </a:rPr>
                        <a:t>情况一：120</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100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90%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100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90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22630">
                <a:tc>
                  <a:txBody>
                    <a:bodyPr/>
                    <a:p>
                      <a:pPr indent="0" algn="ctr">
                        <a:buNone/>
                      </a:pPr>
                      <a:r>
                        <a:rPr lang="zh-CN" sz="1800" b="0">
                          <a:solidFill>
                            <a:srgbClr val="000000"/>
                          </a:solidFill>
                          <a:latin typeface="Arial" panose="020B0604020202020204" pitchFamily="34" charset="0"/>
                          <a:ea typeface="宋体" panose="02010600030101010101" pitchFamily="2" charset="-122"/>
                        </a:rPr>
                        <a:t>情况二：80</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100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90%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80</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000000"/>
                          </a:solidFill>
                          <a:latin typeface="宋体" panose="02010600030101010101" pitchFamily="2" charset="-122"/>
                        </a:rPr>
                        <a:t>72</a:t>
                      </a:r>
                      <a:endParaRPr lang="en-US" altLang="en-US" sz="1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51840">
                <a:tc gridSpan="5">
                  <a:txBody>
                    <a:bodyPr/>
                    <a:p>
                      <a:pPr indent="0" algn="ctr">
                        <a:buNone/>
                      </a:pPr>
                      <a:r>
                        <a:rPr lang="zh-CN" sz="1800" b="0">
                          <a:solidFill>
                            <a:srgbClr val="000000"/>
                          </a:solidFill>
                          <a:latin typeface="Arial" panose="020B0604020202020204" pitchFamily="34" charset="0"/>
                          <a:ea typeface="宋体" panose="02010600030101010101" pitchFamily="2" charset="-122"/>
                        </a:rPr>
                        <a:t>该纳税人在4月份获得存量留抵退税后，将再无存量留抵税额</a:t>
                      </a:r>
                      <a:endParaRPr lang="zh-CN" altLang="en-US" sz="1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tcPr>
                </a:tc>
                <a:tc hMerge="1">
                  <a:tcPr>
                    <a:lnT w="6350" cap="flat" cmpd="sng">
                      <a:solidFill>
                        <a:srgbClr val="000000"/>
                      </a:solidFill>
                      <a:prstDash val="solid"/>
                      <a:headEnd type="none" w="med" len="med"/>
                      <a:tailEnd type="none" w="med" len="med"/>
                    </a:lnT>
                  </a:tcPr>
                </a:tc>
                <a:tc hMerge="1">
                  <a:tcPr>
                    <a:lnT w="6350" cap="flat" cmpd="sng">
                      <a:solidFill>
                        <a:srgbClr val="000000"/>
                      </a:solidFill>
                      <a:prstDash val="solid"/>
                      <a:headEnd type="none" w="med" len="med"/>
                      <a:tailEnd type="none" w="med" len="med"/>
                    </a:lnT>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r>
            </a:tbl>
          </a:graphicData>
        </a:graphic>
      </p:graphicFrame>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增量留抵税额的</a:t>
            </a:r>
            <a:r>
              <a:rPr lang="zh-CN" altLang="en-US" sz="3200" dirty="0">
                <a:solidFill>
                  <a:schemeClr val="bg1">
                    <a:lumMod val="65000"/>
                  </a:schemeClr>
                </a:solidFill>
                <a:latin typeface="+mn-lt"/>
                <a:ea typeface="+mn-ea"/>
                <a:cs typeface="+mn-ea"/>
                <a:sym typeface="+mn-lt"/>
              </a:rPr>
              <a:t>确定</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表格 1"/>
          <p:cNvGraphicFramePr/>
          <p:nvPr>
            <p:custDataLst>
              <p:tags r:id="rId1"/>
            </p:custDataLst>
          </p:nvPr>
        </p:nvGraphicFramePr>
        <p:xfrm>
          <a:off x="885190" y="1096010"/>
          <a:ext cx="8999220" cy="3742690"/>
        </p:xfrm>
        <a:graphic>
          <a:graphicData uri="http://schemas.openxmlformats.org/drawingml/2006/table">
            <a:tbl>
              <a:tblPr firstRow="1" bandRow="1">
                <a:tableStyleId>{5C22544A-7EE6-4342-B048-85BDC9FD1C3A}</a:tableStyleId>
              </a:tblPr>
              <a:tblGrid>
                <a:gridCol w="2249805"/>
                <a:gridCol w="2432685"/>
                <a:gridCol w="2297430"/>
                <a:gridCol w="2019300"/>
              </a:tblGrid>
              <a:tr h="580390">
                <a:tc>
                  <a:txBody>
                    <a:bodyPr/>
                    <a:p>
                      <a:pPr algn="ctr">
                        <a:buNone/>
                      </a:pPr>
                      <a:r>
                        <a:rPr lang="zh-CN" altLang="en-US"/>
                        <a:t>两种</a:t>
                      </a:r>
                      <a:r>
                        <a:rPr lang="zh-CN" altLang="en-US"/>
                        <a:t>情形</a:t>
                      </a:r>
                      <a:endParaRPr lang="zh-CN" altLang="en-US"/>
                    </a:p>
                  </a:txBody>
                  <a:tcPr anchor="ctr" anchorCtr="0"/>
                </a:tc>
                <a:tc>
                  <a:txBody>
                    <a:bodyPr/>
                    <a:p>
                      <a:pPr algn="ctr">
                        <a:buNone/>
                      </a:pPr>
                      <a:r>
                        <a:rPr lang="zh-CN" altLang="en-US"/>
                        <a:t>增量留抵税额的</a:t>
                      </a:r>
                      <a:r>
                        <a:rPr lang="zh-CN" altLang="en-US"/>
                        <a:t>确定</a:t>
                      </a:r>
                      <a:endParaRPr lang="zh-CN" altLang="en-US"/>
                    </a:p>
                  </a:txBody>
                  <a:tcPr anchor="ctr" anchorCtr="0"/>
                </a:tc>
                <a:tc>
                  <a:txBody>
                    <a:bodyPr/>
                    <a:p>
                      <a:pPr algn="ctr">
                        <a:buNone/>
                      </a:pPr>
                      <a:r>
                        <a:rPr lang="zh-CN" altLang="en-US"/>
                        <a:t>允许退还的增量留抵</a:t>
                      </a:r>
                      <a:r>
                        <a:rPr lang="zh-CN" altLang="en-US"/>
                        <a:t>税额</a:t>
                      </a:r>
                      <a:endParaRPr lang="zh-CN" altLang="en-US"/>
                    </a:p>
                  </a:txBody>
                  <a:tcPr anchor="ctr" anchorCtr="0"/>
                </a:tc>
                <a:tc>
                  <a:txBody>
                    <a:bodyPr/>
                    <a:p>
                      <a:pPr algn="ctr">
                        <a:buNone/>
                      </a:pPr>
                      <a:r>
                        <a:rPr lang="zh-CN" altLang="en-US"/>
                        <a:t>退还</a:t>
                      </a:r>
                      <a:r>
                        <a:rPr lang="zh-CN" altLang="en-US"/>
                        <a:t>时间</a:t>
                      </a:r>
                      <a:endParaRPr lang="zh-CN" altLang="en-US"/>
                    </a:p>
                  </a:txBody>
                  <a:tcPr anchor="ctr" anchorCtr="0"/>
                </a:tc>
              </a:tr>
              <a:tr h="1581150">
                <a:tc>
                  <a:txBody>
                    <a:bodyPr/>
                    <a:p>
                      <a:pPr>
                        <a:buNone/>
                      </a:pPr>
                      <a:r>
                        <a:rPr lang="zh-CN" altLang="en-US"/>
                        <a:t>（一）纳税人获得一次性存量留抵退税</a:t>
                      </a:r>
                      <a:r>
                        <a:rPr lang="zh-CN" altLang="en-US">
                          <a:solidFill>
                            <a:srgbClr val="FF0000"/>
                          </a:solidFill>
                        </a:rPr>
                        <a:t>前</a:t>
                      </a:r>
                      <a:endParaRPr lang="zh-CN" altLang="en-US">
                        <a:solidFill>
                          <a:srgbClr val="FF0000"/>
                        </a:solidFill>
                      </a:endParaRPr>
                    </a:p>
                  </a:txBody>
                  <a:tcPr anchor="ctr" anchorCtr="0"/>
                </a:tc>
                <a:tc>
                  <a:txBody>
                    <a:bodyPr/>
                    <a:p>
                      <a:pPr>
                        <a:buNone/>
                      </a:pPr>
                      <a:r>
                        <a:rPr lang="zh-CN" altLang="en-US"/>
                        <a:t>增量留抵税额为当期期末留抵税额与</a:t>
                      </a:r>
                      <a:r>
                        <a:rPr lang="en-US" altLang="zh-CN"/>
                        <a:t>2019</a:t>
                      </a:r>
                      <a:r>
                        <a:rPr lang="zh-CN" altLang="en-US"/>
                        <a:t>年</a:t>
                      </a:r>
                      <a:r>
                        <a:rPr lang="en-US" altLang="zh-CN"/>
                        <a:t>3</a:t>
                      </a:r>
                      <a:r>
                        <a:rPr lang="zh-CN" altLang="en-US"/>
                        <a:t>月</a:t>
                      </a:r>
                      <a:r>
                        <a:rPr lang="en-US" altLang="zh-CN"/>
                        <a:t>31</a:t>
                      </a:r>
                      <a:r>
                        <a:rPr lang="zh-CN" altLang="en-US"/>
                        <a:t>日相比新增加的留抵</a:t>
                      </a:r>
                      <a:r>
                        <a:rPr lang="zh-CN" altLang="en-US"/>
                        <a:t>税额</a:t>
                      </a:r>
                      <a:endParaRPr lang="zh-CN" altLang="en-US"/>
                    </a:p>
                  </a:txBody>
                  <a:tcPr anchor="ctr" anchorCtr="0"/>
                </a:tc>
                <a:tc rowSpan="2">
                  <a:txBody>
                    <a:bodyPr/>
                    <a:p>
                      <a:pPr>
                        <a:buNone/>
                      </a:pPr>
                      <a:r>
                        <a:rPr lang="zh-CN" altLang="en-US"/>
                        <a:t>允许退还的增量留抵税额</a:t>
                      </a:r>
                      <a:r>
                        <a:rPr lang="en-US" altLang="zh-CN"/>
                        <a:t>=</a:t>
                      </a:r>
                      <a:r>
                        <a:rPr lang="zh-CN" altLang="en-US"/>
                        <a:t>增量留抵税额</a:t>
                      </a:r>
                      <a:r>
                        <a:rPr lang="zh-CN" altLang="en-US">
                          <a:latin typeface="Arial" panose="020B0604020202020204" pitchFamily="34" charset="0"/>
                        </a:rPr>
                        <a:t>×进项构成比例</a:t>
                      </a:r>
                      <a:r>
                        <a:rPr lang="zh-CN" altLang="en-US" sz="1800">
                          <a:latin typeface="Arial" panose="020B0604020202020204" pitchFamily="34" charset="0"/>
                          <a:sym typeface="+mn-ea"/>
                        </a:rPr>
                        <a:t>×</a:t>
                      </a:r>
                      <a:r>
                        <a:rPr lang="en-US" altLang="zh-CN" sz="1800">
                          <a:latin typeface="Arial" panose="020B0604020202020204" pitchFamily="34" charset="0"/>
                          <a:sym typeface="+mn-ea"/>
                        </a:rPr>
                        <a:t>100%</a:t>
                      </a:r>
                      <a:endParaRPr lang="en-US" altLang="zh-CN" sz="1800">
                        <a:latin typeface="Arial" panose="020B0604020202020204" pitchFamily="34" charset="0"/>
                        <a:sym typeface="+mn-ea"/>
                      </a:endParaRPr>
                    </a:p>
                  </a:txBody>
                  <a:tcPr anchor="ctr" anchorCtr="0"/>
                </a:tc>
                <a:tc rowSpan="2">
                  <a:txBody>
                    <a:bodyPr/>
                    <a:p>
                      <a:pPr>
                        <a:buNone/>
                      </a:pPr>
                      <a:r>
                        <a:rPr lang="zh-CN" altLang="en-US"/>
                        <a:t>均自</a:t>
                      </a:r>
                      <a:r>
                        <a:rPr lang="en-US" altLang="zh-CN"/>
                        <a:t>2022</a:t>
                      </a:r>
                      <a:r>
                        <a:rPr lang="zh-CN" altLang="en-US"/>
                        <a:t>年</a:t>
                      </a:r>
                      <a:r>
                        <a:rPr lang="en-US" altLang="zh-CN"/>
                        <a:t>4</a:t>
                      </a:r>
                      <a:r>
                        <a:rPr lang="zh-CN" altLang="en-US"/>
                        <a:t>月纳税申报期起按月向主管税务机关申请</a:t>
                      </a:r>
                      <a:r>
                        <a:rPr lang="zh-CN" altLang="en-US"/>
                        <a:t>退还</a:t>
                      </a:r>
                      <a:endParaRPr lang="zh-CN" altLang="en-US"/>
                    </a:p>
                  </a:txBody>
                  <a:tcPr anchor="ctr" anchorCtr="0"/>
                </a:tc>
              </a:tr>
              <a:tr h="1581150">
                <a:tc>
                  <a:txBody>
                    <a:bodyPr/>
                    <a:p>
                      <a:pPr>
                        <a:buNone/>
                      </a:pPr>
                      <a:r>
                        <a:rPr lang="zh-CN" altLang="en-US" sz="1800">
                          <a:sym typeface="+mn-ea"/>
                        </a:rPr>
                        <a:t>（二）纳税人获得一次性存量留抵退税</a:t>
                      </a:r>
                      <a:r>
                        <a:rPr lang="zh-CN" altLang="en-US" sz="1800">
                          <a:solidFill>
                            <a:srgbClr val="FF0000"/>
                          </a:solidFill>
                          <a:sym typeface="+mn-ea"/>
                        </a:rPr>
                        <a:t>后</a:t>
                      </a:r>
                      <a:endParaRPr lang="zh-CN" altLang="en-US" sz="1800"/>
                    </a:p>
                    <a:p>
                      <a:pPr>
                        <a:buNone/>
                      </a:pPr>
                      <a:endParaRPr lang="zh-CN" altLang="en-US"/>
                    </a:p>
                  </a:txBody>
                  <a:tcPr anchor="ctr" anchorCtr="0"/>
                </a:tc>
                <a:tc>
                  <a:txBody>
                    <a:bodyPr/>
                    <a:p>
                      <a:pPr>
                        <a:buNone/>
                      </a:pPr>
                      <a:r>
                        <a:rPr lang="zh-CN" altLang="en-US"/>
                        <a:t>增量留抵税额为当期期末留抵</a:t>
                      </a:r>
                      <a:r>
                        <a:rPr lang="zh-CN" altLang="en-US"/>
                        <a:t>税额</a:t>
                      </a:r>
                      <a:endParaRPr lang="zh-CN" altLang="en-US"/>
                    </a:p>
                  </a:txBody>
                  <a:tcPr anchor="ctr" anchorCtr="0"/>
                </a:tc>
                <a:tc vMerge="1">
                  <a:tcPr/>
                </a:tc>
                <a:tc vMerge="1">
                  <a:tcPr/>
                </a:tc>
              </a:tr>
            </a:tbl>
          </a:graphicData>
        </a:graphic>
      </p:graphicFrame>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增量留抵税额的确定</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2997200"/>
          </a:xfrm>
          <a:prstGeom prst="rect">
            <a:avLst/>
          </a:prstGeom>
          <a:noFill/>
        </p:spPr>
        <p:txBody>
          <a:bodyPr wrap="square" rtlCol="0">
            <a:spAutoFit/>
          </a:bodyPr>
          <a:p>
            <a:pPr>
              <a:lnSpc>
                <a:spcPct val="190000"/>
              </a:lnSpc>
            </a:pPr>
            <a:r>
              <a:rPr lang="zh-CN" altLang="en-US"/>
              <a:t>举例：</a:t>
            </a:r>
            <a:endParaRPr lang="zh-CN" altLang="en-US"/>
          </a:p>
          <a:p>
            <a:pPr>
              <a:lnSpc>
                <a:spcPct val="190000"/>
              </a:lnSpc>
            </a:pPr>
            <a:r>
              <a:rPr lang="zh-CN" altLang="en-US"/>
              <a:t>某纳税人</a:t>
            </a:r>
            <a:r>
              <a:rPr lang="en-US" altLang="zh-CN"/>
              <a:t>2019</a:t>
            </a:r>
            <a:r>
              <a:rPr lang="zh-CN" altLang="en-US"/>
              <a:t>年</a:t>
            </a:r>
            <a:r>
              <a:rPr lang="en-US" altLang="zh-CN"/>
              <a:t>3</a:t>
            </a:r>
            <a:r>
              <a:rPr lang="zh-CN" altLang="en-US"/>
              <a:t>月</a:t>
            </a:r>
            <a:r>
              <a:rPr lang="en-US" altLang="zh-CN"/>
              <a:t>31</a:t>
            </a:r>
            <a:r>
              <a:rPr lang="zh-CN" altLang="en-US"/>
              <a:t>日的期末留抵税额为</a:t>
            </a:r>
            <a:r>
              <a:rPr lang="en-US" altLang="zh-CN"/>
              <a:t>100</a:t>
            </a:r>
            <a:r>
              <a:rPr lang="zh-CN" altLang="en-US"/>
              <a:t>万元，</a:t>
            </a:r>
            <a:r>
              <a:rPr lang="en-US" altLang="zh-CN"/>
              <a:t>2022</a:t>
            </a:r>
            <a:r>
              <a:rPr lang="zh-CN" altLang="en-US"/>
              <a:t>年</a:t>
            </a:r>
            <a:r>
              <a:rPr lang="en-US" altLang="zh-CN"/>
              <a:t>7</a:t>
            </a:r>
            <a:r>
              <a:rPr lang="zh-CN" altLang="en-US"/>
              <a:t>月</a:t>
            </a:r>
            <a:r>
              <a:rPr lang="en-US" altLang="zh-CN"/>
              <a:t>31</a:t>
            </a:r>
            <a:r>
              <a:rPr lang="zh-CN" altLang="en-US"/>
              <a:t>日的期末留抵税额为</a:t>
            </a:r>
            <a:r>
              <a:rPr lang="en-US" altLang="zh-CN"/>
              <a:t>120</a:t>
            </a:r>
            <a:r>
              <a:rPr lang="zh-CN" altLang="en-US"/>
              <a:t>万元，在</a:t>
            </a:r>
            <a:r>
              <a:rPr lang="en-US" altLang="zh-CN"/>
              <a:t>8</a:t>
            </a:r>
            <a:r>
              <a:rPr lang="zh-CN" altLang="en-US"/>
              <a:t>月纳税申报期</a:t>
            </a:r>
            <a:r>
              <a:rPr lang="zh-CN" altLang="en-US"/>
              <a:t>增量留抵退税时：</a:t>
            </a:r>
            <a:endParaRPr lang="zh-CN" altLang="en-US"/>
          </a:p>
          <a:p>
            <a:pPr>
              <a:lnSpc>
                <a:spcPct val="190000"/>
              </a:lnSpc>
            </a:pPr>
            <a:r>
              <a:rPr lang="zh-CN" altLang="en-US"/>
              <a:t>如果此前未获得一次性存量留抵退税，该纳税人的增量留抵税额为</a:t>
            </a:r>
            <a:r>
              <a:rPr lang="en-US" altLang="zh-CN"/>
              <a:t>20</a:t>
            </a:r>
            <a:r>
              <a:rPr lang="zh-CN" altLang="en-US"/>
              <a:t>万元（</a:t>
            </a:r>
            <a:r>
              <a:rPr lang="en-US" altLang="zh-CN"/>
              <a:t>120-100</a:t>
            </a:r>
            <a:r>
              <a:rPr lang="zh-CN" altLang="en-US"/>
              <a:t>）</a:t>
            </a:r>
            <a:endParaRPr lang="zh-CN" altLang="en-US"/>
          </a:p>
          <a:p>
            <a:pPr>
              <a:lnSpc>
                <a:spcPct val="190000"/>
              </a:lnSpc>
            </a:pPr>
            <a:r>
              <a:rPr lang="zh-CN" altLang="en-US">
                <a:sym typeface="+mn-ea"/>
              </a:rPr>
              <a:t>如果此前已获得一次性存量留抵退税，该纳税人的增量留抵税额为</a:t>
            </a:r>
            <a:r>
              <a:rPr lang="en-US" altLang="zh-CN">
                <a:sym typeface="+mn-ea"/>
              </a:rPr>
              <a:t>120</a:t>
            </a:r>
            <a:r>
              <a:rPr lang="zh-CN" altLang="en-US">
                <a:sym typeface="+mn-ea"/>
              </a:rPr>
              <a:t>万元</a:t>
            </a:r>
            <a:endParaRPr lang="zh-CN" altLang="en-US"/>
          </a:p>
          <a:p>
            <a:endParaRPr lang="zh-CN" altLang="en-US"/>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留抵税额的确定</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2823845"/>
          </a:xfrm>
          <a:prstGeom prst="rect">
            <a:avLst/>
          </a:prstGeom>
          <a:noFill/>
        </p:spPr>
        <p:txBody>
          <a:bodyPr wrap="square" rtlCol="0">
            <a:spAutoFit/>
          </a:bodyPr>
          <a:p>
            <a:pPr>
              <a:lnSpc>
                <a:spcPct val="190000"/>
              </a:lnSpc>
            </a:pPr>
            <a:r>
              <a:rPr lang="zh-CN" altLang="en-US" sz="2400" b="1"/>
              <a:t>总结：</a:t>
            </a:r>
            <a:endParaRPr lang="zh-CN" altLang="en-US" sz="2400" b="1"/>
          </a:p>
          <a:p>
            <a:pPr>
              <a:lnSpc>
                <a:spcPct val="150000"/>
              </a:lnSpc>
            </a:pPr>
            <a:r>
              <a:rPr lang="zh-CN" altLang="en-US" sz="2400">
                <a:sym typeface="+mn-ea"/>
              </a:rPr>
              <a:t>存量是过去的，退完了就清零，一锤子买卖；增量是先和2019.3底比较，按</a:t>
            </a:r>
            <a:r>
              <a:rPr lang="zh-CN" altLang="en-US" sz="2400">
                <a:solidFill>
                  <a:srgbClr val="FF0000"/>
                </a:solidFill>
                <a:sym typeface="+mn-ea"/>
              </a:rPr>
              <a:t>孰小值</a:t>
            </a:r>
            <a:r>
              <a:rPr lang="zh-CN" altLang="en-US" sz="2400">
                <a:sym typeface="+mn-ea"/>
              </a:rPr>
              <a:t>退，待到上面的一锤子买卖搞定，后面的增量就是上月底期末留抵，那就有可能月月退。</a:t>
            </a:r>
            <a:endParaRPr lang="zh-CN" altLang="en-US" sz="2400"/>
          </a:p>
          <a:p>
            <a:endParaRPr lang="zh-CN" altLang="en-US" sz="24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留抵退税具体实施</a:t>
            </a:r>
            <a:r>
              <a:rPr lang="zh-CN" altLang="en-US" sz="3200" dirty="0">
                <a:solidFill>
                  <a:schemeClr val="bg1">
                    <a:lumMod val="65000"/>
                  </a:schemeClr>
                </a:solidFill>
                <a:latin typeface="+mn-lt"/>
                <a:ea typeface="+mn-ea"/>
                <a:cs typeface="+mn-ea"/>
                <a:sym typeface="+mn-lt"/>
              </a:rPr>
              <a:t>时间</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028700" y="1024255"/>
            <a:ext cx="8992870" cy="645160"/>
          </a:xfrm>
          <a:prstGeom prst="rect">
            <a:avLst/>
          </a:prstGeom>
          <a:noFill/>
        </p:spPr>
        <p:txBody>
          <a:bodyPr wrap="square" rtlCol="0">
            <a:spAutoFit/>
          </a:bodyPr>
          <a:p>
            <a:pPr>
              <a:lnSpc>
                <a:spcPct val="150000"/>
              </a:lnSpc>
            </a:pPr>
            <a:r>
              <a:rPr lang="zh-CN" altLang="en-US" sz="2400" b="1"/>
              <a:t>先小微、再制造，先增量、再存量</a:t>
            </a:r>
            <a:endParaRPr lang="zh-CN" altLang="en-US" sz="2400" b="1"/>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2" name="图片 1"/>
          <p:cNvPicPr>
            <a:picLocks noChangeAspect="1"/>
          </p:cNvPicPr>
          <p:nvPr/>
        </p:nvPicPr>
        <p:blipFill>
          <a:blip r:embed="rId2"/>
          <a:stretch>
            <a:fillRect/>
          </a:stretch>
        </p:blipFill>
        <p:spPr>
          <a:xfrm>
            <a:off x="740410" y="1600200"/>
            <a:ext cx="9735185" cy="367093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进项构成比例的</a:t>
            </a:r>
            <a:r>
              <a:rPr lang="zh-CN" altLang="en-US" sz="3200" dirty="0">
                <a:solidFill>
                  <a:schemeClr val="bg1">
                    <a:lumMod val="65000"/>
                  </a:schemeClr>
                </a:solidFill>
                <a:latin typeface="+mn-lt"/>
                <a:ea typeface="+mn-ea"/>
                <a:cs typeface="+mn-ea"/>
                <a:sym typeface="+mn-lt"/>
              </a:rPr>
              <a:t>计算</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4823460"/>
          </a:xfrm>
          <a:prstGeom prst="rect">
            <a:avLst/>
          </a:prstGeom>
          <a:noFill/>
        </p:spPr>
        <p:txBody>
          <a:bodyPr wrap="square" rtlCol="0">
            <a:spAutoFit/>
          </a:bodyPr>
          <a:p>
            <a:pPr>
              <a:lnSpc>
                <a:spcPct val="190000"/>
              </a:lnSpc>
            </a:pPr>
            <a:r>
              <a:rPr lang="zh-CN" altLang="en-US"/>
              <a:t>进项构成比例，为2019年4月至申请退税前一税款所属期已抵扣的</a:t>
            </a:r>
            <a:r>
              <a:rPr lang="zh-CN" altLang="en-US" dirty="0" smtClean="0">
                <a:solidFill>
                  <a:srgbClr val="00B050"/>
                </a:solidFill>
                <a:latin typeface="微软雅黑" panose="020B0503020204020204" pitchFamily="34" charset="-122"/>
                <a:ea typeface="微软雅黑" panose="020B0503020204020204" pitchFamily="34" charset="-122"/>
                <a:cs typeface="+mn-ea"/>
                <a:sym typeface="华文细黑" panose="02010600040101010101" pitchFamily="2" charset="-122"/>
              </a:rPr>
              <a:t>①</a:t>
            </a:r>
            <a:r>
              <a:rPr lang="zh-CN" altLang="en-US"/>
              <a:t>增值税专用发票（含带有</a:t>
            </a:r>
            <a:r>
              <a:rPr lang="zh-CN" altLang="en-US">
                <a:solidFill>
                  <a:srgbClr val="FF0000"/>
                </a:solidFill>
              </a:rPr>
              <a:t>“增值税专用发票”字样全面数字化的电子发票</a:t>
            </a:r>
            <a:r>
              <a:rPr lang="zh-CN" altLang="en-US"/>
              <a:t>、税控机动车销售统一发票）、</a:t>
            </a:r>
            <a:r>
              <a:rPr lang="zh-CN" altLang="en-US" dirty="0" smtClean="0">
                <a:solidFill>
                  <a:srgbClr val="00B050"/>
                </a:solidFill>
                <a:latin typeface="微软雅黑" panose="020B0503020204020204" pitchFamily="34" charset="-122"/>
                <a:ea typeface="微软雅黑" panose="020B0503020204020204" pitchFamily="34" charset="-122"/>
                <a:cs typeface="+mn-ea"/>
                <a:sym typeface="华文细黑" panose="02010600040101010101" pitchFamily="2" charset="-122"/>
              </a:rPr>
              <a:t>②</a:t>
            </a:r>
            <a:r>
              <a:rPr lang="zh-CN" altLang="en-US">
                <a:solidFill>
                  <a:srgbClr val="FF0000"/>
                </a:solidFill>
              </a:rPr>
              <a:t>收费公路通行费增值税电子普通发票</a:t>
            </a:r>
            <a:r>
              <a:rPr lang="zh-CN" altLang="en-US"/>
              <a:t>、</a:t>
            </a:r>
            <a:r>
              <a:rPr lang="zh-CN" altLang="en-US" dirty="0" smtClean="0">
                <a:solidFill>
                  <a:srgbClr val="00B050"/>
                </a:solidFill>
                <a:latin typeface="微软雅黑" panose="020B0503020204020204" pitchFamily="34" charset="-122"/>
                <a:ea typeface="微软雅黑" panose="020B0503020204020204" pitchFamily="34" charset="-122"/>
                <a:cs typeface="+mn-ea"/>
                <a:sym typeface="华文细黑" panose="02010600040101010101" pitchFamily="2" charset="-122"/>
              </a:rPr>
              <a:t>③</a:t>
            </a:r>
            <a:r>
              <a:rPr lang="zh-CN" altLang="en-US"/>
              <a:t>海关进口增值税专用缴款书、</a:t>
            </a:r>
            <a:r>
              <a:rPr lang="zh-CN" altLang="en-US" dirty="0" smtClean="0">
                <a:solidFill>
                  <a:srgbClr val="00B050"/>
                </a:solidFill>
                <a:latin typeface="微软雅黑" panose="020B0503020204020204" pitchFamily="34" charset="-122"/>
                <a:ea typeface="微软雅黑" panose="020B0503020204020204" pitchFamily="34" charset="-122"/>
                <a:cs typeface="+mn-ea"/>
                <a:sym typeface="华文细黑" panose="02010600040101010101" pitchFamily="2" charset="-122"/>
              </a:rPr>
              <a:t>④</a:t>
            </a:r>
            <a:r>
              <a:rPr lang="zh-CN" altLang="en-US"/>
              <a:t>解缴税款完税凭证注明的增值税额</a:t>
            </a:r>
            <a:r>
              <a:rPr lang="zh-CN" altLang="en-US" b="1"/>
              <a:t>占</a:t>
            </a:r>
            <a:r>
              <a:rPr lang="zh-CN" altLang="en-US"/>
              <a:t>同期全部已抵扣进项税额的比重。（财政部</a:t>
            </a:r>
            <a:r>
              <a:rPr lang="en-US" altLang="zh-CN"/>
              <a:t>  </a:t>
            </a:r>
            <a:r>
              <a:rPr lang="zh-CN" altLang="en-US"/>
              <a:t>税务总局公告</a:t>
            </a:r>
            <a:r>
              <a:rPr lang="en-US" altLang="zh-CN"/>
              <a:t>2022</a:t>
            </a:r>
            <a:r>
              <a:rPr lang="zh-CN" altLang="en-US"/>
              <a:t>年第</a:t>
            </a:r>
            <a:r>
              <a:rPr lang="en-US" altLang="zh-CN"/>
              <a:t>14</a:t>
            </a:r>
            <a:r>
              <a:rPr lang="zh-CN" altLang="en-US"/>
              <a:t>号</a:t>
            </a:r>
            <a:r>
              <a:rPr lang="zh-CN" altLang="en-US"/>
              <a:t>第八条）</a:t>
            </a:r>
            <a:endParaRPr lang="zh-CN" altLang="en-US"/>
          </a:p>
          <a:p>
            <a:pPr>
              <a:lnSpc>
                <a:spcPct val="190000"/>
              </a:lnSpc>
            </a:pPr>
            <a:endParaRPr lang="zh-CN" altLang="en-US"/>
          </a:p>
          <a:p>
            <a:pPr>
              <a:lnSpc>
                <a:spcPct val="190000"/>
              </a:lnSpc>
            </a:pPr>
            <a:r>
              <a:rPr lang="zh-CN" altLang="en-US"/>
              <a:t>已抵扣的增值税专用发票（含税控机动车销售统一发票）、海关进口增值税专用缴款书、解缴税款完税凭证注明的增值税税额</a:t>
            </a:r>
            <a:r>
              <a:rPr lang="zh-CN" altLang="en-US" b="1">
                <a:sym typeface="+mn-ea"/>
              </a:rPr>
              <a:t>占</a:t>
            </a:r>
            <a:r>
              <a:rPr lang="zh-CN" altLang="en-US">
                <a:sym typeface="+mn-ea"/>
              </a:rPr>
              <a:t>同期全部已抵扣进项税额的比重。（财政部</a:t>
            </a:r>
            <a:r>
              <a:rPr lang="en-US" altLang="zh-CN">
                <a:sym typeface="+mn-ea"/>
              </a:rPr>
              <a:t> </a:t>
            </a:r>
            <a:r>
              <a:rPr lang="zh-CN" altLang="en-US">
                <a:sym typeface="+mn-ea"/>
              </a:rPr>
              <a:t>税务总局</a:t>
            </a:r>
            <a:r>
              <a:rPr lang="en-US" altLang="zh-CN">
                <a:sym typeface="+mn-ea"/>
              </a:rPr>
              <a:t> </a:t>
            </a:r>
            <a:r>
              <a:rPr lang="zh-CN" altLang="en-US">
                <a:sym typeface="+mn-ea"/>
              </a:rPr>
              <a:t>海关总署公告</a:t>
            </a:r>
            <a:r>
              <a:rPr lang="en-US" altLang="zh-CN">
                <a:sym typeface="+mn-ea"/>
              </a:rPr>
              <a:t>2019</a:t>
            </a:r>
            <a:r>
              <a:rPr lang="zh-CN" altLang="en-US">
                <a:sym typeface="+mn-ea"/>
              </a:rPr>
              <a:t>年第</a:t>
            </a:r>
            <a:r>
              <a:rPr lang="en-US" altLang="zh-CN">
                <a:sym typeface="+mn-ea"/>
              </a:rPr>
              <a:t>39</a:t>
            </a:r>
            <a:r>
              <a:rPr lang="zh-CN" altLang="en-US">
                <a:sym typeface="+mn-ea"/>
              </a:rPr>
              <a:t>号</a:t>
            </a:r>
            <a:r>
              <a:rPr lang="zh-CN" altLang="en-US">
                <a:sym typeface="+mn-ea"/>
              </a:rPr>
              <a:t>第八条）</a:t>
            </a:r>
            <a:endParaRPr lang="zh-CN" altLang="en-US"/>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进项构成比例的</a:t>
            </a:r>
            <a:r>
              <a:rPr lang="zh-CN" altLang="en-US" sz="3200" dirty="0">
                <a:solidFill>
                  <a:schemeClr val="bg1">
                    <a:lumMod val="65000"/>
                  </a:schemeClr>
                </a:solidFill>
                <a:latin typeface="+mn-lt"/>
                <a:ea typeface="+mn-ea"/>
                <a:cs typeface="+mn-ea"/>
                <a:sym typeface="+mn-lt"/>
              </a:rPr>
              <a:t>计算</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3246120"/>
          </a:xfrm>
          <a:prstGeom prst="rect">
            <a:avLst/>
          </a:prstGeom>
          <a:noFill/>
        </p:spPr>
        <p:txBody>
          <a:bodyPr wrap="square" rtlCol="0">
            <a:spAutoFit/>
          </a:bodyPr>
          <a:p>
            <a:pPr>
              <a:lnSpc>
                <a:spcPct val="190000"/>
              </a:lnSpc>
            </a:pPr>
            <a:r>
              <a:rPr lang="zh-CN" altLang="en-US"/>
              <a:t>十四、除上述纳税人以外的其他纳税人申请退还增量留抵税额的规定，继续按照《财政部 税务总局 海关总署关于深化增值税改革有关政策的公告》（财政部 税务总局 海关总署公告2019年第39号）执行，其中，第八条第三款关于“进项构成比例”的相关规定，</a:t>
            </a:r>
            <a:r>
              <a:rPr lang="zh-CN" altLang="en-US">
                <a:solidFill>
                  <a:srgbClr val="FF0000"/>
                </a:solidFill>
              </a:rPr>
              <a:t>按照本公告第八条规定执行。</a:t>
            </a:r>
            <a:r>
              <a:rPr lang="zh-CN" altLang="en-US"/>
              <a:t>（财政部</a:t>
            </a:r>
            <a:r>
              <a:rPr lang="en-US" altLang="zh-CN"/>
              <a:t>  </a:t>
            </a:r>
            <a:r>
              <a:rPr lang="zh-CN" altLang="en-US"/>
              <a:t>税务总局公告</a:t>
            </a:r>
            <a:r>
              <a:rPr lang="en-US" altLang="zh-CN"/>
              <a:t>2022</a:t>
            </a:r>
            <a:r>
              <a:rPr lang="zh-CN" altLang="en-US"/>
              <a:t>年第</a:t>
            </a:r>
            <a:r>
              <a:rPr lang="en-US" altLang="zh-CN"/>
              <a:t>14</a:t>
            </a:r>
            <a:r>
              <a:rPr lang="zh-CN" altLang="en-US"/>
              <a:t>号</a:t>
            </a:r>
            <a:r>
              <a:rPr lang="zh-CN" altLang="en-US"/>
              <a:t>）</a:t>
            </a:r>
            <a:endParaRPr lang="zh-CN" altLang="en-US"/>
          </a:p>
          <a:p>
            <a:pPr>
              <a:lnSpc>
                <a:spcPct val="190000"/>
              </a:lnSpc>
            </a:pPr>
            <a:endParaRPr lang="zh-CN" altLang="en-US"/>
          </a:p>
          <a:p>
            <a:pPr>
              <a:lnSpc>
                <a:spcPct val="190000"/>
              </a:lnSpc>
            </a:pPr>
            <a:r>
              <a:rPr lang="zh-CN" altLang="en-US" b="1" dirty="0" smtClean="0">
                <a:solidFill>
                  <a:schemeClr val="accent3"/>
                </a:solidFill>
                <a:latin typeface="微软雅黑" panose="020B0503020204020204" pitchFamily="34" charset="-122"/>
                <a:ea typeface="微软雅黑" panose="020B0503020204020204" pitchFamily="34" charset="-122"/>
                <a:cs typeface="+mn-ea"/>
                <a:sym typeface="华文细黑" panose="02010600040101010101" pitchFamily="2" charset="-122"/>
              </a:rPr>
              <a:t>进项构成比例计算公式</a:t>
            </a:r>
            <a:r>
              <a:rPr lang="en-US" altLang="zh-CN" b="1" dirty="0" smtClean="0">
                <a:solidFill>
                  <a:schemeClr val="accent3"/>
                </a:solidFill>
                <a:latin typeface="微软雅黑" panose="020B0503020204020204" pitchFamily="34" charset="-122"/>
                <a:ea typeface="微软雅黑" panose="020B0503020204020204" pitchFamily="34" charset="-122"/>
                <a:cs typeface="+mn-ea"/>
                <a:sym typeface="华文细黑" panose="02010600040101010101" pitchFamily="2" charset="-122"/>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华文细黑" panose="02010600040101010101" pitchFamily="2" charset="-122"/>
              </a:rPr>
              <a:t>四大</a:t>
            </a:r>
            <a:r>
              <a:rPr lang="zh-CN" altLang="en-US" b="1" dirty="0" smtClean="0">
                <a:solidFill>
                  <a:schemeClr val="accent3"/>
                </a:solidFill>
                <a:latin typeface="微软雅黑" panose="020B0503020204020204" pitchFamily="34" charset="-122"/>
                <a:ea typeface="微软雅黑" panose="020B0503020204020204" pitchFamily="34" charset="-122"/>
                <a:cs typeface="+mn-ea"/>
                <a:sym typeface="华文细黑" panose="02010600040101010101" pitchFamily="2" charset="-122"/>
              </a:rPr>
              <a:t>类凭证</a:t>
            </a:r>
            <a:r>
              <a:rPr lang="en-US" altLang="zh-CN" b="1" dirty="0" smtClean="0">
                <a:solidFill>
                  <a:schemeClr val="accent3"/>
                </a:solidFill>
                <a:latin typeface="微软雅黑" panose="020B0503020204020204" pitchFamily="34" charset="-122"/>
                <a:ea typeface="微软雅黑" panose="020B0503020204020204" pitchFamily="34" charset="-122"/>
                <a:cs typeface="+mn-ea"/>
                <a:sym typeface="华文细黑" panose="02010600040101010101" pitchFamily="2" charset="-122"/>
              </a:rPr>
              <a:t>/</a:t>
            </a:r>
            <a:r>
              <a:rPr lang="zh-CN" altLang="en-US" b="1" dirty="0" smtClean="0">
                <a:solidFill>
                  <a:schemeClr val="accent3"/>
                </a:solidFill>
                <a:latin typeface="微软雅黑" panose="020B0503020204020204" pitchFamily="34" charset="-122"/>
                <a:ea typeface="微软雅黑" panose="020B0503020204020204" pitchFamily="34" charset="-122"/>
                <a:cs typeface="+mn-ea"/>
                <a:sym typeface="华文细黑" panose="02010600040101010101" pitchFamily="2" charset="-122"/>
              </a:rPr>
              <a:t>同期全部已经抵扣的进项税额</a:t>
            </a:r>
            <a:endParaRPr lang="zh-CN" altLang="en-US"/>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30670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进项构成比例的</a:t>
            </a:r>
            <a:r>
              <a:rPr lang="zh-CN" altLang="en-US" sz="3200" dirty="0">
                <a:solidFill>
                  <a:schemeClr val="bg1">
                    <a:lumMod val="65000"/>
                  </a:schemeClr>
                </a:solidFill>
                <a:latin typeface="+mn-lt"/>
                <a:ea typeface="+mn-ea"/>
                <a:cs typeface="+mn-ea"/>
                <a:sym typeface="+mn-lt"/>
              </a:rPr>
              <a:t>计算</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4823460"/>
          </a:xfrm>
          <a:prstGeom prst="rect">
            <a:avLst/>
          </a:prstGeom>
          <a:noFill/>
        </p:spPr>
        <p:txBody>
          <a:bodyPr wrap="square" rtlCol="0">
            <a:spAutoFit/>
          </a:bodyPr>
          <a:p>
            <a:pPr>
              <a:lnSpc>
                <a:spcPct val="170000"/>
              </a:lnSpc>
            </a:pPr>
            <a:r>
              <a:rPr lang="zh-CN" altLang="en-US" u="sng">
                <a:sym typeface="+mn-ea"/>
              </a:rPr>
              <a:t>在计算允许退还的留抵税额的进项构成比例时，纳税人在2019年4月至申请退税前一税款所属期内按规定转出的进项税额，</a:t>
            </a:r>
            <a:r>
              <a:rPr lang="zh-CN" altLang="en-US" u="sng">
                <a:solidFill>
                  <a:srgbClr val="FF0000"/>
                </a:solidFill>
                <a:sym typeface="+mn-ea"/>
              </a:rPr>
              <a:t>无需</a:t>
            </a:r>
            <a:r>
              <a:rPr lang="zh-CN" altLang="en-US" u="sng">
                <a:sym typeface="+mn-ea"/>
              </a:rPr>
              <a:t>从已抵扣的增值税专用发票（含带有“增值税专用发票”字样全面数字化的电子发票、税控机动车销售统一发票）、收费公路通行费增值税电子普通发票、海关进口增值税专用缴款书、解缴税款完税凭证注明的增值税额中</a:t>
            </a:r>
            <a:r>
              <a:rPr lang="zh-CN" altLang="en-US" u="sng">
                <a:solidFill>
                  <a:srgbClr val="FF0000"/>
                </a:solidFill>
                <a:sym typeface="+mn-ea"/>
              </a:rPr>
              <a:t>扣减</a:t>
            </a:r>
            <a:r>
              <a:rPr lang="zh-CN" altLang="en-US" u="sng">
                <a:sym typeface="+mn-ea"/>
              </a:rPr>
              <a:t>。</a:t>
            </a:r>
            <a:endParaRPr lang="zh-CN" altLang="en-US"/>
          </a:p>
          <a:p>
            <a:pPr>
              <a:lnSpc>
                <a:spcPct val="190000"/>
              </a:lnSpc>
            </a:pPr>
            <a:endParaRPr lang="zh-CN" altLang="en-US"/>
          </a:p>
          <a:p>
            <a:pPr>
              <a:lnSpc>
                <a:spcPct val="140000"/>
              </a:lnSpc>
            </a:pPr>
            <a:r>
              <a:rPr lang="zh-CN" altLang="en-US"/>
              <a:t>举例：某制造业纳税人</a:t>
            </a:r>
            <a:r>
              <a:rPr lang="en-US" altLang="zh-CN"/>
              <a:t>2019</a:t>
            </a:r>
            <a:r>
              <a:rPr lang="zh-CN" altLang="en-US"/>
              <a:t>年</a:t>
            </a:r>
            <a:r>
              <a:rPr lang="en-US" altLang="zh-CN"/>
              <a:t>4</a:t>
            </a:r>
            <a:r>
              <a:rPr lang="zh-CN" altLang="en-US"/>
              <a:t>月至</a:t>
            </a:r>
            <a:r>
              <a:rPr lang="en-US" altLang="zh-CN"/>
              <a:t>2022</a:t>
            </a:r>
            <a:r>
              <a:rPr lang="zh-CN" altLang="en-US"/>
              <a:t>年</a:t>
            </a:r>
            <a:r>
              <a:rPr lang="en-US" altLang="zh-CN"/>
              <a:t>3</a:t>
            </a:r>
            <a:r>
              <a:rPr lang="zh-CN" altLang="en-US"/>
              <a:t>月取得的进项税额中，增值税专用发票</a:t>
            </a:r>
            <a:r>
              <a:rPr lang="en-US" altLang="zh-CN"/>
              <a:t>500</a:t>
            </a:r>
            <a:r>
              <a:rPr lang="zh-CN" altLang="en-US"/>
              <a:t>万元，道路通行费电子普通发票</a:t>
            </a:r>
            <a:r>
              <a:rPr lang="en-US" altLang="zh-CN"/>
              <a:t>100</a:t>
            </a:r>
            <a:r>
              <a:rPr lang="zh-CN" altLang="en-US"/>
              <a:t>万元，海关进口增值税专用缴款书</a:t>
            </a:r>
            <a:r>
              <a:rPr lang="en-US" altLang="zh-CN"/>
              <a:t>200</a:t>
            </a:r>
            <a:r>
              <a:rPr lang="zh-CN" altLang="en-US"/>
              <a:t>万元，农产品收购发票抵扣进项税额</a:t>
            </a:r>
            <a:r>
              <a:rPr lang="en-US" altLang="zh-CN"/>
              <a:t>200</a:t>
            </a:r>
            <a:r>
              <a:rPr lang="zh-CN" altLang="en-US"/>
              <a:t>万元，</a:t>
            </a:r>
            <a:r>
              <a:rPr lang="en-US" altLang="zh-CN"/>
              <a:t>2021</a:t>
            </a:r>
            <a:r>
              <a:rPr lang="zh-CN" altLang="en-US"/>
              <a:t>年</a:t>
            </a:r>
            <a:r>
              <a:rPr lang="en-US" altLang="zh-CN"/>
              <a:t>12</a:t>
            </a:r>
            <a:r>
              <a:rPr lang="zh-CN" altLang="en-US"/>
              <a:t>月该纳税人因发生非正常损失，此前已抵扣的增值税专用发票中，有</a:t>
            </a:r>
            <a:r>
              <a:rPr lang="en-US" altLang="zh-CN"/>
              <a:t>50</a:t>
            </a:r>
            <a:r>
              <a:rPr lang="zh-CN" altLang="en-US"/>
              <a:t>万元进项税额按规定作进项税转出。该纳税人</a:t>
            </a:r>
            <a:r>
              <a:rPr lang="en-US" altLang="zh-CN"/>
              <a:t>2022</a:t>
            </a:r>
            <a:r>
              <a:rPr lang="zh-CN" altLang="en-US"/>
              <a:t>年</a:t>
            </a:r>
            <a:r>
              <a:rPr lang="en-US" altLang="zh-CN"/>
              <a:t>4</a:t>
            </a:r>
            <a:r>
              <a:rPr lang="zh-CN" altLang="en-US"/>
              <a:t>月按照</a:t>
            </a:r>
            <a:r>
              <a:rPr lang="en-US" altLang="zh-CN"/>
              <a:t>14</a:t>
            </a:r>
            <a:r>
              <a:rPr lang="zh-CN" altLang="en-US"/>
              <a:t>号公告的规定申请留抵退税时，进项构成比例的计算公式</a:t>
            </a:r>
            <a:r>
              <a:rPr lang="zh-CN" altLang="en-US"/>
              <a:t>为：</a:t>
            </a:r>
            <a:endParaRPr lang="zh-CN" altLang="en-US"/>
          </a:p>
          <a:p>
            <a:pPr>
              <a:lnSpc>
                <a:spcPct val="140000"/>
              </a:lnSpc>
            </a:pPr>
            <a:r>
              <a:rPr lang="zh-CN" altLang="en-US"/>
              <a:t>进项构成比例</a:t>
            </a:r>
            <a:r>
              <a:rPr lang="en-US" altLang="zh-CN"/>
              <a:t>=</a:t>
            </a:r>
            <a:r>
              <a:rPr lang="zh-CN" altLang="en-US"/>
              <a:t>（</a:t>
            </a:r>
            <a:r>
              <a:rPr lang="en-US" altLang="zh-CN"/>
              <a:t>500+100+200</a:t>
            </a:r>
            <a:r>
              <a:rPr lang="zh-CN" altLang="en-US"/>
              <a:t>）</a:t>
            </a:r>
            <a:r>
              <a:rPr lang="en-US" altLang="zh-CN"/>
              <a:t>/</a:t>
            </a:r>
            <a:r>
              <a:rPr lang="zh-CN" altLang="en-US"/>
              <a:t>（</a:t>
            </a:r>
            <a:r>
              <a:rPr lang="en-US" altLang="zh-CN">
                <a:sym typeface="+mn-ea"/>
              </a:rPr>
              <a:t>500+100+200+200</a:t>
            </a:r>
            <a:r>
              <a:rPr lang="zh-CN" altLang="en-US"/>
              <a:t>）</a:t>
            </a:r>
            <a:r>
              <a:rPr lang="zh-CN" altLang="en-US">
                <a:latin typeface="Arial" panose="020B0604020202020204" pitchFamily="34" charset="0"/>
              </a:rPr>
              <a:t>×</a:t>
            </a:r>
            <a:r>
              <a:rPr lang="en-US" altLang="zh-CN">
                <a:latin typeface="Arial" panose="020B0604020202020204" pitchFamily="34" charset="0"/>
              </a:rPr>
              <a:t>100%=80%</a:t>
            </a:r>
            <a:endParaRPr lang="zh-CN" altLang="en-US" u="sng"/>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4729480" cy="1260475"/>
          </a:xfrm>
          <a:prstGeom prst="rect">
            <a:avLst/>
          </a:prstGeom>
          <a:noFill/>
        </p:spPr>
        <p:txBody>
          <a:bodyPr wrap="square" rtlCol="0">
            <a:spAutoFit/>
          </a:bodyPr>
          <a:p>
            <a:pPr>
              <a:lnSpc>
                <a:spcPct val="190000"/>
              </a:lnSpc>
            </a:pPr>
            <a:r>
              <a:rPr lang="zh-CN" sz="2000"/>
              <a:t>二、请您扫描右侧图片中</a:t>
            </a:r>
            <a:r>
              <a:rPr lang="zh-CN" sz="2000"/>
              <a:t>的二维码，注册并登录山西省税务局</a:t>
            </a:r>
            <a:r>
              <a:rPr lang="zh-CN" sz="2000" b="1"/>
              <a:t>征纳互动系统</a:t>
            </a:r>
            <a:r>
              <a:rPr lang="zh-CN" sz="2000"/>
              <a:t>：</a:t>
            </a:r>
            <a:endParaRPr lang="zh-CN" sz="2000"/>
          </a:p>
        </p:txBody>
      </p:sp>
      <p:pic>
        <p:nvPicPr>
          <p:cNvPr id="3" name="图片 2"/>
          <p:cNvPicPr>
            <a:picLocks noChangeAspect="1"/>
          </p:cNvPicPr>
          <p:nvPr/>
        </p:nvPicPr>
        <p:blipFill>
          <a:blip r:embed="rId1"/>
          <a:stretch>
            <a:fillRect/>
          </a:stretch>
        </p:blipFill>
        <p:spPr>
          <a:xfrm>
            <a:off x="10894063" y="248100"/>
            <a:ext cx="1580468" cy="508295"/>
          </a:xfrm>
          <a:prstGeom prst="rect">
            <a:avLst/>
          </a:prstGeom>
        </p:spPr>
      </p:pic>
      <p:pic>
        <p:nvPicPr>
          <p:cNvPr id="7" name="图片 6"/>
          <p:cNvPicPr>
            <a:picLocks noChangeAspect="1"/>
          </p:cNvPicPr>
          <p:nvPr/>
        </p:nvPicPr>
        <p:blipFill>
          <a:blip r:embed="rId2"/>
          <a:stretch>
            <a:fillRect/>
          </a:stretch>
        </p:blipFill>
        <p:spPr>
          <a:xfrm>
            <a:off x="5614670" y="1063625"/>
            <a:ext cx="4323715" cy="575754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rot="10800000" flipV="1">
            <a:off x="4917207" y="1694015"/>
            <a:ext cx="3662190" cy="185864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形状 14"/>
          <p:cNvSpPr/>
          <p:nvPr/>
        </p:nvSpPr>
        <p:spPr>
          <a:xfrm rot="10800000" flipV="1">
            <a:off x="4110529" y="2388401"/>
            <a:ext cx="2475538" cy="1164263"/>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文本框 2"/>
          <p:cNvSpPr txBox="1">
            <a:spLocks noChangeArrowheads="1"/>
          </p:cNvSpPr>
          <p:nvPr>
            <p:custDataLst>
              <p:tags r:id="rId1"/>
            </p:custDataLst>
          </p:nvPr>
        </p:nvSpPr>
        <p:spPr bwMode="auto">
          <a:xfrm>
            <a:off x="4398559" y="2170675"/>
            <a:ext cx="3683776"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600" b="1" dirty="0">
                <a:solidFill>
                  <a:srgbClr val="FFFFFF"/>
                </a:solidFill>
                <a:latin typeface="+mn-lt"/>
                <a:ea typeface="+mn-ea"/>
                <a:cs typeface="+mn-ea"/>
                <a:sym typeface="+mn-lt"/>
              </a:rPr>
              <a:t>04</a:t>
            </a:r>
            <a:endParaRPr lang="zh-CN" altLang="en-US" sz="9600" b="1" dirty="0">
              <a:solidFill>
                <a:srgbClr val="FFFFFF"/>
              </a:solidFill>
              <a:latin typeface="+mn-lt"/>
              <a:ea typeface="+mn-ea"/>
              <a:cs typeface="+mn-ea"/>
              <a:sym typeface="+mn-lt"/>
            </a:endParaRPr>
          </a:p>
        </p:txBody>
      </p:sp>
      <p:sp>
        <p:nvSpPr>
          <p:cNvPr id="8" name="矩形 7"/>
          <p:cNvSpPr/>
          <p:nvPr/>
        </p:nvSpPr>
        <p:spPr>
          <a:xfrm>
            <a:off x="3764915" y="3760470"/>
            <a:ext cx="5315585" cy="1661795"/>
          </a:xfrm>
          <a:prstGeom prst="rect">
            <a:avLst/>
          </a:prstGeom>
        </p:spPr>
        <p:txBody>
          <a:bodyPr wrap="square" lIns="0" tIns="0" rIns="0" bIns="0">
            <a:spAutoFit/>
          </a:bodyPr>
          <a:lstStyle/>
          <a:p>
            <a:pPr algn="ctr"/>
            <a:r>
              <a:rPr lang="zh-CN" altLang="en-US" sz="5400" dirty="0">
                <a:solidFill>
                  <a:srgbClr val="A79FAA"/>
                </a:solidFill>
                <a:cs typeface="+mn-ea"/>
                <a:sym typeface="+mn-lt"/>
              </a:rPr>
              <a:t>电子税务局实操及注意事项</a:t>
            </a:r>
            <a:endParaRPr lang="zh-CN" altLang="en-US" sz="5400" dirty="0">
              <a:solidFill>
                <a:srgbClr val="A79FAA"/>
              </a:solidFill>
              <a:latin typeface="+mn-lt"/>
              <a:ea typeface="+mn-ea"/>
              <a:cs typeface="+mn-ea"/>
              <a:sym typeface="+mn-lt"/>
            </a:endParaRPr>
          </a:p>
        </p:txBody>
      </p:sp>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2" name="图片 1"/>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34861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04630" cy="1530985"/>
          </a:xfrm>
          <a:prstGeom prst="rect">
            <a:avLst/>
          </a:prstGeom>
          <a:noFill/>
        </p:spPr>
        <p:txBody>
          <a:bodyPr wrap="square" rtlCol="0">
            <a:spAutoFit/>
          </a:bodyPr>
          <a:p>
            <a:pPr>
              <a:lnSpc>
                <a:spcPct val="190000"/>
              </a:lnSpc>
            </a:pPr>
            <a:r>
              <a:t>电子税务局操作页面参考：</a:t>
            </a:r>
          </a:p>
          <a:p>
            <a:pPr>
              <a:lnSpc>
                <a:spcPct val="110000"/>
              </a:lnSpc>
            </a:pPr>
            <a:r>
              <a:t>1.电子税务局首页，点击【我要办税】——【一般退（抵）税管理】——【退抵税费申请（增值税制度性留抵退税）】</a:t>
            </a:r>
          </a:p>
          <a:p>
            <a:pPr>
              <a:lnSpc>
                <a:spcPct val="110000"/>
              </a:lnSpc>
            </a:pPr>
            <a:r>
              <a:rPr lang="en-US"/>
              <a:t>   </a:t>
            </a:r>
            <a:r>
              <a:rPr lang="zh-CN" altLang="en-US"/>
              <a:t>也可通过电子税务局首页右上角的搜索框。输入关键字</a:t>
            </a:r>
            <a:r>
              <a:rPr lang="en-US" altLang="zh-CN"/>
              <a:t>“</a:t>
            </a:r>
            <a:r>
              <a:rPr lang="zh-CN" altLang="en-US"/>
              <a:t>留抵退税</a:t>
            </a:r>
            <a:r>
              <a:rPr lang="en-US" altLang="zh-CN"/>
              <a:t>”</a:t>
            </a:r>
            <a:r>
              <a:rPr lang="zh-CN" altLang="en-US"/>
              <a:t>进行查找</a:t>
            </a:r>
            <a:endParaRPr lang="zh-CN" altLang="en-US"/>
          </a:p>
        </p:txBody>
      </p:sp>
      <p:pic>
        <p:nvPicPr>
          <p:cNvPr id="3" name="图片 2"/>
          <p:cNvPicPr>
            <a:picLocks noChangeAspect="1"/>
          </p:cNvPicPr>
          <p:nvPr/>
        </p:nvPicPr>
        <p:blipFill>
          <a:blip r:embed="rId1"/>
          <a:stretch>
            <a:fillRect/>
          </a:stretch>
        </p:blipFill>
        <p:spPr>
          <a:xfrm>
            <a:off x="1101090" y="2824480"/>
            <a:ext cx="8472170" cy="3466465"/>
          </a:xfrm>
          <a:prstGeom prst="rect">
            <a:avLst/>
          </a:prstGeom>
        </p:spPr>
      </p:pic>
      <p:pic>
        <p:nvPicPr>
          <p:cNvPr id="4" name="图片 3"/>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1143000"/>
          </a:xfrm>
          <a:prstGeom prst="rect">
            <a:avLst/>
          </a:prstGeom>
          <a:noFill/>
        </p:spPr>
        <p:txBody>
          <a:bodyPr wrap="square" rtlCol="0">
            <a:spAutoFit/>
          </a:bodyPr>
          <a:p>
            <a:pPr>
              <a:lnSpc>
                <a:spcPct val="190000"/>
              </a:lnSpc>
            </a:pPr>
            <a:r>
              <a:t>2.进入退抵税费申请界面后，点击右侧“新增”。</a:t>
            </a:r>
          </a:p>
          <a:p>
            <a:pPr>
              <a:lnSpc>
                <a:spcPct val="190000"/>
              </a:lnSpc>
            </a:pPr>
          </a:p>
        </p:txBody>
      </p:sp>
      <p:pic>
        <p:nvPicPr>
          <p:cNvPr id="4" name="图片 3"/>
          <p:cNvPicPr>
            <a:picLocks noChangeAspect="1"/>
          </p:cNvPicPr>
          <p:nvPr/>
        </p:nvPicPr>
        <p:blipFill>
          <a:blip r:embed="rId1"/>
          <a:stretch>
            <a:fillRect/>
          </a:stretch>
        </p:blipFill>
        <p:spPr>
          <a:xfrm>
            <a:off x="1028700" y="1960245"/>
            <a:ext cx="8738235" cy="3670935"/>
          </a:xfrm>
          <a:prstGeom prst="rect">
            <a:avLst/>
          </a:prstGeom>
        </p:spPr>
      </p:pic>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4861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33755" y="1060450"/>
            <a:ext cx="9196070" cy="1143000"/>
          </a:xfrm>
          <a:prstGeom prst="rect">
            <a:avLst/>
          </a:prstGeom>
          <a:noFill/>
        </p:spPr>
        <p:txBody>
          <a:bodyPr wrap="square" rtlCol="0">
            <a:spAutoFit/>
          </a:bodyPr>
          <a:p>
            <a:pPr>
              <a:lnSpc>
                <a:spcPct val="190000"/>
              </a:lnSpc>
            </a:pPr>
            <a:r>
              <a:t>3.页面跳出“退税须知”弹窗，可根据自身情况进行选择。如需“预填服务”，选择“系统为我预填数据”；如不需要“预填服务”，选择“自行填写申请数据”。</a:t>
            </a:r>
          </a:p>
        </p:txBody>
      </p:sp>
      <p:pic>
        <p:nvPicPr>
          <p:cNvPr id="5" name="图片 4"/>
          <p:cNvPicPr>
            <a:picLocks noChangeAspect="1"/>
          </p:cNvPicPr>
          <p:nvPr/>
        </p:nvPicPr>
        <p:blipFill>
          <a:blip r:embed="rId1"/>
          <a:stretch>
            <a:fillRect/>
          </a:stretch>
        </p:blipFill>
        <p:spPr>
          <a:xfrm>
            <a:off x="1028700" y="2392045"/>
            <a:ext cx="8494395" cy="3964940"/>
          </a:xfrm>
          <a:prstGeom prst="rect">
            <a:avLst/>
          </a:prstGeom>
        </p:spPr>
      </p:pic>
      <p:pic>
        <p:nvPicPr>
          <p:cNvPr id="3" name="图片 2"/>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2952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1143000"/>
          </a:xfrm>
          <a:prstGeom prst="rect">
            <a:avLst/>
          </a:prstGeom>
          <a:noFill/>
        </p:spPr>
        <p:txBody>
          <a:bodyPr wrap="square" rtlCol="0">
            <a:spAutoFit/>
          </a:bodyPr>
          <a:p>
            <a:pPr>
              <a:lnSpc>
                <a:spcPct val="190000"/>
              </a:lnSpc>
            </a:pPr>
            <a:r>
              <a:rPr lang="en-US"/>
              <a:t>4.</a:t>
            </a:r>
            <a:r>
              <a:t>填写《退（抵）税申请表》，如选择预填数据，可对相关数据进行手工调整。数据填写完毕后点击“保存”。</a:t>
            </a:r>
          </a:p>
        </p:txBody>
      </p:sp>
      <p:pic>
        <p:nvPicPr>
          <p:cNvPr id="3" name="图片 2"/>
          <p:cNvPicPr>
            <a:picLocks noChangeAspect="1"/>
          </p:cNvPicPr>
          <p:nvPr/>
        </p:nvPicPr>
        <p:blipFill>
          <a:blip r:embed="rId1"/>
          <a:stretch>
            <a:fillRect/>
          </a:stretch>
        </p:blipFill>
        <p:spPr>
          <a:xfrm>
            <a:off x="2901315" y="1456055"/>
            <a:ext cx="7206615" cy="5598160"/>
          </a:xfrm>
          <a:prstGeom prst="rect">
            <a:avLst/>
          </a:prstGeom>
        </p:spPr>
      </p:pic>
      <p:pic>
        <p:nvPicPr>
          <p:cNvPr id="4" name="图片 3"/>
          <p:cNvPicPr>
            <a:picLocks noChangeAspect="1"/>
          </p:cNvPicPr>
          <p:nvPr/>
        </p:nvPicPr>
        <p:blipFill>
          <a:blip r:embed="rId2"/>
          <a:stretch>
            <a:fillRect/>
          </a:stretch>
        </p:blipFill>
        <p:spPr>
          <a:xfrm>
            <a:off x="10805798" y="290645"/>
            <a:ext cx="1580468" cy="50829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80815"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1143000"/>
          </a:xfrm>
          <a:prstGeom prst="rect">
            <a:avLst/>
          </a:prstGeom>
          <a:noFill/>
        </p:spPr>
        <p:txBody>
          <a:bodyPr wrap="square" rtlCol="0">
            <a:spAutoFit/>
          </a:bodyPr>
          <a:p>
            <a:pPr>
              <a:lnSpc>
                <a:spcPct val="190000"/>
              </a:lnSpc>
            </a:pPr>
            <a:r>
              <a:t>5.保存成功后，数据同时传入办税服务厅操作人员的岗位待办业务</a:t>
            </a:r>
          </a:p>
          <a:p>
            <a:pPr>
              <a:lnSpc>
                <a:spcPct val="190000"/>
              </a:lnSpc>
            </a:pPr>
            <a:r>
              <a:rPr lang="en-US"/>
              <a:t>6.</a:t>
            </a:r>
            <a:r>
              <a:rPr lang="zh-CN" altLang="en-US"/>
              <a:t>纳税人提交申请后可在</a:t>
            </a:r>
            <a:r>
              <a:rPr>
                <a:sym typeface="+mn-ea"/>
              </a:rPr>
              <a:t>【我要</a:t>
            </a:r>
            <a:r>
              <a:rPr lang="zh-CN">
                <a:sym typeface="+mn-ea"/>
              </a:rPr>
              <a:t>查询</a:t>
            </a:r>
            <a:r>
              <a:rPr>
                <a:sym typeface="+mn-ea"/>
              </a:rPr>
              <a:t>】——【</a:t>
            </a:r>
            <a:r>
              <a:rPr lang="zh-CN">
                <a:sym typeface="+mn-ea"/>
              </a:rPr>
              <a:t>办税进度及结果信息查询</a:t>
            </a:r>
            <a:r>
              <a:rPr>
                <a:sym typeface="+mn-ea"/>
              </a:rPr>
              <a:t>】</a:t>
            </a:r>
            <a:r>
              <a:rPr lang="zh-CN">
                <a:sym typeface="+mn-ea"/>
              </a:rPr>
              <a:t>中查看审批</a:t>
            </a:r>
            <a:r>
              <a:rPr lang="zh-CN">
                <a:sym typeface="+mn-ea"/>
              </a:rPr>
              <a:t>结果。</a:t>
            </a:r>
            <a:endParaRPr lang="zh-CN">
              <a:sym typeface="+mn-ea"/>
            </a:endParaRPr>
          </a:p>
        </p:txBody>
      </p:sp>
      <p:pic>
        <p:nvPicPr>
          <p:cNvPr id="4" name="图片 3"/>
          <p:cNvPicPr>
            <a:picLocks noChangeAspect="1"/>
          </p:cNvPicPr>
          <p:nvPr/>
        </p:nvPicPr>
        <p:blipFill>
          <a:blip r:embed="rId1"/>
          <a:stretch>
            <a:fillRect/>
          </a:stretch>
        </p:blipFill>
        <p:spPr>
          <a:xfrm>
            <a:off x="1101090" y="2190115"/>
            <a:ext cx="8293735" cy="2749550"/>
          </a:xfrm>
          <a:prstGeom prst="rect">
            <a:avLst/>
          </a:prstGeom>
        </p:spPr>
      </p:pic>
      <p:pic>
        <p:nvPicPr>
          <p:cNvPr id="5" name="图片 4"/>
          <p:cNvPicPr>
            <a:picLocks noChangeAspect="1"/>
          </p:cNvPicPr>
          <p:nvPr/>
        </p:nvPicPr>
        <p:blipFill>
          <a:blip r:embed="rId2"/>
          <a:stretch>
            <a:fillRect/>
          </a:stretch>
        </p:blipFill>
        <p:spPr>
          <a:xfrm>
            <a:off x="1101090" y="4984750"/>
            <a:ext cx="8293100" cy="1663700"/>
          </a:xfrm>
          <a:prstGeom prst="rect">
            <a:avLst/>
          </a:prstGeom>
        </p:spPr>
      </p:pic>
      <p:pic>
        <p:nvPicPr>
          <p:cNvPr id="3" name="图片 2"/>
          <p:cNvPicPr>
            <a:picLocks noChangeAspect="1"/>
          </p:cNvPicPr>
          <p:nvPr/>
        </p:nvPicPr>
        <p:blipFill>
          <a:blip r:embed="rId3"/>
          <a:stretch>
            <a:fillRect/>
          </a:stretch>
        </p:blipFill>
        <p:spPr>
          <a:xfrm>
            <a:off x="10805798" y="290645"/>
            <a:ext cx="1580468" cy="508295"/>
          </a:xfrm>
          <a:prstGeom prst="rect">
            <a:avLst/>
          </a:prstGeom>
        </p:spPr>
      </p:pic>
      <p:pic>
        <p:nvPicPr>
          <p:cNvPr id="8" name="图片 7"/>
          <p:cNvPicPr>
            <a:picLocks noChangeAspect="1"/>
          </p:cNvPicPr>
          <p:nvPr/>
        </p:nvPicPr>
        <p:blipFill>
          <a:blip r:embed="rId4"/>
          <a:stretch>
            <a:fillRect/>
          </a:stretch>
        </p:blipFill>
        <p:spPr>
          <a:xfrm>
            <a:off x="635" y="-24130"/>
            <a:ext cx="884555" cy="1049020"/>
          </a:xfrm>
          <a:prstGeom prst="rect">
            <a:avLst/>
          </a:prstGeom>
        </p:spPr>
      </p:pic>
      <p:sp>
        <p:nvSpPr>
          <p:cNvPr id="6" name="文本框 5"/>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0670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4823460"/>
          </a:xfrm>
          <a:prstGeom prst="rect">
            <a:avLst/>
          </a:prstGeom>
          <a:noFill/>
        </p:spPr>
        <p:txBody>
          <a:bodyPr wrap="square" rtlCol="0">
            <a:spAutoFit/>
          </a:bodyPr>
          <a:p>
            <a:pPr>
              <a:lnSpc>
                <a:spcPct val="190000"/>
              </a:lnSpc>
            </a:pPr>
            <a:r>
              <a:t>（一）简易审核流程</a:t>
            </a:r>
            <a:r>
              <a:rPr lang="zh-CN"/>
              <a:t>（山西暂无）</a:t>
            </a:r>
            <a:endParaRPr lang="zh-CN"/>
          </a:p>
          <a:p>
            <a:pPr>
              <a:lnSpc>
                <a:spcPct val="190000"/>
              </a:lnSpc>
            </a:pPr>
            <a:r>
              <a:t>适用条件：</a:t>
            </a:r>
          </a:p>
          <a:p>
            <a:pPr>
              <a:lnSpc>
                <a:spcPct val="190000"/>
              </a:lnSpc>
            </a:pPr>
            <a:r>
              <a:t>1.正常办理增值税纳税申报的小微企业</a:t>
            </a:r>
          </a:p>
          <a:p>
            <a:pPr>
              <a:lnSpc>
                <a:spcPct val="190000"/>
              </a:lnSpc>
            </a:pPr>
            <a:r>
              <a:t>2.申请退还的留抵税额不超过10万元</a:t>
            </a:r>
          </a:p>
          <a:p>
            <a:pPr>
              <a:lnSpc>
                <a:spcPct val="190000"/>
              </a:lnSpc>
            </a:pPr>
            <a:r>
              <a:t>3.留抵退税风险较小</a:t>
            </a:r>
          </a:p>
          <a:p>
            <a:pPr>
              <a:lnSpc>
                <a:spcPct val="190000"/>
              </a:lnSpc>
            </a:pPr>
            <a:r>
              <a:t>纳税人填报《退（抵）税申请表》后系统自动判断是否符合简易退税条件，若符合则系统自动完成退税核准，并开具收入退还书。</a:t>
            </a:r>
          </a:p>
          <a:p>
            <a:pPr>
              <a:lnSpc>
                <a:spcPct val="190000"/>
              </a:lnSpc>
            </a:pPr>
            <a:r>
              <a:t>（二）一般审核流程</a:t>
            </a:r>
          </a:p>
          <a:p>
            <a:pPr>
              <a:lnSpc>
                <a:spcPct val="190000"/>
              </a:lnSpc>
            </a:pPr>
            <a:r>
              <a:t>同一般增量留抵退税审核流程，退税金额特别大的，要进行特别会商。</a:t>
            </a:r>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29845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3246120"/>
          </a:xfrm>
          <a:prstGeom prst="rect">
            <a:avLst/>
          </a:prstGeom>
          <a:noFill/>
        </p:spPr>
        <p:txBody>
          <a:bodyPr wrap="square" rtlCol="0">
            <a:spAutoFit/>
          </a:bodyPr>
          <a:p>
            <a:pPr>
              <a:lnSpc>
                <a:spcPct val="190000"/>
              </a:lnSpc>
            </a:pPr>
            <a:r>
              <a:t>（三）特别审核流程</a:t>
            </a:r>
          </a:p>
          <a:p>
            <a:pPr>
              <a:lnSpc>
                <a:spcPct val="190000"/>
              </a:lnSpc>
            </a:pPr>
            <a:r>
              <a:t>根据纳税人的风险情况，将风险分析应对任务加载进审核环节，在暂停审核的同时先进行风险处置，为审核岗位人员提供决策支持。</a:t>
            </a:r>
          </a:p>
          <a:p>
            <a:pPr>
              <a:lnSpc>
                <a:spcPct val="190000"/>
              </a:lnSpc>
            </a:pPr>
            <a:r>
              <a:t>1.分类处理：中风险—分析任务</a:t>
            </a:r>
          </a:p>
          <a:p>
            <a:pPr>
              <a:lnSpc>
                <a:spcPct val="190000"/>
              </a:lnSpc>
            </a:pPr>
            <a:r>
              <a:t>          </a:t>
            </a:r>
            <a:r>
              <a:rPr lang="en-US"/>
              <a:t>              </a:t>
            </a:r>
            <a:r>
              <a:t>  高风险—应对任务</a:t>
            </a:r>
          </a:p>
          <a:p>
            <a:pPr>
              <a:lnSpc>
                <a:spcPct val="190000"/>
              </a:lnSpc>
            </a:pPr>
            <a:r>
              <a:t>2.人工审核暂停</a:t>
            </a:r>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5662295"/>
          </a:xfrm>
          <a:prstGeom prst="rect">
            <a:avLst/>
          </a:prstGeom>
          <a:noFill/>
        </p:spPr>
        <p:txBody>
          <a:bodyPr wrap="square" rtlCol="0">
            <a:spAutoFit/>
          </a:bodyPr>
          <a:p>
            <a:pPr>
              <a:lnSpc>
                <a:spcPct val="190000"/>
              </a:lnSpc>
            </a:pPr>
            <a:r>
              <a:rPr lang="zh-CN" sz="2000" b="1"/>
              <a:t>注意：</a:t>
            </a:r>
            <a:endParaRPr sz="2000" b="1"/>
          </a:p>
          <a:p>
            <a:pPr>
              <a:lnSpc>
                <a:spcPct val="150000"/>
              </a:lnSpc>
            </a:pPr>
            <a:r>
              <a:rPr lang="en-US"/>
              <a:t>1</a:t>
            </a:r>
            <a:r>
              <a:rPr lang="zh-CN" altLang="en-US"/>
              <a:t>、</a:t>
            </a:r>
            <a:r>
              <a:t>纳税人出口货物劳务、发生跨境应税行为，适用免抵退税办法的，</a:t>
            </a:r>
            <a:r>
              <a:rPr>
                <a:solidFill>
                  <a:srgbClr val="FF0000"/>
                </a:solidFill>
              </a:rPr>
              <a:t>应先办理免抵退税</a:t>
            </a:r>
            <a:r>
              <a:t>。免抵退税办理完毕后，仍符合本公告规定条件的，可以申请退还留抵税额；适用免退税办法的，相关进项税额不得用于退还留抵税额。</a:t>
            </a:r>
          </a:p>
          <a:p>
            <a:pPr>
              <a:lnSpc>
                <a:spcPct val="150000"/>
              </a:lnSpc>
            </a:pPr>
            <a:r>
              <a:rPr lang="en-US"/>
              <a:t>2</a:t>
            </a:r>
            <a:r>
              <a:rPr lang="zh-CN" altLang="en-US"/>
              <a:t>、</a:t>
            </a:r>
            <a:r>
              <a:t>纳税人自2019年4月1日起已取得留抵退税款的，</a:t>
            </a:r>
            <a:r>
              <a:rPr>
                <a:solidFill>
                  <a:srgbClr val="FF0000"/>
                </a:solidFill>
              </a:rPr>
              <a:t>不得</a:t>
            </a:r>
            <a:r>
              <a:t>再申请享受增值税即征即退、先征后返（退）政策。纳税人可以在</a:t>
            </a:r>
            <a:r>
              <a:rPr>
                <a:solidFill>
                  <a:srgbClr val="FF0000"/>
                </a:solidFill>
              </a:rPr>
              <a:t>2022年10月31日前</a:t>
            </a:r>
            <a:r>
              <a:t>一次性将已取得的留抵退税款全部缴回后，按规定申请享受增值税即征即退、先征后返（退）政策。</a:t>
            </a:r>
          </a:p>
          <a:p>
            <a:pPr>
              <a:lnSpc>
                <a:spcPct val="150000"/>
              </a:lnSpc>
            </a:pPr>
            <a:r>
              <a:t>纳税人自2019年4月1日起已享受增值税即征即退、先征后返（退）政策的，可以在</a:t>
            </a:r>
            <a:r>
              <a:rPr>
                <a:solidFill>
                  <a:srgbClr val="FF0000"/>
                </a:solidFill>
              </a:rPr>
              <a:t>2022年10月31日前</a:t>
            </a:r>
            <a:r>
              <a:t>一次性将已退还的增值税即征即退、先征后返（退）税款全部缴回后，按规定申请退还留抵税额。</a:t>
            </a:r>
          </a:p>
          <a:p>
            <a:pPr>
              <a:lnSpc>
                <a:spcPct val="150000"/>
              </a:lnSpc>
            </a:pPr>
            <a:r>
              <a:rPr lang="en-US"/>
              <a:t>3</a:t>
            </a:r>
            <a:r>
              <a:rPr lang="zh-CN" altLang="en-US"/>
              <a:t>、</a:t>
            </a:r>
            <a:r>
              <a:t>纳税人可以选择向主管税务机关申请留抵退税，也可以选择结转下期继续抵扣。纳税人应在纳税申报期内，完成当期增值税纳税申报后申请留抵退税。2022年4月至6月的留抵退税申请时间，延长至每月最后一个工作日。</a:t>
            </a:r>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电子税务局操作</a:t>
            </a:r>
            <a:r>
              <a:rPr lang="zh-CN" altLang="en-US" sz="3200" dirty="0">
                <a:solidFill>
                  <a:schemeClr val="bg1">
                    <a:lumMod val="65000"/>
                  </a:schemeClr>
                </a:solidFill>
                <a:latin typeface="+mn-lt"/>
                <a:ea typeface="+mn-ea"/>
                <a:cs typeface="+mn-ea"/>
                <a:sym typeface="+mn-lt"/>
              </a:rPr>
              <a:t>流程</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3999865"/>
          </a:xfrm>
          <a:prstGeom prst="rect">
            <a:avLst/>
          </a:prstGeom>
          <a:noFill/>
        </p:spPr>
        <p:txBody>
          <a:bodyPr wrap="square" rtlCol="0">
            <a:spAutoFit/>
          </a:bodyPr>
          <a:p>
            <a:pPr>
              <a:lnSpc>
                <a:spcPct val="190000"/>
              </a:lnSpc>
            </a:pPr>
            <a:r>
              <a:rPr lang="zh-CN" sz="2000" b="1"/>
              <a:t>注意：</a:t>
            </a:r>
            <a:endParaRPr sz="2000" b="1"/>
          </a:p>
          <a:p>
            <a:pPr>
              <a:lnSpc>
                <a:spcPct val="150000"/>
              </a:lnSpc>
            </a:pPr>
            <a:r>
              <a:rPr lang="en-US"/>
              <a:t>4</a:t>
            </a:r>
            <a:r>
              <a:rPr lang="zh-CN" altLang="en-US"/>
              <a:t>、</a:t>
            </a:r>
            <a:r>
              <a:rPr sz="1800">
                <a:solidFill>
                  <a:srgbClr val="FF0000"/>
                </a:solidFill>
                <a:sym typeface="华文细黑" panose="02010600040101010101" pitchFamily="2" charset="-122"/>
              </a:rPr>
              <a:t>一般纳税人转登记为小规模的纳税人</a:t>
            </a:r>
            <a:r>
              <a:rPr sz="1800">
                <a:sym typeface="华文细黑" panose="02010600040101010101" pitchFamily="2" charset="-122"/>
              </a:rPr>
              <a:t>，根据《国家税务总局关于统一小规模纳税人标准等若干增值税问题的公告》（2018年第18号）相关规定计入</a:t>
            </a:r>
            <a:r>
              <a:rPr sz="1800">
                <a:solidFill>
                  <a:srgbClr val="FF0000"/>
                </a:solidFill>
                <a:sym typeface="华文细黑" panose="02010600040101010101" pitchFamily="2" charset="-122"/>
              </a:rPr>
              <a:t>“应交税费——待抵扣进项税额”</a:t>
            </a:r>
            <a:r>
              <a:rPr sz="1800">
                <a:sym typeface="华文细黑" panose="02010600040101010101" pitchFamily="2" charset="-122"/>
              </a:rPr>
              <a:t>科目核算、截至2022年3月31日的余额，在2022年度可分别计入固定资产、无形资产、投资资产、存货等相关科目，按规定在企业所得税或个人所得税税前扣除，对此前已税前扣除的折旧、摊销不再调整；对无法划分的部分，在2022年度可一次性在企业所得税或个人所得税税前扣除。</a:t>
            </a:r>
            <a:r>
              <a:rPr sz="1800">
                <a:solidFill>
                  <a:srgbClr val="FF0000"/>
                </a:solidFill>
                <a:sym typeface="+mn-ea"/>
              </a:rPr>
              <a:t>其“待抵扣进项税额”不参与留抵退税。</a:t>
            </a:r>
            <a:endParaRPr sz="1800">
              <a:sym typeface="华文细黑" panose="02010600040101010101" pitchFamily="2" charset="-122"/>
            </a:endParaRPr>
          </a:p>
          <a:p>
            <a:pPr algn="just"/>
            <a:r>
              <a:rPr lang="en-US"/>
              <a:t>                                                                      </a:t>
            </a:r>
            <a:endParaRPr lang="en-US"/>
          </a:p>
          <a:p>
            <a:pPr algn="just"/>
            <a:r>
              <a:rPr lang="en-US"/>
              <a:t>                                         ----</a:t>
            </a:r>
            <a:r>
              <a:rPr sz="1800">
                <a:sym typeface="+mn-ea"/>
              </a:rPr>
              <a:t>国家税务总局公告2022年第6号</a:t>
            </a:r>
            <a:endParaRPr sz="1800"/>
          </a:p>
          <a:p>
            <a:pPr algn="just"/>
            <a:r>
              <a:rPr lang="en-US" sz="1800">
                <a:sym typeface="+mn-ea"/>
              </a:rPr>
              <a:t>                                      </a:t>
            </a:r>
            <a:r>
              <a:rPr sz="1800">
                <a:sym typeface="+mn-ea"/>
              </a:rPr>
              <a:t>《国家税务总局关于小规模纳税人免征增值税等征收管理事项的公告》</a:t>
            </a:r>
            <a:endParaRPr sz="18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756775" cy="675640"/>
          </a:xfrm>
          <a:prstGeom prst="rect">
            <a:avLst/>
          </a:prstGeom>
          <a:noFill/>
        </p:spPr>
        <p:txBody>
          <a:bodyPr wrap="square" rtlCol="0">
            <a:spAutoFit/>
          </a:bodyPr>
          <a:p>
            <a:pPr>
              <a:lnSpc>
                <a:spcPct val="190000"/>
              </a:lnSpc>
            </a:pPr>
            <a:r>
              <a:rPr lang="zh-CN" sz="2000"/>
              <a:t>三、“晋享税惠”税收优惠政策智能管家</a:t>
            </a:r>
            <a:endParaRPr lang="zh-CN" sz="20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10" name="图片 10"/>
          <p:cNvPicPr>
            <a:picLocks noChangeAspect="1"/>
          </p:cNvPicPr>
          <p:nvPr/>
        </p:nvPicPr>
        <p:blipFill>
          <a:blip r:embed="rId2"/>
          <a:stretch>
            <a:fillRect/>
          </a:stretch>
        </p:blipFill>
        <p:spPr>
          <a:xfrm>
            <a:off x="1100455" y="1743710"/>
            <a:ext cx="9627235" cy="4662170"/>
          </a:xfrm>
          <a:prstGeom prst="rect">
            <a:avLst/>
          </a:prstGeom>
          <a:noFill/>
          <a:ln>
            <a:noFill/>
          </a:ln>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0670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电子税务局实操问答</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5246370"/>
          </a:xfrm>
          <a:prstGeom prst="rect">
            <a:avLst/>
          </a:prstGeom>
          <a:noFill/>
        </p:spPr>
        <p:txBody>
          <a:bodyPr wrap="square" rtlCol="0">
            <a:spAutoFit/>
          </a:bodyPr>
          <a:p>
            <a:pPr>
              <a:lnSpc>
                <a:spcPct val="190000"/>
              </a:lnSpc>
            </a:pPr>
            <a:r>
              <a:rPr lang="zh-CN" sz="2000" b="1"/>
              <a:t>问答：</a:t>
            </a:r>
            <a:endParaRPr sz="2000" b="1"/>
          </a:p>
          <a:p>
            <a:pPr algn="just">
              <a:lnSpc>
                <a:spcPct val="150000"/>
              </a:lnSpc>
            </a:pPr>
            <a:r>
              <a:rPr lang="en-US"/>
              <a:t>1</a:t>
            </a:r>
            <a:r>
              <a:rPr lang="zh-CN" altLang="en-US"/>
              <a:t>、问：</a:t>
            </a:r>
            <a:r>
              <a:rPr sz="1800">
                <a:sym typeface="华文细黑" panose="02010600040101010101" pitchFamily="2" charset="-122"/>
              </a:rPr>
              <a:t>当前纳税信用级别不是A级或B级，还有机会享受增值税留抵退税政策吗？</a:t>
            </a:r>
            <a:endParaRPr sz="1800">
              <a:sym typeface="华文细黑" panose="02010600040101010101" pitchFamily="2" charset="-122"/>
            </a:endParaRPr>
          </a:p>
          <a:p>
            <a:pPr algn="just">
              <a:lnSpc>
                <a:spcPct val="150000"/>
              </a:lnSpc>
            </a:pPr>
            <a:r>
              <a:rPr lang="en-US" altLang="zh-CN" sz="1800">
                <a:sym typeface="华文细黑" panose="02010600040101010101" pitchFamily="2" charset="-122"/>
              </a:rPr>
              <a:t>      </a:t>
            </a:r>
            <a:r>
              <a:rPr lang="zh-CN" sz="1800">
                <a:sym typeface="华文细黑" panose="02010600040101010101" pitchFamily="2" charset="-122"/>
              </a:rPr>
              <a:t>答：</a:t>
            </a:r>
            <a:r>
              <a:rPr sz="1800">
                <a:sym typeface="华文细黑" panose="02010600040101010101" pitchFamily="2" charset="-122"/>
              </a:rPr>
              <a:t>税务机关将于</a:t>
            </a:r>
            <a:r>
              <a:rPr sz="1800">
                <a:solidFill>
                  <a:srgbClr val="FF0000"/>
                </a:solidFill>
                <a:sym typeface="华文细黑" panose="02010600040101010101" pitchFamily="2" charset="-122"/>
              </a:rPr>
              <a:t>2022年4月发布2021年度的纳税信用评价结果</a:t>
            </a:r>
            <a:r>
              <a:rPr sz="1800">
                <a:sym typeface="华文细黑" panose="02010600040101010101" pitchFamily="2" charset="-122"/>
              </a:rPr>
              <a:t>。当前纳税信用级别不是A级或B级的纳税人，在2021年度的纳税信用评价中，达到纳税信用A级或B级的，可按照新的纳税信用级别确定是否符合申请留抵退税条件。</a:t>
            </a:r>
            <a:endParaRPr sz="1800">
              <a:sym typeface="华文细黑" panose="02010600040101010101" pitchFamily="2" charset="-122"/>
            </a:endParaRPr>
          </a:p>
          <a:p>
            <a:pPr algn="just">
              <a:lnSpc>
                <a:spcPct val="150000"/>
              </a:lnSpc>
            </a:pPr>
            <a:endParaRPr sz="1800">
              <a:sym typeface="华文细黑" panose="02010600040101010101" pitchFamily="2" charset="-122"/>
            </a:endParaRPr>
          </a:p>
          <a:p>
            <a:pPr algn="just">
              <a:lnSpc>
                <a:spcPct val="150000"/>
              </a:lnSpc>
            </a:pPr>
            <a:r>
              <a:rPr lang="en-US"/>
              <a:t>2</a:t>
            </a:r>
            <a:r>
              <a:rPr lang="zh-CN" altLang="en-US"/>
              <a:t>、问：</a:t>
            </a:r>
            <a:r>
              <a:rPr sz="1800">
                <a:sym typeface="华文细黑" panose="02010600040101010101" pitchFamily="2" charset="-122"/>
              </a:rPr>
              <a:t>2021年度纳税信用评价结果若不再是A级或B级，之前已经按规定申请办理的留抵退税是否需要退回？</a:t>
            </a:r>
            <a:endParaRPr sz="1800">
              <a:sym typeface="华文细黑" panose="02010600040101010101" pitchFamily="2" charset="-122"/>
            </a:endParaRPr>
          </a:p>
          <a:p>
            <a:pPr algn="just">
              <a:lnSpc>
                <a:spcPct val="150000"/>
              </a:lnSpc>
            </a:pPr>
            <a:r>
              <a:rPr lang="en-US" sz="1800">
                <a:sym typeface="华文细黑" panose="02010600040101010101" pitchFamily="2" charset="-122"/>
              </a:rPr>
              <a:t>       </a:t>
            </a:r>
            <a:r>
              <a:rPr lang="zh-CN" altLang="en-US" sz="1800">
                <a:sym typeface="华文细黑" panose="02010600040101010101" pitchFamily="2" charset="-122"/>
              </a:rPr>
              <a:t>答：</a:t>
            </a:r>
            <a:r>
              <a:rPr sz="1800">
                <a:sym typeface="华文细黑" panose="02010600040101010101" pitchFamily="2" charset="-122"/>
              </a:rPr>
              <a:t>纳税人申请增值税留抵退税，以纳税人向主管税务机关</a:t>
            </a:r>
            <a:r>
              <a:rPr sz="1800">
                <a:solidFill>
                  <a:srgbClr val="FF0000"/>
                </a:solidFill>
                <a:sym typeface="华文细黑" panose="02010600040101010101" pitchFamily="2" charset="-122"/>
              </a:rPr>
              <a:t>提交《退（抵）税申请表》时点</a:t>
            </a:r>
            <a:r>
              <a:rPr sz="1800">
                <a:sym typeface="华文细黑" panose="02010600040101010101" pitchFamily="2" charset="-122"/>
              </a:rPr>
              <a:t>的纳税信用级别确定是否符合申请留抵退税条件。已完成退税的纳税信用A级或B级纳税人，因纳税信用年度评价、动态调整等原因，纳税信用级别不再是A级或B级的，其已取得的留抵退税款</a:t>
            </a:r>
            <a:r>
              <a:rPr sz="1800">
                <a:solidFill>
                  <a:srgbClr val="FF0000"/>
                </a:solidFill>
                <a:sym typeface="华文细黑" panose="02010600040101010101" pitchFamily="2" charset="-122"/>
              </a:rPr>
              <a:t>不需要退回</a:t>
            </a:r>
            <a:r>
              <a:rPr sz="1800">
                <a:sym typeface="华文细黑" panose="02010600040101010101" pitchFamily="2" charset="-122"/>
              </a:rPr>
              <a:t>。</a:t>
            </a:r>
            <a:endParaRPr sz="18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290830"/>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电子税务局实操问答</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3169285"/>
          </a:xfrm>
          <a:prstGeom prst="rect">
            <a:avLst/>
          </a:prstGeom>
          <a:noFill/>
        </p:spPr>
        <p:txBody>
          <a:bodyPr wrap="square" rtlCol="0">
            <a:spAutoFit/>
          </a:bodyPr>
          <a:p>
            <a:pPr>
              <a:lnSpc>
                <a:spcPct val="190000"/>
              </a:lnSpc>
            </a:pPr>
            <a:r>
              <a:rPr lang="zh-CN" sz="2000" b="1"/>
              <a:t>问答：</a:t>
            </a:r>
            <a:endParaRPr sz="2000" b="1"/>
          </a:p>
          <a:p>
            <a:pPr algn="just">
              <a:lnSpc>
                <a:spcPct val="150000"/>
              </a:lnSpc>
            </a:pPr>
            <a:r>
              <a:rPr lang="en-US"/>
              <a:t>3</a:t>
            </a:r>
            <a:r>
              <a:rPr lang="zh-CN" altLang="en-US"/>
              <a:t>、问：</a:t>
            </a:r>
            <a:r>
              <a:rPr sz="1800">
                <a:sym typeface="华文细黑" panose="02010600040101010101" pitchFamily="2" charset="-122"/>
              </a:rPr>
              <a:t>个体工商户已按照省税务机关公布的纳税信用管理办法参加纳税信用评价，是否还可以申请参照企业纳税信用评价方式开展评价？</a:t>
            </a:r>
            <a:endParaRPr sz="1800">
              <a:sym typeface="华文细黑" panose="02010600040101010101" pitchFamily="2" charset="-122"/>
            </a:endParaRPr>
          </a:p>
          <a:p>
            <a:pPr algn="just">
              <a:lnSpc>
                <a:spcPct val="150000"/>
              </a:lnSpc>
            </a:pPr>
            <a:r>
              <a:rPr lang="en-US" sz="1800">
                <a:sym typeface="华文细黑" panose="02010600040101010101" pitchFamily="2" charset="-122"/>
              </a:rPr>
              <a:t>      </a:t>
            </a:r>
            <a:r>
              <a:rPr lang="zh-CN" altLang="en-US" sz="1800">
                <a:sym typeface="华文细黑" panose="02010600040101010101" pitchFamily="2" charset="-122"/>
              </a:rPr>
              <a:t>答：</a:t>
            </a:r>
            <a:r>
              <a:rPr sz="1800">
                <a:sym typeface="华文细黑" panose="02010600040101010101" pitchFamily="2" charset="-122"/>
              </a:rPr>
              <a:t>适用增值税一般计税方法的个体工商户，已按照省税务机关公布的纳税信用管理办法参加评价的，可自本公告发布之日起，</a:t>
            </a:r>
            <a:r>
              <a:rPr sz="1800">
                <a:solidFill>
                  <a:srgbClr val="FF0000"/>
                </a:solidFill>
                <a:sym typeface="华文细黑" panose="02010600040101010101" pitchFamily="2" charset="-122"/>
              </a:rPr>
              <a:t>自愿</a:t>
            </a:r>
            <a:r>
              <a:rPr sz="1800">
                <a:sym typeface="华文细黑" panose="02010600040101010101" pitchFamily="2" charset="-122"/>
              </a:rPr>
              <a:t>向主管税务机关申请参照企业纳税信用评价指标和评价方式参加评价。自愿申请参加纳税信用评价的，</a:t>
            </a:r>
            <a:r>
              <a:rPr sz="1800">
                <a:solidFill>
                  <a:srgbClr val="FF0000"/>
                </a:solidFill>
                <a:sym typeface="华文细黑" panose="02010600040101010101" pitchFamily="2" charset="-122"/>
              </a:rPr>
              <a:t>自新的评价结果发布后</a:t>
            </a:r>
            <a:r>
              <a:rPr sz="1800">
                <a:sym typeface="华文细黑" panose="02010600040101010101" pitchFamily="2" charset="-122"/>
              </a:rPr>
              <a:t>，按照新的评价结果确定是否符合申请留抵退税条件。</a:t>
            </a:r>
            <a:endParaRPr sz="1800">
              <a:sym typeface="华文细黑" panose="02010600040101010101" pitchFamily="2" charset="-122"/>
            </a:endParaRPr>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46075"/>
            <a:ext cx="5715000" cy="492125"/>
          </a:xfrm>
          <a:prstGeom prst="rect">
            <a:avLst/>
          </a:prstGeom>
          <a:noFill/>
        </p:spPr>
        <p:txBody>
          <a:bodyPr wrap="square" lIns="0" tIns="0" rIns="0" bIns="0" rtlCol="0" anchor="ctr">
            <a:spAutoFit/>
          </a:bodyPr>
          <a:lstStyle/>
          <a:p>
            <a:r>
              <a:rPr lang="zh-CN" altLang="en-US" sz="3200" dirty="0">
                <a:solidFill>
                  <a:schemeClr val="bg1">
                    <a:lumMod val="65000"/>
                  </a:schemeClr>
                </a:solidFill>
                <a:latin typeface="+mn-lt"/>
                <a:ea typeface="+mn-ea"/>
                <a:cs typeface="+mn-ea"/>
                <a:sym typeface="+mn-lt"/>
              </a:rPr>
              <a:t>电子税务局申报表及账务处理</a:t>
            </a:r>
            <a:endParaRPr lang="zh-CN" altLang="en-US"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1922145"/>
          </a:xfrm>
          <a:prstGeom prst="rect">
            <a:avLst/>
          </a:prstGeom>
          <a:noFill/>
        </p:spPr>
        <p:txBody>
          <a:bodyPr wrap="square" rtlCol="0">
            <a:spAutoFit/>
          </a:bodyPr>
          <a:p>
            <a:pPr>
              <a:lnSpc>
                <a:spcPct val="190000"/>
              </a:lnSpc>
            </a:pPr>
            <a:r>
              <a:rPr lang="zh-CN" sz="2000" b="1"/>
              <a:t>申报表填写：</a:t>
            </a:r>
            <a:endParaRPr sz="2000" b="1"/>
          </a:p>
          <a:p>
            <a:pPr>
              <a:lnSpc>
                <a:spcPct val="150000"/>
              </a:lnSpc>
            </a:pPr>
            <a:r>
              <a:rPr sz="1800">
                <a:sym typeface="华文细黑" panose="02010600040101010101" pitchFamily="2" charset="-122"/>
              </a:rPr>
              <a:t>纳税人应在收到税务机关准予留抵退税的《税务事项通知书》当期，以税务机关核准的允许退还的增量留抵税额冲减期末留抵税额，并在办理增值税纳税申报时，相应填写《增值税及附加税费申报表附列资料（二）（本期进项税额明细）》第22栏“上期留抵税额退税”。</a:t>
            </a:r>
            <a:endParaRPr sz="18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222" y="2969017"/>
            <a:ext cx="4952517" cy="310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2753360"/>
          </a:xfrm>
          <a:prstGeom prst="rect">
            <a:avLst/>
          </a:prstGeom>
          <a:noFill/>
        </p:spPr>
        <p:txBody>
          <a:bodyPr wrap="square" rtlCol="0">
            <a:spAutoFit/>
          </a:bodyPr>
          <a:p>
            <a:pPr>
              <a:lnSpc>
                <a:spcPct val="190000"/>
              </a:lnSpc>
            </a:pPr>
            <a:r>
              <a:rPr lang="zh-CN" sz="2000" b="1"/>
              <a:t>账务处理：</a:t>
            </a:r>
            <a:endParaRPr sz="2000" b="1"/>
          </a:p>
          <a:p>
            <a:pPr algn="l" fontAlgn="auto">
              <a:lnSpc>
                <a:spcPct val="150000"/>
              </a:lnSpc>
            </a:pPr>
            <a:r>
              <a:rPr sz="1800">
                <a:sym typeface="华文细黑" panose="02010600040101010101" pitchFamily="2" charset="-122"/>
              </a:rPr>
              <a:t>借：银行存款</a:t>
            </a:r>
            <a:endParaRPr sz="1800">
              <a:sym typeface="华文细黑" panose="02010600040101010101" pitchFamily="2" charset="-122"/>
            </a:endParaRPr>
          </a:p>
          <a:p>
            <a:pPr algn="l" fontAlgn="auto">
              <a:lnSpc>
                <a:spcPct val="150000"/>
              </a:lnSpc>
            </a:pPr>
            <a:r>
              <a:rPr sz="1800">
                <a:sym typeface="华文细黑" panose="02010600040101010101" pitchFamily="2" charset="-122"/>
              </a:rPr>
              <a:t>贷：应交税费——应交增值税（进项税额转出）</a:t>
            </a:r>
            <a:endParaRPr sz="1800">
              <a:sym typeface="华文细黑" panose="02010600040101010101" pitchFamily="2" charset="-122"/>
            </a:endParaRPr>
          </a:p>
          <a:p>
            <a:pPr algn="l" fontAlgn="auto">
              <a:lnSpc>
                <a:spcPct val="150000"/>
              </a:lnSpc>
            </a:pPr>
            <a:endParaRPr sz="1800">
              <a:sym typeface="华文细黑" panose="02010600040101010101" pitchFamily="2" charset="-122"/>
            </a:endParaRPr>
          </a:p>
          <a:p>
            <a:pPr>
              <a:lnSpc>
                <a:spcPct val="150000"/>
              </a:lnSpc>
            </a:pPr>
            <a:r>
              <a:rPr sz="1800" b="1">
                <a:sym typeface="华文细黑" panose="02010600040101010101" pitchFamily="2" charset="-122"/>
              </a:rPr>
              <a:t>提示</a:t>
            </a:r>
            <a:r>
              <a:rPr sz="1800">
                <a:sym typeface="华文细黑" panose="02010600040101010101" pitchFamily="2" charset="-122"/>
              </a:rPr>
              <a:t>：纳税人取得退税款后，应及时调减留抵税额，否则，会造成重复退税，虚假申报，依据《中华人民共和</a:t>
            </a:r>
            <a:r>
              <a:rPr lang="zh-CN" sz="1800">
                <a:sym typeface="华文细黑" panose="02010600040101010101" pitchFamily="2" charset="-122"/>
              </a:rPr>
              <a:t>国</a:t>
            </a:r>
            <a:r>
              <a:rPr sz="1800">
                <a:sym typeface="华文细黑" panose="02010600040101010101" pitchFamily="2" charset="-122"/>
              </a:rPr>
              <a:t>税收征收管理</a:t>
            </a:r>
            <a:r>
              <a:rPr lang="zh-CN" sz="1800">
                <a:sym typeface="华文细黑" panose="02010600040101010101" pitchFamily="2" charset="-122"/>
              </a:rPr>
              <a:t>法</a:t>
            </a:r>
            <a:r>
              <a:rPr sz="1800">
                <a:sym typeface="华文细黑" panose="02010600040101010101" pitchFamily="2" charset="-122"/>
              </a:rPr>
              <a:t>》承担相应法律责任。</a:t>
            </a:r>
            <a:endParaRPr sz="18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sp>
        <p:nvSpPr>
          <p:cNvPr id="4" name="TextBox 8"/>
          <p:cNvSpPr txBox="1"/>
          <p:nvPr/>
        </p:nvSpPr>
        <p:spPr>
          <a:xfrm>
            <a:off x="3909060" y="346075"/>
            <a:ext cx="5715000" cy="492125"/>
          </a:xfrm>
          <a:prstGeom prst="rect">
            <a:avLst/>
          </a:prstGeom>
          <a:noFill/>
        </p:spPr>
        <p:txBody>
          <a:bodyPr wrap="square" lIns="0" tIns="0" rIns="0" bIns="0" rtlCol="0" anchor="ctr">
            <a:spAutoFit/>
          </a:bodyPr>
          <a:p>
            <a:r>
              <a:rPr lang="zh-CN" altLang="en-US" sz="3200" dirty="0">
                <a:solidFill>
                  <a:schemeClr val="bg1">
                    <a:lumMod val="65000"/>
                  </a:schemeClr>
                </a:solidFill>
                <a:latin typeface="+mn-lt"/>
                <a:ea typeface="+mn-ea"/>
                <a:cs typeface="+mn-ea"/>
                <a:sym typeface="+mn-lt"/>
              </a:rPr>
              <a:t>电子税务局申报表及账务处理</a:t>
            </a:r>
            <a:endParaRPr lang="zh-CN" altLang="en-US" sz="3200" dirty="0">
              <a:solidFill>
                <a:schemeClr val="bg1">
                  <a:lumMod val="65000"/>
                </a:schemeClr>
              </a:solidFill>
              <a:latin typeface="+mn-lt"/>
              <a:ea typeface="+mn-ea"/>
              <a:cs typeface="+mn-ea"/>
              <a:sym typeface="+mn-lt"/>
            </a:endParaRPr>
          </a:p>
        </p:txBody>
      </p:sp>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028700" y="3984625"/>
            <a:ext cx="8811895" cy="2430145"/>
          </a:xfrm>
          <a:prstGeom prst="rect">
            <a:avLst/>
          </a:prstGeom>
          <a:noFill/>
        </p:spPr>
        <p:txBody>
          <a:bodyPr wrap="square" rtlCol="0">
            <a:spAutoFit/>
          </a:bodyPr>
          <a:p>
            <a:pPr>
              <a:lnSpc>
                <a:spcPct val="190000"/>
              </a:lnSpc>
            </a:pPr>
            <a:r>
              <a:rPr lang="zh-CN" sz="2000" b="1">
                <a:solidFill>
                  <a:srgbClr val="FF0000"/>
                </a:solidFill>
              </a:rPr>
              <a:t>纳税人自收到留抵退税额之日起，应当在下一个纳税申报期从城建税计税依据中扣除。</a:t>
            </a:r>
            <a:endParaRPr lang="zh-CN" sz="2000" b="1">
              <a:solidFill>
                <a:srgbClr val="FF0000"/>
              </a:solidFill>
            </a:endParaRPr>
          </a:p>
          <a:p>
            <a:pPr>
              <a:lnSpc>
                <a:spcPct val="190000"/>
              </a:lnSpc>
            </a:pPr>
            <a:r>
              <a:rPr lang="zh-CN" sz="2000" b="1"/>
              <a:t>留抵退税额仅允许在按照增值税一般计税方法确定的城建税计税依据中扣除。当期未扣除完的余额，在以后纳税申报期按规定继续扣除。</a:t>
            </a:r>
            <a:endParaRPr lang="zh-CN" sz="2000" b="1"/>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sp>
        <p:nvSpPr>
          <p:cNvPr id="4" name="TextBox 8"/>
          <p:cNvSpPr txBox="1"/>
          <p:nvPr/>
        </p:nvSpPr>
        <p:spPr>
          <a:xfrm>
            <a:off x="3909060" y="295275"/>
            <a:ext cx="5715000" cy="492125"/>
          </a:xfrm>
          <a:prstGeom prst="rect">
            <a:avLst/>
          </a:prstGeom>
          <a:noFill/>
        </p:spPr>
        <p:txBody>
          <a:bodyPr wrap="square" lIns="0" tIns="0" rIns="0" bIns="0" rtlCol="0" anchor="ctr">
            <a:spAutoFit/>
          </a:bodyPr>
          <a:p>
            <a:r>
              <a:rPr lang="zh-CN" altLang="en-US" sz="3200" dirty="0">
                <a:solidFill>
                  <a:schemeClr val="bg1">
                    <a:lumMod val="65000"/>
                  </a:schemeClr>
                </a:solidFill>
                <a:latin typeface="+mn-lt"/>
                <a:ea typeface="+mn-ea"/>
                <a:cs typeface="+mn-ea"/>
                <a:sym typeface="+mn-lt"/>
              </a:rPr>
              <a:t>附加税后续处理</a:t>
            </a:r>
            <a:endParaRPr lang="zh-CN" altLang="en-US" sz="3200" dirty="0">
              <a:solidFill>
                <a:schemeClr val="bg1">
                  <a:lumMod val="65000"/>
                </a:schemeClr>
              </a:solidFill>
              <a:latin typeface="+mn-lt"/>
              <a:ea typeface="+mn-ea"/>
              <a:cs typeface="+mn-ea"/>
              <a:sym typeface="+mn-lt"/>
            </a:endParaRPr>
          </a:p>
        </p:txBody>
      </p:sp>
      <p:pic>
        <p:nvPicPr>
          <p:cNvPr id="5" name="图片 4"/>
          <p:cNvPicPr>
            <a:picLocks noChangeAspect="1"/>
          </p:cNvPicPr>
          <p:nvPr/>
        </p:nvPicPr>
        <p:blipFill>
          <a:blip r:embed="rId2"/>
          <a:stretch>
            <a:fillRect/>
          </a:stretch>
        </p:blipFill>
        <p:spPr>
          <a:xfrm>
            <a:off x="956310" y="1024255"/>
            <a:ext cx="8849360" cy="2649220"/>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6" name="文本框 5"/>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196070" cy="3999865"/>
          </a:xfrm>
          <a:prstGeom prst="rect">
            <a:avLst/>
          </a:prstGeom>
          <a:noFill/>
        </p:spPr>
        <p:txBody>
          <a:bodyPr wrap="square" rtlCol="0">
            <a:spAutoFit/>
          </a:bodyPr>
          <a:p>
            <a:pPr>
              <a:lnSpc>
                <a:spcPct val="190000"/>
              </a:lnSpc>
            </a:pPr>
            <a:r>
              <a:rPr lang="zh-CN" sz="2000" b="1"/>
              <a:t>案例：</a:t>
            </a:r>
            <a:endParaRPr sz="2000" b="1"/>
          </a:p>
          <a:p>
            <a:pPr algn="l" fontAlgn="auto">
              <a:lnSpc>
                <a:spcPct val="150000"/>
              </a:lnSpc>
            </a:pPr>
            <a:r>
              <a:rPr lang="zh-CN" sz="1800"/>
              <a:t>甲公司是制造业的增值税一般纳税人（城建税率</a:t>
            </a:r>
            <a:r>
              <a:rPr lang="en-US" altLang="zh-CN" sz="1800"/>
              <a:t>7%</a:t>
            </a:r>
            <a:r>
              <a:rPr lang="zh-CN" sz="1800"/>
              <a:t>），</a:t>
            </a:r>
            <a:r>
              <a:rPr lang="en-US" altLang="zh-CN" sz="1800"/>
              <a:t>2022</a:t>
            </a:r>
            <a:r>
              <a:rPr lang="zh-CN" altLang="en-US" sz="1800"/>
              <a:t>年</a:t>
            </a:r>
            <a:r>
              <a:rPr lang="en-US" altLang="zh-CN" sz="1800"/>
              <a:t>5</a:t>
            </a:r>
            <a:r>
              <a:rPr lang="zh-CN" altLang="en-US" sz="1800"/>
              <a:t>月增值税销项税额</a:t>
            </a:r>
            <a:r>
              <a:rPr lang="en-US" altLang="zh-CN" sz="1800"/>
              <a:t>100</a:t>
            </a:r>
            <a:r>
              <a:rPr lang="zh-CN" altLang="en-US" sz="1800"/>
              <a:t>万元，对应的可抵扣进项税额</a:t>
            </a:r>
            <a:r>
              <a:rPr lang="en-US" altLang="zh-CN" sz="1800"/>
              <a:t>40</a:t>
            </a:r>
            <a:r>
              <a:rPr lang="zh-CN" altLang="en-US" sz="1800"/>
              <a:t>万元，</a:t>
            </a:r>
            <a:r>
              <a:rPr lang="en-US" altLang="zh-CN" sz="1800">
                <a:solidFill>
                  <a:srgbClr val="FF0000"/>
                </a:solidFill>
              </a:rPr>
              <a:t>5</a:t>
            </a:r>
            <a:r>
              <a:rPr lang="zh-CN" altLang="en-US" sz="1800">
                <a:solidFill>
                  <a:srgbClr val="FF0000"/>
                </a:solidFill>
              </a:rPr>
              <a:t>月收到增值税留抵退税额</a:t>
            </a:r>
            <a:r>
              <a:rPr lang="en-US" altLang="zh-CN" sz="1800">
                <a:solidFill>
                  <a:srgbClr val="FF0000"/>
                </a:solidFill>
              </a:rPr>
              <a:t>20</a:t>
            </a:r>
            <a:r>
              <a:rPr lang="zh-CN" altLang="en-US" sz="1800">
                <a:solidFill>
                  <a:srgbClr val="FF0000"/>
                </a:solidFill>
              </a:rPr>
              <a:t>万元</a:t>
            </a:r>
            <a:r>
              <a:rPr lang="zh-CN" altLang="en-US" sz="1800"/>
              <a:t>，那么甲公司在</a:t>
            </a:r>
            <a:r>
              <a:rPr lang="en-US" altLang="zh-CN" sz="1800"/>
              <a:t>5</a:t>
            </a:r>
            <a:r>
              <a:rPr lang="zh-CN" altLang="en-US" sz="1800"/>
              <a:t>月应申报的城建税如何计算？</a:t>
            </a:r>
            <a:endParaRPr lang="zh-CN" altLang="en-US" sz="1800"/>
          </a:p>
          <a:p>
            <a:pPr algn="l" fontAlgn="auto">
              <a:lnSpc>
                <a:spcPct val="150000"/>
              </a:lnSpc>
            </a:pPr>
            <a:endParaRPr lang="zh-CN" altLang="en-US" sz="1800"/>
          </a:p>
          <a:p>
            <a:pPr algn="l" fontAlgn="auto">
              <a:lnSpc>
                <a:spcPct val="150000"/>
              </a:lnSpc>
            </a:pPr>
            <a:r>
              <a:rPr lang="zh-CN" altLang="en-US" sz="1800"/>
              <a:t>计算方法：</a:t>
            </a:r>
            <a:endParaRPr lang="zh-CN" altLang="en-US" sz="1800"/>
          </a:p>
          <a:p>
            <a:pPr algn="l" fontAlgn="auto">
              <a:lnSpc>
                <a:spcPct val="150000"/>
              </a:lnSpc>
            </a:pPr>
            <a:r>
              <a:rPr lang="zh-CN" altLang="en-US" sz="1800"/>
              <a:t>应纳增值税税额</a:t>
            </a:r>
            <a:r>
              <a:rPr lang="en-US" altLang="zh-CN" sz="1800"/>
              <a:t>=100-40=60</a:t>
            </a:r>
            <a:r>
              <a:rPr lang="zh-CN" altLang="en-US" sz="1800"/>
              <a:t>万元</a:t>
            </a:r>
            <a:endParaRPr lang="zh-CN" altLang="en-US" sz="1800"/>
          </a:p>
          <a:p>
            <a:pPr algn="l" fontAlgn="auto">
              <a:lnSpc>
                <a:spcPct val="150000"/>
              </a:lnSpc>
            </a:pPr>
            <a:r>
              <a:rPr lang="zh-CN" altLang="en-US" sz="1800">
                <a:solidFill>
                  <a:srgbClr val="FF0000"/>
                </a:solidFill>
              </a:rPr>
              <a:t>扣除留抵退税后的城建税的计税依据是：</a:t>
            </a:r>
            <a:r>
              <a:rPr lang="en-US" altLang="zh-CN" sz="1800">
                <a:solidFill>
                  <a:srgbClr val="FF0000"/>
                </a:solidFill>
              </a:rPr>
              <a:t>60-20=40</a:t>
            </a:r>
            <a:r>
              <a:rPr lang="zh-CN" altLang="en-US" sz="1800">
                <a:solidFill>
                  <a:srgbClr val="FF0000"/>
                </a:solidFill>
              </a:rPr>
              <a:t>万元</a:t>
            </a:r>
            <a:endParaRPr lang="zh-CN" altLang="en-US" sz="1800"/>
          </a:p>
          <a:p>
            <a:pPr algn="l" fontAlgn="auto">
              <a:lnSpc>
                <a:spcPct val="150000"/>
              </a:lnSpc>
            </a:pPr>
            <a:r>
              <a:rPr lang="zh-CN" altLang="en-US" sz="1800"/>
              <a:t>应纳城建税税额</a:t>
            </a:r>
            <a:r>
              <a:rPr lang="en-US" altLang="zh-CN" sz="1800"/>
              <a:t>=40*7%=2.8</a:t>
            </a:r>
            <a:r>
              <a:rPr lang="zh-CN" altLang="en-US" sz="1800"/>
              <a:t>万元</a:t>
            </a:r>
            <a:endParaRPr lang="zh-CN" altLang="en-US" sz="18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sp>
        <p:nvSpPr>
          <p:cNvPr id="4" name="TextBox 8"/>
          <p:cNvSpPr txBox="1"/>
          <p:nvPr/>
        </p:nvSpPr>
        <p:spPr>
          <a:xfrm>
            <a:off x="3909060" y="346075"/>
            <a:ext cx="5715000" cy="492125"/>
          </a:xfrm>
          <a:prstGeom prst="rect">
            <a:avLst/>
          </a:prstGeom>
          <a:noFill/>
        </p:spPr>
        <p:txBody>
          <a:bodyPr wrap="square" lIns="0" tIns="0" rIns="0" bIns="0" rtlCol="0" anchor="ctr">
            <a:spAutoFit/>
          </a:bodyPr>
          <a:p>
            <a:r>
              <a:rPr lang="zh-CN" altLang="en-US" sz="3200" dirty="0">
                <a:solidFill>
                  <a:schemeClr val="bg1">
                    <a:lumMod val="65000"/>
                  </a:schemeClr>
                </a:solidFill>
                <a:latin typeface="+mn-lt"/>
                <a:ea typeface="+mn-ea"/>
                <a:cs typeface="+mn-ea"/>
                <a:sym typeface="+mn-lt"/>
              </a:rPr>
              <a:t>电子税务局申报表及账务处理</a:t>
            </a:r>
            <a:endParaRPr lang="zh-CN" altLang="en-US" sz="3200" dirty="0">
              <a:solidFill>
                <a:schemeClr val="bg1">
                  <a:lumMod val="65000"/>
                </a:schemeClr>
              </a:solidFill>
              <a:latin typeface="+mn-lt"/>
              <a:ea typeface="+mn-ea"/>
              <a:cs typeface="+mn-ea"/>
              <a:sym typeface="+mn-lt"/>
            </a:endParaRPr>
          </a:p>
        </p:txBody>
      </p:sp>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23"/>
          <p:cNvSpPr/>
          <p:nvPr/>
        </p:nvSpPr>
        <p:spPr>
          <a:xfrm rot="10800000">
            <a:off x="0" y="-13522"/>
            <a:ext cx="5514330" cy="2057171"/>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59"/>
          <p:cNvSpPr>
            <a:spLocks noChangeArrowheads="1"/>
          </p:cNvSpPr>
          <p:nvPr/>
        </p:nvSpPr>
        <p:spPr bwMode="auto">
          <a:xfrm>
            <a:off x="2965450" y="2750636"/>
            <a:ext cx="69278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dirty="0">
                <a:solidFill>
                  <a:srgbClr val="A79FAA"/>
                </a:solidFill>
                <a:latin typeface="+mn-lt"/>
                <a:ea typeface="+mn-ea"/>
                <a:cs typeface="+mn-ea"/>
                <a:sym typeface="+mn-lt"/>
              </a:rPr>
              <a:t>感 谢 您 的 观 看</a:t>
            </a:r>
            <a:endParaRPr lang="en-US" altLang="zh-CN" sz="6000" dirty="0">
              <a:solidFill>
                <a:srgbClr val="A79FAA"/>
              </a:solidFill>
              <a:latin typeface="+mn-lt"/>
              <a:ea typeface="+mn-ea"/>
              <a:cs typeface="+mn-ea"/>
              <a:sym typeface="+mn-lt"/>
            </a:endParaRPr>
          </a:p>
        </p:txBody>
      </p:sp>
      <p:sp>
        <p:nvSpPr>
          <p:cNvPr id="25" name="任意多边形: 形状 24"/>
          <p:cNvSpPr/>
          <p:nvPr/>
        </p:nvSpPr>
        <p:spPr>
          <a:xfrm rot="10800000">
            <a:off x="3117007" y="-5171"/>
            <a:ext cx="4245681" cy="1312069"/>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形状 25"/>
          <p:cNvSpPr/>
          <p:nvPr/>
        </p:nvSpPr>
        <p:spPr>
          <a:xfrm rot="10800000" flipV="1">
            <a:off x="4917207" y="5128495"/>
            <a:ext cx="5614682" cy="209460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rot="10800000" flipV="1">
            <a:off x="8607487" y="5819074"/>
            <a:ext cx="4251263" cy="1404028"/>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E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85190" y="880110"/>
            <a:ext cx="9756775" cy="675640"/>
          </a:xfrm>
          <a:prstGeom prst="rect">
            <a:avLst/>
          </a:prstGeom>
          <a:noFill/>
        </p:spPr>
        <p:txBody>
          <a:bodyPr wrap="square" rtlCol="0">
            <a:spAutoFit/>
          </a:bodyPr>
          <a:p>
            <a:pPr>
              <a:lnSpc>
                <a:spcPct val="190000"/>
              </a:lnSpc>
            </a:pPr>
            <a:r>
              <a:rPr lang="zh-CN" sz="2000"/>
              <a:t>四、电子税务局首页功能介绍：操作手册、操作视频、常见</a:t>
            </a:r>
            <a:r>
              <a:rPr lang="zh-CN" sz="2000"/>
              <a:t>问题</a:t>
            </a:r>
            <a:endParaRPr lang="zh-CN" sz="2000"/>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11" name="图片 11"/>
          <p:cNvPicPr>
            <a:picLocks noChangeAspect="1"/>
          </p:cNvPicPr>
          <p:nvPr/>
        </p:nvPicPr>
        <p:blipFill>
          <a:blip r:embed="rId2"/>
          <a:stretch>
            <a:fillRect/>
          </a:stretch>
        </p:blipFill>
        <p:spPr>
          <a:xfrm>
            <a:off x="1100455" y="1816100"/>
            <a:ext cx="9325610" cy="4523105"/>
          </a:xfrm>
          <a:prstGeom prst="rect">
            <a:avLst/>
          </a:prstGeom>
          <a:noFill/>
          <a:ln>
            <a:noFill/>
          </a:ln>
        </p:spPr>
      </p:pic>
      <p:pic>
        <p:nvPicPr>
          <p:cNvPr id="4" name="图片 3"/>
          <p:cNvPicPr>
            <a:picLocks noChangeAspect="1"/>
          </p:cNvPicPr>
          <p:nvPr/>
        </p:nvPicPr>
        <p:blipFill>
          <a:blip r:embed="rId3"/>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sp>
        <p:nvSpPr>
          <p:cNvPr id="6" name="文本框 5"/>
          <p:cNvSpPr txBox="1"/>
          <p:nvPr/>
        </p:nvSpPr>
        <p:spPr>
          <a:xfrm>
            <a:off x="1244600" y="951865"/>
            <a:ext cx="4167505" cy="3014980"/>
          </a:xfrm>
          <a:prstGeom prst="rect">
            <a:avLst/>
          </a:prstGeom>
          <a:noFill/>
        </p:spPr>
        <p:txBody>
          <a:bodyPr wrap="square" rtlCol="0">
            <a:spAutoFit/>
          </a:bodyPr>
          <a:p>
            <a:pPr>
              <a:lnSpc>
                <a:spcPct val="190000"/>
              </a:lnSpc>
            </a:pPr>
            <a:r>
              <a:rPr lang="zh-CN" sz="2000"/>
              <a:t>五、请您扫描以下二维码，关注“</a:t>
            </a:r>
            <a:r>
              <a:rPr lang="zh-CN" sz="2000" b="1"/>
              <a:t>晓红说税</a:t>
            </a:r>
            <a:r>
              <a:rPr lang="zh-CN" sz="2000"/>
              <a:t>”微信公众号，免费参加晋中市税务局推出的助力小微企业发展“春雨润苗”专项行动纳税人学堂网络课程学习：</a:t>
            </a:r>
            <a:endParaRPr lang="zh-CN" sz="2000"/>
          </a:p>
        </p:txBody>
      </p:sp>
      <p:pic>
        <p:nvPicPr>
          <p:cNvPr id="4" name="图片 3"/>
          <p:cNvPicPr>
            <a:picLocks noChangeAspect="1"/>
          </p:cNvPicPr>
          <p:nvPr/>
        </p:nvPicPr>
        <p:blipFill>
          <a:blip r:embed="rId2"/>
          <a:stretch>
            <a:fillRect/>
          </a:stretch>
        </p:blipFill>
        <p:spPr>
          <a:xfrm>
            <a:off x="5636895" y="1024255"/>
            <a:ext cx="4751070" cy="5466715"/>
          </a:xfrm>
          <a:prstGeom prst="rect">
            <a:avLst/>
          </a:prstGeom>
        </p:spPr>
      </p:pic>
      <p:pic>
        <p:nvPicPr>
          <p:cNvPr id="8" name="图片 7"/>
          <p:cNvPicPr>
            <a:picLocks noChangeAspect="1"/>
          </p:cNvPicPr>
          <p:nvPr/>
        </p:nvPicPr>
        <p:blipFill>
          <a:blip r:embed="rId3"/>
          <a:stretch>
            <a:fillRect/>
          </a:stretch>
        </p:blipFill>
        <p:spPr>
          <a:xfrm>
            <a:off x="635" y="-24130"/>
            <a:ext cx="884555" cy="1049020"/>
          </a:xfrm>
          <a:prstGeom prst="rect">
            <a:avLst/>
          </a:prstGeom>
        </p:spPr>
      </p:pic>
      <p:sp>
        <p:nvSpPr>
          <p:cNvPr id="2" name="文本框 1"/>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244600" y="1384300"/>
            <a:ext cx="8870315" cy="4534535"/>
          </a:xfrm>
          <a:prstGeom prst="rect">
            <a:avLst/>
          </a:prstGeom>
          <a:noFill/>
        </p:spPr>
        <p:txBody>
          <a:bodyPr wrap="square" rtlCol="0">
            <a:spAutoFit/>
          </a:bodyPr>
          <a:p>
            <a:pPr>
              <a:lnSpc>
                <a:spcPct val="190000"/>
              </a:lnSpc>
            </a:pPr>
            <a:r>
              <a:rPr lang="zh-CN" sz="2000"/>
              <a:t>六、诉求反应渠道：</a:t>
            </a:r>
            <a:endParaRPr lang="zh-CN" sz="2000"/>
          </a:p>
          <a:p>
            <a:pPr>
              <a:lnSpc>
                <a:spcPct val="190000"/>
              </a:lnSpc>
            </a:pPr>
            <a:r>
              <a:rPr lang="zh-CN" sz="2200"/>
              <a:t>我们的服务需要您的参与和监督，您的“非常满意”是我们不懈努力的方向！</a:t>
            </a:r>
            <a:endParaRPr lang="zh-CN" sz="2200"/>
          </a:p>
          <a:p>
            <a:pPr>
              <a:lnSpc>
                <a:spcPct val="190000"/>
              </a:lnSpc>
            </a:pPr>
            <a:r>
              <a:rPr lang="zh-CN" sz="2200" b="1">
                <a:sym typeface="+mn-ea"/>
              </a:rPr>
              <a:t>区局局长热线电话：0354-3117376</a:t>
            </a:r>
            <a:endParaRPr lang="zh-CN" sz="2200" b="1"/>
          </a:p>
          <a:p>
            <a:pPr>
              <a:lnSpc>
                <a:spcPct val="190000"/>
              </a:lnSpc>
            </a:pPr>
            <a:r>
              <a:rPr lang="zh-CN" sz="2200" b="1"/>
              <a:t>区局第一税务分局局长电话：0354-3117216</a:t>
            </a:r>
            <a:endParaRPr lang="zh-CN" sz="2200" b="1"/>
          </a:p>
          <a:p>
            <a:pPr>
              <a:lnSpc>
                <a:spcPct val="190000"/>
              </a:lnSpc>
            </a:pPr>
            <a:r>
              <a:rPr lang="zh-CN" sz="2200" b="1"/>
              <a:t>区局办税服务厅咨询预约电话：0354-3269278</a:t>
            </a:r>
            <a:br>
              <a:rPr lang="zh-CN" sz="2200" b="1"/>
            </a:br>
            <a:r>
              <a:rPr lang="zh-CN" sz="2200" b="1"/>
              <a:t>税务Ukey服务电话：0354-2666116、3269611、3269622</a:t>
            </a:r>
            <a:endParaRPr lang="zh-CN" sz="2200" b="1"/>
          </a:p>
        </p:txBody>
      </p:sp>
      <p:pic>
        <p:nvPicPr>
          <p:cNvPr id="3" name="图片 2"/>
          <p:cNvPicPr>
            <a:picLocks noChangeAspect="1"/>
          </p:cNvPicPr>
          <p:nvPr/>
        </p:nvPicPr>
        <p:blipFill>
          <a:blip r:embed="rId1"/>
          <a:stretch>
            <a:fillRect/>
          </a:stretch>
        </p:blipFill>
        <p:spPr>
          <a:xfrm>
            <a:off x="10805798" y="290645"/>
            <a:ext cx="1580468" cy="508295"/>
          </a:xfrm>
          <a:prstGeom prst="rect">
            <a:avLst/>
          </a:prstGeom>
        </p:spPr>
      </p:pic>
      <p:pic>
        <p:nvPicPr>
          <p:cNvPr id="8" name="图片 7"/>
          <p:cNvPicPr>
            <a:picLocks noChangeAspect="1"/>
          </p:cNvPicPr>
          <p:nvPr/>
        </p:nvPicPr>
        <p:blipFill>
          <a:blip r:embed="rId2"/>
          <a:stretch>
            <a:fillRect/>
          </a:stretch>
        </p:blipFill>
        <p:spPr>
          <a:xfrm>
            <a:off x="635" y="-24130"/>
            <a:ext cx="884555" cy="1049020"/>
          </a:xfrm>
          <a:prstGeom prst="rect">
            <a:avLst/>
          </a:prstGeom>
        </p:spPr>
      </p:pic>
      <p:sp>
        <p:nvSpPr>
          <p:cNvPr id="4" name="文本框 3"/>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p:cNvSpPr txBox="1"/>
          <p:nvPr/>
        </p:nvSpPr>
        <p:spPr>
          <a:xfrm>
            <a:off x="3909060" y="340995"/>
            <a:ext cx="6263005" cy="492125"/>
          </a:xfrm>
          <a:prstGeom prst="rect">
            <a:avLst/>
          </a:prstGeom>
          <a:noFill/>
        </p:spPr>
        <p:txBody>
          <a:bodyPr wrap="square" lIns="0" tIns="0" rIns="0" bIns="0" rtlCol="0" anchor="ctr">
            <a:spAutoFit/>
          </a:bodyPr>
          <a:lstStyle/>
          <a:p>
            <a:r>
              <a:rPr sz="3200" dirty="0">
                <a:solidFill>
                  <a:schemeClr val="bg1">
                    <a:lumMod val="65000"/>
                  </a:schemeClr>
                </a:solidFill>
                <a:latin typeface="+mn-lt"/>
                <a:ea typeface="+mn-ea"/>
                <a:cs typeface="+mn-ea"/>
                <a:sym typeface="+mn-lt"/>
              </a:rPr>
              <a:t>留抵退税政策近年发展史</a:t>
            </a:r>
            <a:endParaRPr sz="3200" dirty="0">
              <a:solidFill>
                <a:schemeClr val="bg1">
                  <a:lumMod val="65000"/>
                </a:schemeClr>
              </a:solidFill>
              <a:latin typeface="+mn-lt"/>
              <a:ea typeface="+mn-ea"/>
              <a:cs typeface="+mn-ea"/>
              <a:sym typeface="+mn-lt"/>
            </a:endParaRPr>
          </a:p>
        </p:txBody>
      </p:sp>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94" name="直线连接符 17"/>
          <p:cNvCxnSpPr/>
          <p:nvPr>
            <p:custDataLst>
              <p:tags r:id="rId1"/>
            </p:custDataLst>
          </p:nvPr>
        </p:nvCxnSpPr>
        <p:spPr>
          <a:xfrm>
            <a:off x="584200" y="1826505"/>
            <a:ext cx="1222946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5" name="任意多边形: 形状 67"/>
          <p:cNvSpPr/>
          <p:nvPr>
            <p:custDataLst>
              <p:tags r:id="rId2"/>
            </p:custDataLst>
          </p:nvPr>
        </p:nvSpPr>
        <p:spPr>
          <a:xfrm flipH="1">
            <a:off x="10062343" y="2862486"/>
            <a:ext cx="257328" cy="192979"/>
          </a:xfrm>
          <a:custGeom>
            <a:avLst/>
            <a:gdLst>
              <a:gd name="connsiteX0" fmla="*/ 201295 w 256540"/>
              <a:gd name="connsiteY0" fmla="*/ 0 h 192405"/>
              <a:gd name="connsiteX1" fmla="*/ 116840 w 256540"/>
              <a:gd name="connsiteY1" fmla="*/ 0 h 192405"/>
              <a:gd name="connsiteX2" fmla="*/ 42545 w 256540"/>
              <a:gd name="connsiteY2" fmla="*/ 0 h 192405"/>
              <a:gd name="connsiteX3" fmla="*/ 38395 w 256540"/>
              <a:gd name="connsiteY3" fmla="*/ 0 h 192405"/>
              <a:gd name="connsiteX4" fmla="*/ 0 w 256540"/>
              <a:gd name="connsiteY4" fmla="*/ 38418 h 192405"/>
              <a:gd name="connsiteX5" fmla="*/ 38395 w 256540"/>
              <a:gd name="connsiteY5" fmla="*/ 76835 h 192405"/>
              <a:gd name="connsiteX6" fmla="*/ 116803 w 256540"/>
              <a:gd name="connsiteY6" fmla="*/ 76835 h 192405"/>
              <a:gd name="connsiteX7" fmla="*/ 116802 w 256540"/>
              <a:gd name="connsiteY7" fmla="*/ 76835 h 192405"/>
              <a:gd name="connsiteX8" fmla="*/ 188270 w 256540"/>
              <a:gd name="connsiteY8" fmla="*/ 76835 h 192405"/>
              <a:gd name="connsiteX9" fmla="*/ 198392 w 256540"/>
              <a:gd name="connsiteY9" fmla="*/ 81027 h 192405"/>
              <a:gd name="connsiteX10" fmla="*/ 206401 w 256540"/>
              <a:gd name="connsiteY10" fmla="*/ 100330 h 192405"/>
              <a:gd name="connsiteX11" fmla="*/ 198392 w 256540"/>
              <a:gd name="connsiteY11" fmla="*/ 119633 h 192405"/>
              <a:gd name="connsiteX12" fmla="*/ 188271 w 256540"/>
              <a:gd name="connsiteY12" fmla="*/ 123825 h 192405"/>
              <a:gd name="connsiteX13" fmla="*/ 138430 w 256540"/>
              <a:gd name="connsiteY13" fmla="*/ 123825 h 192405"/>
              <a:gd name="connsiteX14" fmla="*/ 112395 w 256540"/>
              <a:gd name="connsiteY14" fmla="*/ 123825 h 192405"/>
              <a:gd name="connsiteX15" fmla="*/ 106407 w 256540"/>
              <a:gd name="connsiteY15" fmla="*/ 123825 h 192405"/>
              <a:gd name="connsiteX16" fmla="*/ 88265 w 256540"/>
              <a:gd name="connsiteY16" fmla="*/ 141922 h 192405"/>
              <a:gd name="connsiteX17" fmla="*/ 106407 w 256540"/>
              <a:gd name="connsiteY17" fmla="*/ 160021 h 192405"/>
              <a:gd name="connsiteX18" fmla="*/ 112395 w 256540"/>
              <a:gd name="connsiteY18" fmla="*/ 160021 h 192405"/>
              <a:gd name="connsiteX19" fmla="*/ 138430 w 256540"/>
              <a:gd name="connsiteY19" fmla="*/ 160021 h 192405"/>
              <a:gd name="connsiteX20" fmla="*/ 244796 w 256540"/>
              <a:gd name="connsiteY20" fmla="*/ 160021 h 192405"/>
              <a:gd name="connsiteX21" fmla="*/ 248386 w 256540"/>
              <a:gd name="connsiteY21" fmla="*/ 161506 h 192405"/>
              <a:gd name="connsiteX22" fmla="*/ 253681 w 256540"/>
              <a:gd name="connsiteY22" fmla="*/ 174308 h 192405"/>
              <a:gd name="connsiteX23" fmla="*/ 235585 w 256540"/>
              <a:gd name="connsiteY23" fmla="*/ 192405 h 192405"/>
              <a:gd name="connsiteX24" fmla="*/ 238444 w 256540"/>
              <a:gd name="connsiteY24" fmla="*/ 192405 h 192405"/>
              <a:gd name="connsiteX25" fmla="*/ 256540 w 256540"/>
              <a:gd name="connsiteY25" fmla="*/ 174308 h 192405"/>
              <a:gd name="connsiteX26" fmla="*/ 251245 w 256540"/>
              <a:gd name="connsiteY26" fmla="*/ 161506 h 192405"/>
              <a:gd name="connsiteX27" fmla="*/ 247590 w 256540"/>
              <a:gd name="connsiteY27" fmla="*/ 159994 h 192405"/>
              <a:gd name="connsiteX28" fmla="*/ 239086 w 256540"/>
              <a:gd name="connsiteY28" fmla="*/ 156210 h 192405"/>
              <a:gd name="connsiteX29" fmla="*/ 238444 w 256540"/>
              <a:gd name="connsiteY29" fmla="*/ 156210 h 192405"/>
              <a:gd name="connsiteX30" fmla="*/ 235585 w 256540"/>
              <a:gd name="connsiteY30" fmla="*/ 156210 h 192405"/>
              <a:gd name="connsiteX31" fmla="*/ 129196 w 256540"/>
              <a:gd name="connsiteY31" fmla="*/ 156210 h 192405"/>
              <a:gd name="connsiteX32" fmla="*/ 125597 w 256540"/>
              <a:gd name="connsiteY32" fmla="*/ 154725 h 192405"/>
              <a:gd name="connsiteX33" fmla="*/ 120288 w 256540"/>
              <a:gd name="connsiteY33" fmla="*/ 141922 h 192405"/>
              <a:gd name="connsiteX34" fmla="*/ 125597 w 256540"/>
              <a:gd name="connsiteY34" fmla="*/ 129121 h 192405"/>
              <a:gd name="connsiteX35" fmla="*/ 129197 w 256540"/>
              <a:gd name="connsiteY35" fmla="*/ 127635 h 192405"/>
              <a:gd name="connsiteX36" fmla="*/ 179071 w 256540"/>
              <a:gd name="connsiteY36" fmla="*/ 127635 h 192405"/>
              <a:gd name="connsiteX37" fmla="*/ 179070 w 256540"/>
              <a:gd name="connsiteY37" fmla="*/ 127635 h 192405"/>
              <a:gd name="connsiteX38" fmla="*/ 227305 w 256540"/>
              <a:gd name="connsiteY38" fmla="*/ 127635 h 192405"/>
              <a:gd name="connsiteX39" fmla="*/ 254635 w 256540"/>
              <a:gd name="connsiteY39" fmla="*/ 100330 h 192405"/>
              <a:gd name="connsiteX40" fmla="*/ 227305 w 256540"/>
              <a:gd name="connsiteY40" fmla="*/ 73025 h 192405"/>
              <a:gd name="connsiteX41" fmla="*/ 201295 w 256540"/>
              <a:gd name="connsiteY41" fmla="*/ 73025 h 192405"/>
              <a:gd name="connsiteX42" fmla="*/ 179070 w 256540"/>
              <a:gd name="connsiteY42" fmla="*/ 73025 h 192405"/>
              <a:gd name="connsiteX43" fmla="*/ 107614 w 256540"/>
              <a:gd name="connsiteY43" fmla="*/ 73025 h 192405"/>
              <a:gd name="connsiteX44" fmla="*/ 89658 w 256540"/>
              <a:gd name="connsiteY44" fmla="*/ 65578 h 192405"/>
              <a:gd name="connsiteX45" fmla="*/ 78408 w 256540"/>
              <a:gd name="connsiteY45" fmla="*/ 38418 h 192405"/>
              <a:gd name="connsiteX46" fmla="*/ 89691 w 256540"/>
              <a:gd name="connsiteY46" fmla="*/ 11257 h 192405"/>
              <a:gd name="connsiteX47" fmla="*/ 107651 w 256540"/>
              <a:gd name="connsiteY47" fmla="*/ 3810 h 192405"/>
              <a:gd name="connsiteX48" fmla="*/ 201295 w 256540"/>
              <a:gd name="connsiteY48" fmla="*/ 3810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6540" h="192405">
                <a:moveTo>
                  <a:pt x="201295" y="0"/>
                </a:moveTo>
                <a:lnTo>
                  <a:pt x="116840" y="0"/>
                </a:lnTo>
                <a:lnTo>
                  <a:pt x="42545" y="0"/>
                </a:lnTo>
                <a:lnTo>
                  <a:pt x="38395" y="0"/>
                </a:lnTo>
                <a:cubicBezTo>
                  <a:pt x="17202" y="0"/>
                  <a:pt x="0" y="17212"/>
                  <a:pt x="0" y="38418"/>
                </a:cubicBezTo>
                <a:cubicBezTo>
                  <a:pt x="0" y="59623"/>
                  <a:pt x="17202" y="76835"/>
                  <a:pt x="38395" y="76835"/>
                </a:cubicBezTo>
                <a:lnTo>
                  <a:pt x="116803" y="76835"/>
                </a:lnTo>
                <a:lnTo>
                  <a:pt x="116802" y="76835"/>
                </a:lnTo>
                <a:lnTo>
                  <a:pt x="188270" y="76835"/>
                </a:lnTo>
                <a:lnTo>
                  <a:pt x="198392" y="81027"/>
                </a:lnTo>
                <a:cubicBezTo>
                  <a:pt x="203339" y="85969"/>
                  <a:pt x="206401" y="92796"/>
                  <a:pt x="206401" y="100330"/>
                </a:cubicBezTo>
                <a:cubicBezTo>
                  <a:pt x="206401" y="107864"/>
                  <a:pt x="203339" y="114691"/>
                  <a:pt x="198392" y="119633"/>
                </a:cubicBezTo>
                <a:lnTo>
                  <a:pt x="188271" y="123825"/>
                </a:lnTo>
                <a:lnTo>
                  <a:pt x="138430" y="123825"/>
                </a:lnTo>
                <a:lnTo>
                  <a:pt x="112395" y="123825"/>
                </a:lnTo>
                <a:lnTo>
                  <a:pt x="106407" y="123825"/>
                </a:lnTo>
                <a:cubicBezTo>
                  <a:pt x="96375" y="123825"/>
                  <a:pt x="88265" y="131914"/>
                  <a:pt x="88265" y="141922"/>
                </a:cubicBezTo>
                <a:cubicBezTo>
                  <a:pt x="88265" y="151931"/>
                  <a:pt x="96375" y="160021"/>
                  <a:pt x="106407" y="160021"/>
                </a:cubicBezTo>
                <a:lnTo>
                  <a:pt x="112395" y="160021"/>
                </a:lnTo>
                <a:lnTo>
                  <a:pt x="138430" y="160021"/>
                </a:lnTo>
                <a:lnTo>
                  <a:pt x="244796" y="160021"/>
                </a:lnTo>
                <a:lnTo>
                  <a:pt x="248386" y="161506"/>
                </a:lnTo>
                <a:cubicBezTo>
                  <a:pt x="251659" y="164779"/>
                  <a:pt x="253681" y="169304"/>
                  <a:pt x="253681" y="174308"/>
                </a:cubicBezTo>
                <a:cubicBezTo>
                  <a:pt x="253681" y="184316"/>
                  <a:pt x="245592" y="192405"/>
                  <a:pt x="235585" y="192405"/>
                </a:cubicBezTo>
                <a:lnTo>
                  <a:pt x="238444" y="192405"/>
                </a:lnTo>
                <a:cubicBezTo>
                  <a:pt x="248451" y="192405"/>
                  <a:pt x="256540" y="184316"/>
                  <a:pt x="256540" y="174308"/>
                </a:cubicBezTo>
                <a:cubicBezTo>
                  <a:pt x="256540" y="169304"/>
                  <a:pt x="254518" y="164779"/>
                  <a:pt x="251245" y="161506"/>
                </a:cubicBezTo>
                <a:lnTo>
                  <a:pt x="247590" y="159994"/>
                </a:lnTo>
                <a:lnTo>
                  <a:pt x="239086" y="156210"/>
                </a:lnTo>
                <a:lnTo>
                  <a:pt x="238444" y="156210"/>
                </a:lnTo>
                <a:lnTo>
                  <a:pt x="235585" y="156210"/>
                </a:lnTo>
                <a:lnTo>
                  <a:pt x="129196" y="156210"/>
                </a:lnTo>
                <a:lnTo>
                  <a:pt x="125597" y="154725"/>
                </a:lnTo>
                <a:cubicBezTo>
                  <a:pt x="122315" y="151451"/>
                  <a:pt x="120288" y="146927"/>
                  <a:pt x="120288" y="141922"/>
                </a:cubicBezTo>
                <a:cubicBezTo>
                  <a:pt x="120288" y="136918"/>
                  <a:pt x="122315" y="132394"/>
                  <a:pt x="125597" y="129121"/>
                </a:cubicBezTo>
                <a:lnTo>
                  <a:pt x="129197" y="127635"/>
                </a:lnTo>
                <a:lnTo>
                  <a:pt x="179071" y="127635"/>
                </a:lnTo>
                <a:lnTo>
                  <a:pt x="179070" y="127635"/>
                </a:lnTo>
                <a:lnTo>
                  <a:pt x="227305" y="127635"/>
                </a:lnTo>
                <a:cubicBezTo>
                  <a:pt x="242388" y="127635"/>
                  <a:pt x="254635" y="115399"/>
                  <a:pt x="254635" y="100330"/>
                </a:cubicBezTo>
                <a:cubicBezTo>
                  <a:pt x="254635" y="85261"/>
                  <a:pt x="242388" y="73025"/>
                  <a:pt x="227305" y="73025"/>
                </a:cubicBezTo>
                <a:lnTo>
                  <a:pt x="201295" y="73025"/>
                </a:lnTo>
                <a:lnTo>
                  <a:pt x="179070" y="73025"/>
                </a:lnTo>
                <a:lnTo>
                  <a:pt x="107614" y="73025"/>
                </a:lnTo>
                <a:lnTo>
                  <a:pt x="89658" y="65578"/>
                </a:lnTo>
                <a:cubicBezTo>
                  <a:pt x="82708" y="58625"/>
                  <a:pt x="78408" y="49020"/>
                  <a:pt x="78408" y="38418"/>
                </a:cubicBezTo>
                <a:cubicBezTo>
                  <a:pt x="78427" y="27815"/>
                  <a:pt x="82737" y="18211"/>
                  <a:pt x="89691" y="11257"/>
                </a:cubicBezTo>
                <a:lnTo>
                  <a:pt x="107651" y="3810"/>
                </a:lnTo>
                <a:lnTo>
                  <a:pt x="201295" y="3810"/>
                </a:lnTo>
                <a:close/>
              </a:path>
            </a:pathLst>
          </a:custGeom>
          <a:solidFill>
            <a:schemeClr val="accent6"/>
          </a:solidFill>
          <a:ln w="9525" cap="flat">
            <a:noFill/>
            <a:prstDash val="solid"/>
            <a:miter/>
          </a:ln>
        </p:spPr>
        <p:txBody>
          <a:bodyPr wrap="square" rtlCol="0" anchor="ctr">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896" name="任意多边形: 形状 66"/>
          <p:cNvSpPr/>
          <p:nvPr>
            <p:custDataLst>
              <p:tags r:id="rId3"/>
            </p:custDataLst>
          </p:nvPr>
        </p:nvSpPr>
        <p:spPr>
          <a:xfrm>
            <a:off x="9211377" y="2173367"/>
            <a:ext cx="342680" cy="257942"/>
          </a:xfrm>
          <a:custGeom>
            <a:avLst/>
            <a:gdLst>
              <a:gd name="connsiteX0" fmla="*/ 51332 w 341630"/>
              <a:gd name="connsiteY0" fmla="*/ 0 h 257175"/>
              <a:gd name="connsiteX1" fmla="*/ 56515 w 341630"/>
              <a:gd name="connsiteY1" fmla="*/ 0 h 257175"/>
              <a:gd name="connsiteX2" fmla="*/ 156210 w 341630"/>
              <a:gd name="connsiteY2" fmla="*/ 0 h 257175"/>
              <a:gd name="connsiteX3" fmla="*/ 267970 w 341630"/>
              <a:gd name="connsiteY3" fmla="*/ 0 h 257175"/>
              <a:gd name="connsiteX4" fmla="*/ 267970 w 341630"/>
              <a:gd name="connsiteY4" fmla="*/ 5080 h 257175"/>
              <a:gd name="connsiteX5" fmla="*/ 134656 w 341630"/>
              <a:gd name="connsiteY5" fmla="*/ 5080 h 257175"/>
              <a:gd name="connsiteX6" fmla="*/ 119913 w 341630"/>
              <a:gd name="connsiteY6" fmla="*/ 14978 h 257175"/>
              <a:gd name="connsiteX7" fmla="*/ 104828 w 341630"/>
              <a:gd name="connsiteY7" fmla="*/ 51118 h 257175"/>
              <a:gd name="connsiteX8" fmla="*/ 119869 w 341630"/>
              <a:gd name="connsiteY8" fmla="*/ 87257 h 257175"/>
              <a:gd name="connsiteX9" fmla="*/ 135552 w 341630"/>
              <a:gd name="connsiteY9" fmla="*/ 97790 h 257175"/>
              <a:gd name="connsiteX10" fmla="*/ 238760 w 341630"/>
              <a:gd name="connsiteY10" fmla="*/ 97790 h 257175"/>
              <a:gd name="connsiteX11" fmla="*/ 267970 w 341630"/>
              <a:gd name="connsiteY11" fmla="*/ 97790 h 257175"/>
              <a:gd name="connsiteX12" fmla="*/ 302803 w 341630"/>
              <a:gd name="connsiteY12" fmla="*/ 97790 h 257175"/>
              <a:gd name="connsiteX13" fmla="*/ 339091 w 341630"/>
              <a:gd name="connsiteY13" fmla="*/ 133985 h 257175"/>
              <a:gd name="connsiteX14" fmla="*/ 302803 w 341630"/>
              <a:gd name="connsiteY14" fmla="*/ 170180 h 257175"/>
              <a:gd name="connsiteX15" fmla="*/ 238760 w 341630"/>
              <a:gd name="connsiteY15" fmla="*/ 170180 h 257175"/>
              <a:gd name="connsiteX16" fmla="*/ 238761 w 341630"/>
              <a:gd name="connsiteY16" fmla="*/ 170180 h 257175"/>
              <a:gd name="connsiteX17" fmla="*/ 172513 w 341630"/>
              <a:gd name="connsiteY17" fmla="*/ 170180 h 257175"/>
              <a:gd name="connsiteX18" fmla="*/ 167727 w 341630"/>
              <a:gd name="connsiteY18" fmla="*/ 172161 h 257175"/>
              <a:gd name="connsiteX19" fmla="*/ 160671 w 341630"/>
              <a:gd name="connsiteY19" fmla="*/ 189230 h 257175"/>
              <a:gd name="connsiteX20" fmla="*/ 167727 w 341630"/>
              <a:gd name="connsiteY20" fmla="*/ 206299 h 257175"/>
              <a:gd name="connsiteX21" fmla="*/ 174046 w 341630"/>
              <a:gd name="connsiteY21" fmla="*/ 208915 h 257175"/>
              <a:gd name="connsiteX22" fmla="*/ 313690 w 341630"/>
              <a:gd name="connsiteY22" fmla="*/ 208915 h 257175"/>
              <a:gd name="connsiteX23" fmla="*/ 317503 w 341630"/>
              <a:gd name="connsiteY23" fmla="*/ 208915 h 257175"/>
              <a:gd name="connsiteX24" fmla="*/ 318781 w 341630"/>
              <a:gd name="connsiteY24" fmla="*/ 208915 h 257175"/>
              <a:gd name="connsiteX25" fmla="*/ 330200 w 341630"/>
              <a:gd name="connsiteY25" fmla="*/ 213996 h 257175"/>
              <a:gd name="connsiteX26" fmla="*/ 329783 w 341630"/>
              <a:gd name="connsiteY26" fmla="*/ 213996 h 257175"/>
              <a:gd name="connsiteX27" fmla="*/ 334570 w 341630"/>
              <a:gd name="connsiteY27" fmla="*/ 215976 h 257175"/>
              <a:gd name="connsiteX28" fmla="*/ 341630 w 341630"/>
              <a:gd name="connsiteY28" fmla="*/ 233045 h 257175"/>
              <a:gd name="connsiteX29" fmla="*/ 317503 w 341630"/>
              <a:gd name="connsiteY29" fmla="*/ 257175 h 257175"/>
              <a:gd name="connsiteX30" fmla="*/ 313690 w 341630"/>
              <a:gd name="connsiteY30" fmla="*/ 257175 h 257175"/>
              <a:gd name="connsiteX31" fmla="*/ 337818 w 341630"/>
              <a:gd name="connsiteY31" fmla="*/ 233045 h 257175"/>
              <a:gd name="connsiteX32" fmla="*/ 330758 w 341630"/>
              <a:gd name="connsiteY32" fmla="*/ 215976 h 257175"/>
              <a:gd name="connsiteX33" fmla="*/ 325970 w 341630"/>
              <a:gd name="connsiteY33" fmla="*/ 213996 h 257175"/>
              <a:gd name="connsiteX34" fmla="*/ 149860 w 341630"/>
              <a:gd name="connsiteY34" fmla="*/ 213996 h 257175"/>
              <a:gd name="connsiteX35" fmla="*/ 149860 w 341630"/>
              <a:gd name="connsiteY35" fmla="*/ 213361 h 257175"/>
              <a:gd name="connsiteX36" fmla="*/ 142223 w 341630"/>
              <a:gd name="connsiteY36" fmla="*/ 213361 h 257175"/>
              <a:gd name="connsiteX37" fmla="*/ 118110 w 341630"/>
              <a:gd name="connsiteY37" fmla="*/ 189230 h 257175"/>
              <a:gd name="connsiteX38" fmla="*/ 142223 w 341630"/>
              <a:gd name="connsiteY38" fmla="*/ 165100 h 257175"/>
              <a:gd name="connsiteX39" fmla="*/ 149860 w 341630"/>
              <a:gd name="connsiteY39" fmla="*/ 165100 h 257175"/>
              <a:gd name="connsiteX40" fmla="*/ 184785 w 341630"/>
              <a:gd name="connsiteY40" fmla="*/ 165100 h 257175"/>
              <a:gd name="connsiteX41" fmla="*/ 251047 w 341630"/>
              <a:gd name="connsiteY41" fmla="*/ 165100 h 257175"/>
              <a:gd name="connsiteX42" fmla="*/ 264413 w 341630"/>
              <a:gd name="connsiteY42" fmla="*/ 159573 h 257175"/>
              <a:gd name="connsiteX43" fmla="*/ 275047 w 341630"/>
              <a:gd name="connsiteY43" fmla="*/ 133985 h 257175"/>
              <a:gd name="connsiteX44" fmla="*/ 264413 w 341630"/>
              <a:gd name="connsiteY44" fmla="*/ 108397 h 257175"/>
              <a:gd name="connsiteX45" fmla="*/ 251046 w 341630"/>
              <a:gd name="connsiteY45" fmla="*/ 102870 h 257175"/>
              <a:gd name="connsiteX46" fmla="*/ 56515 w 341630"/>
              <a:gd name="connsiteY46" fmla="*/ 102870 h 257175"/>
              <a:gd name="connsiteX47" fmla="*/ 56515 w 341630"/>
              <a:gd name="connsiteY47" fmla="*/ 102235 h 257175"/>
              <a:gd name="connsiteX48" fmla="*/ 51332 w 341630"/>
              <a:gd name="connsiteY48" fmla="*/ 102235 h 257175"/>
              <a:gd name="connsiteX49" fmla="*/ 0 w 341630"/>
              <a:gd name="connsiteY49" fmla="*/ 51118 h 257175"/>
              <a:gd name="connsiteX50" fmla="*/ 51332 w 341630"/>
              <a:gd name="connsiteY50"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1630" h="257175">
                <a:moveTo>
                  <a:pt x="51332" y="0"/>
                </a:moveTo>
                <a:lnTo>
                  <a:pt x="56515" y="0"/>
                </a:lnTo>
                <a:lnTo>
                  <a:pt x="156210" y="0"/>
                </a:lnTo>
                <a:lnTo>
                  <a:pt x="267970" y="0"/>
                </a:lnTo>
                <a:lnTo>
                  <a:pt x="267970" y="5080"/>
                </a:lnTo>
                <a:lnTo>
                  <a:pt x="134656" y="5080"/>
                </a:lnTo>
                <a:lnTo>
                  <a:pt x="119913" y="14978"/>
                </a:lnTo>
                <a:cubicBezTo>
                  <a:pt x="110615" y="24231"/>
                  <a:pt x="104853" y="37010"/>
                  <a:pt x="104828" y="51118"/>
                </a:cubicBezTo>
                <a:cubicBezTo>
                  <a:pt x="104828" y="65225"/>
                  <a:pt x="110578" y="78005"/>
                  <a:pt x="119869" y="87257"/>
                </a:cubicBezTo>
                <a:lnTo>
                  <a:pt x="135552" y="97790"/>
                </a:lnTo>
                <a:lnTo>
                  <a:pt x="238760" y="97790"/>
                </a:lnTo>
                <a:lnTo>
                  <a:pt x="267970" y="97790"/>
                </a:lnTo>
                <a:lnTo>
                  <a:pt x="302803" y="97790"/>
                </a:lnTo>
                <a:cubicBezTo>
                  <a:pt x="322829" y="97790"/>
                  <a:pt x="339091" y="114010"/>
                  <a:pt x="339091" y="133985"/>
                </a:cubicBezTo>
                <a:cubicBezTo>
                  <a:pt x="339091" y="153960"/>
                  <a:pt x="322829" y="170180"/>
                  <a:pt x="302803" y="170180"/>
                </a:cubicBezTo>
                <a:lnTo>
                  <a:pt x="238760" y="170180"/>
                </a:lnTo>
                <a:lnTo>
                  <a:pt x="238761" y="170180"/>
                </a:lnTo>
                <a:lnTo>
                  <a:pt x="172513" y="170180"/>
                </a:lnTo>
                <a:lnTo>
                  <a:pt x="167727" y="172161"/>
                </a:lnTo>
                <a:cubicBezTo>
                  <a:pt x="163366" y="176525"/>
                  <a:pt x="160671" y="182558"/>
                  <a:pt x="160671" y="189230"/>
                </a:cubicBezTo>
                <a:cubicBezTo>
                  <a:pt x="160671" y="195902"/>
                  <a:pt x="163366" y="201935"/>
                  <a:pt x="167727" y="206299"/>
                </a:cubicBezTo>
                <a:lnTo>
                  <a:pt x="174046" y="208915"/>
                </a:lnTo>
                <a:lnTo>
                  <a:pt x="313690" y="208915"/>
                </a:lnTo>
                <a:lnTo>
                  <a:pt x="317503" y="208915"/>
                </a:lnTo>
                <a:lnTo>
                  <a:pt x="318781" y="208915"/>
                </a:lnTo>
                <a:lnTo>
                  <a:pt x="330200" y="213996"/>
                </a:lnTo>
                <a:lnTo>
                  <a:pt x="329783" y="213996"/>
                </a:lnTo>
                <a:lnTo>
                  <a:pt x="334570" y="215976"/>
                </a:lnTo>
                <a:cubicBezTo>
                  <a:pt x="338934" y="220341"/>
                  <a:pt x="341630" y="226373"/>
                  <a:pt x="341630" y="233045"/>
                </a:cubicBezTo>
                <a:cubicBezTo>
                  <a:pt x="341630" y="246390"/>
                  <a:pt x="330845" y="257175"/>
                  <a:pt x="317503" y="257175"/>
                </a:cubicBezTo>
                <a:lnTo>
                  <a:pt x="313690" y="257175"/>
                </a:lnTo>
                <a:cubicBezTo>
                  <a:pt x="327033" y="257175"/>
                  <a:pt x="337818" y="246390"/>
                  <a:pt x="337818" y="233045"/>
                </a:cubicBezTo>
                <a:cubicBezTo>
                  <a:pt x="337818" y="226373"/>
                  <a:pt x="335122" y="220341"/>
                  <a:pt x="330758" y="215976"/>
                </a:cubicBezTo>
                <a:lnTo>
                  <a:pt x="325970" y="213996"/>
                </a:lnTo>
                <a:lnTo>
                  <a:pt x="149860" y="213996"/>
                </a:lnTo>
                <a:lnTo>
                  <a:pt x="149860" y="213361"/>
                </a:lnTo>
                <a:lnTo>
                  <a:pt x="142223" y="213361"/>
                </a:lnTo>
                <a:cubicBezTo>
                  <a:pt x="128888" y="213361"/>
                  <a:pt x="118110" y="202574"/>
                  <a:pt x="118110" y="189230"/>
                </a:cubicBezTo>
                <a:cubicBezTo>
                  <a:pt x="118110" y="175886"/>
                  <a:pt x="128888" y="165100"/>
                  <a:pt x="142223" y="165100"/>
                </a:cubicBezTo>
                <a:lnTo>
                  <a:pt x="149860" y="165100"/>
                </a:lnTo>
                <a:lnTo>
                  <a:pt x="184785" y="165100"/>
                </a:lnTo>
                <a:lnTo>
                  <a:pt x="251047" y="165100"/>
                </a:lnTo>
                <a:lnTo>
                  <a:pt x="264413" y="159573"/>
                </a:lnTo>
                <a:cubicBezTo>
                  <a:pt x="270982" y="153021"/>
                  <a:pt x="275047" y="143972"/>
                  <a:pt x="275047" y="133985"/>
                </a:cubicBezTo>
                <a:cubicBezTo>
                  <a:pt x="275047" y="123998"/>
                  <a:pt x="270982" y="114949"/>
                  <a:pt x="264413" y="108397"/>
                </a:cubicBezTo>
                <a:lnTo>
                  <a:pt x="251046" y="102870"/>
                </a:lnTo>
                <a:lnTo>
                  <a:pt x="56515" y="102870"/>
                </a:lnTo>
                <a:lnTo>
                  <a:pt x="56515" y="102235"/>
                </a:lnTo>
                <a:lnTo>
                  <a:pt x="51332" y="102235"/>
                </a:lnTo>
                <a:cubicBezTo>
                  <a:pt x="22998" y="102235"/>
                  <a:pt x="0" y="79333"/>
                  <a:pt x="0" y="51118"/>
                </a:cubicBezTo>
                <a:cubicBezTo>
                  <a:pt x="0" y="22903"/>
                  <a:pt x="22998" y="0"/>
                  <a:pt x="51332" y="0"/>
                </a:cubicBezTo>
                <a:close/>
              </a:path>
            </a:pathLst>
          </a:custGeom>
          <a:solidFill>
            <a:schemeClr val="accent6"/>
          </a:solidFill>
          <a:ln w="9525" cap="flat">
            <a:noFill/>
            <a:prstDash val="solid"/>
            <a:miter/>
          </a:ln>
        </p:spPr>
        <p:txBody>
          <a:bodyPr wrap="square" rtlCol="0" anchor="ctr">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898" name="Freeform 6"/>
          <p:cNvSpPr>
            <a:spLocks noEditPoints="1"/>
          </p:cNvSpPr>
          <p:nvPr>
            <p:custDataLst>
              <p:tags r:id="rId4"/>
            </p:custDataLst>
          </p:nvPr>
        </p:nvSpPr>
        <p:spPr bwMode="auto">
          <a:xfrm>
            <a:off x="9312652" y="1826505"/>
            <a:ext cx="978995" cy="1744599"/>
          </a:xfrm>
          <a:custGeom>
            <a:avLst/>
            <a:gdLst>
              <a:gd name="T0" fmla="*/ 144 w 282"/>
              <a:gd name="T1" fmla="*/ 386 h 505"/>
              <a:gd name="T2" fmla="*/ 144 w 282"/>
              <a:gd name="T3" fmla="*/ 108 h 505"/>
              <a:gd name="T4" fmla="*/ 153 w 282"/>
              <a:gd name="T5" fmla="*/ 94 h 505"/>
              <a:gd name="T6" fmla="*/ 144 w 282"/>
              <a:gd name="T7" fmla="*/ 74 h 505"/>
              <a:gd name="T8" fmla="*/ 153 w 282"/>
              <a:gd name="T9" fmla="*/ 66 h 505"/>
              <a:gd name="T10" fmla="*/ 146 w 282"/>
              <a:gd name="T11" fmla="*/ 54 h 505"/>
              <a:gd name="T12" fmla="*/ 144 w 282"/>
              <a:gd name="T13" fmla="*/ 52 h 505"/>
              <a:gd name="T14" fmla="*/ 153 w 282"/>
              <a:gd name="T15" fmla="*/ 44 h 505"/>
              <a:gd name="T16" fmla="*/ 146 w 282"/>
              <a:gd name="T17" fmla="*/ 32 h 505"/>
              <a:gd name="T18" fmla="*/ 144 w 282"/>
              <a:gd name="T19" fmla="*/ 0 h 505"/>
              <a:gd name="T20" fmla="*/ 138 w 282"/>
              <a:gd name="T21" fmla="*/ 32 h 505"/>
              <a:gd name="T22" fmla="*/ 130 w 282"/>
              <a:gd name="T23" fmla="*/ 40 h 505"/>
              <a:gd name="T24" fmla="*/ 137 w 282"/>
              <a:gd name="T25" fmla="*/ 52 h 505"/>
              <a:gd name="T26" fmla="*/ 138 w 282"/>
              <a:gd name="T27" fmla="*/ 54 h 505"/>
              <a:gd name="T28" fmla="*/ 130 w 282"/>
              <a:gd name="T29" fmla="*/ 62 h 505"/>
              <a:gd name="T30" fmla="*/ 137 w 282"/>
              <a:gd name="T31" fmla="*/ 74 h 505"/>
              <a:gd name="T32" fmla="*/ 138 w 282"/>
              <a:gd name="T33" fmla="*/ 82 h 505"/>
              <a:gd name="T34" fmla="*/ 138 w 282"/>
              <a:gd name="T35" fmla="*/ 105 h 505"/>
              <a:gd name="T36" fmla="*/ 0 w 282"/>
              <a:gd name="T37" fmla="*/ 247 h 505"/>
              <a:gd name="T38" fmla="*/ 138 w 282"/>
              <a:gd name="T39" fmla="*/ 398 h 505"/>
              <a:gd name="T40" fmla="*/ 130 w 282"/>
              <a:gd name="T41" fmla="*/ 440 h 505"/>
              <a:gd name="T42" fmla="*/ 138 w 282"/>
              <a:gd name="T43" fmla="*/ 463 h 505"/>
              <a:gd name="T44" fmla="*/ 144 w 282"/>
              <a:gd name="T45" fmla="*/ 505 h 505"/>
              <a:gd name="T46" fmla="*/ 161 w 282"/>
              <a:gd name="T47" fmla="*/ 447 h 505"/>
              <a:gd name="T48" fmla="*/ 169 w 282"/>
              <a:gd name="T49" fmla="*/ 423 h 505"/>
              <a:gd name="T50" fmla="*/ 141 w 282"/>
              <a:gd name="T51" fmla="*/ 126 h 505"/>
              <a:gd name="T52" fmla="*/ 141 w 282"/>
              <a:gd name="T53" fmla="*/ 368 h 505"/>
              <a:gd name="T54" fmla="*/ 141 w 282"/>
              <a:gd name="T55" fmla="*/ 126 h 505"/>
              <a:gd name="T56" fmla="*/ 151 w 282"/>
              <a:gd name="T57" fmla="*/ 447 h 505"/>
              <a:gd name="T58" fmla="*/ 131 w 282"/>
              <a:gd name="T59" fmla="*/ 447 h 505"/>
              <a:gd name="T60" fmla="*/ 141 w 282"/>
              <a:gd name="T61" fmla="*/ 451 h 505"/>
              <a:gd name="T62" fmla="*/ 151 w 282"/>
              <a:gd name="T63" fmla="*/ 447 h 505"/>
              <a:gd name="T64" fmla="*/ 138 w 282"/>
              <a:gd name="T65" fmla="*/ 440 h 505"/>
              <a:gd name="T66" fmla="*/ 144 w 282"/>
              <a:gd name="T67" fmla="*/ 440 h 505"/>
              <a:gd name="T68" fmla="*/ 138 w 282"/>
              <a:gd name="T69" fmla="*/ 440 h 505"/>
              <a:gd name="T70" fmla="*/ 141 w 282"/>
              <a:gd name="T71" fmla="*/ 428 h 505"/>
              <a:gd name="T72" fmla="*/ 122 w 282"/>
              <a:gd name="T73" fmla="*/ 423 h 505"/>
              <a:gd name="T74" fmla="*/ 161 w 282"/>
              <a:gd name="T75" fmla="*/ 423 h 505"/>
              <a:gd name="T76" fmla="*/ 141 w 282"/>
              <a:gd name="T77" fmla="*/ 42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7" h="2739">
                <a:moveTo>
                  <a:pt x="785" y="2159"/>
                </a:moveTo>
                <a:lnTo>
                  <a:pt x="785" y="2094"/>
                </a:lnTo>
                <a:lnTo>
                  <a:pt x="1537" y="1340"/>
                </a:lnTo>
                <a:lnTo>
                  <a:pt x="785" y="586"/>
                </a:lnTo>
                <a:lnTo>
                  <a:pt x="785" y="570"/>
                </a:lnTo>
                <a:cubicBezTo>
                  <a:pt x="818" y="565"/>
                  <a:pt x="834" y="534"/>
                  <a:pt x="834" y="510"/>
                </a:cubicBezTo>
                <a:cubicBezTo>
                  <a:pt x="835" y="477"/>
                  <a:pt x="815" y="449"/>
                  <a:pt x="785" y="445"/>
                </a:cubicBezTo>
                <a:lnTo>
                  <a:pt x="785" y="401"/>
                </a:lnTo>
                <a:lnTo>
                  <a:pt x="796" y="401"/>
                </a:lnTo>
                <a:cubicBezTo>
                  <a:pt x="818" y="402"/>
                  <a:pt x="835" y="377"/>
                  <a:pt x="834" y="358"/>
                </a:cubicBezTo>
                <a:lnTo>
                  <a:pt x="834" y="336"/>
                </a:lnTo>
                <a:cubicBezTo>
                  <a:pt x="835" y="314"/>
                  <a:pt x="815" y="292"/>
                  <a:pt x="796" y="293"/>
                </a:cubicBezTo>
                <a:lnTo>
                  <a:pt x="785" y="293"/>
                </a:lnTo>
                <a:lnTo>
                  <a:pt x="785" y="282"/>
                </a:lnTo>
                <a:lnTo>
                  <a:pt x="796" y="282"/>
                </a:lnTo>
                <a:cubicBezTo>
                  <a:pt x="818" y="283"/>
                  <a:pt x="835" y="257"/>
                  <a:pt x="834" y="239"/>
                </a:cubicBezTo>
                <a:lnTo>
                  <a:pt x="834" y="217"/>
                </a:lnTo>
                <a:cubicBezTo>
                  <a:pt x="835" y="195"/>
                  <a:pt x="815" y="173"/>
                  <a:pt x="796" y="174"/>
                </a:cubicBezTo>
                <a:lnTo>
                  <a:pt x="785" y="174"/>
                </a:lnTo>
                <a:lnTo>
                  <a:pt x="785" y="170"/>
                </a:lnTo>
                <a:lnTo>
                  <a:pt x="785" y="163"/>
                </a:lnTo>
                <a:lnTo>
                  <a:pt x="785" y="155"/>
                </a:lnTo>
                <a:lnTo>
                  <a:pt x="785" y="148"/>
                </a:lnTo>
                <a:lnTo>
                  <a:pt x="785" y="144"/>
                </a:lnTo>
                <a:lnTo>
                  <a:pt x="785" y="0"/>
                </a:lnTo>
                <a:lnTo>
                  <a:pt x="752" y="0"/>
                </a:lnTo>
                <a:lnTo>
                  <a:pt x="752" y="174"/>
                </a:lnTo>
                <a:lnTo>
                  <a:pt x="747" y="174"/>
                </a:lnTo>
                <a:cubicBezTo>
                  <a:pt x="724" y="173"/>
                  <a:pt x="708" y="198"/>
                  <a:pt x="709" y="217"/>
                </a:cubicBezTo>
                <a:lnTo>
                  <a:pt x="709" y="239"/>
                </a:lnTo>
                <a:cubicBezTo>
                  <a:pt x="708" y="261"/>
                  <a:pt x="728" y="283"/>
                  <a:pt x="747" y="282"/>
                </a:cubicBezTo>
                <a:lnTo>
                  <a:pt x="752" y="282"/>
                </a:lnTo>
                <a:lnTo>
                  <a:pt x="752" y="293"/>
                </a:lnTo>
                <a:lnTo>
                  <a:pt x="747" y="293"/>
                </a:lnTo>
                <a:cubicBezTo>
                  <a:pt x="724" y="292"/>
                  <a:pt x="708" y="318"/>
                  <a:pt x="709" y="336"/>
                </a:cubicBezTo>
                <a:lnTo>
                  <a:pt x="709" y="358"/>
                </a:lnTo>
                <a:cubicBezTo>
                  <a:pt x="708" y="380"/>
                  <a:pt x="728" y="402"/>
                  <a:pt x="747" y="401"/>
                </a:cubicBezTo>
                <a:lnTo>
                  <a:pt x="752" y="401"/>
                </a:lnTo>
                <a:lnTo>
                  <a:pt x="752" y="445"/>
                </a:lnTo>
                <a:cubicBezTo>
                  <a:pt x="724" y="449"/>
                  <a:pt x="708" y="480"/>
                  <a:pt x="709" y="510"/>
                </a:cubicBezTo>
                <a:cubicBezTo>
                  <a:pt x="708" y="537"/>
                  <a:pt x="727" y="565"/>
                  <a:pt x="752" y="570"/>
                </a:cubicBezTo>
                <a:lnTo>
                  <a:pt x="752" y="586"/>
                </a:lnTo>
                <a:lnTo>
                  <a:pt x="0" y="1340"/>
                </a:lnTo>
                <a:lnTo>
                  <a:pt x="752" y="2094"/>
                </a:lnTo>
                <a:lnTo>
                  <a:pt x="752" y="2159"/>
                </a:lnTo>
                <a:lnTo>
                  <a:pt x="616" y="2294"/>
                </a:lnTo>
                <a:lnTo>
                  <a:pt x="709" y="2387"/>
                </a:lnTo>
                <a:lnTo>
                  <a:pt x="665" y="2425"/>
                </a:lnTo>
                <a:lnTo>
                  <a:pt x="752" y="2511"/>
                </a:lnTo>
                <a:lnTo>
                  <a:pt x="752" y="2535"/>
                </a:lnTo>
                <a:lnTo>
                  <a:pt x="752" y="2539"/>
                </a:lnTo>
                <a:lnTo>
                  <a:pt x="752" y="2544"/>
                </a:lnTo>
                <a:lnTo>
                  <a:pt x="752" y="2548"/>
                </a:lnTo>
                <a:lnTo>
                  <a:pt x="752" y="2557"/>
                </a:lnTo>
                <a:lnTo>
                  <a:pt x="752" y="2566"/>
                </a:lnTo>
                <a:lnTo>
                  <a:pt x="752" y="2571"/>
                </a:lnTo>
                <a:lnTo>
                  <a:pt x="752" y="2580"/>
                </a:lnTo>
                <a:lnTo>
                  <a:pt x="752" y="2585"/>
                </a:lnTo>
                <a:lnTo>
                  <a:pt x="752" y="2590"/>
                </a:lnTo>
                <a:lnTo>
                  <a:pt x="752" y="2609"/>
                </a:lnTo>
                <a:lnTo>
                  <a:pt x="752" y="2614"/>
                </a:lnTo>
                <a:lnTo>
                  <a:pt x="752" y="2623"/>
                </a:lnTo>
                <a:lnTo>
                  <a:pt x="752" y="2633"/>
                </a:lnTo>
                <a:lnTo>
                  <a:pt x="752" y="2642"/>
                </a:lnTo>
                <a:lnTo>
                  <a:pt x="752" y="2652"/>
                </a:lnTo>
                <a:lnTo>
                  <a:pt x="752" y="2714"/>
                </a:lnTo>
                <a:lnTo>
                  <a:pt x="752" y="2724"/>
                </a:lnTo>
                <a:lnTo>
                  <a:pt x="752" y="2739"/>
                </a:lnTo>
                <a:lnTo>
                  <a:pt x="785" y="2739"/>
                </a:lnTo>
                <a:lnTo>
                  <a:pt x="785" y="2511"/>
                </a:lnTo>
                <a:lnTo>
                  <a:pt x="878" y="2425"/>
                </a:lnTo>
                <a:lnTo>
                  <a:pt x="828" y="2387"/>
                </a:lnTo>
                <a:lnTo>
                  <a:pt x="921" y="2294"/>
                </a:lnTo>
                <a:lnTo>
                  <a:pt x="785" y="2159"/>
                </a:lnTo>
                <a:close/>
                <a:moveTo>
                  <a:pt x="769" y="683"/>
                </a:moveTo>
                <a:lnTo>
                  <a:pt x="1423" y="1340"/>
                </a:lnTo>
                <a:lnTo>
                  <a:pt x="769" y="1996"/>
                </a:lnTo>
                <a:lnTo>
                  <a:pt x="114" y="1340"/>
                </a:lnTo>
                <a:lnTo>
                  <a:pt x="769" y="683"/>
                </a:lnTo>
                <a:close/>
                <a:moveTo>
                  <a:pt x="823" y="2425"/>
                </a:moveTo>
                <a:lnTo>
                  <a:pt x="769" y="2484"/>
                </a:lnTo>
                <a:lnTo>
                  <a:pt x="714" y="2425"/>
                </a:lnTo>
                <a:lnTo>
                  <a:pt x="730" y="2408"/>
                </a:lnTo>
                <a:lnTo>
                  <a:pt x="769" y="2446"/>
                </a:lnTo>
                <a:lnTo>
                  <a:pt x="812" y="2408"/>
                </a:lnTo>
                <a:lnTo>
                  <a:pt x="823" y="2425"/>
                </a:lnTo>
                <a:close/>
                <a:moveTo>
                  <a:pt x="752" y="2387"/>
                </a:moveTo>
                <a:lnTo>
                  <a:pt x="769" y="2370"/>
                </a:lnTo>
                <a:lnTo>
                  <a:pt x="785" y="2387"/>
                </a:lnTo>
                <a:lnTo>
                  <a:pt x="769" y="2403"/>
                </a:lnTo>
                <a:lnTo>
                  <a:pt x="752" y="2387"/>
                </a:lnTo>
                <a:close/>
                <a:moveTo>
                  <a:pt x="769" y="2322"/>
                </a:moveTo>
                <a:lnTo>
                  <a:pt x="730" y="2360"/>
                </a:lnTo>
                <a:lnTo>
                  <a:pt x="665" y="2294"/>
                </a:lnTo>
                <a:lnTo>
                  <a:pt x="769" y="2191"/>
                </a:lnTo>
                <a:lnTo>
                  <a:pt x="878" y="2294"/>
                </a:lnTo>
                <a:lnTo>
                  <a:pt x="812" y="2360"/>
                </a:lnTo>
                <a:lnTo>
                  <a:pt x="769" y="2322"/>
                </a:lnTo>
                <a:close/>
                <a:moveTo>
                  <a:pt x="1335" y="1340"/>
                </a:moveTo>
                <a:lnTo>
                  <a:pt x="769" y="776"/>
                </a:lnTo>
                <a:lnTo>
                  <a:pt x="202" y="1340"/>
                </a:lnTo>
                <a:lnTo>
                  <a:pt x="769" y="1905"/>
                </a:lnTo>
                <a:lnTo>
                  <a:pt x="1335" y="1340"/>
                </a:lnTo>
                <a:close/>
                <a:moveTo>
                  <a:pt x="769" y="808"/>
                </a:moveTo>
                <a:lnTo>
                  <a:pt x="1307" y="1340"/>
                </a:lnTo>
                <a:lnTo>
                  <a:pt x="769" y="1870"/>
                </a:lnTo>
                <a:lnTo>
                  <a:pt x="239" y="1340"/>
                </a:lnTo>
                <a:lnTo>
                  <a:pt x="769" y="80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dirty="0">
              <a:latin typeface="Arial" panose="020B0604020202020204" pitchFamily="34" charset="0"/>
              <a:ea typeface="隶书" panose="02010509060101010101" pitchFamily="49" charset="-122"/>
              <a:sym typeface="Arial" panose="020B0604020202020204" pitchFamily="34" charset="0"/>
            </a:endParaRPr>
          </a:p>
        </p:txBody>
      </p:sp>
      <p:sp>
        <p:nvSpPr>
          <p:cNvPr id="899" name="文本框 898"/>
          <p:cNvSpPr txBox="1"/>
          <p:nvPr>
            <p:custDataLst>
              <p:tags r:id="rId5"/>
            </p:custDataLst>
          </p:nvPr>
        </p:nvSpPr>
        <p:spPr>
          <a:xfrm>
            <a:off x="9490765" y="2420399"/>
            <a:ext cx="622770" cy="523692"/>
          </a:xfrm>
          <a:prstGeom prst="rect">
            <a:avLst/>
          </a:prstGeom>
          <a:noFill/>
        </p:spPr>
        <p:txBody>
          <a:bodyPr wrap="square" rtlCol="0" anchor="ctr" anchorCtr="1">
            <a:normAutofit fontScale="40000"/>
          </a:bodyPr>
          <a:lstStyle/>
          <a:p>
            <a:r>
              <a:rPr lang="en-US" altLang="zh-CN" sz="3200" dirty="0">
                <a:solidFill>
                  <a:schemeClr val="accent6"/>
                </a:solidFill>
                <a:latin typeface="Arial" panose="020B0604020202020204" pitchFamily="34" charset="0"/>
                <a:ea typeface="隶书" panose="02010509060101010101" pitchFamily="49" charset="-122"/>
                <a:sym typeface="Arial" panose="020B0604020202020204" pitchFamily="34" charset="0"/>
              </a:rPr>
              <a:t>2022</a:t>
            </a:r>
            <a:endParaRPr lang="en-US" altLang="zh-CN" sz="3200" dirty="0">
              <a:solidFill>
                <a:schemeClr val="accent6"/>
              </a:solidFill>
              <a:latin typeface="Arial" panose="020B0604020202020204" pitchFamily="34" charset="0"/>
              <a:ea typeface="隶书" panose="02010509060101010101" pitchFamily="49" charset="-122"/>
              <a:sym typeface="Arial" panose="020B0604020202020204" pitchFamily="34" charset="0"/>
            </a:endParaRPr>
          </a:p>
        </p:txBody>
      </p:sp>
      <p:sp>
        <p:nvSpPr>
          <p:cNvPr id="900" name="任意多边形: 形状 65"/>
          <p:cNvSpPr/>
          <p:nvPr>
            <p:custDataLst>
              <p:tags r:id="rId6"/>
            </p:custDataLst>
          </p:nvPr>
        </p:nvSpPr>
        <p:spPr>
          <a:xfrm flipH="1">
            <a:off x="6995723" y="2862486"/>
            <a:ext cx="257328" cy="192979"/>
          </a:xfrm>
          <a:custGeom>
            <a:avLst/>
            <a:gdLst>
              <a:gd name="connsiteX0" fmla="*/ 201295 w 256540"/>
              <a:gd name="connsiteY0" fmla="*/ 0 h 192405"/>
              <a:gd name="connsiteX1" fmla="*/ 116840 w 256540"/>
              <a:gd name="connsiteY1" fmla="*/ 0 h 192405"/>
              <a:gd name="connsiteX2" fmla="*/ 42545 w 256540"/>
              <a:gd name="connsiteY2" fmla="*/ 0 h 192405"/>
              <a:gd name="connsiteX3" fmla="*/ 38394 w 256540"/>
              <a:gd name="connsiteY3" fmla="*/ 0 h 192405"/>
              <a:gd name="connsiteX4" fmla="*/ 0 w 256540"/>
              <a:gd name="connsiteY4" fmla="*/ 38418 h 192405"/>
              <a:gd name="connsiteX5" fmla="*/ 38394 w 256540"/>
              <a:gd name="connsiteY5" fmla="*/ 76835 h 192405"/>
              <a:gd name="connsiteX6" fmla="*/ 116803 w 256540"/>
              <a:gd name="connsiteY6" fmla="*/ 76835 h 192405"/>
              <a:gd name="connsiteX7" fmla="*/ 116802 w 256540"/>
              <a:gd name="connsiteY7" fmla="*/ 76835 h 192405"/>
              <a:gd name="connsiteX8" fmla="*/ 188270 w 256540"/>
              <a:gd name="connsiteY8" fmla="*/ 76835 h 192405"/>
              <a:gd name="connsiteX9" fmla="*/ 198391 w 256540"/>
              <a:gd name="connsiteY9" fmla="*/ 81027 h 192405"/>
              <a:gd name="connsiteX10" fmla="*/ 206400 w 256540"/>
              <a:gd name="connsiteY10" fmla="*/ 100330 h 192405"/>
              <a:gd name="connsiteX11" fmla="*/ 198391 w 256540"/>
              <a:gd name="connsiteY11" fmla="*/ 119633 h 192405"/>
              <a:gd name="connsiteX12" fmla="*/ 188271 w 256540"/>
              <a:gd name="connsiteY12" fmla="*/ 123825 h 192405"/>
              <a:gd name="connsiteX13" fmla="*/ 138430 w 256540"/>
              <a:gd name="connsiteY13" fmla="*/ 123825 h 192405"/>
              <a:gd name="connsiteX14" fmla="*/ 112395 w 256540"/>
              <a:gd name="connsiteY14" fmla="*/ 123825 h 192405"/>
              <a:gd name="connsiteX15" fmla="*/ 106407 w 256540"/>
              <a:gd name="connsiteY15" fmla="*/ 123825 h 192405"/>
              <a:gd name="connsiteX16" fmla="*/ 88265 w 256540"/>
              <a:gd name="connsiteY16" fmla="*/ 141922 h 192405"/>
              <a:gd name="connsiteX17" fmla="*/ 106407 w 256540"/>
              <a:gd name="connsiteY17" fmla="*/ 160021 h 192405"/>
              <a:gd name="connsiteX18" fmla="*/ 112395 w 256540"/>
              <a:gd name="connsiteY18" fmla="*/ 160021 h 192405"/>
              <a:gd name="connsiteX19" fmla="*/ 138430 w 256540"/>
              <a:gd name="connsiteY19" fmla="*/ 160021 h 192405"/>
              <a:gd name="connsiteX20" fmla="*/ 244796 w 256540"/>
              <a:gd name="connsiteY20" fmla="*/ 160021 h 192405"/>
              <a:gd name="connsiteX21" fmla="*/ 248386 w 256540"/>
              <a:gd name="connsiteY21" fmla="*/ 161506 h 192405"/>
              <a:gd name="connsiteX22" fmla="*/ 253681 w 256540"/>
              <a:gd name="connsiteY22" fmla="*/ 174308 h 192405"/>
              <a:gd name="connsiteX23" fmla="*/ 235585 w 256540"/>
              <a:gd name="connsiteY23" fmla="*/ 192405 h 192405"/>
              <a:gd name="connsiteX24" fmla="*/ 238444 w 256540"/>
              <a:gd name="connsiteY24" fmla="*/ 192405 h 192405"/>
              <a:gd name="connsiteX25" fmla="*/ 256540 w 256540"/>
              <a:gd name="connsiteY25" fmla="*/ 174308 h 192405"/>
              <a:gd name="connsiteX26" fmla="*/ 251245 w 256540"/>
              <a:gd name="connsiteY26" fmla="*/ 161506 h 192405"/>
              <a:gd name="connsiteX27" fmla="*/ 247588 w 256540"/>
              <a:gd name="connsiteY27" fmla="*/ 159993 h 192405"/>
              <a:gd name="connsiteX28" fmla="*/ 239086 w 256540"/>
              <a:gd name="connsiteY28" fmla="*/ 156210 h 192405"/>
              <a:gd name="connsiteX29" fmla="*/ 238444 w 256540"/>
              <a:gd name="connsiteY29" fmla="*/ 156210 h 192405"/>
              <a:gd name="connsiteX30" fmla="*/ 235585 w 256540"/>
              <a:gd name="connsiteY30" fmla="*/ 156210 h 192405"/>
              <a:gd name="connsiteX31" fmla="*/ 129196 w 256540"/>
              <a:gd name="connsiteY31" fmla="*/ 156210 h 192405"/>
              <a:gd name="connsiteX32" fmla="*/ 125596 w 256540"/>
              <a:gd name="connsiteY32" fmla="*/ 154725 h 192405"/>
              <a:gd name="connsiteX33" fmla="*/ 120287 w 256540"/>
              <a:gd name="connsiteY33" fmla="*/ 141922 h 192405"/>
              <a:gd name="connsiteX34" fmla="*/ 125596 w 256540"/>
              <a:gd name="connsiteY34" fmla="*/ 129121 h 192405"/>
              <a:gd name="connsiteX35" fmla="*/ 129197 w 256540"/>
              <a:gd name="connsiteY35" fmla="*/ 127635 h 192405"/>
              <a:gd name="connsiteX36" fmla="*/ 179071 w 256540"/>
              <a:gd name="connsiteY36" fmla="*/ 127635 h 192405"/>
              <a:gd name="connsiteX37" fmla="*/ 179070 w 256540"/>
              <a:gd name="connsiteY37" fmla="*/ 127635 h 192405"/>
              <a:gd name="connsiteX38" fmla="*/ 227305 w 256540"/>
              <a:gd name="connsiteY38" fmla="*/ 127635 h 192405"/>
              <a:gd name="connsiteX39" fmla="*/ 254636 w 256540"/>
              <a:gd name="connsiteY39" fmla="*/ 100330 h 192405"/>
              <a:gd name="connsiteX40" fmla="*/ 227305 w 256540"/>
              <a:gd name="connsiteY40" fmla="*/ 73025 h 192405"/>
              <a:gd name="connsiteX41" fmla="*/ 201295 w 256540"/>
              <a:gd name="connsiteY41" fmla="*/ 73025 h 192405"/>
              <a:gd name="connsiteX42" fmla="*/ 179070 w 256540"/>
              <a:gd name="connsiteY42" fmla="*/ 73025 h 192405"/>
              <a:gd name="connsiteX43" fmla="*/ 107614 w 256540"/>
              <a:gd name="connsiteY43" fmla="*/ 73025 h 192405"/>
              <a:gd name="connsiteX44" fmla="*/ 89658 w 256540"/>
              <a:gd name="connsiteY44" fmla="*/ 65578 h 192405"/>
              <a:gd name="connsiteX45" fmla="*/ 78408 w 256540"/>
              <a:gd name="connsiteY45" fmla="*/ 38418 h 192405"/>
              <a:gd name="connsiteX46" fmla="*/ 89691 w 256540"/>
              <a:gd name="connsiteY46" fmla="*/ 11257 h 192405"/>
              <a:gd name="connsiteX47" fmla="*/ 107651 w 256540"/>
              <a:gd name="connsiteY47" fmla="*/ 3810 h 192405"/>
              <a:gd name="connsiteX48" fmla="*/ 201295 w 256540"/>
              <a:gd name="connsiteY48" fmla="*/ 3810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6540" h="192405">
                <a:moveTo>
                  <a:pt x="201295" y="0"/>
                </a:moveTo>
                <a:lnTo>
                  <a:pt x="116840" y="0"/>
                </a:lnTo>
                <a:lnTo>
                  <a:pt x="42545" y="0"/>
                </a:lnTo>
                <a:lnTo>
                  <a:pt x="38394" y="0"/>
                </a:lnTo>
                <a:cubicBezTo>
                  <a:pt x="17202" y="0"/>
                  <a:pt x="0" y="17212"/>
                  <a:pt x="0" y="38418"/>
                </a:cubicBezTo>
                <a:cubicBezTo>
                  <a:pt x="0" y="59623"/>
                  <a:pt x="17202" y="76835"/>
                  <a:pt x="38394" y="76835"/>
                </a:cubicBezTo>
                <a:lnTo>
                  <a:pt x="116803" y="76835"/>
                </a:lnTo>
                <a:lnTo>
                  <a:pt x="116802" y="76835"/>
                </a:lnTo>
                <a:lnTo>
                  <a:pt x="188270" y="76835"/>
                </a:lnTo>
                <a:lnTo>
                  <a:pt x="198391" y="81027"/>
                </a:lnTo>
                <a:cubicBezTo>
                  <a:pt x="203338" y="85969"/>
                  <a:pt x="206400" y="92796"/>
                  <a:pt x="206400" y="100330"/>
                </a:cubicBezTo>
                <a:cubicBezTo>
                  <a:pt x="206400" y="107864"/>
                  <a:pt x="203338" y="114691"/>
                  <a:pt x="198391" y="119633"/>
                </a:cubicBezTo>
                <a:lnTo>
                  <a:pt x="188271" y="123825"/>
                </a:lnTo>
                <a:lnTo>
                  <a:pt x="138430" y="123825"/>
                </a:lnTo>
                <a:lnTo>
                  <a:pt x="112395" y="123825"/>
                </a:lnTo>
                <a:lnTo>
                  <a:pt x="106407" y="123825"/>
                </a:lnTo>
                <a:cubicBezTo>
                  <a:pt x="96374" y="123825"/>
                  <a:pt x="88265" y="131914"/>
                  <a:pt x="88265" y="141922"/>
                </a:cubicBezTo>
                <a:cubicBezTo>
                  <a:pt x="88265" y="151931"/>
                  <a:pt x="96374" y="160021"/>
                  <a:pt x="106407" y="160021"/>
                </a:cubicBezTo>
                <a:lnTo>
                  <a:pt x="112395" y="160021"/>
                </a:lnTo>
                <a:lnTo>
                  <a:pt x="138430" y="160021"/>
                </a:lnTo>
                <a:lnTo>
                  <a:pt x="244796" y="160021"/>
                </a:lnTo>
                <a:lnTo>
                  <a:pt x="248386" y="161506"/>
                </a:lnTo>
                <a:cubicBezTo>
                  <a:pt x="251659" y="164779"/>
                  <a:pt x="253681" y="169304"/>
                  <a:pt x="253681" y="174308"/>
                </a:cubicBezTo>
                <a:cubicBezTo>
                  <a:pt x="253681" y="184316"/>
                  <a:pt x="245592" y="192405"/>
                  <a:pt x="235585" y="192405"/>
                </a:cubicBezTo>
                <a:lnTo>
                  <a:pt x="238444" y="192405"/>
                </a:lnTo>
                <a:cubicBezTo>
                  <a:pt x="248452" y="192405"/>
                  <a:pt x="256540" y="184316"/>
                  <a:pt x="256540" y="174308"/>
                </a:cubicBezTo>
                <a:cubicBezTo>
                  <a:pt x="256540" y="169304"/>
                  <a:pt x="254518" y="164779"/>
                  <a:pt x="251245" y="161506"/>
                </a:cubicBezTo>
                <a:lnTo>
                  <a:pt x="247588" y="159993"/>
                </a:lnTo>
                <a:lnTo>
                  <a:pt x="239086" y="156210"/>
                </a:lnTo>
                <a:lnTo>
                  <a:pt x="238444" y="156210"/>
                </a:lnTo>
                <a:lnTo>
                  <a:pt x="235585" y="156210"/>
                </a:lnTo>
                <a:lnTo>
                  <a:pt x="129196" y="156210"/>
                </a:lnTo>
                <a:lnTo>
                  <a:pt x="125596" y="154725"/>
                </a:lnTo>
                <a:cubicBezTo>
                  <a:pt x="122315" y="151451"/>
                  <a:pt x="120287" y="146927"/>
                  <a:pt x="120287" y="141922"/>
                </a:cubicBezTo>
                <a:cubicBezTo>
                  <a:pt x="120287" y="136918"/>
                  <a:pt x="122315" y="132394"/>
                  <a:pt x="125596" y="129121"/>
                </a:cubicBezTo>
                <a:lnTo>
                  <a:pt x="129197" y="127635"/>
                </a:lnTo>
                <a:lnTo>
                  <a:pt x="179071" y="127635"/>
                </a:lnTo>
                <a:lnTo>
                  <a:pt x="179070" y="127635"/>
                </a:lnTo>
                <a:lnTo>
                  <a:pt x="227305" y="127635"/>
                </a:lnTo>
                <a:cubicBezTo>
                  <a:pt x="242388" y="127635"/>
                  <a:pt x="254636" y="115399"/>
                  <a:pt x="254636" y="100330"/>
                </a:cubicBezTo>
                <a:cubicBezTo>
                  <a:pt x="254636" y="85261"/>
                  <a:pt x="242388" y="73025"/>
                  <a:pt x="227305" y="73025"/>
                </a:cubicBezTo>
                <a:lnTo>
                  <a:pt x="201295" y="73025"/>
                </a:lnTo>
                <a:lnTo>
                  <a:pt x="179070" y="73025"/>
                </a:lnTo>
                <a:lnTo>
                  <a:pt x="107614" y="73025"/>
                </a:lnTo>
                <a:lnTo>
                  <a:pt x="89658" y="65578"/>
                </a:lnTo>
                <a:cubicBezTo>
                  <a:pt x="82708" y="58625"/>
                  <a:pt x="78408" y="49020"/>
                  <a:pt x="78408" y="38418"/>
                </a:cubicBezTo>
                <a:cubicBezTo>
                  <a:pt x="78426" y="27815"/>
                  <a:pt x="82736" y="18211"/>
                  <a:pt x="89691" y="11257"/>
                </a:cubicBezTo>
                <a:lnTo>
                  <a:pt x="107651" y="3810"/>
                </a:lnTo>
                <a:lnTo>
                  <a:pt x="201295" y="3810"/>
                </a:lnTo>
                <a:close/>
              </a:path>
            </a:pathLst>
          </a:custGeom>
          <a:solidFill>
            <a:schemeClr val="accent6"/>
          </a:solidFill>
          <a:ln w="9525" cap="flat">
            <a:noFill/>
            <a:prstDash val="solid"/>
            <a:miter/>
          </a:ln>
        </p:spPr>
        <p:txBody>
          <a:bodyPr wrap="square" rtlCol="0" anchor="ctr">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901" name="任意多边形: 形状 63"/>
          <p:cNvSpPr/>
          <p:nvPr>
            <p:custDataLst>
              <p:tags r:id="rId7"/>
            </p:custDataLst>
          </p:nvPr>
        </p:nvSpPr>
        <p:spPr>
          <a:xfrm>
            <a:off x="6144757" y="2173367"/>
            <a:ext cx="342680" cy="257942"/>
          </a:xfrm>
          <a:custGeom>
            <a:avLst/>
            <a:gdLst>
              <a:gd name="connsiteX0" fmla="*/ 51332 w 341630"/>
              <a:gd name="connsiteY0" fmla="*/ 0 h 257175"/>
              <a:gd name="connsiteX1" fmla="*/ 56515 w 341630"/>
              <a:gd name="connsiteY1" fmla="*/ 0 h 257175"/>
              <a:gd name="connsiteX2" fmla="*/ 156210 w 341630"/>
              <a:gd name="connsiteY2" fmla="*/ 0 h 257175"/>
              <a:gd name="connsiteX3" fmla="*/ 267970 w 341630"/>
              <a:gd name="connsiteY3" fmla="*/ 0 h 257175"/>
              <a:gd name="connsiteX4" fmla="*/ 267970 w 341630"/>
              <a:gd name="connsiteY4" fmla="*/ 5080 h 257175"/>
              <a:gd name="connsiteX5" fmla="*/ 134656 w 341630"/>
              <a:gd name="connsiteY5" fmla="*/ 5080 h 257175"/>
              <a:gd name="connsiteX6" fmla="*/ 119913 w 341630"/>
              <a:gd name="connsiteY6" fmla="*/ 14978 h 257175"/>
              <a:gd name="connsiteX7" fmla="*/ 104828 w 341630"/>
              <a:gd name="connsiteY7" fmla="*/ 51118 h 257175"/>
              <a:gd name="connsiteX8" fmla="*/ 119869 w 341630"/>
              <a:gd name="connsiteY8" fmla="*/ 87257 h 257175"/>
              <a:gd name="connsiteX9" fmla="*/ 135552 w 341630"/>
              <a:gd name="connsiteY9" fmla="*/ 97790 h 257175"/>
              <a:gd name="connsiteX10" fmla="*/ 238760 w 341630"/>
              <a:gd name="connsiteY10" fmla="*/ 97790 h 257175"/>
              <a:gd name="connsiteX11" fmla="*/ 267970 w 341630"/>
              <a:gd name="connsiteY11" fmla="*/ 97790 h 257175"/>
              <a:gd name="connsiteX12" fmla="*/ 302803 w 341630"/>
              <a:gd name="connsiteY12" fmla="*/ 97790 h 257175"/>
              <a:gd name="connsiteX13" fmla="*/ 339091 w 341630"/>
              <a:gd name="connsiteY13" fmla="*/ 133985 h 257175"/>
              <a:gd name="connsiteX14" fmla="*/ 302803 w 341630"/>
              <a:gd name="connsiteY14" fmla="*/ 170180 h 257175"/>
              <a:gd name="connsiteX15" fmla="*/ 238760 w 341630"/>
              <a:gd name="connsiteY15" fmla="*/ 170180 h 257175"/>
              <a:gd name="connsiteX16" fmla="*/ 238761 w 341630"/>
              <a:gd name="connsiteY16" fmla="*/ 170180 h 257175"/>
              <a:gd name="connsiteX17" fmla="*/ 172513 w 341630"/>
              <a:gd name="connsiteY17" fmla="*/ 170180 h 257175"/>
              <a:gd name="connsiteX18" fmla="*/ 167727 w 341630"/>
              <a:gd name="connsiteY18" fmla="*/ 172161 h 257175"/>
              <a:gd name="connsiteX19" fmla="*/ 160671 w 341630"/>
              <a:gd name="connsiteY19" fmla="*/ 189230 h 257175"/>
              <a:gd name="connsiteX20" fmla="*/ 167727 w 341630"/>
              <a:gd name="connsiteY20" fmla="*/ 206299 h 257175"/>
              <a:gd name="connsiteX21" fmla="*/ 174046 w 341630"/>
              <a:gd name="connsiteY21" fmla="*/ 208915 h 257175"/>
              <a:gd name="connsiteX22" fmla="*/ 313690 w 341630"/>
              <a:gd name="connsiteY22" fmla="*/ 208915 h 257175"/>
              <a:gd name="connsiteX23" fmla="*/ 317503 w 341630"/>
              <a:gd name="connsiteY23" fmla="*/ 208915 h 257175"/>
              <a:gd name="connsiteX24" fmla="*/ 318781 w 341630"/>
              <a:gd name="connsiteY24" fmla="*/ 208915 h 257175"/>
              <a:gd name="connsiteX25" fmla="*/ 330200 w 341630"/>
              <a:gd name="connsiteY25" fmla="*/ 213996 h 257175"/>
              <a:gd name="connsiteX26" fmla="*/ 329783 w 341630"/>
              <a:gd name="connsiteY26" fmla="*/ 213996 h 257175"/>
              <a:gd name="connsiteX27" fmla="*/ 334570 w 341630"/>
              <a:gd name="connsiteY27" fmla="*/ 215976 h 257175"/>
              <a:gd name="connsiteX28" fmla="*/ 341630 w 341630"/>
              <a:gd name="connsiteY28" fmla="*/ 233045 h 257175"/>
              <a:gd name="connsiteX29" fmla="*/ 317503 w 341630"/>
              <a:gd name="connsiteY29" fmla="*/ 257175 h 257175"/>
              <a:gd name="connsiteX30" fmla="*/ 313690 w 341630"/>
              <a:gd name="connsiteY30" fmla="*/ 257175 h 257175"/>
              <a:gd name="connsiteX31" fmla="*/ 337818 w 341630"/>
              <a:gd name="connsiteY31" fmla="*/ 233045 h 257175"/>
              <a:gd name="connsiteX32" fmla="*/ 330758 w 341630"/>
              <a:gd name="connsiteY32" fmla="*/ 215976 h 257175"/>
              <a:gd name="connsiteX33" fmla="*/ 325970 w 341630"/>
              <a:gd name="connsiteY33" fmla="*/ 213996 h 257175"/>
              <a:gd name="connsiteX34" fmla="*/ 149860 w 341630"/>
              <a:gd name="connsiteY34" fmla="*/ 213996 h 257175"/>
              <a:gd name="connsiteX35" fmla="*/ 149860 w 341630"/>
              <a:gd name="connsiteY35" fmla="*/ 213361 h 257175"/>
              <a:gd name="connsiteX36" fmla="*/ 142223 w 341630"/>
              <a:gd name="connsiteY36" fmla="*/ 213361 h 257175"/>
              <a:gd name="connsiteX37" fmla="*/ 118110 w 341630"/>
              <a:gd name="connsiteY37" fmla="*/ 189230 h 257175"/>
              <a:gd name="connsiteX38" fmla="*/ 142223 w 341630"/>
              <a:gd name="connsiteY38" fmla="*/ 165100 h 257175"/>
              <a:gd name="connsiteX39" fmla="*/ 149860 w 341630"/>
              <a:gd name="connsiteY39" fmla="*/ 165100 h 257175"/>
              <a:gd name="connsiteX40" fmla="*/ 184785 w 341630"/>
              <a:gd name="connsiteY40" fmla="*/ 165100 h 257175"/>
              <a:gd name="connsiteX41" fmla="*/ 251047 w 341630"/>
              <a:gd name="connsiteY41" fmla="*/ 165100 h 257175"/>
              <a:gd name="connsiteX42" fmla="*/ 264413 w 341630"/>
              <a:gd name="connsiteY42" fmla="*/ 159573 h 257175"/>
              <a:gd name="connsiteX43" fmla="*/ 275047 w 341630"/>
              <a:gd name="connsiteY43" fmla="*/ 133985 h 257175"/>
              <a:gd name="connsiteX44" fmla="*/ 264413 w 341630"/>
              <a:gd name="connsiteY44" fmla="*/ 108397 h 257175"/>
              <a:gd name="connsiteX45" fmla="*/ 251046 w 341630"/>
              <a:gd name="connsiteY45" fmla="*/ 102870 h 257175"/>
              <a:gd name="connsiteX46" fmla="*/ 56515 w 341630"/>
              <a:gd name="connsiteY46" fmla="*/ 102870 h 257175"/>
              <a:gd name="connsiteX47" fmla="*/ 56515 w 341630"/>
              <a:gd name="connsiteY47" fmla="*/ 102235 h 257175"/>
              <a:gd name="connsiteX48" fmla="*/ 51332 w 341630"/>
              <a:gd name="connsiteY48" fmla="*/ 102235 h 257175"/>
              <a:gd name="connsiteX49" fmla="*/ 0 w 341630"/>
              <a:gd name="connsiteY49" fmla="*/ 51118 h 257175"/>
              <a:gd name="connsiteX50" fmla="*/ 51332 w 341630"/>
              <a:gd name="connsiteY50"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1630" h="257175">
                <a:moveTo>
                  <a:pt x="51332" y="0"/>
                </a:moveTo>
                <a:lnTo>
                  <a:pt x="56515" y="0"/>
                </a:lnTo>
                <a:lnTo>
                  <a:pt x="156210" y="0"/>
                </a:lnTo>
                <a:lnTo>
                  <a:pt x="267970" y="0"/>
                </a:lnTo>
                <a:lnTo>
                  <a:pt x="267970" y="5080"/>
                </a:lnTo>
                <a:lnTo>
                  <a:pt x="134656" y="5080"/>
                </a:lnTo>
                <a:lnTo>
                  <a:pt x="119913" y="14978"/>
                </a:lnTo>
                <a:cubicBezTo>
                  <a:pt x="110615" y="24231"/>
                  <a:pt x="104853" y="37010"/>
                  <a:pt x="104828" y="51118"/>
                </a:cubicBezTo>
                <a:cubicBezTo>
                  <a:pt x="104828" y="65225"/>
                  <a:pt x="110578" y="78005"/>
                  <a:pt x="119869" y="87257"/>
                </a:cubicBezTo>
                <a:lnTo>
                  <a:pt x="135552" y="97790"/>
                </a:lnTo>
                <a:lnTo>
                  <a:pt x="238760" y="97790"/>
                </a:lnTo>
                <a:lnTo>
                  <a:pt x="267970" y="97790"/>
                </a:lnTo>
                <a:lnTo>
                  <a:pt x="302803" y="97790"/>
                </a:lnTo>
                <a:cubicBezTo>
                  <a:pt x="322829" y="97790"/>
                  <a:pt x="339091" y="114010"/>
                  <a:pt x="339091" y="133985"/>
                </a:cubicBezTo>
                <a:cubicBezTo>
                  <a:pt x="339091" y="153960"/>
                  <a:pt x="322829" y="170180"/>
                  <a:pt x="302803" y="170180"/>
                </a:cubicBezTo>
                <a:lnTo>
                  <a:pt x="238760" y="170180"/>
                </a:lnTo>
                <a:lnTo>
                  <a:pt x="238761" y="170180"/>
                </a:lnTo>
                <a:lnTo>
                  <a:pt x="172513" y="170180"/>
                </a:lnTo>
                <a:lnTo>
                  <a:pt x="167727" y="172161"/>
                </a:lnTo>
                <a:cubicBezTo>
                  <a:pt x="163366" y="176525"/>
                  <a:pt x="160671" y="182558"/>
                  <a:pt x="160671" y="189230"/>
                </a:cubicBezTo>
                <a:cubicBezTo>
                  <a:pt x="160671" y="195902"/>
                  <a:pt x="163366" y="201935"/>
                  <a:pt x="167727" y="206299"/>
                </a:cubicBezTo>
                <a:lnTo>
                  <a:pt x="174046" y="208915"/>
                </a:lnTo>
                <a:lnTo>
                  <a:pt x="313690" y="208915"/>
                </a:lnTo>
                <a:lnTo>
                  <a:pt x="317503" y="208915"/>
                </a:lnTo>
                <a:lnTo>
                  <a:pt x="318781" y="208915"/>
                </a:lnTo>
                <a:lnTo>
                  <a:pt x="330200" y="213996"/>
                </a:lnTo>
                <a:lnTo>
                  <a:pt x="329783" y="213996"/>
                </a:lnTo>
                <a:lnTo>
                  <a:pt x="334570" y="215976"/>
                </a:lnTo>
                <a:cubicBezTo>
                  <a:pt x="338934" y="220341"/>
                  <a:pt x="341630" y="226373"/>
                  <a:pt x="341630" y="233045"/>
                </a:cubicBezTo>
                <a:cubicBezTo>
                  <a:pt x="341630" y="246390"/>
                  <a:pt x="330845" y="257175"/>
                  <a:pt x="317503" y="257175"/>
                </a:cubicBezTo>
                <a:lnTo>
                  <a:pt x="313690" y="257175"/>
                </a:lnTo>
                <a:cubicBezTo>
                  <a:pt x="327033" y="257175"/>
                  <a:pt x="337818" y="246390"/>
                  <a:pt x="337818" y="233045"/>
                </a:cubicBezTo>
                <a:cubicBezTo>
                  <a:pt x="337818" y="226373"/>
                  <a:pt x="335122" y="220341"/>
                  <a:pt x="330758" y="215976"/>
                </a:cubicBezTo>
                <a:lnTo>
                  <a:pt x="325970" y="213996"/>
                </a:lnTo>
                <a:lnTo>
                  <a:pt x="149860" y="213996"/>
                </a:lnTo>
                <a:lnTo>
                  <a:pt x="149860" y="213361"/>
                </a:lnTo>
                <a:lnTo>
                  <a:pt x="142223" y="213361"/>
                </a:lnTo>
                <a:cubicBezTo>
                  <a:pt x="128888" y="213361"/>
                  <a:pt x="118110" y="202574"/>
                  <a:pt x="118110" y="189230"/>
                </a:cubicBezTo>
                <a:cubicBezTo>
                  <a:pt x="118110" y="175886"/>
                  <a:pt x="128888" y="165100"/>
                  <a:pt x="142223" y="165100"/>
                </a:cubicBezTo>
                <a:lnTo>
                  <a:pt x="149860" y="165100"/>
                </a:lnTo>
                <a:lnTo>
                  <a:pt x="184785" y="165100"/>
                </a:lnTo>
                <a:lnTo>
                  <a:pt x="251047" y="165100"/>
                </a:lnTo>
                <a:lnTo>
                  <a:pt x="264413" y="159573"/>
                </a:lnTo>
                <a:cubicBezTo>
                  <a:pt x="270982" y="153021"/>
                  <a:pt x="275047" y="143972"/>
                  <a:pt x="275047" y="133985"/>
                </a:cubicBezTo>
                <a:cubicBezTo>
                  <a:pt x="275047" y="123998"/>
                  <a:pt x="270982" y="114949"/>
                  <a:pt x="264413" y="108397"/>
                </a:cubicBezTo>
                <a:lnTo>
                  <a:pt x="251046" y="102870"/>
                </a:lnTo>
                <a:lnTo>
                  <a:pt x="56515" y="102870"/>
                </a:lnTo>
                <a:lnTo>
                  <a:pt x="56515" y="102235"/>
                </a:lnTo>
                <a:lnTo>
                  <a:pt x="51332" y="102235"/>
                </a:lnTo>
                <a:cubicBezTo>
                  <a:pt x="22998" y="102235"/>
                  <a:pt x="0" y="79333"/>
                  <a:pt x="0" y="51118"/>
                </a:cubicBezTo>
                <a:cubicBezTo>
                  <a:pt x="0" y="22903"/>
                  <a:pt x="22998" y="0"/>
                  <a:pt x="51332" y="0"/>
                </a:cubicBezTo>
                <a:close/>
              </a:path>
            </a:pathLst>
          </a:custGeom>
          <a:solidFill>
            <a:schemeClr val="accent6"/>
          </a:solidFill>
          <a:ln w="9525" cap="flat">
            <a:noFill/>
            <a:prstDash val="solid"/>
            <a:miter/>
          </a:ln>
        </p:spPr>
        <p:txBody>
          <a:bodyPr wrap="square" rtlCol="0" anchor="ctr">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903" name="Freeform 6"/>
          <p:cNvSpPr>
            <a:spLocks noEditPoints="1"/>
          </p:cNvSpPr>
          <p:nvPr>
            <p:custDataLst>
              <p:tags r:id="rId8"/>
            </p:custDataLst>
          </p:nvPr>
        </p:nvSpPr>
        <p:spPr bwMode="auto">
          <a:xfrm>
            <a:off x="6246032" y="1826505"/>
            <a:ext cx="978995" cy="1744599"/>
          </a:xfrm>
          <a:custGeom>
            <a:avLst/>
            <a:gdLst>
              <a:gd name="T0" fmla="*/ 144 w 282"/>
              <a:gd name="T1" fmla="*/ 386 h 505"/>
              <a:gd name="T2" fmla="*/ 144 w 282"/>
              <a:gd name="T3" fmla="*/ 108 h 505"/>
              <a:gd name="T4" fmla="*/ 153 w 282"/>
              <a:gd name="T5" fmla="*/ 94 h 505"/>
              <a:gd name="T6" fmla="*/ 144 w 282"/>
              <a:gd name="T7" fmla="*/ 74 h 505"/>
              <a:gd name="T8" fmla="*/ 153 w 282"/>
              <a:gd name="T9" fmla="*/ 66 h 505"/>
              <a:gd name="T10" fmla="*/ 146 w 282"/>
              <a:gd name="T11" fmla="*/ 54 h 505"/>
              <a:gd name="T12" fmla="*/ 144 w 282"/>
              <a:gd name="T13" fmla="*/ 52 h 505"/>
              <a:gd name="T14" fmla="*/ 153 w 282"/>
              <a:gd name="T15" fmla="*/ 44 h 505"/>
              <a:gd name="T16" fmla="*/ 146 w 282"/>
              <a:gd name="T17" fmla="*/ 32 h 505"/>
              <a:gd name="T18" fmla="*/ 144 w 282"/>
              <a:gd name="T19" fmla="*/ 0 h 505"/>
              <a:gd name="T20" fmla="*/ 138 w 282"/>
              <a:gd name="T21" fmla="*/ 32 h 505"/>
              <a:gd name="T22" fmla="*/ 130 w 282"/>
              <a:gd name="T23" fmla="*/ 40 h 505"/>
              <a:gd name="T24" fmla="*/ 137 w 282"/>
              <a:gd name="T25" fmla="*/ 52 h 505"/>
              <a:gd name="T26" fmla="*/ 138 w 282"/>
              <a:gd name="T27" fmla="*/ 54 h 505"/>
              <a:gd name="T28" fmla="*/ 130 w 282"/>
              <a:gd name="T29" fmla="*/ 62 h 505"/>
              <a:gd name="T30" fmla="*/ 137 w 282"/>
              <a:gd name="T31" fmla="*/ 74 h 505"/>
              <a:gd name="T32" fmla="*/ 138 w 282"/>
              <a:gd name="T33" fmla="*/ 82 h 505"/>
              <a:gd name="T34" fmla="*/ 138 w 282"/>
              <a:gd name="T35" fmla="*/ 105 h 505"/>
              <a:gd name="T36" fmla="*/ 0 w 282"/>
              <a:gd name="T37" fmla="*/ 247 h 505"/>
              <a:gd name="T38" fmla="*/ 138 w 282"/>
              <a:gd name="T39" fmla="*/ 398 h 505"/>
              <a:gd name="T40" fmla="*/ 130 w 282"/>
              <a:gd name="T41" fmla="*/ 440 h 505"/>
              <a:gd name="T42" fmla="*/ 138 w 282"/>
              <a:gd name="T43" fmla="*/ 463 h 505"/>
              <a:gd name="T44" fmla="*/ 144 w 282"/>
              <a:gd name="T45" fmla="*/ 505 h 505"/>
              <a:gd name="T46" fmla="*/ 161 w 282"/>
              <a:gd name="T47" fmla="*/ 447 h 505"/>
              <a:gd name="T48" fmla="*/ 169 w 282"/>
              <a:gd name="T49" fmla="*/ 423 h 505"/>
              <a:gd name="T50" fmla="*/ 141 w 282"/>
              <a:gd name="T51" fmla="*/ 126 h 505"/>
              <a:gd name="T52" fmla="*/ 141 w 282"/>
              <a:gd name="T53" fmla="*/ 368 h 505"/>
              <a:gd name="T54" fmla="*/ 141 w 282"/>
              <a:gd name="T55" fmla="*/ 126 h 505"/>
              <a:gd name="T56" fmla="*/ 151 w 282"/>
              <a:gd name="T57" fmla="*/ 447 h 505"/>
              <a:gd name="T58" fmla="*/ 131 w 282"/>
              <a:gd name="T59" fmla="*/ 447 h 505"/>
              <a:gd name="T60" fmla="*/ 141 w 282"/>
              <a:gd name="T61" fmla="*/ 451 h 505"/>
              <a:gd name="T62" fmla="*/ 151 w 282"/>
              <a:gd name="T63" fmla="*/ 447 h 505"/>
              <a:gd name="T64" fmla="*/ 138 w 282"/>
              <a:gd name="T65" fmla="*/ 440 h 505"/>
              <a:gd name="T66" fmla="*/ 144 w 282"/>
              <a:gd name="T67" fmla="*/ 440 h 505"/>
              <a:gd name="T68" fmla="*/ 138 w 282"/>
              <a:gd name="T69" fmla="*/ 440 h 505"/>
              <a:gd name="T70" fmla="*/ 141 w 282"/>
              <a:gd name="T71" fmla="*/ 428 h 505"/>
              <a:gd name="T72" fmla="*/ 122 w 282"/>
              <a:gd name="T73" fmla="*/ 423 h 505"/>
              <a:gd name="T74" fmla="*/ 161 w 282"/>
              <a:gd name="T75" fmla="*/ 423 h 505"/>
              <a:gd name="T76" fmla="*/ 141 w 282"/>
              <a:gd name="T77" fmla="*/ 42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7" h="2739">
                <a:moveTo>
                  <a:pt x="785" y="2159"/>
                </a:moveTo>
                <a:lnTo>
                  <a:pt x="785" y="2094"/>
                </a:lnTo>
                <a:lnTo>
                  <a:pt x="1537" y="1340"/>
                </a:lnTo>
                <a:lnTo>
                  <a:pt x="785" y="586"/>
                </a:lnTo>
                <a:lnTo>
                  <a:pt x="785" y="570"/>
                </a:lnTo>
                <a:cubicBezTo>
                  <a:pt x="818" y="565"/>
                  <a:pt x="834" y="534"/>
                  <a:pt x="834" y="510"/>
                </a:cubicBezTo>
                <a:cubicBezTo>
                  <a:pt x="835" y="477"/>
                  <a:pt x="815" y="449"/>
                  <a:pt x="785" y="445"/>
                </a:cubicBezTo>
                <a:lnTo>
                  <a:pt x="785" y="401"/>
                </a:lnTo>
                <a:lnTo>
                  <a:pt x="796" y="401"/>
                </a:lnTo>
                <a:cubicBezTo>
                  <a:pt x="818" y="402"/>
                  <a:pt x="835" y="377"/>
                  <a:pt x="834" y="358"/>
                </a:cubicBezTo>
                <a:lnTo>
                  <a:pt x="834" y="336"/>
                </a:lnTo>
                <a:cubicBezTo>
                  <a:pt x="835" y="314"/>
                  <a:pt x="815" y="292"/>
                  <a:pt x="796" y="293"/>
                </a:cubicBezTo>
                <a:lnTo>
                  <a:pt x="785" y="293"/>
                </a:lnTo>
                <a:lnTo>
                  <a:pt x="785" y="282"/>
                </a:lnTo>
                <a:lnTo>
                  <a:pt x="796" y="282"/>
                </a:lnTo>
                <a:cubicBezTo>
                  <a:pt x="818" y="283"/>
                  <a:pt x="835" y="257"/>
                  <a:pt x="834" y="239"/>
                </a:cubicBezTo>
                <a:lnTo>
                  <a:pt x="834" y="217"/>
                </a:lnTo>
                <a:cubicBezTo>
                  <a:pt x="835" y="195"/>
                  <a:pt x="815" y="173"/>
                  <a:pt x="796" y="174"/>
                </a:cubicBezTo>
                <a:lnTo>
                  <a:pt x="785" y="174"/>
                </a:lnTo>
                <a:lnTo>
                  <a:pt x="785" y="170"/>
                </a:lnTo>
                <a:lnTo>
                  <a:pt x="785" y="163"/>
                </a:lnTo>
                <a:lnTo>
                  <a:pt x="785" y="155"/>
                </a:lnTo>
                <a:lnTo>
                  <a:pt x="785" y="148"/>
                </a:lnTo>
                <a:lnTo>
                  <a:pt x="785" y="144"/>
                </a:lnTo>
                <a:lnTo>
                  <a:pt x="785" y="0"/>
                </a:lnTo>
                <a:lnTo>
                  <a:pt x="752" y="0"/>
                </a:lnTo>
                <a:lnTo>
                  <a:pt x="752" y="174"/>
                </a:lnTo>
                <a:lnTo>
                  <a:pt x="747" y="174"/>
                </a:lnTo>
                <a:cubicBezTo>
                  <a:pt x="724" y="173"/>
                  <a:pt x="708" y="198"/>
                  <a:pt x="709" y="217"/>
                </a:cubicBezTo>
                <a:lnTo>
                  <a:pt x="709" y="239"/>
                </a:lnTo>
                <a:cubicBezTo>
                  <a:pt x="708" y="261"/>
                  <a:pt x="728" y="283"/>
                  <a:pt x="747" y="282"/>
                </a:cubicBezTo>
                <a:lnTo>
                  <a:pt x="752" y="282"/>
                </a:lnTo>
                <a:lnTo>
                  <a:pt x="752" y="293"/>
                </a:lnTo>
                <a:lnTo>
                  <a:pt x="747" y="293"/>
                </a:lnTo>
                <a:cubicBezTo>
                  <a:pt x="724" y="292"/>
                  <a:pt x="708" y="318"/>
                  <a:pt x="709" y="336"/>
                </a:cubicBezTo>
                <a:lnTo>
                  <a:pt x="709" y="358"/>
                </a:lnTo>
                <a:cubicBezTo>
                  <a:pt x="708" y="380"/>
                  <a:pt x="728" y="402"/>
                  <a:pt x="747" y="401"/>
                </a:cubicBezTo>
                <a:lnTo>
                  <a:pt x="752" y="401"/>
                </a:lnTo>
                <a:lnTo>
                  <a:pt x="752" y="445"/>
                </a:lnTo>
                <a:cubicBezTo>
                  <a:pt x="724" y="449"/>
                  <a:pt x="708" y="480"/>
                  <a:pt x="709" y="510"/>
                </a:cubicBezTo>
                <a:cubicBezTo>
                  <a:pt x="708" y="537"/>
                  <a:pt x="727" y="565"/>
                  <a:pt x="752" y="570"/>
                </a:cubicBezTo>
                <a:lnTo>
                  <a:pt x="752" y="586"/>
                </a:lnTo>
                <a:lnTo>
                  <a:pt x="0" y="1340"/>
                </a:lnTo>
                <a:lnTo>
                  <a:pt x="752" y="2094"/>
                </a:lnTo>
                <a:lnTo>
                  <a:pt x="752" y="2159"/>
                </a:lnTo>
                <a:lnTo>
                  <a:pt x="616" y="2294"/>
                </a:lnTo>
                <a:lnTo>
                  <a:pt x="709" y="2387"/>
                </a:lnTo>
                <a:lnTo>
                  <a:pt x="665" y="2425"/>
                </a:lnTo>
                <a:lnTo>
                  <a:pt x="752" y="2511"/>
                </a:lnTo>
                <a:lnTo>
                  <a:pt x="752" y="2535"/>
                </a:lnTo>
                <a:lnTo>
                  <a:pt x="752" y="2539"/>
                </a:lnTo>
                <a:lnTo>
                  <a:pt x="752" y="2544"/>
                </a:lnTo>
                <a:lnTo>
                  <a:pt x="752" y="2548"/>
                </a:lnTo>
                <a:lnTo>
                  <a:pt x="752" y="2557"/>
                </a:lnTo>
                <a:lnTo>
                  <a:pt x="752" y="2566"/>
                </a:lnTo>
                <a:lnTo>
                  <a:pt x="752" y="2571"/>
                </a:lnTo>
                <a:lnTo>
                  <a:pt x="752" y="2580"/>
                </a:lnTo>
                <a:lnTo>
                  <a:pt x="752" y="2585"/>
                </a:lnTo>
                <a:lnTo>
                  <a:pt x="752" y="2590"/>
                </a:lnTo>
                <a:lnTo>
                  <a:pt x="752" y="2609"/>
                </a:lnTo>
                <a:lnTo>
                  <a:pt x="752" y="2614"/>
                </a:lnTo>
                <a:lnTo>
                  <a:pt x="752" y="2623"/>
                </a:lnTo>
                <a:lnTo>
                  <a:pt x="752" y="2633"/>
                </a:lnTo>
                <a:lnTo>
                  <a:pt x="752" y="2642"/>
                </a:lnTo>
                <a:lnTo>
                  <a:pt x="752" y="2652"/>
                </a:lnTo>
                <a:lnTo>
                  <a:pt x="752" y="2714"/>
                </a:lnTo>
                <a:lnTo>
                  <a:pt x="752" y="2724"/>
                </a:lnTo>
                <a:lnTo>
                  <a:pt x="752" y="2739"/>
                </a:lnTo>
                <a:lnTo>
                  <a:pt x="785" y="2739"/>
                </a:lnTo>
                <a:lnTo>
                  <a:pt x="785" y="2511"/>
                </a:lnTo>
                <a:lnTo>
                  <a:pt x="878" y="2425"/>
                </a:lnTo>
                <a:lnTo>
                  <a:pt x="828" y="2387"/>
                </a:lnTo>
                <a:lnTo>
                  <a:pt x="921" y="2294"/>
                </a:lnTo>
                <a:lnTo>
                  <a:pt x="785" y="2159"/>
                </a:lnTo>
                <a:close/>
                <a:moveTo>
                  <a:pt x="769" y="683"/>
                </a:moveTo>
                <a:lnTo>
                  <a:pt x="1423" y="1340"/>
                </a:lnTo>
                <a:lnTo>
                  <a:pt x="769" y="1996"/>
                </a:lnTo>
                <a:lnTo>
                  <a:pt x="114" y="1340"/>
                </a:lnTo>
                <a:lnTo>
                  <a:pt x="769" y="683"/>
                </a:lnTo>
                <a:close/>
                <a:moveTo>
                  <a:pt x="823" y="2425"/>
                </a:moveTo>
                <a:lnTo>
                  <a:pt x="769" y="2484"/>
                </a:lnTo>
                <a:lnTo>
                  <a:pt x="714" y="2425"/>
                </a:lnTo>
                <a:lnTo>
                  <a:pt x="730" y="2408"/>
                </a:lnTo>
                <a:lnTo>
                  <a:pt x="769" y="2446"/>
                </a:lnTo>
                <a:lnTo>
                  <a:pt x="812" y="2408"/>
                </a:lnTo>
                <a:lnTo>
                  <a:pt x="823" y="2425"/>
                </a:lnTo>
                <a:close/>
                <a:moveTo>
                  <a:pt x="752" y="2387"/>
                </a:moveTo>
                <a:lnTo>
                  <a:pt x="769" y="2370"/>
                </a:lnTo>
                <a:lnTo>
                  <a:pt x="785" y="2387"/>
                </a:lnTo>
                <a:lnTo>
                  <a:pt x="769" y="2403"/>
                </a:lnTo>
                <a:lnTo>
                  <a:pt x="752" y="2387"/>
                </a:lnTo>
                <a:close/>
                <a:moveTo>
                  <a:pt x="769" y="2322"/>
                </a:moveTo>
                <a:lnTo>
                  <a:pt x="730" y="2360"/>
                </a:lnTo>
                <a:lnTo>
                  <a:pt x="665" y="2294"/>
                </a:lnTo>
                <a:lnTo>
                  <a:pt x="769" y="2191"/>
                </a:lnTo>
                <a:lnTo>
                  <a:pt x="878" y="2294"/>
                </a:lnTo>
                <a:lnTo>
                  <a:pt x="812" y="2360"/>
                </a:lnTo>
                <a:lnTo>
                  <a:pt x="769" y="2322"/>
                </a:lnTo>
                <a:close/>
                <a:moveTo>
                  <a:pt x="1335" y="1340"/>
                </a:moveTo>
                <a:lnTo>
                  <a:pt x="769" y="776"/>
                </a:lnTo>
                <a:lnTo>
                  <a:pt x="202" y="1340"/>
                </a:lnTo>
                <a:lnTo>
                  <a:pt x="769" y="1905"/>
                </a:lnTo>
                <a:lnTo>
                  <a:pt x="1335" y="1340"/>
                </a:lnTo>
                <a:close/>
                <a:moveTo>
                  <a:pt x="769" y="808"/>
                </a:moveTo>
                <a:lnTo>
                  <a:pt x="1307" y="1340"/>
                </a:lnTo>
                <a:lnTo>
                  <a:pt x="769" y="1870"/>
                </a:lnTo>
                <a:lnTo>
                  <a:pt x="239" y="1340"/>
                </a:lnTo>
                <a:lnTo>
                  <a:pt x="769" y="80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904" name="文本框 903"/>
          <p:cNvSpPr txBox="1"/>
          <p:nvPr>
            <p:custDataLst>
              <p:tags r:id="rId9"/>
            </p:custDataLst>
          </p:nvPr>
        </p:nvSpPr>
        <p:spPr>
          <a:xfrm>
            <a:off x="6424145" y="2420399"/>
            <a:ext cx="622770" cy="523692"/>
          </a:xfrm>
          <a:prstGeom prst="rect">
            <a:avLst/>
          </a:prstGeom>
          <a:noFill/>
        </p:spPr>
        <p:txBody>
          <a:bodyPr wrap="square" rtlCol="0" anchor="ctr" anchorCtr="1">
            <a:normAutofit fontScale="40000"/>
          </a:bodyPr>
          <a:lstStyle/>
          <a:p>
            <a:r>
              <a:rPr lang="en-US" altLang="zh-CN" sz="3200" dirty="0">
                <a:solidFill>
                  <a:schemeClr val="accent6"/>
                </a:solidFill>
                <a:latin typeface="Arial" panose="020B0604020202020204" pitchFamily="34" charset="0"/>
                <a:ea typeface="隶书" panose="02010509060101010101" pitchFamily="49" charset="-122"/>
                <a:sym typeface="Arial" panose="020B0604020202020204" pitchFamily="34" charset="0"/>
              </a:rPr>
              <a:t>2021</a:t>
            </a:r>
            <a:endParaRPr lang="en-US" altLang="zh-CN" sz="3200" dirty="0">
              <a:solidFill>
                <a:schemeClr val="accent6"/>
              </a:solidFill>
              <a:latin typeface="Arial" panose="020B0604020202020204" pitchFamily="34" charset="0"/>
              <a:ea typeface="隶书" panose="02010509060101010101" pitchFamily="49" charset="-122"/>
              <a:sym typeface="Arial" panose="020B0604020202020204" pitchFamily="34" charset="0"/>
            </a:endParaRPr>
          </a:p>
        </p:txBody>
      </p:sp>
      <p:sp>
        <p:nvSpPr>
          <p:cNvPr id="905" name="任意多边形: 形状 64"/>
          <p:cNvSpPr/>
          <p:nvPr>
            <p:custDataLst>
              <p:tags r:id="rId10"/>
            </p:custDataLst>
          </p:nvPr>
        </p:nvSpPr>
        <p:spPr>
          <a:xfrm flipH="1">
            <a:off x="3722728" y="2863121"/>
            <a:ext cx="257328" cy="192979"/>
          </a:xfrm>
          <a:custGeom>
            <a:avLst/>
            <a:gdLst>
              <a:gd name="connsiteX0" fmla="*/ 201295 w 256540"/>
              <a:gd name="connsiteY0" fmla="*/ 0 h 192405"/>
              <a:gd name="connsiteX1" fmla="*/ 116840 w 256540"/>
              <a:gd name="connsiteY1" fmla="*/ 0 h 192405"/>
              <a:gd name="connsiteX2" fmla="*/ 42545 w 256540"/>
              <a:gd name="connsiteY2" fmla="*/ 0 h 192405"/>
              <a:gd name="connsiteX3" fmla="*/ 38394 w 256540"/>
              <a:gd name="connsiteY3" fmla="*/ 0 h 192405"/>
              <a:gd name="connsiteX4" fmla="*/ 0 w 256540"/>
              <a:gd name="connsiteY4" fmla="*/ 38418 h 192405"/>
              <a:gd name="connsiteX5" fmla="*/ 38394 w 256540"/>
              <a:gd name="connsiteY5" fmla="*/ 76835 h 192405"/>
              <a:gd name="connsiteX6" fmla="*/ 116803 w 256540"/>
              <a:gd name="connsiteY6" fmla="*/ 76835 h 192405"/>
              <a:gd name="connsiteX7" fmla="*/ 116802 w 256540"/>
              <a:gd name="connsiteY7" fmla="*/ 76835 h 192405"/>
              <a:gd name="connsiteX8" fmla="*/ 188270 w 256540"/>
              <a:gd name="connsiteY8" fmla="*/ 76835 h 192405"/>
              <a:gd name="connsiteX9" fmla="*/ 198391 w 256540"/>
              <a:gd name="connsiteY9" fmla="*/ 81027 h 192405"/>
              <a:gd name="connsiteX10" fmla="*/ 206400 w 256540"/>
              <a:gd name="connsiteY10" fmla="*/ 100330 h 192405"/>
              <a:gd name="connsiteX11" fmla="*/ 198391 w 256540"/>
              <a:gd name="connsiteY11" fmla="*/ 119633 h 192405"/>
              <a:gd name="connsiteX12" fmla="*/ 188271 w 256540"/>
              <a:gd name="connsiteY12" fmla="*/ 123825 h 192405"/>
              <a:gd name="connsiteX13" fmla="*/ 138430 w 256540"/>
              <a:gd name="connsiteY13" fmla="*/ 123825 h 192405"/>
              <a:gd name="connsiteX14" fmla="*/ 112395 w 256540"/>
              <a:gd name="connsiteY14" fmla="*/ 123825 h 192405"/>
              <a:gd name="connsiteX15" fmla="*/ 106407 w 256540"/>
              <a:gd name="connsiteY15" fmla="*/ 123825 h 192405"/>
              <a:gd name="connsiteX16" fmla="*/ 88265 w 256540"/>
              <a:gd name="connsiteY16" fmla="*/ 141922 h 192405"/>
              <a:gd name="connsiteX17" fmla="*/ 106407 w 256540"/>
              <a:gd name="connsiteY17" fmla="*/ 160021 h 192405"/>
              <a:gd name="connsiteX18" fmla="*/ 112395 w 256540"/>
              <a:gd name="connsiteY18" fmla="*/ 160021 h 192405"/>
              <a:gd name="connsiteX19" fmla="*/ 138430 w 256540"/>
              <a:gd name="connsiteY19" fmla="*/ 160021 h 192405"/>
              <a:gd name="connsiteX20" fmla="*/ 244796 w 256540"/>
              <a:gd name="connsiteY20" fmla="*/ 160021 h 192405"/>
              <a:gd name="connsiteX21" fmla="*/ 248386 w 256540"/>
              <a:gd name="connsiteY21" fmla="*/ 161506 h 192405"/>
              <a:gd name="connsiteX22" fmla="*/ 253681 w 256540"/>
              <a:gd name="connsiteY22" fmla="*/ 174308 h 192405"/>
              <a:gd name="connsiteX23" fmla="*/ 235585 w 256540"/>
              <a:gd name="connsiteY23" fmla="*/ 192405 h 192405"/>
              <a:gd name="connsiteX24" fmla="*/ 238444 w 256540"/>
              <a:gd name="connsiteY24" fmla="*/ 192405 h 192405"/>
              <a:gd name="connsiteX25" fmla="*/ 256540 w 256540"/>
              <a:gd name="connsiteY25" fmla="*/ 174308 h 192405"/>
              <a:gd name="connsiteX26" fmla="*/ 251245 w 256540"/>
              <a:gd name="connsiteY26" fmla="*/ 161506 h 192405"/>
              <a:gd name="connsiteX27" fmla="*/ 247588 w 256540"/>
              <a:gd name="connsiteY27" fmla="*/ 159993 h 192405"/>
              <a:gd name="connsiteX28" fmla="*/ 239086 w 256540"/>
              <a:gd name="connsiteY28" fmla="*/ 156210 h 192405"/>
              <a:gd name="connsiteX29" fmla="*/ 238444 w 256540"/>
              <a:gd name="connsiteY29" fmla="*/ 156210 h 192405"/>
              <a:gd name="connsiteX30" fmla="*/ 235585 w 256540"/>
              <a:gd name="connsiteY30" fmla="*/ 156210 h 192405"/>
              <a:gd name="connsiteX31" fmla="*/ 129196 w 256540"/>
              <a:gd name="connsiteY31" fmla="*/ 156210 h 192405"/>
              <a:gd name="connsiteX32" fmla="*/ 125596 w 256540"/>
              <a:gd name="connsiteY32" fmla="*/ 154725 h 192405"/>
              <a:gd name="connsiteX33" fmla="*/ 120287 w 256540"/>
              <a:gd name="connsiteY33" fmla="*/ 141922 h 192405"/>
              <a:gd name="connsiteX34" fmla="*/ 125596 w 256540"/>
              <a:gd name="connsiteY34" fmla="*/ 129121 h 192405"/>
              <a:gd name="connsiteX35" fmla="*/ 129197 w 256540"/>
              <a:gd name="connsiteY35" fmla="*/ 127635 h 192405"/>
              <a:gd name="connsiteX36" fmla="*/ 179071 w 256540"/>
              <a:gd name="connsiteY36" fmla="*/ 127635 h 192405"/>
              <a:gd name="connsiteX37" fmla="*/ 179070 w 256540"/>
              <a:gd name="connsiteY37" fmla="*/ 127635 h 192405"/>
              <a:gd name="connsiteX38" fmla="*/ 227305 w 256540"/>
              <a:gd name="connsiteY38" fmla="*/ 127635 h 192405"/>
              <a:gd name="connsiteX39" fmla="*/ 254636 w 256540"/>
              <a:gd name="connsiteY39" fmla="*/ 100330 h 192405"/>
              <a:gd name="connsiteX40" fmla="*/ 227305 w 256540"/>
              <a:gd name="connsiteY40" fmla="*/ 73025 h 192405"/>
              <a:gd name="connsiteX41" fmla="*/ 201295 w 256540"/>
              <a:gd name="connsiteY41" fmla="*/ 73025 h 192405"/>
              <a:gd name="connsiteX42" fmla="*/ 179070 w 256540"/>
              <a:gd name="connsiteY42" fmla="*/ 73025 h 192405"/>
              <a:gd name="connsiteX43" fmla="*/ 107614 w 256540"/>
              <a:gd name="connsiteY43" fmla="*/ 73025 h 192405"/>
              <a:gd name="connsiteX44" fmla="*/ 89658 w 256540"/>
              <a:gd name="connsiteY44" fmla="*/ 65578 h 192405"/>
              <a:gd name="connsiteX45" fmla="*/ 78408 w 256540"/>
              <a:gd name="connsiteY45" fmla="*/ 38418 h 192405"/>
              <a:gd name="connsiteX46" fmla="*/ 89691 w 256540"/>
              <a:gd name="connsiteY46" fmla="*/ 11257 h 192405"/>
              <a:gd name="connsiteX47" fmla="*/ 107651 w 256540"/>
              <a:gd name="connsiteY47" fmla="*/ 3810 h 192405"/>
              <a:gd name="connsiteX48" fmla="*/ 201295 w 256540"/>
              <a:gd name="connsiteY48" fmla="*/ 3810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6540" h="192405">
                <a:moveTo>
                  <a:pt x="201295" y="0"/>
                </a:moveTo>
                <a:lnTo>
                  <a:pt x="116840" y="0"/>
                </a:lnTo>
                <a:lnTo>
                  <a:pt x="42545" y="0"/>
                </a:lnTo>
                <a:lnTo>
                  <a:pt x="38394" y="0"/>
                </a:lnTo>
                <a:cubicBezTo>
                  <a:pt x="17202" y="0"/>
                  <a:pt x="0" y="17212"/>
                  <a:pt x="0" y="38418"/>
                </a:cubicBezTo>
                <a:cubicBezTo>
                  <a:pt x="0" y="59623"/>
                  <a:pt x="17202" y="76835"/>
                  <a:pt x="38394" y="76835"/>
                </a:cubicBezTo>
                <a:lnTo>
                  <a:pt x="116803" y="76835"/>
                </a:lnTo>
                <a:lnTo>
                  <a:pt x="116802" y="76835"/>
                </a:lnTo>
                <a:lnTo>
                  <a:pt x="188270" y="76835"/>
                </a:lnTo>
                <a:lnTo>
                  <a:pt x="198391" y="81027"/>
                </a:lnTo>
                <a:cubicBezTo>
                  <a:pt x="203338" y="85969"/>
                  <a:pt x="206400" y="92796"/>
                  <a:pt x="206400" y="100330"/>
                </a:cubicBezTo>
                <a:cubicBezTo>
                  <a:pt x="206400" y="107864"/>
                  <a:pt x="203338" y="114691"/>
                  <a:pt x="198391" y="119633"/>
                </a:cubicBezTo>
                <a:lnTo>
                  <a:pt x="188271" y="123825"/>
                </a:lnTo>
                <a:lnTo>
                  <a:pt x="138430" y="123825"/>
                </a:lnTo>
                <a:lnTo>
                  <a:pt x="112395" y="123825"/>
                </a:lnTo>
                <a:lnTo>
                  <a:pt x="106407" y="123825"/>
                </a:lnTo>
                <a:cubicBezTo>
                  <a:pt x="96374" y="123825"/>
                  <a:pt x="88265" y="131914"/>
                  <a:pt x="88265" y="141922"/>
                </a:cubicBezTo>
                <a:cubicBezTo>
                  <a:pt x="88265" y="151931"/>
                  <a:pt x="96374" y="160021"/>
                  <a:pt x="106407" y="160021"/>
                </a:cubicBezTo>
                <a:lnTo>
                  <a:pt x="112395" y="160021"/>
                </a:lnTo>
                <a:lnTo>
                  <a:pt x="138430" y="160021"/>
                </a:lnTo>
                <a:lnTo>
                  <a:pt x="244796" y="160021"/>
                </a:lnTo>
                <a:lnTo>
                  <a:pt x="248386" y="161506"/>
                </a:lnTo>
                <a:cubicBezTo>
                  <a:pt x="251659" y="164779"/>
                  <a:pt x="253681" y="169304"/>
                  <a:pt x="253681" y="174308"/>
                </a:cubicBezTo>
                <a:cubicBezTo>
                  <a:pt x="253681" y="184316"/>
                  <a:pt x="245592" y="192405"/>
                  <a:pt x="235585" y="192405"/>
                </a:cubicBezTo>
                <a:lnTo>
                  <a:pt x="238444" y="192405"/>
                </a:lnTo>
                <a:cubicBezTo>
                  <a:pt x="248451" y="192405"/>
                  <a:pt x="256540" y="184316"/>
                  <a:pt x="256540" y="174308"/>
                </a:cubicBezTo>
                <a:cubicBezTo>
                  <a:pt x="256540" y="169304"/>
                  <a:pt x="254518" y="164779"/>
                  <a:pt x="251245" y="161506"/>
                </a:cubicBezTo>
                <a:lnTo>
                  <a:pt x="247588" y="159993"/>
                </a:lnTo>
                <a:lnTo>
                  <a:pt x="239086" y="156210"/>
                </a:lnTo>
                <a:lnTo>
                  <a:pt x="238444" y="156210"/>
                </a:lnTo>
                <a:lnTo>
                  <a:pt x="235585" y="156210"/>
                </a:lnTo>
                <a:lnTo>
                  <a:pt x="129196" y="156210"/>
                </a:lnTo>
                <a:lnTo>
                  <a:pt x="125596" y="154725"/>
                </a:lnTo>
                <a:cubicBezTo>
                  <a:pt x="122315" y="151451"/>
                  <a:pt x="120287" y="146927"/>
                  <a:pt x="120287" y="141922"/>
                </a:cubicBezTo>
                <a:cubicBezTo>
                  <a:pt x="120287" y="136918"/>
                  <a:pt x="122315" y="132394"/>
                  <a:pt x="125596" y="129121"/>
                </a:cubicBezTo>
                <a:lnTo>
                  <a:pt x="129197" y="127635"/>
                </a:lnTo>
                <a:lnTo>
                  <a:pt x="179071" y="127635"/>
                </a:lnTo>
                <a:lnTo>
                  <a:pt x="179070" y="127635"/>
                </a:lnTo>
                <a:lnTo>
                  <a:pt x="227305" y="127635"/>
                </a:lnTo>
                <a:cubicBezTo>
                  <a:pt x="242388" y="127635"/>
                  <a:pt x="254636" y="115399"/>
                  <a:pt x="254636" y="100330"/>
                </a:cubicBezTo>
                <a:cubicBezTo>
                  <a:pt x="254636" y="85261"/>
                  <a:pt x="242388" y="73025"/>
                  <a:pt x="227305" y="73025"/>
                </a:cubicBezTo>
                <a:lnTo>
                  <a:pt x="201295" y="73025"/>
                </a:lnTo>
                <a:lnTo>
                  <a:pt x="179070" y="73025"/>
                </a:lnTo>
                <a:lnTo>
                  <a:pt x="107614" y="73025"/>
                </a:lnTo>
                <a:lnTo>
                  <a:pt x="89658" y="65578"/>
                </a:lnTo>
                <a:cubicBezTo>
                  <a:pt x="82708" y="58625"/>
                  <a:pt x="78408" y="49020"/>
                  <a:pt x="78408" y="38418"/>
                </a:cubicBezTo>
                <a:cubicBezTo>
                  <a:pt x="78426" y="27815"/>
                  <a:pt x="82736" y="18211"/>
                  <a:pt x="89691" y="11257"/>
                </a:cubicBezTo>
                <a:lnTo>
                  <a:pt x="107651" y="3810"/>
                </a:lnTo>
                <a:lnTo>
                  <a:pt x="201295" y="3810"/>
                </a:lnTo>
                <a:close/>
              </a:path>
            </a:pathLst>
          </a:custGeom>
          <a:solidFill>
            <a:schemeClr val="accent6"/>
          </a:solidFill>
          <a:ln w="9525" cap="flat">
            <a:noFill/>
            <a:prstDash val="solid"/>
            <a:miter/>
          </a:ln>
        </p:spPr>
        <p:txBody>
          <a:bodyPr wrap="square" rtlCol="0" anchor="ctr">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906" name="任意多边形: 形状 62"/>
          <p:cNvSpPr/>
          <p:nvPr>
            <p:custDataLst>
              <p:tags r:id="rId11"/>
            </p:custDataLst>
          </p:nvPr>
        </p:nvSpPr>
        <p:spPr>
          <a:xfrm>
            <a:off x="2871762" y="2174002"/>
            <a:ext cx="342680" cy="257942"/>
          </a:xfrm>
          <a:custGeom>
            <a:avLst/>
            <a:gdLst>
              <a:gd name="connsiteX0" fmla="*/ 51332 w 341630"/>
              <a:gd name="connsiteY0" fmla="*/ 0 h 257175"/>
              <a:gd name="connsiteX1" fmla="*/ 56515 w 341630"/>
              <a:gd name="connsiteY1" fmla="*/ 0 h 257175"/>
              <a:gd name="connsiteX2" fmla="*/ 156210 w 341630"/>
              <a:gd name="connsiteY2" fmla="*/ 0 h 257175"/>
              <a:gd name="connsiteX3" fmla="*/ 267970 w 341630"/>
              <a:gd name="connsiteY3" fmla="*/ 0 h 257175"/>
              <a:gd name="connsiteX4" fmla="*/ 267970 w 341630"/>
              <a:gd name="connsiteY4" fmla="*/ 5080 h 257175"/>
              <a:gd name="connsiteX5" fmla="*/ 134656 w 341630"/>
              <a:gd name="connsiteY5" fmla="*/ 5080 h 257175"/>
              <a:gd name="connsiteX6" fmla="*/ 119913 w 341630"/>
              <a:gd name="connsiteY6" fmla="*/ 14978 h 257175"/>
              <a:gd name="connsiteX7" fmla="*/ 104828 w 341630"/>
              <a:gd name="connsiteY7" fmla="*/ 51118 h 257175"/>
              <a:gd name="connsiteX8" fmla="*/ 119869 w 341630"/>
              <a:gd name="connsiteY8" fmla="*/ 87257 h 257175"/>
              <a:gd name="connsiteX9" fmla="*/ 135552 w 341630"/>
              <a:gd name="connsiteY9" fmla="*/ 97790 h 257175"/>
              <a:gd name="connsiteX10" fmla="*/ 238760 w 341630"/>
              <a:gd name="connsiteY10" fmla="*/ 97790 h 257175"/>
              <a:gd name="connsiteX11" fmla="*/ 267970 w 341630"/>
              <a:gd name="connsiteY11" fmla="*/ 97790 h 257175"/>
              <a:gd name="connsiteX12" fmla="*/ 302803 w 341630"/>
              <a:gd name="connsiteY12" fmla="*/ 97790 h 257175"/>
              <a:gd name="connsiteX13" fmla="*/ 339091 w 341630"/>
              <a:gd name="connsiteY13" fmla="*/ 133985 h 257175"/>
              <a:gd name="connsiteX14" fmla="*/ 302803 w 341630"/>
              <a:gd name="connsiteY14" fmla="*/ 170180 h 257175"/>
              <a:gd name="connsiteX15" fmla="*/ 238760 w 341630"/>
              <a:gd name="connsiteY15" fmla="*/ 170180 h 257175"/>
              <a:gd name="connsiteX16" fmla="*/ 238761 w 341630"/>
              <a:gd name="connsiteY16" fmla="*/ 170180 h 257175"/>
              <a:gd name="connsiteX17" fmla="*/ 172513 w 341630"/>
              <a:gd name="connsiteY17" fmla="*/ 170180 h 257175"/>
              <a:gd name="connsiteX18" fmla="*/ 167728 w 341630"/>
              <a:gd name="connsiteY18" fmla="*/ 172161 h 257175"/>
              <a:gd name="connsiteX19" fmla="*/ 160672 w 341630"/>
              <a:gd name="connsiteY19" fmla="*/ 189230 h 257175"/>
              <a:gd name="connsiteX20" fmla="*/ 167728 w 341630"/>
              <a:gd name="connsiteY20" fmla="*/ 206299 h 257175"/>
              <a:gd name="connsiteX21" fmla="*/ 174046 w 341630"/>
              <a:gd name="connsiteY21" fmla="*/ 208915 h 257175"/>
              <a:gd name="connsiteX22" fmla="*/ 313690 w 341630"/>
              <a:gd name="connsiteY22" fmla="*/ 208915 h 257175"/>
              <a:gd name="connsiteX23" fmla="*/ 317502 w 341630"/>
              <a:gd name="connsiteY23" fmla="*/ 208915 h 257175"/>
              <a:gd name="connsiteX24" fmla="*/ 318781 w 341630"/>
              <a:gd name="connsiteY24" fmla="*/ 208915 h 257175"/>
              <a:gd name="connsiteX25" fmla="*/ 330200 w 341630"/>
              <a:gd name="connsiteY25" fmla="*/ 213996 h 257175"/>
              <a:gd name="connsiteX26" fmla="*/ 329783 w 341630"/>
              <a:gd name="connsiteY26" fmla="*/ 213996 h 257175"/>
              <a:gd name="connsiteX27" fmla="*/ 334570 w 341630"/>
              <a:gd name="connsiteY27" fmla="*/ 215976 h 257175"/>
              <a:gd name="connsiteX28" fmla="*/ 341630 w 341630"/>
              <a:gd name="connsiteY28" fmla="*/ 233045 h 257175"/>
              <a:gd name="connsiteX29" fmla="*/ 317502 w 341630"/>
              <a:gd name="connsiteY29" fmla="*/ 257175 h 257175"/>
              <a:gd name="connsiteX30" fmla="*/ 313690 w 341630"/>
              <a:gd name="connsiteY30" fmla="*/ 257175 h 257175"/>
              <a:gd name="connsiteX31" fmla="*/ 337818 w 341630"/>
              <a:gd name="connsiteY31" fmla="*/ 233045 h 257175"/>
              <a:gd name="connsiteX32" fmla="*/ 330758 w 341630"/>
              <a:gd name="connsiteY32" fmla="*/ 215976 h 257175"/>
              <a:gd name="connsiteX33" fmla="*/ 325970 w 341630"/>
              <a:gd name="connsiteY33" fmla="*/ 213996 h 257175"/>
              <a:gd name="connsiteX34" fmla="*/ 149860 w 341630"/>
              <a:gd name="connsiteY34" fmla="*/ 213996 h 257175"/>
              <a:gd name="connsiteX35" fmla="*/ 149860 w 341630"/>
              <a:gd name="connsiteY35" fmla="*/ 213361 h 257175"/>
              <a:gd name="connsiteX36" fmla="*/ 142223 w 341630"/>
              <a:gd name="connsiteY36" fmla="*/ 213361 h 257175"/>
              <a:gd name="connsiteX37" fmla="*/ 118110 w 341630"/>
              <a:gd name="connsiteY37" fmla="*/ 189230 h 257175"/>
              <a:gd name="connsiteX38" fmla="*/ 142223 w 341630"/>
              <a:gd name="connsiteY38" fmla="*/ 165100 h 257175"/>
              <a:gd name="connsiteX39" fmla="*/ 149860 w 341630"/>
              <a:gd name="connsiteY39" fmla="*/ 165100 h 257175"/>
              <a:gd name="connsiteX40" fmla="*/ 184785 w 341630"/>
              <a:gd name="connsiteY40" fmla="*/ 165100 h 257175"/>
              <a:gd name="connsiteX41" fmla="*/ 251047 w 341630"/>
              <a:gd name="connsiteY41" fmla="*/ 165100 h 257175"/>
              <a:gd name="connsiteX42" fmla="*/ 264413 w 341630"/>
              <a:gd name="connsiteY42" fmla="*/ 159573 h 257175"/>
              <a:gd name="connsiteX43" fmla="*/ 275048 w 341630"/>
              <a:gd name="connsiteY43" fmla="*/ 133985 h 257175"/>
              <a:gd name="connsiteX44" fmla="*/ 264413 w 341630"/>
              <a:gd name="connsiteY44" fmla="*/ 108397 h 257175"/>
              <a:gd name="connsiteX45" fmla="*/ 251046 w 341630"/>
              <a:gd name="connsiteY45" fmla="*/ 102870 h 257175"/>
              <a:gd name="connsiteX46" fmla="*/ 56515 w 341630"/>
              <a:gd name="connsiteY46" fmla="*/ 102870 h 257175"/>
              <a:gd name="connsiteX47" fmla="*/ 56515 w 341630"/>
              <a:gd name="connsiteY47" fmla="*/ 102235 h 257175"/>
              <a:gd name="connsiteX48" fmla="*/ 51332 w 341630"/>
              <a:gd name="connsiteY48" fmla="*/ 102235 h 257175"/>
              <a:gd name="connsiteX49" fmla="*/ 0 w 341630"/>
              <a:gd name="connsiteY49" fmla="*/ 51118 h 257175"/>
              <a:gd name="connsiteX50" fmla="*/ 51332 w 341630"/>
              <a:gd name="connsiteY50"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1630" h="257175">
                <a:moveTo>
                  <a:pt x="51332" y="0"/>
                </a:moveTo>
                <a:lnTo>
                  <a:pt x="56515" y="0"/>
                </a:lnTo>
                <a:lnTo>
                  <a:pt x="156210" y="0"/>
                </a:lnTo>
                <a:lnTo>
                  <a:pt x="267970" y="0"/>
                </a:lnTo>
                <a:lnTo>
                  <a:pt x="267970" y="5080"/>
                </a:lnTo>
                <a:lnTo>
                  <a:pt x="134656" y="5080"/>
                </a:lnTo>
                <a:lnTo>
                  <a:pt x="119913" y="14978"/>
                </a:lnTo>
                <a:cubicBezTo>
                  <a:pt x="110615" y="24231"/>
                  <a:pt x="104853" y="37010"/>
                  <a:pt x="104828" y="51118"/>
                </a:cubicBezTo>
                <a:cubicBezTo>
                  <a:pt x="104828" y="65225"/>
                  <a:pt x="110578" y="78005"/>
                  <a:pt x="119869" y="87257"/>
                </a:cubicBezTo>
                <a:lnTo>
                  <a:pt x="135552" y="97790"/>
                </a:lnTo>
                <a:lnTo>
                  <a:pt x="238760" y="97790"/>
                </a:lnTo>
                <a:lnTo>
                  <a:pt x="267970" y="97790"/>
                </a:lnTo>
                <a:lnTo>
                  <a:pt x="302803" y="97790"/>
                </a:lnTo>
                <a:cubicBezTo>
                  <a:pt x="322829" y="97790"/>
                  <a:pt x="339091" y="114010"/>
                  <a:pt x="339091" y="133985"/>
                </a:cubicBezTo>
                <a:cubicBezTo>
                  <a:pt x="339091" y="153960"/>
                  <a:pt x="322829" y="170180"/>
                  <a:pt x="302803" y="170180"/>
                </a:cubicBezTo>
                <a:lnTo>
                  <a:pt x="238760" y="170180"/>
                </a:lnTo>
                <a:lnTo>
                  <a:pt x="238761" y="170180"/>
                </a:lnTo>
                <a:lnTo>
                  <a:pt x="172513" y="170180"/>
                </a:lnTo>
                <a:lnTo>
                  <a:pt x="167728" y="172161"/>
                </a:lnTo>
                <a:cubicBezTo>
                  <a:pt x="163366" y="176525"/>
                  <a:pt x="160672" y="182558"/>
                  <a:pt x="160672" y="189230"/>
                </a:cubicBezTo>
                <a:cubicBezTo>
                  <a:pt x="160672" y="195902"/>
                  <a:pt x="163366" y="201935"/>
                  <a:pt x="167728" y="206299"/>
                </a:cubicBezTo>
                <a:lnTo>
                  <a:pt x="174046" y="208915"/>
                </a:lnTo>
                <a:lnTo>
                  <a:pt x="313690" y="208915"/>
                </a:lnTo>
                <a:lnTo>
                  <a:pt x="317502" y="208915"/>
                </a:lnTo>
                <a:lnTo>
                  <a:pt x="318781" y="208915"/>
                </a:lnTo>
                <a:lnTo>
                  <a:pt x="330200" y="213996"/>
                </a:lnTo>
                <a:lnTo>
                  <a:pt x="329783" y="213996"/>
                </a:lnTo>
                <a:lnTo>
                  <a:pt x="334570" y="215976"/>
                </a:lnTo>
                <a:cubicBezTo>
                  <a:pt x="338934" y="220341"/>
                  <a:pt x="341630" y="226373"/>
                  <a:pt x="341630" y="233045"/>
                </a:cubicBezTo>
                <a:cubicBezTo>
                  <a:pt x="341630" y="246390"/>
                  <a:pt x="330845" y="257175"/>
                  <a:pt x="317502" y="257175"/>
                </a:cubicBezTo>
                <a:lnTo>
                  <a:pt x="313690" y="257175"/>
                </a:lnTo>
                <a:cubicBezTo>
                  <a:pt x="327033" y="257175"/>
                  <a:pt x="337818" y="246390"/>
                  <a:pt x="337818" y="233045"/>
                </a:cubicBezTo>
                <a:cubicBezTo>
                  <a:pt x="337818" y="226373"/>
                  <a:pt x="335122" y="220341"/>
                  <a:pt x="330758" y="215976"/>
                </a:cubicBezTo>
                <a:lnTo>
                  <a:pt x="325970" y="213996"/>
                </a:lnTo>
                <a:lnTo>
                  <a:pt x="149860" y="213996"/>
                </a:lnTo>
                <a:lnTo>
                  <a:pt x="149860" y="213361"/>
                </a:lnTo>
                <a:lnTo>
                  <a:pt x="142223" y="213361"/>
                </a:lnTo>
                <a:cubicBezTo>
                  <a:pt x="128888" y="213361"/>
                  <a:pt x="118110" y="202574"/>
                  <a:pt x="118110" y="189230"/>
                </a:cubicBezTo>
                <a:cubicBezTo>
                  <a:pt x="118110" y="175886"/>
                  <a:pt x="128888" y="165100"/>
                  <a:pt x="142223" y="165100"/>
                </a:cubicBezTo>
                <a:lnTo>
                  <a:pt x="149860" y="165100"/>
                </a:lnTo>
                <a:lnTo>
                  <a:pt x="184785" y="165100"/>
                </a:lnTo>
                <a:lnTo>
                  <a:pt x="251047" y="165100"/>
                </a:lnTo>
                <a:lnTo>
                  <a:pt x="264413" y="159573"/>
                </a:lnTo>
                <a:cubicBezTo>
                  <a:pt x="270982" y="153021"/>
                  <a:pt x="275048" y="143972"/>
                  <a:pt x="275048" y="133985"/>
                </a:cubicBezTo>
                <a:cubicBezTo>
                  <a:pt x="275048" y="123998"/>
                  <a:pt x="270982" y="114949"/>
                  <a:pt x="264413" y="108397"/>
                </a:cubicBezTo>
                <a:lnTo>
                  <a:pt x="251046" y="102870"/>
                </a:lnTo>
                <a:lnTo>
                  <a:pt x="56515" y="102870"/>
                </a:lnTo>
                <a:lnTo>
                  <a:pt x="56515" y="102235"/>
                </a:lnTo>
                <a:lnTo>
                  <a:pt x="51332" y="102235"/>
                </a:lnTo>
                <a:cubicBezTo>
                  <a:pt x="22999" y="102235"/>
                  <a:pt x="0" y="79333"/>
                  <a:pt x="0" y="51118"/>
                </a:cubicBezTo>
                <a:cubicBezTo>
                  <a:pt x="0" y="22903"/>
                  <a:pt x="22999" y="0"/>
                  <a:pt x="51332" y="0"/>
                </a:cubicBezTo>
                <a:close/>
              </a:path>
            </a:pathLst>
          </a:custGeom>
          <a:solidFill>
            <a:schemeClr val="accent6"/>
          </a:solidFill>
          <a:ln w="9525" cap="flat">
            <a:noFill/>
            <a:prstDash val="solid"/>
            <a:miter/>
          </a:ln>
        </p:spPr>
        <p:txBody>
          <a:bodyPr wrap="square" rtlCol="0" anchor="ctr">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908" name="Freeform 6"/>
          <p:cNvSpPr>
            <a:spLocks noEditPoints="1"/>
          </p:cNvSpPr>
          <p:nvPr>
            <p:custDataLst>
              <p:tags r:id="rId12"/>
            </p:custDataLst>
          </p:nvPr>
        </p:nvSpPr>
        <p:spPr bwMode="auto">
          <a:xfrm>
            <a:off x="2973037" y="1827140"/>
            <a:ext cx="978995" cy="1744599"/>
          </a:xfrm>
          <a:custGeom>
            <a:avLst/>
            <a:gdLst>
              <a:gd name="T0" fmla="*/ 144 w 282"/>
              <a:gd name="T1" fmla="*/ 386 h 505"/>
              <a:gd name="T2" fmla="*/ 144 w 282"/>
              <a:gd name="T3" fmla="*/ 108 h 505"/>
              <a:gd name="T4" fmla="*/ 153 w 282"/>
              <a:gd name="T5" fmla="*/ 94 h 505"/>
              <a:gd name="T6" fmla="*/ 144 w 282"/>
              <a:gd name="T7" fmla="*/ 74 h 505"/>
              <a:gd name="T8" fmla="*/ 153 w 282"/>
              <a:gd name="T9" fmla="*/ 66 h 505"/>
              <a:gd name="T10" fmla="*/ 146 w 282"/>
              <a:gd name="T11" fmla="*/ 54 h 505"/>
              <a:gd name="T12" fmla="*/ 144 w 282"/>
              <a:gd name="T13" fmla="*/ 52 h 505"/>
              <a:gd name="T14" fmla="*/ 153 w 282"/>
              <a:gd name="T15" fmla="*/ 44 h 505"/>
              <a:gd name="T16" fmla="*/ 146 w 282"/>
              <a:gd name="T17" fmla="*/ 32 h 505"/>
              <a:gd name="T18" fmla="*/ 144 w 282"/>
              <a:gd name="T19" fmla="*/ 0 h 505"/>
              <a:gd name="T20" fmla="*/ 138 w 282"/>
              <a:gd name="T21" fmla="*/ 32 h 505"/>
              <a:gd name="T22" fmla="*/ 130 w 282"/>
              <a:gd name="T23" fmla="*/ 40 h 505"/>
              <a:gd name="T24" fmla="*/ 137 w 282"/>
              <a:gd name="T25" fmla="*/ 52 h 505"/>
              <a:gd name="T26" fmla="*/ 138 w 282"/>
              <a:gd name="T27" fmla="*/ 54 h 505"/>
              <a:gd name="T28" fmla="*/ 130 w 282"/>
              <a:gd name="T29" fmla="*/ 62 h 505"/>
              <a:gd name="T30" fmla="*/ 137 w 282"/>
              <a:gd name="T31" fmla="*/ 74 h 505"/>
              <a:gd name="T32" fmla="*/ 138 w 282"/>
              <a:gd name="T33" fmla="*/ 82 h 505"/>
              <a:gd name="T34" fmla="*/ 138 w 282"/>
              <a:gd name="T35" fmla="*/ 105 h 505"/>
              <a:gd name="T36" fmla="*/ 0 w 282"/>
              <a:gd name="T37" fmla="*/ 247 h 505"/>
              <a:gd name="T38" fmla="*/ 138 w 282"/>
              <a:gd name="T39" fmla="*/ 398 h 505"/>
              <a:gd name="T40" fmla="*/ 130 w 282"/>
              <a:gd name="T41" fmla="*/ 440 h 505"/>
              <a:gd name="T42" fmla="*/ 138 w 282"/>
              <a:gd name="T43" fmla="*/ 463 h 505"/>
              <a:gd name="T44" fmla="*/ 144 w 282"/>
              <a:gd name="T45" fmla="*/ 505 h 505"/>
              <a:gd name="T46" fmla="*/ 161 w 282"/>
              <a:gd name="T47" fmla="*/ 447 h 505"/>
              <a:gd name="T48" fmla="*/ 169 w 282"/>
              <a:gd name="T49" fmla="*/ 423 h 505"/>
              <a:gd name="T50" fmla="*/ 141 w 282"/>
              <a:gd name="T51" fmla="*/ 126 h 505"/>
              <a:gd name="T52" fmla="*/ 141 w 282"/>
              <a:gd name="T53" fmla="*/ 368 h 505"/>
              <a:gd name="T54" fmla="*/ 141 w 282"/>
              <a:gd name="T55" fmla="*/ 126 h 505"/>
              <a:gd name="T56" fmla="*/ 151 w 282"/>
              <a:gd name="T57" fmla="*/ 447 h 505"/>
              <a:gd name="T58" fmla="*/ 131 w 282"/>
              <a:gd name="T59" fmla="*/ 447 h 505"/>
              <a:gd name="T60" fmla="*/ 141 w 282"/>
              <a:gd name="T61" fmla="*/ 451 h 505"/>
              <a:gd name="T62" fmla="*/ 151 w 282"/>
              <a:gd name="T63" fmla="*/ 447 h 505"/>
              <a:gd name="T64" fmla="*/ 138 w 282"/>
              <a:gd name="T65" fmla="*/ 440 h 505"/>
              <a:gd name="T66" fmla="*/ 144 w 282"/>
              <a:gd name="T67" fmla="*/ 440 h 505"/>
              <a:gd name="T68" fmla="*/ 138 w 282"/>
              <a:gd name="T69" fmla="*/ 440 h 505"/>
              <a:gd name="T70" fmla="*/ 141 w 282"/>
              <a:gd name="T71" fmla="*/ 428 h 505"/>
              <a:gd name="T72" fmla="*/ 122 w 282"/>
              <a:gd name="T73" fmla="*/ 423 h 505"/>
              <a:gd name="T74" fmla="*/ 161 w 282"/>
              <a:gd name="T75" fmla="*/ 423 h 505"/>
              <a:gd name="T76" fmla="*/ 141 w 282"/>
              <a:gd name="T77" fmla="*/ 42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7" h="2739">
                <a:moveTo>
                  <a:pt x="785" y="2159"/>
                </a:moveTo>
                <a:lnTo>
                  <a:pt x="785" y="2094"/>
                </a:lnTo>
                <a:lnTo>
                  <a:pt x="1537" y="1340"/>
                </a:lnTo>
                <a:lnTo>
                  <a:pt x="785" y="586"/>
                </a:lnTo>
                <a:lnTo>
                  <a:pt x="785" y="570"/>
                </a:lnTo>
                <a:cubicBezTo>
                  <a:pt x="818" y="565"/>
                  <a:pt x="834" y="534"/>
                  <a:pt x="834" y="510"/>
                </a:cubicBezTo>
                <a:cubicBezTo>
                  <a:pt x="835" y="477"/>
                  <a:pt x="815" y="449"/>
                  <a:pt x="785" y="445"/>
                </a:cubicBezTo>
                <a:lnTo>
                  <a:pt x="785" y="401"/>
                </a:lnTo>
                <a:lnTo>
                  <a:pt x="796" y="401"/>
                </a:lnTo>
                <a:cubicBezTo>
                  <a:pt x="818" y="402"/>
                  <a:pt x="835" y="377"/>
                  <a:pt x="834" y="358"/>
                </a:cubicBezTo>
                <a:lnTo>
                  <a:pt x="834" y="336"/>
                </a:lnTo>
                <a:cubicBezTo>
                  <a:pt x="835" y="314"/>
                  <a:pt x="815" y="292"/>
                  <a:pt x="796" y="293"/>
                </a:cubicBezTo>
                <a:lnTo>
                  <a:pt x="785" y="293"/>
                </a:lnTo>
                <a:lnTo>
                  <a:pt x="785" y="282"/>
                </a:lnTo>
                <a:lnTo>
                  <a:pt x="796" y="282"/>
                </a:lnTo>
                <a:cubicBezTo>
                  <a:pt x="818" y="283"/>
                  <a:pt x="835" y="257"/>
                  <a:pt x="834" y="239"/>
                </a:cubicBezTo>
                <a:lnTo>
                  <a:pt x="834" y="217"/>
                </a:lnTo>
                <a:cubicBezTo>
                  <a:pt x="835" y="195"/>
                  <a:pt x="815" y="173"/>
                  <a:pt x="796" y="174"/>
                </a:cubicBezTo>
                <a:lnTo>
                  <a:pt x="785" y="174"/>
                </a:lnTo>
                <a:lnTo>
                  <a:pt x="785" y="170"/>
                </a:lnTo>
                <a:lnTo>
                  <a:pt x="785" y="163"/>
                </a:lnTo>
                <a:lnTo>
                  <a:pt x="785" y="155"/>
                </a:lnTo>
                <a:lnTo>
                  <a:pt x="785" y="148"/>
                </a:lnTo>
                <a:lnTo>
                  <a:pt x="785" y="144"/>
                </a:lnTo>
                <a:lnTo>
                  <a:pt x="785" y="0"/>
                </a:lnTo>
                <a:lnTo>
                  <a:pt x="752" y="0"/>
                </a:lnTo>
                <a:lnTo>
                  <a:pt x="752" y="174"/>
                </a:lnTo>
                <a:lnTo>
                  <a:pt x="747" y="174"/>
                </a:lnTo>
                <a:cubicBezTo>
                  <a:pt x="724" y="173"/>
                  <a:pt x="708" y="198"/>
                  <a:pt x="709" y="217"/>
                </a:cubicBezTo>
                <a:lnTo>
                  <a:pt x="709" y="239"/>
                </a:lnTo>
                <a:cubicBezTo>
                  <a:pt x="708" y="261"/>
                  <a:pt x="728" y="283"/>
                  <a:pt x="747" y="282"/>
                </a:cubicBezTo>
                <a:lnTo>
                  <a:pt x="752" y="282"/>
                </a:lnTo>
                <a:lnTo>
                  <a:pt x="752" y="293"/>
                </a:lnTo>
                <a:lnTo>
                  <a:pt x="747" y="293"/>
                </a:lnTo>
                <a:cubicBezTo>
                  <a:pt x="724" y="292"/>
                  <a:pt x="708" y="318"/>
                  <a:pt x="709" y="336"/>
                </a:cubicBezTo>
                <a:lnTo>
                  <a:pt x="709" y="358"/>
                </a:lnTo>
                <a:cubicBezTo>
                  <a:pt x="708" y="380"/>
                  <a:pt x="728" y="402"/>
                  <a:pt x="747" y="401"/>
                </a:cubicBezTo>
                <a:lnTo>
                  <a:pt x="752" y="401"/>
                </a:lnTo>
                <a:lnTo>
                  <a:pt x="752" y="445"/>
                </a:lnTo>
                <a:cubicBezTo>
                  <a:pt x="724" y="449"/>
                  <a:pt x="708" y="480"/>
                  <a:pt x="709" y="510"/>
                </a:cubicBezTo>
                <a:cubicBezTo>
                  <a:pt x="708" y="537"/>
                  <a:pt x="727" y="565"/>
                  <a:pt x="752" y="570"/>
                </a:cubicBezTo>
                <a:lnTo>
                  <a:pt x="752" y="586"/>
                </a:lnTo>
                <a:lnTo>
                  <a:pt x="0" y="1340"/>
                </a:lnTo>
                <a:lnTo>
                  <a:pt x="752" y="2094"/>
                </a:lnTo>
                <a:lnTo>
                  <a:pt x="752" y="2159"/>
                </a:lnTo>
                <a:lnTo>
                  <a:pt x="616" y="2294"/>
                </a:lnTo>
                <a:lnTo>
                  <a:pt x="709" y="2387"/>
                </a:lnTo>
                <a:lnTo>
                  <a:pt x="665" y="2425"/>
                </a:lnTo>
                <a:lnTo>
                  <a:pt x="752" y="2511"/>
                </a:lnTo>
                <a:lnTo>
                  <a:pt x="752" y="2535"/>
                </a:lnTo>
                <a:lnTo>
                  <a:pt x="752" y="2539"/>
                </a:lnTo>
                <a:lnTo>
                  <a:pt x="752" y="2544"/>
                </a:lnTo>
                <a:lnTo>
                  <a:pt x="752" y="2548"/>
                </a:lnTo>
                <a:lnTo>
                  <a:pt x="752" y="2557"/>
                </a:lnTo>
                <a:lnTo>
                  <a:pt x="752" y="2566"/>
                </a:lnTo>
                <a:lnTo>
                  <a:pt x="752" y="2571"/>
                </a:lnTo>
                <a:lnTo>
                  <a:pt x="752" y="2580"/>
                </a:lnTo>
                <a:lnTo>
                  <a:pt x="752" y="2585"/>
                </a:lnTo>
                <a:lnTo>
                  <a:pt x="752" y="2590"/>
                </a:lnTo>
                <a:lnTo>
                  <a:pt x="752" y="2609"/>
                </a:lnTo>
                <a:lnTo>
                  <a:pt x="752" y="2614"/>
                </a:lnTo>
                <a:lnTo>
                  <a:pt x="752" y="2623"/>
                </a:lnTo>
                <a:lnTo>
                  <a:pt x="752" y="2633"/>
                </a:lnTo>
                <a:lnTo>
                  <a:pt x="752" y="2642"/>
                </a:lnTo>
                <a:lnTo>
                  <a:pt x="752" y="2652"/>
                </a:lnTo>
                <a:lnTo>
                  <a:pt x="752" y="2714"/>
                </a:lnTo>
                <a:lnTo>
                  <a:pt x="752" y="2724"/>
                </a:lnTo>
                <a:lnTo>
                  <a:pt x="752" y="2739"/>
                </a:lnTo>
                <a:lnTo>
                  <a:pt x="785" y="2739"/>
                </a:lnTo>
                <a:lnTo>
                  <a:pt x="785" y="2511"/>
                </a:lnTo>
                <a:lnTo>
                  <a:pt x="878" y="2425"/>
                </a:lnTo>
                <a:lnTo>
                  <a:pt x="828" y="2387"/>
                </a:lnTo>
                <a:lnTo>
                  <a:pt x="921" y="2294"/>
                </a:lnTo>
                <a:lnTo>
                  <a:pt x="785" y="2159"/>
                </a:lnTo>
                <a:close/>
                <a:moveTo>
                  <a:pt x="769" y="683"/>
                </a:moveTo>
                <a:lnTo>
                  <a:pt x="1423" y="1340"/>
                </a:lnTo>
                <a:lnTo>
                  <a:pt x="769" y="1996"/>
                </a:lnTo>
                <a:lnTo>
                  <a:pt x="114" y="1340"/>
                </a:lnTo>
                <a:lnTo>
                  <a:pt x="769" y="683"/>
                </a:lnTo>
                <a:close/>
                <a:moveTo>
                  <a:pt x="823" y="2425"/>
                </a:moveTo>
                <a:lnTo>
                  <a:pt x="769" y="2484"/>
                </a:lnTo>
                <a:lnTo>
                  <a:pt x="714" y="2425"/>
                </a:lnTo>
                <a:lnTo>
                  <a:pt x="730" y="2408"/>
                </a:lnTo>
                <a:lnTo>
                  <a:pt x="769" y="2446"/>
                </a:lnTo>
                <a:lnTo>
                  <a:pt x="812" y="2408"/>
                </a:lnTo>
                <a:lnTo>
                  <a:pt x="823" y="2425"/>
                </a:lnTo>
                <a:close/>
                <a:moveTo>
                  <a:pt x="752" y="2387"/>
                </a:moveTo>
                <a:lnTo>
                  <a:pt x="769" y="2370"/>
                </a:lnTo>
                <a:lnTo>
                  <a:pt x="785" y="2387"/>
                </a:lnTo>
                <a:lnTo>
                  <a:pt x="769" y="2403"/>
                </a:lnTo>
                <a:lnTo>
                  <a:pt x="752" y="2387"/>
                </a:lnTo>
                <a:close/>
                <a:moveTo>
                  <a:pt x="769" y="2322"/>
                </a:moveTo>
                <a:lnTo>
                  <a:pt x="730" y="2360"/>
                </a:lnTo>
                <a:lnTo>
                  <a:pt x="665" y="2294"/>
                </a:lnTo>
                <a:lnTo>
                  <a:pt x="769" y="2191"/>
                </a:lnTo>
                <a:lnTo>
                  <a:pt x="878" y="2294"/>
                </a:lnTo>
                <a:lnTo>
                  <a:pt x="812" y="2360"/>
                </a:lnTo>
                <a:lnTo>
                  <a:pt x="769" y="2322"/>
                </a:lnTo>
                <a:close/>
                <a:moveTo>
                  <a:pt x="1335" y="1340"/>
                </a:moveTo>
                <a:lnTo>
                  <a:pt x="769" y="776"/>
                </a:lnTo>
                <a:lnTo>
                  <a:pt x="202" y="1340"/>
                </a:lnTo>
                <a:lnTo>
                  <a:pt x="769" y="1905"/>
                </a:lnTo>
                <a:lnTo>
                  <a:pt x="1335" y="1340"/>
                </a:lnTo>
                <a:close/>
                <a:moveTo>
                  <a:pt x="769" y="808"/>
                </a:moveTo>
                <a:lnTo>
                  <a:pt x="1307" y="1340"/>
                </a:lnTo>
                <a:lnTo>
                  <a:pt x="769" y="1870"/>
                </a:lnTo>
                <a:lnTo>
                  <a:pt x="239" y="1340"/>
                </a:lnTo>
                <a:lnTo>
                  <a:pt x="769" y="80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latin typeface="Arial" panose="020B0604020202020204" pitchFamily="34" charset="0"/>
              <a:ea typeface="隶书" panose="02010509060101010101" pitchFamily="49" charset="-122"/>
              <a:sym typeface="Arial" panose="020B0604020202020204" pitchFamily="34" charset="0"/>
            </a:endParaRPr>
          </a:p>
        </p:txBody>
      </p:sp>
      <p:sp>
        <p:nvSpPr>
          <p:cNvPr id="909" name="文本框 908"/>
          <p:cNvSpPr txBox="1"/>
          <p:nvPr>
            <p:custDataLst>
              <p:tags r:id="rId13"/>
            </p:custDataLst>
          </p:nvPr>
        </p:nvSpPr>
        <p:spPr>
          <a:xfrm>
            <a:off x="3151150" y="2421034"/>
            <a:ext cx="622770" cy="523692"/>
          </a:xfrm>
          <a:prstGeom prst="rect">
            <a:avLst/>
          </a:prstGeom>
          <a:noFill/>
        </p:spPr>
        <p:txBody>
          <a:bodyPr wrap="square" rtlCol="0" anchor="ctr" anchorCtr="1">
            <a:normAutofit fontScale="40000"/>
          </a:bodyPr>
          <a:lstStyle/>
          <a:p>
            <a:r>
              <a:rPr lang="en-US" altLang="zh-CN" sz="3200" dirty="0">
                <a:solidFill>
                  <a:schemeClr val="accent6"/>
                </a:solidFill>
                <a:latin typeface="Arial" panose="020B0604020202020204" pitchFamily="34" charset="0"/>
                <a:ea typeface="隶书" panose="02010509060101010101" pitchFamily="49" charset="-122"/>
                <a:sym typeface="Arial" panose="020B0604020202020204" pitchFamily="34" charset="0"/>
              </a:rPr>
              <a:t>2019</a:t>
            </a:r>
            <a:endParaRPr lang="en-US" altLang="zh-CN" sz="3200" dirty="0">
              <a:solidFill>
                <a:schemeClr val="accent6"/>
              </a:solidFill>
              <a:latin typeface="Arial" panose="020B0604020202020204" pitchFamily="34" charset="0"/>
              <a:ea typeface="隶书" panose="02010509060101010101" pitchFamily="49" charset="-122"/>
              <a:sym typeface="Arial" panose="020B0604020202020204" pitchFamily="34" charset="0"/>
            </a:endParaRPr>
          </a:p>
        </p:txBody>
      </p:sp>
      <p:sp>
        <p:nvSpPr>
          <p:cNvPr id="910" name="文本框 909"/>
          <p:cNvSpPr txBox="1"/>
          <p:nvPr/>
        </p:nvSpPr>
        <p:spPr>
          <a:xfrm>
            <a:off x="2404745" y="3639820"/>
            <a:ext cx="2115820" cy="2249170"/>
          </a:xfrm>
          <a:prstGeom prst="rect">
            <a:avLst/>
          </a:prstGeom>
          <a:noFill/>
        </p:spPr>
        <p:txBody>
          <a:bodyPr wrap="square" rtlCol="0">
            <a:spAutoFit/>
          </a:bodyPr>
          <a:p>
            <a:pPr marL="0" lvl="0" indent="0" algn="l">
              <a:lnSpc>
                <a:spcPct val="130000"/>
              </a:lnSpc>
              <a:spcBef>
                <a:spcPts val="0"/>
              </a:spcBef>
              <a:spcAft>
                <a:spcPts val="0"/>
              </a:spcAft>
              <a:buSzPct val="100000"/>
            </a:pP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财政部</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税务总局</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海关总署公告</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2019</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年第</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39</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号</a:t>
            </a:r>
            <a:endParaRPr lang="zh-CN" altLang="en-US" spc="150">
              <a:solidFill>
                <a:schemeClr val="tx1">
                  <a:lumMod val="85000"/>
                  <a:lumOff val="15000"/>
                </a:schemeClr>
              </a:solidFill>
              <a:latin typeface="Arial" panose="020B0604020202020204" pitchFamily="34" charset="0"/>
              <a:ea typeface="隶书" panose="02010509060101010101" pitchFamily="49" charset="-122"/>
            </a:endParaRPr>
          </a:p>
          <a:p>
            <a:pPr marL="0" lvl="0" indent="0" algn="l">
              <a:lnSpc>
                <a:spcPct val="130000"/>
              </a:lnSpc>
              <a:spcBef>
                <a:spcPts val="0"/>
              </a:spcBef>
              <a:spcAft>
                <a:spcPts val="0"/>
              </a:spcAft>
              <a:buSzPct val="100000"/>
            </a:pP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财政部</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税务总局公告</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2019</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年第</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84</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号（全文</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废止）</a:t>
            </a:r>
            <a:endParaRPr lang="zh-CN" altLang="en-US"/>
          </a:p>
        </p:txBody>
      </p:sp>
      <p:sp>
        <p:nvSpPr>
          <p:cNvPr id="911" name="文本框 910"/>
          <p:cNvSpPr txBox="1"/>
          <p:nvPr/>
        </p:nvSpPr>
        <p:spPr>
          <a:xfrm>
            <a:off x="5671185" y="3622675"/>
            <a:ext cx="2140585" cy="1170305"/>
          </a:xfrm>
          <a:prstGeom prst="rect">
            <a:avLst/>
          </a:prstGeom>
          <a:noFill/>
        </p:spPr>
        <p:txBody>
          <a:bodyPr wrap="square" rtlCol="0">
            <a:spAutoFit/>
          </a:bodyPr>
          <a:p>
            <a:pPr marL="0" lvl="0" indent="0" algn="l">
              <a:lnSpc>
                <a:spcPct val="130000"/>
              </a:lnSpc>
              <a:spcBef>
                <a:spcPts val="0"/>
              </a:spcBef>
              <a:spcAft>
                <a:spcPts val="0"/>
              </a:spcAft>
              <a:buSzPct val="100000"/>
            </a:pP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财政部</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税务总局</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公告</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2021</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年第</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15</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号</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（全文废止）</a:t>
            </a:r>
            <a:endParaRPr lang="zh-CN" altLang="en-US" spc="15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912" name="文本框 911"/>
          <p:cNvSpPr txBox="1"/>
          <p:nvPr/>
        </p:nvSpPr>
        <p:spPr>
          <a:xfrm>
            <a:off x="8717280" y="3688715"/>
            <a:ext cx="2329815" cy="1529715"/>
          </a:xfrm>
          <a:prstGeom prst="rect">
            <a:avLst/>
          </a:prstGeom>
          <a:noFill/>
        </p:spPr>
        <p:txBody>
          <a:bodyPr wrap="square" rtlCol="0">
            <a:spAutoFit/>
          </a:bodyPr>
          <a:p>
            <a:pPr marL="0" lvl="0" indent="0" algn="l">
              <a:lnSpc>
                <a:spcPct val="130000"/>
              </a:lnSpc>
              <a:spcBef>
                <a:spcPts val="0"/>
              </a:spcBef>
              <a:spcAft>
                <a:spcPts val="0"/>
              </a:spcAft>
              <a:buSzPct val="100000"/>
            </a:pP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财政部</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税务总局</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 </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公告</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2022</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年第</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14</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号</a:t>
            </a:r>
            <a:endParaRPr lang="zh-CN" altLang="en-US" spc="150">
              <a:solidFill>
                <a:schemeClr val="tx1">
                  <a:lumMod val="85000"/>
                  <a:lumOff val="15000"/>
                </a:schemeClr>
              </a:solidFill>
              <a:latin typeface="Arial" panose="020B0604020202020204" pitchFamily="34" charset="0"/>
              <a:ea typeface="隶书" panose="02010509060101010101" pitchFamily="49" charset="-122"/>
              <a:sym typeface="+mn-ea"/>
            </a:endParaRPr>
          </a:p>
          <a:p>
            <a:pPr marL="0" lvl="0" indent="0" algn="l">
              <a:lnSpc>
                <a:spcPct val="130000"/>
              </a:lnSpc>
              <a:spcBef>
                <a:spcPts val="0"/>
              </a:spcBef>
              <a:spcAft>
                <a:spcPts val="0"/>
              </a:spcAft>
              <a:buSzPct val="100000"/>
            </a:pP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国家税务总局公告</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2022</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年第</a:t>
            </a:r>
            <a:r>
              <a:rPr lang="en-US" altLang="zh-CN" spc="150">
                <a:solidFill>
                  <a:schemeClr val="tx1">
                    <a:lumMod val="85000"/>
                    <a:lumOff val="15000"/>
                  </a:schemeClr>
                </a:solidFill>
                <a:latin typeface="Arial" panose="020B0604020202020204" pitchFamily="34" charset="0"/>
                <a:ea typeface="隶书" panose="02010509060101010101" pitchFamily="49" charset="-122"/>
                <a:sym typeface="+mn-ea"/>
              </a:rPr>
              <a:t>4</a:t>
            </a:r>
            <a:r>
              <a:rPr lang="zh-CN" altLang="en-US" spc="150">
                <a:solidFill>
                  <a:schemeClr val="tx1">
                    <a:lumMod val="85000"/>
                    <a:lumOff val="15000"/>
                  </a:schemeClr>
                </a:solidFill>
                <a:latin typeface="Arial" panose="020B0604020202020204" pitchFamily="34" charset="0"/>
                <a:ea typeface="隶书" panose="02010509060101010101" pitchFamily="49" charset="-122"/>
                <a:sym typeface="+mn-ea"/>
              </a:rPr>
              <a:t>号</a:t>
            </a:r>
            <a:endParaRPr lang="zh-CN" altLang="en-US" spc="150">
              <a:solidFill>
                <a:schemeClr val="tx1">
                  <a:lumMod val="85000"/>
                  <a:lumOff val="15000"/>
                </a:schemeClr>
              </a:solidFill>
              <a:latin typeface="Arial" panose="020B0604020202020204" pitchFamily="34" charset="0"/>
              <a:ea typeface="隶书" panose="02010509060101010101" pitchFamily="49" charset="-122"/>
              <a:sym typeface="+mn-ea"/>
            </a:endParaRPr>
          </a:p>
        </p:txBody>
      </p:sp>
      <p:pic>
        <p:nvPicPr>
          <p:cNvPr id="3" name="图片 2"/>
          <p:cNvPicPr>
            <a:picLocks noChangeAspect="1"/>
          </p:cNvPicPr>
          <p:nvPr/>
        </p:nvPicPr>
        <p:blipFill>
          <a:blip r:embed="rId14"/>
          <a:stretch>
            <a:fillRect/>
          </a:stretch>
        </p:blipFill>
        <p:spPr>
          <a:xfrm>
            <a:off x="10805798" y="290645"/>
            <a:ext cx="1580468" cy="508295"/>
          </a:xfrm>
          <a:prstGeom prst="rect">
            <a:avLst/>
          </a:prstGeom>
        </p:spPr>
      </p:pic>
      <p:pic>
        <p:nvPicPr>
          <p:cNvPr id="8" name="图片 7"/>
          <p:cNvPicPr>
            <a:picLocks noChangeAspect="1"/>
          </p:cNvPicPr>
          <p:nvPr/>
        </p:nvPicPr>
        <p:blipFill>
          <a:blip r:embed="rId15"/>
          <a:stretch>
            <a:fillRect/>
          </a:stretch>
        </p:blipFill>
        <p:spPr>
          <a:xfrm>
            <a:off x="635" y="-24130"/>
            <a:ext cx="884555" cy="1049020"/>
          </a:xfrm>
          <a:prstGeom prst="rect">
            <a:avLst/>
          </a:prstGeom>
        </p:spPr>
      </p:pic>
      <p:sp>
        <p:nvSpPr>
          <p:cNvPr id="4" name="文本框 3"/>
          <p:cNvSpPr txBox="1"/>
          <p:nvPr/>
        </p:nvSpPr>
        <p:spPr>
          <a:xfrm>
            <a:off x="885190" y="421005"/>
            <a:ext cx="3194050" cy="368300"/>
          </a:xfrm>
          <a:prstGeom prst="rect">
            <a:avLst/>
          </a:prstGeom>
          <a:noFill/>
        </p:spPr>
        <p:txBody>
          <a:bodyPr wrap="square" rtlCol="0">
            <a:spAutoFit/>
          </a:bodyPr>
          <a:p>
            <a:r>
              <a:rPr lang="zh-CN" altLang="en-US"/>
              <a:t>榆次区税务局“纳税人学堂”</a:t>
            </a:r>
            <a:endParaRPr lang="zh-CN" altLang="en-US"/>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16200000" flipV="1">
            <a:off x="-244220" y="224648"/>
            <a:ext cx="1043611" cy="555170"/>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CE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16200000" flipV="1">
            <a:off x="-151516" y="314219"/>
            <a:ext cx="675584" cy="372552"/>
          </a:xfrm>
          <a:custGeom>
            <a:avLst/>
            <a:gdLst>
              <a:gd name="connsiteX0" fmla="*/ 2311910 w 4623820"/>
              <a:gd name="connsiteY0" fmla="*/ 0 h 1994395"/>
              <a:gd name="connsiteX1" fmla="*/ 4604624 w 4623820"/>
              <a:gd name="connsiteY1" fmla="*/ 1868616 h 1994395"/>
              <a:gd name="connsiteX2" fmla="*/ 4623820 w 4623820"/>
              <a:gd name="connsiteY2" fmla="*/ 1994395 h 1994395"/>
              <a:gd name="connsiteX3" fmla="*/ 0 w 4623820"/>
              <a:gd name="connsiteY3" fmla="*/ 1994395 h 1994395"/>
              <a:gd name="connsiteX4" fmla="*/ 19196 w 4623820"/>
              <a:gd name="connsiteY4" fmla="*/ 1868616 h 1994395"/>
              <a:gd name="connsiteX5" fmla="*/ 2311910 w 4623820"/>
              <a:gd name="connsiteY5" fmla="*/ 0 h 199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820" h="1994395">
                <a:moveTo>
                  <a:pt x="2311910" y="0"/>
                </a:moveTo>
                <a:cubicBezTo>
                  <a:pt x="3442839" y="0"/>
                  <a:pt x="4386404" y="802199"/>
                  <a:pt x="4604624" y="1868616"/>
                </a:cubicBezTo>
                <a:lnTo>
                  <a:pt x="4623820" y="1994395"/>
                </a:lnTo>
                <a:lnTo>
                  <a:pt x="0" y="1994395"/>
                </a:lnTo>
                <a:lnTo>
                  <a:pt x="19196" y="1868616"/>
                </a:lnTo>
                <a:cubicBezTo>
                  <a:pt x="237417" y="802199"/>
                  <a:pt x="1180982" y="0"/>
                  <a:pt x="2311910" y="0"/>
                </a:cubicBezTo>
                <a:close/>
              </a:path>
            </a:pathLst>
          </a:custGeom>
          <a:solidFill>
            <a:srgbClr val="FB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028700" y="1167765"/>
            <a:ext cx="9765030" cy="2723515"/>
          </a:xfrm>
          <a:prstGeom prst="rect">
            <a:avLst/>
          </a:prstGeom>
        </p:spPr>
      </p:pic>
      <p:pic>
        <p:nvPicPr>
          <p:cNvPr id="4" name="图片 3"/>
          <p:cNvPicPr>
            <a:picLocks noChangeAspect="1"/>
          </p:cNvPicPr>
          <p:nvPr/>
        </p:nvPicPr>
        <p:blipFill>
          <a:blip r:embed="rId3"/>
          <a:stretch>
            <a:fillRect/>
          </a:stretch>
        </p:blipFill>
        <p:spPr>
          <a:xfrm>
            <a:off x="1028700" y="3544570"/>
            <a:ext cx="9765030" cy="2569210"/>
          </a:xfrm>
          <a:prstGeom prst="rect">
            <a:avLst/>
          </a:prstGeom>
        </p:spPr>
      </p:pic>
      <p:pic>
        <p:nvPicPr>
          <p:cNvPr id="2" name="图片 1"/>
          <p:cNvPicPr>
            <a:picLocks noChangeAspect="1"/>
          </p:cNvPicPr>
          <p:nvPr/>
        </p:nvPicPr>
        <p:blipFill>
          <a:blip r:embed="rId4"/>
          <a:stretch>
            <a:fillRect/>
          </a:stretch>
        </p:blipFill>
        <p:spPr>
          <a:xfrm>
            <a:off x="10805798" y="290645"/>
            <a:ext cx="1580468" cy="508295"/>
          </a:xfrm>
          <a:prstGeom prst="rect">
            <a:avLst/>
          </a:prstGeom>
        </p:spPr>
      </p:pic>
      <p:pic>
        <p:nvPicPr>
          <p:cNvPr id="8" name="图片 7"/>
          <p:cNvPicPr>
            <a:picLocks noChangeAspect="1"/>
          </p:cNvPicPr>
          <p:nvPr/>
        </p:nvPicPr>
        <p:blipFill>
          <a:blip r:embed="rId5"/>
          <a:stretch>
            <a:fillRect/>
          </a:stretch>
        </p:blipFill>
        <p:spPr>
          <a:xfrm>
            <a:off x="635" y="-24130"/>
            <a:ext cx="884555" cy="1049020"/>
          </a:xfrm>
          <a:prstGeom prst="rect">
            <a:avLst/>
          </a:prstGeom>
        </p:spPr>
      </p:pic>
      <p:sp>
        <p:nvSpPr>
          <p:cNvPr id="5" name="文本框 4"/>
          <p:cNvSpPr txBox="1"/>
          <p:nvPr/>
        </p:nvSpPr>
        <p:spPr>
          <a:xfrm>
            <a:off x="923290" y="419100"/>
            <a:ext cx="3194050" cy="368300"/>
          </a:xfrm>
          <a:prstGeom prst="rect">
            <a:avLst/>
          </a:prstGeom>
          <a:noFill/>
        </p:spPr>
        <p:txBody>
          <a:bodyPr wrap="square" rtlCol="0">
            <a:spAutoFit/>
          </a:bodyPr>
          <a:p>
            <a:r>
              <a:rPr lang="zh-CN" altLang="en-US"/>
              <a:t>榆次区税务局“纳税人学堂”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5509_2*m_i*1_1"/>
  <p:tag name="KSO_WM_TEMPLATE_CATEGORY" val="diagram"/>
  <p:tag name="KSO_WM_TEMPLATE_INDEX" val="20205509"/>
  <p:tag name="KSO_WM_UNIT_LAYERLEVEL" val="1_1"/>
  <p:tag name="KSO_WM_TAG_VERSION" val="1.0"/>
  <p:tag name="KSO_WM_BEAUTIFY_FLAG" val="#wm#"/>
  <p:tag name="KSO_WM_UNIT_LINE_FORE_SCHEMECOLOR_INDEX" val="5"/>
  <p:tag name="KSO_WM_UNIT_LINE_FILL_TYPE" val="2"/>
  <p:tag name="KSO_WM_UNIT_USESOURCEFORMAT_APPLY" val="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5509_2*m_h_i*1_1_4"/>
  <p:tag name="KSO_WM_TEMPLATE_CATEGORY" val="diagram"/>
  <p:tag name="KSO_WM_TEMPLATE_INDEX" val="20205509"/>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5509_2*m_h_i*1_1_2"/>
  <p:tag name="KSO_WM_TEMPLATE_CATEGORY" val="diagram"/>
  <p:tag name="KSO_WM_TEMPLATE_INDEX" val="20205509"/>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5509_2*m_h_i*1_1_3"/>
  <p:tag name="KSO_WM_TEMPLATE_CATEGORY" val="diagram"/>
  <p:tag name="KSO_WM_TEMPLATE_INDEX" val="2020550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05509_2*m_h_i*1_1_1"/>
  <p:tag name="KSO_WM_TEMPLATE_CATEGORY" val="diagram"/>
  <p:tag name="KSO_WM_TEMPLATE_INDEX" val="20205509"/>
  <p:tag name="KSO_WM_UNIT_LAYERLEVEL" val="1_1_1"/>
  <p:tag name="KSO_WM_TAG_VERSION" val="1.0"/>
  <p:tag name="KSO_WM_BEAUTIFY_FLAG" val="#wm#"/>
  <p:tag name="KSO_WM_UNIT_TEXT_FILL_FORE_SCHEMECOLOR_INDEX" val="10"/>
  <p:tag name="KSO_WM_UNIT_TEXT_FILL_TYPE" val="1"/>
  <p:tag name="KSO_WM_UNIT_USESOURCEFORMAT_APPLY" val="0"/>
</p:tagLst>
</file>

<file path=ppt/tags/tag14.xml><?xml version="1.0" encoding="utf-8"?>
<p:tagLst xmlns:p="http://schemas.openxmlformats.org/presentationml/2006/main">
  <p:tag name="KSO_WM_SLIDE_ITEM_CNT" val="3"/>
</p:tagLst>
</file>

<file path=ppt/tags/tag15.xml><?xml version="1.0" encoding="utf-8"?>
<p:tagLst xmlns:p="http://schemas.openxmlformats.org/presentationml/2006/main">
  <p:tag name="KSO_WM_UNIT_PLACING_PICTURE_USER_VIEWPORT" val="{&quot;height&quot;:5500,&quot;width&quot;:11890}"/>
</p:tagLst>
</file>

<file path=ppt/tags/tag16.xml><?xml version="1.0" encoding="utf-8"?>
<p:tagLst xmlns:p="http://schemas.openxmlformats.org/presentationml/2006/main">
  <p:tag name="MH" val="20160830110146"/>
  <p:tag name="MH_LIBRARY" val="CONTENTS"/>
  <p:tag name="MH_TYPE" val="OTHERS"/>
  <p:tag name="ID" val="553512"/>
</p:tagLst>
</file>

<file path=ppt/tags/tag17.xml><?xml version="1.0" encoding="utf-8"?>
<p:tagLst xmlns:p="http://schemas.openxmlformats.org/presentationml/2006/main">
  <p:tag name="MH" val="20160830110146"/>
  <p:tag name="MH_LIBRARY" val="CONTENTS"/>
  <p:tag name="MH_TYPE" val="OTHERS"/>
  <p:tag name="ID" val="553512"/>
</p:tagLst>
</file>

<file path=ppt/tags/tag18.xml><?xml version="1.0" encoding="utf-8"?>
<p:tagLst xmlns:p="http://schemas.openxmlformats.org/presentationml/2006/main">
  <p:tag name="MH" val="20160830110146"/>
  <p:tag name="MH_LIBRARY" val="CONTENTS"/>
  <p:tag name="MH_TYPE" val="ENTRY"/>
  <p:tag name="ID" val="553512"/>
  <p:tag name="MH_ORDER" val="1"/>
</p:tagLst>
</file>

<file path=ppt/tags/tag19.xml><?xml version="1.0" encoding="utf-8"?>
<p:tagLst xmlns:p="http://schemas.openxmlformats.org/presentationml/2006/main">
  <p:tag name="MH" val="20160830110146"/>
  <p:tag name="MH_LIBRARY" val="CONTENTS"/>
  <p:tag name="MH_TYPE" val="ENTRY"/>
  <p:tag name="ID" val="553512"/>
  <p:tag name="MH_ORDER"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5509_2*m_h_i*1_3_4"/>
  <p:tag name="KSO_WM_TEMPLATE_CATEGORY" val="diagram"/>
  <p:tag name="KSO_WM_TEMPLATE_INDEX" val="20205509"/>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20.xml><?xml version="1.0" encoding="utf-8"?>
<p:tagLst xmlns:p="http://schemas.openxmlformats.org/presentationml/2006/main">
  <p:tag name="MH" val="20160830110146"/>
  <p:tag name="MH_LIBRARY" val="CONTENTS"/>
  <p:tag name="MH_TYPE" val="ENTRY"/>
  <p:tag name="ID" val="553512"/>
  <p:tag name="MH_ORDER" val="3"/>
</p:tagLst>
</file>

<file path=ppt/tags/tag21.xml><?xml version="1.0" encoding="utf-8"?>
<p:tagLst xmlns:p="http://schemas.openxmlformats.org/presentationml/2006/main">
  <p:tag name="MH" val="20160830110146"/>
  <p:tag name="MH_LIBRARY" val="CONTENTS"/>
  <p:tag name="MH_TYPE" val="ENTRY"/>
  <p:tag name="ID" val="553512"/>
  <p:tag name="MH_ORDER" val="4"/>
</p:tagLst>
</file>

<file path=ppt/tags/tag22.xml><?xml version="1.0" encoding="utf-8"?>
<p:tagLst xmlns:p="http://schemas.openxmlformats.org/presentationml/2006/main">
  <p:tag name="MH" val="20161022204031"/>
  <p:tag name="MH_LIBRARY" val="GRAPHIC"/>
  <p:tag name="MH_ORDER" val="文本框 2"/>
</p:tagLst>
</file>

<file path=ppt/tags/tag23.xml><?xml version="1.0" encoding="utf-8"?>
<p:tagLst xmlns:p="http://schemas.openxmlformats.org/presentationml/2006/main">
  <p:tag name="MH" val="20161022204031"/>
  <p:tag name="MH_LIBRARY" val="GRAPHIC"/>
</p:tagLst>
</file>

<file path=ppt/tags/tag24.xml><?xml version="1.0" encoding="utf-8"?>
<p:tagLst xmlns:p="http://schemas.openxmlformats.org/presentationml/2006/main">
  <p:tag name="KSO_WM_UNIT_TABLE_BEAUTIFY" val="smartTable{4c010588-aec6-4f9c-b916-f1b4ad4f31ce}"/>
  <p:tag name="TABLE_ENDDRAG_ORIGIN_RECT" val="708*395"/>
  <p:tag name="TABLE_ENDDRAG_RECT" val="81*86*708*395"/>
</p:tagLst>
</file>

<file path=ppt/tags/tag25.xml><?xml version="1.0" encoding="utf-8"?>
<p:tagLst xmlns:p="http://schemas.openxmlformats.org/presentationml/2006/main">
  <p:tag name="KSO_WM_UNIT_TABLE_BEAUTIFY" val="smartTable{6e376677-2c18-488a-aa91-54c7fbd41349}"/>
  <p:tag name="TABLE_ENDDRAG_ORIGIN_RECT" val="708*218"/>
  <p:tag name="TABLE_ENDDRAG_RECT" val="81*121*708*218"/>
</p:tagLst>
</file>

<file path=ppt/tags/tag26.xml><?xml version="1.0" encoding="utf-8"?>
<p:tagLst xmlns:p="http://schemas.openxmlformats.org/presentationml/2006/main">
  <p:tag name="MH" val="20161022204031"/>
  <p:tag name="MH_LIBRARY" val="GRAPHIC"/>
  <p:tag name="MH_ORDER" val="文本框 2"/>
</p:tagLst>
</file>

<file path=ppt/tags/tag27.xml><?xml version="1.0" encoding="utf-8"?>
<p:tagLst xmlns:p="http://schemas.openxmlformats.org/presentationml/2006/main">
  <p:tag name="MH" val="20161022204031"/>
  <p:tag name="MH_LIBRARY" val="GRAPHIC"/>
</p:tagLst>
</file>

<file path=ppt/tags/tag28.xml><?xml version="1.0" encoding="utf-8"?>
<p:tagLst xmlns:p="http://schemas.openxmlformats.org/presentationml/2006/main">
  <p:tag name="KSO_WM_UNIT_TABLE_BEAUTIFY" val="smartTable{9cfebde7-ad22-4de5-af8d-abfe5006c095}"/>
  <p:tag name="TABLE_ENDDRAG_ORIGIN_RECT" val="774*402"/>
  <p:tag name="TABLE_ENDDRAG_RECT" val="69*92*774*402"/>
</p:tagLst>
</file>

<file path=ppt/tags/tag29.xml><?xml version="1.0" encoding="utf-8"?>
<p:tagLst xmlns:p="http://schemas.openxmlformats.org/presentationml/2006/main">
  <p:tag name="MH" val="20161022204031"/>
  <p:tag name="MH_LIBRARY" val="GRAPHIC"/>
  <p:tag name="MH_ORDER" val="文本框 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5509_2*m_h_i*1_3_2"/>
  <p:tag name="KSO_WM_TEMPLATE_CATEGORY" val="diagram"/>
  <p:tag name="KSO_WM_TEMPLATE_INDEX" val="20205509"/>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MH" val="20161022204031"/>
  <p:tag name="MH_LIBRARY" val="GRAPHIC"/>
</p:tagLst>
</file>

<file path=ppt/tags/tag31.xml><?xml version="1.0" encoding="utf-8"?>
<p:tagLst xmlns:p="http://schemas.openxmlformats.org/presentationml/2006/main">
  <p:tag name="KSO_WM_UNIT_TABLE_BEAUTIFY" val="smartTable{5e722cf7-06ca-4cc4-8436-491457bb8be1}"/>
  <p:tag name="TABLE_ENDDRAG_ORIGIN_RECT" val="708*354"/>
  <p:tag name="TABLE_ENDDRAG_RECT" val="69*86*708*354"/>
</p:tagLst>
</file>

<file path=ppt/tags/tag32.xml><?xml version="1.0" encoding="utf-8"?>
<p:tagLst xmlns:p="http://schemas.openxmlformats.org/presentationml/2006/main">
  <p:tag name="KSO_WM_UNIT_TABLE_BEAUTIFY" val="smartTable{d32edc5e-8123-462a-af4d-7cc093e35d23}"/>
  <p:tag name="TABLE_ENDDRAG_ORIGIN_RECT" val="708*273"/>
  <p:tag name="TABLE_ENDDRAG_RECT" val="69*86*708*273"/>
</p:tagLst>
</file>

<file path=ppt/tags/tag33.xml><?xml version="1.0" encoding="utf-8"?>
<p:tagLst xmlns:p="http://schemas.openxmlformats.org/presentationml/2006/main">
  <p:tag name="KSO_WM_UNIT_TABLE_BEAUTIFY" val="smartTable{7d1b5793-fb28-431d-a263-a2cec36f7155}"/>
  <p:tag name="TABLE_ENDDRAG_ORIGIN_RECT" val="680*259"/>
  <p:tag name="TABLE_ENDDRAG_RECT" val="81*165*680*259"/>
</p:tagLst>
</file>

<file path=ppt/tags/tag34.xml><?xml version="1.0" encoding="utf-8"?>
<p:tagLst xmlns:p="http://schemas.openxmlformats.org/presentationml/2006/main">
  <p:tag name="KSO_WM_UNIT_TABLE_BEAUTIFY" val="smartTable{48740e4f-766e-46c5-8fcf-72fae66c3d2b}"/>
  <p:tag name="TABLE_ENDDRAG_ORIGIN_RECT" val="708*373"/>
  <p:tag name="TABLE_ENDDRAG_RECT" val="69*86*708*373"/>
</p:tagLst>
</file>

<file path=ppt/tags/tag35.xml><?xml version="1.0" encoding="utf-8"?>
<p:tagLst xmlns:p="http://schemas.openxmlformats.org/presentationml/2006/main">
  <p:tag name="KSO_WM_SLIDE_ITEM_CNT" val="5"/>
</p:tagLst>
</file>

<file path=ppt/tags/tag36.xml><?xml version="1.0" encoding="utf-8"?>
<p:tagLst xmlns:p="http://schemas.openxmlformats.org/presentationml/2006/main">
  <p:tag name="MH" val="20161022204031"/>
  <p:tag name="MH_LIBRARY" val="GRAPHIC"/>
  <p:tag name="MH_ORDER" val="文本框 2"/>
</p:tagLst>
</file>

<file path=ppt/tags/tag37.xml><?xml version="1.0" encoding="utf-8"?>
<p:tagLst xmlns:p="http://schemas.openxmlformats.org/presentationml/2006/main">
  <p:tag name="MH" val="20161022204031"/>
  <p:tag name="MH_LIBRARY" val="GRAPHIC"/>
</p:tagLst>
</file>

<file path=ppt/tags/tag38.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PASSING_SCORE" val="100.000000"/>
  <p:tag name="ISPRING_FIRST_PUBLISH" val="1"/>
  <p:tag name="ISPRING_PRESENTATION_TITLE" val="极简半圆工作总结PPT模板"/>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隔壁王哥\Desktop\6.6\5682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5509_2*m_h_i*1_3_3"/>
  <p:tag name="KSO_WM_TEMPLATE_CATEGORY" val="diagram"/>
  <p:tag name="KSO_WM_TEMPLATE_INDEX" val="2020550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205509_2*m_h_i*1_3_1"/>
  <p:tag name="KSO_WM_TEMPLATE_CATEGORY" val="diagram"/>
  <p:tag name="KSO_WM_TEMPLATE_INDEX" val="20205509"/>
  <p:tag name="KSO_WM_UNIT_LAYERLEVEL" val="1_1_1"/>
  <p:tag name="KSO_WM_TAG_VERSION" val="1.0"/>
  <p:tag name="KSO_WM_BEAUTIFY_FLAG" val="#wm#"/>
  <p:tag name="KSO_WM_UNIT_TEXT_FILL_FORE_SCHEMECOLOR_INDEX" val="10"/>
  <p:tag name="KSO_WM_UNIT_TEXT_FILL_TYPE" val="1"/>
  <p:tag name="KSO_WM_UNIT_USESOURCEFORMAT_APPLY"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5509_2*m_h_i*1_2_4"/>
  <p:tag name="KSO_WM_TEMPLATE_CATEGORY" val="diagram"/>
  <p:tag name="KSO_WM_TEMPLATE_INDEX" val="20205509"/>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5509_2*m_h_i*1_2_2"/>
  <p:tag name="KSO_WM_TEMPLATE_CATEGORY" val="diagram"/>
  <p:tag name="KSO_WM_TEMPLATE_INDEX" val="20205509"/>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5509_2*m_h_i*1_2_3"/>
  <p:tag name="KSO_WM_TEMPLATE_CATEGORY" val="diagram"/>
  <p:tag name="KSO_WM_TEMPLATE_INDEX" val="2020550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205509_2*m_h_i*1_2_1"/>
  <p:tag name="KSO_WM_TEMPLATE_CATEGORY" val="diagram"/>
  <p:tag name="KSO_WM_TEMPLATE_INDEX" val="20205509"/>
  <p:tag name="KSO_WM_UNIT_LAYERLEVEL" val="1_1_1"/>
  <p:tag name="KSO_WM_TAG_VERSION" val="1.0"/>
  <p:tag name="KSO_WM_BEAUTIFY_FLAG" val="#wm#"/>
  <p:tag name="KSO_WM_UNIT_TEXT_FILL_FORE_SCHEMECOLOR_INDEX" val="10"/>
  <p:tag name="KSO_WM_UNIT_TEXT_FILL_TYPE" val="1"/>
  <p:tag name="KSO_WM_UNIT_USESOURCEFORMAT_APPLY" val="0"/>
</p:tagLst>
</file>

<file path=ppt/theme/theme1.xml><?xml version="1.0" encoding="utf-8"?>
<a:theme xmlns:a="http://schemas.openxmlformats.org/drawingml/2006/main" name="第一PPT，www.1ppt.com">
  <a:themeElements>
    <a:clrScheme name="自定义 100">
      <a:dk1>
        <a:sysClr val="windowText" lastClr="000000"/>
      </a:dk1>
      <a:lt1>
        <a:sysClr val="window" lastClr="FFFFFF"/>
      </a:lt1>
      <a:dk2>
        <a:srgbClr val="44546A"/>
      </a:dk2>
      <a:lt2>
        <a:srgbClr val="E7E6E6"/>
      </a:lt2>
      <a:accent1>
        <a:srgbClr val="83CF8F"/>
      </a:accent1>
      <a:accent2>
        <a:srgbClr val="595959"/>
      </a:accent2>
      <a:accent3>
        <a:srgbClr val="83CF8F"/>
      </a:accent3>
      <a:accent4>
        <a:srgbClr val="595959"/>
      </a:accent4>
      <a:accent5>
        <a:srgbClr val="83CF8F"/>
      </a:accent5>
      <a:accent6>
        <a:srgbClr val="595959"/>
      </a:accent6>
      <a:hlink>
        <a:srgbClr val="83CF8F"/>
      </a:hlink>
      <a:folHlink>
        <a:srgbClr val="595959"/>
      </a:folHlink>
    </a:clrScheme>
    <a:fontScheme name="1rwnie5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7937</Words>
  <Application>WPS 演示</Application>
  <PresentationFormat>自定义</PresentationFormat>
  <Paragraphs>565</Paragraphs>
  <Slides>46</Slides>
  <Notes>22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46</vt:i4>
      </vt:variant>
    </vt:vector>
  </HeadingPairs>
  <TitlesOfParts>
    <vt:vector size="57" baseType="lpstr">
      <vt:lpstr>Arial</vt:lpstr>
      <vt:lpstr>宋体</vt:lpstr>
      <vt:lpstr>Wingdings</vt:lpstr>
      <vt:lpstr>Calibri</vt:lpstr>
      <vt:lpstr>微软雅黑</vt:lpstr>
      <vt:lpstr>Calibri</vt:lpstr>
      <vt:lpstr>隶书</vt:lpstr>
      <vt:lpstr>Arial Unicode MS</vt:lpstr>
      <vt:lpstr>华文细黑</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简洁莫兰迪</dc:title>
  <dc:creator>第一PPT</dc:creator>
  <cp:keywords>www.1ppt.com</cp:keywords>
  <dc:description>www.1ppt.com</dc:description>
  <cp:lastModifiedBy>hp06</cp:lastModifiedBy>
  <cp:revision>75</cp:revision>
  <dcterms:created xsi:type="dcterms:W3CDTF">2021-05-26T00:22:00Z</dcterms:created>
  <dcterms:modified xsi:type="dcterms:W3CDTF">2022-04-22T10:22:52Z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2966739645A14DBF83E4210C3E986967</vt:lpwstr>
  </property>
  <property fmtid="{D5CDD505-2E9C-101B-9397-08002B2CF9AE}" pid="3" name="KSOProductBuildVer">
    <vt:lpwstr>2052-11.1.0.11636</vt:lpwstr>
  </property>
  <property fmtid="{D5CDD505-2E9C-101B-9397-08002B2CF9AE}" pid="4" name="commondata">
    <vt:lpwstr>eyJoZGlkIjoiZGM5NTJjN2I4OWMxOTFjOGQ3NmNhNDRkNWQxYjQxZWIifQ==</vt:lpwstr>
  </property>
</Properties>
</file>