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3"/>
  </p:sldMasterIdLst>
  <p:notesMasterIdLst>
    <p:notesMasterId r:id="rId5"/>
  </p:notesMasterIdLst>
  <p:handoutMasterIdLst>
    <p:handoutMasterId r:id="rId44"/>
  </p:handoutMasterIdLst>
  <p:sldIdLst>
    <p:sldId id="258" r:id="rId4"/>
    <p:sldId id="604" r:id="rId6"/>
    <p:sldId id="582" r:id="rId7"/>
    <p:sldId id="581" r:id="rId8"/>
    <p:sldId id="681" r:id="rId9"/>
    <p:sldId id="583" r:id="rId10"/>
    <p:sldId id="585" r:id="rId11"/>
    <p:sldId id="586" r:id="rId12"/>
    <p:sldId id="682" r:id="rId13"/>
    <p:sldId id="605" r:id="rId14"/>
    <p:sldId id="720" r:id="rId15"/>
    <p:sldId id="283" r:id="rId16"/>
    <p:sldId id="281" r:id="rId17"/>
    <p:sldId id="262" r:id="rId18"/>
    <p:sldId id="683" r:id="rId19"/>
    <p:sldId id="439" r:id="rId20"/>
    <p:sldId id="438" r:id="rId21"/>
    <p:sldId id="442" r:id="rId22"/>
    <p:sldId id="684" r:id="rId23"/>
    <p:sldId id="440" r:id="rId24"/>
    <p:sldId id="485" r:id="rId25"/>
    <p:sldId id="486" r:id="rId26"/>
    <p:sldId id="571" r:id="rId27"/>
    <p:sldId id="487" r:id="rId28"/>
    <p:sldId id="688" r:id="rId29"/>
    <p:sldId id="528" r:id="rId30"/>
    <p:sldId id="529" r:id="rId31"/>
    <p:sldId id="689" r:id="rId32"/>
    <p:sldId id="690" r:id="rId33"/>
    <p:sldId id="760" r:id="rId34"/>
    <p:sldId id="751" r:id="rId35"/>
    <p:sldId id="650" r:id="rId36"/>
    <p:sldId id="691" r:id="rId37"/>
    <p:sldId id="572" r:id="rId38"/>
    <p:sldId id="693" r:id="rId39"/>
    <p:sldId id="692" r:id="rId40"/>
    <p:sldId id="695" r:id="rId41"/>
    <p:sldId id="694" r:id="rId42"/>
    <p:sldId id="392"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1F4E79"/>
    <a:srgbClr val="CB2B2B"/>
    <a:srgbClr val="E89191"/>
    <a:srgbClr val="8FB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7246" autoAdjust="0"/>
  </p:normalViewPr>
  <p:slideViewPr>
    <p:cSldViewPr snapToGrid="0" showGuides="1">
      <p:cViewPr varScale="1">
        <p:scale>
          <a:sx n="63" d="100"/>
          <a:sy n="63" d="100"/>
        </p:scale>
        <p:origin x="1020" y="66"/>
      </p:cViewPr>
      <p:guideLst>
        <p:guide orient="horz" pos="2160"/>
        <p:guide pos="3846"/>
        <p:guide pos="1594"/>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5A6025-B062-4488-B153-0F1923F2BC9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5C12E-F361-4ED5-9A34-20D0D2F73B3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尊敬的纳税人大家好，又到了每年的汇缴季，年年做汇算，年年有不同，今天我们一起学习</a:t>
            </a:r>
            <a:r>
              <a:rPr lang="en-US" altLang="zh-CN"/>
              <a:t>2021</a:t>
            </a:r>
            <a:r>
              <a:rPr lang="zh-CN" altLang="en-US"/>
              <a:t>年最后一天国家税务总局发布的关于企业所得税汇算清缴有关事项的</a:t>
            </a:r>
            <a:r>
              <a:rPr lang="en-US" altLang="zh-CN"/>
              <a:t>34</a:t>
            </a:r>
            <a:r>
              <a:rPr lang="zh-CN" altLang="en-US"/>
              <a:t>号公告。</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6D590A2-074D-40E1-90B4-83FB1C38B6F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朝向智慧税务发展方向的变化</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随政策的变化</a:t>
            </a:r>
            <a:r>
              <a:rPr lang="en-US" altLang="zh-CN"/>
              <a:t> </a:t>
            </a:r>
            <a:r>
              <a:rPr lang="zh-CN" altLang="en-US"/>
              <a:t>报表也做了调整</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有变化的标黄部分，代码后面有新旧对照，</a:t>
            </a:r>
            <a:r>
              <a:rPr lang="en-US" altLang="zh-CN"/>
              <a:t> </a:t>
            </a:r>
            <a:r>
              <a:rPr lang="zh-CN" altLang="en-US"/>
              <a:t>选的版本不同，</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没有明细，更加简化了。</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40%</a:t>
            </a:r>
            <a:r>
              <a:rPr lang="zh-CN" altLang="en-US" dirty="0"/>
              <a:t>地方的</a:t>
            </a:r>
            <a:r>
              <a:rPr lang="en-US" altLang="zh-CN" dirty="0"/>
              <a:t> </a:t>
            </a:r>
            <a:r>
              <a:rPr lang="zh-CN" altLang="en-US" dirty="0"/>
              <a:t>只能减地方的，直接减掉，不同与先征后返。民族自治河北又</a:t>
            </a:r>
            <a:r>
              <a:rPr lang="en-US" altLang="zh-CN" dirty="0"/>
              <a:t>6</a:t>
            </a:r>
            <a:r>
              <a:rPr lang="zh-CN" altLang="en-US" dirty="0"/>
              <a:t>个地</a:t>
            </a:r>
            <a:r>
              <a:rPr lang="en-US" altLang="zh-CN" dirty="0"/>
              <a:t> </a:t>
            </a:r>
            <a:r>
              <a:rPr lang="zh-CN" altLang="en-US" dirty="0"/>
              <a:t>大厂</a:t>
            </a:r>
            <a:r>
              <a:rPr lang="en-US" altLang="zh-CN" dirty="0"/>
              <a:t> </a:t>
            </a:r>
            <a:r>
              <a:rPr lang="zh-CN" altLang="en-US" dirty="0"/>
              <a:t>宽城丰宁</a:t>
            </a:r>
            <a:r>
              <a:rPr lang="en-US" altLang="zh-CN" dirty="0"/>
              <a:t> </a:t>
            </a:r>
            <a:r>
              <a:rPr lang="zh-CN" altLang="en-US" dirty="0"/>
              <a:t>围厂</a:t>
            </a:r>
            <a:r>
              <a:rPr lang="en-US" altLang="zh-CN" dirty="0"/>
              <a:t> </a:t>
            </a:r>
            <a:r>
              <a:rPr lang="zh-CN" altLang="en-US" dirty="0"/>
              <a:t>青龙孟村</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之前是</a:t>
            </a:r>
            <a:r>
              <a:rPr lang="en-US" altLang="zh-CN"/>
              <a:t>75% </a:t>
            </a:r>
            <a:r>
              <a:rPr lang="zh-CN" altLang="en-US"/>
              <a:t>去年制造业增加了</a:t>
            </a:r>
            <a:r>
              <a:rPr lang="en-US" altLang="zh-CN"/>
              <a:t>100%</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6D590A2-074D-40E1-90B4-83FB1C38B6F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计算更简化了，不用项目了，</a:t>
            </a:r>
            <a:r>
              <a:rPr lang="en-US" altLang="zh-CN"/>
              <a:t>34</a:t>
            </a:r>
            <a:r>
              <a:rPr lang="zh-CN" altLang="en-US"/>
              <a:t>行可以自行计算了。体现了智能填报的功能</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变化比较大的。总的思路是重复享受的部分要调整回来</a:t>
            </a:r>
            <a:r>
              <a:rPr lang="en-US" altLang="zh-CN"/>
              <a:t> </a:t>
            </a:r>
            <a:r>
              <a:rPr lang="zh-CN" altLang="en-US"/>
              <a:t>报表中的公式更科学了。只有西部大开发企业对减半征收和低税率可以叠加享受，其他情形的企业是不可以叠加享受的。比如企业从事</a:t>
            </a:r>
            <a:r>
              <a:rPr lang="en-US" altLang="zh-CN"/>
              <a:t> </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增加了</a:t>
            </a:r>
            <a:r>
              <a:rPr lang="en-US" altLang="zh-CN"/>
              <a:t>4</a:t>
            </a:r>
            <a:r>
              <a:rPr lang="zh-CN" altLang="en-US"/>
              <a:t>行，总机构享受民族地方优惠，总机构在民族自治地区，分公司没在的话</a:t>
            </a:r>
            <a:r>
              <a:rPr lang="en-US" altLang="zh-CN"/>
              <a:t> </a:t>
            </a:r>
            <a:r>
              <a:rPr lang="zh-CN" altLang="en-US"/>
              <a:t>就不能享受</a:t>
            </a:r>
            <a:r>
              <a:rPr lang="en-US" altLang="zh-CN"/>
              <a:t> </a:t>
            </a:r>
            <a:r>
              <a:rPr lang="zh-CN" altLang="en-US"/>
              <a:t>所以分开了。</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D590A2-074D-40E1-90B4-83FB1C38B6F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体现了税收的法治化</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sym typeface="+mn-ea"/>
              </a:rPr>
              <a:t>我们这次培训的内容就这些，针对</a:t>
            </a:r>
            <a:r>
              <a:rPr lang="en-US" altLang="zh-CN">
                <a:sym typeface="+mn-ea"/>
              </a:rPr>
              <a:t>34</a:t>
            </a:r>
            <a:r>
              <a:rPr lang="zh-CN" altLang="en-US">
                <a:sym typeface="+mn-ea"/>
              </a:rPr>
              <a:t>号公告做了三个方面的讲解，</a:t>
            </a:r>
            <a:r>
              <a:rPr lang="zh-CN">
                <a:sym typeface="+mn-ea"/>
              </a:rPr>
              <a:t>出台的目的背景</a:t>
            </a:r>
            <a:r>
              <a:rPr lang="en-US" altLang="zh-CN">
                <a:sym typeface="+mn-ea"/>
              </a:rPr>
              <a:t> </a:t>
            </a:r>
            <a:r>
              <a:rPr lang="zh-CN" altLang="en-US">
                <a:sym typeface="+mn-ea"/>
              </a:rPr>
              <a:t>变化的内容及多缴退税账务处理，感谢大家的聆听</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对制造业加大扣除比例</a:t>
            </a:r>
            <a:r>
              <a:rPr lang="en-US" altLang="zh-CN"/>
              <a:t>  </a:t>
            </a:r>
            <a:r>
              <a:rPr lang="zh-CN" altLang="en-US"/>
              <a:t>对报表进行了简化</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这个政策有两个，优惠内容一样</a:t>
            </a:r>
            <a:r>
              <a:rPr lang="en-US" altLang="zh-CN" dirty="0"/>
              <a:t> </a:t>
            </a:r>
            <a:r>
              <a:rPr lang="zh-CN" altLang="en-US" dirty="0"/>
              <a:t>只是地区不同，来看</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适合条件的创投企业</a:t>
            </a:r>
            <a:r>
              <a:rPr lang="en-US" altLang="zh-CN"/>
              <a:t> </a:t>
            </a:r>
            <a:r>
              <a:rPr lang="zh-CN" altLang="en-US"/>
              <a:t>就可以享受优惠</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具体填表，先填一个持股比例</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图片占位符 11"/>
          <p:cNvSpPr>
            <a:spLocks noGrp="1"/>
          </p:cNvSpPr>
          <p:nvPr>
            <p:ph type="pic" sz="quarter" idx="13"/>
          </p:nvPr>
        </p:nvSpPr>
        <p:spPr>
          <a:xfrm>
            <a:off x="5662046" y="2555193"/>
            <a:ext cx="6529954" cy="4302809"/>
          </a:xfrm>
          <a:custGeom>
            <a:avLst/>
            <a:gdLst>
              <a:gd name="connsiteX0" fmla="*/ 4624054 w 6529954"/>
              <a:gd name="connsiteY0" fmla="*/ 0 h 4302809"/>
              <a:gd name="connsiteX1" fmla="*/ 5172453 w 6529954"/>
              <a:gd name="connsiteY1" fmla="*/ 227154 h 4302809"/>
              <a:gd name="connsiteX2" fmla="*/ 6529954 w 6529954"/>
              <a:gd name="connsiteY2" fmla="*/ 1584655 h 4302809"/>
              <a:gd name="connsiteX3" fmla="*/ 6529954 w 6529954"/>
              <a:gd name="connsiteY3" fmla="*/ 4302809 h 4302809"/>
              <a:gd name="connsiteX4" fmla="*/ 0 w 6529954"/>
              <a:gd name="connsiteY4" fmla="*/ 4302809 h 4302809"/>
              <a:gd name="connsiteX5" fmla="*/ 4075654 w 6529954"/>
              <a:gd name="connsiteY5" fmla="*/ 227154 h 4302809"/>
              <a:gd name="connsiteX6" fmla="*/ 4624054 w 6529954"/>
              <a:gd name="connsiteY6" fmla="*/ 0 h 43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954" h="4302809">
                <a:moveTo>
                  <a:pt x="4624054" y="0"/>
                </a:moveTo>
                <a:cubicBezTo>
                  <a:pt x="4822535" y="0"/>
                  <a:pt x="5021016" y="75718"/>
                  <a:pt x="5172453" y="227154"/>
                </a:cubicBezTo>
                <a:lnTo>
                  <a:pt x="6529954" y="1584655"/>
                </a:lnTo>
                <a:lnTo>
                  <a:pt x="6529954" y="4302809"/>
                </a:lnTo>
                <a:lnTo>
                  <a:pt x="0" y="4302809"/>
                </a:lnTo>
                <a:lnTo>
                  <a:pt x="4075654" y="227154"/>
                </a:lnTo>
                <a:cubicBezTo>
                  <a:pt x="4227091" y="75718"/>
                  <a:pt x="4425572" y="0"/>
                  <a:pt x="4624054" y="0"/>
                </a:cubicBezTo>
                <a:close/>
              </a:path>
            </a:pathLst>
          </a:custGeom>
        </p:spPr>
        <p:txBody>
          <a:bodyPr wrap="square">
            <a:noAutofit/>
          </a:bodyPr>
          <a:lstStyle/>
          <a:p>
            <a:endParaRPr lang="zh-CN" alt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任意多边形: 形状 6"/>
          <p:cNvSpPr/>
          <p:nvPr userDrawn="1"/>
        </p:nvSpPr>
        <p:spPr>
          <a:xfrm>
            <a:off x="19021" y="1"/>
            <a:ext cx="412686" cy="172720"/>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0" y="35021"/>
            <a:ext cx="251201" cy="683195"/>
          </a:xfrm>
          <a:custGeom>
            <a:avLst/>
            <a:gdLst>
              <a:gd name="connsiteX0" fmla="*/ 0 w 251201"/>
              <a:gd name="connsiteY0" fmla="*/ 0 h 683195"/>
              <a:gd name="connsiteX1" fmla="*/ 187281 w 251201"/>
              <a:gd name="connsiteY1" fmla="*/ 187281 h 683195"/>
              <a:gd name="connsiteX2" fmla="*/ 187281 w 251201"/>
              <a:gd name="connsiteY2" fmla="*/ 495914 h 683195"/>
              <a:gd name="connsiteX3" fmla="*/ 0 w 251201"/>
              <a:gd name="connsiteY3" fmla="*/ 683195 h 683195"/>
            </a:gdLst>
            <a:ahLst/>
            <a:cxnLst>
              <a:cxn ang="0">
                <a:pos x="connsiteX0" y="connsiteY0"/>
              </a:cxn>
              <a:cxn ang="0">
                <a:pos x="connsiteX1" y="connsiteY1"/>
              </a:cxn>
              <a:cxn ang="0">
                <a:pos x="connsiteX2" y="connsiteY2"/>
              </a:cxn>
              <a:cxn ang="0">
                <a:pos x="connsiteX3" y="connsiteY3"/>
              </a:cxn>
            </a:cxnLst>
            <a:rect l="l" t="t" r="r" b="b"/>
            <a:pathLst>
              <a:path w="251201" h="683195">
                <a:moveTo>
                  <a:pt x="0" y="0"/>
                </a:moveTo>
                <a:lnTo>
                  <a:pt x="187281" y="187281"/>
                </a:lnTo>
                <a:cubicBezTo>
                  <a:pt x="272508" y="272508"/>
                  <a:pt x="272508" y="410687"/>
                  <a:pt x="187281" y="495914"/>
                </a:cubicBezTo>
                <a:lnTo>
                  <a:pt x="0" y="6831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5"/>
          <p:cNvSpPr txBox="1"/>
          <p:nvPr userDrawn="1"/>
        </p:nvSpPr>
        <p:spPr>
          <a:xfrm>
            <a:off x="11485032" y="6364816"/>
            <a:ext cx="46566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236CD5B-2F48-449C-901B-66C10A3E4152}" type="slidenum">
              <a:rPr lang="zh-CN" altLang="en-US" sz="1400" smtClean="0"/>
            </a:fld>
            <a:endParaRPr lang="zh-CN" alt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11" name="TextBox 10"/>
          <p:cNvSpPr txBox="1"/>
          <p:nvPr userDrawn="1"/>
        </p:nvSpPr>
        <p:spPr>
          <a:xfrm>
            <a:off x="2123604" y="67370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91DA-C815-44C6-B029-F267249710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CD5B-2F48-449C-901B-66C10A3E41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tags" Target="../tags/tag34.xml"/><Relationship Id="rId2" Type="http://schemas.openxmlformats.org/officeDocument/2006/relationships/image" Target="../media/image17.png"/><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tags" Target="../tags/tag36.xml"/><Relationship Id="rId2" Type="http://schemas.openxmlformats.org/officeDocument/2006/relationships/image" Target="../media/image20.png"/><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H="1">
            <a:off x="10700845" y="382727"/>
            <a:ext cx="860931" cy="8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56168" y="1829366"/>
            <a:ext cx="7331095" cy="2853704"/>
            <a:chOff x="1740434" y="1714708"/>
            <a:chExt cx="5885686" cy="2853704"/>
          </a:xfrm>
        </p:grpSpPr>
        <p:sp>
          <p:nvSpPr>
            <p:cNvPr id="14" name="矩形 13"/>
            <p:cNvSpPr/>
            <p:nvPr/>
          </p:nvSpPr>
          <p:spPr>
            <a:xfrm>
              <a:off x="1882871" y="1714708"/>
              <a:ext cx="657443" cy="825419"/>
            </a:xfrm>
            <a:prstGeom prst="rect">
              <a:avLst/>
            </a:prstGeom>
          </p:spPr>
          <p:txBody>
            <a:bodyPr wrap="none">
              <a:spAutoFit/>
            </a:bodyPr>
            <a:lstStyle/>
            <a:p>
              <a:pPr marL="571500" indent="-571500">
                <a:lnSpc>
                  <a:spcPct val="150000"/>
                </a:lnSpc>
                <a:buFont typeface="Wingdings" panose="05000000000000000000" pitchFamily="2" charset="2"/>
                <a:buChar char="l"/>
              </a:pPr>
              <a:endParaRPr lang="zh-CN" altLang="en-US" sz="3600" b="1" spc="-150" dirty="0">
                <a:solidFill>
                  <a:schemeClr val="bg1"/>
                </a:solidFill>
                <a:cs typeface="+mn-ea"/>
                <a:sym typeface="+mn-lt"/>
              </a:endParaRPr>
            </a:p>
          </p:txBody>
        </p:sp>
        <p:sp>
          <p:nvSpPr>
            <p:cNvPr id="16" name="矩形 15"/>
            <p:cNvSpPr/>
            <p:nvPr/>
          </p:nvSpPr>
          <p:spPr>
            <a:xfrm>
              <a:off x="1740434" y="2076672"/>
              <a:ext cx="5885686" cy="2491740"/>
            </a:xfrm>
            <a:prstGeom prst="rect">
              <a:avLst/>
            </a:prstGeom>
          </p:spPr>
          <p:txBody>
            <a:bodyPr wrap="square">
              <a:spAutoFit/>
            </a:bodyPr>
            <a:lstStyle/>
            <a:p>
              <a:pPr algn="ctr">
                <a:lnSpc>
                  <a:spcPct val="150000"/>
                </a:lnSpc>
              </a:pPr>
              <a:r>
                <a:rPr lang="en-US" sz="4000" b="1" spc="-150" dirty="0">
                  <a:solidFill>
                    <a:schemeClr val="bg1"/>
                  </a:solidFill>
                  <a:ea typeface="+mn-lt"/>
                  <a:cs typeface="+mn-lt"/>
                  <a:sym typeface="+mn-lt"/>
                </a:rPr>
                <a:t>2021</a:t>
              </a:r>
              <a:r>
                <a:rPr lang="zh-CN" altLang="en-US" sz="4000" b="1" spc="-150" dirty="0">
                  <a:solidFill>
                    <a:schemeClr val="bg1"/>
                  </a:solidFill>
                  <a:ea typeface="+mn-lt"/>
                  <a:cs typeface="+mn-lt"/>
                  <a:sym typeface="+mn-lt"/>
                </a:rPr>
                <a:t>年度企业所得税年度汇</a:t>
              </a:r>
              <a:endParaRPr lang="zh-CN" altLang="en-US" sz="4000" b="1" spc="-150" dirty="0">
                <a:solidFill>
                  <a:schemeClr val="bg1"/>
                </a:solidFill>
                <a:ea typeface="+mn-lt"/>
                <a:cs typeface="+mn-lt"/>
                <a:sym typeface="+mn-lt"/>
              </a:endParaRPr>
            </a:p>
            <a:p>
              <a:pPr algn="ctr">
                <a:lnSpc>
                  <a:spcPct val="150000"/>
                </a:lnSpc>
              </a:pPr>
              <a:r>
                <a:rPr lang="zh-CN" altLang="en-US" sz="4000" b="1" spc="-150" dirty="0">
                  <a:solidFill>
                    <a:schemeClr val="bg1"/>
                  </a:solidFill>
                  <a:ea typeface="+mn-lt"/>
                  <a:cs typeface="+mn-lt"/>
                  <a:sym typeface="+mn-lt"/>
                </a:rPr>
                <a:t>算清缴有关事项的解读</a:t>
              </a:r>
              <a:endParaRPr lang="zh-CN" altLang="en-US" sz="4000" b="1" spc="-150" dirty="0">
                <a:solidFill>
                  <a:schemeClr val="bg1"/>
                </a:solidFill>
                <a:ea typeface="+mn-lt"/>
                <a:cs typeface="+mn-lt"/>
                <a:sym typeface="+mn-lt"/>
              </a:endParaRPr>
            </a:p>
            <a:p>
              <a:pPr algn="ctr">
                <a:lnSpc>
                  <a:spcPct val="150000"/>
                </a:lnSpc>
              </a:pPr>
              <a:r>
                <a:rPr lang="zh-CN" altLang="en-US" sz="2400" b="1" spc="-150" dirty="0">
                  <a:solidFill>
                    <a:schemeClr val="bg1"/>
                  </a:solidFill>
                  <a:ea typeface="+mn-lt"/>
                  <a:cs typeface="+mn-lt"/>
                  <a:sym typeface="+mn-lt"/>
                </a:rPr>
                <a:t>冯娟</a:t>
              </a:r>
              <a:r>
                <a:rPr lang="en-US" altLang="zh-CN" sz="2400" b="1" spc="-150" dirty="0">
                  <a:solidFill>
                    <a:schemeClr val="bg1"/>
                  </a:solidFill>
                  <a:ea typeface="+mn-lt"/>
                  <a:cs typeface="+mn-lt"/>
                  <a:sym typeface="+mn-lt"/>
                </a:rPr>
                <a:t> 13293748686</a:t>
              </a:r>
              <a:endParaRPr lang="en-US" altLang="zh-CN" sz="2400" b="1" spc="-150" dirty="0">
                <a:solidFill>
                  <a:schemeClr val="bg1"/>
                </a:solidFill>
                <a:ea typeface="+mn-lt"/>
                <a:cs typeface="+mn-lt"/>
                <a:sym typeface="+mn-lt"/>
              </a:endParaRPr>
            </a:p>
          </p:txBody>
        </p:sp>
      </p:grpSp>
      <p:pic>
        <p:nvPicPr>
          <p:cNvPr id="6" name="图片占位符 5" descr="C:\Users\黄\Desktop\51miz-E1111394-8C73BB8F.jpg51miz-E1111394-8C73BB8F"/>
          <p:cNvPicPr>
            <a:picLocks noGrp="1" noChangeAspect="1"/>
          </p:cNvPicPr>
          <p:nvPr>
            <p:ph type="pic" sz="quarter" idx="13"/>
          </p:nvPr>
        </p:nvPicPr>
        <p:blipFill rotWithShape="1">
          <a:blip r:embed="rId1"/>
          <a:srcRect/>
          <a:stretch>
            <a:fillRect/>
          </a:stretch>
        </p:blipFill>
        <p:spPr>
          <a:xfrm>
            <a:off x="5662046" y="2666025"/>
            <a:ext cx="6529954" cy="4081145"/>
          </a:xfr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090836" y="364684"/>
            <a:ext cx="1714500" cy="829945"/>
          </a:xfrm>
          <a:prstGeom prst="rect">
            <a:avLst/>
          </a:prstGeom>
        </p:spPr>
        <p:txBody>
          <a:bodyPr wrap="none">
            <a:spAutoFit/>
          </a:bodyPr>
          <a:lstStyle/>
          <a:p>
            <a:pPr lvl="0" algn="ctr"/>
            <a:r>
              <a:rPr lang="zh-CN" altLang="en-US" sz="4800" b="1" dirty="0">
                <a:solidFill>
                  <a:srgbClr val="C00000"/>
                </a:solidFill>
                <a:latin typeface="印品黑体" panose="00000500000000000000" pitchFamily="2" charset="-122"/>
                <a:ea typeface="印品黑体" panose="00000500000000000000" pitchFamily="2" charset="-122"/>
              </a:rPr>
              <a:t>目 录</a:t>
            </a:r>
            <a:endParaRPr lang="zh-CN" altLang="en-US" sz="4800" b="1" dirty="0">
              <a:solidFill>
                <a:srgbClr val="C00000"/>
              </a:solidFill>
              <a:latin typeface="印品黑体" panose="00000500000000000000" pitchFamily="2" charset="-122"/>
              <a:ea typeface="印品黑体" panose="00000500000000000000" pitchFamily="2" charset="-122"/>
            </a:endParaRPr>
          </a:p>
        </p:txBody>
      </p:sp>
      <p:cxnSp>
        <p:nvCxnSpPr>
          <p:cNvPr id="25" name="直接连接符 24"/>
          <p:cNvCxnSpPr/>
          <p:nvPr/>
        </p:nvCxnSpPr>
        <p:spPr>
          <a:xfrm>
            <a:off x="4793411" y="1226459"/>
            <a:ext cx="2309353" cy="0"/>
          </a:xfrm>
          <a:prstGeom prst="line">
            <a:avLst/>
          </a:prstGeom>
          <a:ln>
            <a:solidFill>
              <a:srgbClr val="12721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709834" y="1664023"/>
            <a:ext cx="8785860" cy="1946687"/>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二、主要修订内容</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a:lnSpc>
                <a:spcPct val="150000"/>
              </a:lnSpc>
            </a:pPr>
            <a:endParaRPr lang="zh-CN" altLang="en-US" sz="3200" b="1" dirty="0">
              <a:solidFill>
                <a:schemeClr val="tx1"/>
              </a:solidFill>
              <a:latin typeface="黑体" panose="02010609060101010101" charset="-122"/>
              <a:ea typeface="黑体" panose="02010609060101010101" charset="-122"/>
            </a:endParaRPr>
          </a:p>
        </p:txBody>
      </p:sp>
      <p:grpSp>
        <p:nvGrpSpPr>
          <p:cNvPr id="27" name="组合 26"/>
          <p:cNvGrpSpPr/>
          <p:nvPr/>
        </p:nvGrpSpPr>
        <p:grpSpPr bwMode="auto">
          <a:xfrm>
            <a:off x="10709487" y="4220633"/>
            <a:ext cx="1029547" cy="2404533"/>
            <a:chOff x="5003800" y="1834716"/>
            <a:chExt cx="2184400" cy="3798169"/>
          </a:xfrm>
        </p:grpSpPr>
        <p:sp>
          <p:nvSpPr>
            <p:cNvPr id="28"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solidFill>
              <a:srgbClr val="219E21"/>
            </a:solidFill>
            <a:ln w="0">
              <a:noFill/>
              <a:prstDash val="solid"/>
              <a:round/>
            </a:ln>
            <a:effectLst>
              <a:outerShdw blurRad="50800" dist="38100" dir="2700000" algn="tl" rotWithShape="0">
                <a:prstClr val="black">
                  <a:alpha val="40000"/>
                </a:prstClr>
              </a:outerShdw>
            </a:effectLst>
          </p:spPr>
          <p:txBody>
            <a:bodyPr/>
            <a:lstStyle/>
            <a:p>
              <a:pPr fontAlgn="auto"/>
              <a:endParaRPr lang="zh-CN" altLang="en-US" sz="2400" noProof="1">
                <a:latin typeface="印品黑体" panose="00000500000000000000" pitchFamily="2" charset="-122"/>
              </a:endParaRPr>
            </a:p>
          </p:txBody>
        </p:sp>
        <p:sp>
          <p:nvSpPr>
            <p:cNvPr id="29" name="任意多边形 28"/>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sp>
          <p:nvSpPr>
            <p:cNvPr id="30" name="任意多边形 29"/>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sp>
          <p:nvSpPr>
            <p:cNvPr id="31" name="任意多边形 30"/>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24"/>
                                        </p:tgtEl>
                                        <p:attrNameLst>
                                          <p:attrName>style.visibility</p:attrName>
                                        </p:attrNameLst>
                                      </p:cBhvr>
                                      <p:to>
                                        <p:strVal val="visible"/>
                                      </p:to>
                                    </p:set>
                                    <p:set>
                                      <p:cBhvr>
                                        <p:cTn id="11" dur="227" fill="hold">
                                          <p:stCondLst>
                                            <p:cond delay="0"/>
                                          </p:stCondLst>
                                        </p:cTn>
                                        <p:tgtEl>
                                          <p:spTgt spid="24"/>
                                        </p:tgtEl>
                                        <p:attrNameLst>
                                          <p:attrName>style.rotation</p:attrName>
                                        </p:attrNameLst>
                                      </p:cBhvr>
                                      <p:to>
                                        <p:strVal val="-45.0"/>
                                      </p:to>
                                    </p:set>
                                    <p:anim calcmode="lin" valueType="num">
                                      <p:cBhvr>
                                        <p:cTn id="12" dur="227" fill="hold">
                                          <p:stCondLst>
                                            <p:cond delay="227"/>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24"/>
                                        </p:tgtEl>
                                        <p:attrNameLst>
                                          <p:attrName>ppt_y</p:attrName>
                                        </p:attrNameLst>
                                      </p:cBhvr>
                                      <p:tavLst>
                                        <p:tav tm="0">
                                          <p:val>
                                            <p:strVal val="#ppt_y-(0.354*#ppt_w-0.172*#ppt_h)"/>
                                          </p:val>
                                        </p:tav>
                                        <p:tav tm="100000">
                                          <p:val>
                                            <p:strVal val="#ppt_y"/>
                                          </p:val>
                                        </p:tav>
                                      </p:tavLst>
                                    </p:anim>
                                  </p:childTnLst>
                                </p:cTn>
                              </p:par>
                              <p:par>
                                <p:cTn id="16" presetID="53" presetClass="entr" presetSubtype="16" fill="hold" nodeType="withEffect">
                                  <p:stCondLst>
                                    <p:cond delay="4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400" y="473331"/>
            <a:ext cx="101600" cy="619125"/>
          </a:xfrm>
          <a:prstGeom prst="rect">
            <a:avLst/>
          </a:prstGeom>
          <a:solidFill>
            <a:srgbClr val="162B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nvGrpSpPr>
          <p:cNvPr id="27" name="组合 26"/>
          <p:cNvGrpSpPr/>
          <p:nvPr/>
        </p:nvGrpSpPr>
        <p:grpSpPr>
          <a:xfrm>
            <a:off x="753214" y="2095894"/>
            <a:ext cx="2633453" cy="3338302"/>
            <a:chOff x="753214" y="2095894"/>
            <a:chExt cx="2633453" cy="3338302"/>
          </a:xfrm>
        </p:grpSpPr>
        <p:sp>
          <p:nvSpPr>
            <p:cNvPr id="12" name="TextBox 25"/>
            <p:cNvSpPr txBox="1"/>
            <p:nvPr/>
          </p:nvSpPr>
          <p:spPr>
            <a:xfrm>
              <a:off x="753214" y="3826576"/>
              <a:ext cx="2633453" cy="1607620"/>
            </a:xfrm>
            <a:prstGeom prst="rect">
              <a:avLst/>
            </a:prstGeom>
            <a:noFill/>
          </p:spPr>
          <p:txBody>
            <a:bodyPr wrap="square" rtlCol="0">
              <a:spAutoFit/>
            </a:bodyPr>
            <a:lstStyle/>
            <a:p>
              <a:pPr lvl="0" algn="ctr" defTabSz="457200">
                <a:lnSpc>
                  <a:spcPct val="150000"/>
                </a:lnSpc>
                <a:defRPr/>
              </a:pPr>
              <a:r>
                <a:rPr lang="zh-CN" altLang="en-US" sz="2800" kern="0" dirty="0">
                  <a:solidFill>
                    <a:schemeClr val="tx1"/>
                  </a:solidFill>
                  <a:latin typeface="微软雅黑" panose="020B0503020204020204" charset="-122"/>
                  <a:ea typeface="微软雅黑" panose="020B0503020204020204" charset="-122"/>
                </a:rPr>
                <a:t>九张报表</a:t>
              </a:r>
              <a:endParaRPr lang="en-US" altLang="zh-CN" sz="2800" kern="0" dirty="0">
                <a:solidFill>
                  <a:schemeClr val="tx1"/>
                </a:solidFill>
                <a:latin typeface="微软雅黑" panose="020B0503020204020204" charset="-122"/>
                <a:ea typeface="微软雅黑" panose="020B0503020204020204" charset="-122"/>
              </a:endParaRPr>
            </a:p>
            <a:p>
              <a:pPr lvl="0" algn="ctr" defTabSz="457200">
                <a:lnSpc>
                  <a:spcPct val="150000"/>
                </a:lnSpc>
                <a:defRPr/>
              </a:pPr>
              <a:r>
                <a:rPr lang="zh-CN" altLang="en-US" sz="2000" kern="0" dirty="0">
                  <a:solidFill>
                    <a:schemeClr val="tx1"/>
                  </a:solidFill>
                  <a:latin typeface="微软雅黑" panose="020B0503020204020204" charset="-122"/>
                  <a:ea typeface="微软雅黑" panose="020B0503020204020204" charset="-122"/>
                </a:rPr>
                <a:t>表单样式及填表说明进行修订</a:t>
              </a:r>
              <a:endParaRPr lang="zh-CN" altLang="en-US" sz="2000" kern="0" dirty="0">
                <a:solidFill>
                  <a:schemeClr val="tx1"/>
                </a:solidFill>
                <a:latin typeface="微软雅黑" panose="020B0503020204020204" charset="-122"/>
                <a:ea typeface="微软雅黑" panose="020B0503020204020204" charset="-122"/>
              </a:endParaRPr>
            </a:p>
          </p:txBody>
        </p:sp>
        <p:sp>
          <p:nvSpPr>
            <p:cNvPr id="13" name="Sev01"/>
            <p:cNvSpPr/>
            <p:nvPr/>
          </p:nvSpPr>
          <p:spPr>
            <a:xfrm>
              <a:off x="1263443" y="2095894"/>
              <a:ext cx="1612996" cy="1612996"/>
            </a:xfrm>
            <a:prstGeom prst="ellipse">
              <a:avLst/>
            </a:prstGeom>
            <a:solidFill>
              <a:srgbClr val="16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FC000">
                    <a:lumMod val="50000"/>
                  </a:srgbClr>
                </a:solidFill>
                <a:latin typeface="微软雅黑" panose="020B0503020204020204" charset="-122"/>
                <a:ea typeface="微软雅黑" panose="020B0503020204020204" charset="-122"/>
              </a:endParaRPr>
            </a:p>
          </p:txBody>
        </p:sp>
        <p:sp>
          <p:nvSpPr>
            <p:cNvPr id="21" name="Freeform 42"/>
            <p:cNvSpPr>
              <a:spLocks noEditPoints="1"/>
            </p:cNvSpPr>
            <p:nvPr/>
          </p:nvSpPr>
          <p:spPr bwMode="auto">
            <a:xfrm>
              <a:off x="1733460" y="2612764"/>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微软雅黑" panose="020B0503020204020204" charset="-122"/>
                <a:ea typeface="微软雅黑" panose="020B0503020204020204" charset="-122"/>
              </a:endParaRPr>
            </a:p>
          </p:txBody>
        </p:sp>
      </p:grpSp>
      <p:grpSp>
        <p:nvGrpSpPr>
          <p:cNvPr id="29" name="组合 28"/>
          <p:cNvGrpSpPr/>
          <p:nvPr/>
        </p:nvGrpSpPr>
        <p:grpSpPr>
          <a:xfrm>
            <a:off x="4151784" y="2095894"/>
            <a:ext cx="2633453" cy="3338302"/>
            <a:chOff x="3422241" y="2095894"/>
            <a:chExt cx="2633453" cy="3338302"/>
          </a:xfrm>
        </p:grpSpPr>
        <p:grpSp>
          <p:nvGrpSpPr>
            <p:cNvPr id="28" name="组合 27"/>
            <p:cNvGrpSpPr/>
            <p:nvPr/>
          </p:nvGrpSpPr>
          <p:grpSpPr>
            <a:xfrm>
              <a:off x="3962583" y="2095894"/>
              <a:ext cx="1612996" cy="1612996"/>
              <a:chOff x="3962583" y="2095894"/>
              <a:chExt cx="1612996" cy="1612996"/>
            </a:xfrm>
          </p:grpSpPr>
          <p:sp>
            <p:nvSpPr>
              <p:cNvPr id="15" name="Sev02"/>
              <p:cNvSpPr/>
              <p:nvPr/>
            </p:nvSpPr>
            <p:spPr>
              <a:xfrm>
                <a:off x="3962583" y="2095894"/>
                <a:ext cx="1612996" cy="1612996"/>
              </a:xfrm>
              <a:prstGeom prst="ellipse">
                <a:avLst/>
              </a:prstGeom>
              <a:solidFill>
                <a:srgbClr val="16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FF3F5F">
                      <a:lumMod val="50000"/>
                    </a:srgbClr>
                  </a:solidFill>
                  <a:latin typeface="微软雅黑" panose="020B0503020204020204" charset="-122"/>
                  <a:ea typeface="微软雅黑" panose="020B0503020204020204" charset="-122"/>
                </a:endParaRPr>
              </a:p>
            </p:txBody>
          </p:sp>
          <p:sp>
            <p:nvSpPr>
              <p:cNvPr id="23" name="Freeform 86"/>
              <p:cNvSpPr>
                <a:spLocks noEditPoints="1"/>
              </p:cNvSpPr>
              <p:nvPr/>
            </p:nvSpPr>
            <p:spPr bwMode="auto">
              <a:xfrm>
                <a:off x="4538652" y="251469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微软雅黑" panose="020B0503020204020204" charset="-122"/>
                  <a:ea typeface="微软雅黑" panose="020B0503020204020204" charset="-122"/>
                </a:endParaRPr>
              </a:p>
            </p:txBody>
          </p:sp>
        </p:grpSp>
        <p:sp>
          <p:nvSpPr>
            <p:cNvPr id="24" name="TextBox 25"/>
            <p:cNvSpPr txBox="1"/>
            <p:nvPr/>
          </p:nvSpPr>
          <p:spPr>
            <a:xfrm>
              <a:off x="3422241" y="3826576"/>
              <a:ext cx="2633453" cy="1607620"/>
            </a:xfrm>
            <a:prstGeom prst="rect">
              <a:avLst/>
            </a:prstGeom>
            <a:noFill/>
          </p:spPr>
          <p:txBody>
            <a:bodyPr wrap="square" rtlCol="0">
              <a:spAutoFit/>
            </a:bodyPr>
            <a:lstStyle/>
            <a:p>
              <a:pPr lvl="0" algn="ctr" defTabSz="457200">
                <a:lnSpc>
                  <a:spcPct val="150000"/>
                </a:lnSpc>
                <a:defRPr/>
              </a:pPr>
              <a:r>
                <a:rPr lang="zh-CN" altLang="en-US" sz="2800" kern="0" dirty="0">
                  <a:solidFill>
                    <a:schemeClr val="tx1"/>
                  </a:solidFill>
                  <a:latin typeface="微软雅黑" panose="020B0503020204020204" charset="-122"/>
                  <a:ea typeface="微软雅黑" panose="020B0503020204020204" charset="-122"/>
                </a:rPr>
                <a:t>一张报表</a:t>
              </a:r>
              <a:endParaRPr lang="en-US" altLang="zh-CN" sz="2800" kern="0" dirty="0">
                <a:solidFill>
                  <a:schemeClr val="tx1"/>
                </a:solidFill>
                <a:latin typeface="微软雅黑" panose="020B0503020204020204" charset="-122"/>
                <a:ea typeface="微软雅黑" panose="020B0503020204020204" charset="-122"/>
              </a:endParaRPr>
            </a:p>
            <a:p>
              <a:pPr lvl="0" algn="ctr" defTabSz="457200">
                <a:lnSpc>
                  <a:spcPct val="150000"/>
                </a:lnSpc>
                <a:defRPr/>
              </a:pPr>
              <a:r>
                <a:rPr lang="zh-CN" altLang="en-US" sz="2000" kern="0" dirty="0">
                  <a:solidFill>
                    <a:schemeClr val="tx1"/>
                  </a:solidFill>
                  <a:latin typeface="微软雅黑" panose="020B0503020204020204" charset="-122"/>
                  <a:ea typeface="微软雅黑" panose="020B0503020204020204" charset="-122"/>
                </a:rPr>
                <a:t>仅对报表填报说明进行修订</a:t>
              </a:r>
              <a:endParaRPr lang="zh-CN" altLang="en-US" sz="2000" kern="0" dirty="0">
                <a:solidFill>
                  <a:schemeClr val="tx1"/>
                </a:solidFill>
                <a:latin typeface="微软雅黑" panose="020B0503020204020204" charset="-122"/>
                <a:ea typeface="微软雅黑" panose="020B0503020204020204" charset="-122"/>
              </a:endParaRPr>
            </a:p>
          </p:txBody>
        </p:sp>
      </p:grpSp>
      <p:sp>
        <p:nvSpPr>
          <p:cNvPr id="14" name="文本框 13"/>
          <p:cNvSpPr txBox="1"/>
          <p:nvPr/>
        </p:nvSpPr>
        <p:spPr>
          <a:xfrm>
            <a:off x="796924" y="508635"/>
            <a:ext cx="5258769" cy="584775"/>
          </a:xfrm>
          <a:prstGeom prst="rect">
            <a:avLst/>
          </a:prstGeom>
          <a:noFill/>
        </p:spPr>
        <p:txBody>
          <a:bodyPr wrap="square">
            <a:spAutoFit/>
          </a:bodyPr>
          <a:lstStyle/>
          <a:p>
            <a:r>
              <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rPr>
              <a:t>哪些表单做了修订？</a:t>
            </a:r>
            <a:endPar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endParaRPr>
          </a:p>
        </p:txBody>
      </p:sp>
      <p:pic>
        <p:nvPicPr>
          <p:cNvPr id="2" name="图片 1"/>
          <p:cNvPicPr>
            <a:picLocks noChangeAspect="1"/>
          </p:cNvPicPr>
          <p:nvPr/>
        </p:nvPicPr>
        <p:blipFill>
          <a:blip r:embed="rId1"/>
          <a:stretch>
            <a:fillRect/>
          </a:stretch>
        </p:blipFill>
        <p:spPr>
          <a:xfrm>
            <a:off x="7429500" y="4536841"/>
            <a:ext cx="4762500" cy="23812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400" y="473331"/>
            <a:ext cx="101600" cy="619125"/>
          </a:xfrm>
          <a:prstGeom prst="rect">
            <a:avLst/>
          </a:prstGeom>
          <a:solidFill>
            <a:srgbClr val="162B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 name="文本框 9"/>
          <p:cNvSpPr txBox="1"/>
          <p:nvPr/>
        </p:nvSpPr>
        <p:spPr>
          <a:xfrm>
            <a:off x="796924" y="508635"/>
            <a:ext cx="5258769" cy="584775"/>
          </a:xfrm>
          <a:prstGeom prst="rect">
            <a:avLst/>
          </a:prstGeom>
          <a:noFill/>
        </p:spPr>
        <p:txBody>
          <a:bodyPr wrap="square">
            <a:spAutoFit/>
          </a:bodyPr>
          <a:lstStyle/>
          <a:p>
            <a:r>
              <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rPr>
              <a:t>哪些表单做了修订？</a:t>
            </a:r>
            <a:endPar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endParaRPr>
          </a:p>
        </p:txBody>
      </p:sp>
      <p:sp>
        <p:nvSpPr>
          <p:cNvPr id="14" name="文本框 13"/>
          <p:cNvSpPr txBox="1"/>
          <p:nvPr/>
        </p:nvSpPr>
        <p:spPr>
          <a:xfrm>
            <a:off x="1127447" y="1556792"/>
            <a:ext cx="8834699" cy="4244560"/>
          </a:xfrm>
          <a:prstGeom prst="rect">
            <a:avLst/>
          </a:prstGeom>
          <a:solidFill>
            <a:schemeClr val="accent5">
              <a:lumMod val="20000"/>
              <a:lumOff val="80000"/>
            </a:schemeClr>
          </a:solidFill>
          <a:ln>
            <a:solidFill>
              <a:schemeClr val="accent1"/>
            </a:solidFill>
          </a:ln>
        </p:spPr>
        <p:txBody>
          <a:bodyPr wrap="square">
            <a:spAutoFit/>
          </a:bodyPr>
          <a:lstStyle/>
          <a:p>
            <a:pPr marL="342900" lvl="0" indent="-342900" algn="just">
              <a:lnSpc>
                <a:spcPct val="150000"/>
              </a:lnSpc>
              <a:buFont typeface="+mj-ea"/>
              <a:buAutoNum type="ea1ChsPlain"/>
            </a:pPr>
            <a:r>
              <a:rPr lang="zh-CN" altLang="zh-CN" sz="2000" b="1" kern="100" dirty="0">
                <a:effectLst/>
                <a:latin typeface="微软雅黑" panose="020B0503020204020204" charset="-122"/>
                <a:ea typeface="微软雅黑" panose="020B0503020204020204" charset="-122"/>
                <a:cs typeface="Times New Roman" panose="02020603050405020304" pitchFamily="18" charset="0"/>
              </a:rPr>
              <a:t>报表表单样式及填表说明进行修订的包括：</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《企业所得税年度纳税申报基础信息表》（</a:t>
            </a:r>
            <a:r>
              <a:rPr lang="en-US" altLang="zh-CN" kern="100" dirty="0">
                <a:effectLst/>
                <a:latin typeface="微软雅黑" panose="020B0503020204020204" charset="-122"/>
                <a:ea typeface="微软雅黑" panose="020B0503020204020204" charset="-122"/>
                <a:cs typeface="Times New Roman" panose="02020603050405020304" pitchFamily="18" charset="0"/>
              </a:rPr>
              <a:t>A000000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《中华人民共和国企业所得税年度纳税申报表（</a:t>
            </a:r>
            <a:r>
              <a:rPr lang="en-US" altLang="zh-CN" kern="100" dirty="0">
                <a:effectLst/>
                <a:latin typeface="微软雅黑" panose="020B0503020204020204" charset="-122"/>
                <a:ea typeface="微软雅黑" panose="020B0503020204020204" charset="-122"/>
                <a:cs typeface="Times New Roman" panose="02020603050405020304" pitchFamily="18" charset="0"/>
              </a:rPr>
              <a:t>A</a:t>
            </a:r>
            <a:r>
              <a:rPr lang="zh-CN" altLang="zh-CN" kern="100" dirty="0">
                <a:effectLst/>
                <a:latin typeface="微软雅黑" panose="020B0503020204020204" charset="-122"/>
                <a:ea typeface="微软雅黑" panose="020B0503020204020204" charset="-122"/>
                <a:cs typeface="Times New Roman" panose="02020603050405020304" pitchFamily="18" charset="0"/>
              </a:rPr>
              <a:t>类）》（</a:t>
            </a:r>
            <a:r>
              <a:rPr lang="en-US" altLang="zh-CN" kern="100" dirty="0">
                <a:effectLst/>
                <a:latin typeface="微软雅黑" panose="020B0503020204020204" charset="-122"/>
                <a:ea typeface="微软雅黑" panose="020B0503020204020204" charset="-122"/>
                <a:cs typeface="Times New Roman" panose="02020603050405020304" pitchFamily="18" charset="0"/>
              </a:rPr>
              <a:t>A100000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《资产折旧、摊销及纳税调整明细表》（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A105080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《免税、减计收入及加计扣除优惠明细表》（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A107010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《所得减免优惠明细表》（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A107020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《减免所得税优惠明细表》（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A107040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《软件、集成电路企业优惠情况及明细表》（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A107042</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《境外所得纳税调整后所得明细表》（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A108010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a:p>
            <a:pPr marL="800100" lvl="1" indent="-342900" algn="just">
              <a:lnSpc>
                <a:spcPct val="150000"/>
              </a:lnSpc>
              <a:buFont typeface="Wingdings" panose="05000000000000000000" pitchFamily="2" charset="2"/>
              <a:buChar char=""/>
            </a:pPr>
            <a:r>
              <a:rPr lang="zh-CN" altLang="zh-CN" kern="100" dirty="0">
                <a:effectLst/>
                <a:latin typeface="微软雅黑" panose="020B0503020204020204" charset="-122"/>
                <a:ea typeface="微软雅黑" panose="020B0503020204020204" charset="-122"/>
                <a:cs typeface="Times New Roman" panose="02020603050405020304" pitchFamily="18" charset="0"/>
              </a:rPr>
              <a:t>《跨地区经营汇总纳税企业年度分摊企业所得税明细表》（</a:t>
            </a:r>
            <a:r>
              <a:rPr lang="en-US" altLang="zh-CN" kern="100" dirty="0">
                <a:effectLst/>
                <a:latin typeface="微软雅黑" panose="020B0503020204020204" charset="-122"/>
                <a:ea typeface="微软雅黑" panose="020B0503020204020204" charset="-122"/>
                <a:cs typeface="Times New Roman" panose="02020603050405020304" pitchFamily="18" charset="0"/>
              </a:rPr>
              <a:t>A109000</a:t>
            </a:r>
            <a:r>
              <a:rPr lang="zh-CN" altLang="zh-CN"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kern="100" dirty="0">
              <a:effectLst/>
              <a:latin typeface="微软雅黑" panose="020B0503020204020204" charset="-122"/>
              <a:ea typeface="微软雅黑" panose="020B050302020402020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5400" y="473331"/>
            <a:ext cx="101600" cy="619125"/>
          </a:xfrm>
          <a:prstGeom prst="rect">
            <a:avLst/>
          </a:prstGeom>
          <a:solidFill>
            <a:srgbClr val="162B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0" name="文本框 9"/>
          <p:cNvSpPr txBox="1"/>
          <p:nvPr/>
        </p:nvSpPr>
        <p:spPr>
          <a:xfrm>
            <a:off x="796924" y="508635"/>
            <a:ext cx="5258769" cy="584775"/>
          </a:xfrm>
          <a:prstGeom prst="rect">
            <a:avLst/>
          </a:prstGeom>
          <a:noFill/>
        </p:spPr>
        <p:txBody>
          <a:bodyPr wrap="square">
            <a:spAutoFit/>
          </a:bodyPr>
          <a:lstStyle/>
          <a:p>
            <a:r>
              <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rPr>
              <a:t>哪些表单做了修订？</a:t>
            </a:r>
            <a:endParaRPr lang="zh-CN" altLang="en-US" sz="3200" dirty="0">
              <a:solidFill>
                <a:schemeClr val="tx1">
                  <a:lumMod val="85000"/>
                  <a:lumOff val="15000"/>
                </a:schemeClr>
              </a:solidFill>
              <a:latin typeface="字魂59号-创粗黑" panose="00000500000000000000" pitchFamily="2" charset="-122"/>
              <a:ea typeface="字魂59号-创粗黑" panose="00000500000000000000" pitchFamily="2" charset="-122"/>
            </a:endParaRPr>
          </a:p>
        </p:txBody>
      </p:sp>
      <p:sp>
        <p:nvSpPr>
          <p:cNvPr id="14" name="文本框 13"/>
          <p:cNvSpPr txBox="1"/>
          <p:nvPr/>
        </p:nvSpPr>
        <p:spPr>
          <a:xfrm>
            <a:off x="796612" y="1827937"/>
            <a:ext cx="7005899" cy="1353704"/>
          </a:xfrm>
          <a:prstGeom prst="rect">
            <a:avLst/>
          </a:prstGeom>
          <a:solidFill>
            <a:schemeClr val="accent5">
              <a:lumMod val="20000"/>
              <a:lumOff val="80000"/>
            </a:schemeClr>
          </a:solidFill>
          <a:ln>
            <a:solidFill>
              <a:schemeClr val="accent1"/>
            </a:solidFill>
          </a:ln>
        </p:spPr>
        <p:txBody>
          <a:bodyPr wrap="square">
            <a:spAutoFit/>
          </a:bodyPr>
          <a:lstStyle/>
          <a:p>
            <a:pPr lvl="0" algn="just">
              <a:lnSpc>
                <a:spcPct val="200000"/>
              </a:lnSpc>
            </a:pP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a:t>
            </a:r>
            <a:r>
              <a:rPr lang="zh-CN" altLang="en-US" sz="2400" b="1" kern="100" dirty="0">
                <a:effectLst/>
                <a:latin typeface="微软雅黑" panose="020B0503020204020204" charset="-122"/>
                <a:ea typeface="微软雅黑" panose="020B0503020204020204" charset="-122"/>
                <a:cs typeface="Times New Roman" panose="02020603050405020304" pitchFamily="18" charset="0"/>
              </a:rPr>
              <a:t>二</a:t>
            </a:r>
            <a:r>
              <a:rPr lang="en-US" altLang="zh-CN" sz="2400" b="1" kern="100" dirty="0">
                <a:effectLst/>
                <a:latin typeface="微软雅黑" panose="020B0503020204020204" charset="-122"/>
                <a:ea typeface="微软雅黑" panose="020B0503020204020204" charset="-122"/>
                <a:cs typeface="Times New Roman" panose="02020603050405020304" pitchFamily="18" charset="0"/>
              </a:rPr>
              <a:t>)</a:t>
            </a:r>
            <a:r>
              <a:rPr lang="zh-CN" altLang="en-US" sz="2400" b="1" kern="100" dirty="0">
                <a:effectLst/>
                <a:latin typeface="微软雅黑" panose="020B0503020204020204" charset="-122"/>
                <a:ea typeface="微软雅黑" panose="020B0503020204020204" charset="-122"/>
                <a:cs typeface="Times New Roman" panose="02020603050405020304" pitchFamily="18" charset="0"/>
              </a:rPr>
              <a:t>仅对报表填报说明进行修订的</a:t>
            </a:r>
            <a:endParaRPr lang="en-US" altLang="zh-CN" sz="2400" b="1" kern="100" dirty="0">
              <a:effectLst/>
              <a:latin typeface="微软雅黑" panose="020B0503020204020204" charset="-122"/>
              <a:ea typeface="微软雅黑" panose="020B0503020204020204" charset="-122"/>
              <a:cs typeface="Times New Roman" panose="02020603050405020304" pitchFamily="18" charset="0"/>
            </a:endParaRPr>
          </a:p>
          <a:p>
            <a:pPr marL="742950" lvl="1" indent="-285750" algn="just">
              <a:lnSpc>
                <a:spcPct val="200000"/>
              </a:lnSpc>
              <a:buFont typeface="Wingdings" panose="05000000000000000000" pitchFamily="2" charset="2"/>
              <a:buChar char="ü"/>
            </a:pPr>
            <a:r>
              <a:rPr lang="en-US" altLang="zh-CN" sz="2000" kern="100" dirty="0">
                <a:effectLst/>
                <a:latin typeface="微软雅黑" panose="020B0503020204020204" charset="-122"/>
                <a:ea typeface="微软雅黑" panose="020B0503020204020204" charset="-122"/>
                <a:cs typeface="Times New Roman" panose="02020603050405020304" pitchFamily="18" charset="0"/>
              </a:rPr>
              <a:t>《</a:t>
            </a:r>
            <a:r>
              <a:rPr lang="zh-CN" altLang="en-US" sz="2000" kern="100" dirty="0">
                <a:effectLst/>
                <a:latin typeface="微软雅黑" panose="020B0503020204020204" charset="-122"/>
                <a:ea typeface="微软雅黑" panose="020B0503020204020204" charset="-122"/>
                <a:cs typeface="Times New Roman" panose="02020603050405020304" pitchFamily="18" charset="0"/>
              </a:rPr>
              <a:t>研发费用加计扣除优惠明细表</a:t>
            </a:r>
            <a:r>
              <a:rPr lang="en-US" altLang="zh-CN" sz="2000" kern="100" dirty="0">
                <a:effectLst/>
                <a:latin typeface="微软雅黑" panose="020B0503020204020204" charset="-122"/>
                <a:ea typeface="微软雅黑" panose="020B0503020204020204" charset="-122"/>
                <a:cs typeface="Times New Roman" panose="02020603050405020304" pitchFamily="18" charset="0"/>
              </a:rPr>
              <a:t>》</a:t>
            </a:r>
            <a:r>
              <a:rPr lang="zh-CN" altLang="en-US" sz="2000" kern="100" dirty="0">
                <a:effectLst/>
                <a:latin typeface="微软雅黑" panose="020B0503020204020204" charset="-122"/>
                <a:ea typeface="微软雅黑" panose="020B0503020204020204" charset="-122"/>
                <a:cs typeface="Times New Roman" panose="02020603050405020304" pitchFamily="18" charset="0"/>
              </a:rPr>
              <a:t>（</a:t>
            </a:r>
            <a:r>
              <a:rPr lang="en-US" altLang="zh-CN" sz="2000" kern="100" dirty="0">
                <a:effectLst/>
                <a:latin typeface="微软雅黑" panose="020B0503020204020204" charset="-122"/>
                <a:ea typeface="微软雅黑" panose="020B0503020204020204" charset="-122"/>
                <a:cs typeface="Times New Roman" panose="02020603050405020304" pitchFamily="18" charset="0"/>
              </a:rPr>
              <a:t>A107012</a:t>
            </a:r>
            <a:r>
              <a:rPr lang="zh-CN" altLang="en-US" sz="2000" kern="100" dirty="0">
                <a:effectLst/>
                <a:latin typeface="微软雅黑" panose="020B0503020204020204" charset="-122"/>
                <a:ea typeface="微软雅黑" panose="020B0503020204020204" charset="-122"/>
                <a:cs typeface="Times New Roman" panose="02020603050405020304" pitchFamily="18" charset="0"/>
              </a:rPr>
              <a:t>）</a:t>
            </a:r>
            <a:endParaRPr lang="zh-CN" altLang="zh-CN" sz="2000" kern="100" dirty="0">
              <a:effectLst/>
              <a:latin typeface="微软雅黑" panose="020B0503020204020204" charset="-122"/>
              <a:ea typeface="微软雅黑" panose="020B0503020204020204"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7924800" y="3947222"/>
            <a:ext cx="4267200" cy="291077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12" name="矩形 11"/>
          <p:cNvSpPr/>
          <p:nvPr/>
        </p:nvSpPr>
        <p:spPr>
          <a:xfrm>
            <a:off x="4268469" y="1112279"/>
            <a:ext cx="6976684" cy="5015865"/>
          </a:xfrm>
          <a:prstGeom prst="rect">
            <a:avLst/>
          </a:prstGeom>
        </p:spPr>
        <p:txBody>
          <a:bodyPr wrap="square">
            <a:spAutoFit/>
          </a:bodyPr>
          <a:lstStyle/>
          <a:p>
            <a:pPr indent="0" fontAlgn="auto">
              <a:lnSpc>
                <a:spcPct val="200000"/>
              </a:lnSpc>
              <a:buFont typeface="Wingdings" panose="05000000000000000000" charset="0"/>
              <a:buNone/>
            </a:pPr>
            <a:r>
              <a:rPr lang="zh-CN" altLang="en-US" sz="1600" b="1" dirty="0">
                <a:latin typeface="微软雅黑" panose="020B0503020204020204" charset="-122"/>
                <a:ea typeface="微软雅黑" panose="020B0503020204020204" charset="-122"/>
                <a:cs typeface="+mn-ea"/>
                <a:sym typeface="+mn-lt"/>
              </a:rPr>
              <a:t>一是</a:t>
            </a:r>
            <a:r>
              <a:rPr lang="zh-CN" altLang="en-US" sz="1600" dirty="0">
                <a:latin typeface="微软雅黑" panose="020B0503020204020204" charset="-122"/>
                <a:ea typeface="微软雅黑" panose="020B0503020204020204" charset="-122"/>
                <a:cs typeface="+mn-ea"/>
                <a:sym typeface="+mn-lt"/>
              </a:rPr>
              <a:t>将“</a:t>
            </a:r>
            <a:r>
              <a:rPr lang="en-US" altLang="zh-CN" sz="1600" dirty="0">
                <a:latin typeface="微软雅黑" panose="020B0503020204020204" charset="-122"/>
                <a:ea typeface="微软雅黑" panose="020B0503020204020204" charset="-122"/>
                <a:cs typeface="+mn-ea"/>
                <a:sym typeface="+mn-lt"/>
              </a:rPr>
              <a:t>203-2</a:t>
            </a:r>
            <a:r>
              <a:rPr lang="zh-CN" altLang="en-US" sz="1600" u="sng" dirty="0">
                <a:solidFill>
                  <a:schemeClr val="accent1"/>
                </a:solidFill>
                <a:latin typeface="微软雅黑" panose="020B0503020204020204" charset="-122"/>
                <a:ea typeface="微软雅黑" panose="020B0503020204020204" charset="-122"/>
                <a:cs typeface="+mn-ea"/>
                <a:sym typeface="+mn-lt"/>
              </a:rPr>
              <a:t>海南自由贸易港</a:t>
            </a:r>
            <a:r>
              <a:rPr lang="zh-CN" altLang="en-US" sz="1600" dirty="0">
                <a:latin typeface="微软雅黑" panose="020B0503020204020204" charset="-122"/>
                <a:ea typeface="微软雅黑" panose="020B0503020204020204" charset="-122"/>
                <a:cs typeface="+mn-ea"/>
                <a:sym typeface="+mn-lt"/>
              </a:rPr>
              <a:t>新增境外直接投资信息”调整为“</a:t>
            </a:r>
            <a:r>
              <a:rPr lang="en-US" altLang="zh-CN" sz="1600" dirty="0">
                <a:latin typeface="微软雅黑" panose="020B0503020204020204" charset="-122"/>
                <a:ea typeface="微软雅黑" panose="020B0503020204020204" charset="-122"/>
                <a:cs typeface="+mn-ea"/>
                <a:sym typeface="+mn-lt"/>
              </a:rPr>
              <a:t>203-2</a:t>
            </a:r>
            <a:r>
              <a:rPr lang="zh-CN" altLang="en-US" sz="1600" dirty="0">
                <a:latin typeface="微软雅黑" panose="020B0503020204020204" charset="-122"/>
                <a:ea typeface="微软雅黑" panose="020B0503020204020204" charset="-122"/>
                <a:cs typeface="+mn-ea"/>
                <a:sym typeface="+mn-lt"/>
              </a:rPr>
              <a:t>新增境外直接投资信息”，适用于在海南自由贸易港</a:t>
            </a:r>
            <a:r>
              <a:rPr lang="zh-CN" altLang="en-US" sz="1600" b="1" dirty="0">
                <a:latin typeface="微软雅黑" panose="020B0503020204020204" charset="-122"/>
                <a:ea typeface="微软雅黑" panose="020B0503020204020204" charset="-122"/>
                <a:cs typeface="+mn-ea"/>
                <a:sym typeface="+mn-lt"/>
              </a:rPr>
              <a:t>等特定</a:t>
            </a:r>
            <a:r>
              <a:rPr lang="zh-CN" altLang="en-US" sz="1600" dirty="0">
                <a:latin typeface="微软雅黑" panose="020B0503020204020204" charset="-122"/>
                <a:ea typeface="微软雅黑" panose="020B0503020204020204" charset="-122"/>
                <a:cs typeface="+mn-ea"/>
                <a:sym typeface="+mn-lt"/>
              </a:rPr>
              <a:t>地区设立的旅游业、现代服务业、高新技术产业企业填报享受新增境外直接投资免税政策的相关信息。（</a:t>
            </a:r>
            <a:r>
              <a:rPr lang="zh-CN" altLang="en-US" sz="1600" dirty="0">
                <a:solidFill>
                  <a:srgbClr val="FF0000"/>
                </a:solidFill>
                <a:latin typeface="微软雅黑" panose="020B0503020204020204" charset="-122"/>
                <a:ea typeface="微软雅黑" panose="020B0503020204020204" charset="-122"/>
                <a:cs typeface="+mn-ea"/>
                <a:sym typeface="+mn-lt"/>
              </a:rPr>
              <a:t>名称变</a:t>
            </a:r>
            <a:r>
              <a:rPr lang="zh-CN" altLang="en-US" sz="1600" dirty="0">
                <a:latin typeface="微软雅黑" panose="020B0503020204020204" charset="-122"/>
                <a:ea typeface="微软雅黑" panose="020B0503020204020204" charset="-122"/>
                <a:cs typeface="+mn-ea"/>
                <a:sym typeface="+mn-lt"/>
              </a:rPr>
              <a:t>）</a:t>
            </a:r>
            <a:endParaRPr lang="zh-CN" altLang="en-US" sz="1600" dirty="0">
              <a:latin typeface="微软雅黑" panose="020B0503020204020204" charset="-122"/>
              <a:ea typeface="微软雅黑" panose="020B0503020204020204" charset="-122"/>
              <a:cs typeface="+mn-ea"/>
              <a:sym typeface="+mn-lt"/>
            </a:endParaRPr>
          </a:p>
          <a:p>
            <a:pPr indent="0" fontAlgn="auto">
              <a:lnSpc>
                <a:spcPct val="200000"/>
              </a:lnSpc>
              <a:buFont typeface="Wingdings" panose="05000000000000000000" charset="0"/>
              <a:buNone/>
            </a:pPr>
            <a:r>
              <a:rPr lang="zh-CN" altLang="en-US" sz="1600" b="1" dirty="0">
                <a:latin typeface="微软雅黑" panose="020B0503020204020204" charset="-122"/>
                <a:ea typeface="微软雅黑" panose="020B0503020204020204" charset="-122"/>
                <a:cs typeface="+mn-ea"/>
                <a:sym typeface="+mn-lt"/>
              </a:rPr>
              <a:t>二是</a:t>
            </a:r>
            <a:r>
              <a:rPr lang="zh-CN" altLang="en-US" sz="1600" dirty="0">
                <a:latin typeface="微软雅黑" panose="020B0503020204020204" charset="-122"/>
                <a:ea typeface="微软雅黑" panose="020B0503020204020204" charset="-122"/>
                <a:cs typeface="+mn-ea"/>
                <a:sym typeface="+mn-lt"/>
              </a:rPr>
              <a:t>根据</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国家发展改革委等五部门关于做好享受税收优惠政策的集成电路企业或项目、软件企业清单制定工作有关要求的通知</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（发改高技</a:t>
            </a:r>
            <a:r>
              <a:rPr lang="en-US" altLang="zh-CN" sz="1600" dirty="0">
                <a:latin typeface="微软雅黑" panose="020B0503020204020204" charset="-122"/>
                <a:ea typeface="微软雅黑" panose="020B0503020204020204" charset="-122"/>
                <a:cs typeface="+mn-ea"/>
                <a:sym typeface="+mn-lt"/>
              </a:rPr>
              <a:t>〔2021〕413</a:t>
            </a:r>
            <a:r>
              <a:rPr lang="zh-CN" altLang="en-US" sz="1600" dirty="0">
                <a:latin typeface="微软雅黑" panose="020B0503020204020204" charset="-122"/>
                <a:ea typeface="微软雅黑" panose="020B0503020204020204" charset="-122"/>
                <a:cs typeface="+mn-ea"/>
                <a:sym typeface="+mn-lt"/>
              </a:rPr>
              <a:t>号），调整</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软件、集成电路企业类型</a:t>
            </a:r>
            <a:r>
              <a:rPr lang="zh-CN" altLang="en-US" sz="1600" dirty="0">
                <a:solidFill>
                  <a:srgbClr val="FF0000"/>
                </a:solidFill>
                <a:latin typeface="微软雅黑" panose="020B0503020204020204" charset="-122"/>
                <a:ea typeface="微软雅黑" panose="020B0503020204020204" charset="-122"/>
                <a:cs typeface="+mn-ea"/>
                <a:sym typeface="+mn-lt"/>
              </a:rPr>
              <a:t>代码表</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a:t>
            </a:r>
            <a:endParaRPr lang="zh-CN" altLang="en-US" sz="1600" dirty="0">
              <a:latin typeface="微软雅黑" panose="020B0503020204020204" charset="-122"/>
              <a:ea typeface="微软雅黑" panose="020B0503020204020204" charset="-122"/>
              <a:cs typeface="+mn-ea"/>
              <a:sym typeface="+mn-lt"/>
            </a:endParaRPr>
          </a:p>
          <a:p>
            <a:pPr indent="0" fontAlgn="auto">
              <a:lnSpc>
                <a:spcPct val="200000"/>
              </a:lnSpc>
              <a:buFont typeface="Wingdings" panose="05000000000000000000" charset="0"/>
              <a:buNone/>
            </a:pPr>
            <a:r>
              <a:rPr lang="zh-CN" altLang="en-US" sz="1600" b="1" dirty="0">
                <a:latin typeface="微软雅黑" panose="020B0503020204020204" charset="-122"/>
                <a:ea typeface="微软雅黑" panose="020B0503020204020204" charset="-122"/>
                <a:cs typeface="+mn-ea"/>
                <a:sym typeface="+mn-lt"/>
              </a:rPr>
              <a:t>三是</a:t>
            </a:r>
            <a:r>
              <a:rPr lang="zh-CN" altLang="en-US" sz="1600" dirty="0">
                <a:latin typeface="微软雅黑" panose="020B0503020204020204" charset="-122"/>
                <a:ea typeface="微软雅黑" panose="020B0503020204020204" charset="-122"/>
                <a:cs typeface="+mn-ea"/>
                <a:sym typeface="+mn-lt"/>
              </a:rPr>
              <a:t>根据</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国家税务总局关于进一步落实研发费用加计扣除政策有关问题的公告</a:t>
            </a:r>
            <a:r>
              <a:rPr lang="en-US" altLang="zh-CN" sz="1600" dirty="0">
                <a:latin typeface="微软雅黑" panose="020B0503020204020204" charset="-122"/>
                <a:ea typeface="微软雅黑" panose="020B0503020204020204" charset="-122"/>
                <a:cs typeface="+mn-ea"/>
                <a:sym typeface="+mn-lt"/>
              </a:rPr>
              <a:t>》</a:t>
            </a:r>
            <a:r>
              <a:rPr lang="zh-CN" altLang="en-US" sz="1600" dirty="0">
                <a:latin typeface="微软雅黑" panose="020B0503020204020204" charset="-122"/>
                <a:ea typeface="微软雅黑" panose="020B0503020204020204" charset="-122"/>
                <a:cs typeface="+mn-ea"/>
                <a:sym typeface="+mn-lt"/>
              </a:rPr>
              <a:t>（</a:t>
            </a:r>
            <a:r>
              <a:rPr lang="en-US" altLang="zh-CN" sz="1600" dirty="0">
                <a:latin typeface="微软雅黑" panose="020B0503020204020204" charset="-122"/>
                <a:ea typeface="微软雅黑" panose="020B0503020204020204" charset="-122"/>
                <a:cs typeface="+mn-ea"/>
                <a:sym typeface="+mn-lt"/>
              </a:rPr>
              <a:t>2021</a:t>
            </a:r>
            <a:r>
              <a:rPr lang="zh-CN" altLang="en-US" sz="1600" dirty="0">
                <a:latin typeface="微软雅黑" panose="020B0503020204020204" charset="-122"/>
                <a:ea typeface="微软雅黑" panose="020B0503020204020204" charset="-122"/>
                <a:cs typeface="+mn-ea"/>
                <a:sym typeface="+mn-lt"/>
              </a:rPr>
              <a:t>年第</a:t>
            </a:r>
            <a:r>
              <a:rPr lang="en-US" altLang="zh-CN" sz="1600" dirty="0">
                <a:latin typeface="微软雅黑" panose="020B0503020204020204" charset="-122"/>
                <a:ea typeface="微软雅黑" panose="020B0503020204020204" charset="-122"/>
                <a:cs typeface="+mn-ea"/>
                <a:sym typeface="+mn-lt"/>
              </a:rPr>
              <a:t>28</a:t>
            </a:r>
            <a:r>
              <a:rPr lang="zh-CN" altLang="en-US" sz="1600" dirty="0">
                <a:latin typeface="微软雅黑" panose="020B0503020204020204" charset="-122"/>
                <a:ea typeface="微软雅黑" panose="020B0503020204020204" charset="-122"/>
                <a:cs typeface="+mn-ea"/>
                <a:sym typeface="+mn-lt"/>
              </a:rPr>
              <a:t>号），</a:t>
            </a:r>
            <a:r>
              <a:rPr lang="zh-CN" altLang="en-US" sz="1600" dirty="0">
                <a:solidFill>
                  <a:srgbClr val="FF0000"/>
                </a:solidFill>
                <a:latin typeface="微软雅黑" panose="020B0503020204020204" charset="-122"/>
                <a:ea typeface="微软雅黑" panose="020B0503020204020204" charset="-122"/>
                <a:cs typeface="+mn-ea"/>
                <a:sym typeface="+mn-lt"/>
              </a:rPr>
              <a:t>新增</a:t>
            </a:r>
            <a:r>
              <a:rPr lang="zh-CN" altLang="en-US" sz="1600" dirty="0">
                <a:latin typeface="微软雅黑" panose="020B0503020204020204" charset="-122"/>
                <a:ea typeface="微软雅黑" panose="020B0503020204020204" charset="-122"/>
                <a:cs typeface="+mn-ea"/>
                <a:sym typeface="+mn-lt"/>
              </a:rPr>
              <a:t>“</a:t>
            </a:r>
            <a:r>
              <a:rPr lang="en-US" altLang="zh-CN" sz="1600" dirty="0">
                <a:latin typeface="微软雅黑" panose="020B0503020204020204" charset="-122"/>
                <a:ea typeface="微软雅黑" panose="020B0503020204020204" charset="-122"/>
                <a:cs typeface="+mn-ea"/>
                <a:sym typeface="+mn-lt"/>
              </a:rPr>
              <a:t>224</a:t>
            </a:r>
            <a:r>
              <a:rPr lang="zh-CN" altLang="en-US" sz="1600" dirty="0">
                <a:latin typeface="微软雅黑" panose="020B0503020204020204" charset="-122"/>
                <a:ea typeface="微软雅黑" panose="020B0503020204020204" charset="-122"/>
                <a:cs typeface="+mn-ea"/>
                <a:sym typeface="+mn-lt"/>
              </a:rPr>
              <a:t>研发支出辅助账样式”，用于填报企业适用的研发支出辅助账样式类型。</a:t>
            </a:r>
            <a:endParaRPr lang="zh-CN" altLang="en-US" sz="1600" dirty="0">
              <a:solidFill>
                <a:schemeClr val="tx1"/>
              </a:solidFill>
              <a:latin typeface="微软雅黑" panose="020B0503020204020204" charset="-122"/>
              <a:ea typeface="微软雅黑" panose="020B0503020204020204" charset="-122"/>
              <a:cs typeface="+mn-ea"/>
              <a:sym typeface="+mn-lt"/>
            </a:endParaRPr>
          </a:p>
        </p:txBody>
      </p:sp>
      <p:cxnSp>
        <p:nvCxnSpPr>
          <p:cNvPr id="16" name="直接连接符 15"/>
          <p:cNvCxnSpPr/>
          <p:nvPr/>
        </p:nvCxnSpPr>
        <p:spPr>
          <a:xfrm>
            <a:off x="4425320" y="1006500"/>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664080" y="6175400"/>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441960" y="1845945"/>
            <a:ext cx="3376295" cy="316611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fltVal val="0"/>
                                          </p:val>
                                        </p:tav>
                                        <p:tav tm="100000">
                                          <p:val>
                                            <p:strVal val="#ppt_w"/>
                                          </p:val>
                                        </p:tav>
                                      </p:tavLst>
                                    </p:anim>
                                    <p:anim calcmode="lin" valueType="num">
                                      <p:cBhvr>
                                        <p:cTn id="32" dur="250" fill="hold"/>
                                        <p:tgtEl>
                                          <p:spTgt spid="17"/>
                                        </p:tgtEl>
                                        <p:attrNameLst>
                                          <p:attrName>ppt_h</p:attrName>
                                        </p:attrNameLst>
                                      </p:cBhvr>
                                      <p:tavLst>
                                        <p:tav tm="0">
                                          <p:val>
                                            <p:fltVal val="0"/>
                                          </p:val>
                                        </p:tav>
                                        <p:tav tm="100000">
                                          <p:val>
                                            <p:strVal val="#ppt_h"/>
                                          </p:val>
                                        </p:tav>
                                      </p:tavLst>
                                    </p:anim>
                                    <p:animEffect transition="in" filter="fade">
                                      <p:cBhvr>
                                        <p:cTn id="3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pic>
        <p:nvPicPr>
          <p:cNvPr id="3" name="图片 2"/>
          <p:cNvPicPr>
            <a:picLocks noChangeAspect="1"/>
          </p:cNvPicPr>
          <p:nvPr/>
        </p:nvPicPr>
        <p:blipFill>
          <a:blip r:embed="rId1"/>
          <a:stretch>
            <a:fillRect/>
          </a:stretch>
        </p:blipFill>
        <p:spPr>
          <a:xfrm>
            <a:off x="1338249" y="816620"/>
            <a:ext cx="9515502" cy="589547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pic>
        <p:nvPicPr>
          <p:cNvPr id="10" name="图片 9"/>
          <p:cNvPicPr>
            <a:picLocks noChangeAspect="1"/>
          </p:cNvPicPr>
          <p:nvPr/>
        </p:nvPicPr>
        <p:blipFill>
          <a:blip r:embed="rId1"/>
          <a:stretch>
            <a:fillRect/>
          </a:stretch>
        </p:blipFill>
        <p:spPr>
          <a:xfrm>
            <a:off x="230604" y="1088022"/>
            <a:ext cx="5739669" cy="3532104"/>
          </a:xfrm>
          <a:prstGeom prst="rect">
            <a:avLst/>
          </a:prstGeom>
        </p:spPr>
      </p:pic>
      <p:graphicFrame>
        <p:nvGraphicFramePr>
          <p:cNvPr id="11" name="表格 10"/>
          <p:cNvGraphicFramePr>
            <a:graphicFrameLocks noGrp="1"/>
          </p:cNvGraphicFramePr>
          <p:nvPr/>
        </p:nvGraphicFramePr>
        <p:xfrm>
          <a:off x="5951621" y="1357927"/>
          <a:ext cx="5637662" cy="4572000"/>
        </p:xfrm>
        <a:graphic>
          <a:graphicData uri="http://schemas.openxmlformats.org/drawingml/2006/table">
            <a:tbl>
              <a:tblPr/>
              <a:tblGrid>
                <a:gridCol w="936496"/>
                <a:gridCol w="936496"/>
                <a:gridCol w="1303345"/>
                <a:gridCol w="578990"/>
                <a:gridCol w="1882335"/>
              </a:tblGrid>
              <a:tr h="0">
                <a:tc rowSpan="2">
                  <a:txBody>
                    <a:bodyPr/>
                    <a:lstStyle/>
                    <a:p>
                      <a:pPr algn="ctr"/>
                      <a:r>
                        <a:rPr lang="zh-CN" sz="1200" kern="100">
                          <a:solidFill>
                            <a:schemeClr val="tx1"/>
                          </a:solidFill>
                          <a:effectLst/>
                          <a:latin typeface="微软雅黑" panose="020B0503020204020204" charset="-122"/>
                          <a:ea typeface="微软雅黑" panose="020B0503020204020204" charset="-122"/>
                        </a:rPr>
                        <a:t>代码</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4">
                  <a:txBody>
                    <a:bodyPr/>
                    <a:lstStyle/>
                    <a:p>
                      <a:pPr algn="ctr"/>
                      <a:r>
                        <a:rPr lang="zh-CN" sz="1200" kern="100">
                          <a:solidFill>
                            <a:schemeClr val="tx1"/>
                          </a:solidFill>
                          <a:effectLst/>
                          <a:latin typeface="微软雅黑" panose="020B0503020204020204" charset="-122"/>
                          <a:ea typeface="微软雅黑" panose="020B0503020204020204" charset="-122"/>
                        </a:rPr>
                        <a:t>类型</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c hMerge="1">
                  <a:tcPr/>
                </a:tc>
              </a:tr>
              <a:tr h="0">
                <a:tc vMerge="1">
                  <a:tcPr/>
                </a:tc>
                <a:tc>
                  <a:txBody>
                    <a:bodyPr/>
                    <a:lstStyle/>
                    <a:p>
                      <a:pPr algn="ctr"/>
                      <a:r>
                        <a:rPr lang="zh-CN" sz="1200" kern="100">
                          <a:solidFill>
                            <a:schemeClr val="tx1"/>
                          </a:solidFill>
                          <a:effectLst/>
                          <a:latin typeface="微软雅黑" panose="020B0503020204020204" charset="-122"/>
                          <a:ea typeface="微软雅黑" panose="020B0503020204020204" charset="-122"/>
                        </a:rPr>
                        <a:t>大类</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gridSpan="2">
                  <a:txBody>
                    <a:bodyPr/>
                    <a:lstStyle/>
                    <a:p>
                      <a:pPr algn="ctr"/>
                      <a:r>
                        <a:rPr lang="zh-CN" sz="1200" kern="100">
                          <a:solidFill>
                            <a:schemeClr val="tx1"/>
                          </a:solidFill>
                          <a:effectLst/>
                          <a:latin typeface="微软雅黑" panose="020B0503020204020204" charset="-122"/>
                          <a:ea typeface="微软雅黑" panose="020B0503020204020204" charset="-122"/>
                        </a:rPr>
                        <a:t>中类</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zh-CN" sz="1200" kern="100">
                          <a:solidFill>
                            <a:schemeClr val="tx1"/>
                          </a:solidFill>
                          <a:effectLst/>
                          <a:latin typeface="微软雅黑" panose="020B0503020204020204" charset="-122"/>
                          <a:ea typeface="微软雅黑" panose="020B0503020204020204" charset="-122"/>
                        </a:rPr>
                        <a:t>小类</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r>
              <a:tr h="144780">
                <a:tc>
                  <a:txBody>
                    <a:bodyPr/>
                    <a:lstStyle/>
                    <a:p>
                      <a:pPr algn="ctr"/>
                      <a:r>
                        <a:rPr lang="en-US" sz="1200" kern="100">
                          <a:solidFill>
                            <a:schemeClr val="tx1"/>
                          </a:solidFill>
                          <a:effectLst/>
                          <a:latin typeface="微软雅黑" panose="020B0503020204020204" charset="-122"/>
                          <a:ea typeface="微软雅黑" panose="020B0503020204020204" charset="-122"/>
                        </a:rPr>
                        <a:t>110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6">
                  <a:txBody>
                    <a:bodyPr/>
                    <a:lstStyle/>
                    <a:p>
                      <a:pPr algn="just"/>
                      <a:r>
                        <a:rPr lang="zh-CN" sz="1200" kern="100">
                          <a:solidFill>
                            <a:schemeClr val="tx1"/>
                          </a:solidFill>
                          <a:effectLst/>
                          <a:latin typeface="微软雅黑" panose="020B0503020204020204" charset="-122"/>
                          <a:ea typeface="微软雅黑" panose="020B0503020204020204" charset="-122"/>
                        </a:rPr>
                        <a:t>集成电路生产企业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线宽小于</a:t>
                      </a:r>
                      <a:r>
                        <a:rPr lang="en-US" sz="1200" kern="100">
                          <a:solidFill>
                            <a:schemeClr val="tx1"/>
                          </a:solidFill>
                          <a:effectLst/>
                          <a:latin typeface="微软雅黑" panose="020B0503020204020204" charset="-122"/>
                          <a:ea typeface="微软雅黑" panose="020B0503020204020204" charset="-122"/>
                        </a:rPr>
                        <a:t>0.8</a:t>
                      </a:r>
                      <a:r>
                        <a:rPr lang="zh-CN" sz="1200" kern="100">
                          <a:solidFill>
                            <a:schemeClr val="tx1"/>
                          </a:solidFill>
                          <a:effectLst/>
                          <a:latin typeface="微软雅黑" panose="020B0503020204020204" charset="-122"/>
                          <a:ea typeface="微软雅黑" panose="020B0503020204020204" charset="-122"/>
                        </a:rPr>
                        <a:t>微米（含）的企业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128905">
                <a:tc>
                  <a:txBody>
                    <a:bodyPr/>
                    <a:lstStyle/>
                    <a:p>
                      <a:pPr algn="ctr"/>
                      <a:r>
                        <a:rPr lang="en-US" sz="1200" kern="100">
                          <a:solidFill>
                            <a:schemeClr val="tx1"/>
                          </a:solidFill>
                          <a:effectLst/>
                          <a:latin typeface="微软雅黑" panose="020B0503020204020204" charset="-122"/>
                          <a:ea typeface="微软雅黑" panose="020B0503020204020204" charset="-122"/>
                        </a:rPr>
                        <a:t>120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线宽小于</a:t>
                      </a:r>
                      <a:r>
                        <a:rPr lang="en-US" sz="1200" kern="100">
                          <a:solidFill>
                            <a:schemeClr val="tx1"/>
                          </a:solidFill>
                          <a:effectLst/>
                          <a:latin typeface="微软雅黑" panose="020B0503020204020204" charset="-122"/>
                          <a:ea typeface="微软雅黑" panose="020B0503020204020204" charset="-122"/>
                        </a:rPr>
                        <a:t>0.25</a:t>
                      </a:r>
                      <a:r>
                        <a:rPr lang="zh-CN" sz="1200" kern="100">
                          <a:solidFill>
                            <a:schemeClr val="tx1"/>
                          </a:solidFill>
                          <a:effectLst/>
                          <a:latin typeface="微软雅黑" panose="020B0503020204020204" charset="-122"/>
                          <a:ea typeface="微软雅黑" panose="020B0503020204020204" charset="-122"/>
                        </a:rPr>
                        <a:t>微米的企业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130810">
                <a:tc>
                  <a:txBody>
                    <a:bodyPr/>
                    <a:lstStyle/>
                    <a:p>
                      <a:pPr algn="ctr"/>
                      <a:r>
                        <a:rPr lang="en-US" sz="1200" kern="100">
                          <a:solidFill>
                            <a:schemeClr val="tx1"/>
                          </a:solidFill>
                          <a:effectLst/>
                          <a:latin typeface="微软雅黑" panose="020B0503020204020204" charset="-122"/>
                          <a:ea typeface="微软雅黑" panose="020B0503020204020204" charset="-122"/>
                        </a:rPr>
                        <a:t>130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dirty="0">
                          <a:solidFill>
                            <a:schemeClr val="tx1"/>
                          </a:solidFill>
                          <a:effectLst/>
                          <a:latin typeface="微软雅黑" panose="020B0503020204020204" charset="-122"/>
                          <a:ea typeface="微软雅黑" panose="020B0503020204020204" charset="-122"/>
                        </a:rPr>
                        <a:t>投资额超过</a:t>
                      </a:r>
                      <a:r>
                        <a:rPr lang="en-US" sz="1200" kern="100" dirty="0">
                          <a:solidFill>
                            <a:schemeClr val="tx1"/>
                          </a:solidFill>
                          <a:effectLst/>
                          <a:latin typeface="微软雅黑" panose="020B0503020204020204" charset="-122"/>
                          <a:ea typeface="微软雅黑" panose="020B0503020204020204" charset="-122"/>
                        </a:rPr>
                        <a:t>80</a:t>
                      </a:r>
                      <a:r>
                        <a:rPr lang="zh-CN" sz="1200" kern="100" dirty="0">
                          <a:solidFill>
                            <a:schemeClr val="tx1"/>
                          </a:solidFill>
                          <a:effectLst/>
                          <a:latin typeface="微软雅黑" panose="020B0503020204020204" charset="-122"/>
                          <a:ea typeface="微软雅黑" panose="020B0503020204020204" charset="-122"/>
                        </a:rPr>
                        <a:t>亿元的企业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150495">
                <a:tc>
                  <a:txBody>
                    <a:bodyPr/>
                    <a:lstStyle/>
                    <a:p>
                      <a:pPr algn="ctr"/>
                      <a:r>
                        <a:rPr lang="en-US" sz="1200" kern="100">
                          <a:solidFill>
                            <a:schemeClr val="tx1"/>
                          </a:solidFill>
                          <a:effectLst/>
                          <a:latin typeface="微软雅黑" panose="020B0503020204020204" charset="-122"/>
                          <a:ea typeface="微软雅黑" panose="020B0503020204020204" charset="-122"/>
                        </a:rPr>
                        <a:t>140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线宽小于</a:t>
                      </a:r>
                      <a:r>
                        <a:rPr lang="en-US" sz="1200" kern="100">
                          <a:solidFill>
                            <a:schemeClr val="tx1"/>
                          </a:solidFill>
                          <a:effectLst/>
                          <a:latin typeface="微软雅黑" panose="020B0503020204020204" charset="-122"/>
                          <a:ea typeface="微软雅黑" panose="020B0503020204020204" charset="-122"/>
                        </a:rPr>
                        <a:t>130</a:t>
                      </a:r>
                      <a:r>
                        <a:rPr lang="zh-CN" sz="1200" kern="100">
                          <a:solidFill>
                            <a:schemeClr val="tx1"/>
                          </a:solidFill>
                          <a:effectLst/>
                          <a:latin typeface="微软雅黑" panose="020B0503020204020204" charset="-122"/>
                          <a:ea typeface="微软雅黑" panose="020B0503020204020204" charset="-122"/>
                        </a:rPr>
                        <a:t>纳米（含）的企业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161925">
                <a:tc>
                  <a:txBody>
                    <a:bodyPr/>
                    <a:lstStyle/>
                    <a:p>
                      <a:pPr algn="ctr"/>
                      <a:r>
                        <a:rPr lang="en-US" sz="1200" kern="100">
                          <a:solidFill>
                            <a:schemeClr val="tx1"/>
                          </a:solidFill>
                          <a:effectLst/>
                          <a:latin typeface="微软雅黑" panose="020B0503020204020204" charset="-122"/>
                          <a:ea typeface="微软雅黑" panose="020B0503020204020204" charset="-122"/>
                        </a:rPr>
                        <a:t>150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线宽小于</a:t>
                      </a:r>
                      <a:r>
                        <a:rPr lang="en-US" sz="1200" kern="100">
                          <a:solidFill>
                            <a:schemeClr val="tx1"/>
                          </a:solidFill>
                          <a:effectLst/>
                          <a:latin typeface="微软雅黑" panose="020B0503020204020204" charset="-122"/>
                          <a:ea typeface="微软雅黑" panose="020B0503020204020204" charset="-122"/>
                        </a:rPr>
                        <a:t>65</a:t>
                      </a:r>
                      <a:r>
                        <a:rPr lang="zh-CN" sz="1200" kern="100">
                          <a:solidFill>
                            <a:schemeClr val="tx1"/>
                          </a:solidFill>
                          <a:effectLst/>
                          <a:latin typeface="微软雅黑" panose="020B0503020204020204" charset="-122"/>
                          <a:ea typeface="微软雅黑" panose="020B0503020204020204" charset="-122"/>
                        </a:rPr>
                        <a:t>纳米（含）或投资额超过</a:t>
                      </a:r>
                      <a:r>
                        <a:rPr lang="en-US" sz="1200" kern="100">
                          <a:solidFill>
                            <a:schemeClr val="tx1"/>
                          </a:solidFill>
                          <a:effectLst/>
                          <a:latin typeface="微软雅黑" panose="020B0503020204020204" charset="-122"/>
                          <a:ea typeface="微软雅黑" panose="020B0503020204020204" charset="-122"/>
                        </a:rPr>
                        <a:t>150</a:t>
                      </a:r>
                      <a:r>
                        <a:rPr lang="zh-CN" sz="1200" kern="100">
                          <a:solidFill>
                            <a:schemeClr val="tx1"/>
                          </a:solidFill>
                          <a:effectLst/>
                          <a:latin typeface="微软雅黑" panose="020B0503020204020204" charset="-122"/>
                          <a:ea typeface="微软雅黑" panose="020B0503020204020204" charset="-122"/>
                        </a:rPr>
                        <a:t>亿元的企业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161925">
                <a:tc>
                  <a:txBody>
                    <a:bodyPr/>
                    <a:lstStyle/>
                    <a:p>
                      <a:pPr algn="ctr"/>
                      <a:r>
                        <a:rPr lang="en-US" sz="1200" kern="100">
                          <a:solidFill>
                            <a:schemeClr val="tx1"/>
                          </a:solidFill>
                          <a:effectLst/>
                          <a:latin typeface="微软雅黑" panose="020B0503020204020204" charset="-122"/>
                          <a:ea typeface="微软雅黑" panose="020B0503020204020204" charset="-122"/>
                        </a:rPr>
                        <a:t>160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线宽小于</a:t>
                      </a:r>
                      <a:r>
                        <a:rPr lang="en-US" sz="1200" kern="100">
                          <a:solidFill>
                            <a:schemeClr val="tx1"/>
                          </a:solidFill>
                          <a:effectLst/>
                          <a:latin typeface="微软雅黑" panose="020B0503020204020204" charset="-122"/>
                          <a:ea typeface="微软雅黑" panose="020B0503020204020204" charset="-122"/>
                        </a:rPr>
                        <a:t>28</a:t>
                      </a:r>
                      <a:r>
                        <a:rPr lang="zh-CN" sz="1200" kern="100">
                          <a:solidFill>
                            <a:schemeClr val="tx1"/>
                          </a:solidFill>
                          <a:effectLst/>
                          <a:latin typeface="微软雅黑" panose="020B0503020204020204" charset="-122"/>
                          <a:ea typeface="微软雅黑" panose="020B0503020204020204" charset="-122"/>
                        </a:rPr>
                        <a:t>纳米（含）的企业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a:tc>
                <a:tc hMerge="1">
                  <a:tcPr/>
                </a:tc>
              </a:tr>
              <a:tr h="175895">
                <a:tc>
                  <a:txBody>
                    <a:bodyPr/>
                    <a:lstStyle/>
                    <a:p>
                      <a:pPr algn="ctr"/>
                      <a:r>
                        <a:rPr lang="en-US" sz="1200" kern="100">
                          <a:solidFill>
                            <a:schemeClr val="tx1"/>
                          </a:solidFill>
                          <a:effectLst/>
                          <a:latin typeface="微软雅黑" panose="020B0503020204020204" charset="-122"/>
                          <a:ea typeface="微软雅黑" panose="020B0503020204020204" charset="-122"/>
                        </a:rPr>
                        <a:t>210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3">
                  <a:txBody>
                    <a:bodyPr/>
                    <a:lstStyle/>
                    <a:p>
                      <a:pPr algn="just"/>
                      <a:r>
                        <a:rPr lang="zh-CN" sz="1200" kern="100" dirty="0">
                          <a:solidFill>
                            <a:schemeClr val="tx1"/>
                          </a:solidFill>
                          <a:effectLst/>
                          <a:latin typeface="微软雅黑" panose="020B0503020204020204" charset="-122"/>
                          <a:ea typeface="微软雅黑" panose="020B0503020204020204" charset="-122"/>
                        </a:rPr>
                        <a:t>集成电路设计企业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新办符合条件的集成电路设计企业</a:t>
                      </a:r>
                      <a:r>
                        <a:rPr lang="en-US" sz="1200" kern="100">
                          <a:solidFill>
                            <a:schemeClr val="tx1"/>
                          </a:solidFill>
                          <a:effectLst/>
                          <a:latin typeface="微软雅黑" panose="020B0503020204020204" charset="-122"/>
                          <a:ea typeface="微软雅黑" panose="020B0503020204020204" charset="-122"/>
                        </a:rPr>
                        <a:t>\</a:t>
                      </a:r>
                      <a:r>
                        <a:rPr lang="zh-CN" sz="1200" kern="100">
                          <a:solidFill>
                            <a:schemeClr val="tx1"/>
                          </a:solidFill>
                          <a:effectLst/>
                          <a:latin typeface="微软雅黑" panose="020B0503020204020204" charset="-122"/>
                          <a:ea typeface="微软雅黑" panose="020B0503020204020204" charset="-122"/>
                        </a:rPr>
                        <a:t>国家鼓励的集成电路设计企业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220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符合规模条件的重点集成电路设计企业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a:tc>
                <a:tc hMerge="1">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230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vMerge="1">
                  <a:tcPr/>
                </a:tc>
                <a:tc gridSpan="3">
                  <a:txBody>
                    <a:bodyPr/>
                    <a:lstStyle/>
                    <a:p>
                      <a:pPr algn="just"/>
                      <a:r>
                        <a:rPr lang="zh-CN" sz="1200" kern="100">
                          <a:solidFill>
                            <a:schemeClr val="tx1"/>
                          </a:solidFill>
                          <a:effectLst/>
                          <a:latin typeface="微软雅黑" panose="020B0503020204020204" charset="-122"/>
                          <a:ea typeface="微软雅黑" panose="020B0503020204020204" charset="-122"/>
                        </a:rPr>
                        <a:t>符合领域的重点集成电路设计企业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a:tc>
                <a:tc hMerge="1">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311</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8">
                  <a:txBody>
                    <a:bodyPr/>
                    <a:lstStyle/>
                    <a:p>
                      <a:pPr algn="just"/>
                      <a:r>
                        <a:rPr lang="zh-CN" sz="1200" kern="100" dirty="0">
                          <a:solidFill>
                            <a:schemeClr val="tx1"/>
                          </a:solidFill>
                          <a:effectLst/>
                          <a:latin typeface="微软雅黑" panose="020B0503020204020204" charset="-122"/>
                          <a:ea typeface="微软雅黑" panose="020B0503020204020204" charset="-122"/>
                        </a:rPr>
                        <a:t>软件企业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rowSpan="4">
                  <a:txBody>
                    <a:bodyPr/>
                    <a:lstStyle/>
                    <a:p>
                      <a:pPr algn="just"/>
                      <a:r>
                        <a:rPr lang="zh-CN" sz="1200" kern="100">
                          <a:solidFill>
                            <a:schemeClr val="tx1"/>
                          </a:solidFill>
                          <a:effectLst/>
                          <a:latin typeface="微软雅黑" panose="020B0503020204020204" charset="-122"/>
                          <a:ea typeface="微软雅黑" panose="020B0503020204020204" charset="-122"/>
                        </a:rPr>
                        <a:t>一般软件企业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algn="just"/>
                      <a:r>
                        <a:rPr lang="zh-CN" sz="1200" kern="100" dirty="0">
                          <a:solidFill>
                            <a:schemeClr val="tx1"/>
                          </a:solidFill>
                          <a:effectLst/>
                          <a:latin typeface="微软雅黑" panose="020B0503020204020204" charset="-122"/>
                          <a:ea typeface="微软雅黑" panose="020B0503020204020204" charset="-122"/>
                        </a:rPr>
                        <a:t>符合条件的软件企业</a:t>
                      </a:r>
                      <a:r>
                        <a:rPr lang="en-US" sz="1200" kern="100" dirty="0">
                          <a:solidFill>
                            <a:schemeClr val="tx1"/>
                          </a:solidFill>
                          <a:effectLst/>
                          <a:latin typeface="微软雅黑" panose="020B0503020204020204" charset="-122"/>
                          <a:ea typeface="微软雅黑" panose="020B0503020204020204" charset="-122"/>
                        </a:rPr>
                        <a:t>\</a:t>
                      </a:r>
                      <a:r>
                        <a:rPr lang="zh-CN" sz="1200" kern="100" dirty="0">
                          <a:solidFill>
                            <a:schemeClr val="tx1"/>
                          </a:solidFill>
                          <a:effectLst/>
                          <a:latin typeface="微软雅黑" panose="020B0503020204020204" charset="-122"/>
                          <a:ea typeface="微软雅黑" panose="020B0503020204020204" charset="-122"/>
                        </a:rPr>
                        <a:t>国家鼓励的软件企业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555">
                <a:tc>
                  <a:txBody>
                    <a:bodyPr/>
                    <a:lstStyle/>
                    <a:p>
                      <a:pPr algn="ctr"/>
                      <a:r>
                        <a:rPr lang="en-US" sz="1200" kern="100">
                          <a:solidFill>
                            <a:schemeClr val="tx1"/>
                          </a:solidFill>
                          <a:effectLst/>
                          <a:latin typeface="微软雅黑" panose="020B0503020204020204" charset="-122"/>
                          <a:ea typeface="微软雅黑" panose="020B0503020204020204" charset="-122"/>
                        </a:rPr>
                        <a:t>312</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a:solidFill>
                            <a:schemeClr val="tx1"/>
                          </a:solidFill>
                          <a:effectLst/>
                          <a:latin typeface="微软雅黑" panose="020B0503020204020204" charset="-122"/>
                          <a:ea typeface="微软雅黑" panose="020B0503020204020204" charset="-122"/>
                        </a:rPr>
                        <a:t>符合规模条件的重点软件企业</a:t>
                      </a:r>
                      <a:endParaRPr lang="zh-CN" alt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985">
                <a:tc>
                  <a:txBody>
                    <a:bodyPr/>
                    <a:lstStyle/>
                    <a:p>
                      <a:pPr algn="ctr"/>
                      <a:r>
                        <a:rPr lang="en-US" sz="1200" kern="100">
                          <a:solidFill>
                            <a:schemeClr val="tx1"/>
                          </a:solidFill>
                          <a:effectLst/>
                          <a:latin typeface="微软雅黑" panose="020B0503020204020204" charset="-122"/>
                          <a:ea typeface="微软雅黑" panose="020B0503020204020204" charset="-122"/>
                        </a:rPr>
                        <a:t>313</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a:solidFill>
                            <a:schemeClr val="tx1"/>
                          </a:solidFill>
                          <a:effectLst/>
                          <a:latin typeface="微软雅黑" panose="020B0503020204020204" charset="-122"/>
                          <a:ea typeface="微软雅黑" panose="020B0503020204020204" charset="-122"/>
                        </a:rPr>
                        <a:t>符合领域条件的重点软件企业</a:t>
                      </a:r>
                      <a:endParaRPr lang="zh-CN" alt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314</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a:solidFill>
                            <a:schemeClr val="tx1"/>
                          </a:solidFill>
                          <a:effectLst/>
                          <a:latin typeface="微软雅黑" panose="020B0503020204020204" charset="-122"/>
                          <a:ea typeface="微软雅黑" panose="020B0503020204020204" charset="-122"/>
                        </a:rPr>
                        <a:t>符合出口条件的重点软件企业</a:t>
                      </a:r>
                      <a:endParaRPr lang="zh-CN" alt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321</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rowSpan="4">
                  <a:txBody>
                    <a:bodyPr/>
                    <a:lstStyle/>
                    <a:p>
                      <a:pPr algn="just"/>
                      <a:r>
                        <a:rPr lang="zh-CN" sz="1200" kern="100">
                          <a:solidFill>
                            <a:schemeClr val="tx1"/>
                          </a:solidFill>
                          <a:effectLst/>
                          <a:latin typeface="微软雅黑" panose="020B0503020204020204" charset="-122"/>
                          <a:ea typeface="微软雅黑" panose="020B0503020204020204" charset="-122"/>
                        </a:rPr>
                        <a:t>嵌入式或信息系统集成软件产品企业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algn="just"/>
                      <a:r>
                        <a:rPr lang="zh-CN" sz="1200" kern="100" dirty="0">
                          <a:solidFill>
                            <a:schemeClr val="tx1"/>
                          </a:solidFill>
                          <a:effectLst/>
                          <a:latin typeface="微软雅黑" panose="020B0503020204020204" charset="-122"/>
                          <a:ea typeface="微软雅黑" panose="020B0503020204020204" charset="-122"/>
                        </a:rPr>
                        <a:t>符合条件的软件企业</a:t>
                      </a:r>
                      <a:r>
                        <a:rPr lang="en-US" sz="1200" kern="100" dirty="0">
                          <a:solidFill>
                            <a:schemeClr val="tx1"/>
                          </a:solidFill>
                          <a:effectLst/>
                          <a:latin typeface="微软雅黑" panose="020B0503020204020204" charset="-122"/>
                          <a:ea typeface="微软雅黑" panose="020B0503020204020204" charset="-122"/>
                        </a:rPr>
                        <a:t>\</a:t>
                      </a:r>
                      <a:r>
                        <a:rPr lang="zh-CN" sz="1200" kern="100" dirty="0">
                          <a:solidFill>
                            <a:schemeClr val="tx1"/>
                          </a:solidFill>
                          <a:effectLst/>
                          <a:latin typeface="微软雅黑" panose="020B0503020204020204" charset="-122"/>
                          <a:ea typeface="微软雅黑" panose="020B0503020204020204" charset="-122"/>
                        </a:rPr>
                        <a:t>国家鼓励的软件企业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322</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a:solidFill>
                            <a:schemeClr val="tx1"/>
                          </a:solidFill>
                          <a:effectLst/>
                          <a:latin typeface="微软雅黑" panose="020B0503020204020204" charset="-122"/>
                          <a:ea typeface="微软雅黑" panose="020B0503020204020204" charset="-122"/>
                        </a:rPr>
                        <a:t>符合规模条件的重点软件企业</a:t>
                      </a:r>
                      <a:endParaRPr lang="zh-CN" alt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323</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a:solidFill>
                            <a:schemeClr val="tx1"/>
                          </a:solidFill>
                          <a:effectLst/>
                          <a:latin typeface="微软雅黑" panose="020B0503020204020204" charset="-122"/>
                          <a:ea typeface="微软雅黑" panose="020B0503020204020204" charset="-122"/>
                        </a:rPr>
                        <a:t>符合领域条件的重点软件企业</a:t>
                      </a:r>
                      <a:endParaRPr lang="zh-CN" alt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324</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vMerge="1">
                  <a:tcPr/>
                </a:tc>
                <a:tc vMerge="1">
                  <a:tcPr/>
                </a:tc>
                <a:tc gridSpan="2">
                  <a:txBody>
                    <a:bodyPr/>
                    <a:lstStyle/>
                    <a:p>
                      <a:r>
                        <a:rPr lang="zh-CN" sz="1200" kern="100" dirty="0">
                          <a:solidFill>
                            <a:schemeClr val="tx1"/>
                          </a:solidFill>
                          <a:effectLst/>
                          <a:latin typeface="微软雅黑" panose="020B0503020204020204" charset="-122"/>
                          <a:ea typeface="微软雅黑" panose="020B0503020204020204" charset="-122"/>
                        </a:rPr>
                        <a:t>符合出口条件的重点软件企业</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400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gridSpan="4">
                  <a:txBody>
                    <a:bodyPr/>
                    <a:lstStyle/>
                    <a:p>
                      <a:pPr algn="just"/>
                      <a:r>
                        <a:rPr lang="zh-CN" sz="1200" kern="100">
                          <a:solidFill>
                            <a:schemeClr val="tx1"/>
                          </a:solidFill>
                          <a:effectLst/>
                          <a:latin typeface="微软雅黑" panose="020B0503020204020204" charset="-122"/>
                          <a:ea typeface="微软雅黑" panose="020B0503020204020204" charset="-122"/>
                        </a:rPr>
                        <a:t>集成电路封装、测试（含封装测试）企业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a:tc>
                <a:tc hMerge="1">
                  <a:tcPr/>
                </a:tc>
                <a:tc hMerge="1">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500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gridSpan="4">
                  <a:txBody>
                    <a:bodyPr/>
                    <a:lstStyle/>
                    <a:p>
                      <a:pPr algn="just"/>
                      <a:r>
                        <a:rPr lang="zh-CN" sz="1200" kern="100">
                          <a:solidFill>
                            <a:schemeClr val="tx1"/>
                          </a:solidFill>
                          <a:effectLst/>
                          <a:latin typeface="微软雅黑" panose="020B0503020204020204" charset="-122"/>
                          <a:ea typeface="微软雅黑" panose="020B0503020204020204" charset="-122"/>
                        </a:rPr>
                        <a:t>集成电路材料（含关键专用材料）企业</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a:tc>
                <a:tc hMerge="1">
                  <a:tcPr/>
                </a:tc>
                <a:tc hMerge="1">
                  <a:tcPr/>
                </a:tc>
              </a:tr>
              <a:tr h="0">
                <a:tc>
                  <a:txBody>
                    <a:bodyPr/>
                    <a:lstStyle/>
                    <a:p>
                      <a:pPr algn="ctr"/>
                      <a:r>
                        <a:rPr lang="en-US" sz="1200" kern="100">
                          <a:solidFill>
                            <a:schemeClr val="tx1"/>
                          </a:solidFill>
                          <a:effectLst/>
                          <a:latin typeface="微软雅黑" panose="020B0503020204020204" charset="-122"/>
                          <a:ea typeface="微软雅黑" panose="020B0503020204020204" charset="-122"/>
                        </a:rPr>
                        <a:t>600</a:t>
                      </a:r>
                      <a:endParaRPr lang="zh-CN" sz="1200" kern="100">
                        <a:solidFill>
                          <a:schemeClr val="tx1"/>
                        </a:solidFill>
                        <a:effectLst/>
                        <a:latin typeface="微软雅黑" panose="020B0503020204020204" charset="-122"/>
                        <a:ea typeface="微软雅黑" panose="020B0503020204020204"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gridSpan="4">
                  <a:txBody>
                    <a:bodyPr/>
                    <a:lstStyle/>
                    <a:p>
                      <a:pPr algn="just"/>
                      <a:r>
                        <a:rPr lang="zh-CN" sz="1200" kern="100" dirty="0">
                          <a:solidFill>
                            <a:schemeClr val="tx1"/>
                          </a:solidFill>
                          <a:effectLst/>
                          <a:latin typeface="微软雅黑" panose="020B0503020204020204" charset="-122"/>
                          <a:ea typeface="微软雅黑" panose="020B0503020204020204" charset="-122"/>
                        </a:rPr>
                        <a:t>集成电路装备（含专用设备）企业</a:t>
                      </a:r>
                      <a:endParaRPr lang="zh-CN" sz="1200" kern="100" dirty="0">
                        <a:solidFill>
                          <a:schemeClr val="tx1"/>
                        </a:solidFill>
                        <a:effectLst/>
                        <a:latin typeface="微软雅黑" panose="020B0503020204020204" charset="-122"/>
                        <a:ea typeface="微软雅黑" panose="020B050302020402020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hMerge="1">
                  <a:tcPr/>
                </a:tc>
                <a:tc hMerge="1">
                  <a:tcPr/>
                </a:tc>
                <a:tc hMerge="1">
                  <a:tcPr/>
                </a:tc>
              </a:tr>
            </a:tbl>
          </a:graphicData>
        </a:graphic>
      </p:graphicFrame>
      <p:sp>
        <p:nvSpPr>
          <p:cNvPr id="5" name="椭圆 4"/>
          <p:cNvSpPr/>
          <p:nvPr/>
        </p:nvSpPr>
        <p:spPr>
          <a:xfrm>
            <a:off x="10940353" y="768294"/>
            <a:ext cx="609600" cy="589633"/>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solidFill>
                  <a:srgbClr val="0070C0"/>
                </a:solidFill>
              </a:rPr>
              <a:t>旧</a:t>
            </a:r>
            <a:endParaRPr lang="zh-CN" altLang="en-US" dirty="0">
              <a:solidFill>
                <a:srgbClr val="0070C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pic>
        <p:nvPicPr>
          <p:cNvPr id="3" name="图片 2"/>
          <p:cNvPicPr>
            <a:picLocks noChangeAspect="1"/>
          </p:cNvPicPr>
          <p:nvPr/>
        </p:nvPicPr>
        <p:blipFill>
          <a:blip r:embed="rId1"/>
          <a:stretch>
            <a:fillRect/>
          </a:stretch>
        </p:blipFill>
        <p:spPr>
          <a:xfrm>
            <a:off x="1338249" y="962526"/>
            <a:ext cx="9515502" cy="5895474"/>
          </a:xfrm>
          <a:prstGeom prst="rect">
            <a:avLst/>
          </a:prstGeom>
        </p:spPr>
      </p:pic>
      <p:sp>
        <p:nvSpPr>
          <p:cNvPr id="5" name="对话气泡: 圆角矩形 4"/>
          <p:cNvSpPr/>
          <p:nvPr/>
        </p:nvSpPr>
        <p:spPr>
          <a:xfrm>
            <a:off x="5630417" y="1593900"/>
            <a:ext cx="5614736" cy="3003884"/>
          </a:xfrm>
          <a:prstGeom prst="wedgeRoundRectCallout">
            <a:avLst>
              <a:gd name="adj1" fmla="val -68833"/>
              <a:gd name="adj2" fmla="val 120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rgbClr val="FF0000"/>
                </a:solidFill>
                <a:latin typeface="微软雅黑" panose="020B0503020204020204" charset="-122"/>
                <a:ea typeface="微软雅黑" panose="020B0503020204020204" charset="-122"/>
              </a:rPr>
              <a:t>《</a:t>
            </a:r>
            <a:r>
              <a:rPr lang="zh-CN" altLang="en-US" b="1" dirty="0">
                <a:solidFill>
                  <a:srgbClr val="FF0000"/>
                </a:solidFill>
                <a:latin typeface="微软雅黑" panose="020B0503020204020204" charset="-122"/>
                <a:ea typeface="微软雅黑" panose="020B0503020204020204" charset="-122"/>
              </a:rPr>
              <a:t>研发费用加计扣除优惠明细表</a:t>
            </a:r>
            <a:r>
              <a:rPr lang="en-US" altLang="zh-CN" b="1" dirty="0">
                <a:solidFill>
                  <a:srgbClr val="FF0000"/>
                </a:solidFill>
                <a:latin typeface="微软雅黑" panose="020B0503020204020204" charset="-122"/>
                <a:ea typeface="微软雅黑" panose="020B0503020204020204" charset="-122"/>
              </a:rPr>
              <a:t>》</a:t>
            </a:r>
            <a:r>
              <a:rPr lang="zh-CN" altLang="en-US" b="1" dirty="0">
                <a:solidFill>
                  <a:srgbClr val="FF0000"/>
                </a:solidFill>
                <a:latin typeface="微软雅黑" panose="020B0503020204020204" charset="-122"/>
                <a:ea typeface="微软雅黑" panose="020B0503020204020204" charset="-122"/>
              </a:rPr>
              <a:t>（</a:t>
            </a:r>
            <a:r>
              <a:rPr lang="en-US" altLang="zh-CN" b="1" dirty="0">
                <a:solidFill>
                  <a:srgbClr val="FF0000"/>
                </a:solidFill>
                <a:latin typeface="微软雅黑" panose="020B0503020204020204" charset="-122"/>
                <a:ea typeface="微软雅黑" panose="020B0503020204020204" charset="-122"/>
              </a:rPr>
              <a:t>A107012</a:t>
            </a:r>
            <a:r>
              <a:rPr lang="zh-CN" altLang="en-US" b="1" dirty="0">
                <a:solidFill>
                  <a:srgbClr val="FF0000"/>
                </a:solidFill>
                <a:latin typeface="微软雅黑" panose="020B0503020204020204" charset="-122"/>
                <a:ea typeface="微软雅黑" panose="020B0503020204020204" charset="-122"/>
              </a:rPr>
              <a:t>）</a:t>
            </a:r>
            <a:endParaRPr lang="zh-CN" altLang="en-US" b="1" dirty="0">
              <a:solidFill>
                <a:srgbClr val="FF0000"/>
              </a:solidFill>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纳税人根据研发支出辅助账</a:t>
            </a:r>
            <a:r>
              <a:rPr lang="zh-CN" altLang="en-US" b="1" dirty="0">
                <a:solidFill>
                  <a:srgbClr val="FF0000"/>
                </a:solidFill>
                <a:latin typeface="微软雅黑" panose="020B0503020204020204" charset="-122"/>
                <a:ea typeface="微软雅黑" panose="020B0503020204020204" charset="-122"/>
              </a:rPr>
              <a:t>样式</a:t>
            </a:r>
            <a:r>
              <a:rPr lang="zh-CN" altLang="en-US" b="1" dirty="0">
                <a:latin typeface="微软雅黑" panose="020B0503020204020204" charset="-122"/>
                <a:ea typeface="微软雅黑" panose="020B0503020204020204" charset="-122"/>
              </a:rPr>
              <a:t>选择填报不同</a:t>
            </a:r>
            <a:r>
              <a:rPr lang="zh-CN" altLang="en-US" b="1" dirty="0">
                <a:solidFill>
                  <a:srgbClr val="FF0000"/>
                </a:solidFill>
                <a:latin typeface="微软雅黑" panose="020B0503020204020204" charset="-122"/>
                <a:ea typeface="微软雅黑" panose="020B0503020204020204" charset="-122"/>
              </a:rPr>
              <a:t>行次</a:t>
            </a:r>
            <a:r>
              <a:rPr lang="zh-CN" altLang="en-US" b="1" dirty="0">
                <a:latin typeface="微软雅黑" panose="020B0503020204020204" charset="-122"/>
                <a:ea typeface="微软雅黑" panose="020B0503020204020204" charset="-122"/>
              </a:rPr>
              <a:t>，当纳税人使用</a:t>
            </a:r>
            <a:r>
              <a:rPr lang="en-US" altLang="zh-CN" b="1" dirty="0">
                <a:latin typeface="微软雅黑" panose="020B0503020204020204" charset="-122"/>
                <a:ea typeface="微软雅黑" panose="020B0503020204020204" charset="-122"/>
              </a:rPr>
              <a:t>《2021</a:t>
            </a:r>
            <a:r>
              <a:rPr lang="zh-CN" altLang="en-US" b="1" dirty="0">
                <a:latin typeface="微软雅黑" panose="020B0503020204020204" charset="-122"/>
                <a:ea typeface="微软雅黑" panose="020B0503020204020204" charset="-122"/>
              </a:rPr>
              <a:t>版研发支出辅助账样式</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或者使用自行设计研发支出辅助账样式时，第</a:t>
            </a:r>
            <a:r>
              <a:rPr lang="en-US" altLang="zh-CN" b="1" dirty="0">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行“（一）人员人工费用”、第</a:t>
            </a:r>
            <a:r>
              <a:rPr lang="en-US" altLang="zh-CN" b="1" dirty="0">
                <a:latin typeface="微软雅黑" panose="020B0503020204020204" charset="-122"/>
                <a:ea typeface="微软雅黑" panose="020B0503020204020204" charset="-122"/>
              </a:rPr>
              <a:t>7</a:t>
            </a:r>
            <a:r>
              <a:rPr lang="zh-CN" altLang="en-US" b="1" dirty="0">
                <a:latin typeface="微软雅黑" panose="020B0503020204020204" charset="-122"/>
                <a:ea typeface="微软雅黑" panose="020B0503020204020204" charset="-122"/>
              </a:rPr>
              <a:t>行“（二）直接投入费用”、第</a:t>
            </a:r>
            <a:r>
              <a:rPr lang="en-US" altLang="zh-CN" b="1" dirty="0">
                <a:latin typeface="微软雅黑" panose="020B0503020204020204" charset="-122"/>
                <a:ea typeface="微软雅黑" panose="020B0503020204020204" charset="-122"/>
              </a:rPr>
              <a:t>16</a:t>
            </a:r>
            <a:r>
              <a:rPr lang="zh-CN" altLang="en-US" b="1" dirty="0">
                <a:latin typeface="微软雅黑" panose="020B0503020204020204" charset="-122"/>
                <a:ea typeface="微软雅黑" panose="020B0503020204020204" charset="-122"/>
              </a:rPr>
              <a:t>行“（三）折旧费用”、第</a:t>
            </a:r>
            <a:r>
              <a:rPr lang="en-US" altLang="zh-CN" b="1" dirty="0">
                <a:latin typeface="微软雅黑" panose="020B0503020204020204" charset="-122"/>
                <a:ea typeface="微软雅黑" panose="020B0503020204020204" charset="-122"/>
              </a:rPr>
              <a:t>19</a:t>
            </a:r>
            <a:r>
              <a:rPr lang="zh-CN" altLang="en-US" b="1" dirty="0">
                <a:latin typeface="微软雅黑" panose="020B0503020204020204" charset="-122"/>
                <a:ea typeface="微软雅黑" panose="020B0503020204020204" charset="-122"/>
              </a:rPr>
              <a:t>行“（四）无形资产摊销”、第</a:t>
            </a:r>
            <a:r>
              <a:rPr lang="en-US" altLang="zh-CN" b="1" dirty="0">
                <a:latin typeface="微软雅黑" panose="020B0503020204020204" charset="-122"/>
                <a:ea typeface="微软雅黑" panose="020B0503020204020204" charset="-122"/>
              </a:rPr>
              <a:t>23</a:t>
            </a:r>
            <a:r>
              <a:rPr lang="zh-CN" altLang="en-US" b="1" dirty="0">
                <a:latin typeface="微软雅黑" panose="020B0503020204020204" charset="-122"/>
                <a:ea typeface="微软雅黑" panose="020B0503020204020204" charset="-122"/>
              </a:rPr>
              <a:t>行“（五）新产品设计费等”、第</a:t>
            </a:r>
            <a:r>
              <a:rPr lang="en-US" altLang="zh-CN" b="1" dirty="0">
                <a:latin typeface="微软雅黑" panose="020B0503020204020204" charset="-122"/>
                <a:ea typeface="微软雅黑" panose="020B0503020204020204" charset="-122"/>
              </a:rPr>
              <a:t>28</a:t>
            </a:r>
            <a:r>
              <a:rPr lang="zh-CN" altLang="en-US" b="1" dirty="0">
                <a:latin typeface="微软雅黑" panose="020B0503020204020204" charset="-122"/>
                <a:ea typeface="微软雅黑" panose="020B0503020204020204" charset="-122"/>
              </a:rPr>
              <a:t>行“（六）其他相关费用”等行次下的</a:t>
            </a:r>
            <a:r>
              <a:rPr lang="zh-CN" altLang="en-US" b="1" dirty="0">
                <a:solidFill>
                  <a:srgbClr val="FF0000"/>
                </a:solidFill>
                <a:latin typeface="微软雅黑" panose="020B0503020204020204" charset="-122"/>
                <a:ea typeface="微软雅黑" panose="020B0503020204020204" charset="-122"/>
              </a:rPr>
              <a:t>明细行次无需填报</a:t>
            </a:r>
            <a:r>
              <a:rPr lang="zh-CN" altLang="en-US" b="1" dirty="0">
                <a:latin typeface="微软雅黑" panose="020B0503020204020204" charset="-122"/>
                <a:ea typeface="微软雅黑" panose="020B0503020204020204" charset="-122"/>
              </a:rPr>
              <a:t>，上述行次不执行规定的表内计算关系。</a:t>
            </a:r>
            <a:endParaRPr lang="zh-CN" altLang="en-US" b="1"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908634" y="1057300"/>
            <a:ext cx="5930566" cy="5800700"/>
          </a:xfrm>
          <a:prstGeom prst="rect">
            <a:avLst/>
          </a:prstGeom>
        </p:spPr>
      </p:pic>
      <p:sp>
        <p:nvSpPr>
          <p:cNvPr id="9" name="矩形 8"/>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492292" y="1459832"/>
            <a:ext cx="11244014" cy="4637171"/>
          </a:xfrm>
          <a:prstGeom prst="rect">
            <a:avLst/>
          </a:prstGeom>
        </p:spPr>
      </p:pic>
      <p:sp>
        <p:nvSpPr>
          <p:cNvPr id="4" name="矩形 3"/>
          <p:cNvSpPr/>
          <p:nvPr/>
        </p:nvSpPr>
        <p:spPr>
          <a:xfrm>
            <a:off x="370060" y="231845"/>
            <a:ext cx="10875093"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（一）</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企业所得税年度纳税申报基础信息表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A000000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24647" y="364684"/>
            <a:ext cx="2646878" cy="830997"/>
          </a:xfrm>
          <a:prstGeom prst="rect">
            <a:avLst/>
          </a:prstGeom>
        </p:spPr>
        <p:txBody>
          <a:bodyPr wrap="none">
            <a:spAutoFit/>
          </a:bodyPr>
          <a:lstStyle/>
          <a:p>
            <a:pPr lvl="0" algn="ctr"/>
            <a:r>
              <a:rPr lang="zh-CN" altLang="en-US" sz="4800" b="1" dirty="0">
                <a:solidFill>
                  <a:srgbClr val="C00000"/>
                </a:solidFill>
                <a:latin typeface="印品黑体" panose="00000500000000000000" pitchFamily="2" charset="-122"/>
                <a:ea typeface="印品黑体" panose="00000500000000000000" pitchFamily="2" charset="-122"/>
              </a:rPr>
              <a:t>主要内容</a:t>
            </a:r>
            <a:endParaRPr lang="zh-CN" altLang="en-US" sz="4800" b="1" dirty="0">
              <a:solidFill>
                <a:srgbClr val="C00000"/>
              </a:solidFill>
              <a:latin typeface="印品黑体" panose="00000500000000000000" pitchFamily="2" charset="-122"/>
              <a:ea typeface="印品黑体" panose="00000500000000000000" pitchFamily="2" charset="-122"/>
            </a:endParaRPr>
          </a:p>
        </p:txBody>
      </p:sp>
      <p:cxnSp>
        <p:nvCxnSpPr>
          <p:cNvPr id="25" name="直接连接符 24"/>
          <p:cNvCxnSpPr/>
          <p:nvPr/>
        </p:nvCxnSpPr>
        <p:spPr>
          <a:xfrm>
            <a:off x="4793411" y="1226459"/>
            <a:ext cx="2309353" cy="0"/>
          </a:xfrm>
          <a:prstGeom prst="line">
            <a:avLst/>
          </a:prstGeom>
          <a:ln>
            <a:solidFill>
              <a:srgbClr val="12721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297093" y="1557867"/>
            <a:ext cx="8785860" cy="3547125"/>
          </a:xfrm>
          <a:prstGeom prst="rect">
            <a:avLst/>
          </a:prstGeom>
          <a:solidFill>
            <a:schemeClr val="accent3">
              <a:lumMod val="40000"/>
              <a:lumOff val="60000"/>
            </a:schemeClr>
          </a:solidFill>
        </p:spPr>
        <p:txBody>
          <a:bodyPr wrap="square">
            <a:spAutoFit/>
          </a:bodyPr>
          <a:lstStyle/>
          <a:p>
            <a:pPr>
              <a:lnSpc>
                <a:spcPct val="250000"/>
              </a:lnSpc>
            </a:pPr>
            <a:r>
              <a:rPr lang="zh-CN" altLang="en-US" sz="3200" b="1" dirty="0">
                <a:solidFill>
                  <a:schemeClr val="tx1"/>
                </a:solidFill>
                <a:latin typeface="微软雅黑" panose="020B0503020204020204" charset="-122"/>
                <a:ea typeface="微软雅黑" panose="020B0503020204020204" charset="-122"/>
              </a:rPr>
              <a:t>一、背景及目的</a:t>
            </a:r>
            <a:endParaRPr lang="en-US" altLang="zh-CN" sz="3200" b="1" dirty="0">
              <a:solidFill>
                <a:schemeClr val="tx1"/>
              </a:solidFill>
              <a:latin typeface="微软雅黑" panose="020B0503020204020204" charset="-122"/>
              <a:ea typeface="微软雅黑" panose="020B0503020204020204" charset="-122"/>
            </a:endParaRPr>
          </a:p>
          <a:p>
            <a:pPr>
              <a:lnSpc>
                <a:spcPct val="250000"/>
              </a:lnSpc>
            </a:pPr>
            <a:r>
              <a:rPr lang="zh-CN" altLang="en-US" sz="3200" b="1" dirty="0">
                <a:solidFill>
                  <a:schemeClr val="tx1"/>
                </a:solidFill>
                <a:latin typeface="微软雅黑" panose="020B0503020204020204" charset="-122"/>
                <a:ea typeface="微软雅黑" panose="020B0503020204020204" charset="-122"/>
              </a:rPr>
              <a:t>二、报表修订内容</a:t>
            </a:r>
            <a:endParaRPr lang="en-US" altLang="zh-CN" sz="3200" b="1" dirty="0">
              <a:solidFill>
                <a:schemeClr val="tx1"/>
              </a:solidFill>
              <a:latin typeface="微软雅黑" panose="020B0503020204020204" charset="-122"/>
              <a:ea typeface="微软雅黑" panose="020B0503020204020204" charset="-122"/>
            </a:endParaRPr>
          </a:p>
          <a:p>
            <a:pPr>
              <a:lnSpc>
                <a:spcPct val="250000"/>
              </a:lnSpc>
            </a:pPr>
            <a:r>
              <a:rPr lang="zh-CN" altLang="en-US" sz="3200" b="1" dirty="0">
                <a:solidFill>
                  <a:schemeClr val="tx1"/>
                </a:solidFill>
                <a:latin typeface="微软雅黑" panose="020B0503020204020204" charset="-122"/>
                <a:ea typeface="微软雅黑" panose="020B0503020204020204" charset="-122"/>
              </a:rPr>
              <a:t>三、企业所得税多缴税款的处理。</a:t>
            </a:r>
            <a:endParaRPr lang="zh-CN" altLang="en-US" sz="3200" b="1" dirty="0">
              <a:solidFill>
                <a:schemeClr val="tx1"/>
              </a:solidFill>
              <a:latin typeface="微软雅黑" panose="020B0503020204020204" charset="-122"/>
              <a:ea typeface="微软雅黑" panose="020B0503020204020204" charset="-122"/>
            </a:endParaRPr>
          </a:p>
        </p:txBody>
      </p:sp>
      <p:grpSp>
        <p:nvGrpSpPr>
          <p:cNvPr id="27" name="组合 26"/>
          <p:cNvGrpSpPr/>
          <p:nvPr/>
        </p:nvGrpSpPr>
        <p:grpSpPr bwMode="auto">
          <a:xfrm>
            <a:off x="10709487" y="4220633"/>
            <a:ext cx="1029547" cy="2404533"/>
            <a:chOff x="5003800" y="1834716"/>
            <a:chExt cx="2184400" cy="3798169"/>
          </a:xfrm>
        </p:grpSpPr>
        <p:sp>
          <p:nvSpPr>
            <p:cNvPr id="28"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solidFill>
              <a:srgbClr val="219E21"/>
            </a:solidFill>
            <a:ln w="0">
              <a:noFill/>
              <a:prstDash val="solid"/>
              <a:round/>
            </a:ln>
            <a:effectLst>
              <a:outerShdw blurRad="50800" dist="38100" dir="2700000" algn="tl" rotWithShape="0">
                <a:prstClr val="black">
                  <a:alpha val="40000"/>
                </a:prstClr>
              </a:outerShdw>
            </a:effectLst>
          </p:spPr>
          <p:txBody>
            <a:bodyPr/>
            <a:lstStyle/>
            <a:p>
              <a:pPr fontAlgn="auto"/>
              <a:endParaRPr lang="zh-CN" altLang="en-US" sz="2400" noProof="1">
                <a:latin typeface="印品黑体" panose="00000500000000000000" pitchFamily="2" charset="-122"/>
              </a:endParaRPr>
            </a:p>
          </p:txBody>
        </p:sp>
        <p:sp>
          <p:nvSpPr>
            <p:cNvPr id="29" name="任意多边形 28"/>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sp>
          <p:nvSpPr>
            <p:cNvPr id="30" name="任意多边形 29"/>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sp>
          <p:nvSpPr>
            <p:cNvPr id="31" name="任意多边形 30"/>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latin typeface="印品黑体" panose="00000500000000000000" pitchFamily="2" charset="-122"/>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24"/>
                                        </p:tgtEl>
                                        <p:attrNameLst>
                                          <p:attrName>style.visibility</p:attrName>
                                        </p:attrNameLst>
                                      </p:cBhvr>
                                      <p:to>
                                        <p:strVal val="visible"/>
                                      </p:to>
                                    </p:set>
                                    <p:set>
                                      <p:cBhvr>
                                        <p:cTn id="11" dur="227" fill="hold">
                                          <p:stCondLst>
                                            <p:cond delay="0"/>
                                          </p:stCondLst>
                                        </p:cTn>
                                        <p:tgtEl>
                                          <p:spTgt spid="24"/>
                                        </p:tgtEl>
                                        <p:attrNameLst>
                                          <p:attrName>style.rotation</p:attrName>
                                        </p:attrNameLst>
                                      </p:cBhvr>
                                      <p:to>
                                        <p:strVal val="-45.0"/>
                                      </p:to>
                                    </p:set>
                                    <p:anim calcmode="lin" valueType="num">
                                      <p:cBhvr>
                                        <p:cTn id="12" dur="227" fill="hold">
                                          <p:stCondLst>
                                            <p:cond delay="227"/>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24"/>
                                        </p:tgtEl>
                                        <p:attrNameLst>
                                          <p:attrName>ppt_y</p:attrName>
                                        </p:attrNameLst>
                                      </p:cBhvr>
                                      <p:tavLst>
                                        <p:tav tm="0">
                                          <p:val>
                                            <p:strVal val="#ppt_y-(0.354*#ppt_w-0.172*#ppt_h)"/>
                                          </p:val>
                                        </p:tav>
                                        <p:tav tm="100000">
                                          <p:val>
                                            <p:strVal val="#ppt_y"/>
                                          </p:val>
                                        </p:tav>
                                      </p:tavLst>
                                    </p:anim>
                                  </p:childTnLst>
                                </p:cTn>
                              </p:par>
                              <p:par>
                                <p:cTn id="16" presetID="53" presetClass="entr" presetSubtype="16" fill="hold" nodeType="withEffect">
                                  <p:stCondLst>
                                    <p:cond delay="4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27905" y="3596398"/>
            <a:ext cx="9662528" cy="3177513"/>
          </a:xfrm>
          <a:prstGeom prst="rect">
            <a:avLst/>
          </a:prstGeom>
        </p:spPr>
      </p:pic>
      <p:sp>
        <p:nvSpPr>
          <p:cNvPr id="7" name="矩形 6"/>
          <p:cNvSpPr/>
          <p:nvPr/>
        </p:nvSpPr>
        <p:spPr>
          <a:xfrm>
            <a:off x="-656635" y="312056"/>
            <a:ext cx="12431608" cy="523220"/>
          </a:xfrm>
          <a:prstGeom prst="rect">
            <a:avLst/>
          </a:prstGeom>
        </p:spPr>
        <p:txBody>
          <a:bodyPr wrap="none">
            <a:spAutoFit/>
          </a:bodyPr>
          <a:lstStyle/>
          <a:p>
            <a:r>
              <a:rPr lang="zh-CN" altLang="en-US" sz="2800" b="1" spc="-150" dirty="0">
                <a:solidFill>
                  <a:schemeClr val="accent5">
                    <a:lumMod val="50000"/>
                  </a:schemeClr>
                </a:solidFill>
                <a:cs typeface="+mn-ea"/>
                <a:sym typeface="+mn-lt"/>
              </a:rPr>
              <a:t>　　（二）</a:t>
            </a:r>
            <a:r>
              <a:rPr lang="en-US" altLang="zh-CN" sz="2800" b="1" spc="-150" dirty="0">
                <a:solidFill>
                  <a:schemeClr val="accent5">
                    <a:lumMod val="50000"/>
                  </a:schemeClr>
                </a:solidFill>
                <a:cs typeface="+mn-ea"/>
                <a:sym typeface="+mn-lt"/>
              </a:rPr>
              <a:t>《</a:t>
            </a:r>
            <a:r>
              <a:rPr lang="zh-CN" altLang="en-US" sz="2800" b="1" spc="-150" dirty="0">
                <a:solidFill>
                  <a:schemeClr val="accent5">
                    <a:lumMod val="50000"/>
                  </a:schemeClr>
                </a:solidFill>
                <a:cs typeface="+mn-ea"/>
                <a:sym typeface="+mn-lt"/>
              </a:rPr>
              <a:t>中华人民共和国企业所得税年度纳税申报表（</a:t>
            </a:r>
            <a:r>
              <a:rPr lang="en-US" altLang="zh-CN" sz="2800" b="1" spc="-150" dirty="0">
                <a:solidFill>
                  <a:schemeClr val="accent5">
                    <a:lumMod val="50000"/>
                  </a:schemeClr>
                </a:solidFill>
                <a:cs typeface="+mn-ea"/>
                <a:sym typeface="+mn-lt"/>
              </a:rPr>
              <a:t>A</a:t>
            </a:r>
            <a:r>
              <a:rPr lang="zh-CN" altLang="en-US" sz="2800" b="1" spc="-150" dirty="0">
                <a:solidFill>
                  <a:schemeClr val="accent5">
                    <a:lumMod val="50000"/>
                  </a:schemeClr>
                </a:solidFill>
                <a:cs typeface="+mn-ea"/>
                <a:sym typeface="+mn-lt"/>
              </a:rPr>
              <a:t>类）</a:t>
            </a:r>
            <a:r>
              <a:rPr lang="en-US" altLang="zh-CN" sz="2800" b="1" spc="-150" dirty="0">
                <a:solidFill>
                  <a:schemeClr val="accent5">
                    <a:lumMod val="50000"/>
                  </a:schemeClr>
                </a:solidFill>
                <a:cs typeface="+mn-ea"/>
                <a:sym typeface="+mn-lt"/>
              </a:rPr>
              <a:t>》</a:t>
            </a:r>
            <a:r>
              <a:rPr lang="zh-CN" altLang="en-US" sz="2800" b="1" spc="-150" dirty="0">
                <a:solidFill>
                  <a:schemeClr val="accent5">
                    <a:lumMod val="50000"/>
                  </a:schemeClr>
                </a:solidFill>
                <a:cs typeface="+mn-ea"/>
                <a:sym typeface="+mn-lt"/>
              </a:rPr>
              <a:t>（</a:t>
            </a:r>
            <a:r>
              <a:rPr lang="en-US" altLang="zh-CN" sz="2800" b="1" spc="-150" dirty="0">
                <a:solidFill>
                  <a:schemeClr val="accent5">
                    <a:lumMod val="50000"/>
                  </a:schemeClr>
                </a:solidFill>
                <a:cs typeface="+mn-ea"/>
                <a:sym typeface="+mn-lt"/>
              </a:rPr>
              <a:t>A100000</a:t>
            </a:r>
            <a:r>
              <a:rPr lang="zh-CN" altLang="en-US" sz="2800" b="1" spc="-150" dirty="0">
                <a:solidFill>
                  <a:schemeClr val="accent5">
                    <a:lumMod val="50000"/>
                  </a:schemeClr>
                </a:solidFill>
                <a:cs typeface="+mn-ea"/>
                <a:sym typeface="+mn-lt"/>
              </a:rPr>
              <a:t>）</a:t>
            </a:r>
            <a:endParaRPr lang="zh-CN" altLang="en-US" sz="2800" b="1" spc="-150" dirty="0">
              <a:solidFill>
                <a:schemeClr val="accent5">
                  <a:lumMod val="50000"/>
                </a:schemeClr>
              </a:solidFill>
              <a:cs typeface="+mn-ea"/>
              <a:sym typeface="+mn-lt"/>
            </a:endParaRPr>
          </a:p>
        </p:txBody>
      </p:sp>
      <p:sp>
        <p:nvSpPr>
          <p:cNvPr id="2" name="文本框 1"/>
          <p:cNvSpPr txBox="1"/>
          <p:nvPr/>
        </p:nvSpPr>
        <p:spPr>
          <a:xfrm>
            <a:off x="751260" y="1159544"/>
            <a:ext cx="10173413" cy="1884618"/>
          </a:xfrm>
          <a:prstGeom prst="rect">
            <a:avLst/>
          </a:prstGeom>
          <a:noFill/>
        </p:spPr>
        <p:txBody>
          <a:bodyPr wrap="square" rtlCol="0" anchor="t">
            <a:spAutoFit/>
          </a:bodyPr>
          <a:lstStyle/>
          <a:p>
            <a:pPr>
              <a:lnSpc>
                <a:spcPct val="150000"/>
              </a:lnSpc>
            </a:pPr>
            <a:r>
              <a:rPr lang="zh-CN" altLang="en-US" sz="2000" dirty="0">
                <a:latin typeface="微软雅黑" panose="020B0503020204020204" charset="-122"/>
                <a:ea typeface="微软雅黑" panose="020B0503020204020204" charset="-122"/>
              </a:rPr>
              <a:t>　　为便利</a:t>
            </a:r>
            <a:r>
              <a:rPr lang="zh-CN" altLang="en-US" sz="2000" b="1" dirty="0">
                <a:latin typeface="微软雅黑" panose="020B0503020204020204" charset="-122"/>
                <a:ea typeface="微软雅黑" panose="020B0503020204020204" charset="-122"/>
              </a:rPr>
              <a:t>民族自治地区企业所得税地方分享部分</a:t>
            </a:r>
            <a:r>
              <a:rPr lang="zh-CN" altLang="en-US" sz="2000" dirty="0">
                <a:latin typeface="微软雅黑" panose="020B0503020204020204" charset="-122"/>
                <a:ea typeface="微软雅黑" panose="020B0503020204020204" charset="-122"/>
              </a:rPr>
              <a:t>减免优惠政策计算，将该事项由</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减免所得税优惠明细表</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a:t>
            </a:r>
            <a:r>
              <a:rPr lang="en-US" altLang="zh-CN" sz="2000" dirty="0">
                <a:solidFill>
                  <a:srgbClr val="FF0000"/>
                </a:solidFill>
                <a:latin typeface="微软雅黑" panose="020B0503020204020204" charset="-122"/>
                <a:ea typeface="微软雅黑" panose="020B0503020204020204" charset="-122"/>
              </a:rPr>
              <a:t>A107040</a:t>
            </a:r>
            <a:r>
              <a:rPr lang="zh-CN" altLang="en-US" sz="2000" dirty="0">
                <a:latin typeface="微软雅黑" panose="020B0503020204020204" charset="-122"/>
                <a:ea typeface="微软雅黑" panose="020B0503020204020204" charset="-122"/>
              </a:rPr>
              <a:t>）调整至</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中华人民共和国企业所得税年度纳税申报表（</a:t>
            </a:r>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类）</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a:t>
            </a:r>
            <a:r>
              <a:rPr lang="en-US" altLang="zh-CN" sz="2000" dirty="0">
                <a:latin typeface="微软雅黑" panose="020B0503020204020204" charset="-122"/>
                <a:ea typeface="微软雅黑" panose="020B0503020204020204" charset="-122"/>
              </a:rPr>
              <a:t>A</a:t>
            </a:r>
            <a:r>
              <a:rPr lang="en-US" altLang="zh-CN" sz="2000" dirty="0">
                <a:solidFill>
                  <a:srgbClr val="FF0000"/>
                </a:solidFill>
                <a:latin typeface="微软雅黑" panose="020B0503020204020204" charset="-122"/>
                <a:ea typeface="微软雅黑" panose="020B0503020204020204" charset="-122"/>
              </a:rPr>
              <a:t>100000</a:t>
            </a:r>
            <a:r>
              <a:rPr lang="zh-CN" altLang="en-US" sz="2000" dirty="0">
                <a:latin typeface="微软雅黑" panose="020B0503020204020204" charset="-122"/>
                <a:ea typeface="微软雅黑" panose="020B0503020204020204" charset="-122"/>
              </a:rPr>
              <a:t>），并</a:t>
            </a:r>
            <a:r>
              <a:rPr lang="zh-CN" altLang="en-US" sz="2000" dirty="0">
                <a:solidFill>
                  <a:srgbClr val="FF0000"/>
                </a:solidFill>
                <a:latin typeface="微软雅黑" panose="020B0503020204020204" charset="-122"/>
                <a:ea typeface="微软雅黑" panose="020B0503020204020204" charset="-122"/>
              </a:rPr>
              <a:t>增加第</a:t>
            </a:r>
            <a:r>
              <a:rPr lang="en-US" altLang="zh-CN" sz="2000" dirty="0">
                <a:solidFill>
                  <a:srgbClr val="FF0000"/>
                </a:solidFill>
                <a:latin typeface="微软雅黑" panose="020B0503020204020204" charset="-122"/>
                <a:ea typeface="微软雅黑" panose="020B0503020204020204" charset="-122"/>
              </a:rPr>
              <a:t>38</a:t>
            </a:r>
            <a:r>
              <a:rPr lang="zh-CN" altLang="en-US" sz="2000" dirty="0">
                <a:solidFill>
                  <a:srgbClr val="FF0000"/>
                </a:solidFill>
                <a:latin typeface="微软雅黑" panose="020B0503020204020204" charset="-122"/>
                <a:ea typeface="微软雅黑" panose="020B0503020204020204" charset="-122"/>
              </a:rPr>
              <a:t>行</a:t>
            </a:r>
            <a:r>
              <a:rPr lang="zh-CN" altLang="en-US" sz="2000" dirty="0">
                <a:latin typeface="微软雅黑" panose="020B0503020204020204" charset="-122"/>
                <a:ea typeface="微软雅黑" panose="020B0503020204020204" charset="-122"/>
              </a:rPr>
              <a:t>“本年实际应补（退）所得税额”，用于计算享受优惠政策后实际应纳所得税额。</a:t>
            </a:r>
            <a:endParaRPr lang="zh-CN" altLang="en-US" sz="2000" b="1" dirty="0">
              <a:solidFill>
                <a:srgbClr val="FF0000"/>
              </a:solidFill>
              <a:latin typeface="微软雅黑" panose="020B0503020204020204" charset="-122"/>
              <a:ea typeface="微软雅黑" panose="020B0503020204020204" charset="-122"/>
            </a:endParaRPr>
          </a:p>
        </p:txBody>
      </p:sp>
      <p:sp>
        <p:nvSpPr>
          <p:cNvPr id="6" name="对话气泡: 圆角矩形 5"/>
          <p:cNvSpPr/>
          <p:nvPr/>
        </p:nvSpPr>
        <p:spPr>
          <a:xfrm>
            <a:off x="7122762" y="3261602"/>
            <a:ext cx="4652211" cy="1675139"/>
          </a:xfrm>
          <a:prstGeom prst="wedgeRoundRectCallout">
            <a:avLst>
              <a:gd name="adj1" fmla="val -143"/>
              <a:gd name="adj2" fmla="val 115171"/>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nSpc>
                <a:spcPct val="150000"/>
              </a:lnSpc>
            </a:pPr>
            <a:r>
              <a:rPr lang="zh-CN" altLang="en-US" sz="2000" b="1" dirty="0">
                <a:latin typeface="微软雅黑" panose="020B0503020204020204" charset="-122"/>
                <a:ea typeface="微软雅黑" panose="020B0503020204020204" charset="-122"/>
              </a:rPr>
              <a:t>公式</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实际应纳所得税额”</a:t>
            </a:r>
            <a:r>
              <a:rPr lang="en-US" altLang="zh-CN" sz="2000" b="1" dirty="0">
                <a:latin typeface="微软雅黑" panose="020B0503020204020204" charset="-122"/>
                <a:ea typeface="微软雅黑" panose="020B0503020204020204" charset="-122"/>
              </a:rPr>
              <a:t>×40%×</a:t>
            </a:r>
            <a:r>
              <a:rPr lang="zh-CN" altLang="en-US" sz="2000" b="1" dirty="0">
                <a:latin typeface="微软雅黑" panose="020B0503020204020204" charset="-122"/>
                <a:ea typeface="微软雅黑" panose="020B0503020204020204" charset="-122"/>
              </a:rPr>
              <a:t>减征幅度</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本年度预缴申报累计已减免的地方分享部分减免金额。</a:t>
            </a:r>
            <a:endParaRPr lang="zh-CN" altLang="en-US" sz="2000" b="1" dirty="0">
              <a:latin typeface="微软雅黑" panose="020B0503020204020204" charset="-122"/>
              <a:ea typeface="微软雅黑" panose="020B0503020204020204" charset="-122"/>
            </a:endParaRPr>
          </a:p>
        </p:txBody>
      </p:sp>
      <p:cxnSp>
        <p:nvCxnSpPr>
          <p:cNvPr id="3" name="直接箭头连接符 2"/>
          <p:cNvCxnSpPr/>
          <p:nvPr/>
        </p:nvCxnSpPr>
        <p:spPr>
          <a:xfrm flipV="1">
            <a:off x="6104890" y="3795395"/>
            <a:ext cx="2385060" cy="32448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2144" y="408309"/>
            <a:ext cx="9123010" cy="523220"/>
          </a:xfrm>
          <a:prstGeom prst="rect">
            <a:avLst/>
          </a:prstGeom>
        </p:spPr>
        <p:txBody>
          <a:bodyPr wrap="none">
            <a:spAutoFit/>
          </a:bodyPr>
          <a:lstStyle/>
          <a:p>
            <a:r>
              <a:rPr lang="zh-CN" altLang="en-US" sz="2800" b="1" spc="-150" dirty="0">
                <a:solidFill>
                  <a:schemeClr val="accent5">
                    <a:lumMod val="50000"/>
                  </a:schemeClr>
                </a:solidFill>
                <a:cs typeface="+mn-ea"/>
                <a:sym typeface="+mn-lt"/>
              </a:rPr>
              <a:t>（三）</a:t>
            </a:r>
            <a:r>
              <a:rPr lang="en-US" altLang="zh-CN" sz="2800" b="1" spc="-150" dirty="0">
                <a:solidFill>
                  <a:schemeClr val="accent5">
                    <a:lumMod val="50000"/>
                  </a:schemeClr>
                </a:solidFill>
                <a:cs typeface="+mn-ea"/>
                <a:sym typeface="+mn-lt"/>
              </a:rPr>
              <a:t>《</a:t>
            </a:r>
            <a:r>
              <a:rPr lang="zh-CN" altLang="en-US" sz="2800" b="1" spc="-150" dirty="0">
                <a:solidFill>
                  <a:schemeClr val="accent5">
                    <a:lumMod val="50000"/>
                  </a:schemeClr>
                </a:solidFill>
                <a:cs typeface="+mn-ea"/>
                <a:sym typeface="+mn-lt"/>
              </a:rPr>
              <a:t>资产折旧、摊销及纳税调整明细表</a:t>
            </a:r>
            <a:r>
              <a:rPr lang="en-US" altLang="zh-CN" sz="2800" b="1" spc="-150" dirty="0">
                <a:solidFill>
                  <a:schemeClr val="accent5">
                    <a:lumMod val="50000"/>
                  </a:schemeClr>
                </a:solidFill>
                <a:cs typeface="+mn-ea"/>
                <a:sym typeface="+mn-lt"/>
              </a:rPr>
              <a:t>》</a:t>
            </a:r>
            <a:r>
              <a:rPr lang="zh-CN" altLang="en-US" sz="2800" b="1" spc="-150" dirty="0">
                <a:solidFill>
                  <a:schemeClr val="accent5">
                    <a:lumMod val="50000"/>
                  </a:schemeClr>
                </a:solidFill>
                <a:cs typeface="+mn-ea"/>
                <a:sym typeface="+mn-lt"/>
              </a:rPr>
              <a:t>（</a:t>
            </a:r>
            <a:r>
              <a:rPr lang="en-US" altLang="zh-CN" sz="2800" b="1" spc="-150" dirty="0">
                <a:solidFill>
                  <a:schemeClr val="accent5">
                    <a:lumMod val="50000"/>
                  </a:schemeClr>
                </a:solidFill>
                <a:cs typeface="+mn-ea"/>
                <a:sym typeface="+mn-lt"/>
              </a:rPr>
              <a:t>A105080</a:t>
            </a:r>
            <a:r>
              <a:rPr lang="zh-CN" altLang="en-US" sz="2800" b="1" spc="-150" dirty="0">
                <a:solidFill>
                  <a:schemeClr val="accent5">
                    <a:lumMod val="50000"/>
                  </a:schemeClr>
                </a:solidFill>
                <a:cs typeface="+mn-ea"/>
                <a:sym typeface="+mn-lt"/>
              </a:rPr>
              <a:t>）</a:t>
            </a:r>
            <a:endParaRPr lang="zh-CN" altLang="en-US" sz="2800" b="1" spc="-150" dirty="0">
              <a:solidFill>
                <a:schemeClr val="accent5">
                  <a:lumMod val="50000"/>
                </a:schemeClr>
              </a:solidFill>
              <a:cs typeface="+mn-ea"/>
              <a:sym typeface="+mn-lt"/>
            </a:endParaRPr>
          </a:p>
        </p:txBody>
      </p:sp>
      <p:sp>
        <p:nvSpPr>
          <p:cNvPr id="9" name="文本框 8"/>
          <p:cNvSpPr txBox="1"/>
          <p:nvPr/>
        </p:nvSpPr>
        <p:spPr>
          <a:xfrm>
            <a:off x="850231" y="1396532"/>
            <a:ext cx="10266948" cy="1422954"/>
          </a:xfrm>
          <a:prstGeom prst="rect">
            <a:avLst/>
          </a:prstGeom>
          <a:noFill/>
        </p:spPr>
        <p:txBody>
          <a:bodyPr wrap="square">
            <a:spAutoFit/>
          </a:bodyPr>
          <a:lstStyle/>
          <a:p>
            <a:pPr>
              <a:lnSpc>
                <a:spcPct val="150000"/>
              </a:lnSpc>
            </a:pPr>
            <a:r>
              <a:rPr lang="zh-CN" altLang="en-US" sz="2000" dirty="0">
                <a:solidFill>
                  <a:srgbClr val="FF0000"/>
                </a:solidFill>
              </a:rPr>
              <a:t>新增</a:t>
            </a:r>
            <a:r>
              <a:rPr lang="zh-CN" altLang="en-US" sz="2000" dirty="0"/>
              <a:t>“特定地区企业固定资产加速折旧”“特定地区企业固定资产一次性扣除”“特定地区企业无形资产加速摊销”“特定地区企业无形资产一次性摊销”部分，供海南自由贸易港等特定地区企业填报资产折旧、摊销相关优惠政策。</a:t>
            </a:r>
            <a:endParaRPr lang="zh-CN" altLang="en-US" sz="2000" dirty="0"/>
          </a:p>
        </p:txBody>
      </p:sp>
      <p:pic>
        <p:nvPicPr>
          <p:cNvPr id="11" name="图片 10"/>
          <p:cNvPicPr>
            <a:picLocks noChangeAspect="1"/>
          </p:cNvPicPr>
          <p:nvPr/>
        </p:nvPicPr>
        <p:blipFill>
          <a:blip r:embed="rId1"/>
          <a:stretch>
            <a:fillRect/>
          </a:stretch>
        </p:blipFill>
        <p:spPr>
          <a:xfrm>
            <a:off x="402144" y="3047803"/>
            <a:ext cx="4939877" cy="3662809"/>
          </a:xfrm>
          <a:prstGeom prst="rect">
            <a:avLst/>
          </a:prstGeom>
        </p:spPr>
      </p:pic>
      <p:pic>
        <p:nvPicPr>
          <p:cNvPr id="13" name="图片 12"/>
          <p:cNvPicPr>
            <a:picLocks noChangeAspect="1"/>
          </p:cNvPicPr>
          <p:nvPr/>
        </p:nvPicPr>
        <p:blipFill>
          <a:blip r:embed="rId2"/>
          <a:stretch>
            <a:fillRect/>
          </a:stretch>
        </p:blipFill>
        <p:spPr>
          <a:xfrm>
            <a:off x="6602143" y="3038547"/>
            <a:ext cx="5167814" cy="3672065"/>
          </a:xfrm>
          <a:prstGeom prst="rect">
            <a:avLst/>
          </a:prstGeom>
        </p:spPr>
      </p:pic>
      <p:sp>
        <p:nvSpPr>
          <p:cNvPr id="2" name="椭圆 1"/>
          <p:cNvSpPr/>
          <p:nvPr/>
        </p:nvSpPr>
        <p:spPr>
          <a:xfrm>
            <a:off x="11036969" y="2339383"/>
            <a:ext cx="609600" cy="589633"/>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solidFill>
                  <a:srgbClr val="0070C0"/>
                </a:solidFill>
              </a:rPr>
              <a:t>旧</a:t>
            </a:r>
            <a:endParaRPr lang="zh-CN" altLang="en-US" dirty="0">
              <a:solidFill>
                <a:srgbClr val="0070C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11266226"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（四）</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免税、减计收入及加计扣除优惠明细表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A107010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8" name="文本框 7"/>
          <p:cNvSpPr txBox="1"/>
          <p:nvPr/>
        </p:nvSpPr>
        <p:spPr>
          <a:xfrm>
            <a:off x="1014078" y="1531092"/>
            <a:ext cx="9978189" cy="1705403"/>
          </a:xfrm>
          <a:prstGeom prst="rect">
            <a:avLst/>
          </a:prstGeom>
          <a:noFill/>
          <a:ln>
            <a:solidFill>
              <a:schemeClr val="accent1"/>
            </a:solidFill>
          </a:ln>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根据</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财政部 税务总局关于进一步完善研发费用税前加计扣除政策的公告</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r>
              <a:rPr lang="en-US" altLang="zh-CN" dirty="0">
                <a:latin typeface="微软雅黑" panose="020B0503020204020204" charset="-122"/>
                <a:ea typeface="微软雅黑" panose="020B0503020204020204" charset="-122"/>
              </a:rPr>
              <a:t>2021</a:t>
            </a:r>
            <a:r>
              <a:rPr lang="zh-CN" altLang="en-US" dirty="0">
                <a:latin typeface="微软雅黑" panose="020B0503020204020204" charset="-122"/>
                <a:ea typeface="微软雅黑" panose="020B0503020204020204" charset="-122"/>
              </a:rPr>
              <a:t>年第</a:t>
            </a:r>
            <a:r>
              <a:rPr lang="en-US" altLang="zh-CN" dirty="0">
                <a:latin typeface="微软雅黑" panose="020B0503020204020204" charset="-122"/>
                <a:ea typeface="微软雅黑" panose="020B0503020204020204" charset="-122"/>
              </a:rPr>
              <a:t>13</a:t>
            </a:r>
            <a:r>
              <a:rPr lang="zh-CN" altLang="en-US" dirty="0">
                <a:latin typeface="微软雅黑" panose="020B0503020204020204" charset="-122"/>
                <a:ea typeface="微软雅黑" panose="020B0503020204020204" charset="-122"/>
              </a:rPr>
              <a:t>号），在第</a:t>
            </a:r>
            <a:r>
              <a:rPr lang="en-US" altLang="zh-CN" dirty="0">
                <a:latin typeface="微软雅黑" panose="020B0503020204020204" charset="-122"/>
                <a:ea typeface="微软雅黑" panose="020B0503020204020204" charset="-122"/>
              </a:rPr>
              <a:t>28</a:t>
            </a:r>
            <a:r>
              <a:rPr lang="zh-CN" altLang="en-US" dirty="0">
                <a:latin typeface="微软雅黑" panose="020B0503020204020204" charset="-122"/>
                <a:ea typeface="微软雅黑" panose="020B0503020204020204" charset="-122"/>
              </a:rPr>
              <a:t>行“（三）企业为获得创新性、创意性、突破性的产品进行</a:t>
            </a:r>
            <a:r>
              <a:rPr lang="zh-CN" altLang="en-US" dirty="0">
                <a:solidFill>
                  <a:srgbClr val="FF0000"/>
                </a:solidFill>
                <a:latin typeface="微软雅黑" panose="020B0503020204020204" charset="-122"/>
                <a:ea typeface="微软雅黑" panose="020B0503020204020204" charset="-122"/>
              </a:rPr>
              <a:t>创意设计活动</a:t>
            </a:r>
            <a:r>
              <a:rPr lang="zh-CN" altLang="en-US" dirty="0">
                <a:latin typeface="微软雅黑" panose="020B0503020204020204" charset="-122"/>
                <a:ea typeface="微软雅黑" panose="020B0503020204020204" charset="-122"/>
              </a:rPr>
              <a:t>而发生的相关费用加计扣除”增加“（加计扣除比例</a:t>
            </a:r>
            <a:r>
              <a:rPr lang="en-US" altLang="zh-CN" dirty="0">
                <a:latin typeface="微软雅黑" panose="020B0503020204020204" charset="-122"/>
                <a:ea typeface="微软雅黑" panose="020B0503020204020204" charset="-122"/>
              </a:rPr>
              <a:t>____%</a:t>
            </a:r>
            <a:r>
              <a:rPr lang="zh-CN" altLang="en-US" dirty="0">
                <a:latin typeface="微软雅黑" panose="020B0503020204020204" charset="-122"/>
                <a:ea typeface="微软雅黑" panose="020B0503020204020204" charset="-122"/>
              </a:rPr>
              <a:t>）”，供纳税人根据有关政策规定填报适用的加计扣除比例。</a:t>
            </a:r>
            <a:endParaRPr lang="zh-CN" altLang="en-US" dirty="0">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a:stretch>
            <a:fillRect/>
          </a:stretch>
        </p:blipFill>
        <p:spPr>
          <a:xfrm>
            <a:off x="1097241" y="4389484"/>
            <a:ext cx="9895026" cy="1874847"/>
          </a:xfrm>
          <a:prstGeom prst="rect">
            <a:avLst/>
          </a:prstGeom>
        </p:spPr>
      </p:pic>
      <p:sp>
        <p:nvSpPr>
          <p:cNvPr id="12" name="文本框 11"/>
          <p:cNvSpPr txBox="1"/>
          <p:nvPr/>
        </p:nvSpPr>
        <p:spPr>
          <a:xfrm>
            <a:off x="2955172" y="3950967"/>
            <a:ext cx="6096000" cy="369332"/>
          </a:xfrm>
          <a:prstGeom prst="rect">
            <a:avLst/>
          </a:prstGeom>
          <a:noFill/>
        </p:spPr>
        <p:txBody>
          <a:bodyPr wrap="square">
            <a:spAutoFit/>
          </a:bodyPr>
          <a:lstStyle/>
          <a:p>
            <a:pPr algn="ctr">
              <a:spcBef>
                <a:spcPts val="600"/>
              </a:spcBef>
              <a:spcAft>
                <a:spcPts val="600"/>
              </a:spcAft>
              <a:tabLst>
                <a:tab pos="133350" algn="l"/>
                <a:tab pos="2933700" algn="ctr"/>
              </a:tabLst>
            </a:pPr>
            <a:r>
              <a:rPr lang="en-US" altLang="zh-CN" sz="1800" b="1" kern="100" dirty="0">
                <a:effectLst/>
                <a:latin typeface="宋体" panose="02010600030101010101" pitchFamily="2" charset="-122"/>
                <a:ea typeface="CESI宋体-GB2312"/>
                <a:cs typeface="宋体" panose="02010600030101010101" pitchFamily="2" charset="-122"/>
              </a:rPr>
              <a:t>A107010	</a:t>
            </a:r>
            <a:r>
              <a:rPr lang="zh-CN" altLang="zh-CN" sz="1800" b="1" kern="100" dirty="0">
                <a:effectLst/>
                <a:latin typeface="Times New Roman" panose="02020603050405020304" pitchFamily="18" charset="0"/>
                <a:ea typeface="宋体" panose="02010600030101010101" pitchFamily="2" charset="-122"/>
                <a:cs typeface="宋体" panose="02010600030101010101" pitchFamily="2" charset="-122"/>
              </a:rPr>
              <a:t>免税、减计收入及加计扣除优惠明细表</a:t>
            </a:r>
            <a:endParaRPr lang="zh-CN" altLang="zh-CN" sz="1800" b="1" kern="100" dirty="0">
              <a:effectLst/>
              <a:latin typeface="Times New Roman" panose="02020603050405020304" pitchFamily="18" charset="0"/>
              <a:ea typeface="CESI宋体-GB231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69" y="1441466"/>
            <a:ext cx="9529010" cy="961289"/>
          </a:xfrm>
          <a:prstGeom prst="rect">
            <a:avLst/>
          </a:prstGeom>
          <a:noFill/>
        </p:spPr>
        <p:txBody>
          <a:bodyPr wrap="square">
            <a:spAutoFit/>
          </a:bodyPr>
          <a:lstStyle/>
          <a:p>
            <a:pPr>
              <a:lnSpc>
                <a:spcPct val="150000"/>
              </a:lnSpc>
            </a:pPr>
            <a:r>
              <a:rPr lang="zh-CN" altLang="en-US" sz="2000" b="1" dirty="0">
                <a:solidFill>
                  <a:srgbClr val="FF0000"/>
                </a:solidFill>
                <a:latin typeface="微软雅黑" panose="020B0503020204020204" charset="-122"/>
                <a:ea typeface="微软雅黑" panose="020B0503020204020204" charset="-122"/>
              </a:rPr>
              <a:t>财政部 税务总局公告</a:t>
            </a:r>
            <a:r>
              <a:rPr lang="en-US" altLang="zh-CN" sz="2000" b="1" dirty="0">
                <a:solidFill>
                  <a:srgbClr val="FF0000"/>
                </a:solidFill>
                <a:latin typeface="微软雅黑" panose="020B0503020204020204" charset="-122"/>
                <a:ea typeface="微软雅黑" panose="020B0503020204020204" charset="-122"/>
              </a:rPr>
              <a:t>2021</a:t>
            </a:r>
            <a:r>
              <a:rPr lang="zh-CN" altLang="en-US" sz="2000" b="1" dirty="0">
                <a:solidFill>
                  <a:srgbClr val="FF0000"/>
                </a:solidFill>
                <a:latin typeface="微软雅黑" panose="020B0503020204020204" charset="-122"/>
                <a:ea typeface="微软雅黑" panose="020B0503020204020204" charset="-122"/>
              </a:rPr>
              <a:t>年第</a:t>
            </a:r>
            <a:r>
              <a:rPr lang="en-US" altLang="zh-CN" sz="2000" b="1" dirty="0">
                <a:solidFill>
                  <a:srgbClr val="FF0000"/>
                </a:solidFill>
                <a:latin typeface="微软雅黑" panose="020B0503020204020204" charset="-122"/>
                <a:ea typeface="微软雅黑" panose="020B0503020204020204" charset="-122"/>
              </a:rPr>
              <a:t>13</a:t>
            </a:r>
            <a:r>
              <a:rPr lang="zh-CN" altLang="en-US" sz="2000" b="1" dirty="0">
                <a:solidFill>
                  <a:srgbClr val="FF0000"/>
                </a:solidFill>
                <a:latin typeface="微软雅黑" panose="020B0503020204020204" charset="-122"/>
                <a:ea typeface="微软雅黑" panose="020B0503020204020204" charset="-122"/>
              </a:rPr>
              <a:t>号 </a:t>
            </a:r>
            <a:r>
              <a:rPr lang="zh-CN" altLang="en-US" sz="2000" b="1" dirty="0">
                <a:latin typeface="微软雅黑" panose="020B0503020204020204" charset="-122"/>
                <a:ea typeface="微软雅黑" panose="020B0503020204020204" charset="-122"/>
              </a:rPr>
              <a:t>财政部 税务总局关于进一步完善研发费用税前加计扣除政策的公告</a:t>
            </a:r>
            <a:endParaRPr lang="zh-CN" altLang="en-US" sz="2000" b="1" dirty="0">
              <a:latin typeface="微软雅黑" panose="020B0503020204020204" charset="-122"/>
              <a:ea typeface="微软雅黑" panose="020B0503020204020204" charset="-122"/>
            </a:endParaRPr>
          </a:p>
        </p:txBody>
      </p:sp>
      <p:sp>
        <p:nvSpPr>
          <p:cNvPr id="8" name="文本框 7"/>
          <p:cNvSpPr txBox="1"/>
          <p:nvPr/>
        </p:nvSpPr>
        <p:spPr>
          <a:xfrm>
            <a:off x="1283369" y="2768132"/>
            <a:ext cx="9529010" cy="3782895"/>
          </a:xfrm>
          <a:prstGeom prst="rect">
            <a:avLst/>
          </a:prstGeom>
          <a:noFill/>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一、制造业企业开展研发活动中实际发生的研发费用，未形成无形资产计入当期损益的，在按规定据实扣除的基础上，</a:t>
            </a:r>
            <a:r>
              <a:rPr lang="zh-CN" altLang="en-US" b="1" dirty="0">
                <a:latin typeface="微软雅黑" panose="020B0503020204020204" charset="-122"/>
                <a:ea typeface="微软雅黑" panose="020B0503020204020204" charset="-122"/>
              </a:rPr>
              <a:t>自</a:t>
            </a:r>
            <a:r>
              <a:rPr lang="en-US" altLang="zh-CN" b="1" dirty="0">
                <a:latin typeface="微软雅黑" panose="020B0503020204020204" charset="-122"/>
                <a:ea typeface="微软雅黑" panose="020B0503020204020204" charset="-122"/>
              </a:rPr>
              <a:t>2021</a:t>
            </a:r>
            <a:r>
              <a:rPr lang="zh-CN" altLang="en-US" b="1" dirty="0">
                <a:latin typeface="微软雅黑" panose="020B0503020204020204" charset="-122"/>
                <a:ea typeface="微软雅黑" panose="020B0503020204020204" charset="-122"/>
              </a:rPr>
              <a:t>年</a:t>
            </a:r>
            <a:r>
              <a:rPr lang="en-US" altLang="zh-CN" b="1" dirty="0">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月</a:t>
            </a:r>
            <a:r>
              <a:rPr lang="en-US" altLang="zh-CN" b="1" dirty="0">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日起，再按照实际发生额的</a:t>
            </a:r>
            <a:r>
              <a:rPr lang="en-US" altLang="zh-CN" b="1" dirty="0">
                <a:latin typeface="微软雅黑" panose="020B0503020204020204" charset="-122"/>
                <a:ea typeface="微软雅黑" panose="020B0503020204020204" charset="-122"/>
              </a:rPr>
              <a:t>100%</a:t>
            </a:r>
            <a:r>
              <a:rPr lang="zh-CN" altLang="en-US" b="1" dirty="0">
                <a:latin typeface="微软雅黑" panose="020B0503020204020204" charset="-122"/>
                <a:ea typeface="微软雅黑" panose="020B0503020204020204" charset="-122"/>
              </a:rPr>
              <a:t>在税前加计扣除</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形成无形资产的，自</a:t>
            </a:r>
            <a:r>
              <a:rPr lang="en-US" altLang="zh-CN" b="1" dirty="0">
                <a:latin typeface="微软雅黑" panose="020B0503020204020204" charset="-122"/>
                <a:ea typeface="微软雅黑" panose="020B0503020204020204" charset="-122"/>
              </a:rPr>
              <a:t>2021</a:t>
            </a:r>
            <a:r>
              <a:rPr lang="zh-CN" altLang="en-US" b="1" dirty="0">
                <a:latin typeface="微软雅黑" panose="020B0503020204020204" charset="-122"/>
                <a:ea typeface="微软雅黑" panose="020B0503020204020204" charset="-122"/>
              </a:rPr>
              <a:t>年</a:t>
            </a:r>
            <a:r>
              <a:rPr lang="en-US" altLang="zh-CN" b="1" dirty="0">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月</a:t>
            </a:r>
            <a:r>
              <a:rPr lang="en-US" altLang="zh-CN" b="1" dirty="0">
                <a:latin typeface="微软雅黑" panose="020B0503020204020204" charset="-122"/>
                <a:ea typeface="微软雅黑" panose="020B0503020204020204" charset="-122"/>
              </a:rPr>
              <a:t>1</a:t>
            </a:r>
            <a:r>
              <a:rPr lang="zh-CN" altLang="en-US" b="1" dirty="0">
                <a:latin typeface="微软雅黑" panose="020B0503020204020204" charset="-122"/>
                <a:ea typeface="微软雅黑" panose="020B0503020204020204" charset="-122"/>
              </a:rPr>
              <a:t>日起，按照无形资产成本的</a:t>
            </a:r>
            <a:r>
              <a:rPr lang="en-US" altLang="zh-CN" b="1" dirty="0">
                <a:latin typeface="微软雅黑" panose="020B0503020204020204" charset="-122"/>
                <a:ea typeface="微软雅黑" panose="020B0503020204020204" charset="-122"/>
              </a:rPr>
              <a:t>200%</a:t>
            </a:r>
            <a:r>
              <a:rPr lang="zh-CN" altLang="en-US" b="1" dirty="0">
                <a:latin typeface="微软雅黑" panose="020B0503020204020204" charset="-122"/>
                <a:ea typeface="微软雅黑" panose="020B0503020204020204" charset="-122"/>
              </a:rPr>
              <a:t>在税前摊销。</a:t>
            </a:r>
            <a:endParaRPr lang="zh-CN" altLang="en-US" b="1" dirty="0">
              <a:latin typeface="微软雅黑" panose="020B0503020204020204" charset="-122"/>
              <a:ea typeface="微软雅黑" panose="020B0503020204020204" charset="-122"/>
            </a:endParaRPr>
          </a:p>
          <a:p>
            <a:pPr>
              <a:lnSpc>
                <a:spcPct val="150000"/>
              </a:lnSpc>
            </a:pP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　　本条所称制造业企业，是指以制造业业务为主营业务，享受优惠当年主营业务收入占收入总额的比例达到</a:t>
            </a:r>
            <a:r>
              <a:rPr lang="en-US" altLang="zh-CN" dirty="0">
                <a:latin typeface="微软雅黑" panose="020B0503020204020204" charset="-122"/>
                <a:ea typeface="微软雅黑" panose="020B0503020204020204" charset="-122"/>
              </a:rPr>
              <a:t>50%</a:t>
            </a:r>
            <a:r>
              <a:rPr lang="zh-CN" altLang="en-US" dirty="0">
                <a:latin typeface="微软雅黑" panose="020B0503020204020204" charset="-122"/>
                <a:ea typeface="微软雅黑" panose="020B0503020204020204" charset="-122"/>
              </a:rPr>
              <a:t>以上的企业。制造业的范围按照</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国民经济行业分类</a:t>
            </a:r>
            <a:r>
              <a:rPr lang="en-US" altLang="zh-CN" dirty="0">
                <a:latin typeface="微软雅黑" panose="020B0503020204020204" charset="-122"/>
                <a:ea typeface="微软雅黑" panose="020B0503020204020204" charset="-122"/>
              </a:rPr>
              <a:t>》(GB/T 4574-2017)</a:t>
            </a:r>
            <a:r>
              <a:rPr lang="zh-CN" altLang="en-US" dirty="0">
                <a:latin typeface="微软雅黑" panose="020B0503020204020204" charset="-122"/>
                <a:ea typeface="微软雅黑" panose="020B0503020204020204" charset="-122"/>
              </a:rPr>
              <a:t>确定，如国家有关部门更新</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国民经济行业分类</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，从其规定。收入总额按照企业所得税法第六条规定执行。</a:t>
            </a:r>
            <a:endParaRPr lang="zh-CN" altLang="en-US" dirty="0">
              <a:latin typeface="微软雅黑" panose="020B0503020204020204" charset="-122"/>
              <a:ea typeface="微软雅黑" panose="020B0503020204020204" charset="-122"/>
            </a:endParaRPr>
          </a:p>
          <a:p>
            <a:pPr>
              <a:lnSpc>
                <a:spcPct val="150000"/>
              </a:lnSpc>
            </a:pPr>
            <a:endParaRPr lang="zh-CN" altLang="en-US" dirty="0">
              <a:latin typeface="微软雅黑" panose="020B0503020204020204" charset="-122"/>
              <a:ea typeface="微软雅黑" panose="020B0503020204020204" charset="-122"/>
            </a:endParaRPr>
          </a:p>
        </p:txBody>
      </p:sp>
      <p:sp>
        <p:nvSpPr>
          <p:cNvPr id="5" name="矩形 4"/>
          <p:cNvSpPr/>
          <p:nvPr/>
        </p:nvSpPr>
        <p:spPr>
          <a:xfrm>
            <a:off x="370060" y="231845"/>
            <a:ext cx="11266226"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（四）</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免税、减计收入及加计扣除优惠明细表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A107010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9701695"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（五）</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研发费用加计扣除优惠明细表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A107012</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2" name="文本框 1"/>
          <p:cNvSpPr txBox="1"/>
          <p:nvPr/>
        </p:nvSpPr>
        <p:spPr>
          <a:xfrm>
            <a:off x="706553" y="1166763"/>
            <a:ext cx="10587089" cy="1116781"/>
          </a:xfrm>
          <a:prstGeom prst="rect">
            <a:avLst/>
          </a:prstGeom>
          <a:noFill/>
          <a:ln>
            <a:solidFill>
              <a:schemeClr val="accent1"/>
            </a:solidFill>
          </a:ln>
        </p:spPr>
        <p:txBody>
          <a:bodyPr wrap="square" rtlCol="0" anchor="t">
            <a:spAutoFit/>
          </a:bodyPr>
          <a:lstStyle/>
          <a:p>
            <a:pPr marL="342900" indent="0" fontAlgn="auto">
              <a:lnSpc>
                <a:spcPct val="200000"/>
              </a:lnSpc>
              <a:buClr>
                <a:srgbClr val="FF0000"/>
              </a:buClr>
            </a:pPr>
            <a:r>
              <a:rPr lang="zh-CN" altLang="en-US" dirty="0"/>
              <a:t>根据</a:t>
            </a:r>
            <a:r>
              <a:rPr lang="en-US" altLang="zh-CN" dirty="0"/>
              <a:t>《</a:t>
            </a:r>
            <a:r>
              <a:rPr lang="zh-CN" altLang="en-US" dirty="0"/>
              <a:t>国家税务总局关于进一步落实研发费用加计扣除政策有关问题的公告</a:t>
            </a:r>
            <a:r>
              <a:rPr lang="en-US" altLang="zh-CN" dirty="0"/>
              <a:t>》</a:t>
            </a:r>
            <a:r>
              <a:rPr lang="zh-CN" altLang="en-US" dirty="0"/>
              <a:t>（</a:t>
            </a:r>
            <a:r>
              <a:rPr lang="en-US" altLang="zh-CN" dirty="0"/>
              <a:t>2021</a:t>
            </a:r>
            <a:r>
              <a:rPr lang="zh-CN" altLang="en-US" dirty="0"/>
              <a:t>年第</a:t>
            </a:r>
            <a:r>
              <a:rPr lang="en-US" altLang="zh-CN" dirty="0"/>
              <a:t>28</a:t>
            </a:r>
            <a:r>
              <a:rPr lang="zh-CN" altLang="en-US" dirty="0"/>
              <a:t>号），一是调整“其他相关费用”限额计算公式；二是依照辅助账设立的不同样式，调整表内行次计算规则。</a:t>
            </a:r>
            <a:endParaRPr lang="zh-CN" altLang="en-US" dirty="0"/>
          </a:p>
        </p:txBody>
      </p:sp>
      <p:sp>
        <p:nvSpPr>
          <p:cNvPr id="5" name="文本框 4"/>
          <p:cNvSpPr txBox="1"/>
          <p:nvPr/>
        </p:nvSpPr>
        <p:spPr>
          <a:xfrm>
            <a:off x="1380828" y="2480989"/>
            <a:ext cx="8390820" cy="1289905"/>
          </a:xfrm>
          <a:prstGeom prst="rect">
            <a:avLst/>
          </a:prstGeom>
          <a:noFill/>
          <a:ln>
            <a:solidFill>
              <a:schemeClr val="accent1"/>
            </a:solidFill>
          </a:ln>
        </p:spPr>
        <p:txBody>
          <a:bodyPr wrap="square">
            <a:spAutoFit/>
          </a:bodyPr>
          <a:lstStyle/>
          <a:p>
            <a:pPr indent="304800" algn="just">
              <a:lnSpc>
                <a:spcPct val="150000"/>
              </a:lnSpc>
            </a:pPr>
            <a:r>
              <a:rPr lang="zh-CN" altLang="zh-CN" sz="1800" kern="100" dirty="0">
                <a:effectLst/>
                <a:latin typeface="微软雅黑" panose="020B0503020204020204" charset="-122"/>
                <a:ea typeface="微软雅黑" panose="020B0503020204020204" charset="-122"/>
                <a:cs typeface="宋体" panose="02010600030101010101" pitchFamily="2" charset="-122"/>
              </a:rPr>
              <a:t>第</a:t>
            </a:r>
            <a:r>
              <a:rPr lang="en-US" altLang="zh-CN" sz="1800" kern="100" dirty="0">
                <a:effectLst/>
                <a:latin typeface="微软雅黑" panose="020B0503020204020204" charset="-122"/>
                <a:ea typeface="微软雅黑" panose="020B0503020204020204" charset="-122"/>
                <a:cs typeface="宋体" panose="02010600030101010101" pitchFamily="2" charset="-122"/>
              </a:rPr>
              <a:t>34</a:t>
            </a:r>
            <a:r>
              <a:rPr lang="zh-CN" altLang="zh-CN" sz="1800" kern="100" dirty="0">
                <a:effectLst/>
                <a:latin typeface="微软雅黑" panose="020B0503020204020204" charset="-122"/>
                <a:ea typeface="微软雅黑" panose="020B0503020204020204" charset="-122"/>
                <a:cs typeface="宋体" panose="02010600030101010101" pitchFamily="2" charset="-122"/>
              </a:rPr>
              <a:t>行“</a:t>
            </a:r>
            <a:r>
              <a:rPr lang="en-US" altLang="zh-CN" sz="1800" kern="100" dirty="0">
                <a:effectLst/>
                <a:latin typeface="微软雅黑" panose="020B0503020204020204" charset="-122"/>
                <a:ea typeface="微软雅黑" panose="020B0503020204020204" charset="-122"/>
                <a:cs typeface="宋体" panose="02010600030101010101" pitchFamily="2" charset="-122"/>
              </a:rPr>
              <a:t>(</a:t>
            </a:r>
            <a:r>
              <a:rPr lang="zh-CN" altLang="zh-CN" sz="1800" kern="100" dirty="0">
                <a:effectLst/>
                <a:latin typeface="微软雅黑" panose="020B0503020204020204" charset="-122"/>
                <a:ea typeface="微软雅黑" panose="020B0503020204020204" charset="-122"/>
                <a:cs typeface="宋体" panose="02010600030101010101" pitchFamily="2" charset="-122"/>
              </a:rPr>
              <a:t>七</a:t>
            </a:r>
            <a:r>
              <a:rPr lang="en-US" altLang="zh-CN" sz="1800" kern="100" dirty="0">
                <a:effectLst/>
                <a:latin typeface="微软雅黑" panose="020B0503020204020204" charset="-122"/>
                <a:ea typeface="微软雅黑" panose="020B0503020204020204" charset="-122"/>
                <a:cs typeface="宋体" panose="02010600030101010101" pitchFamily="2" charset="-122"/>
              </a:rPr>
              <a:t>)</a:t>
            </a:r>
            <a:r>
              <a:rPr lang="zh-CN" altLang="zh-CN" sz="1800" kern="100" dirty="0">
                <a:effectLst/>
                <a:latin typeface="微软雅黑" panose="020B0503020204020204" charset="-122"/>
                <a:ea typeface="微软雅黑" panose="020B0503020204020204" charset="-122"/>
                <a:cs typeface="宋体" panose="02010600030101010101" pitchFamily="2" charset="-122"/>
              </a:rPr>
              <a:t>经限额调整后的其他相关费用”：填报第</a:t>
            </a:r>
            <a:r>
              <a:rPr lang="en-US" altLang="zh-CN" sz="1800" kern="100" dirty="0">
                <a:effectLst/>
                <a:latin typeface="微软雅黑" panose="020B0503020204020204" charset="-122"/>
                <a:ea typeface="微软雅黑" panose="020B0503020204020204" charset="-122"/>
                <a:cs typeface="宋体" panose="02010600030101010101" pitchFamily="2" charset="-122"/>
              </a:rPr>
              <a:t>28</a:t>
            </a:r>
            <a:r>
              <a:rPr lang="zh-CN" altLang="zh-CN" sz="1800" kern="100" dirty="0">
                <a:effectLst/>
                <a:latin typeface="微软雅黑" panose="020B0503020204020204" charset="-122"/>
                <a:ea typeface="微软雅黑" panose="020B0503020204020204" charset="-122"/>
                <a:cs typeface="宋体" panose="02010600030101010101" pitchFamily="2" charset="-122"/>
              </a:rPr>
              <a:t>行与其他相关费用限额的孰小值。其他相关费用限额按以下公式计算：</a:t>
            </a:r>
            <a:endParaRPr lang="zh-CN" altLang="zh-CN" sz="1800" kern="100" dirty="0">
              <a:effectLst/>
              <a:latin typeface="微软雅黑" panose="020B0503020204020204" charset="-122"/>
              <a:ea typeface="微软雅黑" panose="020B0503020204020204" charset="-122"/>
            </a:endParaRPr>
          </a:p>
          <a:p>
            <a:pPr indent="304800" algn="just">
              <a:lnSpc>
                <a:spcPct val="150000"/>
              </a:lnSpc>
            </a:pPr>
            <a:r>
              <a:rPr lang="zh-CN" altLang="zh-CN" sz="1800" kern="1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rPr>
              <a:t>其他相关费用限额＝第</a:t>
            </a:r>
            <a:r>
              <a:rPr lang="en-US" altLang="zh-CN" sz="1800" kern="1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rPr>
              <a:t>3+7+16+19+23</a:t>
            </a:r>
            <a:r>
              <a:rPr lang="zh-CN" altLang="zh-CN" sz="1800" kern="1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rPr>
              <a:t>行×</a:t>
            </a:r>
            <a:r>
              <a:rPr lang="en-US" altLang="zh-CN" sz="1800" kern="1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rPr>
              <a:t>10%/(1-10%)</a:t>
            </a:r>
            <a:r>
              <a:rPr lang="zh-CN" altLang="zh-CN" sz="1800" kern="1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rPr>
              <a:t>。</a:t>
            </a:r>
            <a:endParaRPr lang="zh-CN" altLang="zh-CN" sz="1800" kern="100" dirty="0">
              <a:effectLst/>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1277353" y="4377011"/>
            <a:ext cx="6172200" cy="2200275"/>
          </a:xfrm>
          <a:prstGeom prst="rect">
            <a:avLst/>
          </a:prstGeom>
        </p:spPr>
      </p:pic>
      <p:sp>
        <p:nvSpPr>
          <p:cNvPr id="9" name="文本框 8"/>
          <p:cNvSpPr txBox="1"/>
          <p:nvPr/>
        </p:nvSpPr>
        <p:spPr>
          <a:xfrm>
            <a:off x="8547755" y="4377011"/>
            <a:ext cx="3048000" cy="1705403"/>
          </a:xfrm>
          <a:prstGeom prst="rect">
            <a:avLst/>
          </a:prstGeom>
          <a:solidFill>
            <a:schemeClr val="accent3">
              <a:lumMod val="60000"/>
              <a:lumOff val="40000"/>
            </a:schemeClr>
          </a:solidFill>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原填报规定：第</a:t>
            </a:r>
            <a:r>
              <a:rPr lang="en-US" altLang="zh-CN" dirty="0">
                <a:latin typeface="微软雅黑" panose="020B0503020204020204" charset="-122"/>
                <a:ea typeface="微软雅黑" panose="020B0503020204020204" charset="-122"/>
              </a:rPr>
              <a:t>34</a:t>
            </a:r>
            <a:r>
              <a:rPr lang="zh-CN" altLang="en-US" dirty="0">
                <a:latin typeface="微软雅黑" panose="020B0503020204020204" charset="-122"/>
                <a:ea typeface="微软雅黑" panose="020B0503020204020204" charset="-122"/>
              </a:rPr>
              <a:t>行“</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七</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经限额调整后的其他相关费用”：根据研发活动分析汇总填报。</a:t>
            </a:r>
            <a:endParaRPr lang="zh-CN" altLang="en-US" dirty="0">
              <a:latin typeface="微软雅黑" panose="020B0503020204020204" charset="-122"/>
              <a:ea typeface="微软雅黑" panose="020B0503020204020204" charset="-122"/>
            </a:endParaRPr>
          </a:p>
        </p:txBody>
      </p:sp>
      <p:sp>
        <p:nvSpPr>
          <p:cNvPr id="10" name="椭圆 9"/>
          <p:cNvSpPr/>
          <p:nvPr/>
        </p:nvSpPr>
        <p:spPr>
          <a:xfrm>
            <a:off x="10506372" y="3770894"/>
            <a:ext cx="609600" cy="589633"/>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solidFill>
                  <a:srgbClr val="0070C0"/>
                </a:solidFill>
              </a:rPr>
              <a:t>旧</a:t>
            </a:r>
            <a:endParaRPr lang="zh-CN" altLang="en-US" dirty="0">
              <a:solidFill>
                <a:srgbClr val="0070C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9701695"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（五）</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研发费用加计扣除优惠明细表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A107012</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2" name="文本框 1"/>
          <p:cNvSpPr txBox="1"/>
          <p:nvPr/>
        </p:nvSpPr>
        <p:spPr>
          <a:xfrm>
            <a:off x="706553" y="1166763"/>
            <a:ext cx="10587089" cy="1116781"/>
          </a:xfrm>
          <a:prstGeom prst="rect">
            <a:avLst/>
          </a:prstGeom>
          <a:noFill/>
          <a:ln>
            <a:solidFill>
              <a:schemeClr val="accent1"/>
            </a:solidFill>
          </a:ln>
        </p:spPr>
        <p:txBody>
          <a:bodyPr wrap="square" rtlCol="0" anchor="t">
            <a:spAutoFit/>
          </a:bodyPr>
          <a:lstStyle/>
          <a:p>
            <a:pPr marL="342900" indent="0" fontAlgn="auto">
              <a:lnSpc>
                <a:spcPct val="200000"/>
              </a:lnSpc>
              <a:buClr>
                <a:srgbClr val="FF0000"/>
              </a:buClr>
            </a:pPr>
            <a:r>
              <a:rPr lang="zh-CN" altLang="en-US" dirty="0"/>
              <a:t>根据</a:t>
            </a:r>
            <a:r>
              <a:rPr lang="en-US" altLang="zh-CN" dirty="0"/>
              <a:t>《</a:t>
            </a:r>
            <a:r>
              <a:rPr lang="zh-CN" altLang="en-US" dirty="0"/>
              <a:t>国家税务总局关于进一步落实研发费用加计扣除政策有关问题的公告</a:t>
            </a:r>
            <a:r>
              <a:rPr lang="en-US" altLang="zh-CN" dirty="0"/>
              <a:t>》</a:t>
            </a:r>
            <a:r>
              <a:rPr lang="zh-CN" altLang="en-US" dirty="0"/>
              <a:t>（</a:t>
            </a:r>
            <a:r>
              <a:rPr lang="en-US" altLang="zh-CN" dirty="0"/>
              <a:t>2021</a:t>
            </a:r>
            <a:r>
              <a:rPr lang="zh-CN" altLang="en-US" dirty="0"/>
              <a:t>年第</a:t>
            </a:r>
            <a:r>
              <a:rPr lang="en-US" altLang="zh-CN" dirty="0"/>
              <a:t>28</a:t>
            </a:r>
            <a:r>
              <a:rPr lang="zh-CN" altLang="en-US" dirty="0"/>
              <a:t>号），一是调整“其他相关费用”限额计算公式；二是依照辅助账设立的不同样式，调整表内行次计算规则。</a:t>
            </a:r>
            <a:endParaRPr lang="zh-CN" altLang="en-US" dirty="0"/>
          </a:p>
        </p:txBody>
      </p:sp>
      <p:sp>
        <p:nvSpPr>
          <p:cNvPr id="5" name="文本框 4"/>
          <p:cNvSpPr txBox="1"/>
          <p:nvPr/>
        </p:nvSpPr>
        <p:spPr>
          <a:xfrm>
            <a:off x="706553" y="3429000"/>
            <a:ext cx="10587088" cy="1705403"/>
          </a:xfrm>
          <a:prstGeom prst="rect">
            <a:avLst/>
          </a:prstGeom>
          <a:solidFill>
            <a:srgbClr val="FFFF00"/>
          </a:solidFill>
        </p:spPr>
        <p:txBody>
          <a:bodyPr wrap="square">
            <a:spAutoFit/>
          </a:bodyPr>
          <a:lstStyle/>
          <a:p>
            <a:pPr>
              <a:lnSpc>
                <a:spcPct val="150000"/>
              </a:lnSpc>
            </a:pPr>
            <a:r>
              <a:rPr lang="zh-CN" altLang="en-US" dirty="0"/>
              <a:t>纳税人根据研发支出辅助账样式选择填报不同行次，当纳税人使用</a:t>
            </a:r>
            <a:r>
              <a:rPr lang="en-US" altLang="zh-CN" dirty="0"/>
              <a:t>《2021</a:t>
            </a:r>
            <a:r>
              <a:rPr lang="zh-CN" altLang="en-US" dirty="0"/>
              <a:t>版研发支出辅助账样式</a:t>
            </a:r>
            <a:r>
              <a:rPr lang="en-US" altLang="zh-CN" dirty="0"/>
              <a:t>》</a:t>
            </a:r>
            <a:r>
              <a:rPr lang="zh-CN" altLang="en-US" dirty="0"/>
              <a:t>或者使用自行设计研发支出辅助账样式时，第</a:t>
            </a:r>
            <a:r>
              <a:rPr lang="en-US" altLang="zh-CN" dirty="0"/>
              <a:t>3</a:t>
            </a:r>
            <a:r>
              <a:rPr lang="zh-CN" altLang="en-US" dirty="0"/>
              <a:t>行“（一）人员人工费用”、第</a:t>
            </a:r>
            <a:r>
              <a:rPr lang="en-US" altLang="zh-CN" dirty="0"/>
              <a:t>7</a:t>
            </a:r>
            <a:r>
              <a:rPr lang="zh-CN" altLang="en-US" dirty="0"/>
              <a:t>行“（二）直接投入费用”、第</a:t>
            </a:r>
            <a:r>
              <a:rPr lang="en-US" altLang="zh-CN" dirty="0"/>
              <a:t>16</a:t>
            </a:r>
            <a:r>
              <a:rPr lang="zh-CN" altLang="en-US" dirty="0"/>
              <a:t>行“（三）折旧费用”、第</a:t>
            </a:r>
            <a:r>
              <a:rPr lang="en-US" altLang="zh-CN" dirty="0"/>
              <a:t>19</a:t>
            </a:r>
            <a:r>
              <a:rPr lang="zh-CN" altLang="en-US" dirty="0"/>
              <a:t>行“（四）无形资产摊销”、第</a:t>
            </a:r>
            <a:r>
              <a:rPr lang="en-US" altLang="zh-CN" dirty="0"/>
              <a:t>23</a:t>
            </a:r>
            <a:r>
              <a:rPr lang="zh-CN" altLang="en-US" dirty="0"/>
              <a:t>行“（五）新产品设计费等”、第</a:t>
            </a:r>
            <a:r>
              <a:rPr lang="en-US" altLang="zh-CN" dirty="0"/>
              <a:t>28</a:t>
            </a:r>
            <a:r>
              <a:rPr lang="zh-CN" altLang="en-US" dirty="0"/>
              <a:t>行“（六）其他相关费用”等行次下的明细行次无需填报，上述行次不执行规定的表内计算关系。</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8137164"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（六）</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所得减免优惠明细表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A107020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2" name="文本框 1"/>
          <p:cNvSpPr txBox="1"/>
          <p:nvPr/>
        </p:nvSpPr>
        <p:spPr>
          <a:xfrm>
            <a:off x="722596" y="1155967"/>
            <a:ext cx="10234161" cy="2778774"/>
          </a:xfrm>
          <a:prstGeom prst="rect">
            <a:avLst/>
          </a:prstGeom>
          <a:noFill/>
          <a:ln>
            <a:solidFill>
              <a:schemeClr val="accent1"/>
            </a:solidFill>
          </a:ln>
        </p:spPr>
        <p:txBody>
          <a:bodyPr wrap="square" rtlCol="0" anchor="t">
            <a:spAutoFit/>
          </a:bodyPr>
          <a:lstStyle/>
          <a:p>
            <a:pPr fontAlgn="auto">
              <a:lnSpc>
                <a:spcPct val="200000"/>
              </a:lnSpc>
              <a:buClr>
                <a:srgbClr val="FF0000"/>
              </a:buClr>
            </a:pPr>
            <a:r>
              <a:rPr lang="zh-CN" altLang="en-US" dirty="0">
                <a:latin typeface="+mn-ea"/>
              </a:rPr>
              <a:t>根据</a:t>
            </a:r>
            <a:r>
              <a:rPr lang="en-US" altLang="zh-CN" dirty="0">
                <a:latin typeface="+mn-ea"/>
              </a:rPr>
              <a:t>《</a:t>
            </a:r>
            <a:r>
              <a:rPr lang="zh-CN" altLang="en-US" dirty="0">
                <a:latin typeface="+mn-ea"/>
              </a:rPr>
              <a:t>财政部 税务总局 发展改革委 工业和信息化部关于促进集成电路和软件产业高质量发展企业所得税政策的公告</a:t>
            </a:r>
            <a:r>
              <a:rPr lang="en-US" altLang="zh-CN" dirty="0">
                <a:latin typeface="+mn-ea"/>
              </a:rPr>
              <a:t>》</a:t>
            </a:r>
            <a:r>
              <a:rPr lang="zh-CN" altLang="en-US" dirty="0">
                <a:latin typeface="+mn-ea"/>
              </a:rPr>
              <a:t>（</a:t>
            </a:r>
            <a:r>
              <a:rPr lang="en-US" altLang="zh-CN" dirty="0">
                <a:solidFill>
                  <a:srgbClr val="FF0000"/>
                </a:solidFill>
                <a:latin typeface="+mn-ea"/>
              </a:rPr>
              <a:t>2020</a:t>
            </a:r>
            <a:r>
              <a:rPr lang="zh-CN" altLang="en-US" dirty="0">
                <a:solidFill>
                  <a:srgbClr val="FF0000"/>
                </a:solidFill>
                <a:latin typeface="+mn-ea"/>
              </a:rPr>
              <a:t>年第</a:t>
            </a:r>
            <a:r>
              <a:rPr lang="en-US" altLang="zh-CN" dirty="0">
                <a:solidFill>
                  <a:srgbClr val="FF0000"/>
                </a:solidFill>
                <a:latin typeface="+mn-ea"/>
              </a:rPr>
              <a:t>45</a:t>
            </a:r>
            <a:r>
              <a:rPr lang="zh-CN" altLang="en-US" dirty="0">
                <a:solidFill>
                  <a:srgbClr val="FF0000"/>
                </a:solidFill>
                <a:latin typeface="+mn-ea"/>
              </a:rPr>
              <a:t>号</a:t>
            </a:r>
            <a:r>
              <a:rPr lang="zh-CN" altLang="en-US" dirty="0">
                <a:latin typeface="+mn-ea"/>
              </a:rPr>
              <a:t>）和</a:t>
            </a:r>
            <a:r>
              <a:rPr lang="en-US" altLang="zh-CN" dirty="0">
                <a:latin typeface="+mn-ea"/>
              </a:rPr>
              <a:t>《</a:t>
            </a:r>
            <a:r>
              <a:rPr lang="zh-CN" altLang="en-US" dirty="0">
                <a:solidFill>
                  <a:srgbClr val="FF0000"/>
                </a:solidFill>
                <a:latin typeface="+mn-ea"/>
              </a:rPr>
              <a:t>环境保护、节能节水项目企业所得税优惠目录</a:t>
            </a:r>
            <a:r>
              <a:rPr lang="zh-CN" altLang="en-US" dirty="0">
                <a:latin typeface="+mn-ea"/>
              </a:rPr>
              <a:t>（</a:t>
            </a:r>
            <a:r>
              <a:rPr lang="en-US" altLang="zh-CN" dirty="0">
                <a:latin typeface="+mn-ea"/>
              </a:rPr>
              <a:t>2021</a:t>
            </a:r>
            <a:r>
              <a:rPr lang="zh-CN" altLang="en-US" dirty="0">
                <a:latin typeface="+mn-ea"/>
              </a:rPr>
              <a:t>年版）</a:t>
            </a:r>
            <a:r>
              <a:rPr lang="en-US" altLang="zh-CN" dirty="0">
                <a:latin typeface="+mn-ea"/>
              </a:rPr>
              <a:t>》</a:t>
            </a:r>
            <a:r>
              <a:rPr lang="zh-CN" altLang="en-US" dirty="0">
                <a:latin typeface="+mn-ea"/>
              </a:rPr>
              <a:t>规定，调整“线宽小于</a:t>
            </a:r>
            <a:r>
              <a:rPr lang="en-US" altLang="zh-CN" dirty="0">
                <a:latin typeface="+mn-ea"/>
              </a:rPr>
              <a:t>130</a:t>
            </a:r>
            <a:r>
              <a:rPr lang="zh-CN" altLang="en-US" dirty="0">
                <a:latin typeface="+mn-ea"/>
              </a:rPr>
              <a:t>纳米（含）的集成电路生产项目”“线宽小于</a:t>
            </a:r>
            <a:r>
              <a:rPr lang="en-US" altLang="zh-CN" dirty="0">
                <a:latin typeface="+mn-ea"/>
              </a:rPr>
              <a:t>65</a:t>
            </a:r>
            <a:r>
              <a:rPr lang="zh-CN" altLang="en-US" dirty="0">
                <a:latin typeface="+mn-ea"/>
              </a:rPr>
              <a:t>纳米（含）或投资额超过</a:t>
            </a:r>
            <a:r>
              <a:rPr lang="en-US" altLang="zh-CN" dirty="0">
                <a:latin typeface="+mn-ea"/>
              </a:rPr>
              <a:t>150</a:t>
            </a:r>
            <a:r>
              <a:rPr lang="zh-CN" altLang="en-US" dirty="0">
                <a:latin typeface="+mn-ea"/>
              </a:rPr>
              <a:t>亿元的集成电路生产项目”“符合条件的环境保护、节能节水项目”的</a:t>
            </a:r>
            <a:r>
              <a:rPr lang="zh-CN" altLang="en-US" dirty="0">
                <a:solidFill>
                  <a:srgbClr val="FF0000"/>
                </a:solidFill>
                <a:latin typeface="+mn-ea"/>
              </a:rPr>
              <a:t>明细优惠事项</a:t>
            </a:r>
            <a:r>
              <a:rPr lang="zh-CN" altLang="en-US" dirty="0">
                <a:latin typeface="+mn-ea"/>
              </a:rPr>
              <a:t>，供纳税</a:t>
            </a:r>
            <a:r>
              <a:rPr lang="zh-CN" altLang="en-US" dirty="0">
                <a:solidFill>
                  <a:srgbClr val="FF0000"/>
                </a:solidFill>
                <a:latin typeface="+mn-ea"/>
              </a:rPr>
              <a:t>人精准填报</a:t>
            </a:r>
            <a:r>
              <a:rPr lang="zh-CN" altLang="en-US" dirty="0">
                <a:latin typeface="+mn-ea"/>
              </a:rPr>
              <a:t>适用的优惠项目。</a:t>
            </a:r>
            <a:endParaRPr lang="en-US" altLang="zh-CN"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8528297"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（七）</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减免所得税优惠明细表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5" name="文本框 4"/>
          <p:cNvSpPr txBox="1"/>
          <p:nvPr/>
        </p:nvSpPr>
        <p:spPr>
          <a:xfrm>
            <a:off x="1057931" y="1187986"/>
            <a:ext cx="9706321" cy="1799590"/>
          </a:xfrm>
          <a:prstGeom prst="rect">
            <a:avLst/>
          </a:prstGeom>
          <a:noFill/>
          <a:ln>
            <a:solidFill>
              <a:schemeClr val="accent1"/>
            </a:solidFill>
          </a:ln>
        </p:spPr>
        <p:txBody>
          <a:bodyPr wrap="square">
            <a:spAutoFit/>
          </a:bodyPr>
          <a:lstStyle/>
          <a:p>
            <a:pPr algn="just">
              <a:lnSpc>
                <a:spcPct val="150000"/>
              </a:lnSpc>
            </a:pPr>
            <a:r>
              <a:rPr lang="zh-CN" altLang="en-US" b="0" i="0" dirty="0">
                <a:solidFill>
                  <a:srgbClr val="333333"/>
                </a:solidFill>
                <a:effectLst/>
                <a:latin typeface="微软雅黑" panose="020B0503020204020204" charset="-122"/>
                <a:ea typeface="微软雅黑" panose="020B0503020204020204" charset="-122"/>
              </a:rPr>
              <a:t>　　一是将</a:t>
            </a:r>
            <a:r>
              <a:rPr lang="zh-CN" altLang="en-US" b="0" i="0" dirty="0">
                <a:solidFill>
                  <a:srgbClr val="FF0000"/>
                </a:solidFill>
                <a:effectLst/>
                <a:latin typeface="微软雅黑" panose="020B0503020204020204" charset="-122"/>
                <a:ea typeface="微软雅黑" panose="020B0503020204020204" charset="-122"/>
              </a:rPr>
              <a:t>民族自治地区</a:t>
            </a:r>
            <a:r>
              <a:rPr lang="zh-CN" altLang="en-US" b="0" i="0" dirty="0">
                <a:solidFill>
                  <a:srgbClr val="333333"/>
                </a:solidFill>
                <a:effectLst/>
                <a:latin typeface="微软雅黑" panose="020B0503020204020204" charset="-122"/>
                <a:ea typeface="微软雅黑" panose="020B0503020204020204" charset="-122"/>
              </a:rPr>
              <a:t>企业所得税</a:t>
            </a:r>
            <a:r>
              <a:rPr lang="zh-CN" altLang="en-US" sz="2000" b="0" i="0" dirty="0">
                <a:solidFill>
                  <a:srgbClr val="FF0000"/>
                </a:solidFill>
                <a:effectLst/>
                <a:latin typeface="微软雅黑" panose="020B0503020204020204" charset="-122"/>
                <a:ea typeface="微软雅黑" panose="020B0503020204020204" charset="-122"/>
              </a:rPr>
              <a:t>地方</a:t>
            </a:r>
            <a:r>
              <a:rPr lang="zh-CN" altLang="en-US" b="0" i="0" dirty="0">
                <a:solidFill>
                  <a:srgbClr val="333333"/>
                </a:solidFill>
                <a:effectLst/>
                <a:latin typeface="微软雅黑" panose="020B0503020204020204" charset="-122"/>
                <a:ea typeface="微软雅黑" panose="020B0503020204020204" charset="-122"/>
              </a:rPr>
              <a:t>分享部分减免优惠事项</a:t>
            </a:r>
            <a:r>
              <a:rPr lang="zh-CN" altLang="en-US" b="0" i="0" dirty="0">
                <a:solidFill>
                  <a:srgbClr val="FF0000"/>
                </a:solidFill>
                <a:effectLst/>
                <a:latin typeface="微软雅黑" panose="020B0503020204020204" charset="-122"/>
                <a:ea typeface="微软雅黑" panose="020B0503020204020204" charset="-122"/>
              </a:rPr>
              <a:t>调整至</a:t>
            </a:r>
            <a:r>
              <a:rPr lang="en-US" altLang="zh-CN" b="0" i="0" dirty="0">
                <a:solidFill>
                  <a:srgbClr val="333333"/>
                </a:solidFill>
                <a:effectLst/>
                <a:latin typeface="微软雅黑" panose="020B0503020204020204" charset="-122"/>
                <a:ea typeface="微软雅黑" panose="020B0503020204020204" charset="-122"/>
              </a:rPr>
              <a:t>《</a:t>
            </a:r>
            <a:r>
              <a:rPr lang="zh-CN" altLang="en-US" b="0" i="0" dirty="0">
                <a:solidFill>
                  <a:srgbClr val="333333"/>
                </a:solidFill>
                <a:effectLst/>
                <a:latin typeface="微软雅黑" panose="020B0503020204020204" charset="-122"/>
                <a:ea typeface="微软雅黑" panose="020B0503020204020204" charset="-122"/>
              </a:rPr>
              <a:t>中华人民共和国企业所得税年度纳税申报表（</a:t>
            </a:r>
            <a:r>
              <a:rPr lang="en-US" altLang="zh-CN" b="0" i="0" dirty="0">
                <a:solidFill>
                  <a:srgbClr val="333333"/>
                </a:solidFill>
                <a:effectLst/>
                <a:latin typeface="微软雅黑" panose="020B0503020204020204" charset="-122"/>
                <a:ea typeface="微软雅黑" panose="020B0503020204020204" charset="-122"/>
              </a:rPr>
              <a:t>A</a:t>
            </a:r>
            <a:r>
              <a:rPr lang="zh-CN" altLang="en-US" b="0" i="0" dirty="0">
                <a:solidFill>
                  <a:srgbClr val="333333"/>
                </a:solidFill>
                <a:effectLst/>
                <a:latin typeface="微软雅黑" panose="020B0503020204020204" charset="-122"/>
                <a:ea typeface="微软雅黑" panose="020B0503020204020204" charset="-122"/>
              </a:rPr>
              <a:t>类）</a:t>
            </a:r>
            <a:r>
              <a:rPr lang="en-US" altLang="zh-CN" b="0" i="0" dirty="0">
                <a:solidFill>
                  <a:srgbClr val="333333"/>
                </a:solidFill>
                <a:effectLst/>
                <a:latin typeface="微软雅黑" panose="020B0503020204020204" charset="-122"/>
                <a:ea typeface="微软雅黑" panose="020B0503020204020204" charset="-122"/>
              </a:rPr>
              <a:t>》</a:t>
            </a:r>
            <a:r>
              <a:rPr lang="zh-CN" altLang="en-US" b="0" i="0" dirty="0">
                <a:solidFill>
                  <a:srgbClr val="333333"/>
                </a:solidFill>
                <a:effectLst/>
                <a:latin typeface="微软雅黑" panose="020B0503020204020204" charset="-122"/>
                <a:ea typeface="微软雅黑" panose="020B0503020204020204" charset="-122"/>
              </a:rPr>
              <a:t>（</a:t>
            </a:r>
            <a:r>
              <a:rPr lang="en-US" altLang="zh-CN" b="0" i="0" dirty="0">
                <a:solidFill>
                  <a:srgbClr val="FF0000"/>
                </a:solidFill>
                <a:effectLst/>
                <a:latin typeface="微软雅黑" panose="020B0503020204020204" charset="-122"/>
                <a:ea typeface="微软雅黑" panose="020B0503020204020204" charset="-122"/>
              </a:rPr>
              <a:t>A100000</a:t>
            </a:r>
            <a:r>
              <a:rPr lang="zh-CN" altLang="en-US" b="0" i="0" dirty="0">
                <a:solidFill>
                  <a:srgbClr val="FF0000"/>
                </a:solidFill>
                <a:effectLst/>
                <a:latin typeface="微软雅黑" panose="020B0503020204020204" charset="-122"/>
                <a:ea typeface="微软雅黑" panose="020B0503020204020204" charset="-122"/>
              </a:rPr>
              <a:t>）填报</a:t>
            </a:r>
            <a:r>
              <a:rPr lang="zh-CN" altLang="en-US" b="0" i="0" dirty="0">
                <a:solidFill>
                  <a:srgbClr val="333333"/>
                </a:solidFill>
                <a:effectLst/>
                <a:latin typeface="微软雅黑" panose="020B0503020204020204" charset="-122"/>
                <a:ea typeface="微软雅黑" panose="020B0503020204020204" charset="-122"/>
              </a:rPr>
              <a:t>。</a:t>
            </a:r>
            <a:endParaRPr lang="zh-CN" altLang="en-US" b="0" i="0" dirty="0">
              <a:solidFill>
                <a:srgbClr val="333333"/>
              </a:solidFill>
              <a:effectLst/>
              <a:latin typeface="微软雅黑" panose="020B0503020204020204" charset="-122"/>
              <a:ea typeface="微软雅黑" panose="020B0503020204020204" charset="-122"/>
            </a:endParaRPr>
          </a:p>
          <a:p>
            <a:pPr algn="just">
              <a:lnSpc>
                <a:spcPct val="150000"/>
              </a:lnSpc>
            </a:pPr>
            <a:r>
              <a:rPr lang="zh-CN" altLang="en-US" b="0" i="0" dirty="0">
                <a:solidFill>
                  <a:srgbClr val="333333"/>
                </a:solidFill>
                <a:effectLst/>
                <a:latin typeface="微软雅黑" panose="020B0503020204020204" charset="-122"/>
                <a:ea typeface="微软雅黑" panose="020B0503020204020204" charset="-122"/>
              </a:rPr>
              <a:t>　　二是明确</a:t>
            </a:r>
            <a:r>
              <a:rPr lang="zh-CN" altLang="en-US" b="1" i="0" dirty="0">
                <a:solidFill>
                  <a:srgbClr val="333333"/>
                </a:solidFill>
                <a:effectLst/>
                <a:latin typeface="微软雅黑" panose="020B0503020204020204" charset="-122"/>
                <a:ea typeface="微软雅黑" panose="020B0503020204020204" charset="-122"/>
              </a:rPr>
              <a:t>第</a:t>
            </a:r>
            <a:r>
              <a:rPr lang="en-US" altLang="zh-CN" b="1" i="0" dirty="0">
                <a:solidFill>
                  <a:srgbClr val="333333"/>
                </a:solidFill>
                <a:effectLst/>
                <a:latin typeface="微软雅黑" panose="020B0503020204020204" charset="-122"/>
                <a:ea typeface="微软雅黑" panose="020B0503020204020204" charset="-122"/>
              </a:rPr>
              <a:t>29</a:t>
            </a:r>
            <a:r>
              <a:rPr lang="zh-CN" altLang="en-US" b="1" i="0" dirty="0">
                <a:solidFill>
                  <a:srgbClr val="333333"/>
                </a:solidFill>
                <a:effectLst/>
                <a:latin typeface="微软雅黑" panose="020B0503020204020204" charset="-122"/>
                <a:ea typeface="微软雅黑" panose="020B0503020204020204" charset="-122"/>
              </a:rPr>
              <a:t>行</a:t>
            </a:r>
            <a:r>
              <a:rPr lang="zh-CN" altLang="en-US" b="0" i="0" dirty="0">
                <a:solidFill>
                  <a:srgbClr val="333333"/>
                </a:solidFill>
                <a:effectLst/>
                <a:latin typeface="微软雅黑" panose="020B0503020204020204" charset="-122"/>
                <a:ea typeface="微软雅黑" panose="020B0503020204020204" charset="-122"/>
              </a:rPr>
              <a:t>“项目所得额按法定税率减半征收企业所得税叠加享受减免税优惠”的填报口径。</a:t>
            </a:r>
            <a:endParaRPr lang="zh-CN" altLang="en-US" b="0" i="0" dirty="0">
              <a:solidFill>
                <a:srgbClr val="333333"/>
              </a:solidFill>
              <a:effectLst/>
              <a:latin typeface="微软雅黑" panose="020B0503020204020204" charset="-122"/>
              <a:ea typeface="微软雅黑" panose="020B0503020204020204" charset="-122"/>
            </a:endParaRPr>
          </a:p>
        </p:txBody>
      </p:sp>
      <p:sp>
        <p:nvSpPr>
          <p:cNvPr id="8" name="文本框 7"/>
          <p:cNvSpPr txBox="1"/>
          <p:nvPr/>
        </p:nvSpPr>
        <p:spPr>
          <a:xfrm>
            <a:off x="1057931" y="3264755"/>
            <a:ext cx="9706321" cy="3662541"/>
          </a:xfrm>
          <a:prstGeom prst="rect">
            <a:avLst/>
          </a:prstGeom>
          <a:noFill/>
          <a:ln>
            <a:solidFill>
              <a:schemeClr val="accent1"/>
            </a:solidFill>
          </a:ln>
        </p:spPr>
        <p:txBody>
          <a:bodyPr wrap="square">
            <a:spAutoFit/>
          </a:bodyPr>
          <a:lstStyle/>
          <a:p>
            <a:r>
              <a:rPr lang="zh-CN" altLang="en-US" sz="1600" dirty="0">
                <a:latin typeface="+mn-ea"/>
              </a:rPr>
              <a:t>企业从事农林牧渔业项目、国家重点扶持的公共基础设施项目、符合条件的环境保护、节能节水项目、符合条件的技术转让、集成电路生产项目、其他专项优惠等所得额</a:t>
            </a:r>
            <a:r>
              <a:rPr lang="zh-CN" altLang="en-US" sz="1600" dirty="0">
                <a:solidFill>
                  <a:srgbClr val="FF0000"/>
                </a:solidFill>
                <a:latin typeface="+mn-ea"/>
              </a:rPr>
              <a:t>应按</a:t>
            </a:r>
            <a:r>
              <a:rPr lang="zh-CN" altLang="en-US" sz="1600" dirty="0">
                <a:latin typeface="+mn-ea"/>
              </a:rPr>
              <a:t>法定税率</a:t>
            </a:r>
            <a:r>
              <a:rPr lang="en-US" altLang="zh-CN" sz="1600" dirty="0">
                <a:latin typeface="+mn-ea"/>
              </a:rPr>
              <a:t>25%</a:t>
            </a:r>
            <a:r>
              <a:rPr lang="zh-CN" altLang="en-US" sz="1600" dirty="0">
                <a:latin typeface="+mn-ea"/>
              </a:rPr>
              <a:t>减半征收，同时享受</a:t>
            </a:r>
            <a:r>
              <a:rPr lang="zh-CN" altLang="en-US" sz="1600" b="1" dirty="0">
                <a:latin typeface="+mn-ea"/>
              </a:rPr>
              <a:t>小型微利企业</a:t>
            </a:r>
            <a:r>
              <a:rPr lang="zh-CN" altLang="en-US" sz="1600" dirty="0">
                <a:latin typeface="+mn-ea"/>
              </a:rPr>
              <a:t>、</a:t>
            </a:r>
            <a:r>
              <a:rPr lang="zh-CN" altLang="en-US" sz="1600" b="1" dirty="0">
                <a:latin typeface="+mn-ea"/>
              </a:rPr>
              <a:t>高新技术企业、技术先进型服务企业、集成电路线生产企业、重点软件企业和重点集成电路设计企业等</a:t>
            </a:r>
            <a:r>
              <a:rPr lang="zh-CN" altLang="en-US" sz="1600" dirty="0">
                <a:latin typeface="+mn-ea"/>
              </a:rPr>
              <a:t>优惠税率政策，对于按优惠税率减半叠加享受减免税优惠部分，进行调整。叠加享受减免税优惠金额的计算公式如下：</a:t>
            </a:r>
            <a:endParaRPr lang="zh-CN" altLang="en-US" sz="1600" dirty="0">
              <a:latin typeface="+mn-ea"/>
            </a:endParaRPr>
          </a:p>
          <a:p>
            <a:r>
              <a:rPr lang="zh-CN" altLang="en-US" sz="1600" b="1" dirty="0">
                <a:solidFill>
                  <a:srgbClr val="0070C0"/>
                </a:solidFill>
                <a:latin typeface="+mn-ea"/>
              </a:rPr>
              <a:t>　</a:t>
            </a:r>
            <a:endParaRPr lang="zh-CN" altLang="en-US" sz="1600" b="1" dirty="0">
              <a:solidFill>
                <a:srgbClr val="0070C0"/>
              </a:solidFill>
              <a:latin typeface="+mn-ea"/>
            </a:endParaRPr>
          </a:p>
          <a:p>
            <a:r>
              <a:rPr lang="zh-CN" altLang="en-US" sz="1600" b="1" dirty="0">
                <a:solidFill>
                  <a:srgbClr val="0070C0"/>
                </a:solidFill>
                <a:latin typeface="+mn-ea"/>
              </a:rPr>
              <a:t>　　</a:t>
            </a:r>
            <a:r>
              <a:rPr lang="en-US" altLang="zh-CN" sz="1600" b="1" dirty="0">
                <a:solidFill>
                  <a:srgbClr val="0070C0"/>
                </a:solidFill>
                <a:latin typeface="+mn-ea"/>
              </a:rPr>
              <a:t>A=</a:t>
            </a:r>
            <a:r>
              <a:rPr lang="zh-CN" altLang="en-US" sz="1600" b="1" dirty="0">
                <a:solidFill>
                  <a:srgbClr val="0070C0"/>
                </a:solidFill>
                <a:highlight>
                  <a:srgbClr val="FFFF00"/>
                </a:highlight>
                <a:latin typeface="+mn-ea"/>
              </a:rPr>
              <a:t>需要进行叠加调整的减免所得税优惠金额</a:t>
            </a:r>
            <a:r>
              <a:rPr lang="zh-CN" altLang="en-US" sz="1600" b="1" dirty="0">
                <a:solidFill>
                  <a:srgbClr val="0070C0"/>
                </a:solidFill>
                <a:latin typeface="+mn-ea"/>
              </a:rPr>
              <a:t>；</a:t>
            </a:r>
            <a:endParaRPr lang="zh-CN" altLang="en-US" sz="1600" b="1" dirty="0">
              <a:solidFill>
                <a:srgbClr val="0070C0"/>
              </a:solidFill>
              <a:latin typeface="+mn-ea"/>
            </a:endParaRPr>
          </a:p>
          <a:p>
            <a:r>
              <a:rPr lang="zh-CN" altLang="en-US" sz="1600" b="1" dirty="0">
                <a:solidFill>
                  <a:srgbClr val="0070C0"/>
                </a:solidFill>
                <a:latin typeface="+mn-ea"/>
              </a:rPr>
              <a:t>　</a:t>
            </a:r>
            <a:endParaRPr lang="zh-CN" altLang="en-US" sz="1600" b="1" dirty="0">
              <a:solidFill>
                <a:srgbClr val="0070C0"/>
              </a:solidFill>
              <a:latin typeface="+mn-ea"/>
            </a:endParaRPr>
          </a:p>
          <a:p>
            <a:r>
              <a:rPr lang="zh-CN" altLang="en-US" sz="1600" b="1" dirty="0">
                <a:solidFill>
                  <a:srgbClr val="0070C0"/>
                </a:solidFill>
                <a:latin typeface="+mn-ea"/>
              </a:rPr>
              <a:t>　　</a:t>
            </a:r>
            <a:r>
              <a:rPr lang="en-US" altLang="zh-CN" sz="1600" b="1" dirty="0">
                <a:solidFill>
                  <a:srgbClr val="0070C0"/>
                </a:solidFill>
                <a:latin typeface="+mn-ea"/>
              </a:rPr>
              <a:t>B=A×[</a:t>
            </a:r>
            <a:r>
              <a:rPr lang="zh-CN" altLang="en-US" sz="1600" b="1" dirty="0">
                <a:solidFill>
                  <a:srgbClr val="0070C0"/>
                </a:solidFill>
                <a:latin typeface="+mn-ea"/>
              </a:rPr>
              <a:t>（减半项目所得</a:t>
            </a:r>
            <a:r>
              <a:rPr lang="en-US" altLang="zh-CN" sz="1600" b="1" dirty="0">
                <a:solidFill>
                  <a:srgbClr val="0070C0"/>
                </a:solidFill>
                <a:latin typeface="+mn-ea"/>
              </a:rPr>
              <a:t>×50%</a:t>
            </a:r>
            <a:r>
              <a:rPr lang="zh-CN" altLang="en-US" sz="1600" b="1" dirty="0">
                <a:solidFill>
                  <a:srgbClr val="0070C0"/>
                </a:solidFill>
                <a:latin typeface="+mn-ea"/>
              </a:rPr>
              <a:t>）</a:t>
            </a:r>
            <a:r>
              <a:rPr lang="en-US" altLang="zh-CN" sz="1600" b="1" dirty="0">
                <a:solidFill>
                  <a:srgbClr val="0070C0"/>
                </a:solidFill>
                <a:latin typeface="+mn-ea"/>
              </a:rPr>
              <a:t>÷</a:t>
            </a:r>
            <a:r>
              <a:rPr lang="zh-CN" altLang="en-US" sz="1600" b="1" dirty="0">
                <a:solidFill>
                  <a:srgbClr val="0070C0"/>
                </a:solidFill>
                <a:latin typeface="+mn-ea"/>
              </a:rPr>
              <a:t>（纳税调整后所得</a:t>
            </a:r>
            <a:r>
              <a:rPr lang="en-US" altLang="zh-CN" sz="1600" b="1" dirty="0">
                <a:solidFill>
                  <a:srgbClr val="0070C0"/>
                </a:solidFill>
                <a:latin typeface="+mn-ea"/>
              </a:rPr>
              <a:t>-</a:t>
            </a:r>
            <a:r>
              <a:rPr lang="zh-CN" altLang="en-US" sz="1600" b="1" dirty="0">
                <a:solidFill>
                  <a:srgbClr val="0070C0"/>
                </a:solidFill>
                <a:latin typeface="+mn-ea"/>
              </a:rPr>
              <a:t>所得减免）</a:t>
            </a:r>
            <a:r>
              <a:rPr lang="en-US" altLang="zh-CN" sz="1600" b="1" dirty="0">
                <a:solidFill>
                  <a:srgbClr val="0070C0"/>
                </a:solidFill>
                <a:latin typeface="+mn-ea"/>
              </a:rPr>
              <a:t>]</a:t>
            </a:r>
            <a:r>
              <a:rPr lang="zh-CN" altLang="en-US" sz="1600" b="1" dirty="0">
                <a:solidFill>
                  <a:srgbClr val="0070C0"/>
                </a:solidFill>
                <a:latin typeface="+mn-ea"/>
              </a:rPr>
              <a:t>；</a:t>
            </a:r>
            <a:endParaRPr lang="zh-CN" altLang="en-US" sz="1600" b="1" dirty="0">
              <a:solidFill>
                <a:srgbClr val="0070C0"/>
              </a:solidFill>
              <a:latin typeface="+mn-ea"/>
            </a:endParaRPr>
          </a:p>
          <a:p>
            <a:r>
              <a:rPr lang="zh-CN" altLang="en-US" sz="1600" b="1" dirty="0">
                <a:solidFill>
                  <a:srgbClr val="0070C0"/>
                </a:solidFill>
                <a:latin typeface="+mn-ea"/>
              </a:rPr>
              <a:t>　　</a:t>
            </a:r>
            <a:endParaRPr lang="zh-CN" altLang="en-US" sz="1600" b="1" dirty="0">
              <a:solidFill>
                <a:srgbClr val="0070C0"/>
              </a:solidFill>
              <a:latin typeface="+mn-ea"/>
            </a:endParaRPr>
          </a:p>
          <a:p>
            <a:r>
              <a:rPr lang="zh-CN" altLang="en-US" sz="1600" b="1" dirty="0">
                <a:solidFill>
                  <a:srgbClr val="0070C0"/>
                </a:solidFill>
                <a:latin typeface="+mn-ea"/>
              </a:rPr>
              <a:t>　　叠加享受减免税优惠金额</a:t>
            </a:r>
            <a:r>
              <a:rPr lang="en-US" altLang="zh-CN" sz="1600" b="1" dirty="0">
                <a:solidFill>
                  <a:srgbClr val="0070C0"/>
                </a:solidFill>
                <a:latin typeface="+mn-ea"/>
              </a:rPr>
              <a:t>=A</a:t>
            </a:r>
            <a:r>
              <a:rPr lang="zh-CN" altLang="en-US" sz="1600" b="1" dirty="0">
                <a:solidFill>
                  <a:srgbClr val="0070C0"/>
                </a:solidFill>
                <a:latin typeface="+mn-ea"/>
              </a:rPr>
              <a:t>和</a:t>
            </a:r>
            <a:r>
              <a:rPr lang="en-US" altLang="zh-CN" sz="1600" b="1" dirty="0">
                <a:solidFill>
                  <a:srgbClr val="0070C0"/>
                </a:solidFill>
                <a:latin typeface="+mn-ea"/>
              </a:rPr>
              <a:t>B</a:t>
            </a:r>
            <a:r>
              <a:rPr lang="zh-CN" altLang="en-US" sz="1600" b="1" dirty="0">
                <a:solidFill>
                  <a:srgbClr val="0070C0"/>
                </a:solidFill>
                <a:latin typeface="+mn-ea"/>
              </a:rPr>
              <a:t>的孰小值。</a:t>
            </a:r>
            <a:endParaRPr lang="zh-CN" altLang="en-US" sz="1600" b="1" dirty="0">
              <a:solidFill>
                <a:srgbClr val="0070C0"/>
              </a:solidFill>
              <a:latin typeface="+mn-ea"/>
            </a:endParaRPr>
          </a:p>
          <a:p>
            <a:r>
              <a:rPr lang="zh-CN" altLang="en-US" sz="1600" dirty="0">
                <a:latin typeface="+mn-ea"/>
              </a:rPr>
              <a:t>　　</a:t>
            </a:r>
            <a:endParaRPr lang="zh-CN" altLang="en-US" sz="1600" dirty="0">
              <a:latin typeface="+mn-ea"/>
            </a:endParaRPr>
          </a:p>
          <a:p>
            <a:r>
              <a:rPr lang="zh-CN" altLang="en-US" sz="1600" dirty="0">
                <a:latin typeface="+mn-ea"/>
              </a:rPr>
              <a:t>　　其中，</a:t>
            </a:r>
            <a:r>
              <a:rPr lang="zh-CN" altLang="en-US" sz="1600" dirty="0">
                <a:highlight>
                  <a:srgbClr val="FFFF00"/>
                </a:highlight>
                <a:latin typeface="+mn-ea"/>
              </a:rPr>
              <a:t>需要进行叠加调整的减免所得税优惠金额</a:t>
            </a:r>
            <a:r>
              <a:rPr lang="zh-CN" altLang="en-US" sz="1600" dirty="0">
                <a:latin typeface="+mn-ea"/>
              </a:rPr>
              <a:t>为</a:t>
            </a:r>
            <a:r>
              <a:rPr lang="en-US" altLang="zh-CN" sz="1600" dirty="0">
                <a:latin typeface="+mn-ea"/>
              </a:rPr>
              <a:t>《</a:t>
            </a:r>
            <a:r>
              <a:rPr lang="zh-CN" altLang="en-US" sz="1600" dirty="0">
                <a:latin typeface="+mn-ea"/>
              </a:rPr>
              <a:t>减免所得税优惠明细表</a:t>
            </a:r>
            <a:r>
              <a:rPr lang="en-US" altLang="zh-CN" sz="1600" dirty="0">
                <a:latin typeface="+mn-ea"/>
              </a:rPr>
              <a:t>》</a:t>
            </a:r>
            <a:r>
              <a:rPr lang="zh-CN" altLang="en-US" sz="1600" dirty="0">
                <a:latin typeface="+mn-ea"/>
              </a:rPr>
              <a:t>（</a:t>
            </a:r>
            <a:r>
              <a:rPr lang="en-US" altLang="zh-CN" sz="1600" dirty="0">
                <a:latin typeface="+mn-ea"/>
              </a:rPr>
              <a:t>A107040</a:t>
            </a:r>
            <a:r>
              <a:rPr lang="zh-CN" altLang="en-US" sz="1600" dirty="0">
                <a:latin typeface="+mn-ea"/>
              </a:rPr>
              <a:t>）中第</a:t>
            </a:r>
            <a:r>
              <a:rPr lang="en-US" altLang="zh-CN" sz="1600" dirty="0">
                <a:latin typeface="+mn-ea"/>
              </a:rPr>
              <a:t>1</a:t>
            </a:r>
            <a:r>
              <a:rPr lang="zh-CN" altLang="en-US" sz="1600" dirty="0">
                <a:latin typeface="+mn-ea"/>
              </a:rPr>
              <a:t>行到第</a:t>
            </a:r>
            <a:r>
              <a:rPr lang="en-US" altLang="zh-CN" sz="1600" dirty="0">
                <a:latin typeface="+mn-ea"/>
              </a:rPr>
              <a:t>28</a:t>
            </a:r>
            <a:r>
              <a:rPr lang="zh-CN" altLang="en-US" sz="1600" dirty="0">
                <a:latin typeface="+mn-ea"/>
              </a:rPr>
              <a:t>行的优惠金额，</a:t>
            </a:r>
            <a:r>
              <a:rPr lang="zh-CN" altLang="en-US" sz="1600" dirty="0">
                <a:highlight>
                  <a:srgbClr val="FFFF00"/>
                </a:highlight>
                <a:latin typeface="+mn-ea"/>
              </a:rPr>
              <a:t>不</a:t>
            </a:r>
            <a:r>
              <a:rPr lang="zh-CN" altLang="en-US" sz="1600" dirty="0">
                <a:latin typeface="+mn-ea"/>
              </a:rPr>
              <a:t>包括免税行次和第</a:t>
            </a:r>
            <a:r>
              <a:rPr lang="en-US" altLang="zh-CN" sz="1600" dirty="0">
                <a:latin typeface="+mn-ea"/>
              </a:rPr>
              <a:t>21</a:t>
            </a:r>
            <a:r>
              <a:rPr lang="zh-CN" altLang="en-US" sz="1600" dirty="0">
                <a:latin typeface="+mn-ea"/>
              </a:rPr>
              <a:t>行。</a:t>
            </a:r>
            <a:endParaRPr lang="zh-CN" altLang="en-US" sz="16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8528297"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（七）</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减免所得税优惠明细表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6" name="文本框 5"/>
          <p:cNvSpPr txBox="1"/>
          <p:nvPr/>
        </p:nvSpPr>
        <p:spPr>
          <a:xfrm>
            <a:off x="6737686" y="1050249"/>
            <a:ext cx="5229726" cy="5492750"/>
          </a:xfrm>
          <a:prstGeom prst="rect">
            <a:avLst/>
          </a:prstGeom>
          <a:solidFill>
            <a:schemeClr val="accent3">
              <a:lumMod val="60000"/>
              <a:lumOff val="40000"/>
            </a:schemeClr>
          </a:solidFill>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本行次原填报说明：</a:t>
            </a:r>
            <a:endParaRPr lang="en-US" altLang="zh-CN" dirty="0">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企业从事农林牧渔业项目、国家重点扶持的公共基础设施项目、符合条件的环境保护、节能节水项目、符合条件的技术转让、集成电路生产项目、其他专项优惠等所得额应按法定税率</a:t>
            </a:r>
            <a:r>
              <a:rPr lang="en-US" altLang="zh-CN" dirty="0">
                <a:latin typeface="微软雅黑" panose="020B0503020204020204" charset="-122"/>
                <a:ea typeface="微软雅黑" panose="020B0503020204020204" charset="-122"/>
              </a:rPr>
              <a:t>25%</a:t>
            </a:r>
            <a:r>
              <a:rPr lang="zh-CN" altLang="en-US" dirty="0">
                <a:latin typeface="微软雅黑" panose="020B0503020204020204" charset="-122"/>
                <a:ea typeface="微软雅黑" panose="020B0503020204020204" charset="-122"/>
              </a:rPr>
              <a:t>减半征收，同时享受</a:t>
            </a:r>
            <a:r>
              <a:rPr lang="zh-CN" altLang="en-US" b="1" dirty="0">
                <a:latin typeface="微软雅黑" panose="020B0503020204020204" charset="-122"/>
                <a:ea typeface="微软雅黑" panose="020B0503020204020204" charset="-122"/>
              </a:rPr>
              <a:t>高新技术企业、技术先进型服务企业、集成电路线生产企业、重点软件企业和重点集成电路设计企业等</a:t>
            </a:r>
            <a:r>
              <a:rPr lang="zh-CN" altLang="en-US" dirty="0">
                <a:latin typeface="微软雅黑" panose="020B0503020204020204" charset="-122"/>
                <a:ea typeface="微软雅黑" panose="020B0503020204020204" charset="-122"/>
              </a:rPr>
              <a:t>优惠税率政策，由于申报表填报顺序，按优惠税率减半叠加享受减免税优惠部分，应在本行对该部分金额进行调整。本行应</a:t>
            </a:r>
            <a:r>
              <a:rPr lang="zh-CN" altLang="en-US" b="1" dirty="0">
                <a:solidFill>
                  <a:schemeClr val="accent5">
                    <a:lumMod val="50000"/>
                  </a:schemeClr>
                </a:solidFill>
                <a:latin typeface="微软雅黑" panose="020B0503020204020204" charset="-122"/>
                <a:ea typeface="微软雅黑" panose="020B0503020204020204" charset="-122"/>
              </a:rPr>
              <a:t>大于等于</a:t>
            </a:r>
            <a:r>
              <a:rPr lang="en-US" altLang="zh-CN" b="1" dirty="0">
                <a:solidFill>
                  <a:schemeClr val="accent5">
                    <a:lumMod val="50000"/>
                  </a:schemeClr>
                </a:solidFill>
                <a:latin typeface="微软雅黑" panose="020B0503020204020204" charset="-122"/>
                <a:ea typeface="微软雅黑" panose="020B0503020204020204" charset="-122"/>
              </a:rPr>
              <a:t>0</a:t>
            </a:r>
            <a:r>
              <a:rPr lang="zh-CN" altLang="en-US" b="1" dirty="0">
                <a:solidFill>
                  <a:schemeClr val="accent5">
                    <a:lumMod val="50000"/>
                  </a:schemeClr>
                </a:solidFill>
                <a:latin typeface="微软雅黑" panose="020B0503020204020204" charset="-122"/>
                <a:ea typeface="微软雅黑" panose="020B0503020204020204" charset="-122"/>
              </a:rPr>
              <a:t>且小于等于第</a:t>
            </a:r>
            <a:r>
              <a:rPr lang="en-US" altLang="zh-CN" b="1" dirty="0">
                <a:solidFill>
                  <a:schemeClr val="accent5">
                    <a:lumMod val="50000"/>
                  </a:schemeClr>
                </a:solidFill>
                <a:latin typeface="微软雅黑" panose="020B0503020204020204" charset="-122"/>
                <a:ea typeface="微软雅黑" panose="020B0503020204020204" charset="-122"/>
              </a:rPr>
              <a:t>1+2+…+20+22+…+28</a:t>
            </a:r>
            <a:r>
              <a:rPr lang="zh-CN" altLang="en-US" b="1" dirty="0">
                <a:solidFill>
                  <a:schemeClr val="accent5">
                    <a:lumMod val="50000"/>
                  </a:schemeClr>
                </a:solidFill>
                <a:latin typeface="微软雅黑" panose="020B0503020204020204" charset="-122"/>
                <a:ea typeface="微软雅黑" panose="020B0503020204020204" charset="-122"/>
              </a:rPr>
              <a:t>行</a:t>
            </a:r>
            <a:r>
              <a:rPr lang="zh-CN" altLang="en-US" dirty="0">
                <a:latin typeface="微软雅黑" panose="020B0503020204020204" charset="-122"/>
                <a:ea typeface="微软雅黑" panose="020B0503020204020204" charset="-122"/>
              </a:rPr>
              <a:t>的值。</a:t>
            </a:r>
            <a:endParaRPr lang="zh-CN" altLang="en-US" dirty="0">
              <a:latin typeface="微软雅黑" panose="020B0503020204020204" charset="-122"/>
              <a:ea typeface="微软雅黑" panose="020B0503020204020204" charset="-122"/>
            </a:endParaRPr>
          </a:p>
          <a:p>
            <a:pPr>
              <a:lnSpc>
                <a:spcPct val="150000"/>
              </a:lnSpc>
            </a:pPr>
            <a:r>
              <a:rPr lang="zh-CN" altLang="en-US" b="1" dirty="0">
                <a:solidFill>
                  <a:srgbClr val="0070C0"/>
                </a:solidFill>
                <a:latin typeface="微软雅黑" panose="020B0503020204020204" charset="-122"/>
                <a:ea typeface="微软雅黑" panose="020B0503020204020204" charset="-122"/>
              </a:rPr>
              <a:t>计算公式：</a:t>
            </a:r>
            <a:r>
              <a:rPr lang="en-US" altLang="zh-CN" b="1" dirty="0">
                <a:solidFill>
                  <a:srgbClr val="0070C0"/>
                </a:solidFill>
                <a:latin typeface="微软雅黑" panose="020B0503020204020204" charset="-122"/>
                <a:ea typeface="微软雅黑" panose="020B0503020204020204" charset="-122"/>
              </a:rPr>
              <a:t>29</a:t>
            </a:r>
            <a:r>
              <a:rPr lang="zh-CN" altLang="en-US" b="1" dirty="0">
                <a:solidFill>
                  <a:srgbClr val="0070C0"/>
                </a:solidFill>
                <a:latin typeface="微软雅黑" panose="020B0503020204020204" charset="-122"/>
                <a:ea typeface="微软雅黑" panose="020B0503020204020204" charset="-122"/>
              </a:rPr>
              <a:t>行本行＝减半项目所得额</a:t>
            </a:r>
            <a:r>
              <a:rPr lang="en-US" altLang="zh-CN" b="1" dirty="0">
                <a:solidFill>
                  <a:srgbClr val="0070C0"/>
                </a:solidFill>
                <a:latin typeface="微软雅黑" panose="020B0503020204020204" charset="-122"/>
                <a:ea typeface="微软雅黑" panose="020B0503020204020204" charset="-122"/>
              </a:rPr>
              <a:t>×50%×</a:t>
            </a:r>
            <a:r>
              <a:rPr lang="zh-CN" altLang="en-US" b="1" dirty="0">
                <a:solidFill>
                  <a:srgbClr val="0070C0"/>
                </a:solidFill>
                <a:latin typeface="微软雅黑" panose="020B0503020204020204" charset="-122"/>
                <a:ea typeface="微软雅黑" panose="020B0503020204020204" charset="-122"/>
              </a:rPr>
              <a:t>（</a:t>
            </a:r>
            <a:r>
              <a:rPr lang="en-US" altLang="zh-CN" b="1" dirty="0">
                <a:solidFill>
                  <a:srgbClr val="0070C0"/>
                </a:solidFill>
                <a:latin typeface="微软雅黑" panose="020B0503020204020204" charset="-122"/>
                <a:ea typeface="微软雅黑" panose="020B0503020204020204" charset="-122"/>
              </a:rPr>
              <a:t>25%-</a:t>
            </a:r>
            <a:r>
              <a:rPr lang="zh-CN" altLang="en-US" b="1" dirty="0">
                <a:solidFill>
                  <a:srgbClr val="0070C0"/>
                </a:solidFill>
                <a:latin typeface="微软雅黑" panose="020B0503020204020204" charset="-122"/>
                <a:ea typeface="微软雅黑" panose="020B0503020204020204" charset="-122"/>
              </a:rPr>
              <a:t>优惠税率）。没提到小微</a:t>
            </a:r>
            <a:endParaRPr lang="zh-CN" altLang="en-US" b="1" dirty="0">
              <a:solidFill>
                <a:srgbClr val="0070C0"/>
              </a:solidFill>
              <a:latin typeface="微软雅黑" panose="020B0503020204020204" charset="-122"/>
              <a:ea typeface="微软雅黑" panose="020B0503020204020204" charset="-122"/>
            </a:endParaRPr>
          </a:p>
        </p:txBody>
      </p:sp>
      <p:sp>
        <p:nvSpPr>
          <p:cNvPr id="9" name="文本框 8"/>
          <p:cNvSpPr txBox="1"/>
          <p:nvPr/>
        </p:nvSpPr>
        <p:spPr>
          <a:xfrm>
            <a:off x="370059" y="1043731"/>
            <a:ext cx="5725941" cy="5631180"/>
          </a:xfrm>
          <a:prstGeom prst="rect">
            <a:avLst/>
          </a:prstGeom>
          <a:noFill/>
          <a:ln>
            <a:solidFill>
              <a:schemeClr val="accent1"/>
            </a:solidFill>
          </a:ln>
        </p:spPr>
        <p:txBody>
          <a:bodyPr wrap="square">
            <a:spAutoFit/>
          </a:bodyPr>
          <a:lstStyle/>
          <a:p>
            <a:pPr>
              <a:lnSpc>
                <a:spcPct val="150000"/>
              </a:lnSpc>
            </a:pPr>
            <a:r>
              <a:rPr lang="zh-CN" altLang="en-US" sz="1600" dirty="0">
                <a:latin typeface="+mn-ea"/>
              </a:rPr>
              <a:t>企业从事农林牧渔业项目、国家重点扶持的公共基础设施项目、符合条件的环境保护、节能节水项目、符合条件的技术转让、集成电路生产项目、其他专项优惠等所得额</a:t>
            </a:r>
            <a:r>
              <a:rPr lang="zh-CN" altLang="en-US" sz="1600" dirty="0">
                <a:solidFill>
                  <a:srgbClr val="FF0000"/>
                </a:solidFill>
                <a:latin typeface="+mn-ea"/>
              </a:rPr>
              <a:t>应按法定税率</a:t>
            </a:r>
            <a:r>
              <a:rPr lang="en-US" altLang="zh-CN" sz="1600" dirty="0">
                <a:solidFill>
                  <a:srgbClr val="FF0000"/>
                </a:solidFill>
                <a:latin typeface="+mn-ea"/>
              </a:rPr>
              <a:t>25%</a:t>
            </a:r>
            <a:r>
              <a:rPr lang="zh-CN" altLang="en-US" sz="1600" dirty="0">
                <a:latin typeface="+mn-ea"/>
              </a:rPr>
              <a:t>减半征收，同时享受</a:t>
            </a:r>
            <a:r>
              <a:rPr lang="zh-CN" altLang="en-US" sz="1600" b="1" dirty="0">
                <a:solidFill>
                  <a:srgbClr val="FF0000"/>
                </a:solidFill>
                <a:latin typeface="+mn-ea"/>
              </a:rPr>
              <a:t>小型微利企业</a:t>
            </a:r>
            <a:r>
              <a:rPr lang="zh-CN" altLang="en-US" sz="1600" dirty="0">
                <a:latin typeface="+mn-ea"/>
              </a:rPr>
              <a:t>、</a:t>
            </a:r>
            <a:r>
              <a:rPr lang="zh-CN" altLang="en-US" sz="1600" b="1" dirty="0">
                <a:latin typeface="+mn-ea"/>
              </a:rPr>
              <a:t>高新技术企业、技术先进型服务企业、集成电路线生产企业、重点软件企业和重点集成电路设计企业等</a:t>
            </a:r>
            <a:r>
              <a:rPr lang="zh-CN" altLang="en-US" sz="1600" dirty="0">
                <a:latin typeface="+mn-ea"/>
              </a:rPr>
              <a:t>优惠税率政策，对于按优惠税率减半叠加享受减免税优惠部分，进行调整。叠加享受减免税优惠金额的计算公式如下：</a:t>
            </a:r>
            <a:endParaRPr lang="zh-CN" altLang="en-US" sz="1600" dirty="0">
              <a:latin typeface="+mn-ea"/>
            </a:endParaRPr>
          </a:p>
          <a:p>
            <a:pPr>
              <a:lnSpc>
                <a:spcPct val="150000"/>
              </a:lnSpc>
            </a:pPr>
            <a:r>
              <a:rPr lang="zh-CN" altLang="en-US" sz="1600" b="1" dirty="0">
                <a:solidFill>
                  <a:srgbClr val="0070C0"/>
                </a:solidFill>
                <a:latin typeface="+mn-ea"/>
              </a:rPr>
              <a:t>　　　</a:t>
            </a:r>
            <a:r>
              <a:rPr lang="en-US" altLang="zh-CN" sz="1600" b="1" dirty="0">
                <a:solidFill>
                  <a:srgbClr val="0070C0"/>
                </a:solidFill>
                <a:latin typeface="+mn-ea"/>
              </a:rPr>
              <a:t>A=</a:t>
            </a:r>
            <a:r>
              <a:rPr lang="zh-CN" altLang="en-US" sz="1600" b="1" dirty="0">
                <a:solidFill>
                  <a:srgbClr val="0070C0"/>
                </a:solidFill>
                <a:latin typeface="+mn-ea"/>
              </a:rPr>
              <a:t>需要进行叠加调整的减免所得税优惠金额；</a:t>
            </a:r>
            <a:endParaRPr lang="zh-CN" altLang="en-US" sz="1600" b="1" dirty="0">
              <a:solidFill>
                <a:srgbClr val="0070C0"/>
              </a:solidFill>
              <a:latin typeface="+mn-ea"/>
            </a:endParaRPr>
          </a:p>
          <a:p>
            <a:pPr>
              <a:lnSpc>
                <a:spcPct val="150000"/>
              </a:lnSpc>
            </a:pPr>
            <a:r>
              <a:rPr lang="zh-CN" altLang="en-US" sz="1600" b="1" dirty="0">
                <a:solidFill>
                  <a:srgbClr val="0070C0"/>
                </a:solidFill>
                <a:latin typeface="+mn-ea"/>
              </a:rPr>
              <a:t>　　　</a:t>
            </a:r>
            <a:r>
              <a:rPr lang="en-US" altLang="zh-CN" sz="1600" b="1" dirty="0">
                <a:solidFill>
                  <a:srgbClr val="0070C0"/>
                </a:solidFill>
                <a:latin typeface="+mn-ea"/>
              </a:rPr>
              <a:t>B=A×[</a:t>
            </a:r>
            <a:r>
              <a:rPr lang="zh-CN" altLang="en-US" sz="1600" b="1" dirty="0">
                <a:solidFill>
                  <a:srgbClr val="0070C0"/>
                </a:solidFill>
                <a:latin typeface="+mn-ea"/>
              </a:rPr>
              <a:t>（减半项目所得</a:t>
            </a:r>
            <a:r>
              <a:rPr lang="en-US" altLang="zh-CN" sz="1600" b="1" dirty="0">
                <a:solidFill>
                  <a:srgbClr val="0070C0"/>
                </a:solidFill>
                <a:latin typeface="+mn-ea"/>
              </a:rPr>
              <a:t>×50%</a:t>
            </a:r>
            <a:r>
              <a:rPr lang="zh-CN" altLang="en-US" sz="1600" b="1" dirty="0">
                <a:solidFill>
                  <a:srgbClr val="0070C0"/>
                </a:solidFill>
                <a:latin typeface="+mn-ea"/>
              </a:rPr>
              <a:t>）</a:t>
            </a:r>
            <a:r>
              <a:rPr lang="en-US" altLang="zh-CN" sz="1600" b="1" dirty="0">
                <a:solidFill>
                  <a:srgbClr val="0070C0"/>
                </a:solidFill>
                <a:latin typeface="+mn-ea"/>
              </a:rPr>
              <a:t>÷</a:t>
            </a:r>
            <a:r>
              <a:rPr lang="zh-CN" altLang="en-US" sz="1600" b="1" dirty="0">
                <a:solidFill>
                  <a:srgbClr val="0070C0"/>
                </a:solidFill>
                <a:latin typeface="+mn-ea"/>
              </a:rPr>
              <a:t>（纳税调整后所得</a:t>
            </a:r>
            <a:r>
              <a:rPr lang="en-US" altLang="zh-CN" sz="1600" b="1" dirty="0">
                <a:solidFill>
                  <a:srgbClr val="0070C0"/>
                </a:solidFill>
                <a:latin typeface="+mn-ea"/>
              </a:rPr>
              <a:t>-</a:t>
            </a:r>
            <a:r>
              <a:rPr lang="zh-CN" altLang="en-US" sz="1600" b="1" dirty="0">
                <a:solidFill>
                  <a:srgbClr val="0070C0"/>
                </a:solidFill>
                <a:latin typeface="+mn-ea"/>
              </a:rPr>
              <a:t>所得减免）</a:t>
            </a:r>
            <a:r>
              <a:rPr lang="en-US" altLang="zh-CN" sz="1600" b="1" dirty="0">
                <a:solidFill>
                  <a:srgbClr val="0070C0"/>
                </a:solidFill>
                <a:latin typeface="+mn-ea"/>
              </a:rPr>
              <a:t>]</a:t>
            </a:r>
            <a:r>
              <a:rPr lang="zh-CN" altLang="en-US" sz="1600" b="1" dirty="0">
                <a:solidFill>
                  <a:srgbClr val="0070C0"/>
                </a:solidFill>
                <a:latin typeface="+mn-ea"/>
              </a:rPr>
              <a:t>；</a:t>
            </a:r>
            <a:endParaRPr lang="zh-CN" altLang="en-US" sz="1600" b="1" dirty="0">
              <a:solidFill>
                <a:srgbClr val="0070C0"/>
              </a:solidFill>
              <a:latin typeface="+mn-ea"/>
            </a:endParaRPr>
          </a:p>
          <a:p>
            <a:pPr>
              <a:lnSpc>
                <a:spcPct val="150000"/>
              </a:lnSpc>
            </a:pPr>
            <a:r>
              <a:rPr lang="zh-CN" altLang="en-US" sz="1600" b="1" dirty="0">
                <a:solidFill>
                  <a:srgbClr val="0070C0"/>
                </a:solidFill>
                <a:latin typeface="+mn-ea"/>
              </a:rPr>
              <a:t>　　　　叠加享受减免税优惠金额</a:t>
            </a:r>
            <a:r>
              <a:rPr lang="en-US" altLang="zh-CN" sz="1600" b="1" dirty="0">
                <a:solidFill>
                  <a:srgbClr val="0070C0"/>
                </a:solidFill>
                <a:latin typeface="+mn-ea"/>
              </a:rPr>
              <a:t>=A</a:t>
            </a:r>
            <a:r>
              <a:rPr lang="zh-CN" altLang="en-US" sz="1600" b="1" dirty="0">
                <a:solidFill>
                  <a:srgbClr val="0070C0"/>
                </a:solidFill>
                <a:latin typeface="+mn-ea"/>
              </a:rPr>
              <a:t>和</a:t>
            </a:r>
            <a:r>
              <a:rPr lang="en-US" altLang="zh-CN" sz="1600" b="1" dirty="0">
                <a:solidFill>
                  <a:srgbClr val="0070C0"/>
                </a:solidFill>
                <a:latin typeface="+mn-ea"/>
              </a:rPr>
              <a:t>B</a:t>
            </a:r>
            <a:r>
              <a:rPr lang="zh-CN" altLang="en-US" sz="1600" b="1" dirty="0">
                <a:solidFill>
                  <a:srgbClr val="0070C0"/>
                </a:solidFill>
                <a:latin typeface="+mn-ea"/>
              </a:rPr>
              <a:t>的孰小值。</a:t>
            </a:r>
            <a:endParaRPr lang="zh-CN" altLang="en-US" sz="1600" b="1" dirty="0">
              <a:solidFill>
                <a:srgbClr val="0070C0"/>
              </a:solidFill>
              <a:latin typeface="+mn-ea"/>
            </a:endParaRPr>
          </a:p>
          <a:p>
            <a:pPr>
              <a:lnSpc>
                <a:spcPct val="150000"/>
              </a:lnSpc>
            </a:pPr>
            <a:r>
              <a:rPr lang="zh-CN" altLang="en-US" sz="1600" dirty="0">
                <a:latin typeface="+mn-ea"/>
              </a:rPr>
              <a:t>　　　　其中，需要进行叠加调整的减免所得税优惠金额为</a:t>
            </a:r>
            <a:r>
              <a:rPr lang="en-US" altLang="zh-CN" sz="1600" dirty="0">
                <a:latin typeface="+mn-ea"/>
              </a:rPr>
              <a:t>《</a:t>
            </a:r>
            <a:r>
              <a:rPr lang="zh-CN" altLang="en-US" sz="1600" dirty="0">
                <a:latin typeface="+mn-ea"/>
              </a:rPr>
              <a:t>减免所得税优惠明细表</a:t>
            </a:r>
            <a:r>
              <a:rPr lang="en-US" altLang="zh-CN" sz="1600" dirty="0">
                <a:latin typeface="+mn-ea"/>
              </a:rPr>
              <a:t>》</a:t>
            </a:r>
            <a:r>
              <a:rPr lang="zh-CN" altLang="en-US" sz="1600" dirty="0">
                <a:latin typeface="+mn-ea"/>
              </a:rPr>
              <a:t>（</a:t>
            </a:r>
            <a:r>
              <a:rPr lang="en-US" altLang="zh-CN" sz="1600" dirty="0">
                <a:latin typeface="+mn-ea"/>
              </a:rPr>
              <a:t>A107040</a:t>
            </a:r>
            <a:r>
              <a:rPr lang="zh-CN" altLang="en-US" sz="1600" dirty="0">
                <a:latin typeface="+mn-ea"/>
              </a:rPr>
              <a:t>）中第</a:t>
            </a:r>
            <a:r>
              <a:rPr lang="en-US" altLang="zh-CN" sz="1600" dirty="0">
                <a:solidFill>
                  <a:srgbClr val="FF0000"/>
                </a:solidFill>
                <a:latin typeface="+mn-ea"/>
              </a:rPr>
              <a:t>1</a:t>
            </a:r>
            <a:r>
              <a:rPr lang="zh-CN" altLang="en-US" sz="1600" dirty="0">
                <a:solidFill>
                  <a:srgbClr val="FF0000"/>
                </a:solidFill>
                <a:latin typeface="+mn-ea"/>
              </a:rPr>
              <a:t>行到第</a:t>
            </a:r>
            <a:r>
              <a:rPr lang="en-US" altLang="zh-CN" sz="1600" dirty="0">
                <a:solidFill>
                  <a:srgbClr val="FF0000"/>
                </a:solidFill>
                <a:latin typeface="+mn-ea"/>
              </a:rPr>
              <a:t>28</a:t>
            </a:r>
            <a:r>
              <a:rPr lang="zh-CN" altLang="en-US" sz="1600" dirty="0">
                <a:solidFill>
                  <a:srgbClr val="FF0000"/>
                </a:solidFill>
                <a:latin typeface="+mn-ea"/>
              </a:rPr>
              <a:t>行</a:t>
            </a:r>
            <a:r>
              <a:rPr lang="zh-CN" altLang="en-US" sz="1600" dirty="0">
                <a:latin typeface="+mn-ea"/>
              </a:rPr>
              <a:t>的优惠金额，不包括免税行次和第</a:t>
            </a:r>
            <a:r>
              <a:rPr lang="en-US" altLang="zh-CN" sz="1600" dirty="0">
                <a:latin typeface="+mn-ea"/>
              </a:rPr>
              <a:t>21</a:t>
            </a:r>
            <a:r>
              <a:rPr lang="zh-CN" altLang="en-US" sz="1600" dirty="0">
                <a:latin typeface="+mn-ea"/>
              </a:rPr>
              <a:t>行（西部地区的优惠）。</a:t>
            </a:r>
            <a:endParaRPr lang="zh-CN" altLang="en-US" sz="1600" dirty="0">
              <a:latin typeface="+mn-ea"/>
            </a:endParaRPr>
          </a:p>
        </p:txBody>
      </p:sp>
      <p:pic>
        <p:nvPicPr>
          <p:cNvPr id="8" name="图片 7"/>
          <p:cNvPicPr>
            <a:picLocks noChangeAspect="1"/>
          </p:cNvPicPr>
          <p:nvPr/>
        </p:nvPicPr>
        <p:blipFill>
          <a:blip r:embed="rId1"/>
          <a:stretch>
            <a:fillRect/>
          </a:stretch>
        </p:blipFill>
        <p:spPr>
          <a:xfrm>
            <a:off x="11252835" y="643890"/>
            <a:ext cx="809625" cy="6540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8528297"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（七）</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减免所得税优惠明细表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9" name="文本框 8"/>
          <p:cNvSpPr txBox="1"/>
          <p:nvPr/>
        </p:nvSpPr>
        <p:spPr>
          <a:xfrm>
            <a:off x="626299" y="1104390"/>
            <a:ext cx="10939624" cy="5400675"/>
          </a:xfrm>
          <a:prstGeom prst="rect">
            <a:avLst/>
          </a:prstGeom>
          <a:noFill/>
          <a:ln>
            <a:solidFill>
              <a:schemeClr val="accent1"/>
            </a:solidFill>
          </a:ln>
        </p:spPr>
        <p:txBody>
          <a:bodyPr wrap="square">
            <a:spAutoFit/>
          </a:bodyPr>
          <a:lstStyle/>
          <a:p>
            <a:pPr>
              <a:lnSpc>
                <a:spcPct val="150000"/>
              </a:lnSpc>
            </a:pPr>
            <a:r>
              <a:rPr lang="zh-CN" altLang="en-US" dirty="0">
                <a:latin typeface="+mn-ea"/>
              </a:rPr>
              <a:t>计算公式如下：</a:t>
            </a:r>
            <a:endParaRPr lang="zh-CN" altLang="en-US" dirty="0">
              <a:latin typeface="+mn-ea"/>
            </a:endParaRPr>
          </a:p>
          <a:p>
            <a:pPr fontAlgn="auto">
              <a:lnSpc>
                <a:spcPct val="150000"/>
              </a:lnSpc>
            </a:pPr>
            <a:r>
              <a:rPr lang="zh-CN" altLang="en-US" b="1" dirty="0">
                <a:solidFill>
                  <a:srgbClr val="0070C0"/>
                </a:solidFill>
                <a:latin typeface="+mn-ea"/>
              </a:rPr>
              <a:t>　　</a:t>
            </a:r>
            <a:r>
              <a:rPr lang="en-US" altLang="zh-CN" b="1" dirty="0">
                <a:solidFill>
                  <a:srgbClr val="0070C0"/>
                </a:solidFill>
                <a:latin typeface="+mn-ea"/>
              </a:rPr>
              <a:t>  </a:t>
            </a:r>
            <a:r>
              <a:rPr lang="en-US" altLang="zh-CN" b="1" dirty="0">
                <a:solidFill>
                  <a:schemeClr val="tx1"/>
                </a:solidFill>
                <a:latin typeface="+mn-ea"/>
              </a:rPr>
              <a:t>1</a:t>
            </a:r>
            <a:r>
              <a:rPr lang="zh-CN" altLang="en-US" b="1" dirty="0">
                <a:solidFill>
                  <a:schemeClr val="tx1"/>
                </a:solidFill>
                <a:latin typeface="+mn-ea"/>
              </a:rPr>
              <a:t>、</a:t>
            </a:r>
            <a:r>
              <a:rPr lang="en-US" altLang="zh-CN">
                <a:sym typeface="+mn-ea"/>
              </a:rPr>
              <a:t>假设同时享受，能享受多少减免税额</a:t>
            </a:r>
            <a:endParaRPr lang="en-US" altLang="zh-CN">
              <a:sym typeface="+mn-ea"/>
            </a:endParaRPr>
          </a:p>
          <a:p>
            <a:pPr fontAlgn="auto">
              <a:lnSpc>
                <a:spcPct val="150000"/>
              </a:lnSpc>
            </a:pPr>
            <a:r>
              <a:rPr lang="en-US" altLang="zh-CN">
                <a:sym typeface="+mn-ea"/>
              </a:rPr>
              <a:t>              </a:t>
            </a:r>
            <a:r>
              <a:rPr lang="en-US" altLang="zh-CN" b="1" dirty="0">
                <a:solidFill>
                  <a:srgbClr val="0070C0"/>
                </a:solidFill>
                <a:latin typeface="+mn-ea"/>
              </a:rPr>
              <a:t>A=</a:t>
            </a:r>
            <a:r>
              <a:rPr lang="zh-CN" altLang="en-US" b="1" dirty="0">
                <a:solidFill>
                  <a:srgbClr val="0070C0"/>
                </a:solidFill>
                <a:latin typeface="+mn-ea"/>
              </a:rPr>
              <a:t>需要进行叠加调整的减免所得税优惠金额；</a:t>
            </a:r>
            <a:endParaRPr lang="zh-CN" altLang="en-US" b="1" dirty="0">
              <a:solidFill>
                <a:srgbClr val="0070C0"/>
              </a:solidFill>
              <a:latin typeface="+mn-ea"/>
            </a:endParaRPr>
          </a:p>
          <a:p>
            <a:pPr fontAlgn="auto">
              <a:lnSpc>
                <a:spcPct val="150000"/>
              </a:lnSpc>
            </a:pPr>
            <a:r>
              <a:rPr lang="zh-CN" altLang="en-US" b="1" dirty="0">
                <a:solidFill>
                  <a:srgbClr val="0070C0"/>
                </a:solidFill>
                <a:latin typeface="+mn-ea"/>
              </a:rPr>
              <a:t> </a:t>
            </a:r>
            <a:r>
              <a:rPr lang="en-US" altLang="zh-CN" b="1" dirty="0">
                <a:solidFill>
                  <a:srgbClr val="0070C0"/>
                </a:solidFill>
                <a:latin typeface="+mn-ea"/>
              </a:rPr>
              <a:t>           </a:t>
            </a:r>
            <a:r>
              <a:rPr lang="zh-CN" altLang="en-US" dirty="0">
                <a:latin typeface="+mn-ea"/>
                <a:sym typeface="+mn-ea"/>
              </a:rPr>
              <a:t>（</a:t>
            </a:r>
            <a:r>
              <a:rPr lang="en-US" altLang="zh-CN" dirty="0">
                <a:latin typeface="+mn-ea"/>
                <a:sym typeface="+mn-ea"/>
              </a:rPr>
              <a:t>A107040</a:t>
            </a:r>
            <a:r>
              <a:rPr lang="zh-CN" altLang="en-US" dirty="0">
                <a:latin typeface="+mn-ea"/>
                <a:sym typeface="+mn-ea"/>
              </a:rPr>
              <a:t>）中第</a:t>
            </a:r>
            <a:r>
              <a:rPr lang="en-US" altLang="zh-CN" dirty="0">
                <a:latin typeface="+mn-ea"/>
                <a:sym typeface="+mn-ea"/>
              </a:rPr>
              <a:t>1</a:t>
            </a:r>
            <a:r>
              <a:rPr lang="zh-CN" altLang="en-US" dirty="0">
                <a:latin typeface="+mn-ea"/>
                <a:sym typeface="+mn-ea"/>
              </a:rPr>
              <a:t>行到第</a:t>
            </a:r>
            <a:r>
              <a:rPr lang="en-US" altLang="zh-CN" dirty="0">
                <a:latin typeface="+mn-ea"/>
                <a:sym typeface="+mn-ea"/>
              </a:rPr>
              <a:t>28</a:t>
            </a:r>
            <a:r>
              <a:rPr lang="zh-CN" altLang="en-US" dirty="0">
                <a:latin typeface="+mn-ea"/>
                <a:sym typeface="+mn-ea"/>
              </a:rPr>
              <a:t>行的优惠金额，不包括免税行次和第</a:t>
            </a:r>
            <a:r>
              <a:rPr lang="en-US" altLang="zh-CN" dirty="0">
                <a:solidFill>
                  <a:srgbClr val="FF0000"/>
                </a:solidFill>
                <a:latin typeface="+mn-ea"/>
                <a:sym typeface="+mn-ea"/>
              </a:rPr>
              <a:t>21</a:t>
            </a:r>
            <a:r>
              <a:rPr lang="zh-CN" altLang="en-US" dirty="0">
                <a:solidFill>
                  <a:srgbClr val="FF0000"/>
                </a:solidFill>
                <a:latin typeface="+mn-ea"/>
                <a:sym typeface="+mn-ea"/>
              </a:rPr>
              <a:t>行</a:t>
            </a:r>
            <a:r>
              <a:rPr lang="zh-CN" altLang="en-US" dirty="0">
                <a:solidFill>
                  <a:schemeClr val="tx1"/>
                </a:solidFill>
                <a:latin typeface="+mn-ea"/>
                <a:sym typeface="+mn-ea"/>
              </a:rPr>
              <a:t>。</a:t>
            </a:r>
            <a:endParaRPr lang="zh-CN" altLang="en-US" b="1" dirty="0">
              <a:solidFill>
                <a:srgbClr val="0070C0"/>
              </a:solidFill>
              <a:latin typeface="+mn-ea"/>
            </a:endParaRPr>
          </a:p>
          <a:p>
            <a:pPr fontAlgn="auto">
              <a:lnSpc>
                <a:spcPct val="150000"/>
              </a:lnSpc>
            </a:pPr>
            <a:r>
              <a:rPr lang="zh-CN" altLang="en-US" b="1" dirty="0">
                <a:solidFill>
                  <a:srgbClr val="0070C0"/>
                </a:solidFill>
                <a:latin typeface="+mn-ea"/>
              </a:rPr>
              <a:t>　　</a:t>
            </a:r>
            <a:endParaRPr lang="zh-CN" altLang="en-US" b="1" dirty="0">
              <a:solidFill>
                <a:srgbClr val="0070C0"/>
              </a:solidFill>
              <a:latin typeface="+mn-ea"/>
            </a:endParaRPr>
          </a:p>
          <a:p>
            <a:pPr fontAlgn="auto">
              <a:lnSpc>
                <a:spcPct val="150000"/>
              </a:lnSpc>
            </a:pPr>
            <a:r>
              <a:rPr lang="zh-CN" altLang="en-US" b="1" dirty="0">
                <a:solidFill>
                  <a:srgbClr val="0070C0"/>
                </a:solidFill>
                <a:latin typeface="+mn-ea"/>
              </a:rPr>
              <a:t> </a:t>
            </a:r>
            <a:r>
              <a:rPr lang="en-US" altLang="zh-CN" b="1" dirty="0">
                <a:solidFill>
                  <a:srgbClr val="0070C0"/>
                </a:solidFill>
                <a:latin typeface="+mn-ea"/>
              </a:rPr>
              <a:t>       </a:t>
            </a:r>
            <a:r>
              <a:rPr lang="en-US" altLang="zh-CN" b="1" dirty="0">
                <a:solidFill>
                  <a:schemeClr val="tx1"/>
                </a:solidFill>
                <a:latin typeface="+mn-ea"/>
              </a:rPr>
              <a:t> 2</a:t>
            </a:r>
            <a:r>
              <a:rPr lang="zh-CN" altLang="en-US" b="1" dirty="0">
                <a:solidFill>
                  <a:schemeClr val="tx1"/>
                </a:solidFill>
                <a:latin typeface="+mn-ea"/>
              </a:rPr>
              <a:t>、</a:t>
            </a:r>
            <a:r>
              <a:rPr lang="en-US" altLang="zh-CN">
                <a:sym typeface="+mn-ea"/>
              </a:rPr>
              <a:t>同时享受时，减半政策享受了“同时享受”金额中多少（按照应纳所得比例分配）税额</a:t>
            </a:r>
            <a:endParaRPr lang="en-US" altLang="zh-CN">
              <a:sym typeface="+mn-ea"/>
            </a:endParaRPr>
          </a:p>
          <a:p>
            <a:pPr fontAlgn="auto">
              <a:lnSpc>
                <a:spcPct val="150000"/>
              </a:lnSpc>
            </a:pPr>
            <a:r>
              <a:rPr lang="en-US" altLang="zh-CN">
                <a:sym typeface="+mn-ea"/>
              </a:rPr>
              <a:t>              </a:t>
            </a:r>
            <a:r>
              <a:rPr lang="en-US" altLang="zh-CN" b="1" dirty="0">
                <a:solidFill>
                  <a:srgbClr val="0070C0"/>
                </a:solidFill>
                <a:latin typeface="+mn-ea"/>
              </a:rPr>
              <a:t>B=A×[</a:t>
            </a:r>
            <a:r>
              <a:rPr lang="zh-CN" altLang="en-US" b="1" dirty="0">
                <a:solidFill>
                  <a:srgbClr val="0070C0"/>
                </a:solidFill>
                <a:latin typeface="+mn-ea"/>
              </a:rPr>
              <a:t>（减半项目所得</a:t>
            </a:r>
            <a:r>
              <a:rPr lang="en-US" altLang="zh-CN" b="1" dirty="0">
                <a:solidFill>
                  <a:srgbClr val="0070C0"/>
                </a:solidFill>
                <a:latin typeface="+mn-ea"/>
              </a:rPr>
              <a:t>×50%</a:t>
            </a:r>
            <a:r>
              <a:rPr lang="zh-CN" altLang="en-US" b="1" dirty="0">
                <a:solidFill>
                  <a:srgbClr val="0070C0"/>
                </a:solidFill>
                <a:latin typeface="+mn-ea"/>
              </a:rPr>
              <a:t>）</a:t>
            </a:r>
            <a:r>
              <a:rPr lang="en-US" altLang="zh-CN" b="1" dirty="0">
                <a:solidFill>
                  <a:srgbClr val="0070C0"/>
                </a:solidFill>
                <a:latin typeface="+mn-ea"/>
              </a:rPr>
              <a:t>÷</a:t>
            </a:r>
            <a:r>
              <a:rPr lang="zh-CN" altLang="en-US" b="1" dirty="0">
                <a:solidFill>
                  <a:srgbClr val="0070C0"/>
                </a:solidFill>
                <a:latin typeface="+mn-ea"/>
              </a:rPr>
              <a:t>（纳税调整后所得</a:t>
            </a:r>
            <a:r>
              <a:rPr lang="en-US" altLang="zh-CN" b="1" dirty="0">
                <a:solidFill>
                  <a:srgbClr val="0070C0"/>
                </a:solidFill>
                <a:latin typeface="+mn-ea"/>
              </a:rPr>
              <a:t>-</a:t>
            </a:r>
            <a:r>
              <a:rPr lang="zh-CN" altLang="en-US" b="1" dirty="0">
                <a:solidFill>
                  <a:schemeClr val="accent1"/>
                </a:solidFill>
                <a:latin typeface="+mn-ea"/>
              </a:rPr>
              <a:t>所得减免</a:t>
            </a:r>
            <a:r>
              <a:rPr lang="zh-CN" altLang="en-US" b="1" dirty="0">
                <a:solidFill>
                  <a:srgbClr val="0070C0"/>
                </a:solidFill>
                <a:latin typeface="+mn-ea"/>
              </a:rPr>
              <a:t>）</a:t>
            </a:r>
            <a:r>
              <a:rPr lang="en-US" altLang="zh-CN" b="1" dirty="0">
                <a:solidFill>
                  <a:srgbClr val="0070C0"/>
                </a:solidFill>
                <a:latin typeface="+mn-ea"/>
              </a:rPr>
              <a:t>]</a:t>
            </a:r>
            <a:r>
              <a:rPr lang="zh-CN" altLang="en-US" b="1" dirty="0">
                <a:solidFill>
                  <a:srgbClr val="0070C0"/>
                </a:solidFill>
                <a:latin typeface="+mn-ea"/>
              </a:rPr>
              <a:t>；</a:t>
            </a:r>
            <a:endParaRPr lang="zh-CN" altLang="en-US" b="1" dirty="0">
              <a:solidFill>
                <a:srgbClr val="0070C0"/>
              </a:solidFill>
              <a:latin typeface="+mn-ea"/>
            </a:endParaRPr>
          </a:p>
          <a:p>
            <a:pPr fontAlgn="auto">
              <a:lnSpc>
                <a:spcPct val="150000"/>
              </a:lnSpc>
            </a:pPr>
            <a:r>
              <a:rPr lang="zh-CN" altLang="en-US" b="1" dirty="0">
                <a:solidFill>
                  <a:srgbClr val="0070C0"/>
                </a:solidFill>
                <a:latin typeface="+mn-ea"/>
              </a:rPr>
              <a:t>　　　　</a:t>
            </a:r>
            <a:endParaRPr lang="zh-CN" altLang="en-US" b="1" dirty="0">
              <a:solidFill>
                <a:srgbClr val="0070C0"/>
              </a:solidFill>
              <a:latin typeface="+mn-ea"/>
            </a:endParaRPr>
          </a:p>
          <a:p>
            <a:pPr fontAlgn="auto">
              <a:lnSpc>
                <a:spcPct val="150000"/>
              </a:lnSpc>
            </a:pPr>
            <a:r>
              <a:rPr lang="zh-CN" altLang="en-US" b="1" dirty="0">
                <a:solidFill>
                  <a:srgbClr val="0070C0"/>
                </a:solidFill>
                <a:latin typeface="+mn-ea"/>
              </a:rPr>
              <a:t> </a:t>
            </a:r>
            <a:r>
              <a:rPr lang="en-US" altLang="zh-CN" b="1" dirty="0">
                <a:solidFill>
                  <a:srgbClr val="0070C0"/>
                </a:solidFill>
                <a:latin typeface="+mn-ea"/>
              </a:rPr>
              <a:t>      </a:t>
            </a:r>
            <a:r>
              <a:rPr lang="en-US" altLang="zh-CN" b="1" dirty="0">
                <a:solidFill>
                  <a:schemeClr val="tx1"/>
                </a:solidFill>
                <a:latin typeface="+mn-ea"/>
              </a:rPr>
              <a:t> 3</a:t>
            </a:r>
            <a:r>
              <a:rPr lang="zh-CN" altLang="en-US" b="1" dirty="0">
                <a:solidFill>
                  <a:schemeClr val="tx1"/>
                </a:solidFill>
                <a:latin typeface="+mn-ea"/>
              </a:rPr>
              <a:t>、</a:t>
            </a:r>
            <a:r>
              <a:rPr lang="en-US" altLang="zh-CN" b="1" dirty="0">
                <a:solidFill>
                  <a:srgbClr val="0070C0"/>
                </a:solidFill>
                <a:latin typeface="+mn-ea"/>
              </a:rPr>
              <a:t>计算</a:t>
            </a:r>
            <a:r>
              <a:rPr lang="zh-CN" altLang="en-US" b="1" dirty="0">
                <a:solidFill>
                  <a:srgbClr val="0070C0"/>
                </a:solidFill>
                <a:latin typeface="+mn-ea"/>
              </a:rPr>
              <a:t>叠加享受减免税优惠金额</a:t>
            </a:r>
            <a:r>
              <a:rPr lang="en-US" altLang="zh-CN" b="1" dirty="0">
                <a:solidFill>
                  <a:srgbClr val="0070C0"/>
                </a:solidFill>
                <a:latin typeface="+mn-ea"/>
              </a:rPr>
              <a:t>=A</a:t>
            </a:r>
            <a:r>
              <a:rPr lang="zh-CN" altLang="en-US" b="1" dirty="0">
                <a:solidFill>
                  <a:srgbClr val="0070C0"/>
                </a:solidFill>
                <a:latin typeface="+mn-ea"/>
              </a:rPr>
              <a:t>和</a:t>
            </a:r>
            <a:r>
              <a:rPr lang="en-US" altLang="zh-CN" b="1" dirty="0">
                <a:solidFill>
                  <a:srgbClr val="0070C0"/>
                </a:solidFill>
                <a:latin typeface="+mn-ea"/>
              </a:rPr>
              <a:t>B</a:t>
            </a:r>
            <a:r>
              <a:rPr lang="zh-CN" altLang="en-US" b="1" dirty="0">
                <a:solidFill>
                  <a:srgbClr val="0070C0"/>
                </a:solidFill>
                <a:latin typeface="+mn-ea"/>
              </a:rPr>
              <a:t>的孰小值。</a:t>
            </a:r>
            <a:endParaRPr lang="zh-CN" altLang="en-US" b="1" dirty="0">
              <a:solidFill>
                <a:srgbClr val="0070C0"/>
              </a:solidFill>
              <a:latin typeface="+mn-ea"/>
            </a:endParaRPr>
          </a:p>
          <a:p>
            <a:pPr>
              <a:lnSpc>
                <a:spcPct val="150000"/>
              </a:lnSpc>
            </a:pPr>
            <a:r>
              <a:rPr lang="zh-CN" altLang="en-US" b="1" dirty="0">
                <a:solidFill>
                  <a:srgbClr val="0070C0"/>
                </a:solidFill>
                <a:latin typeface="+mn-ea"/>
              </a:rPr>
              <a:t> </a:t>
            </a:r>
            <a:r>
              <a:rPr lang="en-US" altLang="zh-CN" b="1" dirty="0">
                <a:solidFill>
                  <a:srgbClr val="0070C0"/>
                </a:solidFill>
                <a:latin typeface="+mn-ea"/>
              </a:rPr>
              <a:t>             </a:t>
            </a:r>
            <a:r>
              <a:rPr lang="zh-CN" altLang="en-US" b="1" dirty="0">
                <a:solidFill>
                  <a:srgbClr val="0070C0"/>
                </a:solidFill>
                <a:latin typeface="+mn-ea"/>
              </a:rPr>
              <a:t>B肯定不能大于A</a:t>
            </a:r>
            <a:r>
              <a:rPr lang="en-US" altLang="zh-CN" b="1" dirty="0">
                <a:solidFill>
                  <a:srgbClr val="0070C0"/>
                </a:solidFill>
                <a:latin typeface="+mn-ea"/>
              </a:rPr>
              <a:t>   </a:t>
            </a:r>
            <a:r>
              <a:rPr lang="zh-CN" altLang="en-US" sz="3200" b="1" dirty="0">
                <a:solidFill>
                  <a:srgbClr val="FFFF00"/>
                </a:solidFill>
                <a:latin typeface="+mn-ea"/>
              </a:rPr>
              <a:t>？</a:t>
            </a:r>
            <a:endParaRPr lang="zh-CN" altLang="en-US" b="1" dirty="0">
              <a:solidFill>
                <a:srgbClr val="0070C0"/>
              </a:solidFill>
              <a:latin typeface="+mn-ea"/>
            </a:endParaRPr>
          </a:p>
          <a:p>
            <a:pPr>
              <a:lnSpc>
                <a:spcPct val="150000"/>
              </a:lnSpc>
            </a:pPr>
            <a:r>
              <a:rPr lang="en-US" altLang="zh-CN" dirty="0">
                <a:latin typeface="+mn-ea"/>
              </a:rPr>
              <a:t>        </a:t>
            </a:r>
            <a:r>
              <a:rPr lang="zh-CN" altLang="en-US" b="1" dirty="0">
                <a:latin typeface="+mn-ea"/>
              </a:rPr>
              <a:t>4、</a:t>
            </a:r>
            <a:r>
              <a:rPr lang="zh-CN" altLang="en-US" dirty="0">
                <a:latin typeface="+mn-ea"/>
              </a:rPr>
              <a:t>计算应纳税额：</a:t>
            </a:r>
            <a:endParaRPr lang="zh-CN" altLang="en-US" dirty="0">
              <a:latin typeface="+mn-ea"/>
            </a:endParaRPr>
          </a:p>
          <a:p>
            <a:pPr>
              <a:lnSpc>
                <a:spcPct val="150000"/>
              </a:lnSpc>
            </a:pPr>
            <a:r>
              <a:rPr lang="en-US" altLang="zh-CN" dirty="0">
                <a:latin typeface="+mn-ea"/>
              </a:rPr>
              <a:t>           </a:t>
            </a:r>
            <a:r>
              <a:rPr lang="en-US" altLang="zh-CN" b="1" dirty="0">
                <a:solidFill>
                  <a:schemeClr val="accent1"/>
                </a:solidFill>
                <a:latin typeface="+mn-ea"/>
              </a:rPr>
              <a:t>   </a:t>
            </a:r>
            <a:r>
              <a:rPr lang="zh-CN" altLang="en-US" b="1" dirty="0">
                <a:solidFill>
                  <a:schemeClr val="accent1"/>
                </a:solidFill>
                <a:latin typeface="+mn-ea"/>
              </a:rPr>
              <a:t>25%税率算出应纳税额-（同时享受时减免税额-计算叠加享受减免税优惠金额）</a:t>
            </a:r>
            <a:endParaRPr lang="zh-CN" altLang="en-US" b="1" dirty="0">
              <a:solidFill>
                <a:schemeClr val="accent1"/>
              </a:solidFill>
              <a:latin typeface="+mn-ea"/>
            </a:endParaRPr>
          </a:p>
        </p:txBody>
      </p:sp>
      <p:sp>
        <p:nvSpPr>
          <p:cNvPr id="2" name="文本框 1"/>
          <p:cNvSpPr txBox="1"/>
          <p:nvPr/>
        </p:nvSpPr>
        <p:spPr>
          <a:xfrm>
            <a:off x="3986530" y="5163185"/>
            <a:ext cx="4544060" cy="368300"/>
          </a:xfrm>
          <a:prstGeom prst="rect">
            <a:avLst/>
          </a:prstGeom>
          <a:noFill/>
        </p:spPr>
        <p:txBody>
          <a:bodyPr wrap="square" rtlCol="0">
            <a:spAutoFit/>
          </a:bodyPr>
          <a:p>
            <a:r>
              <a:rPr lang="zh-CN" altLang="en-US">
                <a:highlight>
                  <a:srgbClr val="FFFF00"/>
                </a:highlight>
              </a:rPr>
              <a:t>我企业最多才享受了</a:t>
            </a:r>
            <a:r>
              <a:rPr lang="en-US" altLang="zh-CN">
                <a:highlight>
                  <a:srgbClr val="FFFF00"/>
                </a:highlight>
              </a:rPr>
              <a:t>A</a:t>
            </a:r>
            <a:r>
              <a:rPr lang="zh-CN" altLang="en-US">
                <a:highlight>
                  <a:srgbClr val="FFFF00"/>
                </a:highlight>
              </a:rPr>
              <a:t>的减免税额呀</a:t>
            </a:r>
            <a:endParaRPr lang="zh-CN" altLang="en-US">
              <a:highlight>
                <a:srgbClr val="FFFF00"/>
              </a:highlight>
            </a:endParaRPr>
          </a:p>
        </p:txBody>
      </p:sp>
      <p:sp>
        <p:nvSpPr>
          <p:cNvPr id="4" name="文本框 3"/>
          <p:cNvSpPr txBox="1"/>
          <p:nvPr/>
        </p:nvSpPr>
        <p:spPr>
          <a:xfrm>
            <a:off x="6855460" y="1275715"/>
            <a:ext cx="1514475" cy="922020"/>
          </a:xfrm>
          <a:prstGeom prst="rect">
            <a:avLst/>
          </a:prstGeom>
          <a:solidFill>
            <a:srgbClr val="FFFF00"/>
          </a:solidFill>
        </p:spPr>
        <p:txBody>
          <a:bodyPr wrap="square" rtlCol="0" anchor="t">
            <a:spAutoFit/>
          </a:bodyPr>
          <a:p>
            <a:pPr algn="ctr"/>
            <a:r>
              <a:rPr lang="zh-CN" altLang="en-US">
                <a:sym typeface="+mn-ea"/>
              </a:rPr>
              <a:t>主表</a:t>
            </a:r>
            <a:r>
              <a:rPr lang="en-US" altLang="zh-CN">
                <a:sym typeface="+mn-ea"/>
              </a:rPr>
              <a:t>19</a:t>
            </a:r>
            <a:r>
              <a:rPr lang="zh-CN" altLang="en-US">
                <a:sym typeface="+mn-ea"/>
              </a:rPr>
              <a:t>行，弥补亏损之前的数</a:t>
            </a:r>
            <a:endParaRPr lang="zh-CN" altLang="en-US"/>
          </a:p>
        </p:txBody>
      </p:sp>
      <p:sp>
        <p:nvSpPr>
          <p:cNvPr id="5" name="文本框 4"/>
          <p:cNvSpPr txBox="1"/>
          <p:nvPr/>
        </p:nvSpPr>
        <p:spPr>
          <a:xfrm>
            <a:off x="9251950" y="1275715"/>
            <a:ext cx="1289050" cy="922020"/>
          </a:xfrm>
          <a:prstGeom prst="rect">
            <a:avLst/>
          </a:prstGeom>
          <a:solidFill>
            <a:srgbClr val="FFFF00"/>
          </a:solidFill>
        </p:spPr>
        <p:txBody>
          <a:bodyPr wrap="square" rtlCol="0" anchor="t">
            <a:spAutoFit/>
          </a:bodyPr>
          <a:p>
            <a:pPr algn="ctr"/>
            <a:r>
              <a:rPr lang="en-US" altLang="zh-CN">
                <a:sym typeface="+mn-ea"/>
              </a:rPr>
              <a:t>7020</a:t>
            </a:r>
            <a:r>
              <a:rPr lang="zh-CN" altLang="en-US">
                <a:sym typeface="+mn-ea"/>
              </a:rPr>
              <a:t>表中减</a:t>
            </a:r>
            <a:r>
              <a:rPr lang="en-US" altLang="zh-CN">
                <a:sym typeface="+mn-ea"/>
              </a:rPr>
              <a:t>+</a:t>
            </a:r>
            <a:r>
              <a:rPr lang="zh-CN" altLang="en-US">
                <a:sym typeface="+mn-ea"/>
              </a:rPr>
              <a:t>免的部分</a:t>
            </a:r>
            <a:endParaRPr lang="zh-CN" altLang="en-US"/>
          </a:p>
        </p:txBody>
      </p:sp>
      <p:cxnSp>
        <p:nvCxnSpPr>
          <p:cNvPr id="6" name="直接箭头连接符 5"/>
          <p:cNvCxnSpPr/>
          <p:nvPr/>
        </p:nvCxnSpPr>
        <p:spPr>
          <a:xfrm flipV="1">
            <a:off x="5925820" y="1978025"/>
            <a:ext cx="1270000" cy="183451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10" name="直接箭头连接符 9"/>
          <p:cNvCxnSpPr/>
          <p:nvPr/>
        </p:nvCxnSpPr>
        <p:spPr>
          <a:xfrm flipV="1">
            <a:off x="7576820" y="2108200"/>
            <a:ext cx="1862455" cy="165100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922595"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修订目的与背景</a:t>
            </a:r>
            <a:endParaRPr lang="zh-CN" altLang="en-US" sz="3200" b="1" spc="-150" dirty="0">
              <a:solidFill>
                <a:schemeClr val="accent5">
                  <a:lumMod val="50000"/>
                </a:schemeClr>
              </a:solidFill>
              <a:cs typeface="+mn-ea"/>
              <a:sym typeface="+mn-lt"/>
            </a:endParaRPr>
          </a:p>
        </p:txBody>
      </p:sp>
      <p:sp>
        <p:nvSpPr>
          <p:cNvPr id="12" name="矩形 11"/>
          <p:cNvSpPr/>
          <p:nvPr/>
        </p:nvSpPr>
        <p:spPr>
          <a:xfrm>
            <a:off x="3594735" y="1207770"/>
            <a:ext cx="8108315" cy="1884618"/>
          </a:xfrm>
          <a:prstGeom prst="rect">
            <a:avLst/>
          </a:prstGeom>
        </p:spPr>
        <p:txBody>
          <a:bodyPr wrap="square">
            <a:spAutoFit/>
          </a:bodyPr>
          <a:lstStyle/>
          <a:p>
            <a:pPr indent="0" fontAlgn="auto">
              <a:lnSpc>
                <a:spcPct val="150000"/>
              </a:lnSpc>
              <a:buFont typeface="Wingdings" panose="05000000000000000000" charset="0"/>
              <a:buNone/>
            </a:pPr>
            <a:r>
              <a:rPr lang="zh-CN" altLang="en-US" sz="2000" b="1" dirty="0">
                <a:cs typeface="+mn-ea"/>
                <a:sym typeface="+mn-lt"/>
              </a:rPr>
              <a:t>一、目的</a:t>
            </a:r>
            <a:endParaRPr lang="en-US" altLang="zh-CN" sz="2000" b="1" dirty="0">
              <a:cs typeface="+mn-ea"/>
              <a:sym typeface="+mn-lt"/>
            </a:endParaRPr>
          </a:p>
          <a:p>
            <a:pPr indent="0" fontAlgn="auto">
              <a:lnSpc>
                <a:spcPct val="150000"/>
              </a:lnSpc>
              <a:buFont typeface="Wingdings" panose="05000000000000000000" charset="0"/>
              <a:buNone/>
            </a:pPr>
            <a:r>
              <a:rPr lang="zh-CN" altLang="en-US" sz="2000" dirty="0">
                <a:cs typeface="+mn-ea"/>
                <a:sym typeface="+mn-lt"/>
              </a:rPr>
              <a:t>为贯彻落实</a:t>
            </a:r>
            <a:r>
              <a:rPr lang="en-US" altLang="zh-CN" sz="2000" dirty="0">
                <a:cs typeface="+mn-ea"/>
                <a:sym typeface="+mn-lt"/>
              </a:rPr>
              <a:t>《</a:t>
            </a:r>
            <a:r>
              <a:rPr lang="zh-CN" altLang="en-US" sz="2000" dirty="0">
                <a:cs typeface="+mn-ea"/>
                <a:sym typeface="+mn-lt"/>
              </a:rPr>
              <a:t>中华人民共和国</a:t>
            </a:r>
            <a:r>
              <a:rPr lang="zh-CN" altLang="en-US" sz="2000" dirty="0">
                <a:solidFill>
                  <a:srgbClr val="FF0000"/>
                </a:solidFill>
                <a:cs typeface="+mn-ea"/>
                <a:sym typeface="+mn-lt"/>
              </a:rPr>
              <a:t>企业所得税法</a:t>
            </a:r>
            <a:r>
              <a:rPr lang="en-US" altLang="zh-CN" sz="2000" dirty="0">
                <a:cs typeface="+mn-ea"/>
                <a:sym typeface="+mn-lt"/>
              </a:rPr>
              <a:t>》</a:t>
            </a:r>
            <a:r>
              <a:rPr lang="zh-CN" altLang="en-US" sz="2000" dirty="0">
                <a:cs typeface="+mn-ea"/>
                <a:sym typeface="+mn-lt"/>
              </a:rPr>
              <a:t>及有</a:t>
            </a:r>
            <a:r>
              <a:rPr lang="zh-CN" altLang="en-US" sz="2000" dirty="0">
                <a:solidFill>
                  <a:srgbClr val="FF0000"/>
                </a:solidFill>
                <a:cs typeface="+mn-ea"/>
                <a:sym typeface="+mn-lt"/>
              </a:rPr>
              <a:t>关税收政策</a:t>
            </a:r>
            <a:r>
              <a:rPr lang="zh-CN" altLang="en-US" sz="2000" dirty="0">
                <a:cs typeface="+mn-ea"/>
                <a:sym typeface="+mn-lt"/>
              </a:rPr>
              <a:t>，进一步</a:t>
            </a:r>
            <a:r>
              <a:rPr lang="zh-CN" altLang="en-US" sz="2000" dirty="0">
                <a:solidFill>
                  <a:srgbClr val="FF0000"/>
                </a:solidFill>
                <a:cs typeface="+mn-ea"/>
                <a:sym typeface="+mn-lt"/>
              </a:rPr>
              <a:t>优化办税服务</a:t>
            </a:r>
            <a:r>
              <a:rPr lang="zh-CN" altLang="en-US" sz="2000" dirty="0">
                <a:cs typeface="+mn-ea"/>
                <a:sym typeface="+mn-lt"/>
              </a:rPr>
              <a:t>，税务总局发布</a:t>
            </a:r>
            <a:r>
              <a:rPr lang="en-US" altLang="zh-CN" sz="2000" dirty="0">
                <a:cs typeface="+mn-ea"/>
                <a:sym typeface="+mn-lt"/>
              </a:rPr>
              <a:t>《</a:t>
            </a:r>
            <a:r>
              <a:rPr lang="zh-CN" altLang="en-US" sz="2000" dirty="0">
                <a:cs typeface="+mn-ea"/>
                <a:sym typeface="+mn-lt"/>
              </a:rPr>
              <a:t>国家税务总局关于企业所得税年度汇算清缴有关事项的公告</a:t>
            </a:r>
            <a:r>
              <a:rPr lang="en-US" altLang="zh-CN" sz="2000" dirty="0">
                <a:cs typeface="+mn-ea"/>
                <a:sym typeface="+mn-lt"/>
              </a:rPr>
              <a:t>》</a:t>
            </a:r>
            <a:r>
              <a:rPr lang="zh-CN" altLang="en-US" sz="2000" dirty="0">
                <a:cs typeface="+mn-ea"/>
                <a:sym typeface="+mn-lt"/>
              </a:rPr>
              <a:t>（以下简称</a:t>
            </a:r>
            <a:r>
              <a:rPr lang="en-US" altLang="zh-CN" sz="2000" dirty="0">
                <a:cs typeface="+mn-ea"/>
                <a:sym typeface="+mn-lt"/>
              </a:rPr>
              <a:t>《</a:t>
            </a:r>
            <a:r>
              <a:rPr lang="zh-CN" altLang="en-US" sz="2000" dirty="0">
                <a:cs typeface="+mn-ea"/>
                <a:sym typeface="+mn-lt"/>
              </a:rPr>
              <a:t>公告</a:t>
            </a:r>
            <a:r>
              <a:rPr lang="en-US" altLang="zh-CN" sz="2000" dirty="0">
                <a:cs typeface="+mn-ea"/>
                <a:sym typeface="+mn-lt"/>
              </a:rPr>
              <a:t>》</a:t>
            </a:r>
            <a:r>
              <a:rPr lang="zh-CN" altLang="en-US" sz="2000" dirty="0">
                <a:cs typeface="+mn-ea"/>
                <a:sym typeface="+mn-lt"/>
              </a:rPr>
              <a:t>）</a:t>
            </a:r>
            <a:endParaRPr sz="2000" dirty="0">
              <a:cs typeface="+mn-ea"/>
              <a:sym typeface="+mn-lt"/>
            </a:endParaRPr>
          </a:p>
        </p:txBody>
      </p:sp>
      <p:cxnSp>
        <p:nvCxnSpPr>
          <p:cNvPr id="16" name="直接连接符 15"/>
          <p:cNvCxnSpPr/>
          <p:nvPr/>
        </p:nvCxnSpPr>
        <p:spPr>
          <a:xfrm>
            <a:off x="3687445" y="1125855"/>
            <a:ext cx="7941945" cy="20955"/>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13785" y="5880335"/>
            <a:ext cx="8015605"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90805" y="1859280"/>
            <a:ext cx="3347085" cy="3138805"/>
          </a:xfrm>
          <a:prstGeom prst="rect">
            <a:avLst/>
          </a:prstGeom>
        </p:spPr>
      </p:pic>
      <p:sp>
        <p:nvSpPr>
          <p:cNvPr id="10" name="文本框 9"/>
          <p:cNvSpPr txBox="1"/>
          <p:nvPr/>
        </p:nvSpPr>
        <p:spPr>
          <a:xfrm>
            <a:off x="3687444" y="3430678"/>
            <a:ext cx="8015605" cy="1884618"/>
          </a:xfrm>
          <a:prstGeom prst="rect">
            <a:avLst/>
          </a:prstGeom>
          <a:solidFill>
            <a:schemeClr val="accent3">
              <a:lumMod val="60000"/>
              <a:lumOff val="40000"/>
            </a:schemeClr>
          </a:solidFill>
        </p:spPr>
        <p:txBody>
          <a:bodyPr wrap="square">
            <a:spAutoFit/>
          </a:bodyPr>
          <a:lstStyle/>
          <a:p>
            <a:pPr>
              <a:lnSpc>
                <a:spcPct val="150000"/>
              </a:lnSpc>
            </a:pPr>
            <a:r>
              <a:rPr lang="zh-CN" altLang="en-US" sz="2000" b="1" dirty="0">
                <a:cs typeface="+mn-ea"/>
              </a:rPr>
              <a:t>二、背景</a:t>
            </a:r>
            <a:endParaRPr lang="zh-CN" altLang="en-US" sz="2000" b="1" dirty="0">
              <a:cs typeface="+mn-ea"/>
            </a:endParaRPr>
          </a:p>
          <a:p>
            <a:pPr>
              <a:lnSpc>
                <a:spcPct val="150000"/>
              </a:lnSpc>
            </a:pPr>
            <a:r>
              <a:rPr lang="en-US" altLang="zh-CN" sz="2000" dirty="0">
                <a:cs typeface="+mn-ea"/>
              </a:rPr>
              <a:t>2021</a:t>
            </a:r>
            <a:r>
              <a:rPr lang="zh-CN" altLang="en-US" sz="2000" dirty="0">
                <a:cs typeface="+mn-ea"/>
              </a:rPr>
              <a:t>年以来，财政部联合税局及相关部门出台进一步</a:t>
            </a:r>
            <a:r>
              <a:rPr lang="zh-CN" altLang="en-US" sz="2000" dirty="0">
                <a:solidFill>
                  <a:srgbClr val="FF0000"/>
                </a:solidFill>
                <a:cs typeface="+mn-ea"/>
              </a:rPr>
              <a:t>支持</a:t>
            </a:r>
            <a:r>
              <a:rPr lang="zh-CN" altLang="en-US" sz="2000" dirty="0">
                <a:cs typeface="+mn-ea"/>
              </a:rPr>
              <a:t>小型微利企业发展，</a:t>
            </a:r>
            <a:r>
              <a:rPr lang="zh-CN" altLang="en-US" sz="2000" dirty="0">
                <a:solidFill>
                  <a:srgbClr val="FF0000"/>
                </a:solidFill>
                <a:cs typeface="+mn-ea"/>
              </a:rPr>
              <a:t>激励</a:t>
            </a:r>
            <a:r>
              <a:rPr lang="zh-CN" altLang="en-US" sz="2000" dirty="0">
                <a:cs typeface="+mn-ea"/>
              </a:rPr>
              <a:t>企业加大研发投入、</a:t>
            </a:r>
            <a:r>
              <a:rPr lang="zh-CN" altLang="en-US" sz="2000" dirty="0">
                <a:solidFill>
                  <a:srgbClr val="FF0000"/>
                </a:solidFill>
                <a:cs typeface="+mn-ea"/>
              </a:rPr>
              <a:t>推动</a:t>
            </a:r>
            <a:r>
              <a:rPr lang="zh-CN" altLang="en-US" sz="2000" dirty="0">
                <a:cs typeface="+mn-ea"/>
              </a:rPr>
              <a:t>创业投资发展等多项企业所得税</a:t>
            </a:r>
            <a:r>
              <a:rPr lang="zh-CN" altLang="en-US" sz="2000" dirty="0">
                <a:solidFill>
                  <a:srgbClr val="FF0000"/>
                </a:solidFill>
                <a:cs typeface="+mn-ea"/>
              </a:rPr>
              <a:t>优惠政策</a:t>
            </a:r>
            <a:r>
              <a:rPr lang="zh-CN" altLang="en-US" sz="2000" dirty="0">
                <a:cs typeface="+mn-ea"/>
              </a:rPr>
              <a:t>，并明确若干企业所得税政策执行口径。</a:t>
            </a:r>
            <a:endParaRPr lang="zh-CN" altLang="en-US" sz="2000" dirty="0">
              <a:cs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fltVal val="0"/>
                                          </p:val>
                                        </p:tav>
                                        <p:tav tm="100000">
                                          <p:val>
                                            <p:strVal val="#ppt_w"/>
                                          </p:val>
                                        </p:tav>
                                      </p:tavLst>
                                    </p:anim>
                                    <p:anim calcmode="lin" valueType="num">
                                      <p:cBhvr>
                                        <p:cTn id="32" dur="250" fill="hold"/>
                                        <p:tgtEl>
                                          <p:spTgt spid="17"/>
                                        </p:tgtEl>
                                        <p:attrNameLst>
                                          <p:attrName>ppt_h</p:attrName>
                                        </p:attrNameLst>
                                      </p:cBhvr>
                                      <p:tavLst>
                                        <p:tav tm="0">
                                          <p:val>
                                            <p:fltVal val="0"/>
                                          </p:val>
                                        </p:tav>
                                        <p:tav tm="100000">
                                          <p:val>
                                            <p:strVal val="#ppt_h"/>
                                          </p:val>
                                        </p:tav>
                                      </p:tavLst>
                                    </p:anim>
                                    <p:animEffect transition="in" filter="fade">
                                      <p:cBhvr>
                                        <p:cTn id="3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8528297"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（七）</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减免所得税优惠明细表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8" name="文本框 7"/>
          <p:cNvSpPr txBox="1"/>
          <p:nvPr/>
        </p:nvSpPr>
        <p:spPr>
          <a:xfrm>
            <a:off x="370205" y="816610"/>
            <a:ext cx="3475990" cy="5908040"/>
          </a:xfrm>
          <a:prstGeom prst="rect">
            <a:avLst/>
          </a:prstGeom>
          <a:solidFill>
            <a:schemeClr val="accent4">
              <a:lumMod val="40000"/>
              <a:lumOff val="60000"/>
            </a:schemeClr>
          </a:solidFill>
          <a:ln>
            <a:solidFill>
              <a:schemeClr val="accent1"/>
            </a:solidFill>
          </a:ln>
        </p:spPr>
        <p:txBody>
          <a:bodyPr wrap="square">
            <a:spAutoFit/>
          </a:bodyPr>
          <a:lstStyle/>
          <a:p>
            <a:pPr fontAlgn="auto">
              <a:lnSpc>
                <a:spcPct val="150000"/>
              </a:lnSpc>
            </a:pPr>
            <a:r>
              <a:rPr lang="en-US" altLang="zh-CN" dirty="0">
                <a:solidFill>
                  <a:srgbClr val="00B0F0"/>
                </a:solidFill>
                <a:latin typeface="微软雅黑" panose="020B0503020204020204" charset="-122"/>
                <a:ea typeface="微软雅黑" panose="020B0503020204020204" charset="-122"/>
              </a:rPr>
              <a:t>【</a:t>
            </a:r>
            <a:r>
              <a:rPr lang="zh-CN" altLang="en-US" dirty="0">
                <a:solidFill>
                  <a:srgbClr val="00B0F0"/>
                </a:solidFill>
                <a:latin typeface="微软雅黑" panose="020B0503020204020204" charset="-122"/>
                <a:ea typeface="微软雅黑" panose="020B0503020204020204" charset="-122"/>
              </a:rPr>
              <a:t>例</a:t>
            </a:r>
            <a:r>
              <a:rPr lang="en-US" altLang="zh-CN" dirty="0">
                <a:solidFill>
                  <a:srgbClr val="00B0F0"/>
                </a:solidFill>
                <a:latin typeface="微软雅黑" panose="020B0503020204020204" charset="-122"/>
                <a:ea typeface="微软雅黑" panose="020B0503020204020204" charset="-122"/>
              </a:rPr>
              <a:t>】</a:t>
            </a:r>
            <a:r>
              <a:rPr dirty="0">
                <a:latin typeface="微软雅黑" panose="020B0503020204020204" charset="-122"/>
                <a:ea typeface="微软雅黑" panose="020B0503020204020204" charset="-122"/>
              </a:rPr>
              <a:t>丙公司从事非国家限制或禁止行业，2021年度的资产总额、从业人数符合小型微利企业条件，纳税调整后所得500万元，其中符合所得减半征收条件的花卉养殖项目所得150万元，符合所得免税条件的林木种植项目所得300万元。丙公司以前年度结转待弥补亏损20万元，不享受其他减免所得税额的优惠政策。此时，丙公司享受项目所得减半优惠政策、小型微利企业所得税优惠政策时，有2种处理方式，计算结果如下：</a:t>
            </a:r>
            <a:endParaRPr dirty="0">
              <a:latin typeface="微软雅黑" panose="020B0503020204020204" charset="-122"/>
              <a:ea typeface="微软雅黑" panose="020B0503020204020204" charset="-122"/>
            </a:endParaRPr>
          </a:p>
        </p:txBody>
      </p:sp>
      <p:graphicFrame>
        <p:nvGraphicFramePr>
          <p:cNvPr id="3" name="表格 2"/>
          <p:cNvGraphicFramePr/>
          <p:nvPr>
            <p:custDataLst>
              <p:tags r:id="rId1"/>
            </p:custDataLst>
          </p:nvPr>
        </p:nvGraphicFramePr>
        <p:xfrm>
          <a:off x="4382135" y="1109345"/>
          <a:ext cx="7608570" cy="5702935"/>
        </p:xfrm>
        <a:graphic>
          <a:graphicData uri="http://schemas.openxmlformats.org/drawingml/2006/table">
            <a:tbl>
              <a:tblPr firstRow="1" bandRow="1">
                <a:tableStyleId>{5940675A-B579-460E-94D1-54222C63F5DA}</a:tableStyleId>
              </a:tblPr>
              <a:tblGrid>
                <a:gridCol w="2536190"/>
                <a:gridCol w="2536190"/>
                <a:gridCol w="2536190"/>
              </a:tblGrid>
              <a:tr h="1038860">
                <a:tc>
                  <a:txBody>
                    <a:bodyPr/>
                    <a:p>
                      <a:pPr indent="0" algn="ctr">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项目</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享受小型微利企业所得税优惠政策，但不享受项目所得减半优惠政策</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先选择享受项目所得减半优惠政策，再享受小型微利企业所得税优惠政策，并对叠加部分进行调整</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6225">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纳税调整后所得</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500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500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130">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所得减免</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300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300+150×50%=375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6860">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弥补以前年度亏损</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20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20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8460">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应纳税所得额</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500-300-20=180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500-375-20=105</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4485">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应纳所得税额</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180×25%=45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105×25%=26.25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1260">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小型微利企业所得税优惠政策减免税额</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100×（25%-12.5%×20%）+（180-100）×（25%-50%×20%）=34.5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100×（25%-12.5%×20%）+（105-100）×（25%-50%×20%）=23.25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23975">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叠加享受减免优惠</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0</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A=23.25B=23.25×[（150×50%）÷（500-375）]=13.95A和B的孰小值=13.95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8145">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应纳税额</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宋体" panose="02010600030101010101" pitchFamily="2" charset="-122"/>
                        </a:rPr>
                        <a:t>45-34.5=10.5</a:t>
                      </a:r>
                      <a:endParaRPr lang="en-US" altLang="en-US" sz="1600" b="0">
                        <a:solidFill>
                          <a:srgbClr val="333333"/>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333333"/>
                          </a:solidFill>
                          <a:latin typeface="微软雅黑" panose="020B0503020204020204" charset="-122"/>
                          <a:ea typeface="微软雅黑" panose="020B0503020204020204" charset="-122"/>
                          <a:cs typeface="微软雅黑" panose="020B0503020204020204" charset="-122"/>
                        </a:rPr>
                        <a:t>26.25-（23.25-13.95）=16.95</a:t>
                      </a:r>
                      <a:endParaRPr lang="en-US" altLang="en-US" sz="1600" b="0">
                        <a:solidFill>
                          <a:srgbClr val="333333"/>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4382135" y="741045"/>
            <a:ext cx="1467485" cy="368300"/>
          </a:xfrm>
          <a:prstGeom prst="rect">
            <a:avLst/>
          </a:prstGeom>
          <a:noFill/>
        </p:spPr>
        <p:txBody>
          <a:bodyPr wrap="square" rtlCol="0">
            <a:spAutoFit/>
          </a:bodyPr>
          <a:p>
            <a:r>
              <a:rPr lang="zh-CN" altLang="en-US"/>
              <a:t>计算过程：</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0060" y="231845"/>
            <a:ext cx="8528297"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（七）</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减免所得税优惠明细表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5" name="文本框 4"/>
          <p:cNvSpPr txBox="1"/>
          <p:nvPr/>
        </p:nvSpPr>
        <p:spPr>
          <a:xfrm>
            <a:off x="1767840" y="1270000"/>
            <a:ext cx="8950960" cy="1337945"/>
          </a:xfrm>
          <a:prstGeom prst="rect">
            <a:avLst/>
          </a:prstGeom>
          <a:noFill/>
          <a:ln>
            <a:gradFill>
              <a:gsLst>
                <a:gs pos="0">
                  <a:srgbClr val="007BD3"/>
                </a:gs>
                <a:gs pos="100000">
                  <a:srgbClr val="034373"/>
                </a:gs>
              </a:gsLst>
            </a:gradFill>
          </a:ln>
        </p:spPr>
        <p:txBody>
          <a:bodyPr wrap="square" rtlCol="0">
            <a:spAutoFit/>
          </a:bodyPr>
          <a:lstStyle/>
          <a:p>
            <a:pPr fontAlgn="auto">
              <a:lnSpc>
                <a:spcPct val="150000"/>
              </a:lnSpc>
            </a:pPr>
            <a:r>
              <a:rPr lang="zh-CN" altLang="en-US" dirty="0"/>
              <a:t>说明：</a:t>
            </a:r>
            <a:r>
              <a:rPr lang="zh-CN" dirty="0"/>
              <a:t>丙公司的这种情况，</a:t>
            </a:r>
            <a:r>
              <a:rPr lang="zh-CN" altLang="en-US" dirty="0"/>
              <a:t>企业不选择享受项目所得减半优惠政策，只选择享受项目所得免税和小型微利企业优惠政策的，可以享受最大优惠力度。</a:t>
            </a:r>
            <a:endParaRPr lang="zh-CN" altLang="en-US" dirty="0"/>
          </a:p>
          <a:p>
            <a:pPr fontAlgn="auto">
              <a:lnSpc>
                <a:spcPct val="150000"/>
              </a:lnSpc>
            </a:pPr>
            <a:endParaRPr lang="zh-CN" altLang="en-US" dirty="0"/>
          </a:p>
        </p:txBody>
      </p:sp>
      <p:sp>
        <p:nvSpPr>
          <p:cNvPr id="2" name="文本框 1"/>
          <p:cNvSpPr txBox="1"/>
          <p:nvPr/>
        </p:nvSpPr>
        <p:spPr>
          <a:xfrm>
            <a:off x="1767840" y="4266565"/>
            <a:ext cx="8950960" cy="2168525"/>
          </a:xfrm>
          <a:prstGeom prst="rect">
            <a:avLst/>
          </a:prstGeom>
          <a:noFill/>
          <a:ln>
            <a:solidFill>
              <a:srgbClr val="0070C0"/>
            </a:solidFill>
          </a:ln>
        </p:spPr>
        <p:txBody>
          <a:bodyPr wrap="square" rtlCol="0" anchor="t">
            <a:spAutoFit/>
          </a:bodyPr>
          <a:p>
            <a:pPr fontAlgn="auto">
              <a:lnSpc>
                <a:spcPct val="150000"/>
              </a:lnSpc>
            </a:pPr>
            <a:r>
              <a:rPr lang="zh-CN" altLang="en-US" dirty="0">
                <a:latin typeface="微软雅黑" panose="020B0503020204020204" charset="-122"/>
                <a:ea typeface="微软雅黑" panose="020B0503020204020204" charset="-122"/>
                <a:sym typeface="+mn-ea"/>
              </a:rPr>
              <a:t>建议纳税人在申报时关注以下两方面：</a:t>
            </a:r>
            <a:endParaRPr lang="zh-CN" altLang="en-US" dirty="0">
              <a:latin typeface="微软雅黑" panose="020B0503020204020204" charset="-122"/>
              <a:ea typeface="微软雅黑" panose="020B0503020204020204" charset="-122"/>
              <a:sym typeface="+mn-ea"/>
            </a:endParaRPr>
          </a:p>
          <a:p>
            <a:pPr fontAlgn="auto">
              <a:lnSpc>
                <a:spcPct val="150000"/>
              </a:lnSpc>
            </a:pPr>
            <a:r>
              <a:rPr lang="zh-CN" altLang="en-US" dirty="0">
                <a:latin typeface="微软雅黑" panose="020B0503020204020204" charset="-122"/>
                <a:ea typeface="微软雅黑" panose="020B0503020204020204" charset="-122"/>
                <a:sym typeface="+mn-ea"/>
              </a:rPr>
              <a:t>一是可以</a:t>
            </a:r>
            <a:r>
              <a:rPr lang="zh-CN" altLang="en-US" dirty="0">
                <a:solidFill>
                  <a:srgbClr val="FF0000"/>
                </a:solidFill>
                <a:latin typeface="微软雅黑" panose="020B0503020204020204" charset="-122"/>
                <a:ea typeface="微软雅黑" panose="020B0503020204020204" charset="-122"/>
                <a:sym typeface="+mn-ea"/>
              </a:rPr>
              <a:t>同时</a:t>
            </a:r>
            <a:r>
              <a:rPr lang="zh-CN" altLang="en-US" dirty="0">
                <a:latin typeface="微软雅黑" panose="020B0503020204020204" charset="-122"/>
                <a:ea typeface="微软雅黑" panose="020B0503020204020204" charset="-122"/>
                <a:sym typeface="+mn-ea"/>
              </a:rPr>
              <a:t>享受两类优惠政策时，建议纳税人根据自身实际情况综合分析，选择优惠</a:t>
            </a:r>
            <a:r>
              <a:rPr lang="zh-CN" altLang="en-US" dirty="0">
                <a:solidFill>
                  <a:srgbClr val="FF0000"/>
                </a:solidFill>
                <a:latin typeface="微软雅黑" panose="020B0503020204020204" charset="-122"/>
                <a:ea typeface="微软雅黑" panose="020B0503020204020204" charset="-122"/>
                <a:sym typeface="+mn-ea"/>
              </a:rPr>
              <a:t>力度最大</a:t>
            </a:r>
            <a:r>
              <a:rPr lang="zh-CN" altLang="en-US" dirty="0">
                <a:latin typeface="微软雅黑" panose="020B0503020204020204" charset="-122"/>
                <a:ea typeface="微软雅黑" panose="020B0503020204020204" charset="-122"/>
                <a:sym typeface="+mn-ea"/>
              </a:rPr>
              <a:t>的处理方式。</a:t>
            </a:r>
            <a:endParaRPr lang="zh-CN" altLang="en-US" dirty="0">
              <a:latin typeface="微软雅黑" panose="020B0503020204020204" charset="-122"/>
              <a:ea typeface="微软雅黑" panose="020B0503020204020204" charset="-122"/>
              <a:sym typeface="+mn-ea"/>
            </a:endParaRPr>
          </a:p>
          <a:p>
            <a:pPr fontAlgn="auto">
              <a:lnSpc>
                <a:spcPct val="150000"/>
              </a:lnSpc>
            </a:pPr>
            <a:r>
              <a:rPr lang="zh-CN" altLang="en-US" dirty="0">
                <a:latin typeface="微软雅黑" panose="020B0503020204020204" charset="-122"/>
                <a:ea typeface="微软雅黑" panose="020B0503020204020204" charset="-122"/>
                <a:sym typeface="+mn-ea"/>
              </a:rPr>
              <a:t>二是纳税人通过电子税务局申报，申报系统将帮助纳税人</a:t>
            </a:r>
            <a:r>
              <a:rPr lang="zh-CN" altLang="en-US" dirty="0">
                <a:solidFill>
                  <a:srgbClr val="FF0000"/>
                </a:solidFill>
                <a:latin typeface="微软雅黑" panose="020B0503020204020204" charset="-122"/>
                <a:ea typeface="微软雅黑" panose="020B0503020204020204" charset="-122"/>
                <a:sym typeface="+mn-ea"/>
              </a:rPr>
              <a:t>自动计算</a:t>
            </a:r>
            <a:r>
              <a:rPr lang="zh-CN" altLang="en-US" dirty="0">
                <a:latin typeface="微软雅黑" panose="020B0503020204020204" charset="-122"/>
                <a:ea typeface="微软雅黑" panose="020B0503020204020204" charset="-122"/>
                <a:sym typeface="+mn-ea"/>
              </a:rPr>
              <a:t>叠加享受减免税优惠，</a:t>
            </a:r>
            <a:r>
              <a:rPr lang="zh-CN" altLang="en-US" dirty="0">
                <a:solidFill>
                  <a:srgbClr val="FF0000"/>
                </a:solidFill>
                <a:latin typeface="微软雅黑" panose="020B0503020204020204" charset="-122"/>
                <a:ea typeface="微软雅黑" panose="020B0503020204020204" charset="-122"/>
                <a:sym typeface="+mn-ea"/>
              </a:rPr>
              <a:t>无需</a:t>
            </a:r>
            <a:r>
              <a:rPr lang="zh-CN" altLang="en-US" dirty="0">
                <a:latin typeface="微软雅黑" panose="020B0503020204020204" charset="-122"/>
                <a:ea typeface="微软雅黑" panose="020B0503020204020204" charset="-122"/>
                <a:sym typeface="+mn-ea"/>
              </a:rPr>
              <a:t>纳税人再手动计算。</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1769745" y="3061335"/>
            <a:ext cx="8949055" cy="922020"/>
          </a:xfrm>
          <a:prstGeom prst="rect">
            <a:avLst/>
          </a:prstGeom>
          <a:noFill/>
          <a:ln>
            <a:solidFill>
              <a:srgbClr val="0070C0"/>
            </a:solidFill>
          </a:ln>
        </p:spPr>
        <p:txBody>
          <a:bodyPr wrap="square" rtlCol="0">
            <a:spAutoFit/>
          </a:bodyPr>
          <a:p>
            <a:pPr fontAlgn="auto">
              <a:lnSpc>
                <a:spcPct val="150000"/>
              </a:lnSpc>
            </a:pPr>
            <a:r>
              <a:rPr lang="zh-CN" altLang="en-US"/>
              <a:t>那么我们思考一个问题：为什么享受小型微利企业优惠会有选择，如果选择高新技术优惠政策，会不会有选择呢？</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21685"/>
            <a:ext cx="11657358"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　（八）</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软件、集成电路企业优惠情况及明细表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A107042</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5" name="文本框 4"/>
          <p:cNvSpPr txBox="1"/>
          <p:nvPr/>
        </p:nvSpPr>
        <p:spPr>
          <a:xfrm>
            <a:off x="745356" y="1382449"/>
            <a:ext cx="10452034" cy="1705403"/>
          </a:xfrm>
          <a:prstGeom prst="rect">
            <a:avLst/>
          </a:prstGeom>
          <a:noFill/>
          <a:ln>
            <a:solidFill>
              <a:schemeClr val="accent1">
                <a:lumMod val="75000"/>
              </a:schemeClr>
            </a:solidFill>
          </a:ln>
        </p:spPr>
        <p:txBody>
          <a:bodyPr wrap="square" rtlCol="0" anchor="t">
            <a:spAutoFit/>
          </a:bodyPr>
          <a:lstStyle/>
          <a:p>
            <a:pPr fontAlgn="auto">
              <a:lnSpc>
                <a:spcPct val="150000"/>
              </a:lnSpc>
            </a:pPr>
            <a:r>
              <a:rPr lang="zh-CN" altLang="en-US" b="1" dirty="0"/>
              <a:t>报表修改：</a:t>
            </a:r>
            <a:r>
              <a:rPr lang="zh-CN" altLang="en-US" dirty="0"/>
              <a:t>根据</a:t>
            </a:r>
            <a:r>
              <a:rPr lang="en-US" altLang="zh-CN" dirty="0"/>
              <a:t>《</a:t>
            </a:r>
            <a:r>
              <a:rPr lang="zh-CN" altLang="en-US" dirty="0"/>
              <a:t>国家发展改革委等五部门关于做好享受税收优惠政策的集成电路企业或项目、软件企业清单制定工作有关要求的通知</a:t>
            </a:r>
            <a:r>
              <a:rPr lang="en-US" altLang="zh-CN" dirty="0"/>
              <a:t>》</a:t>
            </a:r>
            <a:r>
              <a:rPr lang="zh-CN" altLang="en-US" dirty="0"/>
              <a:t>（发改高技</a:t>
            </a:r>
            <a:r>
              <a:rPr lang="en-US" altLang="zh-CN" dirty="0"/>
              <a:t>〔2021〕413</a:t>
            </a:r>
            <a:r>
              <a:rPr lang="zh-CN" altLang="en-US" dirty="0"/>
              <a:t>号），一是精简</a:t>
            </a:r>
            <a:r>
              <a:rPr lang="en-US" altLang="zh-CN" dirty="0"/>
              <a:t>《</a:t>
            </a:r>
            <a:r>
              <a:rPr lang="zh-CN" altLang="en-US" dirty="0"/>
              <a:t>软件、集成电路企业优惠方式代码表</a:t>
            </a:r>
            <a:r>
              <a:rPr lang="en-US" altLang="zh-CN" dirty="0"/>
              <a:t>》</a:t>
            </a:r>
            <a:r>
              <a:rPr lang="zh-CN" altLang="en-US" dirty="0"/>
              <a:t>，并调整了相关行次的填报说明。二是进一步细化了优惠政策的具体指标，增加填报的精准度。</a:t>
            </a:r>
            <a:endParaRPr lang="zh-CN" altLang="en-US" dirty="0"/>
          </a:p>
        </p:txBody>
      </p:sp>
      <p:sp>
        <p:nvSpPr>
          <p:cNvPr id="6" name="文本框 5"/>
          <p:cNvSpPr txBox="1"/>
          <p:nvPr/>
        </p:nvSpPr>
        <p:spPr>
          <a:xfrm>
            <a:off x="3048000" y="3248344"/>
            <a:ext cx="6096000" cy="369332"/>
          </a:xfrm>
          <a:prstGeom prst="rect">
            <a:avLst/>
          </a:prstGeom>
          <a:noFill/>
        </p:spPr>
        <p:txBody>
          <a:bodyPr wrap="square">
            <a:spAutoFit/>
          </a:bodyPr>
          <a:lstStyle/>
          <a:p>
            <a:r>
              <a:rPr lang="en-US" altLang="zh-CN" dirty="0"/>
              <a:t>A107042	</a:t>
            </a:r>
            <a:r>
              <a:rPr lang="zh-CN" altLang="en-US" dirty="0"/>
              <a:t>软件、集成电路企业优惠情况及明细表</a:t>
            </a:r>
            <a:endParaRPr lang="zh-CN" altLang="en-US" dirty="0"/>
          </a:p>
        </p:txBody>
      </p:sp>
      <p:pic>
        <p:nvPicPr>
          <p:cNvPr id="8" name="图片 7"/>
          <p:cNvPicPr>
            <a:picLocks noChangeAspect="1"/>
          </p:cNvPicPr>
          <p:nvPr/>
        </p:nvPicPr>
        <p:blipFill>
          <a:blip r:embed="rId1"/>
          <a:stretch>
            <a:fillRect/>
          </a:stretch>
        </p:blipFill>
        <p:spPr>
          <a:xfrm>
            <a:off x="529389" y="3770149"/>
            <a:ext cx="4732421" cy="2957763"/>
          </a:xfrm>
          <a:prstGeom prst="rect">
            <a:avLst/>
          </a:prstGeom>
        </p:spPr>
      </p:pic>
      <p:pic>
        <p:nvPicPr>
          <p:cNvPr id="10" name="图片 9"/>
          <p:cNvPicPr>
            <a:picLocks noChangeAspect="1"/>
          </p:cNvPicPr>
          <p:nvPr/>
        </p:nvPicPr>
        <p:blipFill>
          <a:blip r:embed="rId2"/>
          <a:stretch>
            <a:fillRect/>
          </a:stretch>
        </p:blipFill>
        <p:spPr>
          <a:xfrm>
            <a:off x="5696802" y="3770149"/>
            <a:ext cx="5442936" cy="2957763"/>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21685"/>
            <a:ext cx="10092828" cy="584775"/>
          </a:xfrm>
          <a:prstGeom prst="rect">
            <a:avLst/>
          </a:prstGeom>
        </p:spPr>
        <p:txBody>
          <a:bodyPr wrap="none">
            <a:spAutoFit/>
          </a:bodyPr>
          <a:lstStyle/>
          <a:p>
            <a:r>
              <a:rPr lang="zh-CN" altLang="en-US" sz="3200" b="1" spc="-150" dirty="0">
                <a:solidFill>
                  <a:schemeClr val="accent5">
                    <a:lumMod val="50000"/>
                  </a:schemeClr>
                </a:solidFill>
                <a:cs typeface="+mn-ea"/>
                <a:sym typeface="+mn-lt"/>
              </a:rPr>
              <a:t>（九）</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境外所得纳税调整后所得明细表</a:t>
            </a:r>
            <a:r>
              <a:rPr lang="en-US" altLang="zh-CN" sz="3200" b="1" spc="-150" dirty="0">
                <a:solidFill>
                  <a:schemeClr val="accent5">
                    <a:lumMod val="50000"/>
                  </a:schemeClr>
                </a:solidFill>
                <a:cs typeface="+mn-ea"/>
                <a:sym typeface="+mn-lt"/>
              </a:rPr>
              <a:t>》</a:t>
            </a:r>
            <a:r>
              <a:rPr lang="zh-CN" altLang="en-US" sz="3200" b="1" spc="-150" dirty="0">
                <a:solidFill>
                  <a:schemeClr val="accent5">
                    <a:lumMod val="50000"/>
                  </a:schemeClr>
                </a:solidFill>
                <a:cs typeface="+mn-ea"/>
                <a:sym typeface="+mn-lt"/>
              </a:rPr>
              <a:t>（</a:t>
            </a:r>
            <a:r>
              <a:rPr lang="en-US" altLang="zh-CN" sz="3200" b="1" spc="-150" dirty="0">
                <a:solidFill>
                  <a:schemeClr val="accent5">
                    <a:lumMod val="50000"/>
                  </a:schemeClr>
                </a:solidFill>
                <a:cs typeface="+mn-ea"/>
                <a:sym typeface="+mn-lt"/>
              </a:rPr>
              <a:t>A108010</a:t>
            </a:r>
            <a:r>
              <a:rPr lang="zh-CN" altLang="en-US" sz="3200" b="1" spc="-150" dirty="0">
                <a:solidFill>
                  <a:schemeClr val="accent5">
                    <a:lumMod val="50000"/>
                  </a:schemeClr>
                </a:solidFill>
                <a:cs typeface="+mn-ea"/>
                <a:sym typeface="+mn-lt"/>
              </a:rPr>
              <a:t>）</a:t>
            </a:r>
            <a:endParaRPr lang="zh-CN" altLang="en-US" sz="3200" b="1" spc="-150" dirty="0">
              <a:solidFill>
                <a:schemeClr val="accent5">
                  <a:lumMod val="50000"/>
                </a:schemeClr>
              </a:solidFill>
              <a:cs typeface="+mn-ea"/>
              <a:sym typeface="+mn-lt"/>
            </a:endParaRPr>
          </a:p>
        </p:txBody>
      </p:sp>
      <p:sp>
        <p:nvSpPr>
          <p:cNvPr id="5" name="文本框 4"/>
          <p:cNvSpPr txBox="1"/>
          <p:nvPr/>
        </p:nvSpPr>
        <p:spPr>
          <a:xfrm>
            <a:off x="745356" y="1302238"/>
            <a:ext cx="9938686" cy="1289905"/>
          </a:xfrm>
          <a:prstGeom prst="rect">
            <a:avLst/>
          </a:prstGeom>
          <a:noFill/>
          <a:ln>
            <a:solidFill>
              <a:schemeClr val="accent1">
                <a:lumMod val="75000"/>
              </a:schemeClr>
            </a:solidFill>
          </a:ln>
        </p:spPr>
        <p:txBody>
          <a:bodyPr wrap="square" rtlCol="0" anchor="t">
            <a:spAutoFit/>
          </a:bodyPr>
          <a:lstStyle/>
          <a:p>
            <a:pPr fontAlgn="auto">
              <a:lnSpc>
                <a:spcPct val="150000"/>
              </a:lnSpc>
            </a:pPr>
            <a:r>
              <a:rPr lang="zh-CN" altLang="en-US" dirty="0">
                <a:latin typeface="微软雅黑" panose="020B0503020204020204" charset="-122"/>
                <a:ea typeface="微软雅黑" panose="020B0503020204020204" charset="-122"/>
              </a:rPr>
              <a:t>　　将第</a:t>
            </a:r>
            <a:r>
              <a:rPr lang="en-US" altLang="zh-CN" dirty="0">
                <a:latin typeface="微软雅黑" panose="020B0503020204020204" charset="-122"/>
                <a:ea typeface="微软雅黑" panose="020B0503020204020204" charset="-122"/>
              </a:rPr>
              <a:t>19-26</a:t>
            </a:r>
            <a:r>
              <a:rPr lang="zh-CN" altLang="en-US" dirty="0">
                <a:latin typeface="微软雅黑" panose="020B0503020204020204" charset="-122"/>
                <a:ea typeface="微软雅黑" panose="020B0503020204020204" charset="-122"/>
              </a:rPr>
              <a:t>列“其中：海南自由贸易港企业新增境外直接投资所得”调整为“其中：新增境外直接投资所得”，</a:t>
            </a:r>
            <a:r>
              <a:rPr lang="zh-CN" altLang="en-US" b="1" dirty="0">
                <a:latin typeface="微软雅黑" panose="020B0503020204020204" charset="-122"/>
                <a:ea typeface="微软雅黑" panose="020B0503020204020204" charset="-122"/>
              </a:rPr>
              <a:t>海南自由贸易港等特定地区</a:t>
            </a:r>
            <a:r>
              <a:rPr lang="zh-CN" altLang="en-US" dirty="0">
                <a:latin typeface="微软雅黑" panose="020B0503020204020204" charset="-122"/>
                <a:ea typeface="微软雅黑" panose="020B0503020204020204" charset="-122"/>
              </a:rPr>
              <a:t>设立的旅游业、现代服务业、高新技术产业企业填报享受新增境外直接投资取得所得免税政策有关情况。</a:t>
            </a:r>
            <a:endParaRPr lang="zh-CN" altLang="en-US"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1071261" y="3388290"/>
            <a:ext cx="9286875" cy="32480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0060" y="231845"/>
            <a:ext cx="10071988" cy="461665"/>
          </a:xfrm>
          <a:prstGeom prst="rect">
            <a:avLst/>
          </a:prstGeom>
        </p:spPr>
        <p:txBody>
          <a:bodyPr wrap="none">
            <a:spAutoFit/>
          </a:bodyPr>
          <a:lstStyle/>
          <a:p>
            <a:r>
              <a:rPr lang="zh-CN" altLang="en-US" sz="2400" b="1" spc="-150" dirty="0">
                <a:solidFill>
                  <a:schemeClr val="accent5">
                    <a:lumMod val="50000"/>
                  </a:schemeClr>
                </a:solidFill>
                <a:cs typeface="+mn-ea"/>
                <a:sym typeface="+mn-lt"/>
              </a:rPr>
              <a:t>（十）</a:t>
            </a:r>
            <a:r>
              <a:rPr lang="en-US" altLang="zh-CN" sz="2400" b="1" spc="-150" dirty="0">
                <a:solidFill>
                  <a:schemeClr val="accent5">
                    <a:lumMod val="50000"/>
                  </a:schemeClr>
                </a:solidFill>
                <a:cs typeface="+mn-ea"/>
                <a:sym typeface="+mn-lt"/>
              </a:rPr>
              <a:t>《</a:t>
            </a:r>
            <a:r>
              <a:rPr lang="zh-CN" altLang="en-US" sz="2400" b="1" spc="-150" dirty="0">
                <a:solidFill>
                  <a:schemeClr val="accent5">
                    <a:lumMod val="50000"/>
                  </a:schemeClr>
                </a:solidFill>
                <a:cs typeface="+mn-ea"/>
                <a:sym typeface="+mn-lt"/>
              </a:rPr>
              <a:t>跨地区经营汇总纳税企业年度分摊企业所得税明细表</a:t>
            </a:r>
            <a:r>
              <a:rPr lang="en-US" altLang="zh-CN" sz="2400" b="1" spc="-150" dirty="0">
                <a:solidFill>
                  <a:schemeClr val="accent5">
                    <a:lumMod val="50000"/>
                  </a:schemeClr>
                </a:solidFill>
                <a:cs typeface="+mn-ea"/>
                <a:sym typeface="+mn-lt"/>
              </a:rPr>
              <a:t>》</a:t>
            </a:r>
            <a:r>
              <a:rPr lang="zh-CN" altLang="en-US" sz="2400" b="1" spc="-150" dirty="0">
                <a:solidFill>
                  <a:schemeClr val="accent5">
                    <a:lumMod val="50000"/>
                  </a:schemeClr>
                </a:solidFill>
                <a:cs typeface="+mn-ea"/>
                <a:sym typeface="+mn-lt"/>
              </a:rPr>
              <a:t>（</a:t>
            </a:r>
            <a:r>
              <a:rPr lang="en-US" altLang="zh-CN" sz="2400" b="1" spc="-150" dirty="0">
                <a:solidFill>
                  <a:schemeClr val="accent5">
                    <a:lumMod val="50000"/>
                  </a:schemeClr>
                </a:solidFill>
                <a:cs typeface="+mn-ea"/>
                <a:sym typeface="+mn-lt"/>
              </a:rPr>
              <a:t>A109000</a:t>
            </a:r>
            <a:r>
              <a:rPr lang="zh-CN" altLang="en-US" sz="2400" b="1" spc="-150" dirty="0">
                <a:solidFill>
                  <a:schemeClr val="accent5">
                    <a:lumMod val="50000"/>
                  </a:schemeClr>
                </a:solidFill>
                <a:cs typeface="+mn-ea"/>
                <a:sym typeface="+mn-lt"/>
              </a:rPr>
              <a:t>）</a:t>
            </a:r>
            <a:endParaRPr lang="zh-CN" altLang="en-US" sz="2400" b="1" spc="-150" dirty="0">
              <a:solidFill>
                <a:schemeClr val="accent5">
                  <a:lumMod val="50000"/>
                </a:schemeClr>
              </a:solidFill>
              <a:cs typeface="+mn-ea"/>
              <a:sym typeface="+mn-lt"/>
            </a:endParaRPr>
          </a:p>
        </p:txBody>
      </p:sp>
      <p:sp>
        <p:nvSpPr>
          <p:cNvPr id="2" name="文本框 1"/>
          <p:cNvSpPr txBox="1"/>
          <p:nvPr/>
        </p:nvSpPr>
        <p:spPr>
          <a:xfrm>
            <a:off x="727074" y="1198947"/>
            <a:ext cx="9523831" cy="1705403"/>
          </a:xfrm>
          <a:prstGeom prst="rect">
            <a:avLst/>
          </a:prstGeom>
          <a:noFill/>
        </p:spPr>
        <p:txBody>
          <a:bodyPr wrap="square" rtlCol="0" anchor="t">
            <a:spAutoFit/>
          </a:bodyPr>
          <a:lstStyle/>
          <a:p>
            <a:pPr fontAlgn="auto">
              <a:lnSpc>
                <a:spcPct val="150000"/>
              </a:lnSpc>
              <a:buClr>
                <a:srgbClr val="FF0000"/>
              </a:buClr>
            </a:pPr>
            <a:r>
              <a:rPr lang="zh-CN" altLang="en-US" b="1" dirty="0">
                <a:latin typeface="微软雅黑" panose="020B0503020204020204" charset="-122"/>
                <a:ea typeface="微软雅黑" panose="020B0503020204020204" charset="-122"/>
              </a:rPr>
              <a:t>修订内容：</a:t>
            </a:r>
            <a:r>
              <a:rPr lang="zh-CN" altLang="en-US" dirty="0">
                <a:latin typeface="微软雅黑" panose="020B0503020204020204" charset="-122"/>
                <a:ea typeface="微软雅黑" panose="020B0503020204020204" charset="-122"/>
              </a:rPr>
              <a:t>为便于跨地区经营汇总纳税企业更精准享受民族自治地区企业所得税地方分享部分减免优惠政策，</a:t>
            </a:r>
            <a:r>
              <a:rPr lang="zh-CN" altLang="en-US" dirty="0">
                <a:solidFill>
                  <a:srgbClr val="FF0000"/>
                </a:solidFill>
                <a:latin typeface="微软雅黑" panose="020B0503020204020204" charset="-122"/>
                <a:ea typeface="微软雅黑" panose="020B0503020204020204" charset="-122"/>
              </a:rPr>
              <a:t>增加</a:t>
            </a:r>
            <a:r>
              <a:rPr lang="zh-CN" altLang="en-US" dirty="0">
                <a:latin typeface="微软雅黑" panose="020B0503020204020204" charset="-122"/>
                <a:ea typeface="微软雅黑" panose="020B0503020204020204" charset="-122"/>
              </a:rPr>
              <a:t>第</a:t>
            </a:r>
            <a:r>
              <a:rPr lang="en-US" altLang="zh-CN" dirty="0">
                <a:solidFill>
                  <a:srgbClr val="FF0000"/>
                </a:solidFill>
                <a:latin typeface="微软雅黑" panose="020B0503020204020204" charset="-122"/>
                <a:ea typeface="微软雅黑" panose="020B0503020204020204" charset="-122"/>
              </a:rPr>
              <a:t>18</a:t>
            </a:r>
            <a:r>
              <a:rPr lang="zh-CN" altLang="en-US" dirty="0">
                <a:latin typeface="微软雅黑" panose="020B0503020204020204" charset="-122"/>
                <a:ea typeface="微软雅黑" panose="020B0503020204020204" charset="-122"/>
              </a:rPr>
              <a:t>行“总机构应享受民族地方优惠金额”、第</a:t>
            </a:r>
            <a:r>
              <a:rPr lang="en-US" altLang="zh-CN" dirty="0">
                <a:solidFill>
                  <a:srgbClr val="FF0000"/>
                </a:solidFill>
                <a:latin typeface="微软雅黑" panose="020B0503020204020204" charset="-122"/>
                <a:ea typeface="微软雅黑" panose="020B0503020204020204" charset="-122"/>
              </a:rPr>
              <a:t>19</a:t>
            </a:r>
            <a:r>
              <a:rPr lang="zh-CN" altLang="en-US" dirty="0">
                <a:latin typeface="微软雅黑" panose="020B0503020204020204" charset="-122"/>
                <a:ea typeface="微软雅黑" panose="020B0503020204020204" charset="-122"/>
              </a:rPr>
              <a:t>行“总机构全年累计已享受民族地方优惠金额”、第</a:t>
            </a:r>
            <a:r>
              <a:rPr lang="en-US" altLang="zh-CN" dirty="0">
                <a:solidFill>
                  <a:srgbClr val="FF0000"/>
                </a:solidFill>
                <a:latin typeface="微软雅黑" panose="020B0503020204020204" charset="-122"/>
                <a:ea typeface="微软雅黑" panose="020B0503020204020204" charset="-122"/>
              </a:rPr>
              <a:t>20</a:t>
            </a:r>
            <a:r>
              <a:rPr lang="zh-CN" altLang="en-US" dirty="0">
                <a:latin typeface="微软雅黑" panose="020B0503020204020204" charset="-122"/>
                <a:ea typeface="微软雅黑" panose="020B0503020204020204" charset="-122"/>
              </a:rPr>
              <a:t>行“总机构因民族地方优惠调整分配金额”、第</a:t>
            </a:r>
            <a:r>
              <a:rPr lang="en-US" altLang="zh-CN" dirty="0">
                <a:solidFill>
                  <a:srgbClr val="FF0000"/>
                </a:solidFill>
                <a:latin typeface="微软雅黑" panose="020B0503020204020204" charset="-122"/>
                <a:ea typeface="微软雅黑" panose="020B0503020204020204" charset="-122"/>
              </a:rPr>
              <a:t>21</a:t>
            </a:r>
            <a:r>
              <a:rPr lang="zh-CN" altLang="en-US" dirty="0">
                <a:latin typeface="微软雅黑" panose="020B0503020204020204" charset="-122"/>
                <a:ea typeface="微软雅黑" panose="020B0503020204020204" charset="-122"/>
              </a:rPr>
              <a:t>行“八、总机构本年实际应补（退）所得税额”，纳税人可根据实际情况，填写相关行次。</a:t>
            </a:r>
            <a:endParaRPr lang="en-US" altLang="zh-CN"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8143164" y="4219074"/>
            <a:ext cx="4048836" cy="2638926"/>
          </a:xfrm>
          <a:prstGeom prst="rect">
            <a:avLst/>
          </a:prstGeom>
        </p:spPr>
      </p:pic>
      <p:pic>
        <p:nvPicPr>
          <p:cNvPr id="5" name="图片 4"/>
          <p:cNvPicPr>
            <a:picLocks noChangeAspect="1"/>
          </p:cNvPicPr>
          <p:nvPr/>
        </p:nvPicPr>
        <p:blipFill>
          <a:blip r:embed="rId2"/>
          <a:stretch>
            <a:fillRect/>
          </a:stretch>
        </p:blipFill>
        <p:spPr>
          <a:xfrm>
            <a:off x="727074" y="3953651"/>
            <a:ext cx="7339048" cy="22005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090836" y="364684"/>
            <a:ext cx="1714500" cy="8299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effectLst/>
                <a:uLnTx/>
                <a:uFillTx/>
                <a:latin typeface="印品黑体" panose="00000500000000000000" pitchFamily="2" charset="-122"/>
                <a:ea typeface="印品黑体" panose="00000500000000000000" pitchFamily="2" charset="-122"/>
                <a:cs typeface="+mn-cs"/>
              </a:rPr>
              <a:t>目 录</a:t>
            </a:r>
            <a:endParaRPr kumimoji="0" lang="zh-CN" altLang="en-US" sz="4800" b="1" i="0" u="none" strike="noStrike" kern="1200" cap="none" spc="0" normalizeH="0" baseline="0" noProof="0" dirty="0">
              <a:ln>
                <a:noFill/>
              </a:ln>
              <a:solidFill>
                <a:srgbClr val="C00000"/>
              </a:solidFill>
              <a:effectLst/>
              <a:uLnTx/>
              <a:uFillTx/>
              <a:latin typeface="印品黑体" panose="00000500000000000000" pitchFamily="2" charset="-122"/>
              <a:ea typeface="印品黑体" panose="00000500000000000000" pitchFamily="2" charset="-122"/>
              <a:cs typeface="+mn-cs"/>
            </a:endParaRPr>
          </a:p>
        </p:txBody>
      </p:sp>
      <p:cxnSp>
        <p:nvCxnSpPr>
          <p:cNvPr id="25" name="直接连接符 24"/>
          <p:cNvCxnSpPr/>
          <p:nvPr/>
        </p:nvCxnSpPr>
        <p:spPr>
          <a:xfrm>
            <a:off x="4793411" y="1226459"/>
            <a:ext cx="2309353" cy="0"/>
          </a:xfrm>
          <a:prstGeom prst="line">
            <a:avLst/>
          </a:prstGeom>
          <a:ln>
            <a:solidFill>
              <a:srgbClr val="12721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709834" y="1664023"/>
            <a:ext cx="8785860" cy="1107996"/>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三、</a:t>
            </a:r>
            <a:r>
              <a:rPr lang="zh-CN" altLang="en-US" sz="3200" b="1" dirty="0">
                <a:solidFill>
                  <a:schemeClr val="tx1"/>
                </a:solidFill>
                <a:latin typeface="微软雅黑" panose="020B0503020204020204" charset="-122"/>
                <a:ea typeface="微软雅黑" panose="020B0503020204020204" charset="-122"/>
              </a:rPr>
              <a:t>企业所得税多缴税款的处理</a:t>
            </a:r>
            <a:endParaRPr kumimoji="0" lang="zh-CN" altLang="en-US" sz="3200" b="1"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grpSp>
        <p:nvGrpSpPr>
          <p:cNvPr id="27" name="组合 26"/>
          <p:cNvGrpSpPr/>
          <p:nvPr/>
        </p:nvGrpSpPr>
        <p:grpSpPr bwMode="auto">
          <a:xfrm>
            <a:off x="10709487" y="5193977"/>
            <a:ext cx="1029547" cy="1431189"/>
            <a:chOff x="5003800" y="1834716"/>
            <a:chExt cx="2184400" cy="3798169"/>
          </a:xfrm>
        </p:grpSpPr>
        <p:sp>
          <p:nvSpPr>
            <p:cNvPr id="28"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solidFill>
              <a:srgbClr val="219E21"/>
            </a:solidFill>
            <a:ln w="0">
              <a:noFill/>
              <a:prstDash val="solid"/>
              <a:round/>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印品黑体" panose="00000500000000000000" pitchFamily="2" charset="-122"/>
                <a:ea typeface="微软雅黑" panose="020B0503020204020204" charset="-122"/>
                <a:cs typeface="+mn-cs"/>
              </a:endParaRPr>
            </a:p>
          </p:txBody>
        </p:sp>
        <p:sp>
          <p:nvSpPr>
            <p:cNvPr id="29" name="任意多边形 28"/>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印品黑体" panose="00000500000000000000" pitchFamily="2" charset="-122"/>
                <a:ea typeface="微软雅黑" panose="020B0503020204020204" charset="-122"/>
                <a:cs typeface="+mn-cs"/>
              </a:endParaRPr>
            </a:p>
          </p:txBody>
        </p:sp>
        <p:sp>
          <p:nvSpPr>
            <p:cNvPr id="30" name="任意多边形 29"/>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印品黑体" panose="00000500000000000000" pitchFamily="2" charset="-122"/>
                <a:ea typeface="微软雅黑" panose="020B0503020204020204" charset="-122"/>
                <a:cs typeface="+mn-cs"/>
              </a:endParaRPr>
            </a:p>
          </p:txBody>
        </p:sp>
        <p:sp>
          <p:nvSpPr>
            <p:cNvPr id="31" name="任意多边形 30"/>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solidFill>
              <a:srgbClr val="1975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1">
                <a:ln>
                  <a:noFill/>
                </a:ln>
                <a:solidFill>
                  <a:prstClr val="white"/>
                </a:solidFill>
                <a:effectLst/>
                <a:uLnTx/>
                <a:uFillTx/>
                <a:latin typeface="印品黑体" panose="00000500000000000000" pitchFamily="2" charset="-122"/>
                <a:ea typeface="微软雅黑" panose="020B0503020204020204" charset="-122"/>
                <a:cs typeface="+mn-cs"/>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24"/>
                                        </p:tgtEl>
                                        <p:attrNameLst>
                                          <p:attrName>style.visibility</p:attrName>
                                        </p:attrNameLst>
                                      </p:cBhvr>
                                      <p:to>
                                        <p:strVal val="visible"/>
                                      </p:to>
                                    </p:set>
                                    <p:set>
                                      <p:cBhvr>
                                        <p:cTn id="11" dur="227" fill="hold">
                                          <p:stCondLst>
                                            <p:cond delay="0"/>
                                          </p:stCondLst>
                                        </p:cTn>
                                        <p:tgtEl>
                                          <p:spTgt spid="24"/>
                                        </p:tgtEl>
                                        <p:attrNameLst>
                                          <p:attrName>style.rotation</p:attrName>
                                        </p:attrNameLst>
                                      </p:cBhvr>
                                      <p:to>
                                        <p:strVal val="-45.0"/>
                                      </p:to>
                                    </p:set>
                                    <p:anim calcmode="lin" valueType="num">
                                      <p:cBhvr>
                                        <p:cTn id="12" dur="227" fill="hold">
                                          <p:stCondLst>
                                            <p:cond delay="227"/>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24"/>
                                        </p:tgtEl>
                                        <p:attrNameLst>
                                          <p:attrName>ppt_y</p:attrName>
                                        </p:attrNameLst>
                                      </p:cBhvr>
                                      <p:tavLst>
                                        <p:tav tm="0">
                                          <p:val>
                                            <p:strVal val="#ppt_y-(0.354*#ppt_w-0.172*#ppt_h)"/>
                                          </p:val>
                                        </p:tav>
                                        <p:tav tm="100000">
                                          <p:val>
                                            <p:strVal val="#ppt_y"/>
                                          </p:val>
                                        </p:tav>
                                      </p:tavLst>
                                    </p:anim>
                                  </p:childTnLst>
                                </p:cTn>
                              </p:par>
                              <p:par>
                                <p:cTn id="16" presetID="53" presetClass="entr" presetSubtype="16" fill="hold" nodeType="withEffect">
                                  <p:stCondLst>
                                    <p:cond delay="4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06115" y="1298574"/>
            <a:ext cx="8867274" cy="1974015"/>
          </a:xfrm>
          <a:ln>
            <a:solidFill>
              <a:schemeClr val="accent1"/>
            </a:solidFill>
          </a:ln>
        </p:spPr>
        <p:txBody>
          <a:bodyPr>
            <a:noAutofit/>
          </a:bodyPr>
          <a:lstStyle/>
          <a:p>
            <a:pPr>
              <a:lnSpc>
                <a:spcPct val="150000"/>
              </a:lnSpc>
            </a:pPr>
            <a:r>
              <a:rPr lang="zh-CN" altLang="en-US" sz="2000" dirty="0">
                <a:solidFill>
                  <a:schemeClr val="tx1"/>
                </a:solidFill>
                <a:latin typeface="微软雅黑" panose="020B0503020204020204" charset="-122"/>
                <a:ea typeface="微软雅黑" panose="020B0503020204020204" charset="-122"/>
              </a:rPr>
              <a:t>　　为减轻纳税人办税负担，避免占压纳税人资金，自</a:t>
            </a:r>
            <a:r>
              <a:rPr lang="en-US" altLang="zh-CN" sz="2000" dirty="0">
                <a:solidFill>
                  <a:schemeClr val="tx1"/>
                </a:solidFill>
                <a:latin typeface="微软雅黑" panose="020B0503020204020204" charset="-122"/>
                <a:ea typeface="微软雅黑" panose="020B0503020204020204" charset="-122"/>
              </a:rPr>
              <a:t>2021</a:t>
            </a:r>
            <a:r>
              <a:rPr lang="zh-CN" altLang="en-US" sz="2000" dirty="0">
                <a:solidFill>
                  <a:schemeClr val="tx1"/>
                </a:solidFill>
                <a:latin typeface="微软雅黑" panose="020B0503020204020204" charset="-122"/>
                <a:ea typeface="微软雅黑" panose="020B0503020204020204" charset="-122"/>
              </a:rPr>
              <a:t>年度企业所得税汇算清缴起，纳税人在纳税年度内预缴企业所得税税款超过汇算清缴应纳税款的，</a:t>
            </a:r>
            <a:r>
              <a:rPr lang="zh-CN" altLang="en-US" sz="2000" b="1" dirty="0">
                <a:solidFill>
                  <a:srgbClr val="FF0000"/>
                </a:solidFill>
                <a:latin typeface="微软雅黑" panose="020B0503020204020204" charset="-122"/>
                <a:ea typeface="微软雅黑" panose="020B0503020204020204" charset="-122"/>
              </a:rPr>
              <a:t>不再抵缴</a:t>
            </a:r>
            <a:r>
              <a:rPr lang="zh-CN" altLang="en-US" sz="2000" dirty="0">
                <a:solidFill>
                  <a:schemeClr val="tx1"/>
                </a:solidFill>
                <a:latin typeface="微软雅黑" panose="020B0503020204020204" charset="-122"/>
                <a:ea typeface="微软雅黑" panose="020B0503020204020204" charset="-122"/>
              </a:rPr>
              <a:t>其下一年度应缴企业所得税税款。纳税人应及时</a:t>
            </a:r>
            <a:r>
              <a:rPr lang="zh-CN" altLang="en-US" sz="2000" b="1" dirty="0">
                <a:solidFill>
                  <a:srgbClr val="FF0000"/>
                </a:solidFill>
                <a:latin typeface="微软雅黑" panose="020B0503020204020204" charset="-122"/>
                <a:ea typeface="微软雅黑" panose="020B0503020204020204" charset="-122"/>
              </a:rPr>
              <a:t>申请退税</a:t>
            </a:r>
            <a:r>
              <a:rPr lang="zh-CN" altLang="en-US" sz="2000" dirty="0">
                <a:solidFill>
                  <a:schemeClr val="tx1"/>
                </a:solidFill>
                <a:latin typeface="微软雅黑" panose="020B0503020204020204" charset="-122"/>
                <a:ea typeface="微软雅黑" panose="020B0503020204020204" charset="-122"/>
              </a:rPr>
              <a:t>，主管税务机关应及时按有关规定办理退税。</a:t>
            </a:r>
            <a:endParaRPr lang="zh-CN" altLang="en-US" sz="2000" dirty="0">
              <a:solidFill>
                <a:schemeClr val="tx1"/>
              </a:solidFill>
              <a:latin typeface="微软雅黑" panose="020B0503020204020204" charset="-122"/>
              <a:ea typeface="微软雅黑" panose="020B0503020204020204" charset="-122"/>
            </a:endParaRPr>
          </a:p>
        </p:txBody>
      </p:sp>
      <p:sp>
        <p:nvSpPr>
          <p:cNvPr id="7" name="文本框 6"/>
          <p:cNvSpPr txBox="1"/>
          <p:nvPr/>
        </p:nvSpPr>
        <p:spPr>
          <a:xfrm>
            <a:off x="240632" y="312639"/>
            <a:ext cx="7225055" cy="584775"/>
          </a:xfrm>
          <a:prstGeom prst="rect">
            <a:avLst/>
          </a:prstGeom>
        </p:spPr>
        <p:txBody>
          <a:bodyPr wrap="none">
            <a:spAutoFit/>
          </a:bodyPr>
          <a:lstStyle>
            <a:defPPr>
              <a:defRPr lang="zh-CN"/>
            </a:defPPr>
            <a:lvl1pPr>
              <a:defRPr sz="3200" b="1" spc="-150">
                <a:solidFill>
                  <a:schemeClr val="accent5">
                    <a:lumMod val="50000"/>
                  </a:schemeClr>
                </a:solidFill>
                <a:cs typeface="+mn-ea"/>
              </a:defRPr>
            </a:lvl1pPr>
          </a:lstStyle>
          <a:p>
            <a:r>
              <a:rPr lang="zh-CN" altLang="en-US" dirty="0"/>
              <a:t>四、企业所得税汇算清缴多缴税款的处理</a:t>
            </a:r>
            <a:endParaRPr lang="zh-CN" altLang="en-US" dirty="0"/>
          </a:p>
        </p:txBody>
      </p:sp>
      <p:sp>
        <p:nvSpPr>
          <p:cNvPr id="10" name="文本框 9"/>
          <p:cNvSpPr txBox="1"/>
          <p:nvPr/>
        </p:nvSpPr>
        <p:spPr>
          <a:xfrm>
            <a:off x="806115" y="4134062"/>
            <a:ext cx="8867274" cy="2536400"/>
          </a:xfrm>
          <a:prstGeom prst="rect">
            <a:avLst/>
          </a:prstGeom>
          <a:solidFill>
            <a:srgbClr val="FFFF00"/>
          </a:solidFill>
          <a:ln>
            <a:solidFill>
              <a:schemeClr val="accent1"/>
            </a:solidFill>
          </a:ln>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注：</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国家税务总局关于印发</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企业所得税汇算清缴管理办法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的通知</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国税发</a:t>
            </a:r>
            <a:r>
              <a:rPr lang="en-US" altLang="zh-CN" dirty="0">
                <a:latin typeface="微软雅黑" panose="020B0503020204020204" charset="-122"/>
                <a:ea typeface="微软雅黑" panose="020B0503020204020204" charset="-122"/>
              </a:rPr>
              <a:t>〔2009〕79</a:t>
            </a:r>
            <a:r>
              <a:rPr lang="zh-CN" altLang="en-US" dirty="0">
                <a:latin typeface="微软雅黑" panose="020B0503020204020204" charset="-122"/>
                <a:ea typeface="微软雅黑" panose="020B0503020204020204" charset="-122"/>
              </a:rPr>
              <a:t>号，国家税务总局公告</a:t>
            </a:r>
            <a:r>
              <a:rPr lang="en-US" altLang="zh-CN" dirty="0">
                <a:latin typeface="微软雅黑" panose="020B0503020204020204" charset="-122"/>
                <a:ea typeface="微软雅黑" panose="020B0503020204020204" charset="-122"/>
              </a:rPr>
              <a:t>2018</a:t>
            </a:r>
            <a:r>
              <a:rPr lang="zh-CN" altLang="en-US" dirty="0">
                <a:latin typeface="微软雅黑" panose="020B0503020204020204" charset="-122"/>
                <a:ea typeface="微软雅黑" panose="020B0503020204020204" charset="-122"/>
              </a:rPr>
              <a:t>年第</a:t>
            </a:r>
            <a:r>
              <a:rPr lang="en-US" altLang="zh-CN" dirty="0">
                <a:latin typeface="微软雅黑" panose="020B0503020204020204" charset="-122"/>
                <a:ea typeface="微软雅黑" panose="020B0503020204020204" charset="-122"/>
              </a:rPr>
              <a:t>31</a:t>
            </a:r>
            <a:r>
              <a:rPr lang="zh-CN" altLang="en-US" dirty="0">
                <a:latin typeface="微软雅黑" panose="020B0503020204020204" charset="-122"/>
                <a:ea typeface="微软雅黑" panose="020B0503020204020204" charset="-122"/>
              </a:rPr>
              <a:t>号修改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第十一条“</a:t>
            </a:r>
            <a:r>
              <a:rPr lang="zh-CN" altLang="en-US" b="1" dirty="0">
                <a:latin typeface="微软雅黑" panose="020B0503020204020204" charset="-122"/>
                <a:ea typeface="微软雅黑" panose="020B0503020204020204" charset="-122"/>
              </a:rPr>
              <a:t>或者经纳税人同意后抵缴其下一年度应缴企业所得税税款</a:t>
            </a:r>
            <a:r>
              <a:rPr lang="zh-CN" altLang="en-US" dirty="0">
                <a:latin typeface="微软雅黑" panose="020B0503020204020204" charset="-122"/>
                <a:ea typeface="微软雅黑" panose="020B0503020204020204" charset="-122"/>
              </a:rPr>
              <a:t>”和</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国家税务总局关于印发</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跨地区经营汇总纳税企业所得税征收管理办法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的公告</a:t>
            </a:r>
            <a:r>
              <a:rPr lang="en-US" altLang="zh-CN" dirty="0">
                <a:latin typeface="微软雅黑" panose="020B0503020204020204" charset="-122"/>
                <a:ea typeface="微软雅黑" panose="020B0503020204020204" charset="-122"/>
              </a:rPr>
              <a:t>》(2012</a:t>
            </a:r>
            <a:r>
              <a:rPr lang="zh-CN" altLang="en-US" dirty="0">
                <a:latin typeface="微软雅黑" panose="020B0503020204020204" charset="-122"/>
                <a:ea typeface="微软雅黑" panose="020B0503020204020204" charset="-122"/>
              </a:rPr>
              <a:t>年第</a:t>
            </a:r>
            <a:r>
              <a:rPr lang="en-US" altLang="zh-CN" dirty="0">
                <a:latin typeface="微软雅黑" panose="020B0503020204020204" charset="-122"/>
                <a:ea typeface="微软雅黑" panose="020B0503020204020204" charset="-122"/>
              </a:rPr>
              <a:t>57</a:t>
            </a:r>
            <a:r>
              <a:rPr lang="zh-CN" altLang="en-US" dirty="0">
                <a:latin typeface="微软雅黑" panose="020B0503020204020204" charset="-122"/>
                <a:ea typeface="微软雅黑" panose="020B0503020204020204" charset="-122"/>
              </a:rPr>
              <a:t>号，</a:t>
            </a:r>
            <a:r>
              <a:rPr lang="en-US" altLang="zh-CN" dirty="0">
                <a:latin typeface="微软雅黑" panose="020B0503020204020204" charset="-122"/>
                <a:ea typeface="微软雅黑" panose="020B0503020204020204" charset="-122"/>
              </a:rPr>
              <a:t>2018</a:t>
            </a:r>
            <a:r>
              <a:rPr lang="zh-CN" altLang="en-US" dirty="0">
                <a:latin typeface="微软雅黑" panose="020B0503020204020204" charset="-122"/>
                <a:ea typeface="微软雅黑" panose="020B0503020204020204" charset="-122"/>
              </a:rPr>
              <a:t>年第</a:t>
            </a:r>
            <a:r>
              <a:rPr lang="en-US" altLang="zh-CN" dirty="0">
                <a:latin typeface="微软雅黑" panose="020B0503020204020204" charset="-122"/>
                <a:ea typeface="微软雅黑" panose="020B0503020204020204" charset="-122"/>
              </a:rPr>
              <a:t>31</a:t>
            </a:r>
            <a:r>
              <a:rPr lang="zh-CN" altLang="en-US" dirty="0">
                <a:latin typeface="微软雅黑" panose="020B0503020204020204" charset="-122"/>
                <a:ea typeface="微软雅黑" panose="020B0503020204020204" charset="-122"/>
              </a:rPr>
              <a:t>号修改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第十条“</a:t>
            </a:r>
            <a:r>
              <a:rPr lang="zh-CN" altLang="en-US" b="1" dirty="0">
                <a:latin typeface="微软雅黑" panose="020B0503020204020204" charset="-122"/>
                <a:ea typeface="微软雅黑" panose="020B0503020204020204" charset="-122"/>
              </a:rPr>
              <a:t>或者经总、分机构同意后分别抵缴其下一年度应缴企业所得税税款</a:t>
            </a:r>
            <a:r>
              <a:rPr lang="zh-CN" altLang="en-US" dirty="0">
                <a:latin typeface="微软雅黑" panose="020B0503020204020204" charset="-122"/>
                <a:ea typeface="微软雅黑" panose="020B0503020204020204" charset="-122"/>
              </a:rPr>
              <a:t>”的规定同时废止。</a:t>
            </a:r>
            <a:endParaRPr lang="zh-CN" altLang="en-US" dirty="0">
              <a:latin typeface="微软雅黑" panose="020B0503020204020204" charset="-122"/>
              <a:ea typeface="微软雅黑" panose="020B0503020204020204" charset="-122"/>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0632" y="312639"/>
            <a:ext cx="7225055" cy="584775"/>
          </a:xfrm>
          <a:prstGeom prst="rect">
            <a:avLst/>
          </a:prstGeom>
        </p:spPr>
        <p:txBody>
          <a:bodyPr wrap="none">
            <a:spAutoFit/>
          </a:bodyPr>
          <a:lstStyle>
            <a:defPPr>
              <a:defRPr lang="zh-CN"/>
            </a:defPPr>
            <a:lvl1pPr>
              <a:defRPr sz="3200" b="1" spc="-150">
                <a:solidFill>
                  <a:schemeClr val="accent5">
                    <a:lumMod val="50000"/>
                  </a:schemeClr>
                </a:solidFill>
                <a:cs typeface="+mn-ea"/>
              </a:defRPr>
            </a:lvl1pPr>
          </a:lstStyle>
          <a:p>
            <a:r>
              <a:rPr lang="zh-CN" altLang="en-US" dirty="0"/>
              <a:t>四、企业所得税汇算清缴多缴税款的处理</a:t>
            </a:r>
            <a:endParaRPr lang="zh-CN" altLang="en-US" dirty="0"/>
          </a:p>
        </p:txBody>
      </p:sp>
      <p:sp>
        <p:nvSpPr>
          <p:cNvPr id="8" name="文本框 7"/>
          <p:cNvSpPr txBox="1"/>
          <p:nvPr/>
        </p:nvSpPr>
        <p:spPr>
          <a:xfrm>
            <a:off x="831850" y="2013862"/>
            <a:ext cx="9043738" cy="400110"/>
          </a:xfrm>
          <a:prstGeom prst="rect">
            <a:avLst/>
          </a:prstGeom>
          <a:noFill/>
        </p:spPr>
        <p:txBody>
          <a:bodyPr wrap="square" rtlCol="0">
            <a:spAutoFit/>
          </a:bodyPr>
          <a:lstStyle/>
          <a:p>
            <a:r>
              <a:rPr lang="zh-CN" altLang="en-US" sz="2000" b="1" dirty="0"/>
              <a:t>如何方便的办理汇算清缴退税呢？</a:t>
            </a:r>
            <a:endParaRPr lang="zh-CN" altLang="en-US" sz="2000" b="1" dirty="0"/>
          </a:p>
        </p:txBody>
      </p:sp>
      <p:sp>
        <p:nvSpPr>
          <p:cNvPr id="10" name="文本框 9"/>
          <p:cNvSpPr txBox="1"/>
          <p:nvPr/>
        </p:nvSpPr>
        <p:spPr>
          <a:xfrm>
            <a:off x="713125" y="3250659"/>
            <a:ext cx="9376271" cy="1884618"/>
          </a:xfrm>
          <a:prstGeom prst="rect">
            <a:avLst/>
          </a:prstGeom>
          <a:noFill/>
          <a:ln>
            <a:solidFill>
              <a:schemeClr val="accent1"/>
            </a:solidFill>
          </a:ln>
        </p:spPr>
        <p:txBody>
          <a:bodyPr wrap="square">
            <a:spAutoFit/>
          </a:bodyPr>
          <a:lstStyle/>
          <a:p>
            <a:pPr>
              <a:lnSpc>
                <a:spcPct val="150000"/>
              </a:lnSpc>
            </a:pPr>
            <a:r>
              <a:rPr lang="zh-CN" altLang="en-US" sz="2000" dirty="0">
                <a:latin typeface="微软雅黑" panose="020B0503020204020204" charset="-122"/>
                <a:ea typeface="微软雅黑" panose="020B0503020204020204" charset="-122"/>
              </a:rPr>
              <a:t>答：纳税人可登录电子税务局后通过选择“我要办税”，进入“一般退（抵）税管理”，填写并提交</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退（抵）税申请表</a:t>
            </a:r>
            <a:r>
              <a:rPr lang="en-US" altLang="zh-CN" sz="2000" b="1"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。税务机关审批完成后，纳税人即可获取审批结果信息。纳税人也可登录后通过选择电子税务局“我要查询”，进入“办税进度及结果信息查询”，查询办理进度和结果。</a:t>
            </a:r>
            <a:endParaRPr lang="zh-CN" altLang="en-US" sz="2000" dirty="0">
              <a:latin typeface="微软雅黑" panose="020B0503020204020204" charset="-122"/>
              <a:ea typeface="微软雅黑" panose="020B0503020204020204" charset="-122"/>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78924" y="1439352"/>
            <a:ext cx="4189329" cy="3979295"/>
          </a:xfrm>
          <a:ln>
            <a:solidFill>
              <a:schemeClr val="accent1"/>
            </a:solidFill>
          </a:ln>
        </p:spPr>
        <p:txBody>
          <a:bodyPr>
            <a:noAutofit/>
          </a:bodyPr>
          <a:lstStyle/>
          <a:p>
            <a:pPr>
              <a:lnSpc>
                <a:spcPct val="150000"/>
              </a:lnSpc>
            </a:pPr>
            <a:r>
              <a:rPr lang="zh-CN" altLang="en-US" dirty="0">
                <a:solidFill>
                  <a:schemeClr val="tx1"/>
                </a:solidFill>
                <a:latin typeface="微软雅黑" panose="020B0503020204020204" charset="-122"/>
                <a:ea typeface="微软雅黑" panose="020B0503020204020204" charset="-122"/>
              </a:rPr>
              <a:t>小企业会计准则：</a:t>
            </a:r>
            <a:endParaRPr lang="zh-CN" altLang="en-US" dirty="0">
              <a:solidFill>
                <a:schemeClr val="tx1"/>
              </a:solidFill>
              <a:latin typeface="微软雅黑" panose="020B0503020204020204" charset="-122"/>
              <a:ea typeface="微软雅黑" panose="020B0503020204020204" charset="-122"/>
            </a:endParaRPr>
          </a:p>
          <a:p>
            <a:pPr>
              <a:lnSpc>
                <a:spcPct val="150000"/>
              </a:lnSpc>
            </a:pPr>
            <a:r>
              <a:rPr lang="en-US" altLang="zh-CN" sz="1800" dirty="0">
                <a:solidFill>
                  <a:schemeClr val="tx1"/>
                </a:solidFill>
                <a:latin typeface="微软雅黑" panose="020B0503020204020204" charset="-122"/>
                <a:ea typeface="微软雅黑" panose="020B0503020204020204" charset="-122"/>
              </a:rPr>
              <a:t>1</a:t>
            </a:r>
            <a:r>
              <a:rPr lang="zh-CN" altLang="en-US" sz="1800" dirty="0">
                <a:solidFill>
                  <a:schemeClr val="tx1"/>
                </a:solidFill>
                <a:latin typeface="微软雅黑" panose="020B0503020204020204" charset="-122"/>
                <a:ea typeface="微软雅黑" panose="020B0503020204020204" charset="-122"/>
              </a:rPr>
              <a:t>、首先冲掉之前多计提的所得税费用：</a:t>
            </a:r>
            <a:endParaRPr lang="zh-CN" altLang="en-US" sz="1800" dirty="0">
              <a:solidFill>
                <a:schemeClr val="tx1"/>
              </a:solidFill>
              <a:latin typeface="微软雅黑" panose="020B0503020204020204" charset="-122"/>
              <a:ea typeface="微软雅黑" panose="020B0503020204020204" charset="-122"/>
            </a:endParaRPr>
          </a:p>
          <a:p>
            <a:pPr>
              <a:lnSpc>
                <a:spcPct val="150000"/>
              </a:lnSpc>
            </a:pPr>
            <a:r>
              <a:rPr lang="zh-CN" altLang="en-US" sz="1800" dirty="0">
                <a:solidFill>
                  <a:schemeClr val="tx1"/>
                </a:solidFill>
                <a:latin typeface="微软雅黑" panose="020B0503020204020204" charset="-122"/>
                <a:ea typeface="微软雅黑" panose="020B0503020204020204" charset="-122"/>
              </a:rPr>
              <a:t>借：应交税费</a:t>
            </a:r>
            <a:r>
              <a:rPr lang="en-US" altLang="zh-CN" sz="1800" dirty="0">
                <a:solidFill>
                  <a:schemeClr val="tx1"/>
                </a:solidFill>
                <a:latin typeface="微软雅黑" panose="020B0503020204020204" charset="-122"/>
                <a:ea typeface="微软雅黑" panose="020B0503020204020204" charset="-122"/>
              </a:rPr>
              <a:t>—</a:t>
            </a:r>
            <a:r>
              <a:rPr lang="zh-CN" altLang="en-US" sz="1800" dirty="0">
                <a:solidFill>
                  <a:schemeClr val="tx1"/>
                </a:solidFill>
                <a:latin typeface="微软雅黑" panose="020B0503020204020204" charset="-122"/>
                <a:ea typeface="微软雅黑" panose="020B0503020204020204" charset="-122"/>
              </a:rPr>
              <a:t>应交企业所得税</a:t>
            </a:r>
            <a:endParaRPr lang="zh-CN" altLang="en-US" sz="1800" dirty="0">
              <a:solidFill>
                <a:schemeClr val="tx1"/>
              </a:solidFill>
              <a:latin typeface="微软雅黑" panose="020B0503020204020204" charset="-122"/>
              <a:ea typeface="微软雅黑" panose="020B0503020204020204" charset="-122"/>
            </a:endParaRPr>
          </a:p>
          <a:p>
            <a:pPr>
              <a:lnSpc>
                <a:spcPct val="150000"/>
              </a:lnSpc>
            </a:pPr>
            <a:r>
              <a:rPr lang="zh-CN" altLang="en-US" sz="1800" dirty="0">
                <a:solidFill>
                  <a:schemeClr val="tx1"/>
                </a:solidFill>
                <a:latin typeface="微软雅黑" panose="020B0503020204020204" charset="-122"/>
                <a:ea typeface="微软雅黑" panose="020B0503020204020204" charset="-122"/>
              </a:rPr>
              <a:t>       贷：所得税费用</a:t>
            </a:r>
            <a:endParaRPr lang="zh-CN" altLang="en-US" sz="1800" dirty="0">
              <a:solidFill>
                <a:schemeClr val="tx1"/>
              </a:solidFill>
              <a:latin typeface="微软雅黑" panose="020B0503020204020204" charset="-122"/>
              <a:ea typeface="微软雅黑" panose="020B0503020204020204" charset="-122"/>
            </a:endParaRPr>
          </a:p>
          <a:p>
            <a:pPr>
              <a:lnSpc>
                <a:spcPct val="150000"/>
              </a:lnSpc>
            </a:pPr>
            <a:r>
              <a:rPr lang="en-US" altLang="zh-CN" sz="1800" dirty="0">
                <a:solidFill>
                  <a:schemeClr val="tx1"/>
                </a:solidFill>
                <a:latin typeface="微软雅黑" panose="020B0503020204020204" charset="-122"/>
                <a:ea typeface="微软雅黑" panose="020B0503020204020204" charset="-122"/>
              </a:rPr>
              <a:t>2</a:t>
            </a:r>
            <a:r>
              <a:rPr lang="zh-CN" altLang="en-US" sz="1800" dirty="0">
                <a:solidFill>
                  <a:schemeClr val="tx1"/>
                </a:solidFill>
                <a:latin typeface="微软雅黑" panose="020B0503020204020204" charset="-122"/>
                <a:ea typeface="微软雅黑" panose="020B0503020204020204" charset="-122"/>
              </a:rPr>
              <a:t>、实际收到退税款时：</a:t>
            </a:r>
            <a:endParaRPr lang="zh-CN" altLang="en-US" sz="1800" dirty="0">
              <a:solidFill>
                <a:schemeClr val="tx1"/>
              </a:solidFill>
              <a:latin typeface="微软雅黑" panose="020B0503020204020204" charset="-122"/>
              <a:ea typeface="微软雅黑" panose="020B0503020204020204" charset="-122"/>
            </a:endParaRPr>
          </a:p>
          <a:p>
            <a:pPr>
              <a:lnSpc>
                <a:spcPct val="150000"/>
              </a:lnSpc>
            </a:pPr>
            <a:r>
              <a:rPr lang="zh-CN" altLang="en-US" sz="1800" dirty="0">
                <a:solidFill>
                  <a:schemeClr val="tx1"/>
                </a:solidFill>
                <a:latin typeface="微软雅黑" panose="020B0503020204020204" charset="-122"/>
                <a:ea typeface="微软雅黑" panose="020B0503020204020204" charset="-122"/>
              </a:rPr>
              <a:t>借：银行存款</a:t>
            </a:r>
            <a:endParaRPr lang="zh-CN" altLang="en-US" sz="1800" dirty="0">
              <a:solidFill>
                <a:schemeClr val="tx1"/>
              </a:solidFill>
              <a:latin typeface="微软雅黑" panose="020B0503020204020204" charset="-122"/>
              <a:ea typeface="微软雅黑" panose="020B0503020204020204" charset="-122"/>
            </a:endParaRPr>
          </a:p>
          <a:p>
            <a:pPr>
              <a:lnSpc>
                <a:spcPct val="150000"/>
              </a:lnSpc>
            </a:pPr>
            <a:r>
              <a:rPr lang="zh-CN" altLang="en-US" sz="1800" dirty="0">
                <a:solidFill>
                  <a:schemeClr val="tx1"/>
                </a:solidFill>
                <a:latin typeface="微软雅黑" panose="020B0503020204020204" charset="-122"/>
                <a:ea typeface="微软雅黑" panose="020B0503020204020204" charset="-122"/>
              </a:rPr>
              <a:t>       贷：应交税费</a:t>
            </a:r>
            <a:r>
              <a:rPr lang="en-US" altLang="zh-CN" sz="1800" dirty="0">
                <a:solidFill>
                  <a:schemeClr val="tx1"/>
                </a:solidFill>
                <a:latin typeface="微软雅黑" panose="020B0503020204020204" charset="-122"/>
                <a:ea typeface="微软雅黑" panose="020B0503020204020204" charset="-122"/>
              </a:rPr>
              <a:t>—</a:t>
            </a:r>
            <a:r>
              <a:rPr lang="zh-CN" altLang="en-US" sz="1800" dirty="0">
                <a:solidFill>
                  <a:schemeClr val="tx1"/>
                </a:solidFill>
                <a:latin typeface="微软雅黑" panose="020B0503020204020204" charset="-122"/>
                <a:ea typeface="微软雅黑" panose="020B0503020204020204" charset="-122"/>
              </a:rPr>
              <a:t>应交企业所得税</a:t>
            </a:r>
            <a:endParaRPr lang="zh-CN" altLang="en-US" sz="1800" dirty="0">
              <a:solidFill>
                <a:schemeClr val="tx1"/>
              </a:solidFill>
              <a:latin typeface="微软雅黑" panose="020B0503020204020204" charset="-122"/>
              <a:ea typeface="微软雅黑" panose="020B0503020204020204" charset="-122"/>
            </a:endParaRPr>
          </a:p>
        </p:txBody>
      </p:sp>
      <p:sp>
        <p:nvSpPr>
          <p:cNvPr id="5" name="文本框 4"/>
          <p:cNvSpPr txBox="1"/>
          <p:nvPr/>
        </p:nvSpPr>
        <p:spPr>
          <a:xfrm>
            <a:off x="5165558" y="643105"/>
            <a:ext cx="6547518" cy="5724644"/>
          </a:xfrm>
          <a:prstGeom prst="rect">
            <a:avLst/>
          </a:prstGeom>
          <a:noFill/>
          <a:ln>
            <a:solidFill>
              <a:schemeClr val="accent1"/>
            </a:solidFill>
          </a:ln>
        </p:spPr>
        <p:txBody>
          <a:bodyPr wrap="square">
            <a:spAutoFit/>
          </a:bodyPr>
          <a:lstStyle/>
          <a:p>
            <a:r>
              <a:rPr lang="zh-CN" altLang="en-US" sz="2400" dirty="0">
                <a:latin typeface="微软雅黑" panose="020B0503020204020204" charset="-122"/>
                <a:ea typeface="微软雅黑" panose="020B0503020204020204" charset="-122"/>
              </a:rPr>
              <a:t>企业会计准则：</a:t>
            </a:r>
            <a:endParaRPr lang="zh-CN" altLang="en-US" sz="2400"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方案一：对会计报表影响不重大，计入当期损益</a:t>
            </a:r>
            <a:endParaRPr lang="zh-CN" altLang="en-US" b="1"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、汇算清缴后，全年应纳所得税额少于已预缴税额</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借：应交税费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应交企业所得税</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       贷：所得税费用</a:t>
            </a:r>
            <a:endParaRPr lang="zh-CN" altLang="en-US"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、多预缴税额退税时</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借：银行存款</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      贷：应交税费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应交企业所得税</a:t>
            </a:r>
            <a:endParaRPr lang="en-US" altLang="zh-CN" dirty="0">
              <a:latin typeface="微软雅黑" panose="020B0503020204020204" charset="-122"/>
              <a:ea typeface="微软雅黑" panose="020B0503020204020204" charset="-122"/>
            </a:endParaRPr>
          </a:p>
          <a:p>
            <a:endParaRPr lang="zh-CN" altLang="en-US" dirty="0">
              <a:latin typeface="微软雅黑" panose="020B0503020204020204" charset="-122"/>
              <a:ea typeface="微软雅黑" panose="020B0503020204020204" charset="-122"/>
            </a:endParaRPr>
          </a:p>
          <a:p>
            <a:r>
              <a:rPr lang="zh-CN" altLang="en-US" b="1" dirty="0">
                <a:latin typeface="微软雅黑" panose="020B0503020204020204" charset="-122"/>
                <a:ea typeface="微软雅黑" panose="020B0503020204020204" charset="-122"/>
              </a:rPr>
              <a:t>方案二：对会计报表影响重大，调整以前年度损益</a:t>
            </a:r>
            <a:endParaRPr lang="zh-CN" altLang="en-US" b="1"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、汇算清缴后，全年应纳所得税额少于已预缴税额</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借：应交税费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应交企业所得税</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      贷：以前年度损益调整</a:t>
            </a:r>
            <a:endParaRPr lang="zh-CN" altLang="en-US"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、结转以前年度损益调整</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借：以前年度损益调整</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       贷：利润分配</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未分配利润</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注：涉及计提盈余公积的，也需相应的进行调整。</a:t>
            </a:r>
            <a:endParaRPr lang="zh-CN" altLang="en-US"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3</a:t>
            </a:r>
            <a:r>
              <a:rPr lang="zh-CN" altLang="en-US" dirty="0">
                <a:latin typeface="微软雅黑" panose="020B0503020204020204" charset="-122"/>
                <a:ea typeface="微软雅黑" panose="020B0503020204020204" charset="-122"/>
              </a:rPr>
              <a:t>、多预缴税额退税时</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借：银行存款</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       贷：应交税费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应交企业所得税</a:t>
            </a:r>
            <a:endParaRPr lang="zh-CN" altLang="en-US" dirty="0">
              <a:latin typeface="微软雅黑" panose="020B0503020204020204" charset="-122"/>
              <a:ea typeface="微软雅黑" panose="020B0503020204020204" charset="-122"/>
            </a:endParaRPr>
          </a:p>
        </p:txBody>
      </p:sp>
      <p:sp>
        <p:nvSpPr>
          <p:cNvPr id="6" name="文本框 5"/>
          <p:cNvSpPr txBox="1"/>
          <p:nvPr/>
        </p:nvSpPr>
        <p:spPr>
          <a:xfrm>
            <a:off x="639345" y="643105"/>
            <a:ext cx="3307013" cy="400110"/>
          </a:xfrm>
          <a:prstGeom prst="rect">
            <a:avLst/>
          </a:prstGeom>
          <a:noFill/>
        </p:spPr>
        <p:txBody>
          <a:bodyPr wrap="square" rtlCol="0">
            <a:spAutoFit/>
          </a:bodyPr>
          <a:lstStyle/>
          <a:p>
            <a:r>
              <a:rPr lang="zh-CN" altLang="en-US" sz="2000" b="1" dirty="0"/>
              <a:t>汇算清缴多缴退税账务处理：</a:t>
            </a:r>
            <a:endParaRPr lang="zh-CN" altLang="en-US" sz="2000" b="1" dirty="0"/>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799070" y="4185285"/>
            <a:ext cx="1861185" cy="398780"/>
          </a:xfrm>
          <a:prstGeom prst="rect">
            <a:avLst/>
          </a:prstGeom>
          <a:noFill/>
        </p:spPr>
        <p:txBody>
          <a:bodyPr wrap="square" rtlCol="0">
            <a:spAutoFit/>
          </a:bodyPr>
          <a:lstStyle/>
          <a:p>
            <a:r>
              <a:rPr lang="zh-CN" altLang="zh-CN" sz="2000" b="1">
                <a:solidFill>
                  <a:srgbClr val="1F4E79"/>
                </a:solidFill>
                <a:cs typeface="+mn-ea"/>
                <a:sym typeface="+mn-lt"/>
              </a:rPr>
              <a:t>部门：美工部</a:t>
            </a:r>
            <a:endParaRPr lang="zh-CN" altLang="zh-CN" sz="2000" b="1">
              <a:solidFill>
                <a:srgbClr val="1F4E79"/>
              </a:solidFill>
              <a:cs typeface="+mn-ea"/>
              <a:sym typeface="+mn-lt"/>
            </a:endParaRPr>
          </a:p>
        </p:txBody>
      </p:sp>
      <p:sp>
        <p:nvSpPr>
          <p:cNvPr id="3" name="矩形: 圆角 5"/>
          <p:cNvSpPr/>
          <p:nvPr/>
        </p:nvSpPr>
        <p:spPr>
          <a:xfrm rot="1691110">
            <a:off x="9457456" y="-193289"/>
            <a:ext cx="3920712" cy="3832225"/>
          </a:xfrm>
          <a:custGeom>
            <a:avLst/>
            <a:gdLst>
              <a:gd name="connsiteX0" fmla="*/ 15 w 6174"/>
              <a:gd name="connsiteY0" fmla="*/ 1613 h 6035"/>
              <a:gd name="connsiteX1" fmla="*/ 2920 w 6174"/>
              <a:gd name="connsiteY1" fmla="*/ 0 h 6035"/>
              <a:gd name="connsiteX2" fmla="*/ 6174 w 6174"/>
              <a:gd name="connsiteY2" fmla="*/ 6035 h 6035"/>
              <a:gd name="connsiteX3" fmla="*/ 1241 w 6174"/>
              <a:gd name="connsiteY3" fmla="*/ 6021 h 6035"/>
              <a:gd name="connsiteX4" fmla="*/ 33 w 6174"/>
              <a:gd name="connsiteY4" fmla="*/ 4813 h 6035"/>
              <a:gd name="connsiteX5" fmla="*/ 15 w 6174"/>
              <a:gd name="connsiteY5" fmla="*/ 1613 h 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 h="6035">
                <a:moveTo>
                  <a:pt x="15" y="1613"/>
                </a:moveTo>
                <a:cubicBezTo>
                  <a:pt x="16" y="1521"/>
                  <a:pt x="74" y="1475"/>
                  <a:pt x="2920" y="0"/>
                </a:cubicBezTo>
                <a:lnTo>
                  <a:pt x="6174" y="6035"/>
                </a:lnTo>
                <a:lnTo>
                  <a:pt x="1241" y="6021"/>
                </a:lnTo>
                <a:cubicBezTo>
                  <a:pt x="574" y="6021"/>
                  <a:pt x="33" y="5480"/>
                  <a:pt x="33" y="4813"/>
                </a:cubicBezTo>
                <a:cubicBezTo>
                  <a:pt x="33" y="3203"/>
                  <a:pt x="-28" y="5017"/>
                  <a:pt x="15" y="1613"/>
                </a:cubicBez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6"/>
          <p:cNvSpPr/>
          <p:nvPr/>
        </p:nvSpPr>
        <p:spPr>
          <a:xfrm rot="1691110">
            <a:off x="5720602" y="3978334"/>
            <a:ext cx="6351905" cy="4680585"/>
          </a:xfrm>
          <a:custGeom>
            <a:avLst/>
            <a:gdLst>
              <a:gd name="connsiteX0" fmla="*/ 8 w 10003"/>
              <a:gd name="connsiteY0" fmla="*/ 1441 h 7371"/>
              <a:gd name="connsiteX1" fmla="*/ 1441 w 10003"/>
              <a:gd name="connsiteY1" fmla="*/ 8 h 7371"/>
              <a:gd name="connsiteX2" fmla="*/ 8683 w 10003"/>
              <a:gd name="connsiteY2" fmla="*/ 8 h 7371"/>
              <a:gd name="connsiteX3" fmla="*/ 9017 w 10003"/>
              <a:gd name="connsiteY3" fmla="*/ 149 h 7371"/>
              <a:gd name="connsiteX4" fmla="*/ 10003 w 10003"/>
              <a:gd name="connsiteY4" fmla="*/ 1945 h 7371"/>
              <a:gd name="connsiteX5" fmla="*/ 0 w 10003"/>
              <a:gd name="connsiteY5" fmla="*/ 7371 h 7371"/>
              <a:gd name="connsiteX6" fmla="*/ 8 w 10003"/>
              <a:gd name="connsiteY6" fmla="*/ 1441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7371">
                <a:moveTo>
                  <a:pt x="8" y="1441"/>
                </a:moveTo>
                <a:cubicBezTo>
                  <a:pt x="8" y="650"/>
                  <a:pt x="650" y="8"/>
                  <a:pt x="1441" y="8"/>
                </a:cubicBezTo>
                <a:cubicBezTo>
                  <a:pt x="3855" y="8"/>
                  <a:pt x="8338" y="-10"/>
                  <a:pt x="8683" y="8"/>
                </a:cubicBezTo>
                <a:cubicBezTo>
                  <a:pt x="9028" y="26"/>
                  <a:pt x="9032" y="161"/>
                  <a:pt x="9017" y="149"/>
                </a:cubicBezTo>
                <a:cubicBezTo>
                  <a:pt x="8857" y="-141"/>
                  <a:pt x="9674" y="1346"/>
                  <a:pt x="10003" y="1945"/>
                </a:cubicBezTo>
                <a:lnTo>
                  <a:pt x="0" y="7371"/>
                </a:lnTo>
                <a:lnTo>
                  <a:pt x="8" y="14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rot="1691110" flipH="1">
            <a:off x="1069752" y="223148"/>
            <a:ext cx="760207" cy="5538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rot="1691110" flipH="1">
            <a:off x="138106" y="727646"/>
            <a:ext cx="760207" cy="553816"/>
          </a:xfrm>
          <a:prstGeom prst="roundRect">
            <a:avLst/>
          </a:prstGeom>
          <a:solidFill>
            <a:srgbClr val="275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305388" y="1752860"/>
            <a:ext cx="5959965" cy="1200329"/>
          </a:xfrm>
          <a:prstGeom prst="rect">
            <a:avLst/>
          </a:prstGeom>
        </p:spPr>
        <p:txBody>
          <a:bodyPr wrap="none">
            <a:spAutoFit/>
          </a:bodyPr>
          <a:lstStyle/>
          <a:p>
            <a:r>
              <a:rPr lang="en-US" altLang="zh-CN" sz="7200" b="1" dirty="0">
                <a:solidFill>
                  <a:srgbClr val="1F4E79"/>
                </a:solidFill>
                <a:cs typeface="+mn-ea"/>
                <a:sym typeface="+mn-lt"/>
              </a:rPr>
              <a:t>THANK YOU</a:t>
            </a:r>
            <a:endParaRPr lang="en-US" altLang="zh-CN" sz="7200" b="1" dirty="0">
              <a:solidFill>
                <a:srgbClr val="1F4E79"/>
              </a:solidFill>
              <a:cs typeface="+mn-ea"/>
              <a:sym typeface="+mn-lt"/>
            </a:endParaRPr>
          </a:p>
        </p:txBody>
      </p:sp>
    </p:spTree>
    <p:custDataLst>
      <p:tags r:id="rId1"/>
    </p:custDataLst>
  </p:cSld>
  <p:clrMapOvr>
    <a:masterClrMapping/>
  </p:clrMapOvr>
  <p:transition/>
  <p:timing>
    <p:tnLst>
      <p:par>
        <p:cTn id="1" dur="indefinite" restart="never" nodeType="tmRoot"/>
      </p:par>
    </p:tnLst>
    <p:bldLst>
      <p:bldP spid="11" grpId="0"/>
      <p:bldP spid="15" grpId="0" animBg="1"/>
      <p:bldP spid="1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
        <p:nvSpPr>
          <p:cNvPr id="12" name="矩形 11"/>
          <p:cNvSpPr/>
          <p:nvPr/>
        </p:nvSpPr>
        <p:spPr>
          <a:xfrm>
            <a:off x="3210559" y="939971"/>
            <a:ext cx="8324215" cy="2120902"/>
          </a:xfrm>
          <a:prstGeom prst="rect">
            <a:avLst/>
          </a:prstGeom>
          <a:ln>
            <a:solidFill>
              <a:schemeClr val="accent1"/>
            </a:solidFill>
          </a:ln>
        </p:spPr>
        <p:txBody>
          <a:bodyPr wrap="square">
            <a:spAutoFit/>
          </a:bodyPr>
          <a:lstStyle/>
          <a:p>
            <a:pPr indent="0" fontAlgn="auto">
              <a:lnSpc>
                <a:spcPct val="150000"/>
              </a:lnSpc>
              <a:buFont typeface="Wingdings" panose="05000000000000000000" charset="0"/>
              <a:buNone/>
            </a:pPr>
            <a:r>
              <a:rPr lang="zh-CN" altLang="en-US" b="1" dirty="0">
                <a:solidFill>
                  <a:srgbClr val="FF0000"/>
                </a:solidFill>
                <a:latin typeface="+mj-lt"/>
                <a:ea typeface="微软雅黑" panose="020B0503020204020204" charset="-122"/>
                <a:cs typeface="+mn-ea"/>
                <a:sym typeface="+mn-lt"/>
              </a:rPr>
              <a:t>（一）支持小型微利企业发展</a:t>
            </a:r>
            <a:endParaRPr lang="zh-CN" altLang="en-US" b="1" dirty="0">
              <a:solidFill>
                <a:srgbClr val="FF0000"/>
              </a:solidFill>
              <a:latin typeface="+mj-lt"/>
              <a:ea typeface="微软雅黑" panose="020B0503020204020204" charset="-122"/>
              <a:cs typeface="+mn-ea"/>
              <a:sym typeface="+mn-lt"/>
            </a:endParaRPr>
          </a:p>
          <a:p>
            <a:pPr indent="0" fontAlgn="auto">
              <a:lnSpc>
                <a:spcPct val="150000"/>
              </a:lnSpc>
              <a:buFont typeface="Wingdings" panose="05000000000000000000" charset="0"/>
              <a:buNone/>
            </a:pPr>
            <a:r>
              <a:rPr lang="zh-CN" altLang="en-US" dirty="0">
                <a:latin typeface="+mj-lt"/>
                <a:ea typeface="微软雅黑" panose="020B0503020204020204" charset="-122"/>
                <a:cs typeface="+mn-ea"/>
                <a:sym typeface="+mn-lt"/>
              </a:rPr>
              <a:t>　　财政部、税务总局发布</a:t>
            </a:r>
            <a:r>
              <a:rPr lang="en-US" altLang="zh-CN" dirty="0">
                <a:latin typeface="+mj-lt"/>
                <a:ea typeface="微软雅黑" panose="020B0503020204020204" charset="-122"/>
                <a:cs typeface="+mn-ea"/>
                <a:sym typeface="+mn-lt"/>
              </a:rPr>
              <a:t>《</a:t>
            </a:r>
            <a:r>
              <a:rPr lang="zh-CN" altLang="en-US" dirty="0">
                <a:latin typeface="+mj-lt"/>
                <a:ea typeface="微软雅黑" panose="020B0503020204020204" charset="-122"/>
                <a:cs typeface="+mn-ea"/>
                <a:sym typeface="+mn-lt"/>
              </a:rPr>
              <a:t>关于实施小微企业和个体工商户所得税优惠政策的公告</a:t>
            </a:r>
            <a:r>
              <a:rPr lang="en-US" altLang="zh-CN" dirty="0">
                <a:latin typeface="+mj-lt"/>
                <a:ea typeface="微软雅黑" panose="020B0503020204020204" charset="-122"/>
                <a:cs typeface="+mn-ea"/>
                <a:sym typeface="+mn-lt"/>
              </a:rPr>
              <a:t>》</a:t>
            </a:r>
            <a:r>
              <a:rPr lang="zh-CN" altLang="en-US" dirty="0">
                <a:latin typeface="+mj-lt"/>
                <a:ea typeface="微软雅黑" panose="020B0503020204020204" charset="-122"/>
                <a:cs typeface="+mn-ea"/>
                <a:sym typeface="+mn-lt"/>
              </a:rPr>
              <a:t>（</a:t>
            </a:r>
            <a:r>
              <a:rPr lang="en-US" altLang="zh-CN" dirty="0">
                <a:latin typeface="+mj-lt"/>
                <a:ea typeface="微软雅黑" panose="020B0503020204020204" charset="-122"/>
                <a:cs typeface="+mn-ea"/>
                <a:sym typeface="+mn-lt"/>
              </a:rPr>
              <a:t>2021</a:t>
            </a:r>
            <a:r>
              <a:rPr lang="zh-CN" altLang="en-US" dirty="0">
                <a:latin typeface="+mj-lt"/>
                <a:ea typeface="微软雅黑" panose="020B0503020204020204" charset="-122"/>
                <a:cs typeface="+mn-ea"/>
                <a:sym typeface="+mn-lt"/>
              </a:rPr>
              <a:t>年第</a:t>
            </a:r>
            <a:r>
              <a:rPr lang="en-US" altLang="zh-CN" dirty="0">
                <a:latin typeface="+mj-lt"/>
                <a:ea typeface="微软雅黑" panose="020B0503020204020204" charset="-122"/>
                <a:cs typeface="+mn-ea"/>
                <a:sym typeface="+mn-lt"/>
              </a:rPr>
              <a:t>12</a:t>
            </a:r>
            <a:r>
              <a:rPr lang="zh-CN" altLang="en-US" dirty="0">
                <a:latin typeface="+mj-lt"/>
                <a:ea typeface="微软雅黑" panose="020B0503020204020204" charset="-122"/>
                <a:cs typeface="+mn-ea"/>
                <a:sym typeface="+mn-lt"/>
              </a:rPr>
              <a:t>号），对小型微利企业年应纳税所得额不超过</a:t>
            </a:r>
            <a:r>
              <a:rPr lang="en-US" altLang="zh-CN" dirty="0">
                <a:latin typeface="+mj-lt"/>
                <a:ea typeface="微软雅黑" panose="020B0503020204020204" charset="-122"/>
                <a:cs typeface="+mn-ea"/>
                <a:sym typeface="+mn-lt"/>
              </a:rPr>
              <a:t>100</a:t>
            </a:r>
            <a:r>
              <a:rPr lang="zh-CN" altLang="en-US" dirty="0">
                <a:latin typeface="+mj-lt"/>
                <a:ea typeface="微软雅黑" panose="020B0503020204020204" charset="-122"/>
                <a:cs typeface="+mn-ea"/>
                <a:sym typeface="+mn-lt"/>
              </a:rPr>
              <a:t>万元的部分，在</a:t>
            </a:r>
            <a:r>
              <a:rPr lang="en-US" altLang="zh-CN" dirty="0">
                <a:latin typeface="+mj-lt"/>
                <a:ea typeface="微软雅黑" panose="020B0503020204020204" charset="-122"/>
                <a:cs typeface="+mn-ea"/>
                <a:sym typeface="+mn-lt"/>
              </a:rPr>
              <a:t>《</a:t>
            </a:r>
            <a:r>
              <a:rPr lang="zh-CN" altLang="en-US" dirty="0">
                <a:latin typeface="+mj-lt"/>
                <a:ea typeface="微软雅黑" panose="020B0503020204020204" charset="-122"/>
                <a:cs typeface="+mn-ea"/>
                <a:sym typeface="+mn-lt"/>
              </a:rPr>
              <a:t>财政部 税务总局关于实施小微企业普惠性税收减免政策的通知</a:t>
            </a:r>
            <a:r>
              <a:rPr lang="en-US" altLang="zh-CN" dirty="0">
                <a:latin typeface="+mj-lt"/>
                <a:ea typeface="微软雅黑" panose="020B0503020204020204" charset="-122"/>
                <a:cs typeface="+mn-ea"/>
                <a:sym typeface="+mn-lt"/>
              </a:rPr>
              <a:t>》</a:t>
            </a:r>
            <a:r>
              <a:rPr lang="zh-CN" altLang="en-US" dirty="0">
                <a:latin typeface="+mj-lt"/>
                <a:ea typeface="微软雅黑" panose="020B0503020204020204" charset="-122"/>
                <a:cs typeface="+mn-ea"/>
                <a:sym typeface="+mn-lt"/>
              </a:rPr>
              <a:t>（财税</a:t>
            </a:r>
            <a:r>
              <a:rPr lang="en-US" altLang="zh-CN" dirty="0">
                <a:latin typeface="+mj-lt"/>
                <a:ea typeface="微软雅黑" panose="020B0503020204020204" charset="-122"/>
                <a:cs typeface="+mn-ea"/>
                <a:sym typeface="+mn-lt"/>
              </a:rPr>
              <a:t>〔2019〕13</a:t>
            </a:r>
            <a:r>
              <a:rPr lang="zh-CN" altLang="en-US" dirty="0">
                <a:latin typeface="+mj-lt"/>
                <a:ea typeface="微软雅黑" panose="020B0503020204020204" charset="-122"/>
                <a:cs typeface="+mn-ea"/>
                <a:sym typeface="+mn-lt"/>
              </a:rPr>
              <a:t>号）第二条规定的优惠政策基础上，</a:t>
            </a:r>
            <a:r>
              <a:rPr lang="zh-CN" altLang="en-US" dirty="0">
                <a:solidFill>
                  <a:srgbClr val="FF0000"/>
                </a:solidFill>
                <a:latin typeface="+mj-lt"/>
                <a:ea typeface="微软雅黑" panose="020B0503020204020204" charset="-122"/>
                <a:cs typeface="+mn-ea"/>
                <a:sym typeface="+mn-lt"/>
              </a:rPr>
              <a:t>再减半征收企业所得税。</a:t>
            </a:r>
            <a:endParaRPr dirty="0">
              <a:solidFill>
                <a:srgbClr val="FF0000"/>
              </a:solidFill>
              <a:latin typeface="+mj-lt"/>
              <a:ea typeface="微软雅黑" panose="020B0503020204020204" charset="-122"/>
              <a:cs typeface="+mn-ea"/>
              <a:sym typeface="+mn-lt"/>
            </a:endParaRPr>
          </a:p>
        </p:txBody>
      </p:sp>
      <p:cxnSp>
        <p:nvCxnSpPr>
          <p:cNvPr id="16" name="直接连接符 15"/>
          <p:cNvCxnSpPr/>
          <p:nvPr/>
        </p:nvCxnSpPr>
        <p:spPr>
          <a:xfrm flipV="1">
            <a:off x="3210559" y="805250"/>
            <a:ext cx="8152765" cy="1016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90805" y="2202815"/>
            <a:ext cx="2980055" cy="2795270"/>
          </a:xfrm>
          <a:prstGeom prst="rect">
            <a:avLst/>
          </a:prstGeom>
        </p:spPr>
      </p:pic>
      <p:sp>
        <p:nvSpPr>
          <p:cNvPr id="8" name="文本框 7"/>
          <p:cNvSpPr txBox="1"/>
          <p:nvPr/>
        </p:nvSpPr>
        <p:spPr>
          <a:xfrm>
            <a:off x="3201033" y="3314386"/>
            <a:ext cx="8333741" cy="3367397"/>
          </a:xfrm>
          <a:prstGeom prst="rect">
            <a:avLst/>
          </a:prstGeom>
          <a:noFill/>
          <a:ln>
            <a:solidFill>
              <a:schemeClr val="accent1"/>
            </a:solidFill>
          </a:ln>
        </p:spPr>
        <p:txBody>
          <a:bodyPr wrap="square">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rPr>
              <a:t>（二）激励企业加大研发投入</a:t>
            </a:r>
            <a:endParaRPr lang="zh-CN" altLang="en-US" b="1" dirty="0">
              <a:solidFill>
                <a:srgbClr val="FF0000"/>
              </a:solidFill>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rPr>
              <a:t>一是</a:t>
            </a:r>
            <a:r>
              <a:rPr lang="zh-CN" altLang="en-US" dirty="0">
                <a:latin typeface="微软雅黑" panose="020B0503020204020204" charset="-122"/>
                <a:ea typeface="微软雅黑" panose="020B0503020204020204" charset="-122"/>
              </a:rPr>
              <a:t>财政部、税务总局发布</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关于进一步完善研发费用税前加计扣除政策的公告</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r>
              <a:rPr lang="en-US" altLang="zh-CN" dirty="0">
                <a:solidFill>
                  <a:srgbClr val="FF0000"/>
                </a:solidFill>
                <a:latin typeface="微软雅黑" panose="020B0503020204020204" charset="-122"/>
                <a:ea typeface="微软雅黑" panose="020B0503020204020204" charset="-122"/>
              </a:rPr>
              <a:t>2021</a:t>
            </a:r>
            <a:r>
              <a:rPr lang="zh-CN" altLang="en-US" dirty="0">
                <a:solidFill>
                  <a:srgbClr val="FF0000"/>
                </a:solidFill>
                <a:latin typeface="微软雅黑" panose="020B0503020204020204" charset="-122"/>
                <a:ea typeface="微软雅黑" panose="020B0503020204020204" charset="-122"/>
              </a:rPr>
              <a:t>年第</a:t>
            </a:r>
            <a:r>
              <a:rPr lang="en-US" altLang="zh-CN" dirty="0">
                <a:solidFill>
                  <a:srgbClr val="FF0000"/>
                </a:solidFill>
                <a:latin typeface="微软雅黑" panose="020B0503020204020204" charset="-122"/>
                <a:ea typeface="微软雅黑" panose="020B0503020204020204" charset="-122"/>
              </a:rPr>
              <a:t>13</a:t>
            </a:r>
            <a:r>
              <a:rPr lang="zh-CN" altLang="en-US" dirty="0">
                <a:solidFill>
                  <a:srgbClr val="FF000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），制造业企业开展研发活动中实际发生的研发费用，未形成无形资产计入当期损益的，在按规定据实扣除的基础上，自</a:t>
            </a:r>
            <a:r>
              <a:rPr lang="en-US" altLang="zh-CN" dirty="0">
                <a:latin typeface="微软雅黑" panose="020B0503020204020204" charset="-122"/>
                <a:ea typeface="微软雅黑" panose="020B0503020204020204" charset="-122"/>
              </a:rPr>
              <a:t>2021</a:t>
            </a:r>
            <a:r>
              <a:rPr lang="zh-CN" altLang="en-US" dirty="0">
                <a:latin typeface="微软雅黑" panose="020B0503020204020204" charset="-122"/>
                <a:ea typeface="微软雅黑" panose="020B0503020204020204" charset="-122"/>
              </a:rPr>
              <a:t>年</a:t>
            </a: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月</a:t>
            </a: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日起，再按照实际发生额的</a:t>
            </a:r>
            <a:r>
              <a:rPr lang="en-US" altLang="zh-CN" dirty="0">
                <a:latin typeface="微软雅黑" panose="020B0503020204020204" charset="-122"/>
                <a:ea typeface="微软雅黑" panose="020B0503020204020204" charset="-122"/>
              </a:rPr>
              <a:t>100%</a:t>
            </a:r>
            <a:r>
              <a:rPr lang="zh-CN" altLang="en-US" dirty="0">
                <a:latin typeface="微软雅黑" panose="020B0503020204020204" charset="-122"/>
                <a:ea typeface="微软雅黑" panose="020B0503020204020204" charset="-122"/>
              </a:rPr>
              <a:t>在税前加计扣除；形成无形资产的，自</a:t>
            </a:r>
            <a:r>
              <a:rPr lang="en-US" altLang="zh-CN" dirty="0">
                <a:latin typeface="微软雅黑" panose="020B0503020204020204" charset="-122"/>
                <a:ea typeface="微软雅黑" panose="020B0503020204020204" charset="-122"/>
              </a:rPr>
              <a:t>2021</a:t>
            </a:r>
            <a:r>
              <a:rPr lang="zh-CN" altLang="en-US" dirty="0">
                <a:latin typeface="微软雅黑" panose="020B0503020204020204" charset="-122"/>
                <a:ea typeface="微软雅黑" panose="020B0503020204020204" charset="-122"/>
              </a:rPr>
              <a:t>年</a:t>
            </a: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月</a:t>
            </a:r>
            <a:r>
              <a:rPr lang="en-US" altLang="zh-CN" dirty="0">
                <a:latin typeface="微软雅黑" panose="020B0503020204020204" charset="-122"/>
                <a:ea typeface="微软雅黑" panose="020B0503020204020204" charset="-122"/>
              </a:rPr>
              <a:t>1</a:t>
            </a:r>
            <a:r>
              <a:rPr lang="zh-CN" altLang="en-US" dirty="0">
                <a:latin typeface="微软雅黑" panose="020B0503020204020204" charset="-122"/>
                <a:ea typeface="微软雅黑" panose="020B0503020204020204" charset="-122"/>
              </a:rPr>
              <a:t>日起，按照无形资产成本的</a:t>
            </a:r>
            <a:r>
              <a:rPr lang="en-US" altLang="zh-CN" dirty="0">
                <a:latin typeface="微软雅黑" panose="020B0503020204020204" charset="-122"/>
                <a:ea typeface="微软雅黑" panose="020B0503020204020204" charset="-122"/>
              </a:rPr>
              <a:t>200%</a:t>
            </a:r>
            <a:r>
              <a:rPr lang="zh-CN" altLang="en-US" dirty="0">
                <a:latin typeface="微软雅黑" panose="020B0503020204020204" charset="-122"/>
                <a:ea typeface="微软雅黑" panose="020B0503020204020204" charset="-122"/>
              </a:rPr>
              <a:t>在税前摊销。</a:t>
            </a:r>
            <a:r>
              <a:rPr lang="zh-CN" altLang="en-US" dirty="0">
                <a:solidFill>
                  <a:schemeClr val="tx1"/>
                </a:solidFill>
                <a:latin typeface="微软雅黑" panose="020B0503020204020204" charset="-122"/>
                <a:ea typeface="微软雅黑" panose="020B0503020204020204" charset="-122"/>
              </a:rPr>
              <a:t>二是</a:t>
            </a:r>
            <a:r>
              <a:rPr lang="zh-CN" altLang="en-US" dirty="0">
                <a:latin typeface="微软雅黑" panose="020B0503020204020204" charset="-122"/>
                <a:ea typeface="微软雅黑" panose="020B0503020204020204" charset="-122"/>
              </a:rPr>
              <a:t>税务总局发布</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关于进一步落实研发费用加计扣除政策有关问题的公告</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r>
              <a:rPr lang="en-US" altLang="zh-CN" dirty="0">
                <a:solidFill>
                  <a:srgbClr val="FF0000"/>
                </a:solidFill>
                <a:latin typeface="微软雅黑" panose="020B0503020204020204" charset="-122"/>
                <a:ea typeface="微软雅黑" panose="020B0503020204020204" charset="-122"/>
              </a:rPr>
              <a:t>2021</a:t>
            </a:r>
            <a:r>
              <a:rPr lang="zh-CN" altLang="en-US" dirty="0">
                <a:solidFill>
                  <a:srgbClr val="FF0000"/>
                </a:solidFill>
                <a:latin typeface="微软雅黑" panose="020B0503020204020204" charset="-122"/>
                <a:ea typeface="微软雅黑" panose="020B0503020204020204" charset="-122"/>
              </a:rPr>
              <a:t>年第</a:t>
            </a:r>
            <a:r>
              <a:rPr lang="en-US" altLang="zh-CN" dirty="0">
                <a:solidFill>
                  <a:srgbClr val="FF0000"/>
                </a:solidFill>
                <a:latin typeface="微软雅黑" panose="020B0503020204020204" charset="-122"/>
                <a:ea typeface="微软雅黑" panose="020B0503020204020204" charset="-122"/>
              </a:rPr>
              <a:t>28</a:t>
            </a:r>
            <a:r>
              <a:rPr lang="zh-CN" altLang="en-US" dirty="0">
                <a:solidFill>
                  <a:srgbClr val="FF000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），增设简化版研发支出辅助账和研发支出辅助账汇总表样式。</a:t>
            </a:r>
            <a:endParaRPr lang="zh-CN" altLang="en-US"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
        <p:nvSpPr>
          <p:cNvPr id="12" name="矩形 11"/>
          <p:cNvSpPr/>
          <p:nvPr/>
        </p:nvSpPr>
        <p:spPr>
          <a:xfrm>
            <a:off x="3210559" y="939971"/>
            <a:ext cx="8324215" cy="2536400"/>
          </a:xfrm>
          <a:prstGeom prst="rect">
            <a:avLst/>
          </a:prstGeom>
          <a:ln>
            <a:solidFill>
              <a:schemeClr val="accent1"/>
            </a:solidFill>
          </a:ln>
        </p:spPr>
        <p:txBody>
          <a:bodyPr wrap="square">
            <a:spAutoFit/>
          </a:bodyPr>
          <a:lstStyle/>
          <a:p>
            <a:pPr indent="0" fontAlgn="auto">
              <a:lnSpc>
                <a:spcPct val="150000"/>
              </a:lnSpc>
              <a:buFont typeface="Wingdings" panose="05000000000000000000" charset="0"/>
              <a:buNone/>
            </a:pPr>
            <a:r>
              <a:rPr lang="zh-CN" altLang="en-US" b="1" dirty="0">
                <a:solidFill>
                  <a:srgbClr val="FF0000"/>
                </a:solidFill>
                <a:latin typeface="微软雅黑" panose="020B0503020204020204" charset="-122"/>
                <a:ea typeface="微软雅黑" panose="020B0503020204020204" charset="-122"/>
                <a:cs typeface="+mn-ea"/>
                <a:sym typeface="+mn-lt"/>
              </a:rPr>
              <a:t>　（三）支持集成电路企业、软件企业高质量发展</a:t>
            </a:r>
            <a:endParaRPr lang="zh-CN" altLang="en-US" b="1" dirty="0">
              <a:solidFill>
                <a:srgbClr val="FF0000"/>
              </a:solidFill>
              <a:latin typeface="微软雅黑" panose="020B0503020204020204" charset="-122"/>
              <a:ea typeface="微软雅黑" panose="020B0503020204020204" charset="-122"/>
              <a:cs typeface="+mn-ea"/>
              <a:sym typeface="+mn-lt"/>
            </a:endParaRPr>
          </a:p>
          <a:p>
            <a:pPr indent="0" fontAlgn="auto">
              <a:lnSpc>
                <a:spcPct val="150000"/>
              </a:lnSpc>
              <a:buFont typeface="Wingdings" panose="05000000000000000000" charset="0"/>
              <a:buNone/>
            </a:pPr>
            <a:r>
              <a:rPr lang="zh-CN" altLang="en-US" dirty="0">
                <a:latin typeface="微软雅黑" panose="020B0503020204020204" charset="-122"/>
                <a:ea typeface="微软雅黑" panose="020B0503020204020204" charset="-122"/>
                <a:cs typeface="+mn-ea"/>
                <a:sym typeface="+mn-lt"/>
              </a:rPr>
              <a:t>　　国家发展改革委、工业和信息化部、财政部、海关总署、税务总局联合制发</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关于做好享受税收优惠政策的集成电路企业或项目、软件企业清单制定工作有关要求的通知</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a:t>
            </a:r>
            <a:r>
              <a:rPr lang="zh-CN" altLang="en-US" dirty="0">
                <a:solidFill>
                  <a:srgbClr val="FF0000"/>
                </a:solidFill>
                <a:latin typeface="微软雅黑" panose="020B0503020204020204" charset="-122"/>
                <a:ea typeface="微软雅黑" panose="020B0503020204020204" charset="-122"/>
                <a:cs typeface="+mn-ea"/>
                <a:sym typeface="+mn-lt"/>
              </a:rPr>
              <a:t>发改高技</a:t>
            </a:r>
            <a:r>
              <a:rPr lang="en-US" altLang="zh-CN" dirty="0">
                <a:solidFill>
                  <a:srgbClr val="FF0000"/>
                </a:solidFill>
                <a:latin typeface="微软雅黑" panose="020B0503020204020204" charset="-122"/>
                <a:ea typeface="微软雅黑" panose="020B0503020204020204" charset="-122"/>
                <a:cs typeface="+mn-ea"/>
                <a:sym typeface="+mn-lt"/>
              </a:rPr>
              <a:t>〔2021〕413</a:t>
            </a:r>
            <a:r>
              <a:rPr lang="zh-CN" altLang="en-US" dirty="0">
                <a:solidFill>
                  <a:srgbClr val="FF0000"/>
                </a:solidFill>
                <a:latin typeface="微软雅黑" panose="020B0503020204020204" charset="-122"/>
                <a:ea typeface="微软雅黑" panose="020B0503020204020204" charset="-122"/>
                <a:cs typeface="+mn-ea"/>
                <a:sym typeface="+mn-lt"/>
              </a:rPr>
              <a:t>号</a:t>
            </a:r>
            <a:r>
              <a:rPr lang="zh-CN" altLang="en-US" dirty="0">
                <a:latin typeface="微软雅黑" panose="020B0503020204020204" charset="-122"/>
                <a:ea typeface="微软雅黑" panose="020B0503020204020204" charset="-122"/>
                <a:cs typeface="+mn-ea"/>
                <a:sym typeface="+mn-lt"/>
              </a:rPr>
              <a:t>），明确享受税收优惠政策的集成电路企业或项目、软件企业</a:t>
            </a:r>
            <a:r>
              <a:rPr lang="zh-CN" altLang="en-US" dirty="0">
                <a:solidFill>
                  <a:srgbClr val="FF0000"/>
                </a:solidFill>
                <a:latin typeface="微软雅黑" panose="020B0503020204020204" charset="-122"/>
                <a:ea typeface="微软雅黑" panose="020B0503020204020204" charset="-122"/>
                <a:cs typeface="+mn-ea"/>
                <a:sym typeface="+mn-lt"/>
              </a:rPr>
              <a:t>清单制定工作</a:t>
            </a:r>
            <a:r>
              <a:rPr lang="zh-CN" altLang="en-US" dirty="0">
                <a:latin typeface="微软雅黑" panose="020B0503020204020204" charset="-122"/>
                <a:ea typeface="微软雅黑" panose="020B0503020204020204" charset="-122"/>
                <a:cs typeface="+mn-ea"/>
                <a:sym typeface="+mn-lt"/>
              </a:rPr>
              <a:t>有关程序，以及享受税收优惠政策的企业条件和项目标准。</a:t>
            </a:r>
            <a:endParaRPr dirty="0">
              <a:latin typeface="微软雅黑" panose="020B0503020204020204" charset="-122"/>
              <a:ea typeface="微软雅黑" panose="020B0503020204020204" charset="-122"/>
              <a:cs typeface="+mn-ea"/>
              <a:sym typeface="+mn-lt"/>
            </a:endParaRPr>
          </a:p>
        </p:txBody>
      </p:sp>
      <p:cxnSp>
        <p:nvCxnSpPr>
          <p:cNvPr id="16" name="直接连接符 15"/>
          <p:cNvCxnSpPr/>
          <p:nvPr/>
        </p:nvCxnSpPr>
        <p:spPr>
          <a:xfrm flipV="1">
            <a:off x="3210559" y="805250"/>
            <a:ext cx="8152765" cy="1016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90805" y="2202815"/>
            <a:ext cx="2980055" cy="2795270"/>
          </a:xfrm>
          <a:prstGeom prst="rect">
            <a:avLst/>
          </a:prstGeom>
        </p:spPr>
      </p:pic>
      <p:sp>
        <p:nvSpPr>
          <p:cNvPr id="8" name="文本框 7"/>
          <p:cNvSpPr txBox="1"/>
          <p:nvPr/>
        </p:nvSpPr>
        <p:spPr>
          <a:xfrm>
            <a:off x="3210558" y="3601085"/>
            <a:ext cx="8333741" cy="2999740"/>
          </a:xfrm>
          <a:prstGeom prst="rect">
            <a:avLst/>
          </a:prstGeom>
          <a:noFill/>
          <a:ln>
            <a:solidFill>
              <a:schemeClr val="accent1"/>
            </a:solidFill>
          </a:ln>
        </p:spPr>
        <p:txBody>
          <a:bodyPr wrap="square">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rPr>
              <a:t>　　（四）推动创业投资发展</a:t>
            </a:r>
            <a:endParaRPr lang="zh-CN" altLang="en-US" b="1" dirty="0">
              <a:solidFill>
                <a:srgbClr val="FF0000"/>
              </a:solidFill>
              <a:latin typeface="微软雅黑" panose="020B0503020204020204" charset="-122"/>
              <a:ea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rPr>
              <a:t>　　财政部、税务总局、发展改革委、证监会联合制发</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关于上海市浦东新区特定区域公司型创业投资企业有关企业所得税试点政策的通知</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rPr>
              <a:t>财税</a:t>
            </a:r>
            <a:r>
              <a:rPr lang="en-US" altLang="zh-CN" dirty="0">
                <a:solidFill>
                  <a:srgbClr val="FF0000"/>
                </a:solidFill>
                <a:latin typeface="微软雅黑" panose="020B0503020204020204" charset="-122"/>
                <a:ea typeface="微软雅黑" panose="020B0503020204020204" charset="-122"/>
              </a:rPr>
              <a:t>〔2021〕53</a:t>
            </a:r>
            <a:r>
              <a:rPr lang="zh-CN" altLang="en-US" dirty="0">
                <a:solidFill>
                  <a:srgbClr val="FF0000"/>
                </a:solidFill>
                <a:latin typeface="微软雅黑" panose="020B0503020204020204" charset="-122"/>
                <a:ea typeface="微软雅黑" panose="020B0503020204020204" charset="-122"/>
              </a:rPr>
              <a:t>号</a:t>
            </a:r>
            <a:r>
              <a:rPr lang="zh-CN" altLang="en-US" dirty="0">
                <a:latin typeface="微软雅黑" panose="020B0503020204020204" charset="-122"/>
                <a:ea typeface="微软雅黑" panose="020B0503020204020204" charset="-122"/>
              </a:rPr>
              <a:t>），对上海市浦东新区特定区域内公司型创业投资企业，</a:t>
            </a:r>
            <a:r>
              <a:rPr lang="zh-CN" altLang="en-US" dirty="0">
                <a:solidFill>
                  <a:srgbClr val="FF0000"/>
                </a:solidFill>
                <a:latin typeface="微软雅黑" panose="020B0503020204020204" charset="-122"/>
                <a:ea typeface="微软雅黑" panose="020B0503020204020204" charset="-122"/>
              </a:rPr>
              <a:t>转让持有</a:t>
            </a:r>
            <a:r>
              <a:rPr lang="en-US" altLang="zh-CN" dirty="0">
                <a:solidFill>
                  <a:srgbClr val="FF0000"/>
                </a:solidFill>
                <a:latin typeface="微软雅黑" panose="020B0503020204020204" charset="-122"/>
                <a:ea typeface="微软雅黑" panose="020B0503020204020204" charset="-122"/>
              </a:rPr>
              <a:t>3</a:t>
            </a:r>
            <a:r>
              <a:rPr lang="zh-CN" altLang="en-US" dirty="0">
                <a:solidFill>
                  <a:srgbClr val="FF0000"/>
                </a:solidFill>
                <a:latin typeface="微软雅黑" panose="020B0503020204020204" charset="-122"/>
                <a:ea typeface="微软雅黑" panose="020B0503020204020204" charset="-122"/>
              </a:rPr>
              <a:t>年以上</a:t>
            </a:r>
            <a:r>
              <a:rPr lang="zh-CN" altLang="en-US" dirty="0">
                <a:latin typeface="微软雅黑" panose="020B0503020204020204" charset="-122"/>
                <a:ea typeface="微软雅黑" panose="020B0503020204020204" charset="-122"/>
              </a:rPr>
              <a:t>股权的</a:t>
            </a:r>
            <a:r>
              <a:rPr lang="zh-CN" altLang="en-US" dirty="0">
                <a:solidFill>
                  <a:srgbClr val="FF0000"/>
                </a:solidFill>
                <a:latin typeface="微软雅黑" panose="020B0503020204020204" charset="-122"/>
                <a:ea typeface="微软雅黑" panose="020B0503020204020204" charset="-122"/>
              </a:rPr>
              <a:t>所得</a:t>
            </a:r>
            <a:r>
              <a:rPr lang="zh-CN" altLang="en-US" dirty="0">
                <a:latin typeface="微软雅黑" panose="020B0503020204020204" charset="-122"/>
                <a:ea typeface="微软雅黑" panose="020B0503020204020204" charset="-122"/>
              </a:rPr>
              <a:t>占年度股权转让所得总额的比例超过</a:t>
            </a:r>
            <a:r>
              <a:rPr lang="en-US" altLang="zh-CN" dirty="0">
                <a:latin typeface="微软雅黑" panose="020B0503020204020204" charset="-122"/>
                <a:ea typeface="微软雅黑" panose="020B0503020204020204" charset="-122"/>
              </a:rPr>
              <a:t>50%</a:t>
            </a:r>
            <a:r>
              <a:rPr lang="zh-CN" altLang="en-US" dirty="0">
                <a:latin typeface="微软雅黑" panose="020B0503020204020204" charset="-122"/>
                <a:ea typeface="微软雅黑" panose="020B0503020204020204" charset="-122"/>
              </a:rPr>
              <a:t>的，按照年末个人股东持股比例</a:t>
            </a:r>
            <a:r>
              <a:rPr lang="zh-CN" altLang="en-US" dirty="0">
                <a:solidFill>
                  <a:srgbClr val="FF0000"/>
                </a:solidFill>
                <a:latin typeface="微软雅黑" panose="020B0503020204020204" charset="-122"/>
                <a:ea typeface="微软雅黑" panose="020B0503020204020204" charset="-122"/>
              </a:rPr>
              <a:t>减半征收</a:t>
            </a:r>
            <a:r>
              <a:rPr lang="zh-CN" altLang="en-US" dirty="0">
                <a:latin typeface="微软雅黑" panose="020B0503020204020204" charset="-122"/>
                <a:ea typeface="微软雅黑" panose="020B0503020204020204" charset="-122"/>
              </a:rPr>
              <a:t>当年企业所得税</a:t>
            </a:r>
            <a:r>
              <a:rPr lang="en-US" altLang="zh-CN" dirty="0">
                <a:latin typeface="微软雅黑" panose="020B0503020204020204" charset="-122"/>
                <a:ea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rPr>
              <a:t>转让持有</a:t>
            </a:r>
            <a:r>
              <a:rPr lang="en-US" altLang="zh-CN" dirty="0">
                <a:solidFill>
                  <a:srgbClr val="FF0000"/>
                </a:solidFill>
                <a:latin typeface="微软雅黑" panose="020B0503020204020204" charset="-122"/>
                <a:ea typeface="微软雅黑" panose="020B0503020204020204" charset="-122"/>
              </a:rPr>
              <a:t>5</a:t>
            </a:r>
            <a:r>
              <a:rPr lang="zh-CN" altLang="en-US" dirty="0">
                <a:solidFill>
                  <a:srgbClr val="FF0000"/>
                </a:solidFill>
                <a:latin typeface="微软雅黑" panose="020B0503020204020204" charset="-122"/>
                <a:ea typeface="微软雅黑" panose="020B0503020204020204" charset="-122"/>
              </a:rPr>
              <a:t>年以上</a:t>
            </a:r>
            <a:r>
              <a:rPr lang="zh-CN" altLang="en-US" dirty="0">
                <a:latin typeface="微软雅黑" panose="020B0503020204020204" charset="-122"/>
                <a:ea typeface="微软雅黑" panose="020B0503020204020204" charset="-122"/>
              </a:rPr>
              <a:t>股权的所得占年度股权转让所得总额的比例超过</a:t>
            </a:r>
            <a:r>
              <a:rPr lang="en-US" altLang="zh-CN" dirty="0">
                <a:latin typeface="微软雅黑" panose="020B0503020204020204" charset="-122"/>
                <a:ea typeface="微软雅黑" panose="020B0503020204020204" charset="-122"/>
              </a:rPr>
              <a:t>50%</a:t>
            </a:r>
            <a:r>
              <a:rPr lang="zh-CN" altLang="en-US" dirty="0">
                <a:latin typeface="微软雅黑" panose="020B0503020204020204" charset="-122"/>
                <a:ea typeface="微软雅黑" panose="020B0503020204020204" charset="-122"/>
              </a:rPr>
              <a:t>的，按照年末个人股东持股比例</a:t>
            </a:r>
            <a:r>
              <a:rPr lang="zh-CN" altLang="en-US" dirty="0">
                <a:solidFill>
                  <a:srgbClr val="FF0000"/>
                </a:solidFill>
                <a:latin typeface="微软雅黑" panose="020B0503020204020204" charset="-122"/>
                <a:ea typeface="微软雅黑" panose="020B0503020204020204" charset="-122"/>
              </a:rPr>
              <a:t>免征当年</a:t>
            </a:r>
            <a:r>
              <a:rPr lang="zh-CN" altLang="en-US" dirty="0">
                <a:latin typeface="微软雅黑" panose="020B0503020204020204" charset="-122"/>
                <a:ea typeface="微软雅黑" panose="020B0503020204020204" charset="-122"/>
              </a:rPr>
              <a:t>企业所得税。</a:t>
            </a:r>
            <a:endParaRPr lang="zh-CN" altLang="en-US"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
        <p:nvSpPr>
          <p:cNvPr id="12" name="矩形 11"/>
          <p:cNvSpPr/>
          <p:nvPr/>
        </p:nvSpPr>
        <p:spPr>
          <a:xfrm>
            <a:off x="3201035" y="1125220"/>
            <a:ext cx="8324215" cy="2224776"/>
          </a:xfrm>
          <a:prstGeom prst="rect">
            <a:avLst/>
          </a:prstGeom>
        </p:spPr>
        <p:txBody>
          <a:bodyPr wrap="square">
            <a:spAutoFit/>
          </a:bodyPr>
          <a:lstStyle/>
          <a:p>
            <a:pPr indent="0" fontAlgn="auto">
              <a:lnSpc>
                <a:spcPct val="200000"/>
              </a:lnSpc>
              <a:buFont typeface="Wingdings" panose="05000000000000000000" charset="0"/>
              <a:buNone/>
            </a:pPr>
            <a:r>
              <a:rPr lang="zh-CN" altLang="en-US" b="1" dirty="0">
                <a:solidFill>
                  <a:srgbClr val="FF0000"/>
                </a:solidFill>
                <a:latin typeface="微软雅黑" panose="020B0503020204020204" charset="-122"/>
                <a:ea typeface="微软雅黑" panose="020B0503020204020204" charset="-122"/>
                <a:cs typeface="+mn-ea"/>
                <a:sym typeface="+mn-lt"/>
              </a:rPr>
              <a:t>财税</a:t>
            </a:r>
            <a:r>
              <a:rPr lang="en-US" altLang="zh-CN" b="1" dirty="0">
                <a:solidFill>
                  <a:srgbClr val="FF0000"/>
                </a:solidFill>
                <a:latin typeface="微软雅黑" panose="020B0503020204020204" charset="-122"/>
                <a:ea typeface="微软雅黑" panose="020B0503020204020204" charset="-122"/>
                <a:cs typeface="+mn-ea"/>
                <a:sym typeface="+mn-lt"/>
              </a:rPr>
              <a:t>[2021]53</a:t>
            </a:r>
            <a:r>
              <a:rPr lang="zh-CN" altLang="en-US" b="1" dirty="0">
                <a:solidFill>
                  <a:srgbClr val="FF0000"/>
                </a:solidFill>
                <a:latin typeface="微软雅黑" panose="020B0503020204020204" charset="-122"/>
                <a:ea typeface="微软雅黑" panose="020B0503020204020204" charset="-122"/>
                <a:cs typeface="+mn-ea"/>
                <a:sym typeface="+mn-lt"/>
              </a:rPr>
              <a:t>号 </a:t>
            </a:r>
            <a:r>
              <a:rPr lang="zh-CN" altLang="en-US" b="1" dirty="0">
                <a:latin typeface="微软雅黑" panose="020B0503020204020204" charset="-122"/>
                <a:ea typeface="微软雅黑" panose="020B0503020204020204" charset="-122"/>
                <a:cs typeface="+mn-ea"/>
                <a:sym typeface="+mn-lt"/>
              </a:rPr>
              <a:t>财政部 税务总局 发展改革委 证监会关于上海市浦东新区特定区域公司型创业投资企业有关企业所得税试点政策的通知</a:t>
            </a:r>
            <a:endParaRPr lang="en-US" altLang="zh-CN" dirty="0">
              <a:latin typeface="微软雅黑" panose="020B0503020204020204" charset="-122"/>
              <a:ea typeface="微软雅黑" panose="020B0503020204020204" charset="-122"/>
              <a:cs typeface="+mn-ea"/>
              <a:sym typeface="+mn-lt"/>
            </a:endParaRPr>
          </a:p>
          <a:p>
            <a:pPr>
              <a:lnSpc>
                <a:spcPct val="200000"/>
              </a:lnSpc>
            </a:pPr>
            <a:r>
              <a:rPr lang="zh-CN" altLang="en-US" dirty="0">
                <a:solidFill>
                  <a:srgbClr val="FF0000"/>
                </a:solidFill>
                <a:latin typeface="微软雅黑" panose="020B0503020204020204" charset="-122"/>
                <a:ea typeface="微软雅黑" panose="020B0503020204020204" charset="-122"/>
              </a:rPr>
              <a:t>财税</a:t>
            </a:r>
            <a:r>
              <a:rPr lang="en-US" altLang="zh-CN" dirty="0">
                <a:solidFill>
                  <a:srgbClr val="FF0000"/>
                </a:solidFill>
                <a:latin typeface="微软雅黑" panose="020B0503020204020204" charset="-122"/>
                <a:ea typeface="微软雅黑" panose="020B0503020204020204" charset="-122"/>
              </a:rPr>
              <a:t>[2020]63</a:t>
            </a:r>
            <a:r>
              <a:rPr lang="zh-CN" altLang="en-US" dirty="0">
                <a:solidFill>
                  <a:srgbClr val="FF0000"/>
                </a:solidFill>
                <a:latin typeface="微软雅黑" panose="020B0503020204020204" charset="-122"/>
                <a:ea typeface="微软雅黑" panose="020B0503020204020204" charset="-122"/>
              </a:rPr>
              <a:t>号 </a:t>
            </a:r>
            <a:r>
              <a:rPr lang="zh-CN" altLang="en-US" dirty="0">
                <a:latin typeface="微软雅黑" panose="020B0503020204020204" charset="-122"/>
                <a:ea typeface="微软雅黑" panose="020B0503020204020204" charset="-122"/>
              </a:rPr>
              <a:t>关于中关村国家自主创新示范区公司型创业投资企业有关企业所得税试点政策的通知</a:t>
            </a:r>
            <a:endParaRPr lang="zh-CN" altLang="en-US" dirty="0">
              <a:latin typeface="微软雅黑" panose="020B0503020204020204" charset="-122"/>
              <a:ea typeface="微软雅黑" panose="020B0503020204020204" charset="-122"/>
            </a:endParaRPr>
          </a:p>
        </p:txBody>
      </p:sp>
      <p:cxnSp>
        <p:nvCxnSpPr>
          <p:cNvPr id="16" name="直接连接符 15"/>
          <p:cNvCxnSpPr/>
          <p:nvPr/>
        </p:nvCxnSpPr>
        <p:spPr>
          <a:xfrm flipV="1">
            <a:off x="3296285" y="1115060"/>
            <a:ext cx="8152765" cy="1016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201035" y="3508005"/>
            <a:ext cx="8248015" cy="508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90805" y="2202815"/>
            <a:ext cx="2980055" cy="279527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fltVal val="0"/>
                                          </p:val>
                                        </p:tav>
                                        <p:tav tm="100000">
                                          <p:val>
                                            <p:strVal val="#ppt_w"/>
                                          </p:val>
                                        </p:tav>
                                      </p:tavLst>
                                    </p:anim>
                                    <p:anim calcmode="lin" valueType="num">
                                      <p:cBhvr>
                                        <p:cTn id="32" dur="250" fill="hold"/>
                                        <p:tgtEl>
                                          <p:spTgt spid="17"/>
                                        </p:tgtEl>
                                        <p:attrNameLst>
                                          <p:attrName>ppt_h</p:attrName>
                                        </p:attrNameLst>
                                      </p:cBhvr>
                                      <p:tavLst>
                                        <p:tav tm="0">
                                          <p:val>
                                            <p:fltVal val="0"/>
                                          </p:val>
                                        </p:tav>
                                        <p:tav tm="100000">
                                          <p:val>
                                            <p:strVal val="#ppt_h"/>
                                          </p:val>
                                        </p:tav>
                                      </p:tavLst>
                                    </p:anim>
                                    <p:animEffect transition="in" filter="fade">
                                      <p:cBhvr>
                                        <p:cTn id="3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2551447" y="449268"/>
            <a:ext cx="7843838" cy="6216137"/>
          </a:xfrm>
          <a:prstGeom prst="rect">
            <a:avLst/>
          </a:prstGeom>
        </p:spPr>
      </p:pic>
      <p:sp>
        <p:nvSpPr>
          <p:cNvPr id="3" name="矩形 2"/>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60974" y="1902813"/>
            <a:ext cx="3922644" cy="1895519"/>
          </a:xfrm>
          <a:prstGeom prst="rect">
            <a:avLst/>
          </a:prstGeom>
          <a:noFill/>
          <a:ln>
            <a:solidFill>
              <a:schemeClr val="accent1"/>
            </a:solidFill>
          </a:ln>
        </p:spPr>
        <p:txBody>
          <a:bodyPr wrap="square">
            <a:spAutoFit/>
          </a:bodyPr>
          <a:lstStyle/>
          <a:p>
            <a:pPr>
              <a:lnSpc>
                <a:spcPct val="150000"/>
              </a:lnSpc>
            </a:pPr>
            <a:r>
              <a:rPr lang="zh-CN" altLang="en-US" sz="1600" b="1" dirty="0">
                <a:latin typeface="微软雅黑" panose="020B0503020204020204" charset="-122"/>
                <a:ea typeface="微软雅黑" panose="020B0503020204020204" charset="-122"/>
              </a:rPr>
              <a:t>注意：</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dirty="0"/>
              <a:t>本行填报企业所得税免征额。</a:t>
            </a:r>
            <a:endParaRPr lang="zh-CN" altLang="en-US" sz="1600" dirty="0"/>
          </a:p>
          <a:p>
            <a:pPr marL="285750" indent="-285750">
              <a:lnSpc>
                <a:spcPct val="150000"/>
              </a:lnSpc>
              <a:buFont typeface="Wingdings" panose="05000000000000000000" pitchFamily="2" charset="2"/>
              <a:buChar char="Ø"/>
            </a:pPr>
            <a:r>
              <a:rPr lang="zh-CN" altLang="en-US" sz="1600" dirty="0"/>
              <a:t>纳税人填报该行次时，需填报符合条件的年末个人股东持股比例，保留至小数点后四位，并按百分数填报。</a:t>
            </a:r>
            <a:endParaRPr lang="zh-CN" altLang="en-US" sz="1600" dirty="0"/>
          </a:p>
        </p:txBody>
      </p:sp>
      <p:graphicFrame>
        <p:nvGraphicFramePr>
          <p:cNvPr id="3" name="表格 2"/>
          <p:cNvGraphicFramePr>
            <a:graphicFrameLocks noGrp="1"/>
          </p:cNvGraphicFramePr>
          <p:nvPr>
            <p:custDataLst>
              <p:tags r:id="rId1"/>
            </p:custDataLst>
          </p:nvPr>
        </p:nvGraphicFramePr>
        <p:xfrm>
          <a:off x="1351583" y="2090138"/>
          <a:ext cx="5486401" cy="2676633"/>
        </p:xfrm>
        <a:graphic>
          <a:graphicData uri="http://schemas.openxmlformats.org/drawingml/2006/table">
            <a:tbl>
              <a:tblPr/>
              <a:tblGrid>
                <a:gridCol w="530842"/>
                <a:gridCol w="3974898"/>
                <a:gridCol w="980661"/>
              </a:tblGrid>
              <a:tr h="486716">
                <a:tc>
                  <a:txBody>
                    <a:bodyPr/>
                    <a:lstStyle/>
                    <a:p>
                      <a:pPr algn="ctr"/>
                      <a:r>
                        <a:rPr lang="zh-CN" sz="1400" kern="0">
                          <a:effectLst/>
                          <a:latin typeface="微软雅黑" panose="020B0503020204020204" charset="-122"/>
                          <a:ea typeface="微软雅黑" panose="020B0503020204020204" charset="-122"/>
                          <a:cs typeface="宋体" panose="02010600030101010101" pitchFamily="2" charset="-122"/>
                        </a:rPr>
                        <a:t>行次</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400" kern="0" dirty="0">
                          <a:effectLst/>
                          <a:latin typeface="微软雅黑" panose="020B0503020204020204" charset="-122"/>
                          <a:ea typeface="微软雅黑" panose="020B0503020204020204" charset="-122"/>
                          <a:cs typeface="宋体" panose="02010600030101010101" pitchFamily="2" charset="-122"/>
                        </a:rPr>
                        <a:t>项</a:t>
                      </a:r>
                      <a:r>
                        <a:rPr lang="en-US" sz="1400" kern="0" dirty="0">
                          <a:effectLst/>
                          <a:latin typeface="微软雅黑" panose="020B0503020204020204" charset="-122"/>
                          <a:ea typeface="微软雅黑" panose="020B0503020204020204" charset="-122"/>
                          <a:cs typeface="宋体" panose="02010600030101010101" pitchFamily="2" charset="-122"/>
                        </a:rPr>
                        <a:t>        </a:t>
                      </a:r>
                      <a:r>
                        <a:rPr lang="zh-CN" sz="1400" kern="0" dirty="0">
                          <a:effectLst/>
                          <a:latin typeface="微软雅黑" panose="020B0503020204020204" charset="-122"/>
                          <a:ea typeface="微软雅黑" panose="020B0503020204020204" charset="-122"/>
                          <a:cs typeface="宋体" panose="02010600030101010101" pitchFamily="2" charset="-122"/>
                        </a:rPr>
                        <a:t>目</a:t>
                      </a:r>
                      <a:endParaRPr lang="zh-CN" sz="1400" kern="100" dirty="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400" kern="0">
                          <a:effectLst/>
                          <a:latin typeface="微软雅黑" panose="020B0503020204020204" charset="-122"/>
                          <a:ea typeface="微软雅黑" panose="020B0503020204020204" charset="-122"/>
                          <a:cs typeface="宋体" panose="02010600030101010101" pitchFamily="2" charset="-122"/>
                        </a:rPr>
                        <a:t>金 额</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58">
                <a:tc>
                  <a:txBody>
                    <a:bodyPr/>
                    <a:lstStyle/>
                    <a:p>
                      <a:pPr marL="66675" algn="l"/>
                      <a:r>
                        <a:rPr lang="en-US" sz="1400" kern="0">
                          <a:effectLst/>
                          <a:latin typeface="微软雅黑" panose="020B0503020204020204" charset="-122"/>
                          <a:ea typeface="微软雅黑" panose="020B0503020204020204" charset="-122"/>
                          <a:cs typeface="宋体" panose="02010600030101010101" pitchFamily="2" charset="-122"/>
                        </a:rPr>
                        <a:t>1</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400" kern="0" dirty="0">
                          <a:effectLst/>
                          <a:latin typeface="微软雅黑" panose="020B0503020204020204" charset="-122"/>
                          <a:ea typeface="微软雅黑" panose="020B0503020204020204" charset="-122"/>
                          <a:cs typeface="宋体" panose="02010600030101010101" pitchFamily="2" charset="-122"/>
                        </a:rPr>
                        <a:t>一、符合条件的小型微利企业减免企业所得税</a:t>
                      </a:r>
                      <a:endParaRPr lang="zh-CN" sz="1400" kern="100" dirty="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0">
                          <a:effectLst/>
                          <a:latin typeface="微软雅黑" panose="020B0503020204020204" charset="-122"/>
                          <a:ea typeface="微软雅黑" panose="020B0503020204020204" charset="-122"/>
                          <a:cs typeface="宋体" panose="02010600030101010101" pitchFamily="2" charset="-122"/>
                        </a:rPr>
                        <a:t> </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10">
                <a:tc>
                  <a:txBody>
                    <a:bodyPr/>
                    <a:lstStyle/>
                    <a:p>
                      <a:pPr marL="66675" algn="l"/>
                      <a:r>
                        <a:rPr lang="en-US" sz="1400" kern="0">
                          <a:effectLst/>
                          <a:latin typeface="微软雅黑" panose="020B0503020204020204" charset="-122"/>
                          <a:ea typeface="微软雅黑" panose="020B0503020204020204" charset="-122"/>
                          <a:cs typeface="宋体" panose="02010600030101010101" pitchFamily="2" charset="-122"/>
                        </a:rPr>
                        <a:t>2</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400" kern="0">
                          <a:effectLst/>
                          <a:latin typeface="微软雅黑" panose="020B0503020204020204" charset="-122"/>
                          <a:ea typeface="微软雅黑" panose="020B0503020204020204" charset="-122"/>
                          <a:cs typeface="宋体" panose="02010600030101010101" pitchFamily="2" charset="-122"/>
                        </a:rPr>
                        <a:t>二、国家需要重点扶持的高新技术企业减按</a:t>
                      </a:r>
                      <a:r>
                        <a:rPr lang="en-US" sz="1400" kern="0">
                          <a:effectLst/>
                          <a:latin typeface="微软雅黑" panose="020B0503020204020204" charset="-122"/>
                          <a:ea typeface="微软雅黑" panose="020B0503020204020204" charset="-122"/>
                          <a:cs typeface="宋体" panose="02010600030101010101" pitchFamily="2" charset="-122"/>
                        </a:rPr>
                        <a:t>15%</a:t>
                      </a:r>
                      <a:r>
                        <a:rPr lang="zh-CN" sz="1400" kern="0">
                          <a:effectLst/>
                          <a:latin typeface="微软雅黑" panose="020B0503020204020204" charset="-122"/>
                          <a:ea typeface="微软雅黑" panose="020B0503020204020204" charset="-122"/>
                          <a:cs typeface="宋体" panose="02010600030101010101" pitchFamily="2" charset="-122"/>
                        </a:rPr>
                        <a:t>的税率征收企业所得税（填写</a:t>
                      </a:r>
                      <a:r>
                        <a:rPr lang="en-US" sz="1400" kern="0">
                          <a:effectLst/>
                          <a:latin typeface="微软雅黑" panose="020B0503020204020204" charset="-122"/>
                          <a:ea typeface="微软雅黑" panose="020B0503020204020204" charset="-122"/>
                          <a:cs typeface="宋体" panose="02010600030101010101" pitchFamily="2" charset="-122"/>
                        </a:rPr>
                        <a:t>A107041</a:t>
                      </a:r>
                      <a:r>
                        <a:rPr lang="zh-CN" sz="1400" kern="0">
                          <a:effectLst/>
                          <a:latin typeface="微软雅黑" panose="020B0503020204020204" charset="-122"/>
                          <a:ea typeface="微软雅黑" panose="020B0503020204020204" charset="-122"/>
                          <a:cs typeface="宋体" panose="02010600030101010101" pitchFamily="2" charset="-122"/>
                        </a:rPr>
                        <a:t>）</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0">
                          <a:effectLst/>
                          <a:latin typeface="微软雅黑" panose="020B0503020204020204" charset="-122"/>
                          <a:ea typeface="微软雅黑" panose="020B0503020204020204" charset="-122"/>
                          <a:cs typeface="宋体" panose="02010600030101010101" pitchFamily="2" charset="-122"/>
                        </a:rPr>
                        <a:t> </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716">
                <a:tc>
                  <a:txBody>
                    <a:bodyPr/>
                    <a:lstStyle/>
                    <a:p>
                      <a:pPr algn="l"/>
                      <a:r>
                        <a:rPr lang="en-US" sz="1400" kern="0">
                          <a:effectLst/>
                          <a:latin typeface="微软雅黑" panose="020B0503020204020204" charset="-122"/>
                          <a:ea typeface="微软雅黑" panose="020B0503020204020204" charset="-122"/>
                          <a:cs typeface="宋体" panose="02010600030101010101" pitchFamily="2" charset="-122"/>
                        </a:rPr>
                        <a:t>31</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400" kern="0">
                          <a:effectLst/>
                          <a:latin typeface="微软雅黑" panose="020B0503020204020204" charset="-122"/>
                          <a:ea typeface="微软雅黑" panose="020B0503020204020204" charset="-122"/>
                          <a:cs typeface="宋体" panose="02010600030101010101" pitchFamily="2" charset="-122"/>
                        </a:rPr>
                        <a:t>三十一、扶持自主就业退役士兵创业就业企业限额减征企业所得税</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0" dirty="0">
                          <a:effectLst/>
                          <a:latin typeface="微软雅黑" panose="020B0503020204020204" charset="-122"/>
                          <a:ea typeface="微软雅黑" panose="020B0503020204020204" charset="-122"/>
                          <a:cs typeface="宋体" panose="02010600030101010101" pitchFamily="2" charset="-122"/>
                        </a:rPr>
                        <a:t> </a:t>
                      </a:r>
                      <a:endParaRPr lang="zh-CN" sz="1400" kern="100" dirty="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075">
                <a:tc>
                  <a:txBody>
                    <a:bodyPr/>
                    <a:lstStyle/>
                    <a:p>
                      <a:pPr algn="l"/>
                      <a:r>
                        <a:rPr lang="en-US" sz="1400" kern="0">
                          <a:solidFill>
                            <a:srgbClr val="FF0000"/>
                          </a:solidFill>
                          <a:effectLst/>
                          <a:latin typeface="微软雅黑" panose="020B0503020204020204" charset="-122"/>
                          <a:ea typeface="微软雅黑" panose="020B0503020204020204" charset="-122"/>
                          <a:cs typeface="宋体" panose="02010600030101010101" pitchFamily="2" charset="-122"/>
                        </a:rPr>
                        <a:t>32</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400" kern="0">
                          <a:solidFill>
                            <a:srgbClr val="FF0000"/>
                          </a:solidFill>
                          <a:effectLst/>
                          <a:latin typeface="微软雅黑" panose="020B0503020204020204" charset="-122"/>
                          <a:ea typeface="微软雅黑" panose="020B0503020204020204" charset="-122"/>
                          <a:cs typeface="宋体" panose="02010600030101010101" pitchFamily="2" charset="-122"/>
                        </a:rPr>
                        <a:t>三十二、符合条件的公司型创投企业按照企业年末个人股东持股比例减免企业所得税（个人股东持股比例</a:t>
                      </a:r>
                      <a:r>
                        <a:rPr lang="en-US" sz="1400" kern="0">
                          <a:solidFill>
                            <a:srgbClr val="FF0000"/>
                          </a:solidFill>
                          <a:effectLst/>
                          <a:latin typeface="微软雅黑" panose="020B0503020204020204" charset="-122"/>
                          <a:ea typeface="微软雅黑" panose="020B0503020204020204" charset="-122"/>
                          <a:cs typeface="宋体" panose="02010600030101010101" pitchFamily="2" charset="-122"/>
                        </a:rPr>
                        <a:t>____%</a:t>
                      </a:r>
                      <a:r>
                        <a:rPr lang="zh-CN" sz="1400" kern="0">
                          <a:solidFill>
                            <a:srgbClr val="FF0000"/>
                          </a:solidFill>
                          <a:effectLst/>
                          <a:latin typeface="微软雅黑" panose="020B0503020204020204" charset="-122"/>
                          <a:ea typeface="微软雅黑" panose="020B0503020204020204" charset="-122"/>
                          <a:cs typeface="宋体" panose="02010600030101010101" pitchFamily="2" charset="-122"/>
                        </a:rPr>
                        <a:t>）</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kern="0" dirty="0">
                          <a:effectLst/>
                          <a:latin typeface="微软雅黑" panose="020B0503020204020204" charset="-122"/>
                          <a:ea typeface="微软雅黑" panose="020B0503020204020204" charset="-122"/>
                          <a:cs typeface="宋体" panose="02010600030101010101" pitchFamily="2" charset="-122"/>
                        </a:rPr>
                        <a:t> </a:t>
                      </a:r>
                      <a:endParaRPr lang="zh-CN" sz="1400" kern="100" dirty="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58">
                <a:tc>
                  <a:txBody>
                    <a:bodyPr/>
                    <a:lstStyle/>
                    <a:p>
                      <a:pPr algn="l"/>
                      <a:r>
                        <a:rPr lang="en-US" sz="1400" kern="0">
                          <a:effectLst/>
                          <a:latin typeface="微软雅黑" panose="020B0503020204020204" charset="-122"/>
                          <a:ea typeface="微软雅黑" panose="020B0503020204020204" charset="-122"/>
                          <a:cs typeface="宋体" panose="02010600030101010101" pitchFamily="2" charset="-122"/>
                        </a:rPr>
                        <a:t>33</a:t>
                      </a:r>
                      <a:endParaRPr lang="zh-CN" sz="1400" kern="100">
                        <a:effectLst/>
                        <a:latin typeface="微软雅黑" panose="020B0503020204020204" charset="-122"/>
                        <a:ea typeface="微软雅黑" panose="020B0503020204020204" charset="-122"/>
                      </a:endParaRPr>
                    </a:p>
                  </a:txBody>
                  <a:tcPr marL="19822" marR="1982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zh-CN" sz="1400" kern="0">
                          <a:effectLst/>
                          <a:latin typeface="微软雅黑" panose="020B0503020204020204" charset="-122"/>
                          <a:ea typeface="微软雅黑" panose="020B0503020204020204" charset="-122"/>
                          <a:cs typeface="宋体" panose="02010600030101010101" pitchFamily="2" charset="-122"/>
                        </a:rPr>
                        <a:t>合计（</a:t>
                      </a:r>
                      <a:r>
                        <a:rPr lang="en-US" sz="1400" kern="0">
                          <a:effectLst/>
                          <a:latin typeface="微软雅黑" panose="020B0503020204020204" charset="-122"/>
                          <a:ea typeface="微软雅黑" panose="020B0503020204020204" charset="-122"/>
                          <a:cs typeface="宋体" panose="02010600030101010101" pitchFamily="2" charset="-122"/>
                        </a:rPr>
                        <a:t>1+2+</a:t>
                      </a:r>
                      <a:r>
                        <a:rPr lang="zh-CN" sz="1400" kern="0">
                          <a:effectLst/>
                          <a:latin typeface="微软雅黑" panose="020B0503020204020204" charset="-122"/>
                          <a:ea typeface="微软雅黑" panose="020B0503020204020204" charset="-122"/>
                          <a:cs typeface="宋体" panose="02010600030101010101" pitchFamily="2" charset="-122"/>
                        </a:rPr>
                        <a:t>…</a:t>
                      </a:r>
                      <a:r>
                        <a:rPr lang="en-US" sz="1400" kern="0">
                          <a:effectLst/>
                          <a:latin typeface="微软雅黑" panose="020B0503020204020204" charset="-122"/>
                          <a:ea typeface="微软雅黑" panose="020B0503020204020204" charset="-122"/>
                          <a:cs typeface="宋体" panose="02010600030101010101" pitchFamily="2" charset="-122"/>
                        </a:rPr>
                        <a:t>+28-29+30+31+32</a:t>
                      </a:r>
                      <a:r>
                        <a:rPr lang="zh-CN" sz="1400" kern="0">
                          <a:effectLst/>
                          <a:latin typeface="微软雅黑" panose="020B0503020204020204" charset="-122"/>
                          <a:ea typeface="微软雅黑" panose="020B0503020204020204" charset="-122"/>
                          <a:cs typeface="宋体" panose="02010600030101010101" pitchFamily="2" charset="-122"/>
                        </a:rPr>
                        <a:t>）</a:t>
                      </a:r>
                      <a:endParaRPr lang="zh-CN" sz="1400" kern="10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400" kern="0" dirty="0">
                          <a:effectLst/>
                          <a:latin typeface="微软雅黑" panose="020B0503020204020204" charset="-122"/>
                          <a:ea typeface="微软雅黑" panose="020B0503020204020204" charset="-122"/>
                          <a:cs typeface="宋体" panose="02010600030101010101" pitchFamily="2" charset="-122"/>
                        </a:rPr>
                        <a:t> </a:t>
                      </a:r>
                      <a:endParaRPr lang="zh-CN" sz="1400" kern="100" dirty="0">
                        <a:effectLst/>
                        <a:latin typeface="微软雅黑" panose="020B0503020204020204" charset="-122"/>
                        <a:ea typeface="微软雅黑" panose="020B0503020204020204" charset="-122"/>
                      </a:endParaRPr>
                    </a:p>
                  </a:txBody>
                  <a:tcPr marL="19822" marR="1982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 name="文本框 8"/>
          <p:cNvSpPr txBox="1"/>
          <p:nvPr/>
        </p:nvSpPr>
        <p:spPr>
          <a:xfrm>
            <a:off x="1086788" y="1355508"/>
            <a:ext cx="5486401" cy="369332"/>
          </a:xfrm>
          <a:prstGeom prst="rect">
            <a:avLst/>
          </a:prstGeom>
          <a:noFill/>
        </p:spPr>
        <p:txBody>
          <a:bodyPr wrap="square">
            <a:spAutoFit/>
          </a:bodyPr>
          <a:lstStyle/>
          <a:p>
            <a:pPr algn="just">
              <a:spcBef>
                <a:spcPts val="600"/>
              </a:spcBef>
              <a:spcAft>
                <a:spcPts val="600"/>
              </a:spcAft>
              <a:tabLst>
                <a:tab pos="133350" algn="l"/>
                <a:tab pos="2933700" algn="ctr"/>
              </a:tabLst>
            </a:pPr>
            <a:r>
              <a:rPr lang="en-US" altLang="zh-CN" b="1" kern="100" dirty="0">
                <a:effectLst/>
                <a:latin typeface="微软雅黑" panose="020B0503020204020204" charset="-122"/>
                <a:ea typeface="微软雅黑" panose="020B0503020204020204" charset="-122"/>
                <a:cs typeface="宋体" panose="02010600030101010101" pitchFamily="2" charset="-122"/>
              </a:rPr>
              <a:t>A107040	</a:t>
            </a:r>
            <a:r>
              <a:rPr lang="zh-CN" altLang="zh-CN" b="1" kern="100" dirty="0">
                <a:effectLst/>
                <a:latin typeface="微软雅黑" panose="020B0503020204020204" charset="-122"/>
                <a:ea typeface="微软雅黑" panose="020B0503020204020204" charset="-122"/>
                <a:cs typeface="宋体" panose="02010600030101010101" pitchFamily="2" charset="-122"/>
              </a:rPr>
              <a:t>减免所得税优惠明细表</a:t>
            </a:r>
            <a:endParaRPr lang="zh-CN" altLang="zh-CN" b="1" kern="100" dirty="0">
              <a:effectLst/>
              <a:latin typeface="微软雅黑" panose="020B0503020204020204" charset="-122"/>
              <a:ea typeface="微软雅黑" panose="020B0503020204020204" charset="-122"/>
            </a:endParaRPr>
          </a:p>
        </p:txBody>
      </p:sp>
      <p:cxnSp>
        <p:nvCxnSpPr>
          <p:cNvPr id="10" name="直接箭头连接符 9"/>
          <p:cNvCxnSpPr/>
          <p:nvPr/>
        </p:nvCxnSpPr>
        <p:spPr>
          <a:xfrm flipV="1">
            <a:off x="6573078" y="2517913"/>
            <a:ext cx="940905" cy="147099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p:cNvCxnSpPr/>
          <p:nvPr/>
        </p:nvCxnSpPr>
        <p:spPr>
          <a:xfrm flipV="1">
            <a:off x="3240157" y="2955235"/>
            <a:ext cx="4419600" cy="1258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4919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修订背景</a:t>
            </a:r>
            <a:endParaRPr lang="zh-CN" altLang="en-US" sz="3200" b="1" spc="-150" dirty="0">
              <a:solidFill>
                <a:schemeClr val="accent5">
                  <a:lumMod val="50000"/>
                </a:schemeClr>
              </a:solidFill>
              <a:cs typeface="+mn-ea"/>
              <a:sym typeface="+mn-lt"/>
            </a:endParaRPr>
          </a:p>
        </p:txBody>
      </p:sp>
      <p:sp>
        <p:nvSpPr>
          <p:cNvPr id="12" name="矩形 11"/>
          <p:cNvSpPr/>
          <p:nvPr/>
        </p:nvSpPr>
        <p:spPr>
          <a:xfrm>
            <a:off x="3210559" y="1064050"/>
            <a:ext cx="8152765" cy="2536400"/>
          </a:xfrm>
          <a:prstGeom prst="rect">
            <a:avLst/>
          </a:prstGeom>
          <a:ln>
            <a:solidFill>
              <a:schemeClr val="accent1"/>
            </a:solidFill>
          </a:ln>
        </p:spPr>
        <p:txBody>
          <a:bodyPr wrap="square">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cs typeface="+mn-ea"/>
                <a:sym typeface="+mn-lt"/>
              </a:rPr>
              <a:t>　　（五）完善企业所得税优惠目录</a:t>
            </a:r>
            <a:endParaRPr lang="zh-CN" altLang="en-US" dirty="0">
              <a:latin typeface="微软雅黑" panose="020B0503020204020204" charset="-122"/>
              <a:ea typeface="微软雅黑" panose="020B0503020204020204" charset="-122"/>
              <a:cs typeface="+mn-ea"/>
              <a:sym typeface="+mn-lt"/>
            </a:endParaRPr>
          </a:p>
          <a:p>
            <a:pPr indent="0" fontAlgn="auto">
              <a:lnSpc>
                <a:spcPct val="150000"/>
              </a:lnSpc>
              <a:buFont typeface="Wingdings" panose="05000000000000000000" charset="0"/>
              <a:buNone/>
            </a:pPr>
            <a:r>
              <a:rPr lang="zh-CN" altLang="en-US" dirty="0">
                <a:latin typeface="微软雅黑" panose="020B0503020204020204" charset="-122"/>
                <a:ea typeface="微软雅黑" panose="020B0503020204020204" charset="-122"/>
                <a:cs typeface="+mn-ea"/>
                <a:sym typeface="+mn-lt"/>
              </a:rPr>
              <a:t>　　财政部、税务总局、国家发展改革委、生态环境部联合制发</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关于公布</a:t>
            </a:r>
            <a:r>
              <a:rPr lang="en-US" altLang="zh-CN" dirty="0">
                <a:latin typeface="微软雅黑" panose="020B0503020204020204" charset="-122"/>
                <a:ea typeface="微软雅黑" panose="020B0503020204020204" charset="-122"/>
                <a:cs typeface="+mn-ea"/>
                <a:sym typeface="+mn-lt"/>
              </a:rPr>
              <a:t>〈</a:t>
            </a:r>
            <a:r>
              <a:rPr lang="zh-CN" altLang="en-US" dirty="0">
                <a:solidFill>
                  <a:srgbClr val="FF0000"/>
                </a:solidFill>
                <a:latin typeface="微软雅黑" panose="020B0503020204020204" charset="-122"/>
                <a:ea typeface="微软雅黑" panose="020B0503020204020204" charset="-122"/>
                <a:cs typeface="+mn-ea"/>
                <a:sym typeface="+mn-lt"/>
              </a:rPr>
              <a:t>环境保护、节能节水</a:t>
            </a:r>
            <a:r>
              <a:rPr lang="zh-CN" altLang="en-US" dirty="0">
                <a:latin typeface="微软雅黑" panose="020B0503020204020204" charset="-122"/>
                <a:ea typeface="微软雅黑" panose="020B0503020204020204" charset="-122"/>
                <a:cs typeface="+mn-ea"/>
                <a:sym typeface="+mn-lt"/>
              </a:rPr>
              <a:t>项目企业所得税优惠目录（</a:t>
            </a:r>
            <a:r>
              <a:rPr lang="en-US" altLang="zh-CN" dirty="0">
                <a:latin typeface="微软雅黑" panose="020B0503020204020204" charset="-122"/>
                <a:ea typeface="微软雅黑" panose="020B0503020204020204" charset="-122"/>
                <a:cs typeface="+mn-ea"/>
                <a:sym typeface="+mn-lt"/>
              </a:rPr>
              <a:t>2021</a:t>
            </a:r>
            <a:r>
              <a:rPr lang="zh-CN" altLang="en-US" dirty="0">
                <a:latin typeface="微软雅黑" panose="020B0503020204020204" charset="-122"/>
                <a:ea typeface="微软雅黑" panose="020B0503020204020204" charset="-122"/>
                <a:cs typeface="+mn-ea"/>
                <a:sym typeface="+mn-lt"/>
              </a:rPr>
              <a:t>年版）</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以及</a:t>
            </a:r>
            <a:r>
              <a:rPr lang="en-US" altLang="zh-CN" dirty="0">
                <a:latin typeface="微软雅黑" panose="020B0503020204020204" charset="-122"/>
                <a:ea typeface="微软雅黑" panose="020B0503020204020204" charset="-122"/>
                <a:cs typeface="+mn-ea"/>
                <a:sym typeface="+mn-lt"/>
              </a:rPr>
              <a:t>〈</a:t>
            </a:r>
            <a:r>
              <a:rPr lang="zh-CN" altLang="en-US" dirty="0">
                <a:solidFill>
                  <a:srgbClr val="FF0000"/>
                </a:solidFill>
                <a:latin typeface="微软雅黑" panose="020B0503020204020204" charset="-122"/>
                <a:ea typeface="微软雅黑" panose="020B0503020204020204" charset="-122"/>
                <a:cs typeface="+mn-ea"/>
                <a:sym typeface="+mn-lt"/>
              </a:rPr>
              <a:t>资源综合利用</a:t>
            </a:r>
            <a:r>
              <a:rPr lang="zh-CN" altLang="en-US" dirty="0">
                <a:latin typeface="微软雅黑" panose="020B0503020204020204" charset="-122"/>
                <a:ea typeface="微软雅黑" panose="020B0503020204020204" charset="-122"/>
                <a:cs typeface="+mn-ea"/>
                <a:sym typeface="+mn-lt"/>
              </a:rPr>
              <a:t>企业所得税优惠目录（</a:t>
            </a:r>
            <a:r>
              <a:rPr lang="en-US" altLang="zh-CN" dirty="0">
                <a:latin typeface="微软雅黑" panose="020B0503020204020204" charset="-122"/>
                <a:ea typeface="微软雅黑" panose="020B0503020204020204" charset="-122"/>
                <a:cs typeface="+mn-ea"/>
                <a:sym typeface="+mn-lt"/>
              </a:rPr>
              <a:t>2021</a:t>
            </a:r>
            <a:r>
              <a:rPr lang="zh-CN" altLang="en-US" dirty="0">
                <a:latin typeface="微软雅黑" panose="020B0503020204020204" charset="-122"/>
                <a:ea typeface="微软雅黑" panose="020B0503020204020204" charset="-122"/>
                <a:cs typeface="+mn-ea"/>
                <a:sym typeface="+mn-lt"/>
              </a:rPr>
              <a:t>年版）</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的公告</a:t>
            </a:r>
            <a:r>
              <a:rPr lang="en-US" altLang="zh-CN" dirty="0">
                <a:latin typeface="微软雅黑" panose="020B0503020204020204" charset="-122"/>
                <a:ea typeface="微软雅黑" panose="020B0503020204020204" charset="-122"/>
                <a:cs typeface="+mn-ea"/>
                <a:sym typeface="+mn-lt"/>
              </a:rPr>
              <a:t>》</a:t>
            </a:r>
            <a:r>
              <a:rPr lang="zh-CN" altLang="en-US" dirty="0">
                <a:latin typeface="微软雅黑" panose="020B0503020204020204" charset="-122"/>
                <a:ea typeface="微软雅黑" panose="020B0503020204020204" charset="-122"/>
                <a:cs typeface="+mn-ea"/>
                <a:sym typeface="+mn-lt"/>
              </a:rPr>
              <a:t>（</a:t>
            </a:r>
            <a:r>
              <a:rPr lang="en-US" altLang="zh-CN" dirty="0">
                <a:latin typeface="微软雅黑" panose="020B0503020204020204" charset="-122"/>
                <a:ea typeface="微软雅黑" panose="020B0503020204020204" charset="-122"/>
                <a:cs typeface="+mn-ea"/>
                <a:sym typeface="+mn-lt"/>
              </a:rPr>
              <a:t>2021</a:t>
            </a:r>
            <a:r>
              <a:rPr lang="zh-CN" altLang="en-US" dirty="0">
                <a:latin typeface="微软雅黑" panose="020B0503020204020204" charset="-122"/>
                <a:ea typeface="微软雅黑" panose="020B0503020204020204" charset="-122"/>
                <a:cs typeface="+mn-ea"/>
                <a:sym typeface="+mn-lt"/>
              </a:rPr>
              <a:t>年第</a:t>
            </a:r>
            <a:r>
              <a:rPr lang="en-US" altLang="zh-CN" dirty="0">
                <a:latin typeface="微软雅黑" panose="020B0503020204020204" charset="-122"/>
                <a:ea typeface="微软雅黑" panose="020B0503020204020204" charset="-122"/>
                <a:cs typeface="+mn-ea"/>
                <a:sym typeface="+mn-lt"/>
              </a:rPr>
              <a:t>36</a:t>
            </a:r>
            <a:r>
              <a:rPr lang="zh-CN" altLang="en-US" dirty="0">
                <a:latin typeface="微软雅黑" panose="020B0503020204020204" charset="-122"/>
                <a:ea typeface="微软雅黑" panose="020B0503020204020204" charset="-122"/>
                <a:cs typeface="+mn-ea"/>
                <a:sym typeface="+mn-lt"/>
              </a:rPr>
              <a:t>号），更新适用企业所得税优惠政策的环境保护、节能节水项目目录及综合利用的资源、产品、技术标准等。</a:t>
            </a:r>
            <a:endParaRPr dirty="0">
              <a:latin typeface="微软雅黑" panose="020B0503020204020204" charset="-122"/>
              <a:ea typeface="微软雅黑" panose="020B0503020204020204" charset="-122"/>
              <a:cs typeface="+mn-ea"/>
              <a:sym typeface="+mn-lt"/>
            </a:endParaRPr>
          </a:p>
        </p:txBody>
      </p:sp>
      <p:cxnSp>
        <p:nvCxnSpPr>
          <p:cNvPr id="16" name="直接连接符 15"/>
          <p:cNvCxnSpPr/>
          <p:nvPr/>
        </p:nvCxnSpPr>
        <p:spPr>
          <a:xfrm flipV="1">
            <a:off x="3210559" y="805250"/>
            <a:ext cx="8152765" cy="1016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90805" y="2202815"/>
            <a:ext cx="2980055" cy="2795270"/>
          </a:xfrm>
          <a:prstGeom prst="rect">
            <a:avLst/>
          </a:prstGeom>
        </p:spPr>
      </p:pic>
      <p:sp>
        <p:nvSpPr>
          <p:cNvPr id="10" name="文本框 9"/>
          <p:cNvSpPr txBox="1"/>
          <p:nvPr/>
        </p:nvSpPr>
        <p:spPr>
          <a:xfrm>
            <a:off x="3025142" y="4316622"/>
            <a:ext cx="8338182" cy="1705403"/>
          </a:xfrm>
          <a:prstGeom prst="rect">
            <a:avLst/>
          </a:prstGeom>
          <a:noFill/>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为全面落实上述各项政策，优化填报口径，需要对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中华人民共和国企业所得税年度纳税申报表（</a:t>
            </a:r>
            <a:r>
              <a:rPr lang="en-US" altLang="zh-CN" dirty="0">
                <a:latin typeface="微软雅黑" panose="020B0503020204020204" charset="-122"/>
                <a:ea typeface="微软雅黑" panose="020B0503020204020204" charset="-122"/>
              </a:rPr>
              <a:t>A</a:t>
            </a:r>
            <a:r>
              <a:rPr lang="zh-CN" altLang="en-US" dirty="0">
                <a:latin typeface="微软雅黑" panose="020B0503020204020204" charset="-122"/>
                <a:ea typeface="微软雅黑" panose="020B0503020204020204" charset="-122"/>
              </a:rPr>
              <a:t>类，</a:t>
            </a:r>
            <a:r>
              <a:rPr lang="en-US" altLang="zh-CN" dirty="0">
                <a:latin typeface="微软雅黑" panose="020B0503020204020204" charset="-122"/>
                <a:ea typeface="微软雅黑" panose="020B0503020204020204" charset="-122"/>
              </a:rPr>
              <a:t>2017</a:t>
            </a:r>
            <a:r>
              <a:rPr lang="zh-CN" altLang="en-US" dirty="0">
                <a:latin typeface="微软雅黑" panose="020B0503020204020204" charset="-122"/>
                <a:ea typeface="微软雅黑" panose="020B0503020204020204" charset="-122"/>
              </a:rPr>
              <a:t>年版）</a:t>
            </a:r>
            <a:r>
              <a:rPr lang="en-US" altLang="zh-CN" dirty="0">
                <a:latin typeface="微软雅黑" panose="020B0503020204020204" charset="-122"/>
                <a:ea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rPr>
              <a:t>部分表单和填报说明进行修订</a:t>
            </a:r>
            <a:r>
              <a:rPr lang="zh-CN" altLang="en-US" dirty="0">
                <a:latin typeface="微软雅黑" panose="020B0503020204020204" charset="-122"/>
                <a:ea typeface="微软雅黑" panose="020B0503020204020204" charset="-122"/>
              </a:rPr>
              <a:t>。同时，为进一步</a:t>
            </a:r>
            <a:r>
              <a:rPr lang="zh-CN" altLang="en-US" dirty="0">
                <a:solidFill>
                  <a:srgbClr val="FF0000"/>
                </a:solidFill>
                <a:latin typeface="微软雅黑" panose="020B0503020204020204" charset="-122"/>
                <a:ea typeface="微软雅黑" panose="020B0503020204020204" charset="-122"/>
              </a:rPr>
              <a:t>减轻企业办税负担，优化企业所得税汇算清缴多缴税款处理方式</a:t>
            </a:r>
            <a:r>
              <a:rPr lang="zh-CN" altLang="en-US" dirty="0">
                <a:latin typeface="微软雅黑" panose="020B0503020204020204" charset="-122"/>
                <a:ea typeface="微软雅黑" panose="020B0503020204020204" charset="-122"/>
              </a:rPr>
              <a:t>。在征求各方意见的基础上，税务总局制发</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公告</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a:t>
            </a:r>
            <a:endParaRPr lang="zh-CN" altLang="en-US"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50" fill="hold"/>
                                        <p:tgtEl>
                                          <p:spTgt spid="12"/>
                                        </p:tgtEl>
                                        <p:attrNameLst>
                                          <p:attrName>ppt_w</p:attrName>
                                        </p:attrNameLst>
                                      </p:cBhvr>
                                      <p:tavLst>
                                        <p:tav tm="0">
                                          <p:val>
                                            <p:fltVal val="0"/>
                                          </p:val>
                                        </p:tav>
                                        <p:tav tm="100000">
                                          <p:val>
                                            <p:strVal val="#ppt_w"/>
                                          </p:val>
                                        </p:tav>
                                      </p:tavLst>
                                    </p:anim>
                                    <p:anim calcmode="lin" valueType="num">
                                      <p:cBhvr>
                                        <p:cTn id="20" dur="250" fill="hold"/>
                                        <p:tgtEl>
                                          <p:spTgt spid="12"/>
                                        </p:tgtEl>
                                        <p:attrNameLst>
                                          <p:attrName>ppt_h</p:attrName>
                                        </p:attrNameLst>
                                      </p:cBhvr>
                                      <p:tavLst>
                                        <p:tav tm="0">
                                          <p:val>
                                            <p:fltVal val="0"/>
                                          </p:val>
                                        </p:tav>
                                        <p:tav tm="100000">
                                          <p:val>
                                            <p:strVal val="#ppt_h"/>
                                          </p:val>
                                        </p:tav>
                                      </p:tavLst>
                                    </p:anim>
                                    <p:animEffect transition="in" filter="fade">
                                      <p:cBhvr>
                                        <p:cTn id="21" dur="25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ldLvl="0" animBg="1"/>
    </p:bldLst>
  </p:timing>
</p:sld>
</file>

<file path=ppt/tags/tag1.xml><?xml version="1.0" encoding="utf-8"?>
<p:tagLst xmlns:p="http://schemas.openxmlformats.org/presentationml/2006/main">
  <p:tag name="KSO_WM_SPECIAL_SOURCE" val="bdnull"/>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TIMING" val="|0.2|0.2|0.2"/>
  <p:tag name="KSO_WM_SPECIAL_SOURCE" val="bdnull"/>
</p:tagLst>
</file>

<file path=ppt/tags/tag13.xml><?xml version="1.0" encoding="utf-8"?>
<p:tagLst xmlns:p="http://schemas.openxmlformats.org/presentationml/2006/main">
  <p:tag name="TIMING" val="|0.2|0.2|0.2"/>
  <p:tag name="KSO_WM_SPECIAL_SOURCE" val="bdnull"/>
</p:tagLst>
</file>

<file path=ppt/tags/tag14.xml><?xml version="1.0" encoding="utf-8"?>
<p:tagLst xmlns:p="http://schemas.openxmlformats.org/presentationml/2006/main">
  <p:tag name="TIMING" val="|0.2|0.2|0.2"/>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SPECIAL_SOURCE" val="bdnull"/>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SPECIAL_SOURCE" val="bdnull"/>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UNIT_TABLE_BEAUTIFY" val="smartTable{d8020eb9-f2c2-469a-a91d-e14b16b76461}"/>
</p:tagLst>
</file>

<file path=ppt/tags/tag32.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SPECIAL_SOURCE" val="bdnull"/>
</p:tagLst>
</file>

<file path=ppt/tags/tag34.xml><?xml version="1.0" encoding="utf-8"?>
<p:tagLst xmlns:p="http://schemas.openxmlformats.org/presentationml/2006/main">
  <p:tag name="KSO_WM_SPECIAL_SOURCE" val="bdnull"/>
</p:tagLst>
</file>

<file path=ppt/tags/tag35.xml><?xml version="1.0" encoding="utf-8"?>
<p:tagLst xmlns:p="http://schemas.openxmlformats.org/presentationml/2006/main">
  <p:tag name="KSO_WM_SPECIAL_SOURCE" val="bdnull"/>
</p:tagLst>
</file>

<file path=ppt/tags/tag36.xml><?xml version="1.0" encoding="utf-8"?>
<p:tagLst xmlns:p="http://schemas.openxmlformats.org/presentationml/2006/main">
  <p:tag name="KSO_WM_SPECIAL_SOURCE" val="bdnul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SPECIAL_SOURCE" val="bdnull"/>
</p:tagLst>
</file>

<file path=ppt/tags/tag40.xml><?xml version="1.0" encoding="utf-8"?>
<p:tagLst xmlns:p="http://schemas.openxmlformats.org/presentationml/2006/main">
  <p:tag name="KSO_WM_SPECIAL_SOURCE" val="bdnull"/>
</p:tagLst>
</file>

<file path=ppt/tags/tag4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TABLE_BEAUTIFY" val="smartTable{eac0c60e-b4f6-4153-a8af-e3b3b9565c3e}"/>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x55lqm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9583</Words>
  <Application>WPS 演示</Application>
  <PresentationFormat>宽屏</PresentationFormat>
  <Paragraphs>596</Paragraphs>
  <Slides>39</Slides>
  <Notes>22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39</vt:i4>
      </vt:variant>
    </vt:vector>
  </HeadingPairs>
  <TitlesOfParts>
    <vt:vector size="54" baseType="lpstr">
      <vt:lpstr>Arial</vt:lpstr>
      <vt:lpstr>宋体</vt:lpstr>
      <vt:lpstr>Wingdings</vt:lpstr>
      <vt:lpstr>印品黑体</vt:lpstr>
      <vt:lpstr>黑体</vt:lpstr>
      <vt:lpstr>微软雅黑</vt:lpstr>
      <vt:lpstr>Wingdings</vt:lpstr>
      <vt:lpstr>Arial Unicode MS</vt:lpstr>
      <vt:lpstr>Calibri</vt:lpstr>
      <vt:lpstr>Calibri</vt:lpstr>
      <vt:lpstr>字魂59号-创粗黑</vt:lpstr>
      <vt:lpstr>Times New Roman</vt:lpstr>
      <vt:lpstr>CESI宋体-GB2312</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李斌</cp:lastModifiedBy>
  <cp:revision>23</cp:revision>
  <dcterms:created xsi:type="dcterms:W3CDTF">2022-01-10T14:57:00Z</dcterms:created>
  <dcterms:modified xsi:type="dcterms:W3CDTF">2022-03-02T15:01:31Z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6D646B16A13841CCA2D71F8667BA14DE</vt:lpwstr>
  </property>
  <property fmtid="{D5CDD505-2E9C-101B-9397-08002B2CF9AE}" pid="3" name="KSOProductBuildVer">
    <vt:lpwstr>2052-11.1.0.11365</vt:lpwstr>
  </property>
</Properties>
</file>