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4" r:id="rId3"/>
    <p:sldId id="267" r:id="rId4"/>
    <p:sldId id="284" r:id="rId5"/>
    <p:sldId id="260" r:id="rId6"/>
    <p:sldId id="270" r:id="rId7"/>
    <p:sldId id="292" r:id="rId8"/>
    <p:sldId id="291" r:id="rId9"/>
    <p:sldId id="293" r:id="rId10"/>
    <p:sldId id="301" r:id="rId11"/>
    <p:sldId id="313" r:id="rId12"/>
    <p:sldId id="302" r:id="rId13"/>
    <p:sldId id="303" r:id="rId14"/>
    <p:sldId id="305" r:id="rId15"/>
    <p:sldId id="304" r:id="rId16"/>
    <p:sldId id="321" r:id="rId17"/>
    <p:sldId id="322" r:id="rId18"/>
    <p:sldId id="306" r:id="rId19"/>
    <p:sldId id="307" r:id="rId20"/>
    <p:sldId id="317" r:id="rId21"/>
    <p:sldId id="310" r:id="rId22"/>
    <p:sldId id="308" r:id="rId23"/>
    <p:sldId id="309" r:id="rId24"/>
    <p:sldId id="318" r:id="rId25"/>
    <p:sldId id="323" r:id="rId26"/>
    <p:sldId id="296" r:id="rId27"/>
    <p:sldId id="297" r:id="rId28"/>
    <p:sldId id="320" r:id="rId29"/>
    <p:sldId id="319" r:id="rId30"/>
    <p:sldId id="279" r:id="rId31"/>
  </p:sldIdLst>
  <p:sldSz cx="12192000" cy="6858000"/>
  <p:notesSz cx="6858000" cy="9144000"/>
  <p:custDataLst>
    <p:tags r:id="rId32"/>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7D94"/>
    <a:srgbClr val="4A95B0"/>
    <a:srgbClr val="366E82"/>
    <a:srgbClr val="285260"/>
    <a:srgbClr val="013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4" d="100"/>
          <a:sy n="94" d="100"/>
        </p:scale>
        <p:origin x="51" y="183"/>
      </p:cViewPr>
      <p:guideLst>
        <p:guide orient="horz" pos="2160"/>
        <p:guide pos="3840"/>
      </p:guideLst>
    </p:cSldViewPr>
  </p:slideViewPr>
  <p:notesTextViewPr>
    <p:cViewPr>
      <p:scale>
        <a:sx n="1" d="1"/>
        <a:sy n="1" d="1"/>
      </p:scale>
      <p:origin x="0" y="0"/>
    </p:cViewPr>
  </p:notesTextViewPr>
  <p:sorterViewPr showFormatting="0">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061B3A-96B4-4D8C-8E1A-D57689A18984}"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25991;&#21495;&#38142;&#25509;&#65306;&#22269;&#23478;&#31246;&#21153;&#24635;&#23616;&#20844;&#21578;2019&#24180;&#31532;38&#21495;"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25991;&#21495;&#38142;&#25509;&#65306;&#22269;&#23478;&#31246;&#21153;&#24635;&#23616;&#20844;&#21578;2016&#24180;&#31532;76&#21495;"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25991;&#21495;&#38142;&#25509;&#65306;&#20013;&#21150;&#21457;&#12308;2021&#12309;12&#2149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25991;&#21495;&#38142;&#25509;&#65306;&#31246;&#24635;&#21457;&#12308;2021&#12309;14&#2149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圆角矩形 16"/>
          <p:cNvSpPr/>
          <p:nvPr/>
        </p:nvSpPr>
        <p:spPr>
          <a:xfrm>
            <a:off x="0" y="0"/>
            <a:ext cx="12192000" cy="6858000"/>
          </a:xfrm>
          <a:prstGeom prst="roundRect">
            <a:avLst>
              <a:gd name="adj" fmla="val 2755"/>
            </a:avLst>
          </a:prstGeom>
          <a:solidFill>
            <a:srgbClr val="D9D9D9"/>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2051" name="圆角矩形 4"/>
          <p:cNvGrpSpPr/>
          <p:nvPr/>
        </p:nvGrpSpPr>
        <p:grpSpPr>
          <a:xfrm>
            <a:off x="188913" y="280988"/>
            <a:ext cx="11814175" cy="6296025"/>
            <a:chOff x="0" y="0"/>
            <a:chExt cx="7442" cy="3966"/>
          </a:xfrm>
        </p:grpSpPr>
        <p:pic>
          <p:nvPicPr>
            <p:cNvPr id="2064" name="圆角矩形 4"/>
            <p:cNvPicPr/>
            <p:nvPr/>
          </p:nvPicPr>
          <p:blipFill>
            <a:blip r:embed="rId2"/>
            <a:stretch>
              <a:fillRect/>
            </a:stretch>
          </p:blipFill>
          <p:spPr>
            <a:xfrm>
              <a:off x="0" y="0"/>
              <a:ext cx="7442" cy="3966"/>
            </a:xfrm>
            <a:prstGeom prst="rect">
              <a:avLst/>
            </a:prstGeom>
            <a:noFill/>
            <a:ln w="9525">
              <a:noFill/>
            </a:ln>
          </p:spPr>
        </p:pic>
        <p:sp>
          <p:nvSpPr>
            <p:cNvPr id="2065" name="Text Box 5"/>
            <p:cNvSpPr txBox="1"/>
            <p:nvPr/>
          </p:nvSpPr>
          <p:spPr>
            <a:xfrm>
              <a:off x="33" y="31"/>
              <a:ext cx="7376" cy="3904"/>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grpSp>
        <p:nvGrpSpPr>
          <p:cNvPr id="2052" name="任意多边形 13"/>
          <p:cNvGrpSpPr/>
          <p:nvPr/>
        </p:nvGrpSpPr>
        <p:grpSpPr>
          <a:xfrm>
            <a:off x="149578" y="334962"/>
            <a:ext cx="11814175" cy="6192837"/>
            <a:chOff x="0" y="0"/>
            <a:chExt cx="7442" cy="3901"/>
          </a:xfrm>
        </p:grpSpPr>
        <p:pic>
          <p:nvPicPr>
            <p:cNvPr id="2062" name="任意多边形 13"/>
            <p:cNvPicPr/>
            <p:nvPr/>
          </p:nvPicPr>
          <p:blipFill>
            <a:blip r:embed="rId3"/>
            <a:stretch>
              <a:fillRect/>
            </a:stretch>
          </p:blipFill>
          <p:spPr>
            <a:xfrm>
              <a:off x="0" y="0"/>
              <a:ext cx="7442" cy="3901"/>
            </a:xfrm>
            <a:prstGeom prst="rect">
              <a:avLst/>
            </a:prstGeom>
            <a:noFill/>
            <a:ln w="9525">
              <a:noFill/>
            </a:ln>
          </p:spPr>
        </p:pic>
        <p:sp>
          <p:nvSpPr>
            <p:cNvPr id="2063" name="Text Box 8"/>
            <p:cNvSpPr txBox="1"/>
            <p:nvPr/>
          </p:nvSpPr>
          <p:spPr>
            <a:xfrm>
              <a:off x="1" y="-1"/>
              <a:ext cx="7440" cy="3904"/>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2000" b="1" dirty="0">
                <a:solidFill>
                  <a:srgbClr val="FFFFFF"/>
                </a:solidFill>
              </a:endParaRPr>
            </a:p>
          </p:txBody>
        </p:sp>
      </p:grpSp>
      <p:grpSp>
        <p:nvGrpSpPr>
          <p:cNvPr id="2055" name="组合 18"/>
          <p:cNvGrpSpPr/>
          <p:nvPr/>
        </p:nvGrpSpPr>
        <p:grpSpPr>
          <a:xfrm>
            <a:off x="3033713" y="3492500"/>
            <a:ext cx="5980112" cy="309563"/>
            <a:chOff x="0" y="0"/>
            <a:chExt cx="5617820" cy="291392"/>
          </a:xfrm>
        </p:grpSpPr>
        <p:cxnSp>
          <p:nvCxnSpPr>
            <p:cNvPr id="2056" name="直接连接符 19"/>
            <p:cNvCxnSpPr/>
            <p:nvPr/>
          </p:nvCxnSpPr>
          <p:spPr>
            <a:xfrm>
              <a:off x="0" y="159614"/>
              <a:ext cx="2646612" cy="0"/>
            </a:xfrm>
            <a:prstGeom prst="line">
              <a:avLst/>
            </a:prstGeom>
            <a:ln w="6350" cap="flat" cmpd="sng">
              <a:solidFill>
                <a:schemeClr val="bg1"/>
              </a:solidFill>
              <a:prstDash val="solid"/>
              <a:headEnd type="none" w="med" len="med"/>
              <a:tailEnd type="none" w="med" len="med"/>
            </a:ln>
          </p:spPr>
        </p:cxnSp>
        <p:sp>
          <p:nvSpPr>
            <p:cNvPr id="2057" name="菱形 20"/>
            <p:cNvSpPr/>
            <p:nvPr/>
          </p:nvSpPr>
          <p:spPr>
            <a:xfrm>
              <a:off x="2818096"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8" name="泪滴形 21"/>
            <p:cNvSpPr/>
            <p:nvPr/>
          </p:nvSpPr>
          <p:spPr>
            <a:xfrm rot="2700000">
              <a:off x="2664312"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2059" name="泪滴形 22"/>
            <p:cNvSpPr/>
            <p:nvPr/>
          </p:nvSpPr>
          <p:spPr>
            <a:xfrm rot="-8100000">
              <a:off x="2925704"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2060" name="菱形 23"/>
            <p:cNvSpPr/>
            <p:nvPr/>
          </p:nvSpPr>
          <p:spPr>
            <a:xfrm>
              <a:off x="2818096"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2061" name="直接连接符 24"/>
            <p:cNvCxnSpPr/>
            <p:nvPr/>
          </p:nvCxnSpPr>
          <p:spPr>
            <a:xfrm>
              <a:off x="3059633" y="159614"/>
              <a:ext cx="2558187" cy="0"/>
            </a:xfrm>
            <a:prstGeom prst="line">
              <a:avLst/>
            </a:prstGeom>
            <a:ln w="6350" cap="flat" cmpd="sng">
              <a:solidFill>
                <a:schemeClr val="bg1"/>
              </a:solidFill>
              <a:prstDash val="solid"/>
              <a:headEnd type="none" w="med" len="med"/>
              <a:tailEnd type="none" w="med" len="med"/>
            </a:ln>
          </p:spPr>
        </p:cxnSp>
      </p:grpSp>
      <p:sp>
        <p:nvSpPr>
          <p:cNvPr id="2" name="文本框 1">
            <a:extLst>
              <a:ext uri="{FF2B5EF4-FFF2-40B4-BE49-F238E27FC236}">
                <a16:creationId xmlns:a16="http://schemas.microsoft.com/office/drawing/2014/main" id="{2556C4E2-6965-4727-A83A-67C2372610FC}"/>
              </a:ext>
            </a:extLst>
          </p:cNvPr>
          <p:cNvSpPr txBox="1"/>
          <p:nvPr/>
        </p:nvSpPr>
        <p:spPr>
          <a:xfrm>
            <a:off x="2276061" y="2827683"/>
            <a:ext cx="7866822" cy="830997"/>
          </a:xfrm>
          <a:prstGeom prst="rect">
            <a:avLst/>
          </a:prstGeom>
          <a:noFill/>
        </p:spPr>
        <p:txBody>
          <a:bodyPr wrap="square" rtlCol="0">
            <a:spAutoFit/>
          </a:bodyPr>
          <a:lstStyle/>
          <a:p>
            <a:pPr algn="ctr"/>
            <a:r>
              <a:rPr lang="zh-CN" altLang="en-US" sz="4800" dirty="0">
                <a:solidFill>
                  <a:schemeClr val="bg1"/>
                </a:solidFill>
              </a:rPr>
              <a:t>简并</a:t>
            </a:r>
            <a:r>
              <a:rPr lang="zh-CN" altLang="en-US" sz="4800" b="1" dirty="0">
                <a:solidFill>
                  <a:schemeClr val="bg1"/>
                </a:solidFill>
              </a:rPr>
              <a:t>申报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6" name="文本框 5">
            <a:extLst>
              <a:ext uri="{FF2B5EF4-FFF2-40B4-BE49-F238E27FC236}">
                <a16:creationId xmlns:a16="http://schemas.microsoft.com/office/drawing/2014/main" id="{D4CF166C-CE80-4853-91F8-03DC44FD9FD9}"/>
              </a:ext>
            </a:extLst>
          </p:cNvPr>
          <p:cNvSpPr txBox="1"/>
          <p:nvPr/>
        </p:nvSpPr>
        <p:spPr>
          <a:xfrm>
            <a:off x="845140" y="600007"/>
            <a:ext cx="2750183" cy="369332"/>
          </a:xfrm>
          <a:prstGeom prst="rect">
            <a:avLst/>
          </a:prstGeom>
          <a:noFill/>
        </p:spPr>
        <p:txBody>
          <a:bodyPr wrap="square" rtlCol="0">
            <a:spAutoFit/>
          </a:bodyPr>
          <a:lstStyle/>
          <a:p>
            <a:r>
              <a:rPr lang="zh-CN" altLang="en-US" dirty="0">
                <a:solidFill>
                  <a:schemeClr val="bg1"/>
                </a:solidFill>
              </a:rPr>
              <a:t>主表</a:t>
            </a:r>
          </a:p>
        </p:txBody>
      </p:sp>
      <p:pic>
        <p:nvPicPr>
          <p:cNvPr id="10" name="图片 9">
            <a:extLst>
              <a:ext uri="{FF2B5EF4-FFF2-40B4-BE49-F238E27FC236}">
                <a16:creationId xmlns:a16="http://schemas.microsoft.com/office/drawing/2014/main" id="{DFE66829-E7BA-4713-AF49-9AAFA0E5AAE7}"/>
              </a:ext>
            </a:extLst>
          </p:cNvPr>
          <p:cNvPicPr>
            <a:picLocks noChangeAspect="1"/>
          </p:cNvPicPr>
          <p:nvPr/>
        </p:nvPicPr>
        <p:blipFill>
          <a:blip r:embed="rId3"/>
          <a:stretch>
            <a:fillRect/>
          </a:stretch>
        </p:blipFill>
        <p:spPr>
          <a:xfrm>
            <a:off x="800281" y="1062072"/>
            <a:ext cx="7719251" cy="4329002"/>
          </a:xfrm>
          <a:prstGeom prst="rect">
            <a:avLst/>
          </a:prstGeom>
        </p:spPr>
      </p:pic>
      <p:sp>
        <p:nvSpPr>
          <p:cNvPr id="2" name="文本框 1">
            <a:extLst>
              <a:ext uri="{FF2B5EF4-FFF2-40B4-BE49-F238E27FC236}">
                <a16:creationId xmlns:a16="http://schemas.microsoft.com/office/drawing/2014/main" id="{D1E39E5A-B0A2-4EBB-BE0F-B352325A247C}"/>
              </a:ext>
            </a:extLst>
          </p:cNvPr>
          <p:cNvSpPr txBox="1"/>
          <p:nvPr/>
        </p:nvSpPr>
        <p:spPr>
          <a:xfrm>
            <a:off x="8865441" y="982176"/>
            <a:ext cx="2773478" cy="4893647"/>
          </a:xfrm>
          <a:prstGeom prst="rect">
            <a:avLst/>
          </a:prstGeom>
          <a:noFill/>
        </p:spPr>
        <p:txBody>
          <a:bodyPr wrap="square" rtlCol="0">
            <a:spAutoFit/>
          </a:bodyPr>
          <a:lstStyle/>
          <a:p>
            <a:r>
              <a:rPr lang="zh-CN" altLang="en-US" dirty="0">
                <a:solidFill>
                  <a:schemeClr val="bg1"/>
                </a:solidFill>
              </a:rPr>
              <a:t>填表说明：</a:t>
            </a:r>
            <a:endParaRPr lang="en-US" altLang="zh-CN" dirty="0">
              <a:solidFill>
                <a:schemeClr val="bg1"/>
              </a:solidFill>
            </a:endParaRPr>
          </a:p>
          <a:p>
            <a:r>
              <a:rPr lang="en-US" altLang="zh-CN" dirty="0">
                <a:solidFill>
                  <a:schemeClr val="bg1"/>
                </a:solidFill>
              </a:rPr>
              <a:t>1.</a:t>
            </a:r>
            <a:r>
              <a:rPr lang="zh-CN" altLang="en-US" dirty="0">
                <a:solidFill>
                  <a:schemeClr val="bg1"/>
                </a:solidFill>
              </a:rPr>
              <a:t>本表适用于申报城镇土地使用税、房产税、契税、耕地占用税、土地增值税、印花税、车船税、烟叶税、环境保护税、资源税。</a:t>
            </a:r>
            <a:endParaRPr lang="en-US" altLang="zh-CN" dirty="0">
              <a:solidFill>
                <a:schemeClr val="bg1"/>
              </a:solidFill>
            </a:endParaRPr>
          </a:p>
          <a:p>
            <a:r>
              <a:rPr lang="en-US" altLang="zh-CN" dirty="0">
                <a:solidFill>
                  <a:schemeClr val="bg1"/>
                </a:solidFill>
              </a:rPr>
              <a:t>2.</a:t>
            </a:r>
            <a:r>
              <a:rPr lang="zh-CN" altLang="en-US" dirty="0">
                <a:solidFill>
                  <a:schemeClr val="bg1"/>
                </a:solidFill>
              </a:rPr>
              <a:t>本表根据各税种税源明细表</a:t>
            </a:r>
            <a:r>
              <a:rPr lang="zh-CN" altLang="en-US" sz="2400" b="1" dirty="0">
                <a:solidFill>
                  <a:srgbClr val="FFFF00"/>
                </a:solidFill>
              </a:rPr>
              <a:t>自动生成</a:t>
            </a:r>
            <a:r>
              <a:rPr lang="zh-CN" altLang="en-US" dirty="0">
                <a:solidFill>
                  <a:schemeClr val="bg1"/>
                </a:solidFill>
              </a:rPr>
              <a:t>，</a:t>
            </a:r>
            <a:r>
              <a:rPr lang="zh-CN" altLang="en-US" b="1" dirty="0">
                <a:solidFill>
                  <a:srgbClr val="FF0000"/>
                </a:solidFill>
              </a:rPr>
              <a:t>申报前需填写税源明细表。</a:t>
            </a:r>
            <a:endParaRPr lang="en-US" altLang="zh-CN" b="1" dirty="0">
              <a:solidFill>
                <a:srgbClr val="FF0000"/>
              </a:solidFill>
            </a:endParaRPr>
          </a:p>
          <a:p>
            <a:r>
              <a:rPr lang="en-US" altLang="zh-CN" dirty="0">
                <a:solidFill>
                  <a:schemeClr val="bg1"/>
                </a:solidFill>
              </a:rPr>
              <a:t>3.</a:t>
            </a:r>
            <a:r>
              <a:rPr lang="zh-CN" altLang="en-US" dirty="0">
                <a:solidFill>
                  <a:schemeClr val="bg1"/>
                </a:solidFill>
              </a:rPr>
              <a:t>本表包含一张附表</a:t>
            </a:r>
            <a:r>
              <a:rPr lang="en-US" altLang="zh-CN" dirty="0">
                <a:solidFill>
                  <a:schemeClr val="bg1"/>
                </a:solidFill>
              </a:rPr>
              <a:t>《</a:t>
            </a:r>
            <a:r>
              <a:rPr lang="zh-CN" altLang="en-US" dirty="0">
                <a:solidFill>
                  <a:schemeClr val="bg1"/>
                </a:solidFill>
              </a:rPr>
              <a:t>财产和行为税减免税明细申报附表</a:t>
            </a:r>
            <a:r>
              <a:rPr lang="en-US" altLang="zh-CN" dirty="0">
                <a:solidFill>
                  <a:schemeClr val="bg1"/>
                </a:solidFill>
              </a:rPr>
              <a:t>》</a:t>
            </a:r>
            <a:r>
              <a:rPr lang="zh-CN" altLang="en-US" dirty="0">
                <a:solidFill>
                  <a:schemeClr val="bg1"/>
                </a:solidFill>
              </a:rPr>
              <a:t>。</a:t>
            </a:r>
            <a:endParaRPr lang="en-US" altLang="zh-CN" dirty="0">
              <a:solidFill>
                <a:schemeClr val="bg1"/>
              </a:solidFill>
            </a:endParaRPr>
          </a:p>
          <a:p>
            <a:r>
              <a:rPr lang="en-US" altLang="zh-CN" dirty="0">
                <a:solidFill>
                  <a:schemeClr val="bg1"/>
                </a:solidFill>
              </a:rPr>
              <a:t>4</a:t>
            </a:r>
            <a:r>
              <a:rPr lang="zh-CN" altLang="en-US" dirty="0">
                <a:solidFill>
                  <a:schemeClr val="bg1"/>
                </a:solidFill>
              </a:rPr>
              <a:t>、减免税额：纳税人本期享受的减免税金额，等于减免税附表中该税种的减免税额小计。</a:t>
            </a:r>
          </a:p>
        </p:txBody>
      </p:sp>
    </p:spTree>
    <p:extLst>
      <p:ext uri="{BB962C8B-B14F-4D97-AF65-F5344CB8AC3E}">
        <p14:creationId xmlns:p14="http://schemas.microsoft.com/office/powerpoint/2010/main" val="343699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2" name="文本框 1">
            <a:extLst>
              <a:ext uri="{FF2B5EF4-FFF2-40B4-BE49-F238E27FC236}">
                <a16:creationId xmlns:a16="http://schemas.microsoft.com/office/drawing/2014/main" id="{0F57AEF2-7709-4398-855C-CCBF2CB6B37A}"/>
              </a:ext>
            </a:extLst>
          </p:cNvPr>
          <p:cNvSpPr txBox="1"/>
          <p:nvPr/>
        </p:nvSpPr>
        <p:spPr>
          <a:xfrm>
            <a:off x="740641" y="1368575"/>
            <a:ext cx="10371438" cy="3970318"/>
          </a:xfrm>
          <a:prstGeom prst="rect">
            <a:avLst/>
          </a:prstGeom>
          <a:noFill/>
        </p:spPr>
        <p:txBody>
          <a:bodyPr wrap="square" rtlCol="0">
            <a:spAutoFit/>
          </a:bodyPr>
          <a:lstStyle/>
          <a:p>
            <a:r>
              <a:rPr lang="zh-CN" altLang="en-US" dirty="0"/>
              <a:t>　</a:t>
            </a:r>
            <a:r>
              <a:rPr lang="zh-CN" altLang="en-US" dirty="0">
                <a:solidFill>
                  <a:schemeClr val="bg1"/>
                </a:solidFill>
              </a:rPr>
              <a:t>　税源信息是财产和行为税各税种纳税申报和后续管理的</a:t>
            </a:r>
            <a:r>
              <a:rPr lang="zh-CN" altLang="en-US" dirty="0">
                <a:solidFill>
                  <a:schemeClr val="bg1"/>
                </a:solidFill>
                <a:highlight>
                  <a:srgbClr val="FF0000"/>
                </a:highlight>
              </a:rPr>
              <a:t>基础数据来源</a:t>
            </a:r>
            <a:r>
              <a:rPr lang="zh-CN" altLang="en-US" dirty="0">
                <a:solidFill>
                  <a:schemeClr val="bg1"/>
                </a:solidFill>
              </a:rPr>
              <a:t>，是生成纳税申报表的主要依据。纳税人通过填报税源明细表提供税源信息。纳税人仅就发生纳税义务的税种填报对应的税源明细表。 </a:t>
            </a:r>
          </a:p>
          <a:p>
            <a:r>
              <a:rPr lang="zh-CN" altLang="en-US" dirty="0">
                <a:solidFill>
                  <a:schemeClr val="bg1"/>
                </a:solidFill>
              </a:rPr>
              <a:t>　　</a:t>
            </a:r>
            <a:endParaRPr lang="en-US" altLang="zh-CN" dirty="0">
              <a:solidFill>
                <a:schemeClr val="bg1"/>
              </a:solidFill>
            </a:endParaRPr>
          </a:p>
          <a:p>
            <a:r>
              <a:rPr lang="en-US" altLang="zh-CN" dirty="0">
                <a:solidFill>
                  <a:schemeClr val="bg1"/>
                </a:solidFill>
              </a:rPr>
              <a:t>      </a:t>
            </a:r>
            <a:r>
              <a:rPr lang="zh-CN" altLang="en-US" dirty="0">
                <a:solidFill>
                  <a:schemeClr val="bg1"/>
                </a:solidFill>
              </a:rPr>
              <a:t>每个税种的税源明细表根据该税种的税制特点设计。对于城镇土地使用税、房产税、车船税等稳定税源，可以“一次填报，长期有效”。例如，某企业按季缴纳城镇土地使用税、房产税，</a:t>
            </a:r>
            <a:r>
              <a:rPr lang="en-US" altLang="zh-CN" dirty="0">
                <a:solidFill>
                  <a:schemeClr val="bg1"/>
                </a:solidFill>
              </a:rPr>
              <a:t>8</a:t>
            </a:r>
            <a:r>
              <a:rPr lang="zh-CN" altLang="en-US" dirty="0">
                <a:solidFill>
                  <a:schemeClr val="bg1"/>
                </a:solidFill>
              </a:rPr>
              <a:t>月</a:t>
            </a:r>
            <a:r>
              <a:rPr lang="en-US" altLang="zh-CN" dirty="0">
                <a:solidFill>
                  <a:schemeClr val="bg1"/>
                </a:solidFill>
              </a:rPr>
              <a:t>15</a:t>
            </a:r>
            <a:r>
              <a:rPr lang="zh-CN" altLang="en-US" dirty="0">
                <a:solidFill>
                  <a:schemeClr val="bg1"/>
                </a:solidFill>
              </a:rPr>
              <a:t>日购入厂房，假设当季申报期为</a:t>
            </a:r>
            <a:r>
              <a:rPr lang="en-US" altLang="zh-CN" dirty="0">
                <a:solidFill>
                  <a:schemeClr val="bg1"/>
                </a:solidFill>
              </a:rPr>
              <a:t>10</a:t>
            </a:r>
            <a:r>
              <a:rPr lang="zh-CN" altLang="en-US" dirty="0">
                <a:solidFill>
                  <a:schemeClr val="bg1"/>
                </a:solidFill>
              </a:rPr>
              <a:t>月</a:t>
            </a:r>
            <a:r>
              <a:rPr lang="en-US" altLang="zh-CN" dirty="0">
                <a:solidFill>
                  <a:schemeClr val="bg1"/>
                </a:solidFill>
              </a:rPr>
              <a:t>1</a:t>
            </a:r>
            <a:r>
              <a:rPr lang="zh-CN" altLang="en-US" dirty="0">
                <a:solidFill>
                  <a:schemeClr val="bg1"/>
                </a:solidFill>
              </a:rPr>
              <a:t>日至</a:t>
            </a:r>
            <a:r>
              <a:rPr lang="en-US" altLang="zh-CN" dirty="0">
                <a:solidFill>
                  <a:schemeClr val="bg1"/>
                </a:solidFill>
              </a:rPr>
              <a:t>10</a:t>
            </a:r>
            <a:r>
              <a:rPr lang="zh-CN" altLang="en-US" dirty="0">
                <a:solidFill>
                  <a:schemeClr val="bg1"/>
                </a:solidFill>
              </a:rPr>
              <a:t>月</a:t>
            </a:r>
            <a:r>
              <a:rPr lang="en-US" altLang="zh-CN" dirty="0">
                <a:solidFill>
                  <a:schemeClr val="bg1"/>
                </a:solidFill>
              </a:rPr>
              <a:t>20</a:t>
            </a:r>
            <a:r>
              <a:rPr lang="zh-CN" altLang="en-US" dirty="0">
                <a:solidFill>
                  <a:schemeClr val="bg1"/>
                </a:solidFill>
              </a:rPr>
              <a:t>日，则企业可在</a:t>
            </a:r>
            <a:r>
              <a:rPr lang="en-US" altLang="zh-CN" dirty="0">
                <a:solidFill>
                  <a:schemeClr val="bg1"/>
                </a:solidFill>
              </a:rPr>
              <a:t>8</a:t>
            </a:r>
            <a:r>
              <a:rPr lang="zh-CN" altLang="en-US" dirty="0">
                <a:solidFill>
                  <a:schemeClr val="bg1"/>
                </a:solidFill>
              </a:rPr>
              <a:t>月</a:t>
            </a:r>
            <a:r>
              <a:rPr lang="en-US" altLang="zh-CN" dirty="0">
                <a:solidFill>
                  <a:schemeClr val="bg1"/>
                </a:solidFill>
              </a:rPr>
              <a:t>15</a:t>
            </a:r>
            <a:r>
              <a:rPr lang="zh-CN" altLang="en-US" dirty="0">
                <a:solidFill>
                  <a:schemeClr val="bg1"/>
                </a:solidFill>
              </a:rPr>
              <a:t>日至</a:t>
            </a:r>
            <a:r>
              <a:rPr lang="en-US" altLang="zh-CN" dirty="0">
                <a:solidFill>
                  <a:schemeClr val="bg1"/>
                </a:solidFill>
              </a:rPr>
              <a:t>10</a:t>
            </a:r>
            <a:r>
              <a:rPr lang="zh-CN" altLang="en-US" dirty="0">
                <a:solidFill>
                  <a:schemeClr val="bg1"/>
                </a:solidFill>
              </a:rPr>
              <a:t>月</a:t>
            </a:r>
            <a:r>
              <a:rPr lang="en-US" altLang="zh-CN" dirty="0">
                <a:solidFill>
                  <a:schemeClr val="bg1"/>
                </a:solidFill>
              </a:rPr>
              <a:t>20</a:t>
            </a:r>
            <a:r>
              <a:rPr lang="zh-CN" altLang="en-US" dirty="0">
                <a:solidFill>
                  <a:schemeClr val="bg1"/>
                </a:solidFill>
              </a:rPr>
              <a:t>日之间的任意时刻填写城镇土地使用税、房产税税源明细表，然后申报，只要厂房不发生转让、损毁等变化情况，就可以一直使用该税源明细表。 </a:t>
            </a:r>
          </a:p>
          <a:p>
            <a:r>
              <a:rPr lang="zh-CN" altLang="en-US" dirty="0">
                <a:solidFill>
                  <a:schemeClr val="bg1"/>
                </a:solidFill>
              </a:rPr>
              <a:t>　　</a:t>
            </a:r>
            <a:endParaRPr lang="en-US" altLang="zh-CN" dirty="0">
              <a:solidFill>
                <a:schemeClr val="bg1"/>
              </a:solidFill>
            </a:endParaRPr>
          </a:p>
          <a:p>
            <a:r>
              <a:rPr lang="en-US" altLang="zh-CN" dirty="0">
                <a:solidFill>
                  <a:schemeClr val="bg1"/>
                </a:solidFill>
              </a:rPr>
              <a:t>       </a:t>
            </a:r>
            <a:r>
              <a:rPr lang="zh-CN" altLang="en-US" dirty="0">
                <a:solidFill>
                  <a:schemeClr val="bg1"/>
                </a:solidFill>
              </a:rPr>
              <a:t>对于耕地占用税、印花税、资源税等一次性税源，纳税人可以在发生纳税义务后立即填写税源明细表，也可以在申报时填报所有税源信息。例如，某煤炭企业分别在</a:t>
            </a:r>
            <a:r>
              <a:rPr lang="en-US" altLang="zh-CN" dirty="0">
                <a:solidFill>
                  <a:schemeClr val="bg1"/>
                </a:solidFill>
              </a:rPr>
              <a:t>8</a:t>
            </a:r>
            <a:r>
              <a:rPr lang="zh-CN" altLang="en-US" dirty="0">
                <a:solidFill>
                  <a:schemeClr val="bg1"/>
                </a:solidFill>
              </a:rPr>
              <a:t>月</a:t>
            </a:r>
            <a:r>
              <a:rPr lang="en-US" altLang="zh-CN" dirty="0">
                <a:solidFill>
                  <a:schemeClr val="bg1"/>
                </a:solidFill>
              </a:rPr>
              <a:t>5</a:t>
            </a:r>
            <a:r>
              <a:rPr lang="zh-CN" altLang="en-US" dirty="0">
                <a:solidFill>
                  <a:schemeClr val="bg1"/>
                </a:solidFill>
              </a:rPr>
              <a:t>日、</a:t>
            </a:r>
            <a:r>
              <a:rPr lang="en-US" altLang="zh-CN" dirty="0">
                <a:solidFill>
                  <a:schemeClr val="bg1"/>
                </a:solidFill>
              </a:rPr>
              <a:t>10</a:t>
            </a:r>
            <a:r>
              <a:rPr lang="zh-CN" altLang="en-US" dirty="0">
                <a:solidFill>
                  <a:schemeClr val="bg1"/>
                </a:solidFill>
              </a:rPr>
              <a:t>日、</a:t>
            </a:r>
            <a:r>
              <a:rPr lang="en-US" altLang="zh-CN" dirty="0">
                <a:solidFill>
                  <a:schemeClr val="bg1"/>
                </a:solidFill>
              </a:rPr>
              <a:t>15</a:t>
            </a:r>
            <a:r>
              <a:rPr lang="zh-CN" altLang="en-US" dirty="0">
                <a:solidFill>
                  <a:schemeClr val="bg1"/>
                </a:solidFill>
              </a:rPr>
              <a:t>日销售应税煤炭并取得价款，则可当天立即填写资源税税源明细表，也可以在申报期结束前，一并填报所有税源信息。</a:t>
            </a:r>
          </a:p>
        </p:txBody>
      </p:sp>
      <p:sp>
        <p:nvSpPr>
          <p:cNvPr id="3" name="文本框 2">
            <a:extLst>
              <a:ext uri="{FF2B5EF4-FFF2-40B4-BE49-F238E27FC236}">
                <a16:creationId xmlns:a16="http://schemas.microsoft.com/office/drawing/2014/main" id="{4A6DD18F-2EED-4BC0-B32B-938979795581}"/>
              </a:ext>
            </a:extLst>
          </p:cNvPr>
          <p:cNvSpPr txBox="1"/>
          <p:nvPr/>
        </p:nvSpPr>
        <p:spPr>
          <a:xfrm>
            <a:off x="626101" y="640318"/>
            <a:ext cx="3905881" cy="369332"/>
          </a:xfrm>
          <a:prstGeom prst="rect">
            <a:avLst/>
          </a:prstGeom>
          <a:noFill/>
        </p:spPr>
        <p:txBody>
          <a:bodyPr wrap="square" rtlCol="0">
            <a:spAutoFit/>
          </a:bodyPr>
          <a:lstStyle/>
          <a:p>
            <a:pPr algn="ctr"/>
            <a:r>
              <a:rPr lang="zh-CN" altLang="en-US" dirty="0">
                <a:solidFill>
                  <a:schemeClr val="bg1"/>
                </a:solidFill>
              </a:rPr>
              <a:t>怎么提供财产和行为税税源信息？ </a:t>
            </a:r>
          </a:p>
        </p:txBody>
      </p:sp>
    </p:spTree>
    <p:extLst>
      <p:ext uri="{BB962C8B-B14F-4D97-AF65-F5344CB8AC3E}">
        <p14:creationId xmlns:p14="http://schemas.microsoft.com/office/powerpoint/2010/main" val="1307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6" name="文本框 5">
            <a:extLst>
              <a:ext uri="{FF2B5EF4-FFF2-40B4-BE49-F238E27FC236}">
                <a16:creationId xmlns:a16="http://schemas.microsoft.com/office/drawing/2014/main" id="{D4CF166C-CE80-4853-91F8-03DC44FD9FD9}"/>
              </a:ext>
            </a:extLst>
          </p:cNvPr>
          <p:cNvSpPr txBox="1"/>
          <p:nvPr/>
        </p:nvSpPr>
        <p:spPr>
          <a:xfrm>
            <a:off x="800281" y="600008"/>
            <a:ext cx="3563358" cy="369332"/>
          </a:xfrm>
          <a:prstGeom prst="rect">
            <a:avLst/>
          </a:prstGeom>
          <a:noFill/>
        </p:spPr>
        <p:txBody>
          <a:bodyPr wrap="square" rtlCol="0">
            <a:spAutoFit/>
          </a:bodyPr>
          <a:lstStyle/>
          <a:p>
            <a:r>
              <a:rPr lang="zh-CN" altLang="en-US" b="1" dirty="0">
                <a:solidFill>
                  <a:schemeClr val="bg1"/>
                </a:solidFill>
              </a:rPr>
              <a:t>增值税、消费税与附加税费申报</a:t>
            </a:r>
            <a:endParaRPr lang="zh-CN" altLang="en-US" dirty="0">
              <a:solidFill>
                <a:schemeClr val="bg1"/>
              </a:solidFill>
            </a:endParaRPr>
          </a:p>
        </p:txBody>
      </p:sp>
      <p:graphicFrame>
        <p:nvGraphicFramePr>
          <p:cNvPr id="8" name="表格 7">
            <a:extLst>
              <a:ext uri="{FF2B5EF4-FFF2-40B4-BE49-F238E27FC236}">
                <a16:creationId xmlns:a16="http://schemas.microsoft.com/office/drawing/2014/main" id="{2D2445BB-BA3C-46D0-9778-C4CB22EB88B7}"/>
              </a:ext>
            </a:extLst>
          </p:cNvPr>
          <p:cNvGraphicFramePr>
            <a:graphicFrameLocks noGrp="1"/>
          </p:cNvGraphicFramePr>
          <p:nvPr>
            <p:extLst>
              <p:ext uri="{D42A27DB-BD31-4B8C-83A1-F6EECF244321}">
                <p14:modId xmlns:p14="http://schemas.microsoft.com/office/powerpoint/2010/main" val="185778025"/>
              </p:ext>
            </p:extLst>
          </p:nvPr>
        </p:nvGraphicFramePr>
        <p:xfrm>
          <a:off x="927900" y="1540923"/>
          <a:ext cx="10146136" cy="3571351"/>
        </p:xfrm>
        <a:graphic>
          <a:graphicData uri="http://schemas.openxmlformats.org/drawingml/2006/table">
            <a:tbl>
              <a:tblPr/>
              <a:tblGrid>
                <a:gridCol w="10146136">
                  <a:extLst>
                    <a:ext uri="{9D8B030D-6E8A-4147-A177-3AD203B41FA5}">
                      <a16:colId xmlns:a16="http://schemas.microsoft.com/office/drawing/2014/main" val="2627355431"/>
                    </a:ext>
                  </a:extLst>
                </a:gridCol>
              </a:tblGrid>
              <a:tr h="824690">
                <a:tc>
                  <a:txBody>
                    <a:bodyPr/>
                    <a:lstStyle/>
                    <a:p>
                      <a:pPr algn="ctr"/>
                      <a:r>
                        <a:rPr lang="zh-CN" altLang="en-US" sz="1800" b="1" kern="1200" dirty="0">
                          <a:solidFill>
                            <a:schemeClr val="bg1"/>
                          </a:solidFill>
                          <a:effectLst/>
                          <a:latin typeface="+mn-lt"/>
                          <a:ea typeface="+mn-ea"/>
                          <a:cs typeface="+mn-cs"/>
                        </a:rPr>
                        <a:t>国家税务总局关于增值税、消费税与附加税费申报表整合有关事项的公告</a:t>
                      </a:r>
                      <a:endParaRPr lang="en-US" altLang="zh-CN" dirty="0">
                        <a:solidFill>
                          <a:schemeClr val="bg1"/>
                        </a:solidFill>
                        <a:effectLst/>
                      </a:endParaRPr>
                    </a:p>
                    <a:p>
                      <a:pPr algn="ctr"/>
                      <a:endParaRPr lang="en-US" altLang="zh-CN" dirty="0">
                        <a:solidFill>
                          <a:schemeClr val="bg1"/>
                        </a:solidFill>
                        <a:effectLst/>
                      </a:endParaRPr>
                    </a:p>
                    <a:p>
                      <a:pPr algn="ctr"/>
                      <a:r>
                        <a:rPr lang="zh-CN" altLang="en-US" dirty="0">
                          <a:solidFill>
                            <a:schemeClr val="bg1"/>
                          </a:solidFill>
                          <a:effectLst/>
                        </a:rPr>
                        <a:t>文号：国家税务总局公告</a:t>
                      </a:r>
                      <a:r>
                        <a:rPr lang="en-US" altLang="zh-CN" dirty="0">
                          <a:solidFill>
                            <a:schemeClr val="bg1"/>
                          </a:solidFill>
                          <a:effectLst/>
                        </a:rPr>
                        <a:t>2021</a:t>
                      </a:r>
                      <a:r>
                        <a:rPr lang="zh-CN" altLang="en-US" dirty="0">
                          <a:solidFill>
                            <a:schemeClr val="bg1"/>
                          </a:solidFill>
                          <a:effectLst/>
                        </a:rPr>
                        <a:t>年第</a:t>
                      </a:r>
                      <a:r>
                        <a:rPr lang="en-US" altLang="zh-CN" dirty="0">
                          <a:solidFill>
                            <a:schemeClr val="bg1"/>
                          </a:solidFill>
                          <a:effectLst/>
                        </a:rPr>
                        <a:t>20</a:t>
                      </a:r>
                      <a:r>
                        <a:rPr lang="zh-CN" altLang="en-US" dirty="0">
                          <a:solidFill>
                            <a:schemeClr val="bg1"/>
                          </a:solidFill>
                          <a:effectLst/>
                        </a:rPr>
                        <a:t>号  发布日期：</a:t>
                      </a:r>
                      <a:r>
                        <a:rPr lang="en-US" altLang="zh-CN" dirty="0">
                          <a:solidFill>
                            <a:schemeClr val="bg1"/>
                          </a:solidFill>
                          <a:effectLst/>
                        </a:rPr>
                        <a:t>2021-07-09 </a:t>
                      </a:r>
                    </a:p>
                    <a:p>
                      <a:pPr algn="ctr"/>
                      <a:endParaRPr lang="en-US" altLang="zh-CN" dirty="0">
                        <a:solidFill>
                          <a:schemeClr val="bg1"/>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2047073361"/>
                  </a:ext>
                </a:extLst>
              </a:tr>
              <a:tr h="2474071">
                <a:tc>
                  <a:txBody>
                    <a:bodyPr/>
                    <a:lstStyle/>
                    <a:p>
                      <a:r>
                        <a:rPr lang="zh-CN" altLang="en-US" dirty="0">
                          <a:solidFill>
                            <a:schemeClr val="bg1"/>
                          </a:solidFill>
                          <a:effectLst/>
                        </a:rPr>
                        <a:t>　　</a:t>
                      </a:r>
                    </a:p>
                    <a:p>
                      <a:pPr>
                        <a:lnSpc>
                          <a:spcPct val="150000"/>
                        </a:lnSpc>
                      </a:pPr>
                      <a:r>
                        <a:rPr lang="zh-CN" altLang="en-US" dirty="0">
                          <a:solidFill>
                            <a:schemeClr val="bg1"/>
                          </a:solidFill>
                          <a:effectLst/>
                        </a:rPr>
                        <a:t>　　</a:t>
                      </a:r>
                      <a:r>
                        <a:rPr lang="zh-CN" altLang="en-US" dirty="0">
                          <a:solidFill>
                            <a:schemeClr val="bg1"/>
                          </a:solidFill>
                          <a:effectLst/>
                          <a:highlight>
                            <a:srgbClr val="FF0000"/>
                          </a:highlight>
                        </a:rPr>
                        <a:t>自</a:t>
                      </a:r>
                      <a:r>
                        <a:rPr lang="en-US" altLang="zh-CN" dirty="0">
                          <a:solidFill>
                            <a:schemeClr val="bg1"/>
                          </a:solidFill>
                          <a:effectLst/>
                          <a:highlight>
                            <a:srgbClr val="FF0000"/>
                          </a:highlight>
                        </a:rPr>
                        <a:t>2021</a:t>
                      </a:r>
                      <a:r>
                        <a:rPr lang="zh-CN" altLang="en-US" dirty="0">
                          <a:solidFill>
                            <a:schemeClr val="bg1"/>
                          </a:solidFill>
                          <a:effectLst/>
                          <a:highlight>
                            <a:srgbClr val="FF0000"/>
                          </a:highlight>
                        </a:rPr>
                        <a:t>年</a:t>
                      </a:r>
                      <a:r>
                        <a:rPr lang="en-US" altLang="zh-CN" dirty="0">
                          <a:solidFill>
                            <a:schemeClr val="bg1"/>
                          </a:solidFill>
                          <a:effectLst/>
                          <a:highlight>
                            <a:srgbClr val="FF0000"/>
                          </a:highlight>
                        </a:rPr>
                        <a:t>8</a:t>
                      </a:r>
                      <a:r>
                        <a:rPr lang="zh-CN" altLang="en-US" dirty="0">
                          <a:solidFill>
                            <a:schemeClr val="bg1"/>
                          </a:solidFill>
                          <a:effectLst/>
                          <a:highlight>
                            <a:srgbClr val="FF0000"/>
                          </a:highlight>
                        </a:rPr>
                        <a:t>月</a:t>
                      </a:r>
                      <a:r>
                        <a:rPr lang="en-US" altLang="zh-CN" dirty="0">
                          <a:solidFill>
                            <a:schemeClr val="bg1"/>
                          </a:solidFill>
                          <a:effectLst/>
                          <a:highlight>
                            <a:srgbClr val="FF0000"/>
                          </a:highlight>
                        </a:rPr>
                        <a:t>1</a:t>
                      </a:r>
                      <a:r>
                        <a:rPr lang="zh-CN" altLang="en-US" dirty="0">
                          <a:solidFill>
                            <a:schemeClr val="bg1"/>
                          </a:solidFill>
                          <a:effectLst/>
                          <a:highlight>
                            <a:srgbClr val="FF0000"/>
                          </a:highlight>
                        </a:rPr>
                        <a:t>日起</a:t>
                      </a:r>
                      <a:r>
                        <a:rPr lang="zh-CN" altLang="en-US" dirty="0">
                          <a:solidFill>
                            <a:schemeClr val="bg1"/>
                          </a:solidFill>
                          <a:effectLst/>
                        </a:rPr>
                        <a:t>，增值税、消费税分别与城市维护建设税、教育费附加、地方教育附加申报表整合，启用</a:t>
                      </a:r>
                      <a:r>
                        <a:rPr lang="en-US" altLang="zh-CN" dirty="0">
                          <a:solidFill>
                            <a:schemeClr val="bg1"/>
                          </a:solidFill>
                          <a:effectLst/>
                        </a:rPr>
                        <a:t>《</a:t>
                      </a:r>
                      <a:r>
                        <a:rPr lang="zh-CN" altLang="en-US" dirty="0">
                          <a:solidFill>
                            <a:schemeClr val="bg1"/>
                          </a:solidFill>
                          <a:effectLst/>
                        </a:rPr>
                        <a:t>增值税及附加税费申报表（一般纳税人适用）</a:t>
                      </a:r>
                      <a:r>
                        <a:rPr lang="en-US" altLang="zh-CN" dirty="0">
                          <a:solidFill>
                            <a:schemeClr val="bg1"/>
                          </a:solidFill>
                          <a:effectLst/>
                        </a:rPr>
                        <a:t>》</a:t>
                      </a:r>
                      <a:r>
                        <a:rPr lang="zh-CN" altLang="en-US" dirty="0">
                          <a:solidFill>
                            <a:schemeClr val="bg1"/>
                          </a:solidFill>
                          <a:effectLst/>
                        </a:rPr>
                        <a:t>、</a:t>
                      </a:r>
                      <a:r>
                        <a:rPr lang="en-US" altLang="zh-CN" dirty="0">
                          <a:solidFill>
                            <a:schemeClr val="bg1"/>
                          </a:solidFill>
                          <a:effectLst/>
                        </a:rPr>
                        <a:t>《</a:t>
                      </a:r>
                      <a:r>
                        <a:rPr lang="zh-CN" altLang="en-US" dirty="0">
                          <a:solidFill>
                            <a:schemeClr val="bg1"/>
                          </a:solidFill>
                          <a:effectLst/>
                        </a:rPr>
                        <a:t>增值税及附加税费申报表（小规模纳税人适用）</a:t>
                      </a:r>
                      <a:r>
                        <a:rPr lang="en-US" altLang="zh-CN" dirty="0">
                          <a:solidFill>
                            <a:schemeClr val="bg1"/>
                          </a:solidFill>
                          <a:effectLst/>
                        </a:rPr>
                        <a:t>》</a:t>
                      </a:r>
                      <a:r>
                        <a:rPr lang="zh-CN" altLang="en-US" dirty="0">
                          <a:solidFill>
                            <a:schemeClr val="bg1"/>
                          </a:solidFill>
                          <a:effectLst/>
                        </a:rPr>
                        <a:t>、</a:t>
                      </a:r>
                      <a:r>
                        <a:rPr lang="en-US" altLang="zh-CN" dirty="0">
                          <a:solidFill>
                            <a:schemeClr val="bg1"/>
                          </a:solidFill>
                          <a:effectLst/>
                        </a:rPr>
                        <a:t>《</a:t>
                      </a:r>
                      <a:r>
                        <a:rPr lang="zh-CN" altLang="en-US" dirty="0">
                          <a:solidFill>
                            <a:schemeClr val="bg1"/>
                          </a:solidFill>
                          <a:effectLst/>
                        </a:rPr>
                        <a:t>增值税及附加税费预缴表</a:t>
                      </a:r>
                      <a:r>
                        <a:rPr lang="en-US" altLang="zh-CN" dirty="0">
                          <a:solidFill>
                            <a:schemeClr val="bg1"/>
                          </a:solidFill>
                          <a:effectLst/>
                        </a:rPr>
                        <a:t>》</a:t>
                      </a:r>
                      <a:r>
                        <a:rPr lang="zh-CN" altLang="en-US" dirty="0">
                          <a:solidFill>
                            <a:schemeClr val="bg1"/>
                          </a:solidFill>
                          <a:effectLst/>
                        </a:rPr>
                        <a:t>及其附列资料和</a:t>
                      </a:r>
                      <a:r>
                        <a:rPr lang="en-US" altLang="zh-CN" dirty="0">
                          <a:solidFill>
                            <a:schemeClr val="bg1"/>
                          </a:solidFill>
                          <a:effectLst/>
                        </a:rPr>
                        <a:t>《</a:t>
                      </a:r>
                      <a:r>
                        <a:rPr lang="zh-CN" altLang="en-US" dirty="0">
                          <a:solidFill>
                            <a:schemeClr val="bg1"/>
                          </a:solidFill>
                          <a:effectLst/>
                        </a:rPr>
                        <a:t>消费税及附加税费申报表</a:t>
                      </a:r>
                      <a:r>
                        <a:rPr lang="en-US" altLang="zh-CN" dirty="0">
                          <a:solidFill>
                            <a:schemeClr val="bg1"/>
                          </a:solidFill>
                          <a:effectLst/>
                        </a:rPr>
                        <a:t>》</a:t>
                      </a:r>
                      <a:r>
                        <a:rPr lang="zh-CN" altLang="en-US" dirty="0">
                          <a:solidFill>
                            <a:schemeClr val="bg1"/>
                          </a:solidFill>
                          <a:effectLst/>
                        </a:rPr>
                        <a:t>（附件</a:t>
                      </a:r>
                      <a:r>
                        <a:rPr lang="en-US" altLang="zh-CN" dirty="0">
                          <a:solidFill>
                            <a:schemeClr val="bg1"/>
                          </a:solidFill>
                          <a:effectLst/>
                        </a:rPr>
                        <a:t>1-</a:t>
                      </a:r>
                      <a:r>
                        <a:rPr lang="zh-CN" altLang="en-US" dirty="0">
                          <a:solidFill>
                            <a:schemeClr val="bg1"/>
                          </a:solidFill>
                          <a:effectLst/>
                        </a:rPr>
                        <a:t>附件</a:t>
                      </a:r>
                      <a:r>
                        <a:rPr lang="en-US" altLang="zh-CN" dirty="0">
                          <a:solidFill>
                            <a:schemeClr val="bg1"/>
                          </a:solidFill>
                          <a:effectLst/>
                        </a:rPr>
                        <a:t>7</a:t>
                      </a:r>
                      <a:r>
                        <a:rPr lang="zh-CN" altLang="en-US" dirty="0">
                          <a:solidFill>
                            <a:schemeClr val="bg1"/>
                          </a:solidFill>
                          <a:effectLst/>
                        </a:rPr>
                        <a:t>），</a:t>
                      </a:r>
                      <a:r>
                        <a:rPr lang="en-US" altLang="zh-CN" dirty="0">
                          <a:solidFill>
                            <a:schemeClr val="bg1"/>
                          </a:solidFill>
                          <a:effectLst/>
                        </a:rPr>
                        <a:t>《</a:t>
                      </a:r>
                      <a:r>
                        <a:rPr lang="zh-CN" altLang="en-US" dirty="0">
                          <a:solidFill>
                            <a:schemeClr val="bg1"/>
                          </a:solidFill>
                          <a:effectLst/>
                        </a:rPr>
                        <a:t>废止文件及条款清单</a:t>
                      </a:r>
                      <a:r>
                        <a:rPr lang="en-US" altLang="zh-CN" dirty="0">
                          <a:solidFill>
                            <a:schemeClr val="bg1"/>
                          </a:solidFill>
                          <a:effectLst/>
                        </a:rPr>
                        <a:t>》</a:t>
                      </a:r>
                      <a:r>
                        <a:rPr lang="zh-CN" altLang="en-US" dirty="0">
                          <a:solidFill>
                            <a:schemeClr val="bg1"/>
                          </a:solidFill>
                          <a:effectLst/>
                        </a:rPr>
                        <a:t>（附件</a:t>
                      </a:r>
                      <a:r>
                        <a:rPr lang="en-US" altLang="zh-CN" dirty="0">
                          <a:solidFill>
                            <a:schemeClr val="bg1"/>
                          </a:solidFill>
                          <a:effectLst/>
                        </a:rPr>
                        <a:t>8</a:t>
                      </a:r>
                      <a:r>
                        <a:rPr lang="zh-CN" altLang="en-US" dirty="0">
                          <a:solidFill>
                            <a:schemeClr val="bg1"/>
                          </a:solidFill>
                          <a:effectLst/>
                        </a:rPr>
                        <a:t>）所列文件、条款同时废止。 </a:t>
                      </a:r>
                    </a:p>
                    <a:p>
                      <a:pPr>
                        <a:lnSpc>
                          <a:spcPct val="150000"/>
                        </a:lnSpc>
                      </a:pPr>
                      <a:r>
                        <a:rPr lang="zh-CN" altLang="en-US" dirty="0">
                          <a:solidFill>
                            <a:schemeClr val="bg1"/>
                          </a:solidFill>
                          <a:effectLst/>
                        </a:rPr>
                        <a:t>　　特此公告。</a:t>
                      </a:r>
                    </a:p>
                  </a:txBody>
                  <a:tcPr marL="0" marR="0" marT="0" marB="0" anchor="ctr">
                    <a:lnL>
                      <a:noFill/>
                    </a:lnL>
                    <a:lnR>
                      <a:noFill/>
                    </a:lnR>
                    <a:lnT>
                      <a:noFill/>
                    </a:lnT>
                    <a:lnB>
                      <a:noFill/>
                    </a:lnB>
                  </a:tcPr>
                </a:tc>
                <a:extLst>
                  <a:ext uri="{0D108BD9-81ED-4DB2-BD59-A6C34878D82A}">
                    <a16:rowId xmlns:a16="http://schemas.microsoft.com/office/drawing/2014/main" val="3031144831"/>
                  </a:ext>
                </a:extLst>
              </a:tr>
            </a:tbl>
          </a:graphicData>
        </a:graphic>
      </p:graphicFrame>
    </p:spTree>
    <p:extLst>
      <p:ext uri="{BB962C8B-B14F-4D97-AF65-F5344CB8AC3E}">
        <p14:creationId xmlns:p14="http://schemas.microsoft.com/office/powerpoint/2010/main" val="307070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6" name="文本框 5">
            <a:extLst>
              <a:ext uri="{FF2B5EF4-FFF2-40B4-BE49-F238E27FC236}">
                <a16:creationId xmlns:a16="http://schemas.microsoft.com/office/drawing/2014/main" id="{D4CF166C-CE80-4853-91F8-03DC44FD9FD9}"/>
              </a:ext>
            </a:extLst>
          </p:cNvPr>
          <p:cNvSpPr txBox="1"/>
          <p:nvPr/>
        </p:nvSpPr>
        <p:spPr>
          <a:xfrm>
            <a:off x="845140" y="600007"/>
            <a:ext cx="2750183" cy="369332"/>
          </a:xfrm>
          <a:prstGeom prst="rect">
            <a:avLst/>
          </a:prstGeom>
          <a:noFill/>
        </p:spPr>
        <p:txBody>
          <a:bodyPr wrap="square" rtlCol="0">
            <a:spAutoFit/>
          </a:bodyPr>
          <a:lstStyle/>
          <a:p>
            <a:r>
              <a:rPr lang="zh-CN" altLang="en-US" b="1" dirty="0">
                <a:solidFill>
                  <a:schemeClr val="bg1"/>
                </a:solidFill>
              </a:rPr>
              <a:t>新增附表</a:t>
            </a:r>
          </a:p>
        </p:txBody>
      </p:sp>
      <p:pic>
        <p:nvPicPr>
          <p:cNvPr id="9" name="图片 8">
            <a:extLst>
              <a:ext uri="{FF2B5EF4-FFF2-40B4-BE49-F238E27FC236}">
                <a16:creationId xmlns:a16="http://schemas.microsoft.com/office/drawing/2014/main" id="{618E4C56-0511-49B0-A382-9D5D414282EF}"/>
              </a:ext>
            </a:extLst>
          </p:cNvPr>
          <p:cNvPicPr>
            <a:picLocks noChangeAspect="1"/>
          </p:cNvPicPr>
          <p:nvPr/>
        </p:nvPicPr>
        <p:blipFill>
          <a:blip r:embed="rId3"/>
          <a:stretch>
            <a:fillRect/>
          </a:stretch>
        </p:blipFill>
        <p:spPr>
          <a:xfrm>
            <a:off x="845140" y="1399623"/>
            <a:ext cx="8373110" cy="3961765"/>
          </a:xfrm>
          <a:prstGeom prst="rect">
            <a:avLst/>
          </a:prstGeom>
        </p:spPr>
      </p:pic>
    </p:spTree>
    <p:extLst>
      <p:ext uri="{BB962C8B-B14F-4D97-AF65-F5344CB8AC3E}">
        <p14:creationId xmlns:p14="http://schemas.microsoft.com/office/powerpoint/2010/main" val="212500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6" name="文本框 5">
            <a:extLst>
              <a:ext uri="{FF2B5EF4-FFF2-40B4-BE49-F238E27FC236}">
                <a16:creationId xmlns:a16="http://schemas.microsoft.com/office/drawing/2014/main" id="{D4CF166C-CE80-4853-91F8-03DC44FD9FD9}"/>
              </a:ext>
            </a:extLst>
          </p:cNvPr>
          <p:cNvSpPr txBox="1"/>
          <p:nvPr/>
        </p:nvSpPr>
        <p:spPr>
          <a:xfrm>
            <a:off x="845140" y="600007"/>
            <a:ext cx="2750183" cy="369332"/>
          </a:xfrm>
          <a:prstGeom prst="rect">
            <a:avLst/>
          </a:prstGeom>
          <a:noFill/>
        </p:spPr>
        <p:txBody>
          <a:bodyPr wrap="square" rtlCol="0">
            <a:spAutoFit/>
          </a:bodyPr>
          <a:lstStyle/>
          <a:p>
            <a:r>
              <a:rPr lang="zh-CN" altLang="en-US" dirty="0">
                <a:solidFill>
                  <a:schemeClr val="bg1"/>
                </a:solidFill>
              </a:rPr>
              <a:t>简并后的申报表有几张？</a:t>
            </a:r>
          </a:p>
        </p:txBody>
      </p:sp>
      <p:pic>
        <p:nvPicPr>
          <p:cNvPr id="9" name="图片 8">
            <a:extLst>
              <a:ext uri="{FF2B5EF4-FFF2-40B4-BE49-F238E27FC236}">
                <a16:creationId xmlns:a16="http://schemas.microsoft.com/office/drawing/2014/main" id="{7237AFB6-29BC-4161-8882-1BEF4E565909}"/>
              </a:ext>
            </a:extLst>
          </p:cNvPr>
          <p:cNvPicPr>
            <a:picLocks noChangeAspect="1"/>
          </p:cNvPicPr>
          <p:nvPr>
            <p:custDataLst>
              <p:tags r:id="rId1"/>
            </p:custDataLst>
          </p:nvPr>
        </p:nvPicPr>
        <p:blipFill>
          <a:blip r:embed="rId4"/>
          <a:stretch>
            <a:fillRect/>
          </a:stretch>
        </p:blipFill>
        <p:spPr>
          <a:xfrm>
            <a:off x="818381" y="1323361"/>
            <a:ext cx="8216618" cy="3960486"/>
          </a:xfrm>
          <a:prstGeom prst="rect">
            <a:avLst/>
          </a:prstGeom>
        </p:spPr>
      </p:pic>
    </p:spTree>
    <p:extLst>
      <p:ext uri="{BB962C8B-B14F-4D97-AF65-F5344CB8AC3E}">
        <p14:creationId xmlns:p14="http://schemas.microsoft.com/office/powerpoint/2010/main" val="369846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C961173-81F3-4185-8FBD-B71DCA506AAD}"/>
              </a:ext>
            </a:extLst>
          </p:cNvPr>
          <p:cNvPicPr>
            <a:picLocks noChangeAspect="1"/>
          </p:cNvPicPr>
          <p:nvPr/>
        </p:nvPicPr>
        <p:blipFill>
          <a:blip r:embed="rId3"/>
          <a:stretch>
            <a:fillRect/>
          </a:stretch>
        </p:blipFill>
        <p:spPr>
          <a:xfrm>
            <a:off x="688543" y="807426"/>
            <a:ext cx="6840017" cy="4208472"/>
          </a:xfrm>
          <a:prstGeom prst="rect">
            <a:avLst/>
          </a:prstGeom>
        </p:spPr>
      </p:pic>
      <p:sp>
        <p:nvSpPr>
          <p:cNvPr id="2" name="文本框 1">
            <a:extLst>
              <a:ext uri="{FF2B5EF4-FFF2-40B4-BE49-F238E27FC236}">
                <a16:creationId xmlns:a16="http://schemas.microsoft.com/office/drawing/2014/main" id="{8BC372A4-0CFF-4476-BBCE-950E5D991BD5}"/>
              </a:ext>
            </a:extLst>
          </p:cNvPr>
          <p:cNvSpPr txBox="1"/>
          <p:nvPr/>
        </p:nvSpPr>
        <p:spPr>
          <a:xfrm>
            <a:off x="7873192" y="975066"/>
            <a:ext cx="3755736" cy="1323439"/>
          </a:xfrm>
          <a:prstGeom prst="rect">
            <a:avLst/>
          </a:prstGeom>
          <a:noFill/>
        </p:spPr>
        <p:txBody>
          <a:bodyPr wrap="square" rtlCol="0">
            <a:spAutoFit/>
          </a:bodyPr>
          <a:lstStyle/>
          <a:p>
            <a:r>
              <a:rPr lang="zh-CN" altLang="en-US" sz="1600" dirty="0">
                <a:solidFill>
                  <a:schemeClr val="bg1"/>
                </a:solidFill>
              </a:rPr>
              <a:t>第</a:t>
            </a:r>
            <a:r>
              <a:rPr lang="en-US" altLang="zh-CN" sz="1600" dirty="0">
                <a:solidFill>
                  <a:schemeClr val="bg1"/>
                </a:solidFill>
              </a:rPr>
              <a:t>23a</a:t>
            </a:r>
            <a:r>
              <a:rPr lang="zh-CN" altLang="en-US" sz="1600" dirty="0">
                <a:solidFill>
                  <a:schemeClr val="bg1"/>
                </a:solidFill>
              </a:rPr>
              <a:t>栏“异常凭证转出进项税额”：填写本期异常增值税扣税凭证转出的进项税额。异常增值税扣税凭证转出后，经核实允许继续抵扣的，纳税人</a:t>
            </a:r>
            <a:r>
              <a:rPr lang="zh-CN" altLang="en-US" sz="1600" dirty="0">
                <a:solidFill>
                  <a:schemeClr val="bg1"/>
                </a:solidFill>
                <a:highlight>
                  <a:srgbClr val="FF0000"/>
                </a:highlight>
              </a:rPr>
              <a:t>重新确认用于抵扣的</a:t>
            </a:r>
            <a:r>
              <a:rPr lang="zh-CN" altLang="en-US" sz="1600" dirty="0">
                <a:solidFill>
                  <a:schemeClr val="bg1"/>
                </a:solidFill>
              </a:rPr>
              <a:t>，在本栏次</a:t>
            </a:r>
            <a:r>
              <a:rPr lang="zh-CN" altLang="en-US" sz="1600" dirty="0">
                <a:solidFill>
                  <a:schemeClr val="bg1"/>
                </a:solidFill>
                <a:highlight>
                  <a:srgbClr val="FF0000"/>
                </a:highlight>
              </a:rPr>
              <a:t>填入负数</a:t>
            </a:r>
            <a:r>
              <a:rPr lang="zh-CN" altLang="en-US" sz="1600" dirty="0">
                <a:solidFill>
                  <a:schemeClr val="bg1"/>
                </a:solidFill>
              </a:rPr>
              <a:t>。</a:t>
            </a:r>
            <a:endParaRPr lang="en-US" altLang="zh-CN" sz="1600" dirty="0">
              <a:solidFill>
                <a:schemeClr val="bg1"/>
              </a:solidFill>
            </a:endParaRPr>
          </a:p>
        </p:txBody>
      </p:sp>
      <p:sp>
        <p:nvSpPr>
          <p:cNvPr id="3" name="文本框 2">
            <a:extLst>
              <a:ext uri="{FF2B5EF4-FFF2-40B4-BE49-F238E27FC236}">
                <a16:creationId xmlns:a16="http://schemas.microsoft.com/office/drawing/2014/main" id="{E79EC871-2BF1-4759-8719-6B756841435B}"/>
              </a:ext>
            </a:extLst>
          </p:cNvPr>
          <p:cNvSpPr txBox="1"/>
          <p:nvPr/>
        </p:nvSpPr>
        <p:spPr>
          <a:xfrm>
            <a:off x="7964632" y="3200016"/>
            <a:ext cx="4014008" cy="1323439"/>
          </a:xfrm>
          <a:prstGeom prst="rect">
            <a:avLst/>
          </a:prstGeom>
          <a:noFill/>
        </p:spPr>
        <p:txBody>
          <a:bodyPr wrap="square" rtlCol="0">
            <a:spAutoFit/>
          </a:bodyPr>
          <a:lstStyle/>
          <a:p>
            <a:r>
              <a:rPr lang="zh-CN" altLang="en-US" sz="1600" dirty="0">
                <a:solidFill>
                  <a:schemeClr val="bg1"/>
                </a:solidFill>
              </a:rPr>
              <a:t>收到异常凭证（上游走逃），不准抵扣</a:t>
            </a:r>
            <a:endParaRPr lang="en-US" altLang="zh-CN" sz="1600" dirty="0">
              <a:solidFill>
                <a:schemeClr val="bg1"/>
              </a:solidFill>
            </a:endParaRPr>
          </a:p>
          <a:p>
            <a:r>
              <a:rPr lang="zh-CN" altLang="en-US" sz="1600" dirty="0">
                <a:solidFill>
                  <a:schemeClr val="bg1"/>
                </a:solidFill>
              </a:rPr>
              <a:t>借：主营业务成本</a:t>
            </a:r>
            <a:endParaRPr lang="en-US" altLang="zh-CN" sz="1600" dirty="0">
              <a:solidFill>
                <a:schemeClr val="bg1"/>
              </a:solidFill>
            </a:endParaRPr>
          </a:p>
          <a:p>
            <a:r>
              <a:rPr lang="zh-CN" altLang="en-US" sz="1600" dirty="0">
                <a:solidFill>
                  <a:schemeClr val="bg1"/>
                </a:solidFill>
              </a:rPr>
              <a:t>贷：应交税费</a:t>
            </a:r>
            <a:r>
              <a:rPr lang="en-US" altLang="zh-CN" sz="1600" dirty="0">
                <a:solidFill>
                  <a:schemeClr val="bg1"/>
                </a:solidFill>
              </a:rPr>
              <a:t>—</a:t>
            </a:r>
            <a:r>
              <a:rPr lang="zh-CN" altLang="en-US" sz="1600" dirty="0">
                <a:solidFill>
                  <a:schemeClr val="bg1"/>
                </a:solidFill>
              </a:rPr>
              <a:t>进项税转出</a:t>
            </a:r>
            <a:r>
              <a:rPr lang="en-US" altLang="zh-CN" sz="1600" dirty="0">
                <a:solidFill>
                  <a:schemeClr val="bg1"/>
                </a:solidFill>
              </a:rPr>
              <a:t>—</a:t>
            </a:r>
            <a:r>
              <a:rPr lang="zh-CN" altLang="en-US" sz="1600" dirty="0">
                <a:solidFill>
                  <a:schemeClr val="bg1"/>
                </a:solidFill>
              </a:rPr>
              <a:t>异常凭证转出</a:t>
            </a:r>
            <a:endParaRPr lang="en-US" altLang="zh-CN" sz="1600" dirty="0">
              <a:solidFill>
                <a:schemeClr val="bg1"/>
              </a:solidFill>
            </a:endParaRPr>
          </a:p>
          <a:p>
            <a:r>
              <a:rPr lang="zh-CN" altLang="en-US" sz="1600" dirty="0">
                <a:solidFill>
                  <a:schemeClr val="bg1"/>
                </a:solidFill>
              </a:rPr>
              <a:t>整个发票金额在企业所得税也不能税前扣除，成为永久性差异</a:t>
            </a:r>
          </a:p>
        </p:txBody>
      </p:sp>
    </p:spTree>
    <p:extLst>
      <p:ext uri="{BB962C8B-B14F-4D97-AF65-F5344CB8AC3E}">
        <p14:creationId xmlns:p14="http://schemas.microsoft.com/office/powerpoint/2010/main" val="289463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C961173-81F3-4185-8FBD-B71DCA506AAD}"/>
              </a:ext>
            </a:extLst>
          </p:cNvPr>
          <p:cNvPicPr>
            <a:picLocks noChangeAspect="1"/>
          </p:cNvPicPr>
          <p:nvPr/>
        </p:nvPicPr>
        <p:blipFill>
          <a:blip r:embed="rId3"/>
          <a:stretch>
            <a:fillRect/>
          </a:stretch>
        </p:blipFill>
        <p:spPr>
          <a:xfrm>
            <a:off x="688543" y="807426"/>
            <a:ext cx="6840017" cy="4208472"/>
          </a:xfrm>
          <a:prstGeom prst="rect">
            <a:avLst/>
          </a:prstGeom>
        </p:spPr>
      </p:pic>
      <p:sp>
        <p:nvSpPr>
          <p:cNvPr id="2" name="文本框 1">
            <a:extLst>
              <a:ext uri="{FF2B5EF4-FFF2-40B4-BE49-F238E27FC236}">
                <a16:creationId xmlns:a16="http://schemas.microsoft.com/office/drawing/2014/main" id="{8BC372A4-0CFF-4476-BBCE-950E5D991BD5}"/>
              </a:ext>
            </a:extLst>
          </p:cNvPr>
          <p:cNvSpPr txBox="1"/>
          <p:nvPr/>
        </p:nvSpPr>
        <p:spPr>
          <a:xfrm>
            <a:off x="7964632" y="807426"/>
            <a:ext cx="3755736" cy="1323439"/>
          </a:xfrm>
          <a:prstGeom prst="rect">
            <a:avLst/>
          </a:prstGeom>
          <a:noFill/>
        </p:spPr>
        <p:txBody>
          <a:bodyPr wrap="square" rtlCol="0">
            <a:spAutoFit/>
          </a:bodyPr>
          <a:lstStyle/>
          <a:p>
            <a:r>
              <a:rPr lang="zh-CN" altLang="en-US" sz="1600" dirty="0">
                <a:solidFill>
                  <a:schemeClr val="bg1"/>
                </a:solidFill>
              </a:rPr>
              <a:t>第</a:t>
            </a:r>
            <a:r>
              <a:rPr lang="en-US" altLang="zh-CN" sz="1600" dirty="0">
                <a:solidFill>
                  <a:schemeClr val="bg1"/>
                </a:solidFill>
              </a:rPr>
              <a:t>23a</a:t>
            </a:r>
            <a:r>
              <a:rPr lang="zh-CN" altLang="en-US" sz="1600" dirty="0">
                <a:solidFill>
                  <a:schemeClr val="bg1"/>
                </a:solidFill>
              </a:rPr>
              <a:t>栏“异常凭证转出进项税额”：填写本期异常增值税扣税凭证转出的进项税额。异常增值税扣税凭证转出后，经核实允许继续抵扣的，纳税人</a:t>
            </a:r>
            <a:r>
              <a:rPr lang="zh-CN" altLang="en-US" sz="1600" dirty="0">
                <a:solidFill>
                  <a:schemeClr val="bg1"/>
                </a:solidFill>
                <a:highlight>
                  <a:srgbClr val="FF0000"/>
                </a:highlight>
              </a:rPr>
              <a:t>重新确认用于抵扣的</a:t>
            </a:r>
            <a:r>
              <a:rPr lang="zh-CN" altLang="en-US" sz="1600" dirty="0">
                <a:solidFill>
                  <a:schemeClr val="bg1"/>
                </a:solidFill>
              </a:rPr>
              <a:t>，在本栏次</a:t>
            </a:r>
            <a:r>
              <a:rPr lang="zh-CN" altLang="en-US" sz="1600" dirty="0">
                <a:solidFill>
                  <a:schemeClr val="bg1"/>
                </a:solidFill>
                <a:highlight>
                  <a:srgbClr val="FF0000"/>
                </a:highlight>
              </a:rPr>
              <a:t>填入负数</a:t>
            </a:r>
            <a:r>
              <a:rPr lang="zh-CN" altLang="en-US" sz="1600" dirty="0">
                <a:solidFill>
                  <a:schemeClr val="bg1"/>
                </a:solidFill>
              </a:rPr>
              <a:t>。</a:t>
            </a:r>
            <a:endParaRPr lang="en-US" altLang="zh-CN" sz="1600" dirty="0">
              <a:solidFill>
                <a:schemeClr val="bg1"/>
              </a:solidFill>
            </a:endParaRPr>
          </a:p>
        </p:txBody>
      </p:sp>
      <p:sp>
        <p:nvSpPr>
          <p:cNvPr id="3" name="文本框 2">
            <a:extLst>
              <a:ext uri="{FF2B5EF4-FFF2-40B4-BE49-F238E27FC236}">
                <a16:creationId xmlns:a16="http://schemas.microsoft.com/office/drawing/2014/main" id="{E79EC871-2BF1-4759-8719-6B756841435B}"/>
              </a:ext>
            </a:extLst>
          </p:cNvPr>
          <p:cNvSpPr txBox="1"/>
          <p:nvPr/>
        </p:nvSpPr>
        <p:spPr>
          <a:xfrm>
            <a:off x="8031076" y="2727576"/>
            <a:ext cx="3622848" cy="2062103"/>
          </a:xfrm>
          <a:prstGeom prst="rect">
            <a:avLst/>
          </a:prstGeom>
          <a:noFill/>
        </p:spPr>
        <p:txBody>
          <a:bodyPr wrap="square" rtlCol="0">
            <a:spAutoFit/>
          </a:bodyPr>
          <a:lstStyle/>
          <a:p>
            <a:r>
              <a:rPr lang="zh-CN" altLang="en-US" sz="1600" dirty="0">
                <a:solidFill>
                  <a:schemeClr val="bg1"/>
                </a:solidFill>
              </a:rPr>
              <a:t>收到异常凭证（上游走逃），不准抵扣</a:t>
            </a:r>
            <a:endParaRPr lang="en-US" altLang="zh-CN" sz="1600" dirty="0">
              <a:solidFill>
                <a:schemeClr val="bg1"/>
              </a:solidFill>
            </a:endParaRPr>
          </a:p>
          <a:p>
            <a:r>
              <a:rPr lang="zh-CN" altLang="en-US" sz="1600" dirty="0">
                <a:solidFill>
                  <a:schemeClr val="bg1"/>
                </a:solidFill>
              </a:rPr>
              <a:t>借：主营业务成本                         </a:t>
            </a:r>
            <a:r>
              <a:rPr lang="zh-CN" altLang="en-US" sz="1600" dirty="0">
                <a:solidFill>
                  <a:schemeClr val="bg1"/>
                </a:solidFill>
                <a:highlight>
                  <a:srgbClr val="FF0000"/>
                </a:highlight>
              </a:rPr>
              <a:t>负数</a:t>
            </a:r>
            <a:endParaRPr lang="en-US" altLang="zh-CN" sz="1600" dirty="0">
              <a:solidFill>
                <a:schemeClr val="bg1"/>
              </a:solidFill>
              <a:highlight>
                <a:srgbClr val="FF0000"/>
              </a:highlight>
            </a:endParaRPr>
          </a:p>
          <a:p>
            <a:r>
              <a:rPr lang="zh-CN" altLang="en-US" sz="1600" dirty="0">
                <a:solidFill>
                  <a:schemeClr val="bg1"/>
                </a:solidFill>
              </a:rPr>
              <a:t>贷：应交税费</a:t>
            </a:r>
            <a:r>
              <a:rPr lang="en-US" altLang="zh-CN" sz="1600" dirty="0">
                <a:solidFill>
                  <a:schemeClr val="bg1"/>
                </a:solidFill>
              </a:rPr>
              <a:t>—</a:t>
            </a:r>
            <a:r>
              <a:rPr lang="zh-CN" altLang="en-US" sz="1600" dirty="0">
                <a:solidFill>
                  <a:schemeClr val="bg1"/>
                </a:solidFill>
              </a:rPr>
              <a:t>进项税转出</a:t>
            </a:r>
            <a:r>
              <a:rPr lang="en-US" altLang="zh-CN" sz="1600" dirty="0">
                <a:solidFill>
                  <a:schemeClr val="bg1"/>
                </a:solidFill>
              </a:rPr>
              <a:t>—</a:t>
            </a:r>
            <a:r>
              <a:rPr lang="zh-CN" altLang="en-US" sz="1600" dirty="0">
                <a:solidFill>
                  <a:schemeClr val="bg1"/>
                </a:solidFill>
              </a:rPr>
              <a:t>异常凭证转出                                                    </a:t>
            </a:r>
            <a:r>
              <a:rPr lang="zh-CN" altLang="en-US" sz="1600" dirty="0">
                <a:solidFill>
                  <a:schemeClr val="bg1"/>
                </a:solidFill>
                <a:highlight>
                  <a:srgbClr val="FF0000"/>
                </a:highlight>
              </a:rPr>
              <a:t>负数</a:t>
            </a:r>
            <a:endParaRPr lang="en-US" altLang="zh-CN" sz="1600" dirty="0">
              <a:solidFill>
                <a:schemeClr val="bg1"/>
              </a:solidFill>
              <a:highlight>
                <a:srgbClr val="FF0000"/>
              </a:highlight>
            </a:endParaRPr>
          </a:p>
          <a:p>
            <a:r>
              <a:rPr lang="zh-CN" altLang="en-US" sz="1600" dirty="0">
                <a:solidFill>
                  <a:schemeClr val="bg1"/>
                </a:solidFill>
              </a:rPr>
              <a:t>整个发票金额在企业所得税又可以税前扣除，找主管税务局退税或后期递减处理</a:t>
            </a:r>
          </a:p>
        </p:txBody>
      </p:sp>
    </p:spTree>
    <p:extLst>
      <p:ext uri="{BB962C8B-B14F-4D97-AF65-F5344CB8AC3E}">
        <p14:creationId xmlns:p14="http://schemas.microsoft.com/office/powerpoint/2010/main" val="239290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C961173-81F3-4185-8FBD-B71DCA506AAD}"/>
              </a:ext>
            </a:extLst>
          </p:cNvPr>
          <p:cNvPicPr>
            <a:picLocks noChangeAspect="1"/>
          </p:cNvPicPr>
          <p:nvPr/>
        </p:nvPicPr>
        <p:blipFill>
          <a:blip r:embed="rId3"/>
          <a:stretch>
            <a:fillRect/>
          </a:stretch>
        </p:blipFill>
        <p:spPr>
          <a:xfrm>
            <a:off x="688543" y="807426"/>
            <a:ext cx="6840017" cy="4208472"/>
          </a:xfrm>
          <a:prstGeom prst="rect">
            <a:avLst/>
          </a:prstGeom>
        </p:spPr>
      </p:pic>
      <p:sp>
        <p:nvSpPr>
          <p:cNvPr id="2" name="文本框 1">
            <a:extLst>
              <a:ext uri="{FF2B5EF4-FFF2-40B4-BE49-F238E27FC236}">
                <a16:creationId xmlns:a16="http://schemas.microsoft.com/office/drawing/2014/main" id="{8BC372A4-0CFF-4476-BBCE-950E5D991BD5}"/>
              </a:ext>
            </a:extLst>
          </p:cNvPr>
          <p:cNvSpPr txBox="1"/>
          <p:nvPr/>
        </p:nvSpPr>
        <p:spPr>
          <a:xfrm>
            <a:off x="7898188" y="1180382"/>
            <a:ext cx="3755736" cy="1158138"/>
          </a:xfrm>
          <a:prstGeom prst="rect">
            <a:avLst/>
          </a:prstGeom>
          <a:noFill/>
        </p:spPr>
        <p:txBody>
          <a:bodyPr wrap="square" rtlCol="0">
            <a:spAutoFit/>
          </a:bodyPr>
          <a:lstStyle/>
          <a:p>
            <a:pPr>
              <a:lnSpc>
                <a:spcPct val="150000"/>
              </a:lnSpc>
            </a:pPr>
            <a:r>
              <a:rPr lang="zh-CN" altLang="en-US" sz="1600" dirty="0">
                <a:solidFill>
                  <a:schemeClr val="bg1"/>
                </a:solidFill>
              </a:rPr>
              <a:t>第</a:t>
            </a:r>
            <a:r>
              <a:rPr lang="en-US" altLang="zh-CN" sz="1600" dirty="0">
                <a:solidFill>
                  <a:schemeClr val="bg1"/>
                </a:solidFill>
              </a:rPr>
              <a:t>23b</a:t>
            </a:r>
            <a:r>
              <a:rPr lang="zh-CN" altLang="en-US" sz="1600" dirty="0">
                <a:solidFill>
                  <a:schemeClr val="bg1"/>
                </a:solidFill>
              </a:rPr>
              <a:t>栏“其他应作进项税额转出的情形”：反映除上述进项税额转出情形外，其他应在本期转出的进项税额。</a:t>
            </a:r>
          </a:p>
        </p:txBody>
      </p:sp>
      <p:sp>
        <p:nvSpPr>
          <p:cNvPr id="3" name="文本框 2">
            <a:extLst>
              <a:ext uri="{FF2B5EF4-FFF2-40B4-BE49-F238E27FC236}">
                <a16:creationId xmlns:a16="http://schemas.microsoft.com/office/drawing/2014/main" id="{E79EC871-2BF1-4759-8719-6B756841435B}"/>
              </a:ext>
            </a:extLst>
          </p:cNvPr>
          <p:cNvSpPr txBox="1"/>
          <p:nvPr/>
        </p:nvSpPr>
        <p:spPr>
          <a:xfrm>
            <a:off x="7880609" y="2727576"/>
            <a:ext cx="3622848" cy="1815882"/>
          </a:xfrm>
          <a:prstGeom prst="rect">
            <a:avLst/>
          </a:prstGeom>
          <a:noFill/>
        </p:spPr>
        <p:txBody>
          <a:bodyPr wrap="square" rtlCol="0">
            <a:spAutoFit/>
          </a:bodyPr>
          <a:lstStyle/>
          <a:p>
            <a:r>
              <a:rPr lang="zh-CN" altLang="en-US" sz="1600" dirty="0">
                <a:solidFill>
                  <a:schemeClr val="bg1"/>
                </a:solidFill>
              </a:rPr>
              <a:t>购买增值税专用发票需做进项税转出</a:t>
            </a:r>
            <a:endParaRPr lang="en-US" altLang="zh-CN" sz="1600" dirty="0">
              <a:solidFill>
                <a:schemeClr val="bg1"/>
              </a:solidFill>
            </a:endParaRPr>
          </a:p>
          <a:p>
            <a:endParaRPr lang="en-US" altLang="zh-CN" sz="1600" dirty="0">
              <a:solidFill>
                <a:schemeClr val="bg1"/>
              </a:solidFill>
            </a:endParaRPr>
          </a:p>
          <a:p>
            <a:r>
              <a:rPr lang="zh-CN" altLang="en-US" sz="1600" dirty="0">
                <a:solidFill>
                  <a:schemeClr val="bg1"/>
                </a:solidFill>
              </a:rPr>
              <a:t>借：主营业务成本</a:t>
            </a:r>
            <a:endParaRPr lang="en-US" altLang="zh-CN" sz="1600" dirty="0">
              <a:solidFill>
                <a:schemeClr val="bg1"/>
              </a:solidFill>
              <a:highlight>
                <a:srgbClr val="FF0000"/>
              </a:highlight>
            </a:endParaRPr>
          </a:p>
          <a:p>
            <a:r>
              <a:rPr lang="zh-CN" altLang="en-US" sz="1600" dirty="0">
                <a:solidFill>
                  <a:schemeClr val="bg1"/>
                </a:solidFill>
              </a:rPr>
              <a:t>贷：应交税费</a:t>
            </a:r>
            <a:r>
              <a:rPr lang="en-US" altLang="zh-CN" sz="1600" dirty="0">
                <a:solidFill>
                  <a:schemeClr val="bg1"/>
                </a:solidFill>
              </a:rPr>
              <a:t>—</a:t>
            </a:r>
            <a:r>
              <a:rPr lang="zh-CN" altLang="en-US" sz="1600" dirty="0">
                <a:solidFill>
                  <a:schemeClr val="bg1"/>
                </a:solidFill>
              </a:rPr>
              <a:t>进项税转出</a:t>
            </a:r>
            <a:r>
              <a:rPr lang="en-US" altLang="zh-CN" sz="1600" dirty="0">
                <a:solidFill>
                  <a:schemeClr val="bg1"/>
                </a:solidFill>
              </a:rPr>
              <a:t>—</a:t>
            </a:r>
            <a:r>
              <a:rPr lang="zh-CN" altLang="en-US" sz="1600" dirty="0">
                <a:solidFill>
                  <a:schemeClr val="bg1"/>
                </a:solidFill>
              </a:rPr>
              <a:t>异常凭证转出</a:t>
            </a:r>
            <a:endParaRPr lang="en-US" altLang="zh-CN" sz="1600" dirty="0">
              <a:solidFill>
                <a:schemeClr val="bg1"/>
              </a:solidFill>
              <a:highlight>
                <a:srgbClr val="FF0000"/>
              </a:highlight>
            </a:endParaRPr>
          </a:p>
          <a:p>
            <a:r>
              <a:rPr lang="zh-CN" altLang="en-US" sz="1600" dirty="0">
                <a:solidFill>
                  <a:schemeClr val="bg1"/>
                </a:solidFill>
              </a:rPr>
              <a:t>整个发票金额在企业所得税不可以税前扣除，形成永久性差异</a:t>
            </a:r>
          </a:p>
        </p:txBody>
      </p:sp>
    </p:spTree>
    <p:extLst>
      <p:ext uri="{BB962C8B-B14F-4D97-AF65-F5344CB8AC3E}">
        <p14:creationId xmlns:p14="http://schemas.microsoft.com/office/powerpoint/2010/main" val="106321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8949B48-67C4-4AD9-AEFB-2C4E265B1C43}"/>
              </a:ext>
            </a:extLst>
          </p:cNvPr>
          <p:cNvSpPr txBox="1"/>
          <p:nvPr/>
        </p:nvSpPr>
        <p:spPr>
          <a:xfrm>
            <a:off x="1017346" y="867469"/>
            <a:ext cx="9882786" cy="2542363"/>
          </a:xfrm>
          <a:prstGeom prst="rect">
            <a:avLst/>
          </a:prstGeom>
          <a:noFill/>
        </p:spPr>
        <p:txBody>
          <a:bodyPr wrap="square" rtlCol="0">
            <a:spAutoFit/>
          </a:bodyPr>
          <a:lstStyle/>
          <a:p>
            <a:pPr>
              <a:lnSpc>
                <a:spcPct val="150000"/>
              </a:lnSpc>
            </a:pPr>
            <a:r>
              <a:rPr lang="zh-CN" altLang="en-US" dirty="0"/>
              <a:t>　</a:t>
            </a:r>
            <a:r>
              <a:rPr lang="zh-CN" altLang="en-US" b="1" dirty="0">
                <a:solidFill>
                  <a:schemeClr val="bg1"/>
                </a:solidFill>
              </a:rPr>
              <a:t>如果纳税人的纳税信用等级不为</a:t>
            </a:r>
            <a:r>
              <a:rPr lang="en-US" altLang="zh-CN" b="1" dirty="0">
                <a:solidFill>
                  <a:schemeClr val="bg1"/>
                </a:solidFill>
              </a:rPr>
              <a:t>a</a:t>
            </a:r>
            <a:r>
              <a:rPr lang="zh-CN" altLang="en-US" b="1" dirty="0">
                <a:solidFill>
                  <a:schemeClr val="bg1"/>
                </a:solidFill>
              </a:rPr>
              <a:t>级，按照</a:t>
            </a:r>
            <a:r>
              <a:rPr lang="en-US" altLang="zh-CN" b="1" dirty="0">
                <a:solidFill>
                  <a:schemeClr val="bg1"/>
                </a:solidFill>
              </a:rPr>
              <a:t>《</a:t>
            </a:r>
            <a:r>
              <a:rPr lang="zh-CN" altLang="en-US" b="1" dirty="0">
                <a:solidFill>
                  <a:schemeClr val="bg1"/>
                </a:solidFill>
              </a:rPr>
              <a:t>国家税务总局关于异常增值税扣税凭证管理等有关事项的公告</a:t>
            </a:r>
            <a:r>
              <a:rPr lang="en-US" altLang="zh-CN" b="1" dirty="0">
                <a:solidFill>
                  <a:schemeClr val="bg1"/>
                </a:solidFill>
              </a:rPr>
              <a:t>》</a:t>
            </a:r>
            <a:r>
              <a:rPr lang="zh-CN" altLang="en-US" b="1" dirty="0">
                <a:solidFill>
                  <a:schemeClr val="bg1"/>
                </a:solidFill>
              </a:rPr>
              <a:t>（</a:t>
            </a:r>
            <a:r>
              <a:rPr lang="zh-CN" altLang="en-US" b="1" dirty="0">
                <a:solidFill>
                  <a:srgbClr val="0563C1"/>
                </a:solidFill>
                <a:effectLst/>
                <a:hlinkClick r:id="rId3" action="ppaction://hlinkfile">
                  <a:extLst>
                    <a:ext uri="{A12FA001-AC4F-418D-AE19-62706E023703}">
                      <ahyp:hlinkClr xmlns:ahyp="http://schemas.microsoft.com/office/drawing/2018/hyperlinkcolor" val="tx"/>
                    </a:ext>
                  </a:extLst>
                </a:hlinkClick>
              </a:rPr>
              <a:t>国家税务总局公告</a:t>
            </a:r>
            <a:r>
              <a:rPr lang="en-US" altLang="zh-CN" b="1" dirty="0">
                <a:solidFill>
                  <a:srgbClr val="0563C1"/>
                </a:solidFill>
                <a:effectLst/>
                <a:hlinkClick r:id="rId3" action="ppaction://hlinkfile">
                  <a:extLst>
                    <a:ext uri="{A12FA001-AC4F-418D-AE19-62706E023703}">
                      <ahyp:hlinkClr xmlns:ahyp="http://schemas.microsoft.com/office/drawing/2018/hyperlinkcolor" val="tx"/>
                    </a:ext>
                  </a:extLst>
                </a:hlinkClick>
              </a:rPr>
              <a:t>2019</a:t>
            </a:r>
            <a:r>
              <a:rPr lang="zh-CN" altLang="en-US" b="1" dirty="0">
                <a:solidFill>
                  <a:srgbClr val="0563C1"/>
                </a:solidFill>
                <a:effectLst/>
                <a:hlinkClick r:id="rId3" action="ppaction://hlinkfile">
                  <a:extLst>
                    <a:ext uri="{A12FA001-AC4F-418D-AE19-62706E023703}">
                      <ahyp:hlinkClr xmlns:ahyp="http://schemas.microsoft.com/office/drawing/2018/hyperlinkcolor" val="tx"/>
                    </a:ext>
                  </a:extLst>
                </a:hlinkClick>
              </a:rPr>
              <a:t>年第</a:t>
            </a:r>
            <a:r>
              <a:rPr lang="en-US" altLang="zh-CN" b="1" dirty="0">
                <a:solidFill>
                  <a:srgbClr val="0563C1"/>
                </a:solidFill>
                <a:effectLst/>
                <a:hlinkClick r:id="rId3" action="ppaction://hlinkfile">
                  <a:extLst>
                    <a:ext uri="{A12FA001-AC4F-418D-AE19-62706E023703}">
                      <ahyp:hlinkClr xmlns:ahyp="http://schemas.microsoft.com/office/drawing/2018/hyperlinkcolor" val="tx"/>
                    </a:ext>
                  </a:extLst>
                </a:hlinkClick>
              </a:rPr>
              <a:t>38</a:t>
            </a:r>
            <a:r>
              <a:rPr lang="zh-CN" altLang="en-US" b="1" dirty="0">
                <a:solidFill>
                  <a:schemeClr val="bg1"/>
                </a:solidFill>
                <a:effectLst/>
                <a:hlinkClick r:id="rId3" action="ppaction://hlinkfile">
                  <a:extLst>
                    <a:ext uri="{A12FA001-AC4F-418D-AE19-62706E023703}">
                      <ahyp:hlinkClr xmlns:ahyp="http://schemas.microsoft.com/office/drawing/2018/hyperlinkcolor" val="tx"/>
                    </a:ext>
                  </a:extLst>
                </a:hlinkClick>
              </a:rPr>
              <a:t>号</a:t>
            </a:r>
            <a:r>
              <a:rPr lang="zh-CN" altLang="en-US" b="1" dirty="0">
                <a:solidFill>
                  <a:schemeClr val="bg1"/>
                </a:solidFill>
              </a:rPr>
              <a:t>，以下简称</a:t>
            </a:r>
            <a:r>
              <a:rPr lang="en-US" altLang="zh-CN" b="1" dirty="0">
                <a:solidFill>
                  <a:srgbClr val="0563C1"/>
                </a:solidFill>
                <a:effectLst/>
                <a:hlinkClick r:id="rId3" action="ppaction://hlinkfile">
                  <a:extLst>
                    <a:ext uri="{A12FA001-AC4F-418D-AE19-62706E023703}">
                      <ahyp:hlinkClr xmlns:ahyp="http://schemas.microsoft.com/office/drawing/2018/hyperlinkcolor" val="tx"/>
                    </a:ext>
                  </a:extLst>
                </a:hlinkClick>
              </a:rPr>
              <a:t>38</a:t>
            </a:r>
            <a:r>
              <a:rPr lang="zh-CN" altLang="en-US" b="1" dirty="0">
                <a:solidFill>
                  <a:schemeClr val="bg1"/>
                </a:solidFill>
                <a:effectLst/>
                <a:hlinkClick r:id="rId3" action="ppaction://hlinkfile">
                  <a:extLst>
                    <a:ext uri="{A12FA001-AC4F-418D-AE19-62706E023703}">
                      <ahyp:hlinkClr xmlns:ahyp="http://schemas.microsoft.com/office/drawing/2018/hyperlinkcolor" val="tx"/>
                    </a:ext>
                  </a:extLst>
                </a:hlinkClick>
              </a:rPr>
              <a:t>号公告</a:t>
            </a:r>
            <a:r>
              <a:rPr lang="zh-CN" altLang="en-US" b="1" dirty="0">
                <a:solidFill>
                  <a:schemeClr val="bg1"/>
                </a:solidFill>
              </a:rPr>
              <a:t>）第三条第（一）项规定，应当在纳税人办理收到相关税务事项通知书对应税款所属期的增值税及附加税费申报时，按照</a:t>
            </a:r>
            <a:r>
              <a:rPr lang="en-US" altLang="zh-CN" b="1" dirty="0">
                <a:solidFill>
                  <a:schemeClr val="bg1"/>
                </a:solidFill>
              </a:rPr>
              <a:t>《</a:t>
            </a:r>
            <a:r>
              <a:rPr lang="zh-CN" altLang="en-US" b="1" dirty="0">
                <a:solidFill>
                  <a:schemeClr val="bg1"/>
                </a:solidFill>
              </a:rPr>
              <a:t>增值税及附加税费申报表附列资料（二）</a:t>
            </a:r>
            <a:r>
              <a:rPr lang="en-US" altLang="zh-CN" b="1" dirty="0">
                <a:solidFill>
                  <a:schemeClr val="bg1"/>
                </a:solidFill>
              </a:rPr>
              <a:t>》</a:t>
            </a:r>
            <a:r>
              <a:rPr lang="zh-CN" altLang="en-US" b="1" dirty="0">
                <a:solidFill>
                  <a:schemeClr val="bg1"/>
                </a:solidFill>
              </a:rPr>
              <a:t>填写说明的要求，将对应专用发票已抵扣税额计入</a:t>
            </a:r>
            <a:r>
              <a:rPr lang="en-US" altLang="zh-CN" b="1" dirty="0">
                <a:solidFill>
                  <a:schemeClr val="bg1"/>
                </a:solidFill>
              </a:rPr>
              <a:t>《</a:t>
            </a:r>
            <a:r>
              <a:rPr lang="zh-CN" altLang="en-US" b="1" dirty="0">
                <a:solidFill>
                  <a:schemeClr val="bg1"/>
                </a:solidFill>
              </a:rPr>
              <a:t>增值税及附加税费申报表附列资料（二）</a:t>
            </a:r>
            <a:r>
              <a:rPr lang="en-US" altLang="zh-CN" b="1" dirty="0">
                <a:solidFill>
                  <a:schemeClr val="bg1"/>
                </a:solidFill>
              </a:rPr>
              <a:t>》</a:t>
            </a:r>
            <a:r>
              <a:rPr lang="zh-CN" altLang="en-US" b="1" dirty="0">
                <a:solidFill>
                  <a:schemeClr val="bg1"/>
                </a:solidFill>
              </a:rPr>
              <a:t>第</a:t>
            </a:r>
            <a:r>
              <a:rPr lang="en-US" altLang="zh-CN" b="1" dirty="0">
                <a:solidFill>
                  <a:schemeClr val="bg1"/>
                </a:solidFill>
              </a:rPr>
              <a:t>23a</a:t>
            </a:r>
            <a:r>
              <a:rPr lang="zh-CN" altLang="en-US" b="1" dirty="0">
                <a:solidFill>
                  <a:schemeClr val="bg1"/>
                </a:solidFill>
              </a:rPr>
              <a:t>栏。</a:t>
            </a:r>
            <a:endParaRPr lang="en-US" altLang="zh-CN" sz="1800" b="1" dirty="0">
              <a:solidFill>
                <a:schemeClr val="bg1"/>
              </a:solidFill>
            </a:endParaRPr>
          </a:p>
          <a:p>
            <a:pPr>
              <a:lnSpc>
                <a:spcPct val="150000"/>
              </a:lnSpc>
            </a:pPr>
            <a:endParaRPr lang="en-US" altLang="zh-CN" b="1" dirty="0">
              <a:solidFill>
                <a:schemeClr val="bg1"/>
              </a:solidFill>
            </a:endParaRPr>
          </a:p>
        </p:txBody>
      </p:sp>
      <p:sp>
        <p:nvSpPr>
          <p:cNvPr id="3" name="文本框 2">
            <a:extLst>
              <a:ext uri="{FF2B5EF4-FFF2-40B4-BE49-F238E27FC236}">
                <a16:creationId xmlns:a16="http://schemas.microsoft.com/office/drawing/2014/main" id="{B573B0F7-BA2B-4E41-9EB8-3224D16B8355}"/>
              </a:ext>
            </a:extLst>
          </p:cNvPr>
          <p:cNvSpPr txBox="1"/>
          <p:nvPr/>
        </p:nvSpPr>
        <p:spPr>
          <a:xfrm>
            <a:off x="1053679" y="3500153"/>
            <a:ext cx="9846453" cy="2122376"/>
          </a:xfrm>
          <a:prstGeom prst="rect">
            <a:avLst/>
          </a:prstGeom>
          <a:noFill/>
        </p:spPr>
        <p:txBody>
          <a:bodyPr wrap="square" rtlCol="0">
            <a:spAutoFit/>
          </a:bodyPr>
          <a:lstStyle/>
          <a:p>
            <a:pPr>
              <a:lnSpc>
                <a:spcPct val="150000"/>
              </a:lnSpc>
            </a:pPr>
            <a:r>
              <a:rPr lang="zh-CN" altLang="en-US" sz="1800" b="1" dirty="0">
                <a:solidFill>
                  <a:schemeClr val="bg1"/>
                </a:solidFill>
              </a:rPr>
              <a:t>如果纳税人的纳税信用等级为</a:t>
            </a:r>
            <a:r>
              <a:rPr lang="en-US" altLang="zh-CN" sz="1800" b="1" dirty="0">
                <a:solidFill>
                  <a:schemeClr val="bg1"/>
                </a:solidFill>
              </a:rPr>
              <a:t>a</a:t>
            </a:r>
            <a:r>
              <a:rPr lang="zh-CN" altLang="en-US" sz="1800" b="1" dirty="0">
                <a:solidFill>
                  <a:schemeClr val="bg1"/>
                </a:solidFill>
              </a:rPr>
              <a:t>级，则可以按照</a:t>
            </a:r>
            <a:r>
              <a:rPr lang="en-US" altLang="zh-CN" sz="1800" b="1" dirty="0">
                <a:solidFill>
                  <a:srgbClr val="0563C1"/>
                </a:solidFill>
                <a:effectLst/>
                <a:hlinkClick r:id="rId3" action="ppaction://hlinkfile">
                  <a:extLst>
                    <a:ext uri="{A12FA001-AC4F-418D-AE19-62706E023703}">
                      <ahyp:hlinkClr xmlns:ahyp="http://schemas.microsoft.com/office/drawing/2018/hyperlinkcolor" val="tx"/>
                    </a:ext>
                  </a:extLst>
                </a:hlinkClick>
              </a:rPr>
              <a:t>38</a:t>
            </a:r>
            <a:r>
              <a:rPr lang="zh-CN" altLang="en-US" sz="1800" b="1" dirty="0">
                <a:solidFill>
                  <a:schemeClr val="bg1"/>
                </a:solidFill>
                <a:effectLst/>
                <a:hlinkClick r:id="rId3" action="ppaction://hlinkfile">
                  <a:extLst>
                    <a:ext uri="{A12FA001-AC4F-418D-AE19-62706E023703}">
                      <ahyp:hlinkClr xmlns:ahyp="http://schemas.microsoft.com/office/drawing/2018/hyperlinkcolor" val="tx"/>
                    </a:ext>
                  </a:extLst>
                </a:hlinkClick>
              </a:rPr>
              <a:t>号公告</a:t>
            </a:r>
            <a:r>
              <a:rPr lang="zh-CN" altLang="en-US" sz="1800" b="1" dirty="0">
                <a:solidFill>
                  <a:schemeClr val="bg1"/>
                </a:solidFill>
              </a:rPr>
              <a:t>第三条第（四）项的规定，自接到税务机关通知之日起</a:t>
            </a:r>
            <a:r>
              <a:rPr lang="en-US" altLang="zh-CN" sz="1800" b="1" dirty="0">
                <a:solidFill>
                  <a:schemeClr val="bg1"/>
                </a:solidFill>
              </a:rPr>
              <a:t>10</a:t>
            </a:r>
            <a:r>
              <a:rPr lang="zh-CN" altLang="en-US" sz="1800" b="1" dirty="0">
                <a:solidFill>
                  <a:schemeClr val="bg1"/>
                </a:solidFill>
              </a:rPr>
              <a:t>个工作日内，向主管税务机关</a:t>
            </a:r>
            <a:r>
              <a:rPr lang="zh-CN" altLang="en-US" sz="1800" b="1" dirty="0">
                <a:solidFill>
                  <a:schemeClr val="bg1"/>
                </a:solidFill>
                <a:highlight>
                  <a:srgbClr val="FF0000"/>
                </a:highlight>
              </a:rPr>
              <a:t>提出核实申请</a:t>
            </a:r>
            <a:r>
              <a:rPr lang="zh-CN" altLang="en-US" sz="1800" b="1" dirty="0">
                <a:solidFill>
                  <a:schemeClr val="bg1"/>
                </a:solidFill>
              </a:rPr>
              <a:t>，在税务机关出具核实结果之前暂不作进项税额转出处理，也不需要将对应专用发票已抵扣税额计入</a:t>
            </a:r>
            <a:r>
              <a:rPr lang="en-US" altLang="zh-CN" sz="1800" b="1" dirty="0">
                <a:solidFill>
                  <a:schemeClr val="bg1"/>
                </a:solidFill>
              </a:rPr>
              <a:t>《</a:t>
            </a:r>
            <a:r>
              <a:rPr lang="zh-CN" altLang="en-US" sz="1800" b="1" dirty="0">
                <a:solidFill>
                  <a:schemeClr val="bg1"/>
                </a:solidFill>
              </a:rPr>
              <a:t>增值税及附加税费申报表附列资料（二）</a:t>
            </a:r>
            <a:r>
              <a:rPr lang="en-US" altLang="zh-CN" sz="1800" b="1" dirty="0">
                <a:solidFill>
                  <a:schemeClr val="bg1"/>
                </a:solidFill>
              </a:rPr>
              <a:t>》</a:t>
            </a:r>
            <a:r>
              <a:rPr lang="zh-CN" altLang="en-US" sz="1800" b="1" dirty="0">
                <a:solidFill>
                  <a:schemeClr val="bg1"/>
                </a:solidFill>
              </a:rPr>
              <a:t>第</a:t>
            </a:r>
            <a:r>
              <a:rPr lang="en-US" altLang="zh-CN" sz="1800" b="1" dirty="0">
                <a:solidFill>
                  <a:schemeClr val="bg1"/>
                </a:solidFill>
              </a:rPr>
              <a:t>23a</a:t>
            </a:r>
            <a:r>
              <a:rPr lang="zh-CN" altLang="en-US" sz="1800" b="1" dirty="0">
                <a:solidFill>
                  <a:schemeClr val="bg1"/>
                </a:solidFill>
              </a:rPr>
              <a:t>栏。  若纳税人逾期未提出核实申请，或者提出核实申请但经核实确认相关发票不符合现行增值税进项税额抵扣相关规定的，应当继续作进项转出处理。</a:t>
            </a:r>
          </a:p>
        </p:txBody>
      </p:sp>
    </p:spTree>
    <p:extLst>
      <p:ext uri="{BB962C8B-B14F-4D97-AF65-F5344CB8AC3E}">
        <p14:creationId xmlns:p14="http://schemas.microsoft.com/office/powerpoint/2010/main" val="21958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8A8E5AE-1EF4-4898-831C-5D2966DE25AF}"/>
              </a:ext>
            </a:extLst>
          </p:cNvPr>
          <p:cNvSpPr txBox="1"/>
          <p:nvPr/>
        </p:nvSpPr>
        <p:spPr>
          <a:xfrm>
            <a:off x="869992" y="1386301"/>
            <a:ext cx="10452016" cy="1706878"/>
          </a:xfrm>
          <a:prstGeom prst="rect">
            <a:avLst/>
          </a:prstGeom>
          <a:noFill/>
        </p:spPr>
        <p:txBody>
          <a:bodyPr wrap="square" rtlCol="0">
            <a:spAutoFit/>
          </a:bodyPr>
          <a:lstStyle/>
          <a:p>
            <a:pPr>
              <a:lnSpc>
                <a:spcPct val="150000"/>
              </a:lnSpc>
            </a:pPr>
            <a:r>
              <a:rPr lang="zh-CN" altLang="en-US" dirty="0">
                <a:solidFill>
                  <a:schemeClr val="bg1"/>
                </a:solidFill>
                <a:highlight>
                  <a:srgbClr val="FF0000"/>
                </a:highlight>
              </a:rPr>
              <a:t>问题：</a:t>
            </a:r>
            <a:r>
              <a:rPr lang="en-US" altLang="zh-CN" dirty="0">
                <a:solidFill>
                  <a:schemeClr val="bg1"/>
                </a:solidFill>
                <a:highlight>
                  <a:srgbClr val="FF0000"/>
                </a:highlight>
              </a:rPr>
              <a:t>2021</a:t>
            </a:r>
            <a:r>
              <a:rPr lang="zh-CN" altLang="en-US" dirty="0">
                <a:solidFill>
                  <a:schemeClr val="bg1"/>
                </a:solidFill>
                <a:highlight>
                  <a:srgbClr val="FF0000"/>
                </a:highlight>
              </a:rPr>
              <a:t>年</a:t>
            </a:r>
            <a:r>
              <a:rPr lang="en-US" altLang="zh-CN" dirty="0">
                <a:solidFill>
                  <a:schemeClr val="bg1"/>
                </a:solidFill>
                <a:highlight>
                  <a:srgbClr val="FF0000"/>
                </a:highlight>
              </a:rPr>
              <a:t>7</a:t>
            </a:r>
            <a:r>
              <a:rPr lang="zh-CN" altLang="en-US" dirty="0">
                <a:solidFill>
                  <a:schemeClr val="bg1"/>
                </a:solidFill>
                <a:highlight>
                  <a:srgbClr val="FF0000"/>
                </a:highlight>
              </a:rPr>
              <a:t>月份及之后税款所属期</a:t>
            </a:r>
            <a:r>
              <a:rPr lang="en-US" altLang="zh-CN" dirty="0">
                <a:solidFill>
                  <a:schemeClr val="bg1"/>
                </a:solidFill>
                <a:highlight>
                  <a:srgbClr val="FF0000"/>
                </a:highlight>
              </a:rPr>
              <a:t>,</a:t>
            </a:r>
            <a:r>
              <a:rPr lang="zh-CN" altLang="en-US" dirty="0">
                <a:solidFill>
                  <a:schemeClr val="bg1"/>
                </a:solidFill>
                <a:highlight>
                  <a:srgbClr val="FF0000"/>
                </a:highlight>
              </a:rPr>
              <a:t>纳税人收到主管税务机关送达的税务事项通知书，告知其已作进项税额转出的异常增值税扣税凭证，被税务机关解除异常，对应增值税专用发票可按照现行规定继续抵扣。纳税人在办理纳税申报时应当如何处理？ </a:t>
            </a:r>
          </a:p>
          <a:p>
            <a:pPr>
              <a:lnSpc>
                <a:spcPct val="150000"/>
              </a:lnSpc>
            </a:pPr>
            <a:r>
              <a:rPr lang="zh-CN" altLang="en-US" dirty="0">
                <a:solidFill>
                  <a:schemeClr val="bg1"/>
                </a:solidFill>
              </a:rPr>
              <a:t>　　</a:t>
            </a:r>
          </a:p>
        </p:txBody>
      </p:sp>
      <p:sp>
        <p:nvSpPr>
          <p:cNvPr id="3" name="文本框 2">
            <a:extLst>
              <a:ext uri="{FF2B5EF4-FFF2-40B4-BE49-F238E27FC236}">
                <a16:creationId xmlns:a16="http://schemas.microsoft.com/office/drawing/2014/main" id="{8F06C0C4-B33C-4CF9-9146-CA0544FB93E3}"/>
              </a:ext>
            </a:extLst>
          </p:cNvPr>
          <p:cNvSpPr txBox="1"/>
          <p:nvPr/>
        </p:nvSpPr>
        <p:spPr>
          <a:xfrm>
            <a:off x="804053" y="3140093"/>
            <a:ext cx="10730575" cy="2122376"/>
          </a:xfrm>
          <a:prstGeom prst="rect">
            <a:avLst/>
          </a:prstGeom>
          <a:noFill/>
        </p:spPr>
        <p:txBody>
          <a:bodyPr wrap="square" rtlCol="0">
            <a:spAutoFit/>
          </a:bodyPr>
          <a:lstStyle/>
          <a:p>
            <a:pPr>
              <a:lnSpc>
                <a:spcPct val="150000"/>
              </a:lnSpc>
            </a:pPr>
            <a:r>
              <a:rPr lang="zh-CN" altLang="en-US" dirty="0">
                <a:solidFill>
                  <a:schemeClr val="bg1"/>
                </a:solidFill>
              </a:rPr>
              <a:t>按照</a:t>
            </a:r>
            <a:r>
              <a:rPr lang="en-US" altLang="zh-CN" dirty="0">
                <a:solidFill>
                  <a:schemeClr val="bg1"/>
                </a:solidFill>
              </a:rPr>
              <a:t>《</a:t>
            </a:r>
            <a:r>
              <a:rPr lang="zh-CN" altLang="en-US" dirty="0">
                <a:solidFill>
                  <a:schemeClr val="bg1"/>
                </a:solidFill>
              </a:rPr>
              <a:t>增值税及附加税费申报表（一般纳税人适用）</a:t>
            </a:r>
            <a:r>
              <a:rPr lang="en-US" altLang="zh-CN" dirty="0">
                <a:solidFill>
                  <a:schemeClr val="bg1"/>
                </a:solidFill>
              </a:rPr>
              <a:t>》</a:t>
            </a:r>
            <a:r>
              <a:rPr lang="zh-CN" altLang="en-US" dirty="0">
                <a:solidFill>
                  <a:schemeClr val="bg1"/>
                </a:solidFill>
              </a:rPr>
              <a:t>及其附列资料填写说明，</a:t>
            </a:r>
            <a:r>
              <a:rPr lang="en-US" altLang="zh-CN" dirty="0">
                <a:solidFill>
                  <a:schemeClr val="bg1"/>
                </a:solidFill>
              </a:rPr>
              <a:t>《</a:t>
            </a:r>
            <a:r>
              <a:rPr lang="zh-CN" altLang="en-US" dirty="0">
                <a:solidFill>
                  <a:schemeClr val="bg1"/>
                </a:solidFill>
              </a:rPr>
              <a:t>增值税及附加税费申报表附列资料（二）</a:t>
            </a:r>
            <a:r>
              <a:rPr lang="en-US" altLang="zh-CN" dirty="0">
                <a:solidFill>
                  <a:schemeClr val="bg1"/>
                </a:solidFill>
              </a:rPr>
              <a:t>》</a:t>
            </a:r>
            <a:r>
              <a:rPr lang="zh-CN" altLang="en-US" dirty="0">
                <a:solidFill>
                  <a:schemeClr val="bg1"/>
                </a:solidFill>
              </a:rPr>
              <a:t>第</a:t>
            </a:r>
            <a:r>
              <a:rPr lang="en-US" altLang="zh-CN" dirty="0">
                <a:solidFill>
                  <a:schemeClr val="bg1"/>
                </a:solidFill>
              </a:rPr>
              <a:t>23a</a:t>
            </a:r>
            <a:r>
              <a:rPr lang="zh-CN" altLang="en-US" dirty="0">
                <a:solidFill>
                  <a:schemeClr val="bg1"/>
                </a:solidFill>
              </a:rPr>
              <a:t>栏“异常凭证转出进项税额”栏次，填写本期异常增值税扣税凭证转出的进项税额。异常增值税扣税凭证转出后，经核实允许继续抵扣的，且纳税人重新确认用于抵扣的，</a:t>
            </a:r>
            <a:r>
              <a:rPr lang="zh-CN" altLang="en-US" dirty="0">
                <a:solidFill>
                  <a:srgbClr val="FFFF00"/>
                </a:solidFill>
              </a:rPr>
              <a:t>在本栏填入负数。 </a:t>
            </a:r>
          </a:p>
          <a:p>
            <a:pPr>
              <a:lnSpc>
                <a:spcPct val="150000"/>
              </a:lnSpc>
            </a:pPr>
            <a:r>
              <a:rPr lang="zh-CN" altLang="en-US" dirty="0">
                <a:solidFill>
                  <a:schemeClr val="bg1"/>
                </a:solidFill>
              </a:rPr>
              <a:t>　　</a:t>
            </a:r>
          </a:p>
        </p:txBody>
      </p:sp>
      <p:sp>
        <p:nvSpPr>
          <p:cNvPr id="4" name="文本框 3">
            <a:extLst>
              <a:ext uri="{FF2B5EF4-FFF2-40B4-BE49-F238E27FC236}">
                <a16:creationId xmlns:a16="http://schemas.microsoft.com/office/drawing/2014/main" id="{A76E499B-9C74-4C9D-8FC8-7B999FC4234C}"/>
              </a:ext>
            </a:extLst>
          </p:cNvPr>
          <p:cNvSpPr txBox="1"/>
          <p:nvPr/>
        </p:nvSpPr>
        <p:spPr>
          <a:xfrm>
            <a:off x="917646" y="5176520"/>
            <a:ext cx="10356707" cy="369332"/>
          </a:xfrm>
          <a:prstGeom prst="rect">
            <a:avLst/>
          </a:prstGeom>
          <a:noFill/>
        </p:spPr>
        <p:txBody>
          <a:bodyPr wrap="square" rtlCol="0">
            <a:spAutoFit/>
          </a:bodyPr>
          <a:lstStyle/>
          <a:p>
            <a:r>
              <a:rPr lang="zh-CN" altLang="en-US" dirty="0">
                <a:solidFill>
                  <a:schemeClr val="bg1"/>
                </a:solidFill>
                <a:highlight>
                  <a:srgbClr val="FF0000"/>
                </a:highlight>
              </a:rPr>
              <a:t>在解除异常凭证后，纳税人是否需要通过增值税发票综合服务平台对相关发票</a:t>
            </a:r>
            <a:r>
              <a:rPr lang="zh-CN" altLang="en-US" b="1" dirty="0">
                <a:solidFill>
                  <a:srgbClr val="FFFF00"/>
                </a:solidFill>
                <a:highlight>
                  <a:srgbClr val="FF0000"/>
                </a:highlight>
              </a:rPr>
              <a:t>再次进行抵扣勾选？</a:t>
            </a:r>
            <a:endParaRPr lang="zh-CN" altLang="en-US" dirty="0">
              <a:highlight>
                <a:srgbClr val="FF0000"/>
              </a:highlight>
            </a:endParaRPr>
          </a:p>
        </p:txBody>
      </p:sp>
    </p:spTree>
    <p:extLst>
      <p:ext uri="{BB962C8B-B14F-4D97-AF65-F5344CB8AC3E}">
        <p14:creationId xmlns:p14="http://schemas.microsoft.com/office/powerpoint/2010/main" val="17232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7170" name="文本框 1"/>
          <p:cNvSpPr txBox="1"/>
          <p:nvPr/>
        </p:nvSpPr>
        <p:spPr>
          <a:xfrm>
            <a:off x="987425" y="512763"/>
            <a:ext cx="306228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简并征收历史沿革</a:t>
            </a:r>
          </a:p>
        </p:txBody>
      </p:sp>
      <p:grpSp>
        <p:nvGrpSpPr>
          <p:cNvPr id="7171" name="组合 5"/>
          <p:cNvGrpSpPr/>
          <p:nvPr/>
        </p:nvGrpSpPr>
        <p:grpSpPr>
          <a:xfrm>
            <a:off x="461963" y="846138"/>
            <a:ext cx="3486150" cy="309562"/>
            <a:chOff x="0" y="0"/>
            <a:chExt cx="3275216" cy="291392"/>
          </a:xfrm>
        </p:grpSpPr>
        <p:sp>
          <p:nvSpPr>
            <p:cNvPr id="7201" name="菱形 6"/>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202" name="泪滴形 7"/>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7203" name="泪滴形 8"/>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7204" name="菱形 9"/>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7205" name="直接连接符 10"/>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7172" name="文本框 11"/>
          <p:cNvSpPr txBox="1"/>
          <p:nvPr/>
        </p:nvSpPr>
        <p:spPr>
          <a:xfrm>
            <a:off x="3908425" y="1427163"/>
            <a:ext cx="901700"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solidFill>
                  <a:schemeClr val="bg1"/>
                </a:solidFill>
              </a:rPr>
              <a:t>2019</a:t>
            </a:r>
            <a:endParaRPr lang="zh-CN" altLang="en-US" sz="1800" dirty="0">
              <a:solidFill>
                <a:schemeClr val="bg1"/>
              </a:solidFill>
            </a:endParaRPr>
          </a:p>
        </p:txBody>
      </p:sp>
      <p:sp>
        <p:nvSpPr>
          <p:cNvPr id="7173" name="椭圆 13"/>
          <p:cNvSpPr/>
          <p:nvPr/>
        </p:nvSpPr>
        <p:spPr>
          <a:xfrm>
            <a:off x="4200525" y="1763713"/>
            <a:ext cx="115888" cy="115887"/>
          </a:xfrm>
          <a:prstGeom prst="ellipse">
            <a:avLst/>
          </a:prstGeom>
          <a:solidFill>
            <a:schemeClr val="bg1"/>
          </a:solidFill>
          <a:ln w="12700" cap="flat" cmpd="sng">
            <a:solidFill>
              <a:srgbClr val="7F7F7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7174" name="直接连接符 14"/>
          <p:cNvCxnSpPr/>
          <p:nvPr/>
        </p:nvCxnSpPr>
        <p:spPr>
          <a:xfrm>
            <a:off x="4257675" y="1879600"/>
            <a:ext cx="0" cy="893763"/>
          </a:xfrm>
          <a:prstGeom prst="line">
            <a:avLst/>
          </a:prstGeom>
          <a:ln w="6350" cap="flat" cmpd="sng">
            <a:solidFill>
              <a:schemeClr val="bg1"/>
            </a:solidFill>
            <a:prstDash val="solid"/>
            <a:headEnd type="none" w="med" len="med"/>
            <a:tailEnd type="none" w="med" len="med"/>
          </a:ln>
        </p:spPr>
      </p:cxnSp>
      <p:sp>
        <p:nvSpPr>
          <p:cNvPr id="7175" name="椭圆 15"/>
          <p:cNvSpPr/>
          <p:nvPr/>
        </p:nvSpPr>
        <p:spPr>
          <a:xfrm>
            <a:off x="4200525" y="3024188"/>
            <a:ext cx="115888" cy="115887"/>
          </a:xfrm>
          <a:prstGeom prst="ellipse">
            <a:avLst/>
          </a:prstGeom>
          <a:solidFill>
            <a:schemeClr val="bg1"/>
          </a:solidFill>
          <a:ln w="12700" cap="flat" cmpd="sng">
            <a:solidFill>
              <a:srgbClr val="7F7F7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6" name="文本框 16"/>
          <p:cNvSpPr txBox="1"/>
          <p:nvPr/>
        </p:nvSpPr>
        <p:spPr>
          <a:xfrm>
            <a:off x="3908425" y="2713038"/>
            <a:ext cx="723900"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solidFill>
                  <a:schemeClr val="bg1"/>
                </a:solidFill>
              </a:rPr>
              <a:t>2020</a:t>
            </a:r>
            <a:endParaRPr lang="zh-CN" altLang="en-US" sz="1800" dirty="0">
              <a:solidFill>
                <a:schemeClr val="bg1"/>
              </a:solidFill>
            </a:endParaRPr>
          </a:p>
        </p:txBody>
      </p:sp>
      <p:cxnSp>
        <p:nvCxnSpPr>
          <p:cNvPr id="7177" name="直接连接符 17"/>
          <p:cNvCxnSpPr/>
          <p:nvPr/>
        </p:nvCxnSpPr>
        <p:spPr>
          <a:xfrm>
            <a:off x="4257675" y="3140075"/>
            <a:ext cx="0" cy="893763"/>
          </a:xfrm>
          <a:prstGeom prst="line">
            <a:avLst/>
          </a:prstGeom>
          <a:ln w="6350" cap="flat" cmpd="sng">
            <a:solidFill>
              <a:schemeClr val="bg1"/>
            </a:solidFill>
            <a:prstDash val="solid"/>
            <a:headEnd type="none" w="med" len="med"/>
            <a:tailEnd type="none" w="med" len="med"/>
          </a:ln>
        </p:spPr>
      </p:cxnSp>
      <p:sp>
        <p:nvSpPr>
          <p:cNvPr id="7178" name="椭圆 18"/>
          <p:cNvSpPr/>
          <p:nvPr/>
        </p:nvSpPr>
        <p:spPr>
          <a:xfrm>
            <a:off x="4208463" y="4310063"/>
            <a:ext cx="115887" cy="115887"/>
          </a:xfrm>
          <a:prstGeom prst="ellipse">
            <a:avLst/>
          </a:prstGeom>
          <a:solidFill>
            <a:schemeClr val="bg1"/>
          </a:solidFill>
          <a:ln w="12700" cap="flat" cmpd="sng">
            <a:solidFill>
              <a:srgbClr val="7F7F7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9" name="文本框 19"/>
          <p:cNvSpPr txBox="1"/>
          <p:nvPr/>
        </p:nvSpPr>
        <p:spPr>
          <a:xfrm>
            <a:off x="3916363" y="3998913"/>
            <a:ext cx="722312"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solidFill>
                  <a:schemeClr val="bg1"/>
                </a:solidFill>
              </a:rPr>
              <a:t>2021</a:t>
            </a:r>
            <a:endParaRPr lang="zh-CN" altLang="en-US" sz="1800" dirty="0">
              <a:solidFill>
                <a:schemeClr val="bg1"/>
              </a:solidFill>
            </a:endParaRPr>
          </a:p>
        </p:txBody>
      </p:sp>
      <p:cxnSp>
        <p:nvCxnSpPr>
          <p:cNvPr id="7180" name="直接连接符 20"/>
          <p:cNvCxnSpPr/>
          <p:nvPr/>
        </p:nvCxnSpPr>
        <p:spPr>
          <a:xfrm>
            <a:off x="4257675" y="4425950"/>
            <a:ext cx="0" cy="893763"/>
          </a:xfrm>
          <a:prstGeom prst="line">
            <a:avLst/>
          </a:prstGeom>
          <a:ln w="6350" cap="flat" cmpd="sng">
            <a:solidFill>
              <a:schemeClr val="bg1"/>
            </a:solidFill>
            <a:prstDash val="solid"/>
            <a:headEnd type="none" w="med" len="med"/>
            <a:tailEnd type="none" w="med" len="med"/>
          </a:ln>
        </p:spPr>
      </p:cxnSp>
      <p:sp>
        <p:nvSpPr>
          <p:cNvPr id="7181" name="椭圆 21"/>
          <p:cNvSpPr/>
          <p:nvPr/>
        </p:nvSpPr>
        <p:spPr>
          <a:xfrm>
            <a:off x="4208463" y="5262563"/>
            <a:ext cx="115887" cy="115887"/>
          </a:xfrm>
          <a:prstGeom prst="ellipse">
            <a:avLst/>
          </a:prstGeom>
          <a:solidFill>
            <a:schemeClr val="bg1"/>
          </a:solidFill>
          <a:ln w="12700" cap="flat" cmpd="sng">
            <a:solidFill>
              <a:srgbClr val="7F7F7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82" name="文本框 22"/>
          <p:cNvSpPr txBox="1"/>
          <p:nvPr/>
        </p:nvSpPr>
        <p:spPr>
          <a:xfrm>
            <a:off x="3954463" y="5341938"/>
            <a:ext cx="723900" cy="3698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solidFill>
                  <a:schemeClr val="bg1"/>
                </a:solidFill>
              </a:rPr>
              <a:t>2021</a:t>
            </a:r>
            <a:endParaRPr lang="zh-CN" altLang="en-US" sz="1800" dirty="0">
              <a:solidFill>
                <a:schemeClr val="bg1"/>
              </a:solidFill>
            </a:endParaRPr>
          </a:p>
        </p:txBody>
      </p:sp>
      <p:pic>
        <p:nvPicPr>
          <p:cNvPr id="7183" name="组合 24"/>
          <p:cNvPicPr/>
          <p:nvPr/>
        </p:nvPicPr>
        <p:blipFill>
          <a:blip r:embed="rId3"/>
          <a:stretch>
            <a:fillRect/>
          </a:stretch>
        </p:blipFill>
        <p:spPr>
          <a:xfrm>
            <a:off x="1689100" y="1809750"/>
            <a:ext cx="2266950" cy="379413"/>
          </a:xfrm>
          <a:prstGeom prst="rect">
            <a:avLst/>
          </a:prstGeom>
          <a:noFill/>
          <a:ln w="9525">
            <a:noFill/>
          </a:ln>
        </p:spPr>
      </p:pic>
      <p:sp>
        <p:nvSpPr>
          <p:cNvPr id="7184" name="TextBox 10"/>
          <p:cNvSpPr txBox="1"/>
          <p:nvPr/>
        </p:nvSpPr>
        <p:spPr>
          <a:xfrm>
            <a:off x="1597025" y="2297113"/>
            <a:ext cx="2060575"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rPr>
              <a:t>自</a:t>
            </a:r>
            <a:r>
              <a:rPr lang="en-US" altLang="zh-CN" sz="1200" dirty="0">
                <a:solidFill>
                  <a:schemeClr val="bg1"/>
                </a:solidFill>
                <a:latin typeface="微软雅黑" panose="020B0503020204020204" pitchFamily="34" charset="-122"/>
                <a:ea typeface="微软雅黑" panose="020B0503020204020204" pitchFamily="34" charset="-122"/>
              </a:rPr>
              <a:t>2019</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日起，城镇土地使用税和房产税合并申报</a:t>
            </a:r>
          </a:p>
        </p:txBody>
      </p:sp>
      <p:sp>
        <p:nvSpPr>
          <p:cNvPr id="7185" name="文本框 27"/>
          <p:cNvSpPr txBox="1"/>
          <p:nvPr/>
        </p:nvSpPr>
        <p:spPr>
          <a:xfrm>
            <a:off x="1697038" y="1833563"/>
            <a:ext cx="1512887" cy="3381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600" b="1" dirty="0">
                <a:solidFill>
                  <a:schemeClr val="bg1"/>
                </a:solidFill>
                <a:latin typeface="微软雅黑" panose="020B0503020204020204" pitchFamily="34" charset="-122"/>
                <a:ea typeface="微软雅黑" panose="020B0503020204020204" pitchFamily="34" charset="-122"/>
              </a:rPr>
              <a:t>2019.10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186" name="组合 31"/>
          <p:cNvPicPr/>
          <p:nvPr/>
        </p:nvPicPr>
        <p:blipFill>
          <a:blip r:embed="rId4"/>
          <a:stretch>
            <a:fillRect/>
          </a:stretch>
        </p:blipFill>
        <p:spPr>
          <a:xfrm>
            <a:off x="1663700" y="4376738"/>
            <a:ext cx="2311400" cy="371475"/>
          </a:xfrm>
          <a:prstGeom prst="rect">
            <a:avLst/>
          </a:prstGeom>
          <a:noFill/>
          <a:ln w="9525">
            <a:noFill/>
          </a:ln>
        </p:spPr>
      </p:pic>
      <p:sp>
        <p:nvSpPr>
          <p:cNvPr id="7187" name="TextBox 10"/>
          <p:cNvSpPr txBox="1"/>
          <p:nvPr/>
        </p:nvSpPr>
        <p:spPr>
          <a:xfrm>
            <a:off x="1593850" y="4830763"/>
            <a:ext cx="2060575"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rPr>
              <a:t>自</a:t>
            </a:r>
            <a:r>
              <a:rPr lang="en-US" altLang="zh-CN" sz="1200" dirty="0">
                <a:solidFill>
                  <a:schemeClr val="bg1"/>
                </a:solidFill>
                <a:latin typeface="微软雅黑" panose="020B0503020204020204" pitchFamily="34" charset="-122"/>
                <a:ea typeface="微软雅黑" panose="020B0503020204020204" pitchFamily="34" charset="-122"/>
              </a:rPr>
              <a:t>2021</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日起，全国纳税人申报财产和行为税进行合并申报</a:t>
            </a:r>
          </a:p>
        </p:txBody>
      </p:sp>
      <p:sp>
        <p:nvSpPr>
          <p:cNvPr id="7188" name="文本框 34"/>
          <p:cNvSpPr txBox="1"/>
          <p:nvPr/>
        </p:nvSpPr>
        <p:spPr>
          <a:xfrm>
            <a:off x="1697038" y="4394200"/>
            <a:ext cx="1512887" cy="3381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600" b="1" dirty="0">
                <a:solidFill>
                  <a:schemeClr val="bg1"/>
                </a:solidFill>
                <a:latin typeface="微软雅黑" panose="020B0503020204020204" pitchFamily="34" charset="-122"/>
                <a:ea typeface="微软雅黑" panose="020B0503020204020204" pitchFamily="34" charset="-122"/>
              </a:rPr>
              <a:t>2021.4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189" name="组合 38"/>
          <p:cNvPicPr/>
          <p:nvPr/>
        </p:nvPicPr>
        <p:blipFill>
          <a:blip r:embed="rId5"/>
          <a:stretch>
            <a:fillRect/>
          </a:stretch>
        </p:blipFill>
        <p:spPr>
          <a:xfrm>
            <a:off x="4602163" y="3084513"/>
            <a:ext cx="2236787" cy="360362"/>
          </a:xfrm>
          <a:prstGeom prst="rect">
            <a:avLst/>
          </a:prstGeom>
          <a:noFill/>
          <a:ln w="9525">
            <a:noFill/>
          </a:ln>
        </p:spPr>
      </p:pic>
      <p:sp>
        <p:nvSpPr>
          <p:cNvPr id="7190" name="TextBox 10"/>
          <p:cNvSpPr txBox="1"/>
          <p:nvPr/>
        </p:nvSpPr>
        <p:spPr>
          <a:xfrm>
            <a:off x="4776787" y="3478213"/>
            <a:ext cx="2273295" cy="64633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200" dirty="0">
                <a:solidFill>
                  <a:schemeClr val="bg1"/>
                </a:solidFill>
                <a:latin typeface="微软雅黑" panose="020B0503020204020204" pitchFamily="34" charset="-122"/>
                <a:ea typeface="微软雅黑" panose="020B0503020204020204" pitchFamily="34" charset="-122"/>
              </a:rPr>
              <a:t>2020</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12</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日起，江苏、安徽、海南、重庆、宁波试点财产和行为税合并申报</a:t>
            </a:r>
            <a:r>
              <a:rPr lang="en-US" altLang="zh-CN" sz="1200" dirty="0">
                <a:solidFill>
                  <a:schemeClr val="bg1"/>
                </a:solidFill>
                <a:latin typeface="微软雅黑" panose="020B0503020204020204" pitchFamily="34" charset="-122"/>
                <a:ea typeface="微软雅黑" panose="020B0503020204020204" pitchFamily="34" charset="-122"/>
              </a:rPr>
              <a:t>2019</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7191" name="文本框 41"/>
          <p:cNvSpPr txBox="1"/>
          <p:nvPr/>
        </p:nvSpPr>
        <p:spPr>
          <a:xfrm>
            <a:off x="4864100" y="3105150"/>
            <a:ext cx="1512888" cy="339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600" b="1" dirty="0">
                <a:solidFill>
                  <a:schemeClr val="bg1"/>
                </a:solidFill>
                <a:latin typeface="微软雅黑" panose="020B0503020204020204" pitchFamily="34" charset="-122"/>
                <a:ea typeface="微软雅黑" panose="020B0503020204020204" pitchFamily="34" charset="-122"/>
              </a:rPr>
              <a:t>2020.12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192" name="组合 45"/>
          <p:cNvPicPr/>
          <p:nvPr/>
        </p:nvPicPr>
        <p:blipFill>
          <a:blip r:embed="rId6"/>
          <a:stretch>
            <a:fillRect/>
          </a:stretch>
        </p:blipFill>
        <p:spPr>
          <a:xfrm>
            <a:off x="4578350" y="5303838"/>
            <a:ext cx="2273300" cy="365125"/>
          </a:xfrm>
          <a:prstGeom prst="rect">
            <a:avLst/>
          </a:prstGeom>
          <a:noFill/>
          <a:ln w="9525">
            <a:noFill/>
          </a:ln>
        </p:spPr>
      </p:pic>
      <p:sp>
        <p:nvSpPr>
          <p:cNvPr id="7193" name="TextBox 10"/>
          <p:cNvSpPr txBox="1"/>
          <p:nvPr/>
        </p:nvSpPr>
        <p:spPr>
          <a:xfrm>
            <a:off x="4776788" y="5711825"/>
            <a:ext cx="2062162" cy="5909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indent="0" algn="l" eaLnBrk="1" latinLnBrk="0" hangingPunct="1">
              <a:buNone/>
            </a:pPr>
            <a:r>
              <a:rPr lang="zh-CN" altLang="en-US" sz="1200" b="1" dirty="0">
                <a:solidFill>
                  <a:schemeClr val="bg1"/>
                </a:solidFill>
                <a:latin typeface="Arial" panose="020B0604020202020204" pitchFamily="34" charset="0"/>
                <a:ea typeface="宋体" panose="02010600030101010101" pitchFamily="2" charset="-122"/>
              </a:rPr>
              <a:t>自</a:t>
            </a:r>
            <a:r>
              <a:rPr lang="en-US" altLang="zh-CN" sz="1200" b="1" dirty="0">
                <a:solidFill>
                  <a:schemeClr val="bg1"/>
                </a:solidFill>
                <a:latin typeface="Arial" panose="020B0604020202020204" pitchFamily="34" charset="0"/>
                <a:ea typeface="宋体" panose="02010600030101010101" pitchFamily="2" charset="-122"/>
              </a:rPr>
              <a:t>2021</a:t>
            </a:r>
            <a:r>
              <a:rPr lang="zh-CN" altLang="en-US" sz="1200" b="1" dirty="0">
                <a:solidFill>
                  <a:schemeClr val="bg1"/>
                </a:solidFill>
                <a:latin typeface="Arial" panose="020B0604020202020204" pitchFamily="34" charset="0"/>
                <a:ea typeface="宋体" panose="02010600030101010101" pitchFamily="2" charset="-122"/>
              </a:rPr>
              <a:t>年</a:t>
            </a:r>
            <a:r>
              <a:rPr lang="en-US" altLang="zh-CN" sz="1200" b="1" dirty="0">
                <a:solidFill>
                  <a:schemeClr val="bg1"/>
                </a:solidFill>
                <a:latin typeface="Arial" panose="020B0604020202020204" pitchFamily="34" charset="0"/>
                <a:ea typeface="宋体" panose="02010600030101010101" pitchFamily="2" charset="-122"/>
              </a:rPr>
              <a:t>8</a:t>
            </a:r>
            <a:r>
              <a:rPr lang="zh-CN" altLang="en-US" sz="1200" b="1" dirty="0">
                <a:solidFill>
                  <a:schemeClr val="bg1"/>
                </a:solidFill>
                <a:latin typeface="Arial" panose="020B0604020202020204" pitchFamily="34" charset="0"/>
                <a:ea typeface="宋体" panose="02010600030101010101" pitchFamily="2" charset="-122"/>
              </a:rPr>
              <a:t>月</a:t>
            </a:r>
            <a:r>
              <a:rPr lang="en-US" altLang="zh-CN" sz="1200" b="1" dirty="0">
                <a:solidFill>
                  <a:schemeClr val="bg1"/>
                </a:solidFill>
                <a:latin typeface="Arial" panose="020B0604020202020204" pitchFamily="34" charset="0"/>
                <a:ea typeface="宋体" panose="02010600030101010101" pitchFamily="2" charset="-122"/>
              </a:rPr>
              <a:t>1</a:t>
            </a:r>
            <a:r>
              <a:rPr lang="zh-CN" altLang="en-US" sz="1200" b="1" dirty="0">
                <a:solidFill>
                  <a:schemeClr val="bg1"/>
                </a:solidFill>
                <a:latin typeface="Arial" panose="020B0604020202020204" pitchFamily="34" charset="0"/>
                <a:ea typeface="宋体" panose="02010600030101010101" pitchFamily="2" charset="-122"/>
              </a:rPr>
              <a:t>日起全面推行增值税、消费税同附加税整合表整合</a:t>
            </a:r>
          </a:p>
        </p:txBody>
      </p:sp>
      <p:sp>
        <p:nvSpPr>
          <p:cNvPr id="7194" name="文本框 48"/>
          <p:cNvSpPr txBox="1"/>
          <p:nvPr/>
        </p:nvSpPr>
        <p:spPr>
          <a:xfrm>
            <a:off x="4978401" y="5330826"/>
            <a:ext cx="1512888" cy="3381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600" b="1" dirty="0">
                <a:solidFill>
                  <a:schemeClr val="bg1"/>
                </a:solidFill>
                <a:latin typeface="微软雅黑" panose="020B0503020204020204" pitchFamily="34" charset="-122"/>
                <a:ea typeface="微软雅黑" panose="020B0503020204020204" pitchFamily="34" charset="-122"/>
              </a:rPr>
              <a:t>2021.8</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7195" name="组合 51"/>
          <p:cNvGrpSpPr/>
          <p:nvPr/>
        </p:nvGrpSpPr>
        <p:grpSpPr>
          <a:xfrm>
            <a:off x="8176578" y="2192338"/>
            <a:ext cx="3676650" cy="4205287"/>
            <a:chOff x="0" y="0"/>
            <a:chExt cx="3677299" cy="4204447"/>
          </a:xfrm>
        </p:grpSpPr>
        <p:grpSp>
          <p:nvGrpSpPr>
            <p:cNvPr id="7196" name="组合 52"/>
            <p:cNvGrpSpPr/>
            <p:nvPr/>
          </p:nvGrpSpPr>
          <p:grpSpPr>
            <a:xfrm>
              <a:off x="0" y="0"/>
              <a:ext cx="3666567" cy="4204447"/>
              <a:chOff x="0" y="0"/>
              <a:chExt cx="3666567" cy="4204447"/>
            </a:xfrm>
          </p:grpSpPr>
          <p:sp>
            <p:nvSpPr>
              <p:cNvPr id="7198" name="矩形 11"/>
              <p:cNvSpPr/>
              <p:nvPr/>
            </p:nvSpPr>
            <p:spPr>
              <a:xfrm>
                <a:off x="137459" y="0"/>
                <a:ext cx="3529106" cy="4204447"/>
              </a:xfrm>
              <a:custGeom>
                <a:avLst/>
                <a:gdLst/>
                <a:ahLst/>
                <a:cxnLst>
                  <a:cxn ang="0">
                    <a:pos x="0" y="377601"/>
                  </a:cxn>
                  <a:cxn ang="0">
                    <a:pos x="2630222" y="0"/>
                  </a:cxn>
                  <a:cxn ang="0">
                    <a:pos x="2630222" y="2608022"/>
                  </a:cxn>
                  <a:cxn ang="0">
                    <a:pos x="842133" y="2612413"/>
                  </a:cxn>
                  <a:cxn ang="0">
                    <a:pos x="0" y="377601"/>
                  </a:cxn>
                </a:cxnLst>
                <a:rect l="0" t="0" r="0" b="0"/>
                <a:pathLst>
                  <a:path w="4087906" h="5333870">
                    <a:moveTo>
                      <a:pt x="0" y="770964"/>
                    </a:moveTo>
                    <a:lnTo>
                      <a:pt x="4087906" y="0"/>
                    </a:lnTo>
                    <a:lnTo>
                      <a:pt x="4087906" y="5324906"/>
                    </a:lnTo>
                    <a:lnTo>
                      <a:pt x="1308848" y="5333870"/>
                    </a:lnTo>
                    <a:lnTo>
                      <a:pt x="0" y="770964"/>
                    </a:lnTo>
                    <a:close/>
                  </a:path>
                </a:pathLst>
              </a:custGeom>
              <a:solidFill>
                <a:srgbClr val="4A95B0">
                  <a:alpha val="100000"/>
                </a:srgbClr>
              </a:solidFill>
              <a:ln w="9525">
                <a:noFill/>
              </a:ln>
            </p:spPr>
            <p:txBody>
              <a:bodyPr/>
              <a:lstStyle/>
              <a:p>
                <a:endParaRPr lang="zh-CN" altLang="en-US"/>
              </a:p>
            </p:txBody>
          </p:sp>
          <p:pic>
            <p:nvPicPr>
              <p:cNvPr id="7199" name="图片 55"/>
              <p:cNvPicPr>
                <a:picLocks noChangeAspect="1"/>
              </p:cNvPicPr>
              <p:nvPr/>
            </p:nvPicPr>
            <p:blipFill>
              <a:blip r:embed="rId7"/>
              <a:stretch>
                <a:fillRect/>
              </a:stretch>
            </p:blipFill>
            <p:spPr>
              <a:xfrm>
                <a:off x="1324085" y="1159184"/>
                <a:ext cx="2342482" cy="3042733"/>
              </a:xfrm>
              <a:prstGeom prst="rect">
                <a:avLst/>
              </a:prstGeom>
              <a:noFill/>
              <a:ln w="9525">
                <a:noFill/>
              </a:ln>
            </p:spPr>
          </p:pic>
          <p:sp>
            <p:nvSpPr>
              <p:cNvPr id="7200" name="直角三角形 12"/>
              <p:cNvSpPr/>
              <p:nvPr/>
            </p:nvSpPr>
            <p:spPr>
              <a:xfrm>
                <a:off x="0" y="8966"/>
                <a:ext cx="3666567" cy="600636"/>
              </a:xfrm>
              <a:custGeom>
                <a:avLst/>
                <a:gdLst/>
                <a:ahLst/>
                <a:cxnLst>
                  <a:cxn ang="0">
                    <a:pos x="134505" y="600636"/>
                  </a:cxn>
                  <a:cxn ang="0">
                    <a:pos x="0" y="242048"/>
                  </a:cxn>
                  <a:cxn ang="0">
                    <a:pos x="3839821" y="0"/>
                  </a:cxn>
                  <a:cxn ang="0">
                    <a:pos x="134505" y="600636"/>
                  </a:cxn>
                </a:cxnLst>
                <a:rect l="0" t="0" r="0" b="0"/>
                <a:pathLst>
                  <a:path w="3582894" h="600636">
                    <a:moveTo>
                      <a:pt x="125506" y="600636"/>
                    </a:moveTo>
                    <a:lnTo>
                      <a:pt x="0" y="242048"/>
                    </a:lnTo>
                    <a:lnTo>
                      <a:pt x="3582894" y="0"/>
                    </a:lnTo>
                    <a:lnTo>
                      <a:pt x="125506" y="600636"/>
                    </a:lnTo>
                    <a:close/>
                  </a:path>
                </a:pathLst>
              </a:custGeom>
              <a:solidFill>
                <a:srgbClr val="366E82">
                  <a:alpha val="100000"/>
                </a:srgbClr>
              </a:solidFill>
              <a:ln w="9525">
                <a:noFill/>
              </a:ln>
            </p:spPr>
            <p:txBody>
              <a:bodyPr/>
              <a:lstStyle/>
              <a:p>
                <a:endParaRPr lang="zh-CN" altLang="en-US"/>
              </a:p>
            </p:txBody>
          </p:sp>
        </p:grpSp>
        <p:sp>
          <p:nvSpPr>
            <p:cNvPr id="7197" name="直角三角形 12"/>
            <p:cNvSpPr/>
            <p:nvPr/>
          </p:nvSpPr>
          <p:spPr>
            <a:xfrm>
              <a:off x="175028" y="5881"/>
              <a:ext cx="3502271" cy="233083"/>
            </a:xfrm>
            <a:custGeom>
              <a:avLst/>
              <a:gdLst/>
              <a:ahLst/>
              <a:cxnLst>
                <a:cxn ang="0">
                  <a:pos x="0" y="233083"/>
                </a:cxn>
                <a:cxn ang="0">
                  <a:pos x="62648" y="8966"/>
                </a:cxn>
                <a:cxn ang="0">
                  <a:pos x="3667763" y="0"/>
                </a:cxn>
                <a:cxn ang="0">
                  <a:pos x="0" y="233083"/>
                </a:cxn>
              </a:cxnLst>
              <a:rect l="0" t="0" r="0" b="0"/>
              <a:pathLst>
                <a:path w="3422347" h="233083">
                  <a:moveTo>
                    <a:pt x="0" y="233083"/>
                  </a:moveTo>
                  <a:lnTo>
                    <a:pt x="58456" y="8966"/>
                  </a:lnTo>
                  <a:lnTo>
                    <a:pt x="3422347" y="0"/>
                  </a:lnTo>
                  <a:lnTo>
                    <a:pt x="0" y="233083"/>
                  </a:lnTo>
                  <a:close/>
                </a:path>
              </a:pathLst>
            </a:custGeom>
            <a:solidFill>
              <a:schemeClr val="bg1">
                <a:alpha val="100000"/>
              </a:schemeClr>
            </a:solidFill>
            <a:ln w="9525">
              <a:noFill/>
            </a:ln>
          </p:spPr>
          <p:txBody>
            <a:bodyPr/>
            <a:lstStyle/>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8A8E5AE-1EF4-4898-831C-5D2966DE25AF}"/>
              </a:ext>
            </a:extLst>
          </p:cNvPr>
          <p:cNvSpPr txBox="1"/>
          <p:nvPr/>
        </p:nvSpPr>
        <p:spPr>
          <a:xfrm>
            <a:off x="642704" y="1137381"/>
            <a:ext cx="10452016" cy="460382"/>
          </a:xfrm>
          <a:prstGeom prst="rect">
            <a:avLst/>
          </a:prstGeom>
          <a:noFill/>
        </p:spPr>
        <p:txBody>
          <a:bodyPr wrap="square" rtlCol="0">
            <a:spAutoFit/>
          </a:bodyPr>
          <a:lstStyle/>
          <a:p>
            <a:pPr>
              <a:lnSpc>
                <a:spcPct val="150000"/>
              </a:lnSpc>
            </a:pPr>
            <a:r>
              <a:rPr lang="zh-CN" altLang="en-US" dirty="0">
                <a:solidFill>
                  <a:schemeClr val="bg1"/>
                </a:solidFill>
              </a:rPr>
              <a:t>　　</a:t>
            </a:r>
          </a:p>
        </p:txBody>
      </p:sp>
      <p:sp>
        <p:nvSpPr>
          <p:cNvPr id="3" name="文本框 2">
            <a:extLst>
              <a:ext uri="{FF2B5EF4-FFF2-40B4-BE49-F238E27FC236}">
                <a16:creationId xmlns:a16="http://schemas.microsoft.com/office/drawing/2014/main" id="{8F06C0C4-B33C-4CF9-9146-CA0544FB93E3}"/>
              </a:ext>
            </a:extLst>
          </p:cNvPr>
          <p:cNvSpPr txBox="1"/>
          <p:nvPr/>
        </p:nvSpPr>
        <p:spPr>
          <a:xfrm>
            <a:off x="975360" y="1518921"/>
            <a:ext cx="10241280" cy="3368871"/>
          </a:xfrm>
          <a:prstGeom prst="rect">
            <a:avLst/>
          </a:prstGeom>
          <a:noFill/>
        </p:spPr>
        <p:txBody>
          <a:bodyPr wrap="square" rtlCol="0">
            <a:spAutoFit/>
          </a:bodyPr>
          <a:lstStyle/>
          <a:p>
            <a:pPr>
              <a:lnSpc>
                <a:spcPct val="150000"/>
              </a:lnSpc>
            </a:pPr>
            <a:r>
              <a:rPr lang="zh-CN" altLang="en-US" dirty="0">
                <a:solidFill>
                  <a:schemeClr val="bg1"/>
                </a:solidFill>
              </a:rPr>
              <a:t>　　纳税人在</a:t>
            </a:r>
            <a:r>
              <a:rPr lang="en-US" altLang="zh-CN" dirty="0">
                <a:solidFill>
                  <a:schemeClr val="bg1"/>
                </a:solidFill>
                <a:highlight>
                  <a:srgbClr val="FF0000"/>
                </a:highlight>
              </a:rPr>
              <a:t>2021</a:t>
            </a:r>
            <a:r>
              <a:rPr lang="zh-CN" altLang="en-US" dirty="0">
                <a:solidFill>
                  <a:schemeClr val="bg1"/>
                </a:solidFill>
                <a:highlight>
                  <a:srgbClr val="FF0000"/>
                </a:highlight>
              </a:rPr>
              <a:t>年</a:t>
            </a:r>
            <a:r>
              <a:rPr lang="en-US" altLang="zh-CN" dirty="0">
                <a:solidFill>
                  <a:schemeClr val="bg1"/>
                </a:solidFill>
                <a:highlight>
                  <a:srgbClr val="FF0000"/>
                </a:highlight>
              </a:rPr>
              <a:t>7</a:t>
            </a:r>
            <a:r>
              <a:rPr lang="zh-CN" altLang="en-US" dirty="0">
                <a:solidFill>
                  <a:schemeClr val="bg1"/>
                </a:solidFill>
                <a:highlight>
                  <a:srgbClr val="FF0000"/>
                </a:highlight>
              </a:rPr>
              <a:t>月及之后税款所属期</a:t>
            </a:r>
            <a:r>
              <a:rPr lang="zh-CN" altLang="en-US" dirty="0">
                <a:solidFill>
                  <a:schemeClr val="bg1"/>
                </a:solidFill>
              </a:rPr>
              <a:t>，作进项转出处理的异常凭证，在解除异常凭证后，纳税人应先通过增值税发票综合服务平台对相关发票</a:t>
            </a:r>
            <a:r>
              <a:rPr lang="zh-CN" altLang="en-US" b="1" dirty="0">
                <a:solidFill>
                  <a:srgbClr val="FFFF00"/>
                </a:solidFill>
              </a:rPr>
              <a:t>再次进行抵扣勾选</a:t>
            </a:r>
            <a:r>
              <a:rPr lang="zh-CN" altLang="en-US" dirty="0">
                <a:solidFill>
                  <a:schemeClr val="bg1"/>
                </a:solidFill>
              </a:rPr>
              <a:t>，然后在办理抵扣勾选税款所属期增值税及附加税费申报时，按照</a:t>
            </a:r>
            <a:r>
              <a:rPr lang="en-US" altLang="zh-CN" dirty="0">
                <a:solidFill>
                  <a:schemeClr val="bg1"/>
                </a:solidFill>
              </a:rPr>
              <a:t>《</a:t>
            </a:r>
            <a:r>
              <a:rPr lang="zh-CN" altLang="en-US" dirty="0">
                <a:solidFill>
                  <a:schemeClr val="bg1"/>
                </a:solidFill>
              </a:rPr>
              <a:t>增值税及附加税费申报表附列资料（二）</a:t>
            </a:r>
            <a:r>
              <a:rPr lang="en-US" altLang="zh-CN" dirty="0">
                <a:solidFill>
                  <a:schemeClr val="bg1"/>
                </a:solidFill>
              </a:rPr>
              <a:t>》</a:t>
            </a:r>
            <a:r>
              <a:rPr lang="zh-CN" altLang="en-US" dirty="0">
                <a:solidFill>
                  <a:schemeClr val="bg1"/>
                </a:solidFill>
              </a:rPr>
              <a:t>填写说明的要求，将允许继续抵扣的税额以</a:t>
            </a:r>
            <a:r>
              <a:rPr lang="zh-CN" altLang="en-US" b="1" dirty="0">
                <a:solidFill>
                  <a:srgbClr val="FFFF00"/>
                </a:solidFill>
              </a:rPr>
              <a:t>负数形式</a:t>
            </a:r>
            <a:r>
              <a:rPr lang="zh-CN" altLang="en-US" dirty="0">
                <a:solidFill>
                  <a:schemeClr val="bg1"/>
                </a:solidFill>
              </a:rPr>
              <a:t>计入</a:t>
            </a:r>
            <a:r>
              <a:rPr lang="en-US" altLang="zh-CN" dirty="0">
                <a:solidFill>
                  <a:schemeClr val="bg1"/>
                </a:solidFill>
              </a:rPr>
              <a:t>《</a:t>
            </a:r>
            <a:r>
              <a:rPr lang="zh-CN" altLang="en-US" dirty="0">
                <a:solidFill>
                  <a:schemeClr val="bg1"/>
                </a:solidFill>
              </a:rPr>
              <a:t>增值税及附加税费申报表附列资料（二）</a:t>
            </a:r>
            <a:r>
              <a:rPr lang="en-US" altLang="zh-CN" dirty="0">
                <a:solidFill>
                  <a:schemeClr val="bg1"/>
                </a:solidFill>
              </a:rPr>
              <a:t>》</a:t>
            </a:r>
            <a:r>
              <a:rPr lang="zh-CN" altLang="en-US" dirty="0">
                <a:solidFill>
                  <a:schemeClr val="bg1"/>
                </a:solidFill>
              </a:rPr>
              <a:t>第</a:t>
            </a:r>
            <a:r>
              <a:rPr lang="en-US" altLang="zh-CN" dirty="0">
                <a:solidFill>
                  <a:schemeClr val="bg1"/>
                </a:solidFill>
              </a:rPr>
              <a:t>23a</a:t>
            </a:r>
            <a:r>
              <a:rPr lang="zh-CN" altLang="en-US" dirty="0">
                <a:solidFill>
                  <a:schemeClr val="bg1"/>
                </a:solidFill>
              </a:rPr>
              <a:t>栏。</a:t>
            </a:r>
            <a:endParaRPr lang="en-US" altLang="zh-CN" dirty="0">
              <a:solidFill>
                <a:schemeClr val="bg1"/>
              </a:solidFill>
            </a:endParaRPr>
          </a:p>
          <a:p>
            <a:pPr>
              <a:lnSpc>
                <a:spcPct val="150000"/>
              </a:lnSpc>
            </a:pPr>
            <a:endParaRPr lang="en-US" altLang="zh-CN" dirty="0">
              <a:solidFill>
                <a:schemeClr val="bg1"/>
              </a:solidFill>
            </a:endParaRPr>
          </a:p>
          <a:p>
            <a:pPr>
              <a:lnSpc>
                <a:spcPct val="150000"/>
              </a:lnSpc>
            </a:pPr>
            <a:r>
              <a:rPr lang="en-US" altLang="zh-CN" dirty="0">
                <a:solidFill>
                  <a:schemeClr val="bg1"/>
                </a:solidFill>
              </a:rPr>
              <a:t>         </a:t>
            </a:r>
            <a:r>
              <a:rPr lang="zh-CN" altLang="en-US" dirty="0">
                <a:solidFill>
                  <a:schemeClr val="bg1"/>
                </a:solidFill>
              </a:rPr>
              <a:t>在</a:t>
            </a:r>
            <a:r>
              <a:rPr lang="en-US" altLang="zh-CN" dirty="0">
                <a:solidFill>
                  <a:schemeClr val="bg1"/>
                </a:solidFill>
                <a:highlight>
                  <a:srgbClr val="FF0000"/>
                </a:highlight>
              </a:rPr>
              <a:t>2021</a:t>
            </a:r>
            <a:r>
              <a:rPr lang="zh-CN" altLang="en-US" dirty="0">
                <a:solidFill>
                  <a:schemeClr val="bg1"/>
                </a:solidFill>
                <a:highlight>
                  <a:srgbClr val="FF0000"/>
                </a:highlight>
              </a:rPr>
              <a:t>年</a:t>
            </a:r>
            <a:r>
              <a:rPr lang="en-US" altLang="zh-CN" dirty="0">
                <a:solidFill>
                  <a:schemeClr val="bg1"/>
                </a:solidFill>
                <a:highlight>
                  <a:srgbClr val="FF0000"/>
                </a:highlight>
              </a:rPr>
              <a:t>7</a:t>
            </a:r>
            <a:r>
              <a:rPr lang="zh-CN" altLang="en-US" dirty="0">
                <a:solidFill>
                  <a:schemeClr val="bg1"/>
                </a:solidFill>
                <a:highlight>
                  <a:srgbClr val="FF0000"/>
                </a:highlight>
              </a:rPr>
              <a:t>月税款所属期之前</a:t>
            </a:r>
            <a:r>
              <a:rPr lang="zh-CN" altLang="en-US" dirty="0">
                <a:solidFill>
                  <a:schemeClr val="bg1"/>
                </a:solidFill>
              </a:rPr>
              <a:t>已作进项转出处理的异常凭证，不需要再次进行抵扣勾选，可以经税务机关核实后，直接将允许继续抵扣的税额以负数形式计入</a:t>
            </a:r>
            <a:r>
              <a:rPr lang="en-US" altLang="zh-CN" dirty="0">
                <a:solidFill>
                  <a:schemeClr val="bg1"/>
                </a:solidFill>
              </a:rPr>
              <a:t>《</a:t>
            </a:r>
            <a:r>
              <a:rPr lang="zh-CN" altLang="en-US" dirty="0">
                <a:solidFill>
                  <a:schemeClr val="bg1"/>
                </a:solidFill>
              </a:rPr>
              <a:t>增值税及附加税费申报表附列资料（二）</a:t>
            </a:r>
            <a:r>
              <a:rPr lang="en-US" altLang="zh-CN" dirty="0">
                <a:solidFill>
                  <a:schemeClr val="bg1"/>
                </a:solidFill>
              </a:rPr>
              <a:t>》</a:t>
            </a:r>
            <a:r>
              <a:rPr lang="zh-CN" altLang="en-US" dirty="0">
                <a:solidFill>
                  <a:schemeClr val="bg1"/>
                </a:solidFill>
              </a:rPr>
              <a:t>第</a:t>
            </a:r>
            <a:r>
              <a:rPr lang="en-US" altLang="zh-CN" dirty="0">
                <a:solidFill>
                  <a:schemeClr val="bg1"/>
                </a:solidFill>
              </a:rPr>
              <a:t>23a</a:t>
            </a:r>
            <a:r>
              <a:rPr lang="zh-CN" altLang="en-US" dirty="0">
                <a:solidFill>
                  <a:schemeClr val="bg1"/>
                </a:solidFill>
              </a:rPr>
              <a:t>栏。</a:t>
            </a:r>
          </a:p>
        </p:txBody>
      </p:sp>
    </p:spTree>
    <p:extLst>
      <p:ext uri="{BB962C8B-B14F-4D97-AF65-F5344CB8AC3E}">
        <p14:creationId xmlns:p14="http://schemas.microsoft.com/office/powerpoint/2010/main" val="35091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1A04B0E-5456-44C9-96A7-B8FD7ACB109E}"/>
              </a:ext>
            </a:extLst>
          </p:cNvPr>
          <p:cNvGraphicFramePr>
            <a:graphicFrameLocks noGrp="1"/>
          </p:cNvGraphicFramePr>
          <p:nvPr>
            <p:extLst>
              <p:ext uri="{D42A27DB-BD31-4B8C-83A1-F6EECF244321}">
                <p14:modId xmlns:p14="http://schemas.microsoft.com/office/powerpoint/2010/main" val="3703118498"/>
              </p:ext>
            </p:extLst>
          </p:nvPr>
        </p:nvGraphicFramePr>
        <p:xfrm>
          <a:off x="817880" y="899160"/>
          <a:ext cx="10220452" cy="4664409"/>
        </p:xfrm>
        <a:graphic>
          <a:graphicData uri="http://schemas.openxmlformats.org/drawingml/2006/table">
            <a:tbl>
              <a:tblPr/>
              <a:tblGrid>
                <a:gridCol w="10220452">
                  <a:extLst>
                    <a:ext uri="{9D8B030D-6E8A-4147-A177-3AD203B41FA5}">
                      <a16:colId xmlns:a16="http://schemas.microsoft.com/office/drawing/2014/main" val="3994731164"/>
                    </a:ext>
                  </a:extLst>
                </a:gridCol>
              </a:tblGrid>
              <a:tr h="678742">
                <a:tc>
                  <a:txBody>
                    <a:bodyPr/>
                    <a:lstStyle/>
                    <a:p>
                      <a:pPr algn="ctr"/>
                      <a:r>
                        <a:rPr lang="zh-CN" altLang="en-US" sz="1800" b="1" kern="1200" dirty="0">
                          <a:solidFill>
                            <a:schemeClr val="bg1"/>
                          </a:solidFill>
                          <a:effectLst/>
                          <a:latin typeface="+mn-lt"/>
                          <a:ea typeface="+mn-ea"/>
                          <a:cs typeface="+mn-cs"/>
                        </a:rPr>
                        <a:t>国家税务总局关于异常增值税扣税凭证管理等有关事项的公告</a:t>
                      </a:r>
                      <a:endParaRPr lang="en-US" altLang="zh-CN" dirty="0">
                        <a:solidFill>
                          <a:schemeClr val="bg1"/>
                        </a:solidFill>
                        <a:effectLst/>
                      </a:endParaRPr>
                    </a:p>
                    <a:p>
                      <a:pPr algn="ctr"/>
                      <a:r>
                        <a:rPr lang="zh-CN" altLang="en-US" dirty="0">
                          <a:solidFill>
                            <a:schemeClr val="bg1"/>
                          </a:solidFill>
                          <a:effectLst/>
                        </a:rPr>
                        <a:t>文号：国家税务总局公告</a:t>
                      </a:r>
                      <a:r>
                        <a:rPr lang="en-US" altLang="zh-CN" dirty="0">
                          <a:solidFill>
                            <a:schemeClr val="bg1"/>
                          </a:solidFill>
                          <a:effectLst/>
                        </a:rPr>
                        <a:t>2019</a:t>
                      </a:r>
                      <a:r>
                        <a:rPr lang="zh-CN" altLang="en-US" dirty="0">
                          <a:solidFill>
                            <a:schemeClr val="bg1"/>
                          </a:solidFill>
                          <a:effectLst/>
                        </a:rPr>
                        <a:t>年第</a:t>
                      </a:r>
                      <a:r>
                        <a:rPr lang="en-US" altLang="zh-CN" dirty="0">
                          <a:solidFill>
                            <a:schemeClr val="bg1"/>
                          </a:solidFill>
                          <a:effectLst/>
                        </a:rPr>
                        <a:t>38</a:t>
                      </a:r>
                      <a:r>
                        <a:rPr lang="zh-CN" altLang="en-US" dirty="0">
                          <a:solidFill>
                            <a:schemeClr val="bg1"/>
                          </a:solidFill>
                          <a:effectLst/>
                        </a:rPr>
                        <a:t>号 发布日期：</a:t>
                      </a:r>
                      <a:r>
                        <a:rPr lang="en-US" altLang="zh-CN" dirty="0">
                          <a:solidFill>
                            <a:schemeClr val="bg1"/>
                          </a:solidFill>
                          <a:effectLst/>
                        </a:rPr>
                        <a:t>2019-11-14 </a:t>
                      </a:r>
                    </a:p>
                  </a:txBody>
                  <a:tcPr marL="0" marR="0" marT="0" marB="0" anchor="ctr">
                    <a:lnL>
                      <a:noFill/>
                    </a:lnL>
                    <a:lnR>
                      <a:noFill/>
                    </a:lnR>
                    <a:lnT>
                      <a:noFill/>
                    </a:lnT>
                    <a:lnB>
                      <a:noFill/>
                    </a:lnB>
                  </a:tcPr>
                </a:tc>
                <a:extLst>
                  <a:ext uri="{0D108BD9-81ED-4DB2-BD59-A6C34878D82A}">
                    <a16:rowId xmlns:a16="http://schemas.microsoft.com/office/drawing/2014/main" val="4032457819"/>
                  </a:ext>
                </a:extLst>
              </a:tr>
              <a:tr h="3985667">
                <a:tc>
                  <a:txBody>
                    <a:bodyPr/>
                    <a:lstStyle/>
                    <a:p>
                      <a:pPr>
                        <a:lnSpc>
                          <a:spcPct val="150000"/>
                        </a:lnSpc>
                      </a:pPr>
                      <a:r>
                        <a:rPr lang="zh-CN" altLang="en-US" dirty="0">
                          <a:solidFill>
                            <a:schemeClr val="bg1"/>
                          </a:solidFill>
                          <a:effectLst/>
                        </a:rPr>
                        <a:t>　　现将异常增值税扣税凭证（以下简称“</a:t>
                      </a:r>
                      <a:r>
                        <a:rPr lang="zh-CN" altLang="en-US" dirty="0">
                          <a:solidFill>
                            <a:schemeClr val="bg1"/>
                          </a:solidFill>
                          <a:effectLst/>
                          <a:highlight>
                            <a:srgbClr val="FF0000"/>
                          </a:highlight>
                        </a:rPr>
                        <a:t>异常凭证</a:t>
                      </a:r>
                      <a:r>
                        <a:rPr lang="zh-CN" altLang="en-US" dirty="0">
                          <a:solidFill>
                            <a:schemeClr val="bg1"/>
                          </a:solidFill>
                          <a:effectLst/>
                        </a:rPr>
                        <a:t>”）管理等有关事项公告如下： </a:t>
                      </a:r>
                    </a:p>
                    <a:p>
                      <a:pPr>
                        <a:lnSpc>
                          <a:spcPct val="150000"/>
                        </a:lnSpc>
                      </a:pPr>
                      <a:r>
                        <a:rPr lang="zh-CN" altLang="en-US" dirty="0">
                          <a:solidFill>
                            <a:schemeClr val="bg1"/>
                          </a:solidFill>
                          <a:effectLst/>
                        </a:rPr>
                        <a:t>　　一、符合下列情形之一的增值税专用发票</a:t>
                      </a:r>
                      <a:r>
                        <a:rPr lang="en-US" altLang="zh-CN" dirty="0">
                          <a:solidFill>
                            <a:schemeClr val="bg1"/>
                          </a:solidFill>
                          <a:effectLst/>
                        </a:rPr>
                        <a:t>,</a:t>
                      </a:r>
                      <a:r>
                        <a:rPr lang="zh-CN" altLang="en-US" dirty="0">
                          <a:solidFill>
                            <a:schemeClr val="bg1"/>
                          </a:solidFill>
                          <a:effectLst/>
                        </a:rPr>
                        <a:t>列入异常凭证范围： </a:t>
                      </a:r>
                    </a:p>
                    <a:p>
                      <a:pPr>
                        <a:lnSpc>
                          <a:spcPct val="150000"/>
                        </a:lnSpc>
                      </a:pPr>
                      <a:r>
                        <a:rPr lang="zh-CN" altLang="en-US" dirty="0">
                          <a:solidFill>
                            <a:schemeClr val="bg1"/>
                          </a:solidFill>
                          <a:effectLst/>
                        </a:rPr>
                        <a:t>　　（一）纳税人丢失、被盗税控专用设备中未开具或已开具未上传的增值税专用发票； </a:t>
                      </a:r>
                    </a:p>
                    <a:p>
                      <a:pPr>
                        <a:lnSpc>
                          <a:spcPct val="150000"/>
                        </a:lnSpc>
                      </a:pPr>
                      <a:r>
                        <a:rPr lang="zh-CN" altLang="en-US" dirty="0">
                          <a:solidFill>
                            <a:schemeClr val="bg1"/>
                          </a:solidFill>
                          <a:effectLst/>
                        </a:rPr>
                        <a:t>　　（二）非正常户纳税人未向税务机关申报或未按规定缴纳税款的增值税专用发票； </a:t>
                      </a:r>
                    </a:p>
                    <a:p>
                      <a:pPr>
                        <a:lnSpc>
                          <a:spcPct val="150000"/>
                        </a:lnSpc>
                      </a:pPr>
                      <a:r>
                        <a:rPr lang="zh-CN" altLang="en-US" dirty="0">
                          <a:solidFill>
                            <a:schemeClr val="bg1"/>
                          </a:solidFill>
                          <a:effectLst/>
                        </a:rPr>
                        <a:t>　　（三）增值税发票管理系统稽核比对发现“比对不符”“缺联”“作废”的增值税专用发票； </a:t>
                      </a:r>
                    </a:p>
                    <a:p>
                      <a:pPr>
                        <a:lnSpc>
                          <a:spcPct val="150000"/>
                        </a:lnSpc>
                      </a:pPr>
                      <a:r>
                        <a:rPr lang="zh-CN" altLang="en-US" dirty="0">
                          <a:solidFill>
                            <a:schemeClr val="bg1"/>
                          </a:solidFill>
                          <a:effectLst/>
                        </a:rPr>
                        <a:t>　　（四）经税务总局、省税务局大数据分析发现，纳税人开具的增值税专用发票存在涉嫌虚开、未按规定缴纳消费税等情形的； </a:t>
                      </a:r>
                    </a:p>
                    <a:p>
                      <a:pPr>
                        <a:lnSpc>
                          <a:spcPct val="150000"/>
                        </a:lnSpc>
                      </a:pPr>
                      <a:r>
                        <a:rPr lang="zh-CN" altLang="en-US" dirty="0">
                          <a:solidFill>
                            <a:schemeClr val="bg1"/>
                          </a:solidFill>
                          <a:effectLst/>
                        </a:rPr>
                        <a:t>　　（五）属于</a:t>
                      </a:r>
                      <a:r>
                        <a:rPr lang="en-US" altLang="zh-CN" dirty="0">
                          <a:solidFill>
                            <a:schemeClr val="bg1"/>
                          </a:solidFill>
                          <a:effectLst/>
                        </a:rPr>
                        <a:t>《</a:t>
                      </a:r>
                      <a:r>
                        <a:rPr lang="zh-CN" altLang="en-US" dirty="0">
                          <a:solidFill>
                            <a:schemeClr val="bg1"/>
                          </a:solidFill>
                          <a:effectLst/>
                        </a:rPr>
                        <a:t>国家税务总局关于走逃</a:t>
                      </a:r>
                      <a:r>
                        <a:rPr lang="en-US" altLang="zh-CN" dirty="0">
                          <a:solidFill>
                            <a:schemeClr val="bg1"/>
                          </a:solidFill>
                          <a:effectLst/>
                        </a:rPr>
                        <a:t>(</a:t>
                      </a:r>
                      <a:r>
                        <a:rPr lang="zh-CN" altLang="en-US" dirty="0">
                          <a:solidFill>
                            <a:schemeClr val="bg1"/>
                          </a:solidFill>
                          <a:effectLst/>
                        </a:rPr>
                        <a:t>失联）企业开具增值税专用发票认定处理有关问题的公告</a:t>
                      </a:r>
                      <a:r>
                        <a:rPr lang="en-US" altLang="zh-CN" dirty="0">
                          <a:solidFill>
                            <a:schemeClr val="bg1"/>
                          </a:solidFill>
                          <a:effectLst/>
                        </a:rPr>
                        <a:t>》</a:t>
                      </a:r>
                      <a:r>
                        <a:rPr lang="zh-CN" altLang="en-US" dirty="0">
                          <a:solidFill>
                            <a:schemeClr val="bg1"/>
                          </a:solidFill>
                          <a:effectLst/>
                        </a:rPr>
                        <a:t>（</a:t>
                      </a:r>
                      <a:r>
                        <a:rPr lang="zh-CN" altLang="en-US" dirty="0">
                          <a:solidFill>
                            <a:srgbClr val="0563C1"/>
                          </a:solidFill>
                          <a:effectLst/>
                          <a:hlinkClick r:id="rId3" action="ppaction://hlinkfile">
                            <a:extLst>
                              <a:ext uri="{A12FA001-AC4F-418D-AE19-62706E023703}">
                                <ahyp:hlinkClr xmlns:ahyp="http://schemas.microsoft.com/office/drawing/2018/hyperlinkcolor" val="tx"/>
                              </a:ext>
                            </a:extLst>
                          </a:hlinkClick>
                        </a:rPr>
                        <a:t>国家税务总局公告</a:t>
                      </a:r>
                      <a:r>
                        <a:rPr lang="en-US" altLang="zh-CN" dirty="0">
                          <a:solidFill>
                            <a:srgbClr val="0563C1"/>
                          </a:solidFill>
                          <a:effectLst/>
                          <a:hlinkClick r:id="rId3" action="ppaction://hlinkfile">
                            <a:extLst>
                              <a:ext uri="{A12FA001-AC4F-418D-AE19-62706E023703}">
                                <ahyp:hlinkClr xmlns:ahyp="http://schemas.microsoft.com/office/drawing/2018/hyperlinkcolor" val="tx"/>
                              </a:ext>
                            </a:extLst>
                          </a:hlinkClick>
                        </a:rPr>
                        <a:t>2016</a:t>
                      </a:r>
                      <a:r>
                        <a:rPr lang="zh-CN" altLang="en-US" dirty="0">
                          <a:solidFill>
                            <a:srgbClr val="0563C1"/>
                          </a:solidFill>
                          <a:effectLst/>
                          <a:hlinkClick r:id="rId3" action="ppaction://hlinkfile">
                            <a:extLst>
                              <a:ext uri="{A12FA001-AC4F-418D-AE19-62706E023703}">
                                <ahyp:hlinkClr xmlns:ahyp="http://schemas.microsoft.com/office/drawing/2018/hyperlinkcolor" val="tx"/>
                              </a:ext>
                            </a:extLst>
                          </a:hlinkClick>
                        </a:rPr>
                        <a:t>年第</a:t>
                      </a:r>
                      <a:r>
                        <a:rPr lang="en-US" altLang="zh-CN" dirty="0">
                          <a:solidFill>
                            <a:srgbClr val="0563C1"/>
                          </a:solidFill>
                          <a:effectLst/>
                          <a:hlinkClick r:id="rId3" action="ppaction://hlinkfile">
                            <a:extLst>
                              <a:ext uri="{A12FA001-AC4F-418D-AE19-62706E023703}">
                                <ahyp:hlinkClr xmlns:ahyp="http://schemas.microsoft.com/office/drawing/2018/hyperlinkcolor" val="tx"/>
                              </a:ext>
                            </a:extLst>
                          </a:hlinkClick>
                        </a:rPr>
                        <a:t>76</a:t>
                      </a:r>
                      <a:r>
                        <a:rPr lang="zh-CN" altLang="en-US" dirty="0">
                          <a:solidFill>
                            <a:schemeClr val="bg1"/>
                          </a:solidFill>
                          <a:effectLst/>
                          <a:hlinkClick r:id="rId3" action="ppaction://hlinkfile">
                            <a:extLst>
                              <a:ext uri="{A12FA001-AC4F-418D-AE19-62706E023703}">
                                <ahyp:hlinkClr xmlns:ahyp="http://schemas.microsoft.com/office/drawing/2018/hyperlinkcolor" val="tx"/>
                              </a:ext>
                            </a:extLst>
                          </a:hlinkClick>
                        </a:rPr>
                        <a:t>号</a:t>
                      </a:r>
                      <a:r>
                        <a:rPr lang="zh-CN" altLang="en-US" dirty="0">
                          <a:solidFill>
                            <a:schemeClr val="bg1"/>
                          </a:solidFill>
                          <a:effectLst/>
                        </a:rPr>
                        <a:t>）第二条第（一）项规定情形的增值税专用发票。</a:t>
                      </a:r>
                    </a:p>
                  </a:txBody>
                  <a:tcPr marL="0" marR="0" marT="0" marB="0" anchor="ctr">
                    <a:lnL>
                      <a:noFill/>
                    </a:lnL>
                    <a:lnR>
                      <a:noFill/>
                    </a:lnR>
                    <a:lnT>
                      <a:noFill/>
                    </a:lnT>
                    <a:lnB>
                      <a:noFill/>
                    </a:lnB>
                  </a:tcPr>
                </a:tc>
                <a:extLst>
                  <a:ext uri="{0D108BD9-81ED-4DB2-BD59-A6C34878D82A}">
                    <a16:rowId xmlns:a16="http://schemas.microsoft.com/office/drawing/2014/main" val="2880866041"/>
                  </a:ext>
                </a:extLst>
              </a:tr>
            </a:tbl>
          </a:graphicData>
        </a:graphic>
      </p:graphicFrame>
    </p:spTree>
    <p:extLst>
      <p:ext uri="{BB962C8B-B14F-4D97-AF65-F5344CB8AC3E}">
        <p14:creationId xmlns:p14="http://schemas.microsoft.com/office/powerpoint/2010/main" val="375353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2" name="文本框 1">
            <a:extLst>
              <a:ext uri="{FF2B5EF4-FFF2-40B4-BE49-F238E27FC236}">
                <a16:creationId xmlns:a16="http://schemas.microsoft.com/office/drawing/2014/main" id="{B9340F49-16A2-4473-B704-E3EFA3DEBEDE}"/>
              </a:ext>
            </a:extLst>
          </p:cNvPr>
          <p:cNvSpPr txBox="1"/>
          <p:nvPr/>
        </p:nvSpPr>
        <p:spPr>
          <a:xfrm>
            <a:off x="927900" y="2159294"/>
            <a:ext cx="9418320" cy="3368871"/>
          </a:xfrm>
          <a:prstGeom prst="rect">
            <a:avLst/>
          </a:prstGeom>
          <a:noFill/>
        </p:spPr>
        <p:txBody>
          <a:bodyPr wrap="square" rtlCol="0">
            <a:spAutoFit/>
          </a:bodyPr>
          <a:lstStyle/>
          <a:p>
            <a:pPr>
              <a:lnSpc>
                <a:spcPct val="150000"/>
              </a:lnSpc>
            </a:pPr>
            <a:r>
              <a:rPr lang="zh-CN" altLang="en-US" dirty="0">
                <a:solidFill>
                  <a:schemeClr val="bg1"/>
                </a:solidFill>
              </a:rPr>
              <a:t>二、走逃（失联）企业开具增值税专用发票的处理 </a:t>
            </a:r>
          </a:p>
          <a:p>
            <a:pPr>
              <a:lnSpc>
                <a:spcPct val="150000"/>
              </a:lnSpc>
            </a:pPr>
            <a:r>
              <a:rPr lang="zh-CN" altLang="en-US" dirty="0">
                <a:solidFill>
                  <a:schemeClr val="bg1"/>
                </a:solidFill>
              </a:rPr>
              <a:t>　　</a:t>
            </a:r>
            <a:r>
              <a:rPr lang="zh-CN" altLang="en-US" dirty="0">
                <a:solidFill>
                  <a:schemeClr val="bg1"/>
                </a:solidFill>
                <a:highlight>
                  <a:srgbClr val="FF0000"/>
                </a:highlight>
              </a:rPr>
              <a:t>（一）</a:t>
            </a:r>
            <a:r>
              <a:rPr lang="zh-CN" altLang="en-US" dirty="0">
                <a:solidFill>
                  <a:schemeClr val="bg1"/>
                </a:solidFill>
              </a:rPr>
              <a:t>走逃（失联）企业存续经营期间发生下列情形之一的，所对应属期开具的增值税专用发票</a:t>
            </a:r>
            <a:r>
              <a:rPr lang="zh-CN" altLang="en-US" dirty="0">
                <a:solidFill>
                  <a:schemeClr val="bg1"/>
                </a:solidFill>
                <a:highlight>
                  <a:srgbClr val="FF0000"/>
                </a:highlight>
              </a:rPr>
              <a:t>列入异常增值税扣税凭证</a:t>
            </a:r>
            <a:r>
              <a:rPr lang="zh-CN" altLang="en-US" dirty="0">
                <a:solidFill>
                  <a:schemeClr val="bg1"/>
                </a:solidFill>
              </a:rPr>
              <a:t>（以下简称“异常凭证”）范围。 </a:t>
            </a:r>
          </a:p>
          <a:p>
            <a:pPr>
              <a:lnSpc>
                <a:spcPct val="150000"/>
              </a:lnSpc>
            </a:pPr>
            <a:r>
              <a:rPr lang="zh-CN" altLang="en-US" dirty="0">
                <a:solidFill>
                  <a:schemeClr val="bg1"/>
                </a:solidFill>
              </a:rPr>
              <a:t>　　</a:t>
            </a:r>
            <a:r>
              <a:rPr lang="en-US" altLang="zh-CN" dirty="0">
                <a:solidFill>
                  <a:schemeClr val="bg1"/>
                </a:solidFill>
              </a:rPr>
              <a:t>1.</a:t>
            </a:r>
            <a:r>
              <a:rPr lang="zh-CN" altLang="en-US" dirty="0">
                <a:solidFill>
                  <a:schemeClr val="bg1"/>
                </a:solidFill>
              </a:rPr>
              <a:t>商贸企业购进、销售</a:t>
            </a:r>
            <a:r>
              <a:rPr lang="zh-CN" altLang="en-US" dirty="0">
                <a:solidFill>
                  <a:schemeClr val="bg1"/>
                </a:solidFill>
                <a:highlight>
                  <a:srgbClr val="FF0000"/>
                </a:highlight>
              </a:rPr>
              <a:t>货物名称严重背离的</a:t>
            </a:r>
            <a:r>
              <a:rPr lang="zh-CN" altLang="en-US" dirty="0">
                <a:solidFill>
                  <a:schemeClr val="bg1"/>
                </a:solidFill>
              </a:rPr>
              <a:t>；生产企业</a:t>
            </a:r>
            <a:r>
              <a:rPr lang="zh-CN" altLang="en-US" dirty="0">
                <a:solidFill>
                  <a:schemeClr val="bg1"/>
                </a:solidFill>
                <a:highlight>
                  <a:srgbClr val="FF0000"/>
                </a:highlight>
              </a:rPr>
              <a:t>无实际生产加工能力</a:t>
            </a:r>
            <a:r>
              <a:rPr lang="zh-CN" altLang="en-US" dirty="0">
                <a:solidFill>
                  <a:schemeClr val="bg1"/>
                </a:solidFill>
              </a:rPr>
              <a:t>且无委托加工，或生产能耗与销售情况严重不符，或购进货物并不能直接生产其销售的货物且无委托加工的。 </a:t>
            </a:r>
          </a:p>
          <a:p>
            <a:pPr>
              <a:lnSpc>
                <a:spcPct val="150000"/>
              </a:lnSpc>
            </a:pPr>
            <a:r>
              <a:rPr lang="zh-CN" altLang="en-US" dirty="0">
                <a:solidFill>
                  <a:schemeClr val="bg1"/>
                </a:solidFill>
              </a:rPr>
              <a:t>　　</a:t>
            </a:r>
            <a:r>
              <a:rPr lang="en-US" altLang="zh-CN" dirty="0">
                <a:solidFill>
                  <a:schemeClr val="bg1"/>
                </a:solidFill>
              </a:rPr>
              <a:t>2.</a:t>
            </a:r>
            <a:r>
              <a:rPr lang="zh-CN" altLang="en-US" dirty="0">
                <a:solidFill>
                  <a:schemeClr val="bg1"/>
                </a:solidFill>
              </a:rPr>
              <a:t>直接走逃失踪不纳税申报，或虽然申报但通过填列增值税纳税申报表相关栏次，规避税务机关审核比对，</a:t>
            </a:r>
            <a:r>
              <a:rPr lang="zh-CN" altLang="en-US" dirty="0">
                <a:solidFill>
                  <a:schemeClr val="bg1"/>
                </a:solidFill>
                <a:highlight>
                  <a:srgbClr val="FF0000"/>
                </a:highlight>
              </a:rPr>
              <a:t>进行虚假申报的</a:t>
            </a:r>
            <a:r>
              <a:rPr lang="zh-CN" altLang="en-US" dirty="0">
                <a:solidFill>
                  <a:schemeClr val="bg1"/>
                </a:solidFill>
              </a:rPr>
              <a:t>。 </a:t>
            </a:r>
          </a:p>
        </p:txBody>
      </p:sp>
      <p:sp>
        <p:nvSpPr>
          <p:cNvPr id="3" name="文本框 2">
            <a:extLst>
              <a:ext uri="{FF2B5EF4-FFF2-40B4-BE49-F238E27FC236}">
                <a16:creationId xmlns:a16="http://schemas.microsoft.com/office/drawing/2014/main" id="{E76B5B99-697F-4E94-A694-B103FC76DD4C}"/>
              </a:ext>
            </a:extLst>
          </p:cNvPr>
          <p:cNvSpPr txBox="1"/>
          <p:nvPr/>
        </p:nvSpPr>
        <p:spPr>
          <a:xfrm>
            <a:off x="1100620" y="1155700"/>
            <a:ext cx="9372600" cy="646331"/>
          </a:xfrm>
          <a:prstGeom prst="rect">
            <a:avLst/>
          </a:prstGeom>
          <a:noFill/>
        </p:spPr>
        <p:txBody>
          <a:bodyPr wrap="square" rtlCol="0">
            <a:spAutoFit/>
          </a:bodyPr>
          <a:lstStyle/>
          <a:p>
            <a:r>
              <a:rPr lang="zh-CN" altLang="en-US" b="1" dirty="0">
                <a:solidFill>
                  <a:schemeClr val="bg1"/>
                </a:solidFill>
                <a:effectLst/>
              </a:rPr>
              <a:t>国家税务总局关于走逃</a:t>
            </a:r>
            <a:r>
              <a:rPr lang="en-US" altLang="zh-CN" b="1" dirty="0">
                <a:solidFill>
                  <a:schemeClr val="bg1"/>
                </a:solidFill>
                <a:effectLst/>
              </a:rPr>
              <a:t>(</a:t>
            </a:r>
            <a:r>
              <a:rPr lang="zh-CN" altLang="en-US" b="1" dirty="0">
                <a:solidFill>
                  <a:schemeClr val="bg1"/>
                </a:solidFill>
                <a:effectLst/>
              </a:rPr>
              <a:t>失联）企业开具增值税专用发票认定处理有关问题的公告</a:t>
            </a:r>
            <a:endParaRPr lang="en-US" altLang="zh-CN" b="1" dirty="0">
              <a:solidFill>
                <a:schemeClr val="bg1"/>
              </a:solidFill>
              <a:effectLst/>
            </a:endParaRPr>
          </a:p>
          <a:p>
            <a:r>
              <a:rPr lang="zh-CN" altLang="en-US" b="1" dirty="0">
                <a:solidFill>
                  <a:schemeClr val="bg1"/>
                </a:solidFill>
              </a:rPr>
              <a:t>（</a:t>
            </a:r>
            <a:r>
              <a:rPr lang="zh-CN" altLang="en-US" dirty="0">
                <a:solidFill>
                  <a:schemeClr val="bg1"/>
                </a:solidFill>
              </a:rPr>
              <a:t>国家税务总局公告</a:t>
            </a:r>
            <a:r>
              <a:rPr lang="en-US" altLang="zh-CN" dirty="0">
                <a:solidFill>
                  <a:schemeClr val="bg1"/>
                </a:solidFill>
              </a:rPr>
              <a:t>2016</a:t>
            </a:r>
            <a:r>
              <a:rPr lang="zh-CN" altLang="en-US" dirty="0">
                <a:solidFill>
                  <a:schemeClr val="bg1"/>
                </a:solidFill>
              </a:rPr>
              <a:t>年第</a:t>
            </a:r>
            <a:r>
              <a:rPr lang="en-US" altLang="zh-CN" dirty="0">
                <a:solidFill>
                  <a:schemeClr val="bg1"/>
                </a:solidFill>
              </a:rPr>
              <a:t>76</a:t>
            </a:r>
            <a:r>
              <a:rPr lang="zh-CN" altLang="en-US" dirty="0">
                <a:solidFill>
                  <a:schemeClr val="bg1"/>
                </a:solidFill>
              </a:rPr>
              <a:t>号</a:t>
            </a:r>
            <a:r>
              <a:rPr lang="zh-CN" altLang="en-US" b="1" dirty="0">
                <a:solidFill>
                  <a:schemeClr val="bg1"/>
                </a:solidFill>
              </a:rPr>
              <a:t>）</a:t>
            </a:r>
            <a:endParaRPr lang="zh-CN" altLang="en-US" dirty="0">
              <a:solidFill>
                <a:schemeClr val="bg1"/>
              </a:solidFill>
            </a:endParaRPr>
          </a:p>
        </p:txBody>
      </p:sp>
    </p:spTree>
    <p:extLst>
      <p:ext uri="{BB962C8B-B14F-4D97-AF65-F5344CB8AC3E}">
        <p14:creationId xmlns:p14="http://schemas.microsoft.com/office/powerpoint/2010/main" val="87117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01030CF-35C9-415D-9D43-DDF88F252A22}"/>
              </a:ext>
            </a:extLst>
          </p:cNvPr>
          <p:cNvSpPr txBox="1"/>
          <p:nvPr/>
        </p:nvSpPr>
        <p:spPr>
          <a:xfrm>
            <a:off x="1061720" y="1452880"/>
            <a:ext cx="9392920" cy="2537874"/>
          </a:xfrm>
          <a:prstGeom prst="rect">
            <a:avLst/>
          </a:prstGeom>
          <a:noFill/>
        </p:spPr>
        <p:txBody>
          <a:bodyPr wrap="square" rtlCol="0">
            <a:spAutoFit/>
          </a:bodyPr>
          <a:lstStyle/>
          <a:p>
            <a:pPr>
              <a:lnSpc>
                <a:spcPct val="150000"/>
              </a:lnSpc>
            </a:pPr>
            <a:r>
              <a:rPr lang="zh-CN" altLang="en-US" dirty="0">
                <a:solidFill>
                  <a:schemeClr val="bg1"/>
                </a:solidFill>
              </a:rPr>
              <a:t>二、增值税一般纳税人申报抵扣异常凭证，</a:t>
            </a:r>
            <a:r>
              <a:rPr lang="zh-CN" altLang="en-US" dirty="0">
                <a:solidFill>
                  <a:schemeClr val="bg1"/>
                </a:solidFill>
                <a:highlight>
                  <a:srgbClr val="FF0000"/>
                </a:highlight>
              </a:rPr>
              <a:t>同时</a:t>
            </a:r>
            <a:r>
              <a:rPr lang="zh-CN" altLang="en-US" dirty="0">
                <a:solidFill>
                  <a:schemeClr val="bg1"/>
                </a:solidFill>
              </a:rPr>
              <a:t>符合下列情形的，</a:t>
            </a:r>
            <a:r>
              <a:rPr lang="zh-CN" altLang="en-US" dirty="0">
                <a:solidFill>
                  <a:schemeClr val="bg1"/>
                </a:solidFill>
                <a:highlight>
                  <a:srgbClr val="FF0000"/>
                </a:highlight>
              </a:rPr>
              <a:t>其对应开具的增值税专用发票列入异常凭证范围： </a:t>
            </a:r>
          </a:p>
          <a:p>
            <a:pPr>
              <a:lnSpc>
                <a:spcPct val="150000"/>
              </a:lnSpc>
            </a:pPr>
            <a:r>
              <a:rPr lang="zh-CN" altLang="en-US" dirty="0">
                <a:solidFill>
                  <a:schemeClr val="bg1"/>
                </a:solidFill>
              </a:rPr>
              <a:t>　　（一）异常凭证进项税额累计占同期全部增值税专用发票进项税额</a:t>
            </a:r>
            <a:r>
              <a:rPr lang="en-US" altLang="zh-CN" dirty="0">
                <a:solidFill>
                  <a:schemeClr val="bg1"/>
                </a:solidFill>
              </a:rPr>
              <a:t>70%</a:t>
            </a:r>
            <a:r>
              <a:rPr lang="zh-CN" altLang="en-US" dirty="0">
                <a:solidFill>
                  <a:schemeClr val="bg1"/>
                </a:solidFill>
              </a:rPr>
              <a:t>（含）以上的； </a:t>
            </a:r>
          </a:p>
          <a:p>
            <a:pPr>
              <a:lnSpc>
                <a:spcPct val="150000"/>
              </a:lnSpc>
            </a:pPr>
            <a:r>
              <a:rPr lang="zh-CN" altLang="en-US" dirty="0">
                <a:solidFill>
                  <a:schemeClr val="bg1"/>
                </a:solidFill>
              </a:rPr>
              <a:t>　　（二）异常凭证进项税额累计超过</a:t>
            </a:r>
            <a:r>
              <a:rPr lang="en-US" altLang="zh-CN" dirty="0">
                <a:solidFill>
                  <a:schemeClr val="bg1"/>
                </a:solidFill>
              </a:rPr>
              <a:t>5</a:t>
            </a:r>
            <a:r>
              <a:rPr lang="zh-CN" altLang="en-US" dirty="0">
                <a:solidFill>
                  <a:schemeClr val="bg1"/>
                </a:solidFill>
              </a:rPr>
              <a:t>万元的。 </a:t>
            </a:r>
          </a:p>
          <a:p>
            <a:pPr>
              <a:lnSpc>
                <a:spcPct val="150000"/>
              </a:lnSpc>
            </a:pPr>
            <a:r>
              <a:rPr lang="zh-CN" altLang="en-US" dirty="0">
                <a:solidFill>
                  <a:schemeClr val="bg1"/>
                </a:solidFill>
              </a:rPr>
              <a:t>　　纳税人尚未申报抵扣、尚未申报出口退税或已作进项税额转出的异常凭证，其涉及的进项税额</a:t>
            </a:r>
            <a:r>
              <a:rPr lang="zh-CN" altLang="en-US" dirty="0">
                <a:solidFill>
                  <a:schemeClr val="bg1"/>
                </a:solidFill>
                <a:highlight>
                  <a:srgbClr val="FF0000"/>
                </a:highlight>
              </a:rPr>
              <a:t>不计入异常凭证进项税额的计算</a:t>
            </a:r>
            <a:r>
              <a:rPr lang="zh-CN" altLang="en-US" dirty="0">
                <a:solidFill>
                  <a:schemeClr val="bg1"/>
                </a:solidFill>
              </a:rPr>
              <a:t>。</a:t>
            </a:r>
          </a:p>
        </p:txBody>
      </p:sp>
    </p:spTree>
    <p:extLst>
      <p:ext uri="{BB962C8B-B14F-4D97-AF65-F5344CB8AC3E}">
        <p14:creationId xmlns:p14="http://schemas.microsoft.com/office/powerpoint/2010/main" val="2921715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67C5105-DF61-4B50-9D65-FE8814A00618}"/>
              </a:ext>
            </a:extLst>
          </p:cNvPr>
          <p:cNvSpPr txBox="1"/>
          <p:nvPr/>
        </p:nvSpPr>
        <p:spPr>
          <a:xfrm>
            <a:off x="548640" y="462280"/>
            <a:ext cx="10830560" cy="5861861"/>
          </a:xfrm>
          <a:prstGeom prst="rect">
            <a:avLst/>
          </a:prstGeom>
          <a:noFill/>
        </p:spPr>
        <p:txBody>
          <a:bodyPr wrap="square" rtlCol="0">
            <a:spAutoFit/>
          </a:bodyPr>
          <a:lstStyle/>
          <a:p>
            <a:pPr algn="l" eaLnBrk="1" latinLnBrk="0" hangingPunct="1">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证券代码 ： </a:t>
            </a:r>
            <a:r>
              <a:rPr lang="en-US" altLang="zh-CN" sz="1800" b="1" dirty="0">
                <a:solidFill>
                  <a:schemeClr val="bg1"/>
                </a:solidFill>
                <a:latin typeface="微软雅黑" panose="020B0503020204020204" pitchFamily="34" charset="-122"/>
                <a:ea typeface="微软雅黑" panose="020B0503020204020204" pitchFamily="34" charset="-122"/>
                <a:sym typeface="+mn-ea"/>
              </a:rPr>
              <a:t>000626</a:t>
            </a:r>
            <a:r>
              <a:rPr lang="zh-CN" altLang="en-US" sz="1800" b="1" dirty="0">
                <a:solidFill>
                  <a:schemeClr val="bg1"/>
                </a:solidFill>
                <a:latin typeface="微软雅黑" panose="020B0503020204020204" pitchFamily="34" charset="-122"/>
                <a:ea typeface="微软雅黑" panose="020B0503020204020204" pitchFamily="34" charset="-122"/>
                <a:sym typeface="+mn-ea"/>
              </a:rPr>
              <a:t>                 证券简称： 远大控股                      公告编号 ： </a:t>
            </a:r>
            <a:r>
              <a:rPr lang="en-US" altLang="zh-CN" sz="1800" b="1" dirty="0">
                <a:solidFill>
                  <a:schemeClr val="bg1"/>
                </a:solidFill>
                <a:highlight>
                  <a:srgbClr val="FF0000"/>
                </a:highlight>
                <a:latin typeface="微软雅黑" panose="020B0503020204020204" pitchFamily="34" charset="-122"/>
                <a:ea typeface="微软雅黑" panose="020B0503020204020204" pitchFamily="34" charset="-122"/>
                <a:sym typeface="+mn-ea"/>
              </a:rPr>
              <a:t>2019</a:t>
            </a:r>
            <a:r>
              <a:rPr lang="zh-CN" altLang="en-US" sz="1800" b="1" dirty="0">
                <a:solidFill>
                  <a:schemeClr val="bg1"/>
                </a:solidFill>
                <a:latin typeface="微软雅黑" panose="020B0503020204020204" pitchFamily="34" charset="-122"/>
                <a:ea typeface="微软雅黑" panose="020B0503020204020204" pitchFamily="34" charset="-122"/>
                <a:sym typeface="+mn-ea"/>
              </a:rPr>
              <a:t> </a:t>
            </a:r>
            <a:r>
              <a:rPr lang="en-US" altLang="zh-CN" sz="1800" b="1" dirty="0">
                <a:solidFill>
                  <a:schemeClr val="bg1"/>
                </a:solidFill>
                <a:latin typeface="微软雅黑" panose="020B0503020204020204" pitchFamily="34" charset="-122"/>
                <a:ea typeface="微软雅黑" panose="020B0503020204020204" pitchFamily="34" charset="-122"/>
                <a:sym typeface="+mn-ea"/>
              </a:rPr>
              <a:t>-056</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eaLnBrk="1" latinLnBrk="0" hangingPunct="1">
              <a:lnSpc>
                <a:spcPct val="150000"/>
              </a:lnSpc>
            </a:pP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eaLnBrk="1" latinLnBrk="0" hangingPunct="1">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远大产业控股股份有限公司关于收到税务事项通知书的公告</a:t>
            </a:r>
          </a:p>
          <a:p>
            <a:pPr algn="l" eaLnBrk="1" latinLnBrk="0" hangingPunct="1">
              <a:lnSpc>
                <a:spcPct val="150000"/>
              </a:lnSpc>
            </a:pPr>
            <a:r>
              <a:rPr lang="zh-CN" altLang="en-US" dirty="0">
                <a:solidFill>
                  <a:schemeClr val="bg1"/>
                </a:solidFill>
                <a:sym typeface="+mn-ea"/>
              </a:rPr>
              <a:t>一、 税务事项通知书内容</a:t>
            </a:r>
          </a:p>
          <a:p>
            <a:pPr algn="l" eaLnBrk="1" latinLnBrk="0" hangingPunct="1">
              <a:lnSpc>
                <a:spcPct val="150000"/>
              </a:lnSpc>
            </a:pPr>
            <a:r>
              <a:rPr lang="zh-CN" altLang="en-US" dirty="0">
                <a:solidFill>
                  <a:schemeClr val="bg1"/>
                </a:solidFill>
                <a:sym typeface="+mn-ea"/>
              </a:rPr>
              <a:t>远大产业控股股份有限公司（以下简称：公司）全资子公司远大物产集团有限公司的控股子公司远大生水资源有限公司（以下简称：远大生水）于</a:t>
            </a:r>
            <a:r>
              <a:rPr lang="en-US" altLang="zh-CN" dirty="0">
                <a:solidFill>
                  <a:schemeClr val="bg1"/>
                </a:solidFill>
                <a:sym typeface="+mn-ea"/>
              </a:rPr>
              <a:t>2019</a:t>
            </a:r>
            <a:r>
              <a:rPr lang="zh-CN" altLang="en-US" dirty="0">
                <a:solidFill>
                  <a:schemeClr val="bg1"/>
                </a:solidFill>
                <a:sym typeface="+mn-ea"/>
              </a:rPr>
              <a:t>年</a:t>
            </a:r>
            <a:r>
              <a:rPr lang="en-US" altLang="zh-CN" dirty="0">
                <a:solidFill>
                  <a:schemeClr val="bg1"/>
                </a:solidFill>
                <a:sym typeface="+mn-ea"/>
              </a:rPr>
              <a:t>12</a:t>
            </a:r>
            <a:r>
              <a:rPr lang="zh-CN" altLang="en-US" dirty="0">
                <a:solidFill>
                  <a:schemeClr val="bg1"/>
                </a:solidFill>
                <a:sym typeface="+mn-ea"/>
              </a:rPr>
              <a:t>月</a:t>
            </a:r>
            <a:r>
              <a:rPr lang="en-US" altLang="zh-CN" dirty="0">
                <a:solidFill>
                  <a:schemeClr val="bg1"/>
                </a:solidFill>
                <a:sym typeface="+mn-ea"/>
              </a:rPr>
              <a:t>10</a:t>
            </a:r>
            <a:r>
              <a:rPr lang="zh-CN" altLang="en-US" dirty="0">
                <a:solidFill>
                  <a:schemeClr val="bg1"/>
                </a:solidFill>
                <a:sym typeface="+mn-ea"/>
              </a:rPr>
              <a:t>日收到国家税务总局宁波国家高新技术产业开发区税务局</a:t>
            </a:r>
            <a:r>
              <a:rPr lang="en-US" altLang="zh-CN" dirty="0">
                <a:solidFill>
                  <a:schemeClr val="bg1"/>
                </a:solidFill>
                <a:sym typeface="+mn-ea"/>
              </a:rPr>
              <a:t>《</a:t>
            </a:r>
            <a:r>
              <a:rPr lang="zh-CN" altLang="en-US" dirty="0">
                <a:solidFill>
                  <a:schemeClr val="bg1"/>
                </a:solidFill>
                <a:sym typeface="+mn-ea"/>
              </a:rPr>
              <a:t>税务事项通知书</a:t>
            </a:r>
            <a:r>
              <a:rPr lang="en-US" altLang="zh-CN" dirty="0">
                <a:solidFill>
                  <a:schemeClr val="bg1"/>
                </a:solidFill>
                <a:sym typeface="+mn-ea"/>
              </a:rPr>
              <a:t>》</a:t>
            </a:r>
            <a:r>
              <a:rPr lang="zh-CN" altLang="en-US" dirty="0">
                <a:solidFill>
                  <a:schemeClr val="bg1"/>
                </a:solidFill>
                <a:sym typeface="+mn-ea"/>
              </a:rPr>
              <a:t>（税务通</a:t>
            </a:r>
            <a:r>
              <a:rPr lang="en-US" altLang="zh-CN" dirty="0">
                <a:solidFill>
                  <a:schemeClr val="bg1"/>
                </a:solidFill>
                <a:sym typeface="+mn-ea"/>
              </a:rPr>
              <a:t>【2019】060</a:t>
            </a:r>
            <a:r>
              <a:rPr lang="zh-CN" altLang="en-US" dirty="0">
                <a:solidFill>
                  <a:schemeClr val="bg1"/>
                </a:solidFill>
                <a:sym typeface="+mn-ea"/>
              </a:rPr>
              <a:t>号），通知主要内容如下：</a:t>
            </a:r>
            <a:endParaRPr lang="en-US" altLang="zh-CN" dirty="0">
              <a:solidFill>
                <a:schemeClr val="bg1"/>
              </a:solidFill>
              <a:sym typeface="+mn-ea"/>
            </a:endParaRPr>
          </a:p>
          <a:p>
            <a:pPr algn="l" eaLnBrk="1" latinLnBrk="0" hangingPunct="1">
              <a:lnSpc>
                <a:spcPct val="150000"/>
              </a:lnSpc>
            </a:pPr>
            <a:r>
              <a:rPr lang="zh-CN" altLang="en-US" dirty="0">
                <a:solidFill>
                  <a:schemeClr val="bg1"/>
                </a:solidFill>
                <a:sym typeface="+mn-ea"/>
              </a:rPr>
              <a:t>“事由：异常凭证处理通知。通知内容：你（单位）收到的增值税专用发票（发票明细见附表），已被开票方企业主管税务机关列是异常凭证范围。请你（单位）对所取得的上述异常凭证，尚未申报抵扣或申报出口退税的，暂不允许抵扣或办理退税；已经申报抵扣的，一律先在申报期内作进项税额转出处理；已经办理出口退税的，我局将按照异常凭证所涉及的退税额对你（单位）其他已审核通过的应退税款暂缓办理出口退税，无其他应退税款或应退税款小于涉及退税额的，可由你（单位）提供差额部分的担保。如你（单位）对认定的异常凭证存有异议，请在</a:t>
            </a:r>
            <a:r>
              <a:rPr lang="en-US" altLang="zh-CN" dirty="0">
                <a:solidFill>
                  <a:schemeClr val="bg1"/>
                </a:solidFill>
                <a:sym typeface="+mn-ea"/>
              </a:rPr>
              <a:t>20</a:t>
            </a:r>
            <a:r>
              <a:rPr lang="zh-CN" altLang="en-US" dirty="0">
                <a:solidFill>
                  <a:schemeClr val="bg1"/>
                </a:solidFill>
                <a:sym typeface="+mn-ea"/>
              </a:rPr>
              <a:t>个工作日内向我局提出核查申请，并提交业务合同、银行凭证、运输仓储证明等有关说明材料。</a:t>
            </a:r>
          </a:p>
        </p:txBody>
      </p:sp>
    </p:spTree>
    <p:extLst>
      <p:ext uri="{BB962C8B-B14F-4D97-AF65-F5344CB8AC3E}">
        <p14:creationId xmlns:p14="http://schemas.microsoft.com/office/powerpoint/2010/main" val="196165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67C5105-DF61-4B50-9D65-FE8814A00618}"/>
              </a:ext>
            </a:extLst>
          </p:cNvPr>
          <p:cNvSpPr txBox="1"/>
          <p:nvPr/>
        </p:nvSpPr>
        <p:spPr>
          <a:xfrm>
            <a:off x="548640" y="462280"/>
            <a:ext cx="10830560" cy="5892800"/>
          </a:xfrm>
          <a:prstGeom prst="rect">
            <a:avLst/>
          </a:prstGeom>
          <a:noFill/>
        </p:spPr>
        <p:txBody>
          <a:bodyPr wrap="square" rtlCol="0">
            <a:spAutoFit/>
          </a:bodyPr>
          <a:lstStyle/>
          <a:p>
            <a:pPr algn="l" eaLnBrk="1" latinLnBrk="0" hangingPunct="1">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证券代码 ： </a:t>
            </a:r>
            <a:r>
              <a:rPr lang="en-US" altLang="zh-CN" sz="1800" b="1" dirty="0">
                <a:solidFill>
                  <a:schemeClr val="bg1"/>
                </a:solidFill>
                <a:latin typeface="微软雅黑" panose="020B0503020204020204" pitchFamily="34" charset="-122"/>
                <a:ea typeface="微软雅黑" panose="020B0503020204020204" pitchFamily="34" charset="-122"/>
                <a:sym typeface="+mn-ea"/>
              </a:rPr>
              <a:t>000626</a:t>
            </a:r>
            <a:r>
              <a:rPr lang="zh-CN" altLang="en-US" sz="1800" b="1" dirty="0">
                <a:solidFill>
                  <a:schemeClr val="bg1"/>
                </a:solidFill>
                <a:latin typeface="微软雅黑" panose="020B0503020204020204" pitchFamily="34" charset="-122"/>
                <a:ea typeface="微软雅黑" panose="020B0503020204020204" pitchFamily="34" charset="-122"/>
                <a:sym typeface="+mn-ea"/>
              </a:rPr>
              <a:t>                 证券简称： 远大控股                      公告编号 ： </a:t>
            </a:r>
            <a:r>
              <a:rPr lang="en-US" altLang="zh-CN" sz="1800" b="1" dirty="0">
                <a:solidFill>
                  <a:schemeClr val="bg1"/>
                </a:solidFill>
                <a:highlight>
                  <a:srgbClr val="FF0000"/>
                </a:highlight>
                <a:latin typeface="微软雅黑" panose="020B0503020204020204" pitchFamily="34" charset="-122"/>
                <a:ea typeface="微软雅黑" panose="020B0503020204020204" pitchFamily="34" charset="-122"/>
                <a:sym typeface="+mn-ea"/>
              </a:rPr>
              <a:t>2019</a:t>
            </a:r>
            <a:r>
              <a:rPr lang="zh-CN" altLang="en-US" sz="1800" b="1" dirty="0">
                <a:solidFill>
                  <a:schemeClr val="bg1"/>
                </a:solidFill>
                <a:latin typeface="微软雅黑" panose="020B0503020204020204" pitchFamily="34" charset="-122"/>
                <a:ea typeface="微软雅黑" panose="020B0503020204020204" pitchFamily="34" charset="-122"/>
                <a:sym typeface="+mn-ea"/>
              </a:rPr>
              <a:t> </a:t>
            </a:r>
            <a:r>
              <a:rPr lang="en-US" altLang="zh-CN" sz="1800" b="1" dirty="0">
                <a:solidFill>
                  <a:schemeClr val="bg1"/>
                </a:solidFill>
                <a:latin typeface="微软雅黑" panose="020B0503020204020204" pitchFamily="34" charset="-122"/>
                <a:ea typeface="微软雅黑" panose="020B0503020204020204" pitchFamily="34" charset="-122"/>
                <a:sym typeface="+mn-ea"/>
              </a:rPr>
              <a:t>-056</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eaLnBrk="1" latinLnBrk="0" hangingPunct="1">
              <a:lnSpc>
                <a:spcPct val="150000"/>
              </a:lnSpc>
            </a:pP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eaLnBrk="1" latinLnBrk="0" hangingPunct="1">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远大产业控股股份有限公司关于收到税务事项通知书的公告</a:t>
            </a:r>
          </a:p>
          <a:p>
            <a:pPr algn="l" eaLnBrk="1" latinLnBrk="0" hangingPunct="1">
              <a:lnSpc>
                <a:spcPct val="150000"/>
              </a:lnSpc>
            </a:pPr>
            <a:r>
              <a:rPr lang="zh-CN" altLang="en-US" dirty="0">
                <a:solidFill>
                  <a:schemeClr val="bg1"/>
                </a:solidFill>
                <a:sym typeface="+mn-ea"/>
              </a:rPr>
              <a:t>二 、 税务事项情况介绍</a:t>
            </a:r>
          </a:p>
          <a:p>
            <a:pPr algn="l" eaLnBrk="1" latinLnBrk="0" hangingPunct="1">
              <a:lnSpc>
                <a:spcPct val="150000"/>
              </a:lnSpc>
            </a:pPr>
            <a:r>
              <a:rPr lang="zh-CN" altLang="en-US" dirty="0">
                <a:solidFill>
                  <a:schemeClr val="bg1"/>
                </a:solidFill>
                <a:sym typeface="+mn-ea"/>
              </a:rPr>
              <a:t>远大生水于</a:t>
            </a:r>
            <a:r>
              <a:rPr lang="en-US" altLang="zh-CN" dirty="0">
                <a:solidFill>
                  <a:schemeClr val="bg1"/>
                </a:solidFill>
                <a:sym typeface="+mn-ea"/>
              </a:rPr>
              <a:t>2017</a:t>
            </a:r>
            <a:r>
              <a:rPr lang="zh-CN" altLang="en-US" dirty="0">
                <a:solidFill>
                  <a:schemeClr val="bg1"/>
                </a:solidFill>
                <a:sym typeface="+mn-ea"/>
              </a:rPr>
              <a:t>年</a:t>
            </a:r>
            <a:r>
              <a:rPr lang="en-US" altLang="zh-CN" dirty="0">
                <a:solidFill>
                  <a:schemeClr val="bg1"/>
                </a:solidFill>
                <a:sym typeface="+mn-ea"/>
              </a:rPr>
              <a:t>7</a:t>
            </a:r>
            <a:r>
              <a:rPr lang="zh-CN" altLang="en-US" dirty="0">
                <a:solidFill>
                  <a:schemeClr val="bg1"/>
                </a:solidFill>
                <a:sym typeface="+mn-ea"/>
              </a:rPr>
              <a:t>月至</a:t>
            </a:r>
            <a:r>
              <a:rPr lang="en-US" altLang="zh-CN" dirty="0">
                <a:solidFill>
                  <a:schemeClr val="bg1"/>
                </a:solidFill>
                <a:sym typeface="+mn-ea"/>
              </a:rPr>
              <a:t>9</a:t>
            </a:r>
            <a:r>
              <a:rPr lang="zh-CN" altLang="en-US" dirty="0">
                <a:solidFill>
                  <a:schemeClr val="bg1"/>
                </a:solidFill>
                <a:sym typeface="+mn-ea"/>
              </a:rPr>
              <a:t>月期间与上海政宏国际贸易有限公司共签定了</a:t>
            </a:r>
            <a:r>
              <a:rPr lang="en-US" altLang="zh-CN" dirty="0">
                <a:solidFill>
                  <a:schemeClr val="bg1"/>
                </a:solidFill>
                <a:sym typeface="+mn-ea"/>
              </a:rPr>
              <a:t>7 </a:t>
            </a:r>
            <a:r>
              <a:rPr lang="zh-CN" altLang="en-US" dirty="0">
                <a:solidFill>
                  <a:schemeClr val="bg1"/>
                </a:solidFill>
                <a:sym typeface="+mn-ea"/>
              </a:rPr>
              <a:t>份铝锭采购合同，共计采购铝锭</a:t>
            </a:r>
            <a:r>
              <a:rPr lang="en-US" altLang="zh-CN" dirty="0">
                <a:solidFill>
                  <a:schemeClr val="bg1"/>
                </a:solidFill>
                <a:sym typeface="+mn-ea"/>
              </a:rPr>
              <a:t>2,689.53</a:t>
            </a:r>
            <a:r>
              <a:rPr lang="zh-CN" altLang="en-US" dirty="0">
                <a:solidFill>
                  <a:schemeClr val="bg1"/>
                </a:solidFill>
                <a:sym typeface="+mn-ea"/>
              </a:rPr>
              <a:t>吨，增值税专用发票金额（含税）</a:t>
            </a:r>
            <a:r>
              <a:rPr lang="en-US" altLang="zh-CN" dirty="0">
                <a:solidFill>
                  <a:schemeClr val="bg1"/>
                </a:solidFill>
                <a:sym typeface="+mn-ea"/>
              </a:rPr>
              <a:t>42,508,111.04 </a:t>
            </a:r>
            <a:r>
              <a:rPr lang="zh-CN" altLang="en-US" dirty="0">
                <a:solidFill>
                  <a:schemeClr val="bg1"/>
                </a:solidFill>
                <a:sym typeface="+mn-ea"/>
              </a:rPr>
              <a:t>元；以及</a:t>
            </a:r>
            <a:r>
              <a:rPr lang="en-US" altLang="zh-CN" dirty="0">
                <a:solidFill>
                  <a:schemeClr val="bg1"/>
                </a:solidFill>
                <a:sym typeface="+mn-ea"/>
              </a:rPr>
              <a:t>18 </a:t>
            </a:r>
            <a:r>
              <a:rPr lang="zh-CN" altLang="en-US" dirty="0">
                <a:solidFill>
                  <a:schemeClr val="bg1"/>
                </a:solidFill>
                <a:sym typeface="+mn-ea"/>
              </a:rPr>
              <a:t>份电解铜采购合同，共计采购电解铜</a:t>
            </a:r>
            <a:r>
              <a:rPr lang="en-US" altLang="zh-CN" dirty="0">
                <a:solidFill>
                  <a:schemeClr val="bg1"/>
                </a:solidFill>
                <a:sym typeface="+mn-ea"/>
              </a:rPr>
              <a:t>9,428.66 </a:t>
            </a:r>
            <a:r>
              <a:rPr lang="zh-CN" altLang="en-US" dirty="0">
                <a:solidFill>
                  <a:schemeClr val="bg1"/>
                </a:solidFill>
                <a:sym typeface="+mn-ea"/>
              </a:rPr>
              <a:t>吨，增值税专用发票金额（含税）</a:t>
            </a:r>
            <a:r>
              <a:rPr lang="en-US" altLang="zh-CN" dirty="0">
                <a:solidFill>
                  <a:schemeClr val="bg1"/>
                </a:solidFill>
                <a:sym typeface="+mn-ea"/>
              </a:rPr>
              <a:t>478,238,305.63 </a:t>
            </a:r>
            <a:r>
              <a:rPr lang="zh-CN" altLang="en-US" dirty="0">
                <a:solidFill>
                  <a:schemeClr val="bg1"/>
                </a:solidFill>
                <a:sym typeface="+mn-ea"/>
              </a:rPr>
              <a:t>元。经公司自查，</a:t>
            </a:r>
            <a:r>
              <a:rPr lang="zh-CN" altLang="en-US" b="1" dirty="0">
                <a:solidFill>
                  <a:schemeClr val="bg1"/>
                </a:solidFill>
                <a:sym typeface="+mn-ea"/>
              </a:rPr>
              <a:t>远大生水向上海政宏国际贸易有限公司采购的上述货物分别销售给</a:t>
            </a:r>
            <a:r>
              <a:rPr lang="en-US" altLang="zh-CN" b="1" dirty="0">
                <a:solidFill>
                  <a:schemeClr val="bg1"/>
                </a:solidFill>
                <a:sym typeface="+mn-ea"/>
              </a:rPr>
              <a:t>98 </a:t>
            </a:r>
            <a:r>
              <a:rPr lang="zh-CN" altLang="en-US" b="1" dirty="0">
                <a:solidFill>
                  <a:schemeClr val="bg1"/>
                </a:solidFill>
                <a:sym typeface="+mn-ea"/>
              </a:rPr>
              <a:t>家下游客户。在交易中 ， 远大生水与上游供应商 、 下游客户存在真实的价格议价和资金收付过程 ， 货物的出入库手续完备 ， 并按合同约定向上游供应商收取增值税进项发票 ， 向下游客户开具增值税销项发票 ， </a:t>
            </a:r>
            <a:r>
              <a:rPr lang="zh-CN" altLang="en-US" dirty="0">
                <a:solidFill>
                  <a:schemeClr val="bg1"/>
                </a:solidFill>
                <a:sym typeface="+mn-ea"/>
              </a:rPr>
              <a:t>远大生水所获得增值税进项税发票已经认证并进行了抵扣 。 上述交易是遵循各方基于真实意愿所签订的</a:t>
            </a:r>
          </a:p>
          <a:p>
            <a:pPr algn="l" eaLnBrk="1" latinLnBrk="0" hangingPunct="1">
              <a:lnSpc>
                <a:spcPct val="150000"/>
              </a:lnSpc>
            </a:pPr>
            <a:r>
              <a:rPr lang="zh-CN" altLang="en-US" dirty="0">
                <a:solidFill>
                  <a:schemeClr val="bg1"/>
                </a:solidFill>
                <a:sym typeface="+mn-ea"/>
              </a:rPr>
              <a:t>合同约定履行的 ， 公司 目前未发现交易中存在违法 、 不真实的情况 。 公司已向国家税务总局宁波国家高新技术产业开发区税务局提出核查申请 ， 并提交了业务合同 、 银行凭证 、 运输仓储证明等有关说明材料 。</a:t>
            </a:r>
          </a:p>
        </p:txBody>
      </p:sp>
    </p:spTree>
    <p:extLst>
      <p:ext uri="{BB962C8B-B14F-4D97-AF65-F5344CB8AC3E}">
        <p14:creationId xmlns:p14="http://schemas.microsoft.com/office/powerpoint/2010/main" val="166325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907EDB6-E990-4585-A796-56F2D58D9873}"/>
              </a:ext>
            </a:extLst>
          </p:cNvPr>
          <p:cNvSpPr txBox="1"/>
          <p:nvPr/>
        </p:nvSpPr>
        <p:spPr>
          <a:xfrm>
            <a:off x="899160" y="863600"/>
            <a:ext cx="10099040" cy="4622800"/>
          </a:xfrm>
          <a:prstGeom prst="rect">
            <a:avLst/>
          </a:prstGeom>
          <a:noFill/>
        </p:spPr>
        <p:txBody>
          <a:bodyPr wrap="square" rtlCol="0">
            <a:spAutoFit/>
          </a:bodyPr>
          <a:lstStyle/>
          <a:p>
            <a:pPr algn="l" eaLnBrk="1" latinLnBrk="0" hangingPunct="1">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证券代码 ： </a:t>
            </a:r>
            <a:r>
              <a:rPr lang="en-US" altLang="zh-CN" sz="1800" b="1" dirty="0">
                <a:solidFill>
                  <a:schemeClr val="bg1"/>
                </a:solidFill>
                <a:latin typeface="微软雅黑" panose="020B0503020204020204" pitchFamily="34" charset="-122"/>
                <a:ea typeface="微软雅黑" panose="020B0503020204020204" pitchFamily="34" charset="-122"/>
                <a:sym typeface="+mn-ea"/>
              </a:rPr>
              <a:t>000626</a:t>
            </a:r>
            <a:r>
              <a:rPr lang="zh-CN" altLang="en-US" sz="1800" b="1" dirty="0">
                <a:solidFill>
                  <a:schemeClr val="bg1"/>
                </a:solidFill>
                <a:latin typeface="微软雅黑" panose="020B0503020204020204" pitchFamily="34" charset="-122"/>
                <a:ea typeface="微软雅黑" panose="020B0503020204020204" pitchFamily="34" charset="-122"/>
                <a:sym typeface="+mn-ea"/>
              </a:rPr>
              <a:t>                 证券简称： 远大控股                      公告编号 </a:t>
            </a:r>
            <a:r>
              <a:rPr lang="zh-CN" altLang="en-US" sz="1800" b="1" dirty="0">
                <a:solidFill>
                  <a:schemeClr val="bg1"/>
                </a:solidFill>
                <a:highlight>
                  <a:srgbClr val="FF0000"/>
                </a:highlight>
                <a:latin typeface="微软雅黑" panose="020B0503020204020204" pitchFamily="34" charset="-122"/>
                <a:ea typeface="微软雅黑" panose="020B0503020204020204" pitchFamily="34" charset="-122"/>
                <a:sym typeface="+mn-ea"/>
              </a:rPr>
              <a:t>： </a:t>
            </a:r>
            <a:r>
              <a:rPr lang="en-US" altLang="zh-CN" sz="1800" b="1" dirty="0">
                <a:solidFill>
                  <a:schemeClr val="bg1"/>
                </a:solidFill>
                <a:highlight>
                  <a:srgbClr val="FF0000"/>
                </a:highlight>
                <a:latin typeface="微软雅黑" panose="020B0503020204020204" pitchFamily="34" charset="-122"/>
                <a:ea typeface="微软雅黑" panose="020B0503020204020204" pitchFamily="34" charset="-122"/>
                <a:sym typeface="+mn-ea"/>
              </a:rPr>
              <a:t>2020</a:t>
            </a:r>
            <a:r>
              <a:rPr lang="zh-CN" altLang="en-US" sz="1800" b="1" dirty="0">
                <a:solidFill>
                  <a:schemeClr val="bg1"/>
                </a:solidFill>
                <a:highlight>
                  <a:srgbClr val="FF0000"/>
                </a:highlight>
                <a:latin typeface="微软雅黑" panose="020B0503020204020204" pitchFamily="34" charset="-122"/>
                <a:ea typeface="微软雅黑" panose="020B0503020204020204" pitchFamily="34" charset="-122"/>
                <a:sym typeface="+mn-ea"/>
              </a:rPr>
              <a:t> </a:t>
            </a:r>
            <a:r>
              <a:rPr lang="en-US" altLang="zh-CN" sz="1800" b="1" dirty="0">
                <a:solidFill>
                  <a:schemeClr val="bg1"/>
                </a:solidFill>
                <a:latin typeface="微软雅黑" panose="020B0503020204020204" pitchFamily="34" charset="-122"/>
                <a:ea typeface="微软雅黑" panose="020B0503020204020204" pitchFamily="34" charset="-122"/>
                <a:sym typeface="+mn-ea"/>
              </a:rPr>
              <a:t>-010</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eaLnBrk="1" latinLnBrk="0" hangingPunct="1">
              <a:lnSpc>
                <a:spcPct val="150000"/>
              </a:lnSpc>
            </a:pP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eaLnBrk="1" latinLnBrk="0" hangingPunct="1">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远大产业控股股份有限公司关于收到税务事项通知书的进展公告</a:t>
            </a:r>
          </a:p>
          <a:p>
            <a:pPr algn="l" eaLnBrk="1" latinLnBrk="0" hangingPunct="1">
              <a:lnSpc>
                <a:spcPct val="150000"/>
              </a:lnSpc>
            </a:pPr>
            <a:r>
              <a:rPr lang="zh-CN" altLang="en-US" sz="2000" dirty="0">
                <a:solidFill>
                  <a:schemeClr val="bg1"/>
                </a:solidFill>
                <a:sym typeface="+mn-ea"/>
              </a:rPr>
              <a:t> </a:t>
            </a:r>
            <a:r>
              <a:rPr lang="zh-CN" altLang="en-US" sz="1800" dirty="0">
                <a:solidFill>
                  <a:schemeClr val="bg1"/>
                </a:solidFill>
                <a:sym typeface="+mn-ea"/>
              </a:rPr>
              <a:t>二 、 涉税事项进展</a:t>
            </a:r>
          </a:p>
          <a:p>
            <a:pPr algn="l" eaLnBrk="1" latinLnBrk="0" hangingPunct="1">
              <a:lnSpc>
                <a:spcPct val="150000"/>
              </a:lnSpc>
            </a:pPr>
            <a:r>
              <a:rPr lang="zh-CN" altLang="en-US" sz="1800" dirty="0">
                <a:solidFill>
                  <a:schemeClr val="bg1"/>
                </a:solidFill>
                <a:sym typeface="+mn-ea"/>
              </a:rPr>
              <a:t>远大生水提供了合同 、 资金 、 仓储物流等协查资料 ， 国家税务总局宁波国家高新技术产业开发区税</a:t>
            </a:r>
          </a:p>
          <a:p>
            <a:pPr algn="l" eaLnBrk="1" latinLnBrk="0" hangingPunct="1">
              <a:lnSpc>
                <a:spcPct val="150000"/>
              </a:lnSpc>
            </a:pPr>
            <a:r>
              <a:rPr lang="zh-CN" altLang="en-US" sz="1800" dirty="0">
                <a:solidFill>
                  <a:schemeClr val="bg1"/>
                </a:solidFill>
                <a:sym typeface="+mn-ea"/>
              </a:rPr>
              <a:t>务局于</a:t>
            </a:r>
            <a:r>
              <a:rPr lang="en-US" altLang="zh-CN" sz="1800" dirty="0">
                <a:solidFill>
                  <a:schemeClr val="bg1"/>
                </a:solidFill>
                <a:sym typeface="+mn-ea"/>
              </a:rPr>
              <a:t>2019</a:t>
            </a:r>
            <a:r>
              <a:rPr lang="zh-CN" altLang="en-US" sz="1800" dirty="0">
                <a:solidFill>
                  <a:schemeClr val="bg1"/>
                </a:solidFill>
                <a:sym typeface="+mn-ea"/>
              </a:rPr>
              <a:t>年</a:t>
            </a:r>
            <a:r>
              <a:rPr lang="en-US" altLang="zh-CN" sz="1800" dirty="0">
                <a:solidFill>
                  <a:schemeClr val="bg1"/>
                </a:solidFill>
                <a:sym typeface="+mn-ea"/>
              </a:rPr>
              <a:t>12</a:t>
            </a:r>
            <a:r>
              <a:rPr lang="zh-CN" altLang="en-US" sz="1800" dirty="0">
                <a:solidFill>
                  <a:schemeClr val="bg1"/>
                </a:solidFill>
                <a:sym typeface="+mn-ea"/>
              </a:rPr>
              <a:t>月至</a:t>
            </a:r>
            <a:r>
              <a:rPr lang="en-US" altLang="zh-CN" sz="1800" dirty="0">
                <a:solidFill>
                  <a:schemeClr val="bg1"/>
                </a:solidFill>
                <a:sym typeface="+mn-ea"/>
              </a:rPr>
              <a:t>2020</a:t>
            </a:r>
            <a:r>
              <a:rPr lang="zh-CN" altLang="en-US" sz="1800" dirty="0">
                <a:solidFill>
                  <a:schemeClr val="bg1"/>
                </a:solidFill>
                <a:sym typeface="+mn-ea"/>
              </a:rPr>
              <a:t>年</a:t>
            </a:r>
            <a:r>
              <a:rPr lang="en-US" altLang="zh-CN" sz="1800" dirty="0">
                <a:solidFill>
                  <a:schemeClr val="bg1"/>
                </a:solidFill>
                <a:sym typeface="+mn-ea"/>
              </a:rPr>
              <a:t>3 </a:t>
            </a:r>
            <a:r>
              <a:rPr lang="zh-CN" altLang="en-US" sz="1800" dirty="0">
                <a:solidFill>
                  <a:schemeClr val="bg1"/>
                </a:solidFill>
                <a:sym typeface="+mn-ea"/>
              </a:rPr>
              <a:t>月期间进行了核查。</a:t>
            </a:r>
            <a:r>
              <a:rPr lang="en-US" altLang="zh-CN" sz="1800" dirty="0">
                <a:solidFill>
                  <a:schemeClr val="bg1"/>
                </a:solidFill>
                <a:sym typeface="+mn-ea"/>
              </a:rPr>
              <a:t>2020</a:t>
            </a:r>
            <a:r>
              <a:rPr lang="zh-CN" altLang="en-US" sz="1800" dirty="0">
                <a:solidFill>
                  <a:schemeClr val="bg1"/>
                </a:solidFill>
                <a:sym typeface="+mn-ea"/>
              </a:rPr>
              <a:t>年</a:t>
            </a:r>
            <a:r>
              <a:rPr lang="en-US" altLang="zh-CN" sz="1800" dirty="0">
                <a:solidFill>
                  <a:schemeClr val="bg1"/>
                </a:solidFill>
                <a:sym typeface="+mn-ea"/>
              </a:rPr>
              <a:t>4 </a:t>
            </a:r>
            <a:r>
              <a:rPr lang="zh-CN" altLang="en-US" sz="1800" dirty="0">
                <a:solidFill>
                  <a:schemeClr val="bg1"/>
                </a:solidFill>
                <a:sym typeface="+mn-ea"/>
              </a:rPr>
              <a:t>月</a:t>
            </a:r>
            <a:r>
              <a:rPr lang="en-US" altLang="zh-CN" sz="1800" dirty="0">
                <a:solidFill>
                  <a:schemeClr val="bg1"/>
                </a:solidFill>
                <a:sym typeface="+mn-ea"/>
              </a:rPr>
              <a:t>14 </a:t>
            </a:r>
            <a:r>
              <a:rPr lang="zh-CN" altLang="en-US" sz="1800" dirty="0">
                <a:solidFill>
                  <a:schemeClr val="bg1"/>
                </a:solidFill>
                <a:sym typeface="+mn-ea"/>
              </a:rPr>
              <a:t>日，远大生水收到国家税务总局宁</a:t>
            </a:r>
          </a:p>
          <a:p>
            <a:pPr algn="l" eaLnBrk="1" latinLnBrk="0" hangingPunct="1">
              <a:lnSpc>
                <a:spcPct val="150000"/>
              </a:lnSpc>
            </a:pPr>
            <a:r>
              <a:rPr lang="zh-CN" altLang="en-US" sz="1800" dirty="0">
                <a:solidFill>
                  <a:schemeClr val="bg1"/>
                </a:solidFill>
                <a:sym typeface="+mn-ea"/>
              </a:rPr>
              <a:t>波国家高新技术产业开发区税务局</a:t>
            </a:r>
            <a:r>
              <a:rPr lang="en-US" altLang="zh-CN" sz="1800" dirty="0">
                <a:solidFill>
                  <a:schemeClr val="bg1"/>
                </a:solidFill>
                <a:sym typeface="+mn-ea"/>
              </a:rPr>
              <a:t>《</a:t>
            </a:r>
            <a:r>
              <a:rPr lang="zh-CN" altLang="en-US" sz="1800" dirty="0">
                <a:solidFill>
                  <a:schemeClr val="bg1"/>
                </a:solidFill>
                <a:sym typeface="+mn-ea"/>
              </a:rPr>
              <a:t>税务事项通知书</a:t>
            </a:r>
            <a:r>
              <a:rPr lang="en-US" altLang="zh-CN" sz="1800" dirty="0">
                <a:solidFill>
                  <a:schemeClr val="bg1"/>
                </a:solidFill>
                <a:sym typeface="+mn-ea"/>
              </a:rPr>
              <a:t>》[</a:t>
            </a:r>
            <a:r>
              <a:rPr lang="zh-CN" altLang="en-US" sz="1800" dirty="0">
                <a:solidFill>
                  <a:schemeClr val="bg1"/>
                </a:solidFill>
                <a:sym typeface="+mn-ea"/>
              </a:rPr>
              <a:t>高税通</a:t>
            </a:r>
            <a:r>
              <a:rPr lang="en-US" altLang="zh-CN" sz="1800" dirty="0">
                <a:solidFill>
                  <a:schemeClr val="bg1"/>
                </a:solidFill>
                <a:sym typeface="+mn-ea"/>
              </a:rPr>
              <a:t>〔2020〕1469 </a:t>
            </a:r>
            <a:r>
              <a:rPr lang="zh-CN" altLang="en-US" sz="1800" dirty="0">
                <a:solidFill>
                  <a:schemeClr val="bg1"/>
                </a:solidFill>
                <a:sym typeface="+mn-ea"/>
              </a:rPr>
              <a:t>号</a:t>
            </a:r>
            <a:r>
              <a:rPr lang="en-US" altLang="zh-CN" sz="1800" dirty="0">
                <a:solidFill>
                  <a:schemeClr val="bg1"/>
                </a:solidFill>
                <a:sym typeface="+mn-ea"/>
              </a:rPr>
              <a:t>]</a:t>
            </a:r>
            <a:r>
              <a:rPr lang="zh-CN" altLang="en-US" sz="1800" dirty="0">
                <a:solidFill>
                  <a:schemeClr val="bg1"/>
                </a:solidFill>
                <a:sym typeface="+mn-ea"/>
              </a:rPr>
              <a:t>，通知主要内容如</a:t>
            </a:r>
          </a:p>
          <a:p>
            <a:pPr algn="l" eaLnBrk="1" latinLnBrk="0" hangingPunct="1">
              <a:lnSpc>
                <a:spcPct val="150000"/>
              </a:lnSpc>
            </a:pPr>
            <a:r>
              <a:rPr lang="zh-CN" altLang="en-US" sz="1800" dirty="0">
                <a:solidFill>
                  <a:schemeClr val="bg1"/>
                </a:solidFill>
                <a:sym typeface="+mn-ea"/>
              </a:rPr>
              <a:t>下 ：</a:t>
            </a:r>
          </a:p>
          <a:p>
            <a:pPr algn="l" eaLnBrk="1" latinLnBrk="0" hangingPunct="1">
              <a:lnSpc>
                <a:spcPct val="150000"/>
              </a:lnSpc>
            </a:pPr>
            <a:r>
              <a:rPr lang="zh-CN" altLang="en-US" sz="1800" dirty="0">
                <a:solidFill>
                  <a:schemeClr val="bg1"/>
                </a:solidFill>
                <a:sym typeface="+mn-ea"/>
              </a:rPr>
              <a:t>“事由 ：</a:t>
            </a:r>
            <a:r>
              <a:rPr lang="zh-CN" altLang="en-US" sz="1800" b="1" dirty="0">
                <a:solidFill>
                  <a:schemeClr val="bg1"/>
                </a:solidFill>
                <a:sym typeface="+mn-ea"/>
              </a:rPr>
              <a:t> 异常增值税扣税凭证解除通知 。 通知内容 ： 你 （单位） 收到的异常凭证 （发票明细见附件）  ，已被开票方主管税务机关解除 。</a:t>
            </a:r>
            <a:r>
              <a:rPr lang="zh-CN" altLang="en-US" sz="1800" dirty="0">
                <a:solidFill>
                  <a:schemeClr val="bg1"/>
                </a:solidFill>
                <a:sym typeface="+mn-ea"/>
              </a:rPr>
              <a:t>  ”</a:t>
            </a:r>
          </a:p>
        </p:txBody>
      </p:sp>
    </p:spTree>
    <p:extLst>
      <p:ext uri="{BB962C8B-B14F-4D97-AF65-F5344CB8AC3E}">
        <p14:creationId xmlns:p14="http://schemas.microsoft.com/office/powerpoint/2010/main" val="74916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0B3DE76-99D2-4661-A60E-445E3EA89740}"/>
              </a:ext>
            </a:extLst>
          </p:cNvPr>
          <p:cNvSpPr txBox="1"/>
          <p:nvPr/>
        </p:nvSpPr>
        <p:spPr>
          <a:xfrm>
            <a:off x="1107440" y="1584960"/>
            <a:ext cx="9961880" cy="4116768"/>
          </a:xfrm>
          <a:prstGeom prst="rect">
            <a:avLst/>
          </a:prstGeom>
          <a:noFill/>
        </p:spPr>
        <p:txBody>
          <a:bodyPr wrap="square" rtlCol="0">
            <a:spAutoFit/>
          </a:bodyPr>
          <a:lstStyle/>
          <a:p>
            <a:pPr>
              <a:lnSpc>
                <a:spcPct val="150000"/>
              </a:lnSpc>
            </a:pPr>
            <a:r>
              <a:rPr lang="zh-CN" altLang="en-US" sz="1600" dirty="0">
                <a:solidFill>
                  <a:schemeClr val="bg1"/>
                </a:solidFill>
              </a:rPr>
              <a:t>异常凭证的推送 </a:t>
            </a:r>
          </a:p>
          <a:p>
            <a:pPr>
              <a:lnSpc>
                <a:spcPct val="150000"/>
              </a:lnSpc>
            </a:pPr>
            <a:r>
              <a:rPr lang="zh-CN" altLang="en-US" sz="1600" dirty="0">
                <a:solidFill>
                  <a:schemeClr val="bg1"/>
                </a:solidFill>
              </a:rPr>
              <a:t>　　自认定为异常凭证之日起</a:t>
            </a:r>
            <a:r>
              <a:rPr lang="en-US" altLang="zh-CN" sz="1600" dirty="0">
                <a:solidFill>
                  <a:schemeClr val="bg1"/>
                </a:solidFill>
                <a:highlight>
                  <a:srgbClr val="FF0000"/>
                </a:highlight>
              </a:rPr>
              <a:t>10</a:t>
            </a:r>
            <a:r>
              <a:rPr lang="zh-CN" altLang="en-US" sz="1600" dirty="0">
                <a:solidFill>
                  <a:schemeClr val="bg1"/>
                </a:solidFill>
              </a:rPr>
              <a:t>个工作日内，主管税务机关应将异常凭证信息通过手工录入或批量导入方式，录入</a:t>
            </a:r>
            <a:r>
              <a:rPr lang="en-US" altLang="zh-CN" sz="1600" dirty="0">
                <a:solidFill>
                  <a:schemeClr val="bg1"/>
                </a:solidFill>
              </a:rPr>
              <a:t>《</a:t>
            </a:r>
            <a:r>
              <a:rPr lang="zh-CN" altLang="en-US" sz="1600" dirty="0">
                <a:solidFill>
                  <a:schemeClr val="bg1"/>
                </a:solidFill>
              </a:rPr>
              <a:t>抵扣凭证审核检查管理信息系统</a:t>
            </a:r>
            <a:r>
              <a:rPr lang="en-US" altLang="zh-CN" sz="1600" dirty="0">
                <a:solidFill>
                  <a:schemeClr val="bg1"/>
                </a:solidFill>
              </a:rPr>
              <a:t>》</a:t>
            </a:r>
            <a:r>
              <a:rPr lang="zh-CN" altLang="en-US" sz="1600" dirty="0">
                <a:solidFill>
                  <a:schemeClr val="bg1"/>
                </a:solidFill>
              </a:rPr>
              <a:t>（以下简称“抵扣凭证审查系统”），并推送至异常凭证接受方所在地税务机关进行处理。</a:t>
            </a:r>
            <a:endParaRPr lang="en-US" altLang="zh-CN" sz="1600" dirty="0">
              <a:solidFill>
                <a:schemeClr val="bg1"/>
              </a:solidFill>
            </a:endParaRPr>
          </a:p>
          <a:p>
            <a:pPr>
              <a:lnSpc>
                <a:spcPct val="150000"/>
              </a:lnSpc>
            </a:pPr>
            <a:endParaRPr lang="en-US" altLang="zh-CN" sz="1600" dirty="0">
              <a:solidFill>
                <a:schemeClr val="bg1"/>
              </a:solidFill>
            </a:endParaRPr>
          </a:p>
          <a:p>
            <a:pPr>
              <a:lnSpc>
                <a:spcPct val="150000"/>
              </a:lnSpc>
            </a:pPr>
            <a:r>
              <a:rPr lang="zh-CN" altLang="en-US" sz="1600" dirty="0">
                <a:solidFill>
                  <a:schemeClr val="bg1"/>
                </a:solidFill>
              </a:rPr>
              <a:t>异常凭证的受理 </a:t>
            </a:r>
          </a:p>
          <a:p>
            <a:pPr>
              <a:lnSpc>
                <a:spcPct val="150000"/>
              </a:lnSpc>
            </a:pPr>
            <a:r>
              <a:rPr lang="zh-CN" altLang="en-US" sz="1600" dirty="0">
                <a:solidFill>
                  <a:schemeClr val="bg1"/>
                </a:solidFill>
              </a:rPr>
              <a:t>　　接受异常凭证的纳税人所在地主管税务机关，通过抵扣凭证审查系统接收异常凭证信息，并自收到之日起</a:t>
            </a:r>
            <a:r>
              <a:rPr lang="en-US" altLang="zh-CN" sz="1600" dirty="0">
                <a:solidFill>
                  <a:schemeClr val="bg1"/>
                </a:solidFill>
                <a:highlight>
                  <a:srgbClr val="FF0000"/>
                </a:highlight>
              </a:rPr>
              <a:t>10</a:t>
            </a:r>
            <a:r>
              <a:rPr lang="zh-CN" altLang="en-US" sz="1600" dirty="0">
                <a:solidFill>
                  <a:schemeClr val="bg1"/>
                </a:solidFill>
              </a:rPr>
              <a:t>个工作日内，向接受异常凭证的纳税人发出</a:t>
            </a:r>
            <a:r>
              <a:rPr lang="en-US" altLang="zh-CN" sz="1600" dirty="0">
                <a:solidFill>
                  <a:schemeClr val="bg1"/>
                </a:solidFill>
              </a:rPr>
              <a:t>《</a:t>
            </a:r>
            <a:r>
              <a:rPr lang="zh-CN" altLang="en-US" sz="1600" dirty="0">
                <a:solidFill>
                  <a:schemeClr val="bg1"/>
                </a:solidFill>
              </a:rPr>
              <a:t>税务事项通知书</a:t>
            </a:r>
            <a:r>
              <a:rPr lang="en-US" altLang="zh-CN" sz="1600" dirty="0">
                <a:solidFill>
                  <a:schemeClr val="bg1"/>
                </a:solidFill>
              </a:rPr>
              <a:t>》</a:t>
            </a:r>
            <a:r>
              <a:rPr lang="zh-CN" altLang="en-US" sz="1600" dirty="0">
                <a:solidFill>
                  <a:schemeClr val="bg1"/>
                </a:solidFill>
              </a:rPr>
              <a:t>，通知其所取得的异常凭证暂不得申报抵扣或用于出口退税，已经申报抵扣或用于出口退税的，应按有关规定处理。</a:t>
            </a:r>
            <a:endParaRPr lang="en-US" altLang="zh-CN" sz="1600" dirty="0">
              <a:solidFill>
                <a:schemeClr val="bg1"/>
              </a:solidFill>
            </a:endParaRPr>
          </a:p>
          <a:p>
            <a:pPr>
              <a:lnSpc>
                <a:spcPct val="150000"/>
              </a:lnSpc>
            </a:pPr>
            <a:endParaRPr lang="en-US" altLang="zh-CN" sz="1600" dirty="0">
              <a:solidFill>
                <a:schemeClr val="bg1"/>
              </a:solidFill>
            </a:endParaRPr>
          </a:p>
          <a:p>
            <a:pPr>
              <a:lnSpc>
                <a:spcPct val="150000"/>
              </a:lnSpc>
            </a:pPr>
            <a:endParaRPr lang="zh-CN" altLang="en-US" sz="1600" dirty="0">
              <a:solidFill>
                <a:schemeClr val="bg1"/>
              </a:solidFill>
            </a:endParaRPr>
          </a:p>
        </p:txBody>
      </p:sp>
      <p:sp>
        <p:nvSpPr>
          <p:cNvPr id="4" name="文本框 3">
            <a:extLst>
              <a:ext uri="{FF2B5EF4-FFF2-40B4-BE49-F238E27FC236}">
                <a16:creationId xmlns:a16="http://schemas.microsoft.com/office/drawing/2014/main" id="{C6007CEE-22D5-4797-B01D-0B017D6FBFBB}"/>
              </a:ext>
            </a:extLst>
          </p:cNvPr>
          <p:cNvSpPr txBox="1"/>
          <p:nvPr/>
        </p:nvSpPr>
        <p:spPr>
          <a:xfrm>
            <a:off x="3327400" y="889000"/>
            <a:ext cx="5760720" cy="400110"/>
          </a:xfrm>
          <a:prstGeom prst="rect">
            <a:avLst/>
          </a:prstGeom>
          <a:noFill/>
        </p:spPr>
        <p:txBody>
          <a:bodyPr wrap="square" rtlCol="0">
            <a:spAutoFit/>
          </a:bodyPr>
          <a:lstStyle/>
          <a:p>
            <a:r>
              <a:rPr lang="zh-CN" altLang="en-US" sz="2000" dirty="0">
                <a:solidFill>
                  <a:schemeClr val="bg1"/>
                </a:solidFill>
              </a:rPr>
              <a:t>关于异常凭证，时间点的把握</a:t>
            </a:r>
          </a:p>
        </p:txBody>
      </p:sp>
    </p:spTree>
    <p:extLst>
      <p:ext uri="{BB962C8B-B14F-4D97-AF65-F5344CB8AC3E}">
        <p14:creationId xmlns:p14="http://schemas.microsoft.com/office/powerpoint/2010/main" val="3497628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0B3DE76-99D2-4661-A60E-445E3EA89740}"/>
              </a:ext>
            </a:extLst>
          </p:cNvPr>
          <p:cNvSpPr txBox="1"/>
          <p:nvPr/>
        </p:nvSpPr>
        <p:spPr>
          <a:xfrm>
            <a:off x="904240" y="1005840"/>
            <a:ext cx="10342880" cy="4851400"/>
          </a:xfrm>
          <a:prstGeom prst="rect">
            <a:avLst/>
          </a:prstGeom>
          <a:noFill/>
        </p:spPr>
        <p:txBody>
          <a:bodyPr wrap="square" rtlCol="0">
            <a:spAutoFit/>
          </a:bodyPr>
          <a:lstStyle/>
          <a:p>
            <a:pPr>
              <a:lnSpc>
                <a:spcPct val="150000"/>
              </a:lnSpc>
            </a:pPr>
            <a:r>
              <a:rPr lang="zh-CN" altLang="en-US" sz="1600" dirty="0">
                <a:solidFill>
                  <a:schemeClr val="bg1"/>
                </a:solidFill>
              </a:rPr>
              <a:t>申请核查</a:t>
            </a:r>
            <a:endParaRPr lang="en-US" altLang="zh-CN" sz="1600" dirty="0">
              <a:solidFill>
                <a:schemeClr val="bg1"/>
              </a:solidFill>
            </a:endParaRPr>
          </a:p>
          <a:p>
            <a:pPr>
              <a:lnSpc>
                <a:spcPct val="150000"/>
              </a:lnSpc>
            </a:pPr>
            <a:r>
              <a:rPr lang="zh-CN" altLang="en-US" sz="1600" dirty="0">
                <a:solidFill>
                  <a:schemeClr val="bg1"/>
                </a:solidFill>
              </a:rPr>
              <a:t>主管税务机关应当告知接受异常凭证的纳税人，如对税务机关认定的异常凭证存有异议的，应当自收到</a:t>
            </a:r>
            <a:r>
              <a:rPr lang="en-US" altLang="zh-CN" sz="1600" dirty="0">
                <a:solidFill>
                  <a:schemeClr val="bg1"/>
                </a:solidFill>
              </a:rPr>
              <a:t>《</a:t>
            </a:r>
            <a:r>
              <a:rPr lang="zh-CN" altLang="en-US" sz="1600" dirty="0">
                <a:solidFill>
                  <a:schemeClr val="bg1"/>
                </a:solidFill>
              </a:rPr>
              <a:t>税务事项通知书</a:t>
            </a:r>
            <a:r>
              <a:rPr lang="en-US" altLang="zh-CN" sz="1600" dirty="0">
                <a:solidFill>
                  <a:schemeClr val="bg1"/>
                </a:solidFill>
              </a:rPr>
              <a:t>》</a:t>
            </a:r>
            <a:r>
              <a:rPr lang="zh-CN" altLang="en-US" sz="1600" dirty="0">
                <a:solidFill>
                  <a:schemeClr val="bg1"/>
                </a:solidFill>
              </a:rPr>
              <a:t>之日起</a:t>
            </a:r>
            <a:r>
              <a:rPr lang="en-US" altLang="zh-CN" sz="1600" dirty="0">
                <a:solidFill>
                  <a:schemeClr val="bg1"/>
                </a:solidFill>
                <a:highlight>
                  <a:srgbClr val="FF0000"/>
                </a:highlight>
              </a:rPr>
              <a:t>20</a:t>
            </a:r>
            <a:r>
              <a:rPr lang="zh-CN" altLang="en-US" sz="1600" dirty="0">
                <a:solidFill>
                  <a:schemeClr val="bg1"/>
                </a:solidFill>
                <a:highlight>
                  <a:srgbClr val="FF0000"/>
                </a:highlight>
              </a:rPr>
              <a:t>个</a:t>
            </a:r>
            <a:r>
              <a:rPr lang="zh-CN" altLang="en-US" sz="1600" dirty="0">
                <a:solidFill>
                  <a:schemeClr val="bg1"/>
                </a:solidFill>
              </a:rPr>
              <a:t>工作日内，向主管税务机关提出核查申请，并提交业务合同、银行凭证、运输仓储证明等有关说明材料。 但收到</a:t>
            </a:r>
            <a:r>
              <a:rPr lang="en-US" altLang="zh-CN" sz="1600" dirty="0">
                <a:solidFill>
                  <a:schemeClr val="bg1"/>
                </a:solidFill>
              </a:rPr>
              <a:t>《</a:t>
            </a:r>
            <a:r>
              <a:rPr lang="zh-CN" altLang="en-US" sz="1600" dirty="0">
                <a:solidFill>
                  <a:schemeClr val="bg1"/>
                </a:solidFill>
              </a:rPr>
              <a:t>税务事项通知书</a:t>
            </a:r>
            <a:r>
              <a:rPr lang="en-US" altLang="zh-CN" sz="1600" dirty="0">
                <a:solidFill>
                  <a:schemeClr val="bg1"/>
                </a:solidFill>
              </a:rPr>
              <a:t>》</a:t>
            </a:r>
            <a:r>
              <a:rPr lang="zh-CN" altLang="en-US" sz="1600" dirty="0">
                <a:solidFill>
                  <a:schemeClr val="bg1"/>
                </a:solidFill>
              </a:rPr>
              <a:t>后，需要先按税务机关的要求做进项税额转出处理。</a:t>
            </a:r>
            <a:endParaRPr lang="en-US" altLang="zh-CN" sz="1600" dirty="0">
              <a:solidFill>
                <a:schemeClr val="bg1"/>
              </a:solidFill>
            </a:endParaRPr>
          </a:p>
          <a:p>
            <a:pPr>
              <a:lnSpc>
                <a:spcPct val="150000"/>
              </a:lnSpc>
            </a:pPr>
            <a:endParaRPr lang="zh-CN" altLang="en-US" sz="1600" dirty="0">
              <a:solidFill>
                <a:schemeClr val="bg1"/>
              </a:solidFill>
            </a:endParaRPr>
          </a:p>
          <a:p>
            <a:pPr>
              <a:lnSpc>
                <a:spcPct val="150000"/>
              </a:lnSpc>
            </a:pPr>
            <a:r>
              <a:rPr lang="zh-CN" altLang="en-US" sz="1600" dirty="0">
                <a:solidFill>
                  <a:schemeClr val="bg1"/>
                </a:solidFill>
              </a:rPr>
              <a:t>　　特殊：纳税信用</a:t>
            </a:r>
            <a:r>
              <a:rPr lang="en-US" altLang="zh-CN" sz="1600" dirty="0">
                <a:solidFill>
                  <a:schemeClr val="bg1"/>
                </a:solidFill>
                <a:highlight>
                  <a:srgbClr val="FF0000"/>
                </a:highlight>
              </a:rPr>
              <a:t>a</a:t>
            </a:r>
            <a:r>
              <a:rPr lang="zh-CN" altLang="en-US" sz="1600" dirty="0">
                <a:solidFill>
                  <a:schemeClr val="bg1"/>
                </a:solidFill>
                <a:highlight>
                  <a:srgbClr val="FF0000"/>
                </a:highlight>
              </a:rPr>
              <a:t>级纳税人</a:t>
            </a:r>
            <a:r>
              <a:rPr lang="zh-CN" altLang="en-US" sz="1600" dirty="0">
                <a:solidFill>
                  <a:schemeClr val="bg1"/>
                </a:solidFill>
              </a:rPr>
              <a:t>取得异常凭证且已经申报抵扣增值税、办理出口退税或抵扣消费税的，可以自接到税务机关通知之日起</a:t>
            </a:r>
            <a:r>
              <a:rPr lang="en-US" altLang="zh-CN" sz="1600" dirty="0">
                <a:solidFill>
                  <a:schemeClr val="bg1"/>
                </a:solidFill>
                <a:highlight>
                  <a:srgbClr val="FF0000"/>
                </a:highlight>
              </a:rPr>
              <a:t>10</a:t>
            </a:r>
            <a:r>
              <a:rPr lang="zh-CN" altLang="en-US" sz="1600" dirty="0">
                <a:solidFill>
                  <a:schemeClr val="bg1"/>
                </a:solidFill>
                <a:highlight>
                  <a:srgbClr val="FF0000"/>
                </a:highlight>
              </a:rPr>
              <a:t>个工作日内</a:t>
            </a:r>
            <a:r>
              <a:rPr lang="zh-CN" altLang="en-US" sz="1600" dirty="0">
                <a:solidFill>
                  <a:schemeClr val="bg1"/>
                </a:solidFill>
              </a:rPr>
              <a:t>，向主管税务机关提出核实申请。经税务机关核实，符合现行增值税进项税额抵扣、出口退税或消费税抵扣相关规定的，</a:t>
            </a:r>
            <a:r>
              <a:rPr lang="zh-CN" altLang="en-US" sz="1600" dirty="0">
                <a:solidFill>
                  <a:schemeClr val="bg1"/>
                </a:solidFill>
                <a:highlight>
                  <a:srgbClr val="FF0000"/>
                </a:highlight>
              </a:rPr>
              <a:t>可不作进项税额转出、追回已退税款、冲减当期允许抵扣的消费税税款等处理</a:t>
            </a:r>
            <a:r>
              <a:rPr lang="zh-CN" altLang="en-US" sz="1600" dirty="0">
                <a:solidFill>
                  <a:schemeClr val="bg1"/>
                </a:solidFill>
              </a:rPr>
              <a:t>。纳税人逾期未提出核实申请的，应于期满后按照本条第（一）项、第（二）项、第（三）项规定作相关处理。</a:t>
            </a:r>
            <a:endParaRPr lang="en-US" altLang="zh-CN" sz="1600" dirty="0">
              <a:solidFill>
                <a:schemeClr val="bg1"/>
              </a:solidFill>
            </a:endParaRPr>
          </a:p>
          <a:p>
            <a:pPr>
              <a:lnSpc>
                <a:spcPct val="150000"/>
              </a:lnSpc>
            </a:pPr>
            <a:r>
              <a:rPr lang="zh-CN" altLang="en-US" sz="1600" dirty="0">
                <a:solidFill>
                  <a:schemeClr val="bg1"/>
                </a:solidFill>
                <a:highlight>
                  <a:srgbClr val="FF0000"/>
                </a:highlight>
              </a:rPr>
              <a:t>若纳税人逾期未提出核实申请，或者提出核实申请但经核实确认相关发票不符合现行增值税进项税额抵扣相关规定的，应当继续作进项转出处理。</a:t>
            </a:r>
            <a:endParaRPr lang="en-US" altLang="zh-CN" sz="1600" dirty="0">
              <a:solidFill>
                <a:schemeClr val="bg1"/>
              </a:solidFill>
              <a:highlight>
                <a:srgbClr val="FF0000"/>
              </a:highlight>
            </a:endParaRPr>
          </a:p>
          <a:p>
            <a:pPr>
              <a:lnSpc>
                <a:spcPct val="150000"/>
              </a:lnSpc>
            </a:pPr>
            <a:endParaRPr lang="zh-CN" altLang="en-US" sz="1600" dirty="0">
              <a:solidFill>
                <a:schemeClr val="bg1"/>
              </a:solidFill>
            </a:endParaRPr>
          </a:p>
        </p:txBody>
      </p:sp>
      <p:sp>
        <p:nvSpPr>
          <p:cNvPr id="4" name="文本框 3">
            <a:extLst>
              <a:ext uri="{FF2B5EF4-FFF2-40B4-BE49-F238E27FC236}">
                <a16:creationId xmlns:a16="http://schemas.microsoft.com/office/drawing/2014/main" id="{C6007CEE-22D5-4797-B01D-0B017D6FBFBB}"/>
              </a:ext>
            </a:extLst>
          </p:cNvPr>
          <p:cNvSpPr txBox="1"/>
          <p:nvPr/>
        </p:nvSpPr>
        <p:spPr>
          <a:xfrm>
            <a:off x="3190240" y="431800"/>
            <a:ext cx="5760720" cy="400110"/>
          </a:xfrm>
          <a:prstGeom prst="rect">
            <a:avLst/>
          </a:prstGeom>
          <a:noFill/>
        </p:spPr>
        <p:txBody>
          <a:bodyPr wrap="square" rtlCol="0">
            <a:spAutoFit/>
          </a:bodyPr>
          <a:lstStyle/>
          <a:p>
            <a:r>
              <a:rPr lang="zh-CN" altLang="en-US" sz="2000" dirty="0">
                <a:solidFill>
                  <a:schemeClr val="bg1"/>
                </a:solidFill>
              </a:rPr>
              <a:t>关于异常凭证，时间点的把握</a:t>
            </a:r>
          </a:p>
        </p:txBody>
      </p:sp>
    </p:spTree>
    <p:extLst>
      <p:ext uri="{BB962C8B-B14F-4D97-AF65-F5344CB8AC3E}">
        <p14:creationId xmlns:p14="http://schemas.microsoft.com/office/powerpoint/2010/main" val="408249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B05A9B6-DBB7-4121-87B7-BC2C352B78E8}"/>
              </a:ext>
            </a:extLst>
          </p:cNvPr>
          <p:cNvSpPr txBox="1"/>
          <p:nvPr/>
        </p:nvSpPr>
        <p:spPr>
          <a:xfrm>
            <a:off x="838200" y="1026160"/>
            <a:ext cx="10342880" cy="4112793"/>
          </a:xfrm>
          <a:prstGeom prst="rect">
            <a:avLst/>
          </a:prstGeom>
          <a:noFill/>
        </p:spPr>
        <p:txBody>
          <a:bodyPr wrap="square" rtlCol="0">
            <a:spAutoFit/>
          </a:bodyPr>
          <a:lstStyle/>
          <a:p>
            <a:pPr>
              <a:lnSpc>
                <a:spcPct val="150000"/>
              </a:lnSpc>
            </a:pPr>
            <a:r>
              <a:rPr lang="zh-CN" altLang="en-US" sz="1600" dirty="0">
                <a:solidFill>
                  <a:schemeClr val="bg1"/>
                </a:solidFill>
              </a:rPr>
              <a:t>         </a:t>
            </a:r>
            <a:endParaRPr lang="en-US" altLang="zh-CN" sz="1600" dirty="0">
              <a:solidFill>
                <a:schemeClr val="bg1"/>
              </a:solidFill>
            </a:endParaRPr>
          </a:p>
          <a:p>
            <a:pPr>
              <a:lnSpc>
                <a:spcPct val="150000"/>
              </a:lnSpc>
            </a:pPr>
            <a:r>
              <a:rPr lang="zh-CN" altLang="en-US" sz="1600" dirty="0">
                <a:solidFill>
                  <a:schemeClr val="bg1"/>
                </a:solidFill>
              </a:rPr>
              <a:t>异常凭证的解除 </a:t>
            </a:r>
          </a:p>
          <a:p>
            <a:pPr>
              <a:lnSpc>
                <a:spcPct val="150000"/>
              </a:lnSpc>
            </a:pPr>
            <a:r>
              <a:rPr lang="zh-CN" altLang="en-US" sz="1600" dirty="0">
                <a:solidFill>
                  <a:schemeClr val="bg1"/>
                </a:solidFill>
              </a:rPr>
              <a:t>　　走逃（失联）企业重新与主管税务机关取得联系，履行完毕相关涉税义务、调查澄清相关涉税事项后，纳入税务机关正常监管的，主管税务机关应当解除其走逃（失联）企业身份，同时可解除异常凭证的认定，并在</a:t>
            </a:r>
            <a:r>
              <a:rPr lang="en-US" altLang="zh-CN" sz="1600" dirty="0">
                <a:solidFill>
                  <a:schemeClr val="bg1"/>
                </a:solidFill>
                <a:highlight>
                  <a:srgbClr val="FF0000"/>
                </a:highlight>
              </a:rPr>
              <a:t>10</a:t>
            </a:r>
            <a:r>
              <a:rPr lang="zh-CN" altLang="en-US" sz="1600" dirty="0">
                <a:solidFill>
                  <a:schemeClr val="bg1"/>
                </a:solidFill>
              </a:rPr>
              <a:t>个工作日内通过抵扣凭证审查系统，将解除信息推送至异常凭证接受方所在地主管税务机关，允许纳税人继续申报抵扣或办理出口退税。 </a:t>
            </a:r>
          </a:p>
          <a:p>
            <a:pPr>
              <a:lnSpc>
                <a:spcPct val="150000"/>
              </a:lnSpc>
            </a:pPr>
            <a:r>
              <a:rPr lang="zh-CN" altLang="en-US" sz="1600" dirty="0">
                <a:solidFill>
                  <a:schemeClr val="bg1"/>
                </a:solidFill>
              </a:rPr>
              <a:t>　　各省国税局通过抵扣凭证审查系统，将接收到的解除异常凭证信息，定期推送至出口退（免）税审核系统。 </a:t>
            </a:r>
            <a:endParaRPr lang="en-US" altLang="zh-CN" sz="1600" dirty="0">
              <a:solidFill>
                <a:schemeClr val="bg1"/>
              </a:solidFill>
            </a:endParaRPr>
          </a:p>
          <a:p>
            <a:pPr>
              <a:lnSpc>
                <a:spcPct val="150000"/>
              </a:lnSpc>
            </a:pPr>
            <a:endParaRPr lang="en-US" altLang="zh-CN" sz="1600" dirty="0">
              <a:solidFill>
                <a:schemeClr val="bg1"/>
              </a:solidFill>
            </a:endParaRPr>
          </a:p>
          <a:p>
            <a:pPr>
              <a:lnSpc>
                <a:spcPct val="150000"/>
              </a:lnSpc>
            </a:pPr>
            <a:r>
              <a:rPr lang="zh-CN" altLang="en-US" sz="1600" dirty="0">
                <a:solidFill>
                  <a:schemeClr val="bg1"/>
                </a:solidFill>
              </a:rPr>
              <a:t>异常凭证的核实 </a:t>
            </a:r>
          </a:p>
          <a:p>
            <a:pPr>
              <a:lnSpc>
                <a:spcPct val="150000"/>
              </a:lnSpc>
            </a:pPr>
            <a:r>
              <a:rPr lang="zh-CN" altLang="en-US" sz="1600" dirty="0">
                <a:solidFill>
                  <a:schemeClr val="bg1"/>
                </a:solidFill>
              </a:rPr>
              <a:t>　　接受异常凭证的纳税人，对税务机关认定的异常凭证存有异议，提出核查申请的，主管税务机关一般应自接收申请之日起</a:t>
            </a:r>
            <a:r>
              <a:rPr lang="en-US" altLang="zh-CN" sz="1600" dirty="0">
                <a:solidFill>
                  <a:schemeClr val="bg1"/>
                </a:solidFill>
                <a:highlight>
                  <a:srgbClr val="FF0000"/>
                </a:highlight>
              </a:rPr>
              <a:t>90</a:t>
            </a:r>
            <a:r>
              <a:rPr lang="zh-CN" altLang="en-US" sz="1600" dirty="0">
                <a:solidFill>
                  <a:schemeClr val="bg1"/>
                </a:solidFill>
              </a:rPr>
              <a:t>个工作日内完成异常凭证的核实，</a:t>
            </a:r>
            <a:endParaRPr lang="zh-CN" altLang="en-US" dirty="0">
              <a:solidFill>
                <a:schemeClr val="bg1"/>
              </a:solidFill>
            </a:endParaRPr>
          </a:p>
        </p:txBody>
      </p:sp>
    </p:spTree>
    <p:extLst>
      <p:ext uri="{BB962C8B-B14F-4D97-AF65-F5344CB8AC3E}">
        <p14:creationId xmlns:p14="http://schemas.microsoft.com/office/powerpoint/2010/main" val="238408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362" name="文本框 25"/>
          <p:cNvSpPr txBox="1"/>
          <p:nvPr/>
        </p:nvSpPr>
        <p:spPr>
          <a:xfrm>
            <a:off x="987425" y="512763"/>
            <a:ext cx="306228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简并申报</a:t>
            </a:r>
          </a:p>
        </p:txBody>
      </p:sp>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grpSp>
        <p:nvGrpSpPr>
          <p:cNvPr id="15364" name="组合 8"/>
          <p:cNvGrpSpPr/>
          <p:nvPr/>
        </p:nvGrpSpPr>
        <p:grpSpPr>
          <a:xfrm>
            <a:off x="1919288" y="1879600"/>
            <a:ext cx="8112125" cy="1717675"/>
            <a:chOff x="0" y="0"/>
            <a:chExt cx="8111741" cy="1717303"/>
          </a:xfrm>
        </p:grpSpPr>
        <p:grpSp>
          <p:nvGrpSpPr>
            <p:cNvPr id="15372" name="组合 9"/>
            <p:cNvGrpSpPr/>
            <p:nvPr/>
          </p:nvGrpSpPr>
          <p:grpSpPr>
            <a:xfrm>
              <a:off x="0" y="0"/>
              <a:ext cx="8111741" cy="1717303"/>
              <a:chOff x="0" y="0"/>
              <a:chExt cx="9727275" cy="2059321"/>
            </a:xfrm>
          </p:grpSpPr>
          <p:grpSp>
            <p:nvGrpSpPr>
              <p:cNvPr id="15375" name="组合 12"/>
              <p:cNvGrpSpPr/>
              <p:nvPr/>
            </p:nvGrpSpPr>
            <p:grpSpPr>
              <a:xfrm>
                <a:off x="0" y="0"/>
                <a:ext cx="9727275" cy="2059321"/>
                <a:chOff x="0" y="0"/>
                <a:chExt cx="9727275" cy="2059321"/>
              </a:xfrm>
            </p:grpSpPr>
            <p:sp>
              <p:nvSpPr>
                <p:cNvPr id="15377" name="矩形 14"/>
                <p:cNvSpPr/>
                <p:nvPr/>
              </p:nvSpPr>
              <p:spPr>
                <a:xfrm rot="5400000">
                  <a:off x="3833977" y="-3833977"/>
                  <a:ext cx="2059321" cy="9727275"/>
                </a:xfrm>
                <a:prstGeom prst="rect">
                  <a:avLst/>
                </a:prstGeom>
                <a:solidFill>
                  <a:srgbClr val="4A95B0"/>
                </a:solidFill>
                <a:ln w="12700" cap="flat" cmpd="sng">
                  <a:solidFill>
                    <a:schemeClr val="bg1"/>
                  </a:solidFill>
                  <a:prstDash val="solid"/>
                  <a:miter/>
                  <a:headEnd type="none" w="med" len="med"/>
                  <a:tailEnd type="none" w="med" len="med"/>
                </a:ln>
                <a:effectLst>
                  <a:outerShdw dist="63500" dir="8100000" algn="ctr" rotWithShape="0">
                    <a:srgbClr val="000000">
                      <a:alpha val="25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3100" dirty="0">
                    <a:solidFill>
                      <a:srgbClr val="FFFFFF"/>
                    </a:solidFill>
                  </a:endParaRPr>
                </a:p>
              </p:txBody>
            </p:sp>
            <p:sp>
              <p:nvSpPr>
                <p:cNvPr id="15378" name="矩形 15"/>
                <p:cNvSpPr/>
                <p:nvPr/>
              </p:nvSpPr>
              <p:spPr>
                <a:xfrm rot="5400000">
                  <a:off x="162647" y="172968"/>
                  <a:ext cx="1726394" cy="1726394"/>
                </a:xfrm>
                <a:prstGeom prst="rect">
                  <a:avLst/>
                </a:prstGeom>
                <a:gradFill rotWithShape="1">
                  <a:gsLst>
                    <a:gs pos="0">
                      <a:schemeClr val="bg1"/>
                    </a:gs>
                    <a:gs pos="100000">
                      <a:srgbClr val="D9D9D9"/>
                    </a:gs>
                  </a:gsLst>
                  <a:lin ang="5400000" scaled="1"/>
                  <a:tileRect/>
                </a:gradFill>
                <a:ln w="12700" cap="flat" cmpd="sng">
                  <a:solidFill>
                    <a:schemeClr val="bg1"/>
                  </a:solidFill>
                  <a:prstDash val="solid"/>
                  <a:miter/>
                  <a:headEnd type="none" w="med" len="med"/>
                  <a:tailEnd type="none" w="med" len="med"/>
                </a:ln>
                <a:effectLst>
                  <a:outerShdw dist="63500" dir="8100000" algn="ctr" rotWithShape="0">
                    <a:srgbClr val="000000">
                      <a:alpha val="25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3100" dirty="0">
                    <a:solidFill>
                      <a:srgbClr val="FFFFFF"/>
                    </a:solidFill>
                  </a:endParaRPr>
                </a:p>
              </p:txBody>
            </p:sp>
          </p:grpSp>
          <p:pic>
            <p:nvPicPr>
              <p:cNvPr id="15376" name="图片 13"/>
              <p:cNvPicPr>
                <a:picLocks noChangeAspect="1"/>
              </p:cNvPicPr>
              <p:nvPr/>
            </p:nvPicPr>
            <p:blipFill>
              <a:blip r:embed="rId3"/>
              <a:srcRect l="11183" t="11768" r="27420"/>
              <a:stretch>
                <a:fillRect/>
              </a:stretch>
            </p:blipFill>
            <p:spPr>
              <a:xfrm>
                <a:off x="277291" y="264409"/>
                <a:ext cx="1497106" cy="1543511"/>
              </a:xfrm>
              <a:prstGeom prst="rect">
                <a:avLst/>
              </a:prstGeom>
              <a:noFill/>
              <a:ln w="9525">
                <a:noFill/>
              </a:ln>
            </p:spPr>
          </p:pic>
        </p:grpSp>
        <p:sp>
          <p:nvSpPr>
            <p:cNvPr id="15373" name="TextBox 35"/>
            <p:cNvSpPr txBox="1"/>
            <p:nvPr/>
          </p:nvSpPr>
          <p:spPr>
            <a:xfrm>
              <a:off x="1795893" y="688035"/>
              <a:ext cx="6083386" cy="30771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374" name="文本框 11"/>
            <p:cNvSpPr txBox="1"/>
            <p:nvPr/>
          </p:nvSpPr>
          <p:spPr>
            <a:xfrm>
              <a:off x="1795893" y="288077"/>
              <a:ext cx="3706439" cy="52310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b="1" dirty="0">
                  <a:solidFill>
                    <a:schemeClr val="bg1"/>
                  </a:solidFill>
                  <a:latin typeface="微软雅黑" panose="020B0503020204020204" pitchFamily="34" charset="-122"/>
                  <a:ea typeface="微软雅黑" panose="020B0503020204020204" pitchFamily="34" charset="-122"/>
                </a:rPr>
                <a:t>财产行为税合并申报</a:t>
              </a:r>
            </a:p>
          </p:txBody>
        </p:sp>
      </p:grpSp>
      <p:grpSp>
        <p:nvGrpSpPr>
          <p:cNvPr id="15365" name="组合 16"/>
          <p:cNvGrpSpPr/>
          <p:nvPr/>
        </p:nvGrpSpPr>
        <p:grpSpPr>
          <a:xfrm>
            <a:off x="1919288" y="4284663"/>
            <a:ext cx="8112125" cy="1717675"/>
            <a:chOff x="0" y="0"/>
            <a:chExt cx="8111741" cy="1717303"/>
          </a:xfrm>
        </p:grpSpPr>
        <p:grpSp>
          <p:nvGrpSpPr>
            <p:cNvPr id="15366" name="组合 17"/>
            <p:cNvGrpSpPr/>
            <p:nvPr/>
          </p:nvGrpSpPr>
          <p:grpSpPr>
            <a:xfrm>
              <a:off x="0" y="0"/>
              <a:ext cx="8111741" cy="1717303"/>
              <a:chOff x="0" y="0"/>
              <a:chExt cx="9727275" cy="2059321"/>
            </a:xfrm>
          </p:grpSpPr>
          <p:sp>
            <p:nvSpPr>
              <p:cNvPr id="15369" name="矩形 20"/>
              <p:cNvSpPr/>
              <p:nvPr/>
            </p:nvSpPr>
            <p:spPr>
              <a:xfrm rot="5400000">
                <a:off x="3833977" y="-3833977"/>
                <a:ext cx="2059321" cy="9727275"/>
              </a:xfrm>
              <a:prstGeom prst="rect">
                <a:avLst/>
              </a:prstGeom>
              <a:solidFill>
                <a:srgbClr val="3E7D94"/>
              </a:solidFill>
              <a:ln w="12700" cap="flat" cmpd="sng">
                <a:solidFill>
                  <a:schemeClr val="bg1"/>
                </a:solidFill>
                <a:prstDash val="solid"/>
                <a:miter/>
                <a:headEnd type="none" w="med" len="med"/>
                <a:tailEnd type="none" w="med" len="med"/>
              </a:ln>
              <a:effectLst>
                <a:outerShdw dist="63500" dir="8100000" algn="ctr" rotWithShape="0">
                  <a:srgbClr val="000000">
                    <a:alpha val="25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3100" dirty="0">
                  <a:solidFill>
                    <a:srgbClr val="FFFFFF"/>
                  </a:solidFill>
                </a:endParaRPr>
              </a:p>
            </p:txBody>
          </p:sp>
          <p:sp>
            <p:nvSpPr>
              <p:cNvPr id="15370" name="矩形 21"/>
              <p:cNvSpPr/>
              <p:nvPr/>
            </p:nvSpPr>
            <p:spPr>
              <a:xfrm rot="5400000">
                <a:off x="7830601" y="172968"/>
                <a:ext cx="1726394" cy="1726394"/>
              </a:xfrm>
              <a:prstGeom prst="rect">
                <a:avLst/>
              </a:prstGeom>
              <a:gradFill rotWithShape="1">
                <a:gsLst>
                  <a:gs pos="0">
                    <a:schemeClr val="bg1"/>
                  </a:gs>
                  <a:gs pos="100000">
                    <a:srgbClr val="D9D9D9"/>
                  </a:gs>
                </a:gsLst>
                <a:lin ang="5400000" scaled="1"/>
                <a:tileRect/>
              </a:gradFill>
              <a:ln w="12700" cap="flat" cmpd="sng">
                <a:solidFill>
                  <a:schemeClr val="bg1"/>
                </a:solidFill>
                <a:prstDash val="solid"/>
                <a:miter/>
                <a:headEnd type="none" w="med" len="med"/>
                <a:tailEnd type="none" w="med" len="med"/>
              </a:ln>
              <a:effectLst>
                <a:outerShdw dist="63500" dir="8100000" algn="ctr" rotWithShape="0">
                  <a:srgbClr val="000000">
                    <a:alpha val="25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3100" dirty="0">
                  <a:solidFill>
                    <a:srgbClr val="FFFFFF"/>
                  </a:solidFill>
                </a:endParaRPr>
              </a:p>
            </p:txBody>
          </p:sp>
          <p:pic>
            <p:nvPicPr>
              <p:cNvPr id="15371" name="图片 22"/>
              <p:cNvPicPr>
                <a:picLocks noChangeAspect="1"/>
              </p:cNvPicPr>
              <p:nvPr/>
            </p:nvPicPr>
            <p:blipFill>
              <a:blip r:embed="rId4"/>
              <a:srcRect l="8678" t="10417" r="34370"/>
              <a:stretch>
                <a:fillRect/>
              </a:stretch>
            </p:blipFill>
            <p:spPr>
              <a:xfrm>
                <a:off x="7951411" y="268053"/>
                <a:ext cx="1497106" cy="1536223"/>
              </a:xfrm>
              <a:prstGeom prst="rect">
                <a:avLst/>
              </a:prstGeom>
              <a:noFill/>
              <a:ln w="9525">
                <a:noFill/>
              </a:ln>
            </p:spPr>
          </p:pic>
        </p:grpSp>
        <p:sp>
          <p:nvSpPr>
            <p:cNvPr id="15368" name="文本框 19"/>
            <p:cNvSpPr txBox="1"/>
            <p:nvPr/>
          </p:nvSpPr>
          <p:spPr>
            <a:xfrm>
              <a:off x="241287" y="413740"/>
              <a:ext cx="6017928" cy="52310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just" eaLnBrk="1" hangingPunct="1">
                <a:lnSpc>
                  <a:spcPct val="100000"/>
                </a:lnSpc>
                <a:spcBef>
                  <a:spcPct val="0"/>
                </a:spcBef>
                <a:buNone/>
              </a:pPr>
              <a:r>
                <a:rPr lang="zh-CN" altLang="en-US" b="1" dirty="0">
                  <a:solidFill>
                    <a:schemeClr val="bg1"/>
                  </a:solidFill>
                  <a:latin typeface="微软雅黑" panose="020B0503020204020204" pitchFamily="34" charset="-122"/>
                  <a:ea typeface="微软雅黑" panose="020B0503020204020204" pitchFamily="34" charset="-122"/>
                </a:rPr>
                <a:t>增值税、消费税和附加税申报表整合</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6626" name="任意多边形 8"/>
          <p:cNvSpPr/>
          <p:nvPr/>
        </p:nvSpPr>
        <p:spPr>
          <a:xfrm flipH="1">
            <a:off x="0" y="3128963"/>
            <a:ext cx="12192000" cy="3729037"/>
          </a:xfrm>
          <a:custGeom>
            <a:avLst/>
            <a:gdLst/>
            <a:ahLst/>
            <a:cxnLst>
              <a:cxn ang="0">
                <a:pos x="1376706" y="0"/>
              </a:cxn>
              <a:cxn ang="0">
                <a:pos x="1009674" y="368412"/>
              </a:cxn>
              <a:cxn ang="0">
                <a:pos x="854704" y="348501"/>
              </a:cxn>
              <a:cxn ang="0">
                <a:pos x="104329" y="1015627"/>
              </a:cxn>
              <a:cxn ang="0">
                <a:pos x="0" y="975043"/>
              </a:cxn>
              <a:cxn ang="0">
                <a:pos x="0" y="5295430"/>
              </a:cxn>
              <a:cxn ang="0">
                <a:pos x="12192000" y="5295430"/>
              </a:cxn>
              <a:cxn ang="0">
                <a:pos x="12192000" y="5098598"/>
              </a:cxn>
              <a:cxn ang="0">
                <a:pos x="12192000" y="4060024"/>
              </a:cxn>
              <a:cxn ang="0">
                <a:pos x="12143063" y="4055045"/>
              </a:cxn>
              <a:cxn ang="0">
                <a:pos x="11922842" y="4119766"/>
              </a:cxn>
              <a:cxn ang="0">
                <a:pos x="11926920" y="4000280"/>
              </a:cxn>
              <a:cxn ang="0">
                <a:pos x="11164311" y="3064311"/>
              </a:cxn>
              <a:cxn ang="0">
                <a:pos x="10858450" y="3143968"/>
              </a:cxn>
              <a:cxn ang="0">
                <a:pos x="10124388" y="2491777"/>
              </a:cxn>
              <a:cxn ang="0">
                <a:pos x="9973497" y="2511692"/>
              </a:cxn>
              <a:cxn ang="0">
                <a:pos x="9618699" y="2148256"/>
              </a:cxn>
              <a:cxn ang="0">
                <a:pos x="9337310" y="2307570"/>
              </a:cxn>
              <a:cxn ang="0">
                <a:pos x="8998824" y="2212975"/>
              </a:cxn>
              <a:cxn ang="0">
                <a:pos x="8260683" y="2870147"/>
              </a:cxn>
              <a:cxn ang="0">
                <a:pos x="8052698" y="2820360"/>
              </a:cxn>
              <a:cxn ang="0">
                <a:pos x="7502150" y="3492465"/>
              </a:cxn>
              <a:cxn ang="0">
                <a:pos x="7510306" y="3592038"/>
              </a:cxn>
              <a:cxn ang="0">
                <a:pos x="7110650" y="4040109"/>
              </a:cxn>
              <a:cxn ang="0">
                <a:pos x="6955680" y="4000280"/>
              </a:cxn>
              <a:cxn ang="0">
                <a:pos x="6560102" y="3781223"/>
              </a:cxn>
              <a:cxn ang="0">
                <a:pos x="6352118" y="3835988"/>
              </a:cxn>
              <a:cxn ang="0">
                <a:pos x="5850507" y="3387917"/>
              </a:cxn>
              <a:cxn ang="0">
                <a:pos x="5744476" y="3402854"/>
              </a:cxn>
              <a:cxn ang="0">
                <a:pos x="5499789" y="3153927"/>
              </a:cxn>
              <a:cxn ang="0">
                <a:pos x="5346093" y="3219035"/>
              </a:cxn>
              <a:cxn ang="0">
                <a:pos x="5313061" y="3257668"/>
              </a:cxn>
              <a:cxn ang="0">
                <a:pos x="5356443" y="3160109"/>
              </a:cxn>
              <a:cxn ang="0">
                <a:pos x="5415495" y="2803065"/>
              </a:cxn>
              <a:cxn ang="0">
                <a:pos x="4664048" y="1885794"/>
              </a:cxn>
              <a:cxn ang="0">
                <a:pos x="4371552" y="1957879"/>
              </a:cxn>
              <a:cxn ang="0">
                <a:pos x="4358229" y="1966706"/>
              </a:cxn>
              <a:cxn ang="0">
                <a:pos x="4288490" y="1927327"/>
              </a:cxn>
              <a:cxn ang="0">
                <a:pos x="4121286" y="1891854"/>
              </a:cxn>
              <a:cxn ang="0">
                <a:pos x="3941849" y="1936662"/>
              </a:cxn>
              <a:cxn ang="0">
                <a:pos x="3534036" y="1478633"/>
              </a:cxn>
              <a:cxn ang="0">
                <a:pos x="3542192" y="1374083"/>
              </a:cxn>
              <a:cxn ang="0">
                <a:pos x="2979410" y="687042"/>
              </a:cxn>
              <a:cxn ang="0">
                <a:pos x="2763269" y="736828"/>
              </a:cxn>
              <a:cxn ang="0">
                <a:pos x="2008816" y="64721"/>
              </a:cxn>
              <a:cxn ang="0">
                <a:pos x="1662174" y="164294"/>
              </a:cxn>
              <a:cxn ang="0">
                <a:pos x="1376706" y="0"/>
              </a:cxn>
            </a:cxnLst>
            <a:rect l="0" t="0" r="0" b="0"/>
            <a:pathLst>
              <a:path w="12192000" h="3129280">
                <a:moveTo>
                  <a:pt x="1376706" y="0"/>
                </a:moveTo>
                <a:cubicBezTo>
                  <a:pt x="1193190" y="0"/>
                  <a:pt x="1042298" y="94145"/>
                  <a:pt x="1009674" y="217710"/>
                </a:cubicBezTo>
                <a:cubicBezTo>
                  <a:pt x="960736" y="208884"/>
                  <a:pt x="907720" y="205943"/>
                  <a:pt x="854704" y="205943"/>
                </a:cubicBezTo>
                <a:cubicBezTo>
                  <a:pt x="503985" y="205943"/>
                  <a:pt x="206283" y="370696"/>
                  <a:pt x="104329" y="600174"/>
                </a:cubicBezTo>
                <a:lnTo>
                  <a:pt x="0" y="576192"/>
                </a:lnTo>
                <a:lnTo>
                  <a:pt x="0" y="3129280"/>
                </a:lnTo>
                <a:lnTo>
                  <a:pt x="12192000" y="3129280"/>
                </a:lnTo>
                <a:lnTo>
                  <a:pt x="12192000" y="3012964"/>
                </a:lnTo>
                <a:cubicBezTo>
                  <a:pt x="12192000" y="2835017"/>
                  <a:pt x="12192000" y="2631649"/>
                  <a:pt x="12192000" y="2399229"/>
                </a:cubicBezTo>
                <a:cubicBezTo>
                  <a:pt x="12175688" y="2396287"/>
                  <a:pt x="12159375" y="2396287"/>
                  <a:pt x="12143063" y="2396287"/>
                </a:cubicBezTo>
                <a:cubicBezTo>
                  <a:pt x="12061500" y="2396287"/>
                  <a:pt x="11988092" y="2410997"/>
                  <a:pt x="11922842" y="2434533"/>
                </a:cubicBezTo>
                <a:cubicBezTo>
                  <a:pt x="11926920" y="2410997"/>
                  <a:pt x="11926920" y="2387461"/>
                  <a:pt x="11926920" y="2363925"/>
                </a:cubicBezTo>
                <a:cubicBezTo>
                  <a:pt x="11926920" y="2057954"/>
                  <a:pt x="11584359" y="1810823"/>
                  <a:pt x="11164311" y="1810823"/>
                </a:cubicBezTo>
                <a:cubicBezTo>
                  <a:pt x="11054202" y="1810823"/>
                  <a:pt x="10952249" y="1828475"/>
                  <a:pt x="10858450" y="1857895"/>
                </a:cubicBezTo>
                <a:cubicBezTo>
                  <a:pt x="10760576" y="1634301"/>
                  <a:pt x="10471030" y="1472490"/>
                  <a:pt x="10124388" y="1472490"/>
                </a:cubicBezTo>
                <a:cubicBezTo>
                  <a:pt x="10075450" y="1472490"/>
                  <a:pt x="10022435" y="1475432"/>
                  <a:pt x="9973497" y="1484258"/>
                </a:cubicBezTo>
                <a:cubicBezTo>
                  <a:pt x="9940873" y="1360692"/>
                  <a:pt x="9794058" y="1269490"/>
                  <a:pt x="9618699" y="1269490"/>
                </a:cubicBezTo>
                <a:cubicBezTo>
                  <a:pt x="9504512" y="1269490"/>
                  <a:pt x="9406638" y="1307735"/>
                  <a:pt x="9337310" y="1363635"/>
                </a:cubicBezTo>
                <a:cubicBezTo>
                  <a:pt x="9235356" y="1328330"/>
                  <a:pt x="9121168" y="1307735"/>
                  <a:pt x="8998824" y="1307735"/>
                </a:cubicBezTo>
                <a:cubicBezTo>
                  <a:pt x="8652183" y="1307735"/>
                  <a:pt x="8358558" y="1469547"/>
                  <a:pt x="8260683" y="1696084"/>
                </a:cubicBezTo>
                <a:cubicBezTo>
                  <a:pt x="8195432" y="1678432"/>
                  <a:pt x="8126104" y="1666663"/>
                  <a:pt x="8052698" y="1666663"/>
                </a:cubicBezTo>
                <a:cubicBezTo>
                  <a:pt x="7746839" y="1666663"/>
                  <a:pt x="7502150" y="1843185"/>
                  <a:pt x="7502150" y="2063837"/>
                </a:cubicBezTo>
                <a:cubicBezTo>
                  <a:pt x="7502150" y="2084432"/>
                  <a:pt x="7502150" y="2105026"/>
                  <a:pt x="7510306" y="2122678"/>
                </a:cubicBezTo>
                <a:cubicBezTo>
                  <a:pt x="7339025" y="2178577"/>
                  <a:pt x="7200368" y="2269780"/>
                  <a:pt x="7110650" y="2387461"/>
                </a:cubicBezTo>
                <a:cubicBezTo>
                  <a:pt x="7061712" y="2372751"/>
                  <a:pt x="7008696" y="2366866"/>
                  <a:pt x="6955680" y="2363925"/>
                </a:cubicBezTo>
                <a:cubicBezTo>
                  <a:pt x="6857806" y="2284490"/>
                  <a:pt x="6719150" y="2234475"/>
                  <a:pt x="6560102" y="2234475"/>
                </a:cubicBezTo>
                <a:cubicBezTo>
                  <a:pt x="6486696" y="2234475"/>
                  <a:pt x="6417368" y="2246244"/>
                  <a:pt x="6352118" y="2266838"/>
                </a:cubicBezTo>
                <a:cubicBezTo>
                  <a:pt x="6282790" y="2113852"/>
                  <a:pt x="6082960" y="2002055"/>
                  <a:pt x="5850507" y="2002055"/>
                </a:cubicBezTo>
                <a:cubicBezTo>
                  <a:pt x="5813804" y="2002055"/>
                  <a:pt x="5777101" y="2004997"/>
                  <a:pt x="5744476" y="2010881"/>
                </a:cubicBezTo>
                <a:cubicBezTo>
                  <a:pt x="5724085" y="1925562"/>
                  <a:pt x="5622133" y="1863780"/>
                  <a:pt x="5499789" y="1863780"/>
                </a:cubicBezTo>
                <a:cubicBezTo>
                  <a:pt x="5441675" y="1863780"/>
                  <a:pt x="5388150" y="1878674"/>
                  <a:pt x="5346093" y="1902256"/>
                </a:cubicBezTo>
                <a:lnTo>
                  <a:pt x="5313061" y="1925086"/>
                </a:lnTo>
                <a:lnTo>
                  <a:pt x="5356443" y="1867434"/>
                </a:lnTo>
                <a:cubicBezTo>
                  <a:pt x="5394468" y="1802584"/>
                  <a:pt x="5415495" y="1731285"/>
                  <a:pt x="5415495" y="1656443"/>
                </a:cubicBezTo>
                <a:cubicBezTo>
                  <a:pt x="5415495" y="1357076"/>
                  <a:pt x="5079061" y="1114391"/>
                  <a:pt x="4664048" y="1114391"/>
                </a:cubicBezTo>
                <a:cubicBezTo>
                  <a:pt x="4560295" y="1114391"/>
                  <a:pt x="4461453" y="1129559"/>
                  <a:pt x="4371552" y="1156989"/>
                </a:cubicBezTo>
                <a:lnTo>
                  <a:pt x="4358229" y="1162204"/>
                </a:lnTo>
                <a:lnTo>
                  <a:pt x="4288490" y="1138934"/>
                </a:lnTo>
                <a:cubicBezTo>
                  <a:pt x="4236494" y="1125327"/>
                  <a:pt x="4180420" y="1117972"/>
                  <a:pt x="4121286" y="1117972"/>
                </a:cubicBezTo>
                <a:cubicBezTo>
                  <a:pt x="4060115" y="1117972"/>
                  <a:pt x="3998942" y="1126798"/>
                  <a:pt x="3941849" y="1144450"/>
                </a:cubicBezTo>
                <a:cubicBezTo>
                  <a:pt x="3852130" y="1023827"/>
                  <a:pt x="3709396" y="929682"/>
                  <a:pt x="3534036" y="873783"/>
                </a:cubicBezTo>
                <a:cubicBezTo>
                  <a:pt x="3538114" y="853190"/>
                  <a:pt x="3542192" y="832595"/>
                  <a:pt x="3542192" y="812000"/>
                </a:cubicBezTo>
                <a:cubicBezTo>
                  <a:pt x="3542192" y="588407"/>
                  <a:pt x="3289348" y="406000"/>
                  <a:pt x="2979410" y="406000"/>
                </a:cubicBezTo>
                <a:cubicBezTo>
                  <a:pt x="2901926" y="406000"/>
                  <a:pt x="2832598" y="417769"/>
                  <a:pt x="2763269" y="435421"/>
                </a:cubicBezTo>
                <a:cubicBezTo>
                  <a:pt x="2665394" y="205943"/>
                  <a:pt x="2363612" y="38247"/>
                  <a:pt x="2008816" y="38247"/>
                </a:cubicBezTo>
                <a:cubicBezTo>
                  <a:pt x="1886471" y="38247"/>
                  <a:pt x="1768206" y="58841"/>
                  <a:pt x="1662174" y="97088"/>
                </a:cubicBezTo>
                <a:cubicBezTo>
                  <a:pt x="1592846" y="38247"/>
                  <a:pt x="1490893" y="0"/>
                  <a:pt x="1376706" y="0"/>
                </a:cubicBezTo>
                <a:close/>
              </a:path>
            </a:pathLst>
          </a:custGeom>
          <a:solidFill>
            <a:schemeClr val="bg1">
              <a:alpha val="100000"/>
            </a:schemeClr>
          </a:solidFill>
          <a:ln w="9525">
            <a:noFill/>
          </a:ln>
        </p:spPr>
        <p:txBody>
          <a:bodyPr/>
          <a:lstStyle/>
          <a:p>
            <a:endParaRPr lang="zh-CN" altLang="en-US"/>
          </a:p>
        </p:txBody>
      </p:sp>
      <p:sp>
        <p:nvSpPr>
          <p:cNvPr id="26627" name="文本框 9"/>
          <p:cNvSpPr txBox="1"/>
          <p:nvPr/>
        </p:nvSpPr>
        <p:spPr>
          <a:xfrm>
            <a:off x="2640013" y="2112963"/>
            <a:ext cx="5668962"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6000" b="1" dirty="0">
                <a:solidFill>
                  <a:schemeClr val="bg1"/>
                </a:solidFill>
                <a:latin typeface="微软雅黑" panose="020B0503020204020204" pitchFamily="34" charset="-122"/>
                <a:ea typeface="微软雅黑" panose="020B0503020204020204" pitchFamily="34" charset="-122"/>
              </a:rPr>
              <a:t>THANK  YOU </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cxnSp>
        <p:nvCxnSpPr>
          <p:cNvPr id="26628" name="直接连接符 10"/>
          <p:cNvCxnSpPr/>
          <p:nvPr/>
        </p:nvCxnSpPr>
        <p:spPr>
          <a:xfrm>
            <a:off x="2751138" y="3128963"/>
            <a:ext cx="4927600" cy="0"/>
          </a:xfrm>
          <a:prstGeom prst="line">
            <a:avLst/>
          </a:prstGeom>
          <a:ln w="6350" cap="flat" cmpd="sng">
            <a:solidFill>
              <a:schemeClr val="bg1"/>
            </a:solidFill>
            <a:prstDash val="solid"/>
            <a:headEnd type="none" w="med" len="med"/>
            <a:tailEnd type="none" w="med" len="med"/>
          </a:ln>
        </p:spPr>
      </p:cxnSp>
      <p:cxnSp>
        <p:nvCxnSpPr>
          <p:cNvPr id="26629" name="直接连接符 11"/>
          <p:cNvCxnSpPr/>
          <p:nvPr/>
        </p:nvCxnSpPr>
        <p:spPr>
          <a:xfrm>
            <a:off x="5322888" y="3311525"/>
            <a:ext cx="2355850" cy="0"/>
          </a:xfrm>
          <a:prstGeom prst="line">
            <a:avLst/>
          </a:prstGeom>
          <a:ln w="6350" cap="flat" cmpd="sng">
            <a:solidFill>
              <a:schemeClr val="bg1"/>
            </a:solidFill>
            <a:prstDash val="soli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圆角矩形 16"/>
          <p:cNvSpPr/>
          <p:nvPr/>
        </p:nvSpPr>
        <p:spPr>
          <a:xfrm>
            <a:off x="0" y="0"/>
            <a:ext cx="12192000" cy="6858000"/>
          </a:xfrm>
          <a:prstGeom prst="roundRect">
            <a:avLst>
              <a:gd name="adj" fmla="val 2755"/>
            </a:avLst>
          </a:prstGeom>
          <a:solidFill>
            <a:srgbClr val="D9D9D9"/>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4099" name="圆角矩形 4"/>
          <p:cNvGrpSpPr/>
          <p:nvPr/>
        </p:nvGrpSpPr>
        <p:grpSpPr>
          <a:xfrm>
            <a:off x="188912" y="214376"/>
            <a:ext cx="11814175" cy="6296025"/>
            <a:chOff x="0" y="0"/>
            <a:chExt cx="7442" cy="3966"/>
          </a:xfrm>
        </p:grpSpPr>
        <p:pic>
          <p:nvPicPr>
            <p:cNvPr id="4132" name="圆角矩形 4"/>
            <p:cNvPicPr/>
            <p:nvPr/>
          </p:nvPicPr>
          <p:blipFill>
            <a:blip r:embed="rId2"/>
            <a:stretch>
              <a:fillRect/>
            </a:stretch>
          </p:blipFill>
          <p:spPr>
            <a:xfrm>
              <a:off x="0" y="0"/>
              <a:ext cx="7442" cy="3966"/>
            </a:xfrm>
            <a:prstGeom prst="rect">
              <a:avLst/>
            </a:prstGeom>
            <a:noFill/>
            <a:ln w="9525">
              <a:noFill/>
            </a:ln>
          </p:spPr>
        </p:pic>
        <p:sp>
          <p:nvSpPr>
            <p:cNvPr id="4133" name="Text Box 5"/>
            <p:cNvSpPr txBox="1"/>
            <p:nvPr/>
          </p:nvSpPr>
          <p:spPr>
            <a:xfrm>
              <a:off x="33" y="31"/>
              <a:ext cx="7376" cy="3904"/>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6" name="文本框 5">
            <a:extLst>
              <a:ext uri="{FF2B5EF4-FFF2-40B4-BE49-F238E27FC236}">
                <a16:creationId xmlns:a16="http://schemas.microsoft.com/office/drawing/2014/main" id="{4C6E2AD7-0CD1-4BC5-B888-EB28C035790C}"/>
              </a:ext>
            </a:extLst>
          </p:cNvPr>
          <p:cNvSpPr txBox="1"/>
          <p:nvPr/>
        </p:nvSpPr>
        <p:spPr>
          <a:xfrm>
            <a:off x="944678" y="835677"/>
            <a:ext cx="9828286" cy="2809615"/>
          </a:xfrm>
          <a:prstGeom prst="rect">
            <a:avLst/>
          </a:prstGeom>
          <a:noFill/>
        </p:spPr>
        <p:txBody>
          <a:bodyPr wrap="square" rtlCol="0">
            <a:spAutoFit/>
          </a:bodyPr>
          <a:lstStyle/>
          <a:p>
            <a:pPr>
              <a:lnSpc>
                <a:spcPct val="150000"/>
              </a:lnSpc>
            </a:pPr>
            <a:r>
              <a:rPr lang="zh-CN" altLang="en-US" sz="2000" b="1" dirty="0">
                <a:solidFill>
                  <a:schemeClr val="bg1"/>
                </a:solidFill>
                <a:effectLst/>
              </a:rPr>
              <a:t>国家税务总局关于简并税费申报有关事项的公告</a:t>
            </a:r>
            <a:endParaRPr lang="zh-CN" altLang="en-US" sz="2000" dirty="0">
              <a:solidFill>
                <a:schemeClr val="bg1"/>
              </a:solidFill>
              <a:effectLst/>
            </a:endParaRPr>
          </a:p>
          <a:p>
            <a:pPr>
              <a:lnSpc>
                <a:spcPct val="150000"/>
              </a:lnSpc>
            </a:pPr>
            <a:r>
              <a:rPr lang="zh-CN" altLang="en-US" sz="2000" dirty="0">
                <a:solidFill>
                  <a:schemeClr val="bg1"/>
                </a:solidFill>
                <a:effectLst/>
              </a:rPr>
              <a:t>文号：国家税务总局公告</a:t>
            </a:r>
            <a:r>
              <a:rPr lang="en-US" altLang="zh-CN" sz="2000" dirty="0">
                <a:solidFill>
                  <a:schemeClr val="bg1"/>
                </a:solidFill>
                <a:effectLst/>
              </a:rPr>
              <a:t>2021</a:t>
            </a:r>
            <a:r>
              <a:rPr lang="zh-CN" altLang="en-US" sz="2000" dirty="0">
                <a:solidFill>
                  <a:schemeClr val="bg1"/>
                </a:solidFill>
                <a:effectLst/>
              </a:rPr>
              <a:t>年第</a:t>
            </a:r>
            <a:r>
              <a:rPr lang="en-US" altLang="zh-CN" sz="2000" dirty="0">
                <a:solidFill>
                  <a:schemeClr val="bg1"/>
                </a:solidFill>
                <a:effectLst/>
              </a:rPr>
              <a:t>9</a:t>
            </a:r>
            <a:r>
              <a:rPr lang="zh-CN" altLang="en-US" sz="2000" dirty="0">
                <a:solidFill>
                  <a:schemeClr val="bg1"/>
                </a:solidFill>
                <a:effectLst/>
              </a:rPr>
              <a:t>号 发布日期：</a:t>
            </a:r>
            <a:r>
              <a:rPr lang="en-US" altLang="zh-CN" sz="2000" dirty="0">
                <a:solidFill>
                  <a:schemeClr val="bg1"/>
                </a:solidFill>
                <a:effectLst/>
              </a:rPr>
              <a:t>2021-04-12 </a:t>
            </a:r>
            <a:endParaRPr lang="en-US" altLang="zh-CN" sz="2000" dirty="0">
              <a:solidFill>
                <a:schemeClr val="bg1"/>
              </a:solidFill>
            </a:endParaRPr>
          </a:p>
          <a:p>
            <a:pPr>
              <a:lnSpc>
                <a:spcPct val="150000"/>
              </a:lnSpc>
            </a:pPr>
            <a:r>
              <a:rPr lang="zh-CN" altLang="en-US" sz="2000" dirty="0">
                <a:solidFill>
                  <a:schemeClr val="bg1"/>
                </a:solidFill>
              </a:rPr>
              <a:t>为贯彻落实中办、国办印发的</a:t>
            </a:r>
            <a:r>
              <a:rPr lang="en-US" altLang="zh-CN" sz="2000" dirty="0">
                <a:solidFill>
                  <a:schemeClr val="bg1"/>
                </a:solidFill>
              </a:rPr>
              <a:t>《</a:t>
            </a:r>
            <a:r>
              <a:rPr lang="zh-CN" altLang="en-US" sz="2000" dirty="0">
                <a:solidFill>
                  <a:schemeClr val="bg1"/>
                </a:solidFill>
                <a:effectLst/>
                <a:hlinkClick r:id="rId3" action="ppaction://hlinkfile">
                  <a:extLst>
                    <a:ext uri="{A12FA001-AC4F-418D-AE19-62706E023703}">
                      <ahyp:hlinkClr xmlns:ahyp="http://schemas.microsoft.com/office/drawing/2018/hyperlinkcolor" val="tx"/>
                    </a:ext>
                  </a:extLst>
                </a:hlinkClick>
              </a:rPr>
              <a:t>关于进一步深化税收征管改革的意见</a:t>
            </a:r>
            <a:r>
              <a:rPr lang="en-US" altLang="zh-CN" sz="2000" dirty="0">
                <a:solidFill>
                  <a:schemeClr val="bg1"/>
                </a:solidFill>
              </a:rPr>
              <a:t>》</a:t>
            </a:r>
            <a:r>
              <a:rPr lang="zh-CN" altLang="en-US" sz="2000" dirty="0">
                <a:solidFill>
                  <a:schemeClr val="bg1"/>
                </a:solidFill>
              </a:rPr>
              <a:t>，深入推进税务领域“放管服”改革，优化营商环境，切实减轻纳税人、缴费人申报负担，根据</a:t>
            </a:r>
            <a:r>
              <a:rPr lang="en-US" altLang="zh-CN" sz="2000" dirty="0">
                <a:solidFill>
                  <a:schemeClr val="bg1"/>
                </a:solidFill>
              </a:rPr>
              <a:t>《</a:t>
            </a:r>
            <a:r>
              <a:rPr lang="zh-CN" altLang="en-US" sz="2000" dirty="0">
                <a:solidFill>
                  <a:schemeClr val="bg1"/>
                </a:solidFill>
              </a:rPr>
              <a:t>国家税务总局关于开展</a:t>
            </a:r>
            <a:r>
              <a:rPr lang="en-US" altLang="zh-CN" sz="2000" dirty="0">
                <a:solidFill>
                  <a:schemeClr val="bg1"/>
                </a:solidFill>
              </a:rPr>
              <a:t>2021</a:t>
            </a:r>
            <a:r>
              <a:rPr lang="zh-CN" altLang="en-US" sz="2000" dirty="0">
                <a:solidFill>
                  <a:schemeClr val="bg1"/>
                </a:solidFill>
              </a:rPr>
              <a:t>年“我为纳税人缴费人办实事暨便民办税春风行动”的意见</a:t>
            </a:r>
            <a:r>
              <a:rPr lang="en-US" altLang="zh-CN" sz="2000" dirty="0">
                <a:solidFill>
                  <a:schemeClr val="bg1"/>
                </a:solidFill>
              </a:rPr>
              <a:t>》</a:t>
            </a:r>
            <a:r>
              <a:rPr lang="zh-CN" altLang="en-US" sz="2000" dirty="0">
                <a:solidFill>
                  <a:schemeClr val="bg1"/>
                </a:solidFill>
              </a:rPr>
              <a:t>（</a:t>
            </a:r>
            <a:r>
              <a:rPr lang="zh-CN" altLang="en-US" sz="2000" dirty="0">
                <a:solidFill>
                  <a:srgbClr val="0563C1"/>
                </a:solidFill>
                <a:effectLst/>
                <a:hlinkClick r:id="rId4" action="ppaction://hlinkfile">
                  <a:extLst>
                    <a:ext uri="{A12FA001-AC4F-418D-AE19-62706E023703}">
                      <ahyp:hlinkClr xmlns:ahyp="http://schemas.microsoft.com/office/drawing/2018/hyperlinkcolor" val="tx"/>
                    </a:ext>
                  </a:extLst>
                </a:hlinkClick>
              </a:rPr>
              <a:t>税总发</a:t>
            </a:r>
            <a:r>
              <a:rPr lang="en-US" altLang="zh-CN" sz="2000" dirty="0">
                <a:solidFill>
                  <a:srgbClr val="0563C1"/>
                </a:solidFill>
                <a:effectLst/>
                <a:hlinkClick r:id="rId4" action="ppaction://hlinkfile">
                  <a:extLst>
                    <a:ext uri="{A12FA001-AC4F-418D-AE19-62706E023703}">
                      <ahyp:hlinkClr xmlns:ahyp="http://schemas.microsoft.com/office/drawing/2018/hyperlinkcolor" val="tx"/>
                    </a:ext>
                  </a:extLst>
                </a:hlinkClick>
              </a:rPr>
              <a:t>〔2021〕14</a:t>
            </a:r>
            <a:r>
              <a:rPr lang="zh-CN" altLang="en-US" sz="2000" dirty="0">
                <a:solidFill>
                  <a:schemeClr val="bg1"/>
                </a:solidFill>
                <a:effectLst/>
                <a:hlinkClick r:id="rId4" action="ppaction://hlinkfile">
                  <a:extLst>
                    <a:ext uri="{A12FA001-AC4F-418D-AE19-62706E023703}">
                      <ahyp:hlinkClr xmlns:ahyp="http://schemas.microsoft.com/office/drawing/2018/hyperlinkcolor" val="tx"/>
                    </a:ext>
                  </a:extLst>
                </a:hlinkClick>
              </a:rPr>
              <a:t>号</a:t>
            </a:r>
            <a:r>
              <a:rPr lang="zh-CN" altLang="en-US" sz="2000" dirty="0">
                <a:solidFill>
                  <a:schemeClr val="bg1"/>
                </a:solidFill>
              </a:rPr>
              <a:t>），现将简并税费申报有关事项公告如下：</a:t>
            </a:r>
          </a:p>
        </p:txBody>
      </p:sp>
      <p:sp>
        <p:nvSpPr>
          <p:cNvPr id="12" name="AutoShape 4">
            <a:extLst>
              <a:ext uri="{FF2B5EF4-FFF2-40B4-BE49-F238E27FC236}">
                <a16:creationId xmlns:a16="http://schemas.microsoft.com/office/drawing/2014/main" id="{8F1C566C-26F4-4E3F-B39D-8D0E93A73EDD}"/>
              </a:ext>
            </a:extLst>
          </p:cNvPr>
          <p:cNvSpPr>
            <a:spLocks noChangeAspect="1" noChangeArrowheads="1"/>
          </p:cNvSpPr>
          <p:nvPr/>
        </p:nvSpPr>
        <p:spPr bwMode="auto">
          <a:xfrm>
            <a:off x="1154113" y="3589338"/>
            <a:ext cx="76200"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文本框 12">
            <a:extLst>
              <a:ext uri="{FF2B5EF4-FFF2-40B4-BE49-F238E27FC236}">
                <a16:creationId xmlns:a16="http://schemas.microsoft.com/office/drawing/2014/main" id="{556841B0-53DC-4F5F-93FE-019377D761C9}"/>
              </a:ext>
            </a:extLst>
          </p:cNvPr>
          <p:cNvSpPr txBox="1"/>
          <p:nvPr/>
        </p:nvSpPr>
        <p:spPr>
          <a:xfrm>
            <a:off x="1096069" y="3984604"/>
            <a:ext cx="9752086" cy="1749267"/>
          </a:xfrm>
          <a:prstGeom prst="rect">
            <a:avLst/>
          </a:prstGeom>
          <a:noFill/>
        </p:spPr>
        <p:txBody>
          <a:bodyPr wrap="square" rtlCol="0">
            <a:spAutoFit/>
          </a:bodyPr>
          <a:lstStyle/>
          <a:p>
            <a:pPr>
              <a:lnSpc>
                <a:spcPct val="150000"/>
              </a:lnSpc>
            </a:pPr>
            <a:r>
              <a:rPr lang="zh-CN" altLang="en-US" dirty="0">
                <a:solidFill>
                  <a:schemeClr val="bg1"/>
                </a:solidFill>
              </a:rPr>
              <a:t>一、自</a:t>
            </a:r>
            <a:r>
              <a:rPr lang="en-US" altLang="zh-CN" dirty="0">
                <a:solidFill>
                  <a:schemeClr val="bg1"/>
                </a:solidFill>
              </a:rPr>
              <a:t>2021</a:t>
            </a:r>
            <a:r>
              <a:rPr lang="zh-CN" altLang="en-US" dirty="0">
                <a:solidFill>
                  <a:schemeClr val="bg1"/>
                </a:solidFill>
              </a:rPr>
              <a:t>年</a:t>
            </a:r>
            <a:r>
              <a:rPr lang="en-US" altLang="zh-CN" dirty="0">
                <a:solidFill>
                  <a:schemeClr val="bg1"/>
                </a:solidFill>
              </a:rPr>
              <a:t>6</a:t>
            </a:r>
            <a:r>
              <a:rPr lang="zh-CN" altLang="en-US" dirty="0">
                <a:solidFill>
                  <a:schemeClr val="bg1"/>
                </a:solidFill>
              </a:rPr>
              <a:t>月</a:t>
            </a:r>
            <a:r>
              <a:rPr lang="en-US" altLang="zh-CN" dirty="0">
                <a:solidFill>
                  <a:schemeClr val="bg1"/>
                </a:solidFill>
              </a:rPr>
              <a:t>1</a:t>
            </a:r>
            <a:r>
              <a:rPr lang="zh-CN" altLang="en-US" dirty="0">
                <a:solidFill>
                  <a:schemeClr val="bg1"/>
                </a:solidFill>
              </a:rPr>
              <a:t>日起，纳税人申报缴纳城镇土地使用税、房产税、车船税、印花税、耕地占用税、资源税、土地增值税、契税、环境保护税、烟叶税中一个或多个税种时，使用</a:t>
            </a:r>
            <a:r>
              <a:rPr lang="en-US" altLang="zh-CN" dirty="0">
                <a:solidFill>
                  <a:schemeClr val="bg1"/>
                </a:solidFill>
              </a:rPr>
              <a:t>《</a:t>
            </a:r>
            <a:r>
              <a:rPr lang="zh-CN" altLang="en-US" dirty="0">
                <a:solidFill>
                  <a:schemeClr val="bg1"/>
                </a:solidFill>
              </a:rPr>
              <a:t>财产和行为税纳税申报表</a:t>
            </a:r>
            <a:r>
              <a:rPr lang="en-US" altLang="zh-CN" dirty="0">
                <a:solidFill>
                  <a:schemeClr val="bg1"/>
                </a:solidFill>
              </a:rPr>
              <a:t>》</a:t>
            </a:r>
            <a:r>
              <a:rPr lang="zh-CN" altLang="en-US" dirty="0">
                <a:solidFill>
                  <a:schemeClr val="bg1"/>
                </a:solidFill>
              </a:rPr>
              <a:t>（附件</a:t>
            </a:r>
            <a:r>
              <a:rPr lang="en-US" altLang="zh-CN" dirty="0">
                <a:solidFill>
                  <a:schemeClr val="bg1"/>
                </a:solidFill>
              </a:rPr>
              <a:t>1</a:t>
            </a:r>
            <a:r>
              <a:rPr lang="zh-CN" altLang="en-US" dirty="0">
                <a:solidFill>
                  <a:schemeClr val="bg1"/>
                </a:solidFill>
              </a:rPr>
              <a:t>）。纳税人新增税源或税源变化时，需先填报</a:t>
            </a:r>
            <a:r>
              <a:rPr lang="en-US" altLang="zh-CN" dirty="0">
                <a:solidFill>
                  <a:schemeClr val="bg1"/>
                </a:solidFill>
              </a:rPr>
              <a:t>《</a:t>
            </a:r>
            <a:r>
              <a:rPr lang="zh-CN" altLang="en-US" dirty="0">
                <a:solidFill>
                  <a:schemeClr val="bg1"/>
                </a:solidFill>
              </a:rPr>
              <a:t>财产和行为税税源明细表</a:t>
            </a:r>
            <a:r>
              <a:rPr lang="en-US" altLang="zh-CN" dirty="0">
                <a:solidFill>
                  <a:schemeClr val="bg1"/>
                </a:solidFill>
              </a:rPr>
              <a:t>》</a:t>
            </a:r>
            <a:r>
              <a:rPr lang="zh-CN" altLang="en-US" dirty="0">
                <a:solidFill>
                  <a:schemeClr val="bg1"/>
                </a:solidFill>
              </a:rPr>
              <a:t>（附件</a:t>
            </a:r>
            <a:r>
              <a:rPr lang="en-US" altLang="zh-CN" dirty="0">
                <a:solidFill>
                  <a:schemeClr val="bg1"/>
                </a:solidFill>
              </a:rPr>
              <a:t>2</a:t>
            </a:r>
            <a:r>
              <a:rPr lang="zh-CN" altLang="en-US" dirty="0">
                <a:solidFill>
                  <a:schemeClr val="bg1"/>
                </a:solidFill>
              </a:rPr>
              <a:t>）。</a:t>
            </a:r>
            <a:r>
              <a:rPr lang="en-US" altLang="zh-CN" dirty="0">
                <a:solidFill>
                  <a:schemeClr val="bg1"/>
                </a:solidFill>
              </a:rPr>
              <a:t>《</a:t>
            </a:r>
            <a:r>
              <a:rPr lang="zh-CN" altLang="en-US" dirty="0">
                <a:solidFill>
                  <a:schemeClr val="bg1"/>
                </a:solidFill>
              </a:rPr>
              <a:t>废止文件及条款清单</a:t>
            </a:r>
            <a:r>
              <a:rPr lang="en-US" altLang="zh-CN" dirty="0">
                <a:solidFill>
                  <a:schemeClr val="bg1"/>
                </a:solidFill>
              </a:rPr>
              <a:t>》</a:t>
            </a:r>
            <a:r>
              <a:rPr lang="zh-CN" altLang="en-US" dirty="0">
                <a:solidFill>
                  <a:schemeClr val="bg1"/>
                </a:solidFill>
              </a:rPr>
              <a:t>（附件</a:t>
            </a:r>
            <a:r>
              <a:rPr lang="en-US" altLang="zh-CN" dirty="0">
                <a:solidFill>
                  <a:schemeClr val="bg1"/>
                </a:solidFill>
              </a:rPr>
              <a:t>3</a:t>
            </a:r>
            <a:r>
              <a:rPr lang="zh-CN" altLang="en-US" dirty="0">
                <a:solidFill>
                  <a:schemeClr val="bg1"/>
                </a:solidFill>
              </a:rPr>
              <a:t>）所列文件、条款同时废止。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242" name="文本框 1"/>
          <p:cNvSpPr txBox="1"/>
          <p:nvPr/>
        </p:nvSpPr>
        <p:spPr>
          <a:xfrm>
            <a:off x="987425" y="512763"/>
            <a:ext cx="306228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点击此处添加标题</a:t>
            </a:r>
          </a:p>
        </p:txBody>
      </p:sp>
      <p:grpSp>
        <p:nvGrpSpPr>
          <p:cNvPr id="10243" name="组合 5"/>
          <p:cNvGrpSpPr/>
          <p:nvPr/>
        </p:nvGrpSpPr>
        <p:grpSpPr>
          <a:xfrm>
            <a:off x="461963" y="846138"/>
            <a:ext cx="3486150" cy="309562"/>
            <a:chOff x="0" y="0"/>
            <a:chExt cx="3275216" cy="291392"/>
          </a:xfrm>
        </p:grpSpPr>
        <p:sp>
          <p:nvSpPr>
            <p:cNvPr id="10253" name="菱形 6"/>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54" name="泪滴形 7"/>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10255" name="泪滴形 8"/>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10256" name="菱形 9"/>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10257" name="直接连接符 10"/>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pic>
        <p:nvPicPr>
          <p:cNvPr id="10244" name="图片 11"/>
          <p:cNvPicPr>
            <a:picLocks noChangeAspect="1"/>
          </p:cNvPicPr>
          <p:nvPr/>
        </p:nvPicPr>
        <p:blipFill>
          <a:blip r:embed="rId3"/>
          <a:srcRect t="12816" r="17390" b="12816"/>
          <a:stretch>
            <a:fillRect/>
          </a:stretch>
        </p:blipFill>
        <p:spPr>
          <a:xfrm>
            <a:off x="7977188" y="1981200"/>
            <a:ext cx="2803525" cy="1681163"/>
          </a:xfrm>
          <a:prstGeom prst="rect">
            <a:avLst/>
          </a:prstGeom>
          <a:noFill/>
          <a:ln w="9525" cap="flat" cmpd="sng">
            <a:solidFill>
              <a:schemeClr val="bg1"/>
            </a:solidFill>
            <a:prstDash val="solid"/>
            <a:miter/>
            <a:headEnd type="none" w="med" len="med"/>
            <a:tailEnd type="none" w="med" len="med"/>
          </a:ln>
        </p:spPr>
      </p:pic>
      <p:pic>
        <p:nvPicPr>
          <p:cNvPr id="10245" name="图片 12"/>
          <p:cNvPicPr>
            <a:picLocks noChangeAspect="1"/>
          </p:cNvPicPr>
          <p:nvPr/>
        </p:nvPicPr>
        <p:blipFill>
          <a:blip r:embed="rId4"/>
          <a:srcRect t="10684"/>
          <a:stretch>
            <a:fillRect/>
          </a:stretch>
        </p:blipFill>
        <p:spPr>
          <a:xfrm>
            <a:off x="1317625" y="1981200"/>
            <a:ext cx="2805113" cy="1681163"/>
          </a:xfrm>
          <a:prstGeom prst="rect">
            <a:avLst/>
          </a:prstGeom>
          <a:noFill/>
          <a:ln w="9525" cap="flat" cmpd="sng">
            <a:solidFill>
              <a:schemeClr val="bg1"/>
            </a:solidFill>
            <a:prstDash val="solid"/>
            <a:miter/>
            <a:headEnd type="none" w="med" len="med"/>
            <a:tailEnd type="none" w="med" len="med"/>
          </a:ln>
        </p:spPr>
      </p:pic>
      <p:pic>
        <p:nvPicPr>
          <p:cNvPr id="10246" name="图片 13"/>
          <p:cNvPicPr>
            <a:picLocks noChangeAspect="1"/>
          </p:cNvPicPr>
          <p:nvPr/>
        </p:nvPicPr>
        <p:blipFill>
          <a:blip r:embed="rId5"/>
          <a:srcRect t="11020" b="11020"/>
          <a:stretch>
            <a:fillRect/>
          </a:stretch>
        </p:blipFill>
        <p:spPr>
          <a:xfrm>
            <a:off x="4646613" y="1981200"/>
            <a:ext cx="2805112" cy="1681163"/>
          </a:xfrm>
          <a:prstGeom prst="rect">
            <a:avLst/>
          </a:prstGeom>
          <a:noFill/>
          <a:ln w="9525" cap="flat" cmpd="sng">
            <a:solidFill>
              <a:schemeClr val="bg1"/>
            </a:solidFill>
            <a:prstDash val="solid"/>
            <a:miter/>
            <a:headEnd type="none" w="med" len="med"/>
            <a:tailEnd type="none" w="med" len="med"/>
          </a:ln>
        </p:spPr>
      </p:pic>
      <p:sp>
        <p:nvSpPr>
          <p:cNvPr id="10247" name="文本框 14"/>
          <p:cNvSpPr txBox="1"/>
          <p:nvPr/>
        </p:nvSpPr>
        <p:spPr>
          <a:xfrm>
            <a:off x="1219200" y="3946525"/>
            <a:ext cx="2903538"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    优化办税流程</a:t>
            </a:r>
          </a:p>
        </p:txBody>
      </p:sp>
      <p:sp>
        <p:nvSpPr>
          <p:cNvPr id="10248" name="TextBox 35"/>
          <p:cNvSpPr txBox="1"/>
          <p:nvPr/>
        </p:nvSpPr>
        <p:spPr>
          <a:xfrm>
            <a:off x="538951" y="4315857"/>
            <a:ext cx="3987012" cy="2308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just" eaLnBrk="1" hangingPunct="1">
              <a:lnSpc>
                <a:spcPct val="100000"/>
              </a:lnSpc>
              <a:spcBef>
                <a:spcPct val="0"/>
              </a:spcBef>
              <a:buNone/>
            </a:pPr>
            <a:r>
              <a:rPr lang="zh-CN" altLang="en-US" sz="1200" dirty="0">
                <a:solidFill>
                  <a:schemeClr val="bg1"/>
                </a:solidFill>
              </a:rPr>
              <a:t>财产和行为税</a:t>
            </a:r>
            <a:r>
              <a:rPr lang="en-US" altLang="zh-CN" sz="1200" dirty="0">
                <a:solidFill>
                  <a:schemeClr val="bg1"/>
                </a:solidFill>
              </a:rPr>
              <a:t>10</a:t>
            </a:r>
            <a:r>
              <a:rPr lang="zh-CN" altLang="en-US" sz="1200" dirty="0">
                <a:solidFill>
                  <a:schemeClr val="bg1"/>
                </a:solidFill>
              </a:rPr>
              <a:t>个税种原有分税种纳税申报存在</a:t>
            </a:r>
            <a:endParaRPr lang="en-US" altLang="zh-CN" sz="1200" dirty="0">
              <a:solidFill>
                <a:schemeClr val="bg1"/>
              </a:solidFill>
            </a:endParaRPr>
          </a:p>
          <a:p>
            <a:pPr marL="0" lvl="0" indent="0" algn="just" eaLnBrk="1" hangingPunct="1">
              <a:lnSpc>
                <a:spcPct val="100000"/>
              </a:lnSpc>
              <a:spcBef>
                <a:spcPct val="0"/>
              </a:spcBef>
              <a:buNone/>
            </a:pPr>
            <a:r>
              <a:rPr lang="zh-CN" altLang="en-US" sz="1200" dirty="0">
                <a:solidFill>
                  <a:schemeClr val="bg1"/>
                </a:solidFill>
              </a:rPr>
              <a:t>“</a:t>
            </a:r>
            <a:r>
              <a:rPr lang="zh-CN" altLang="en-US" sz="1200" dirty="0">
                <a:solidFill>
                  <a:schemeClr val="bg1"/>
                </a:solidFill>
                <a:highlight>
                  <a:srgbClr val="FF0000"/>
                </a:highlight>
              </a:rPr>
              <a:t>入口多、表单多、数据重复采集</a:t>
            </a:r>
            <a:r>
              <a:rPr lang="zh-CN" altLang="en-US" sz="1200" dirty="0">
                <a:solidFill>
                  <a:schemeClr val="bg1"/>
                </a:solidFill>
              </a:rPr>
              <a:t>” 。合并申报按照“</a:t>
            </a:r>
            <a:r>
              <a:rPr lang="zh-CN" altLang="en-US" sz="1200" dirty="0">
                <a:solidFill>
                  <a:schemeClr val="bg1"/>
                </a:solidFill>
                <a:highlight>
                  <a:srgbClr val="FF0000"/>
                </a:highlight>
              </a:rPr>
              <a:t>一表申报、税源信息采集前置</a:t>
            </a:r>
            <a:r>
              <a:rPr lang="zh-CN" altLang="en-US" sz="1200" dirty="0">
                <a:solidFill>
                  <a:schemeClr val="bg1"/>
                </a:solidFill>
              </a:rPr>
              <a:t>”的思路，对申报流程进行优化改造，将</a:t>
            </a:r>
            <a:r>
              <a:rPr lang="en-US" altLang="zh-CN" sz="1200" dirty="0">
                <a:solidFill>
                  <a:schemeClr val="bg1"/>
                </a:solidFill>
              </a:rPr>
              <a:t>10</a:t>
            </a:r>
            <a:r>
              <a:rPr lang="zh-CN" altLang="en-US" sz="1200" dirty="0">
                <a:solidFill>
                  <a:schemeClr val="bg1"/>
                </a:solidFill>
              </a:rPr>
              <a:t>税种申报统一到一个入口，将税源信息从申报环节分离至税源基础数据采集环节，便于数据的统筹运用，提高数据使用效率。附加税费是随增值税、消费税附加征收的，附加税费单独申报易产生与增值税、消费税申报不同步等问题，整合主税附加税费申报表按照“</a:t>
            </a:r>
            <a:r>
              <a:rPr lang="zh-CN" altLang="en-US" sz="1200" dirty="0">
                <a:solidFill>
                  <a:schemeClr val="bg1"/>
                </a:solidFill>
                <a:highlight>
                  <a:srgbClr val="FF0000"/>
                </a:highlight>
              </a:rPr>
              <a:t>一表申报、同征同管</a:t>
            </a:r>
            <a:r>
              <a:rPr lang="zh-CN" altLang="en-US" sz="1200" dirty="0">
                <a:solidFill>
                  <a:schemeClr val="bg1"/>
                </a:solidFill>
              </a:rPr>
              <a:t>”的思路，将附加税费申报信息作为增值税、消费税申报表附列资料（附表），实现增值税、消费税和附加税费信息共用，提高申报效率，便利纳税人。</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0249" name="文本框 16"/>
          <p:cNvSpPr txBox="1"/>
          <p:nvPr/>
        </p:nvSpPr>
        <p:spPr>
          <a:xfrm>
            <a:off x="5073651" y="3947081"/>
            <a:ext cx="2903537"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减轻办税负担</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250" name="TextBox 35"/>
          <p:cNvSpPr txBox="1"/>
          <p:nvPr/>
        </p:nvSpPr>
        <p:spPr>
          <a:xfrm>
            <a:off x="4525963" y="4429125"/>
            <a:ext cx="2743200" cy="16004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just" eaLnBrk="1" hangingPunct="1">
              <a:lnSpc>
                <a:spcPct val="100000"/>
              </a:lnSpc>
              <a:spcBef>
                <a:spcPct val="0"/>
              </a:spcBef>
              <a:buNone/>
            </a:pPr>
            <a:r>
              <a:rPr lang="zh-CN" altLang="en-US" sz="1400" dirty="0">
                <a:solidFill>
                  <a:schemeClr val="bg1"/>
                </a:solidFill>
              </a:rPr>
              <a:t>简并税费申报对原有表单和数据项进行全面梳理整合，</a:t>
            </a:r>
            <a:r>
              <a:rPr lang="zh-CN" altLang="en-US" sz="1400" dirty="0">
                <a:solidFill>
                  <a:schemeClr val="bg1"/>
                </a:solidFill>
                <a:highlight>
                  <a:srgbClr val="FF0000"/>
                </a:highlight>
              </a:rPr>
              <a:t>减少了表单数量和数据项</a:t>
            </a:r>
            <a:r>
              <a:rPr lang="zh-CN" altLang="en-US" sz="1400" dirty="0">
                <a:solidFill>
                  <a:schemeClr val="bg1"/>
                </a:solidFill>
              </a:rPr>
              <a:t>。新申报表充分利用</a:t>
            </a:r>
            <a:r>
              <a:rPr lang="zh-CN" altLang="en-US" sz="1400" dirty="0">
                <a:solidFill>
                  <a:schemeClr val="bg1"/>
                </a:solidFill>
                <a:highlight>
                  <a:srgbClr val="FF0000"/>
                </a:highlight>
              </a:rPr>
              <a:t>部门共享数据</a:t>
            </a:r>
            <a:r>
              <a:rPr lang="zh-CN" altLang="en-US" sz="1400" dirty="0">
                <a:solidFill>
                  <a:schemeClr val="bg1"/>
                </a:solidFill>
              </a:rPr>
              <a:t>和其他征管环节数据，可</a:t>
            </a:r>
            <a:r>
              <a:rPr lang="zh-CN" altLang="en-US" sz="1400" dirty="0">
                <a:solidFill>
                  <a:schemeClr val="bg1"/>
                </a:solidFill>
                <a:highlight>
                  <a:srgbClr val="FF0000"/>
                </a:highlight>
              </a:rPr>
              <a:t>实现已有数据自动预填</a:t>
            </a:r>
            <a:r>
              <a:rPr lang="zh-CN" altLang="en-US" sz="1400" dirty="0">
                <a:solidFill>
                  <a:schemeClr val="bg1"/>
                </a:solidFill>
              </a:rPr>
              <a:t>，大幅减轻纳税人填报负担，降低纳税人申报错误几率。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251" name="文本框 18"/>
          <p:cNvSpPr txBox="1"/>
          <p:nvPr/>
        </p:nvSpPr>
        <p:spPr>
          <a:xfrm>
            <a:off x="7823895" y="3946525"/>
            <a:ext cx="2903538"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提高办税质效</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252" name="TextBox 35"/>
          <p:cNvSpPr txBox="1"/>
          <p:nvPr/>
        </p:nvSpPr>
        <p:spPr>
          <a:xfrm>
            <a:off x="7858124" y="4429125"/>
            <a:ext cx="3241844" cy="160043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just" eaLnBrk="1" hangingPunct="1">
              <a:lnSpc>
                <a:spcPct val="100000"/>
              </a:lnSpc>
              <a:spcBef>
                <a:spcPct val="0"/>
              </a:spcBef>
              <a:buNone/>
            </a:pPr>
            <a:r>
              <a:rPr lang="zh-CN" altLang="en-US" sz="1400" dirty="0">
                <a:solidFill>
                  <a:schemeClr val="bg1"/>
                </a:solidFill>
              </a:rPr>
              <a:t>简并税费申报利用信息化手段实现税额自动计算、数据关联比对、申报异常提示等功能，可有效避免漏报、错报，确保申报质量，还有利于优惠政策及时落实到位。通过整合各税种申报表，实现多税种“</a:t>
            </a:r>
            <a:r>
              <a:rPr lang="zh-CN" altLang="en-US" sz="1400" dirty="0">
                <a:solidFill>
                  <a:schemeClr val="bg1"/>
                </a:solidFill>
                <a:highlight>
                  <a:srgbClr val="FF0000"/>
                </a:highlight>
              </a:rPr>
              <a:t>一张报表、一次申报、一次缴款、一张凭证</a:t>
            </a:r>
            <a:r>
              <a:rPr lang="zh-CN" altLang="en-US" sz="1400" dirty="0">
                <a:solidFill>
                  <a:schemeClr val="bg1"/>
                </a:solidFill>
              </a:rPr>
              <a:t>”，提高了办税效率。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482" name="文本框 1"/>
          <p:cNvSpPr txBox="1"/>
          <p:nvPr/>
        </p:nvSpPr>
        <p:spPr>
          <a:xfrm>
            <a:off x="987425" y="512763"/>
            <a:ext cx="306228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税种</a:t>
            </a:r>
          </a:p>
        </p:txBody>
      </p:sp>
      <p:grpSp>
        <p:nvGrpSpPr>
          <p:cNvPr id="20483" name="组合 5"/>
          <p:cNvGrpSpPr/>
          <p:nvPr/>
        </p:nvGrpSpPr>
        <p:grpSpPr>
          <a:xfrm>
            <a:off x="461963" y="846138"/>
            <a:ext cx="3486150" cy="309562"/>
            <a:chOff x="0" y="0"/>
            <a:chExt cx="3275216" cy="291392"/>
          </a:xfrm>
        </p:grpSpPr>
        <p:sp>
          <p:nvSpPr>
            <p:cNvPr id="20498" name="菱形 6"/>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499" name="泪滴形 7"/>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20500" name="泪滴形 8"/>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20501" name="菱形 9"/>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20502" name="直接连接符 10"/>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20484" name="任意多边形 48"/>
          <p:cNvSpPr/>
          <p:nvPr/>
        </p:nvSpPr>
        <p:spPr>
          <a:xfrm rot="1544974">
            <a:off x="4621213" y="1381125"/>
            <a:ext cx="2930525" cy="2930525"/>
          </a:xfrm>
          <a:custGeom>
            <a:avLst/>
            <a:gdLst/>
            <a:ahLst/>
            <a:cxnLst>
              <a:cxn ang="0">
                <a:pos x="807225" y="353042"/>
              </a:cxn>
              <a:cxn ang="0">
                <a:pos x="1373765" y="508038"/>
              </a:cxn>
              <a:cxn ang="0">
                <a:pos x="1643009" y="19247"/>
              </a:cxn>
              <a:cxn ang="0">
                <a:pos x="1814360" y="2304"/>
              </a:cxn>
              <a:cxn ang="0">
                <a:pos x="2182858" y="19958"/>
              </a:cxn>
              <a:cxn ang="0">
                <a:pos x="2226392" y="28449"/>
              </a:cxn>
              <a:cxn ang="0">
                <a:pos x="2422262" y="506071"/>
              </a:cxn>
              <a:cxn ang="0">
                <a:pos x="3021959" y="358131"/>
              </a:cxn>
              <a:cxn ang="0">
                <a:pos x="3025716" y="360567"/>
              </a:cxn>
              <a:cxn ang="0">
                <a:pos x="3426441" y="750339"/>
              </a:cxn>
              <a:cxn ang="0">
                <a:pos x="3440269" y="770517"/>
              </a:cxn>
              <a:cxn ang="0">
                <a:pos x="3299190" y="1281241"/>
              </a:cxn>
              <a:cxn ang="0">
                <a:pos x="3789280" y="1586027"/>
              </a:cxn>
              <a:cxn ang="0">
                <a:pos x="3797794" y="1628517"/>
              </a:cxn>
              <a:cxn ang="0">
                <a:pos x="3816259" y="1999567"/>
              </a:cxn>
              <a:cxn ang="0">
                <a:pos x="3803004" y="2136484"/>
              </a:cxn>
              <a:cxn ang="0">
                <a:pos x="3235867" y="2384110"/>
              </a:cxn>
              <a:cxn ang="0">
                <a:pos x="3451227" y="3034100"/>
              </a:cxn>
              <a:cxn ang="0">
                <a:pos x="3342537" y="3170602"/>
              </a:cxn>
              <a:cxn ang="0">
                <a:pos x="3212464" y="3304605"/>
              </a:cxn>
              <a:cxn ang="0">
                <a:pos x="3113235" y="3388366"/>
              </a:cxn>
              <a:cxn ang="0">
                <a:pos x="2462006" y="3168889"/>
              </a:cxn>
              <a:cxn ang="0">
                <a:pos x="2154942" y="3801255"/>
              </a:cxn>
              <a:cxn ang="0">
                <a:pos x="2004111" y="3816168"/>
              </a:cxn>
              <a:cxn ang="0">
                <a:pos x="1818905" y="3816259"/>
              </a:cxn>
              <a:cxn ang="0">
                <a:pos x="1711043" y="3805817"/>
              </a:cxn>
              <a:cxn ang="0">
                <a:pos x="1423116" y="3143343"/>
              </a:cxn>
              <a:cxn ang="0">
                <a:pos x="712480" y="3393981"/>
              </a:cxn>
              <a:cxn ang="0">
                <a:pos x="647871" y="3342537"/>
              </a:cxn>
              <a:cxn ang="0">
                <a:pos x="513868" y="3212464"/>
              </a:cxn>
              <a:cxn ang="0">
                <a:pos x="404057" y="3082379"/>
              </a:cxn>
              <a:cxn ang="0">
                <a:pos x="665850" y="2379092"/>
              </a:cxn>
              <a:cxn ang="0">
                <a:pos x="11921" y="2101380"/>
              </a:cxn>
              <a:cxn ang="0">
                <a:pos x="2304" y="2004111"/>
              </a:cxn>
              <a:cxn ang="0">
                <a:pos x="19958" y="1635614"/>
              </a:cxn>
              <a:cxn ang="0">
                <a:pos x="22304" y="1623589"/>
              </a:cxn>
              <a:cxn ang="0">
                <a:pos x="590953" y="1274258"/>
              </a:cxn>
              <a:cxn ang="0">
                <a:pos x="415285" y="724038"/>
              </a:cxn>
              <a:cxn ang="0">
                <a:pos x="475936" y="647871"/>
              </a:cxn>
              <a:cxn ang="0">
                <a:pos x="750339" y="392032"/>
              </a:cxn>
              <a:cxn ang="0">
                <a:pos x="807225" y="353042"/>
              </a:cxn>
            </a:cxnLst>
            <a:rect l="0" t="0" r="0" b="0"/>
            <a:pathLst>
              <a:path w="2567281" h="2567281">
                <a:moveTo>
                  <a:pt x="542723" y="237362"/>
                </a:moveTo>
                <a:cubicBezTo>
                  <a:pt x="669691" y="272098"/>
                  <a:pt x="758341" y="386844"/>
                  <a:pt x="923626" y="341570"/>
                </a:cubicBezTo>
                <a:cubicBezTo>
                  <a:pt x="1057958" y="257868"/>
                  <a:pt x="1044307" y="122483"/>
                  <a:pt x="1104648" y="12940"/>
                </a:cubicBezTo>
                <a:lnTo>
                  <a:pt x="1219853" y="1549"/>
                </a:lnTo>
                <a:cubicBezTo>
                  <a:pt x="1303105" y="-2556"/>
                  <a:pt x="1386072" y="1534"/>
                  <a:pt x="1467606" y="13418"/>
                </a:cubicBezTo>
                <a:lnTo>
                  <a:pt x="1496875" y="19128"/>
                </a:lnTo>
                <a:cubicBezTo>
                  <a:pt x="1540772" y="126168"/>
                  <a:pt x="1553691" y="232767"/>
                  <a:pt x="1628565" y="340248"/>
                </a:cubicBezTo>
                <a:cubicBezTo>
                  <a:pt x="1836513" y="363909"/>
                  <a:pt x="1897362" y="273938"/>
                  <a:pt x="2031761" y="240783"/>
                </a:cubicBezTo>
                <a:lnTo>
                  <a:pt x="2034286" y="242421"/>
                </a:lnTo>
                <a:cubicBezTo>
                  <a:pt x="2135070" y="314944"/>
                  <a:pt x="2226168" y="402746"/>
                  <a:pt x="2303706" y="504477"/>
                </a:cubicBezTo>
                <a:lnTo>
                  <a:pt x="2313004" y="518043"/>
                </a:lnTo>
                <a:cubicBezTo>
                  <a:pt x="2281386" y="632502"/>
                  <a:pt x="2200735" y="709083"/>
                  <a:pt x="2218151" y="861420"/>
                </a:cubicBezTo>
                <a:cubicBezTo>
                  <a:pt x="2351180" y="1041595"/>
                  <a:pt x="2437820" y="998031"/>
                  <a:pt x="2547655" y="1066337"/>
                </a:cubicBezTo>
                <a:lnTo>
                  <a:pt x="2553379" y="1094904"/>
                </a:lnTo>
                <a:cubicBezTo>
                  <a:pt x="2565780" y="1178154"/>
                  <a:pt x="2569784" y="1261693"/>
                  <a:pt x="2565794" y="1344373"/>
                </a:cubicBezTo>
                <a:lnTo>
                  <a:pt x="2556882" y="1436427"/>
                </a:lnTo>
                <a:cubicBezTo>
                  <a:pt x="2429780" y="1491923"/>
                  <a:pt x="2335419" y="1423953"/>
                  <a:pt x="2175577" y="1602914"/>
                </a:cubicBezTo>
                <a:cubicBezTo>
                  <a:pt x="2142509" y="1803196"/>
                  <a:pt x="2272106" y="1894254"/>
                  <a:pt x="2320371" y="2039924"/>
                </a:cubicBezTo>
                <a:lnTo>
                  <a:pt x="2247295" y="2131698"/>
                </a:lnTo>
                <a:cubicBezTo>
                  <a:pt x="2219775" y="2162997"/>
                  <a:pt x="2190608" y="2193076"/>
                  <a:pt x="2159843" y="2221792"/>
                </a:cubicBezTo>
                <a:lnTo>
                  <a:pt x="2093129" y="2278108"/>
                </a:lnTo>
                <a:cubicBezTo>
                  <a:pt x="1947181" y="2228921"/>
                  <a:pt x="1870528" y="2100164"/>
                  <a:pt x="1655286" y="2130546"/>
                </a:cubicBezTo>
                <a:cubicBezTo>
                  <a:pt x="1475044" y="2264484"/>
                  <a:pt x="1517653" y="2413986"/>
                  <a:pt x="1448837" y="2555706"/>
                </a:cubicBezTo>
                <a:lnTo>
                  <a:pt x="1347429" y="2565733"/>
                </a:lnTo>
                <a:cubicBezTo>
                  <a:pt x="1305803" y="2567786"/>
                  <a:pt x="1264248" y="2567789"/>
                  <a:pt x="1222908" y="2565794"/>
                </a:cubicBezTo>
                <a:lnTo>
                  <a:pt x="1150390" y="2558774"/>
                </a:lnTo>
                <a:cubicBezTo>
                  <a:pt x="1085862" y="2410306"/>
                  <a:pt x="1108687" y="2219706"/>
                  <a:pt x="956807" y="2113371"/>
                </a:cubicBezTo>
                <a:cubicBezTo>
                  <a:pt x="749394" y="2069712"/>
                  <a:pt x="638284" y="2225712"/>
                  <a:pt x="479023" y="2281883"/>
                </a:cubicBezTo>
                <a:lnTo>
                  <a:pt x="435584" y="2247295"/>
                </a:lnTo>
                <a:cubicBezTo>
                  <a:pt x="404285" y="2219775"/>
                  <a:pt x="374206" y="2190608"/>
                  <a:pt x="345490" y="2159843"/>
                </a:cubicBezTo>
                <a:lnTo>
                  <a:pt x="271660" y="2072382"/>
                </a:lnTo>
                <a:cubicBezTo>
                  <a:pt x="330331" y="1914768"/>
                  <a:pt x="511586" y="1851848"/>
                  <a:pt x="447673" y="1599540"/>
                </a:cubicBezTo>
                <a:cubicBezTo>
                  <a:pt x="326959" y="1463311"/>
                  <a:pt x="154568" y="1475064"/>
                  <a:pt x="8015" y="1412826"/>
                </a:cubicBezTo>
                <a:lnTo>
                  <a:pt x="1549" y="1347429"/>
                </a:lnTo>
                <a:cubicBezTo>
                  <a:pt x="-2556" y="1264177"/>
                  <a:pt x="1534" y="1181210"/>
                  <a:pt x="13418" y="1099676"/>
                </a:cubicBezTo>
                <a:lnTo>
                  <a:pt x="14995" y="1091591"/>
                </a:lnTo>
                <a:cubicBezTo>
                  <a:pt x="121784" y="1013008"/>
                  <a:pt x="381694" y="1060536"/>
                  <a:pt x="397317" y="856724"/>
                </a:cubicBezTo>
                <a:cubicBezTo>
                  <a:pt x="496046" y="753970"/>
                  <a:pt x="366341" y="592193"/>
                  <a:pt x="279210" y="486794"/>
                </a:cubicBezTo>
                <a:lnTo>
                  <a:pt x="319987" y="435584"/>
                </a:lnTo>
                <a:cubicBezTo>
                  <a:pt x="375026" y="372987"/>
                  <a:pt x="436657" y="315268"/>
                  <a:pt x="504477" y="263576"/>
                </a:cubicBezTo>
                <a:lnTo>
                  <a:pt x="542723" y="237362"/>
                </a:lnTo>
                <a:close/>
              </a:path>
            </a:pathLst>
          </a:custGeom>
          <a:solidFill>
            <a:srgbClr val="4A95B0">
              <a:alpha val="100000"/>
            </a:srgbClr>
          </a:solidFill>
          <a:ln w="9525">
            <a:noFill/>
          </a:ln>
        </p:spPr>
        <p:txBody>
          <a:bodyPr/>
          <a:lstStyle/>
          <a:p>
            <a:endParaRPr lang="zh-CN" altLang="en-US"/>
          </a:p>
        </p:txBody>
      </p:sp>
      <p:sp>
        <p:nvSpPr>
          <p:cNvPr id="20485" name="任意多边形 49"/>
          <p:cNvSpPr/>
          <p:nvPr/>
        </p:nvSpPr>
        <p:spPr>
          <a:xfrm rot="545508">
            <a:off x="7513482" y="3286917"/>
            <a:ext cx="1464366" cy="1730987"/>
          </a:xfrm>
          <a:custGeom>
            <a:avLst/>
            <a:gdLst/>
            <a:ahLst/>
            <a:cxnLst>
              <a:cxn ang="0">
                <a:pos x="146436" y="64228"/>
              </a:cxn>
              <a:cxn ang="0">
                <a:pos x="249210" y="92426"/>
              </a:cxn>
              <a:cxn ang="0">
                <a:pos x="298053" y="3502"/>
              </a:cxn>
              <a:cxn ang="0">
                <a:pos x="329137" y="419"/>
              </a:cxn>
              <a:cxn ang="0">
                <a:pos x="395985" y="3631"/>
              </a:cxn>
              <a:cxn ang="0">
                <a:pos x="403882" y="5176"/>
              </a:cxn>
              <a:cxn ang="0">
                <a:pos x="439414" y="92069"/>
              </a:cxn>
              <a:cxn ang="0">
                <a:pos x="548203" y="65154"/>
              </a:cxn>
              <a:cxn ang="0">
                <a:pos x="548885" y="65597"/>
              </a:cxn>
              <a:cxn ang="0">
                <a:pos x="621579" y="136508"/>
              </a:cxn>
              <a:cxn ang="0">
                <a:pos x="624088" y="140179"/>
              </a:cxn>
              <a:cxn ang="0">
                <a:pos x="598495" y="233094"/>
              </a:cxn>
              <a:cxn ang="0">
                <a:pos x="687401" y="288543"/>
              </a:cxn>
              <a:cxn ang="0">
                <a:pos x="688946" y="296273"/>
              </a:cxn>
              <a:cxn ang="0">
                <a:pos x="692295" y="363778"/>
              </a:cxn>
              <a:cxn ang="0">
                <a:pos x="689890" y="388687"/>
              </a:cxn>
              <a:cxn ang="0">
                <a:pos x="587008" y="433737"/>
              </a:cxn>
              <a:cxn ang="0">
                <a:pos x="626076" y="551989"/>
              </a:cxn>
              <a:cxn ang="0">
                <a:pos x="606359" y="576822"/>
              </a:cxn>
              <a:cxn ang="0">
                <a:pos x="582763" y="601201"/>
              </a:cxn>
              <a:cxn ang="0">
                <a:pos x="564762" y="616439"/>
              </a:cxn>
              <a:cxn ang="0">
                <a:pos x="446625" y="576510"/>
              </a:cxn>
              <a:cxn ang="0">
                <a:pos x="390921" y="691555"/>
              </a:cxn>
              <a:cxn ang="0">
                <a:pos x="363560" y="694269"/>
              </a:cxn>
              <a:cxn ang="0">
                <a:pos x="329961" y="694285"/>
              </a:cxn>
              <a:cxn ang="0">
                <a:pos x="310395" y="692386"/>
              </a:cxn>
              <a:cxn ang="0">
                <a:pos x="258163" y="571863"/>
              </a:cxn>
              <a:cxn ang="0">
                <a:pos x="129249" y="617461"/>
              </a:cxn>
              <a:cxn ang="0">
                <a:pos x="117528" y="608102"/>
              </a:cxn>
              <a:cxn ang="0">
                <a:pos x="93219" y="584438"/>
              </a:cxn>
              <a:cxn ang="0">
                <a:pos x="73299" y="560772"/>
              </a:cxn>
              <a:cxn ang="0">
                <a:pos x="120790" y="432824"/>
              </a:cxn>
              <a:cxn ang="0">
                <a:pos x="2163" y="382300"/>
              </a:cxn>
              <a:cxn ang="0">
                <a:pos x="418" y="364604"/>
              </a:cxn>
              <a:cxn ang="0">
                <a:pos x="3621" y="297564"/>
              </a:cxn>
              <a:cxn ang="0">
                <a:pos x="4046" y="295376"/>
              </a:cxn>
              <a:cxn ang="0">
                <a:pos x="107203" y="231823"/>
              </a:cxn>
              <a:cxn ang="0">
                <a:pos x="75335" y="131723"/>
              </a:cxn>
              <a:cxn ang="0">
                <a:pos x="86338" y="117866"/>
              </a:cxn>
              <a:cxn ang="0">
                <a:pos x="136116" y="71322"/>
              </a:cxn>
              <a:cxn ang="0">
                <a:pos x="146436" y="64228"/>
              </a:cxn>
            </a:cxnLst>
            <a:rect l="0" t="0" r="0" b="0"/>
            <a:pathLst>
              <a:path w="2567281" h="2567281">
                <a:moveTo>
                  <a:pt x="542723" y="237362"/>
                </a:moveTo>
                <a:cubicBezTo>
                  <a:pt x="669691" y="272098"/>
                  <a:pt x="758341" y="386844"/>
                  <a:pt x="923626" y="341570"/>
                </a:cubicBezTo>
                <a:cubicBezTo>
                  <a:pt x="1057958" y="257868"/>
                  <a:pt x="1044307" y="122483"/>
                  <a:pt x="1104648" y="12940"/>
                </a:cubicBezTo>
                <a:lnTo>
                  <a:pt x="1219853" y="1549"/>
                </a:lnTo>
                <a:cubicBezTo>
                  <a:pt x="1303105" y="-2556"/>
                  <a:pt x="1386072" y="1534"/>
                  <a:pt x="1467606" y="13418"/>
                </a:cubicBezTo>
                <a:lnTo>
                  <a:pt x="1496875" y="19128"/>
                </a:lnTo>
                <a:cubicBezTo>
                  <a:pt x="1540772" y="126168"/>
                  <a:pt x="1553691" y="232767"/>
                  <a:pt x="1628565" y="340248"/>
                </a:cubicBezTo>
                <a:cubicBezTo>
                  <a:pt x="1836513" y="363909"/>
                  <a:pt x="1897362" y="273938"/>
                  <a:pt x="2031761" y="240783"/>
                </a:cubicBezTo>
                <a:lnTo>
                  <a:pt x="2034286" y="242421"/>
                </a:lnTo>
                <a:cubicBezTo>
                  <a:pt x="2135070" y="314944"/>
                  <a:pt x="2226168" y="402746"/>
                  <a:pt x="2303706" y="504477"/>
                </a:cubicBezTo>
                <a:lnTo>
                  <a:pt x="2313004" y="518043"/>
                </a:lnTo>
                <a:cubicBezTo>
                  <a:pt x="2281386" y="632502"/>
                  <a:pt x="2200735" y="709083"/>
                  <a:pt x="2218151" y="861420"/>
                </a:cubicBezTo>
                <a:cubicBezTo>
                  <a:pt x="2351180" y="1041595"/>
                  <a:pt x="2437820" y="998031"/>
                  <a:pt x="2547655" y="1066337"/>
                </a:cubicBezTo>
                <a:lnTo>
                  <a:pt x="2553379" y="1094904"/>
                </a:lnTo>
                <a:cubicBezTo>
                  <a:pt x="2565780" y="1178154"/>
                  <a:pt x="2569784" y="1261693"/>
                  <a:pt x="2565794" y="1344373"/>
                </a:cubicBezTo>
                <a:lnTo>
                  <a:pt x="2556882" y="1436427"/>
                </a:lnTo>
                <a:cubicBezTo>
                  <a:pt x="2429780" y="1491923"/>
                  <a:pt x="2335419" y="1423953"/>
                  <a:pt x="2175577" y="1602914"/>
                </a:cubicBezTo>
                <a:cubicBezTo>
                  <a:pt x="2142509" y="1803196"/>
                  <a:pt x="2272106" y="1894254"/>
                  <a:pt x="2320371" y="2039924"/>
                </a:cubicBezTo>
                <a:lnTo>
                  <a:pt x="2247295" y="2131698"/>
                </a:lnTo>
                <a:cubicBezTo>
                  <a:pt x="2219775" y="2162997"/>
                  <a:pt x="2190608" y="2193076"/>
                  <a:pt x="2159843" y="2221792"/>
                </a:cubicBezTo>
                <a:lnTo>
                  <a:pt x="2093129" y="2278108"/>
                </a:lnTo>
                <a:cubicBezTo>
                  <a:pt x="1947181" y="2228921"/>
                  <a:pt x="1870528" y="2100164"/>
                  <a:pt x="1655286" y="2130546"/>
                </a:cubicBezTo>
                <a:cubicBezTo>
                  <a:pt x="1475044" y="2264484"/>
                  <a:pt x="1517653" y="2413986"/>
                  <a:pt x="1448837" y="2555706"/>
                </a:cubicBezTo>
                <a:lnTo>
                  <a:pt x="1347429" y="2565733"/>
                </a:lnTo>
                <a:cubicBezTo>
                  <a:pt x="1305803" y="2567786"/>
                  <a:pt x="1264248" y="2567789"/>
                  <a:pt x="1222908" y="2565794"/>
                </a:cubicBezTo>
                <a:lnTo>
                  <a:pt x="1150390" y="2558774"/>
                </a:lnTo>
                <a:cubicBezTo>
                  <a:pt x="1085862" y="2410306"/>
                  <a:pt x="1108687" y="2219706"/>
                  <a:pt x="956807" y="2113371"/>
                </a:cubicBezTo>
                <a:cubicBezTo>
                  <a:pt x="749394" y="2069712"/>
                  <a:pt x="638284" y="2225712"/>
                  <a:pt x="479023" y="2281883"/>
                </a:cubicBezTo>
                <a:lnTo>
                  <a:pt x="435584" y="2247295"/>
                </a:lnTo>
                <a:cubicBezTo>
                  <a:pt x="404285" y="2219775"/>
                  <a:pt x="374206" y="2190608"/>
                  <a:pt x="345490" y="2159843"/>
                </a:cubicBezTo>
                <a:lnTo>
                  <a:pt x="271660" y="2072382"/>
                </a:lnTo>
                <a:cubicBezTo>
                  <a:pt x="330331" y="1914768"/>
                  <a:pt x="511586" y="1851848"/>
                  <a:pt x="447673" y="1599540"/>
                </a:cubicBezTo>
                <a:cubicBezTo>
                  <a:pt x="326959" y="1463311"/>
                  <a:pt x="154568" y="1475064"/>
                  <a:pt x="8015" y="1412826"/>
                </a:cubicBezTo>
                <a:lnTo>
                  <a:pt x="1549" y="1347429"/>
                </a:lnTo>
                <a:cubicBezTo>
                  <a:pt x="-2556" y="1264177"/>
                  <a:pt x="1534" y="1181210"/>
                  <a:pt x="13418" y="1099676"/>
                </a:cubicBezTo>
                <a:lnTo>
                  <a:pt x="14995" y="1091591"/>
                </a:lnTo>
                <a:cubicBezTo>
                  <a:pt x="121784" y="1013008"/>
                  <a:pt x="381694" y="1060536"/>
                  <a:pt x="397317" y="856724"/>
                </a:cubicBezTo>
                <a:cubicBezTo>
                  <a:pt x="496046" y="753970"/>
                  <a:pt x="366341" y="592193"/>
                  <a:pt x="279210" y="486794"/>
                </a:cubicBezTo>
                <a:lnTo>
                  <a:pt x="319987" y="435584"/>
                </a:lnTo>
                <a:cubicBezTo>
                  <a:pt x="375026" y="372987"/>
                  <a:pt x="436657" y="315268"/>
                  <a:pt x="504477" y="263576"/>
                </a:cubicBezTo>
                <a:lnTo>
                  <a:pt x="542723" y="237362"/>
                </a:lnTo>
                <a:close/>
              </a:path>
            </a:pathLst>
          </a:custGeom>
          <a:solidFill>
            <a:schemeClr val="bg1">
              <a:alpha val="100000"/>
            </a:schemeClr>
          </a:solidFill>
          <a:ln w="9525">
            <a:noFill/>
          </a:ln>
        </p:spPr>
        <p:txBody>
          <a:bodyPr/>
          <a:lstStyle/>
          <a:p>
            <a:endParaRPr lang="zh-CN" altLang="en-US"/>
          </a:p>
        </p:txBody>
      </p:sp>
      <p:sp>
        <p:nvSpPr>
          <p:cNvPr id="20486" name="任意多边形 50"/>
          <p:cNvSpPr/>
          <p:nvPr/>
        </p:nvSpPr>
        <p:spPr>
          <a:xfrm rot="545508">
            <a:off x="8623300" y="2382838"/>
            <a:ext cx="1150938" cy="1150937"/>
          </a:xfrm>
          <a:custGeom>
            <a:avLst/>
            <a:gdLst/>
            <a:ahLst/>
            <a:cxnLst>
              <a:cxn ang="0">
                <a:pos x="48900" y="21387"/>
              </a:cxn>
              <a:cxn ang="0">
                <a:pos x="83221" y="30776"/>
              </a:cxn>
              <a:cxn ang="0">
                <a:pos x="99531" y="1166"/>
              </a:cxn>
              <a:cxn ang="0">
                <a:pos x="109911" y="139"/>
              </a:cxn>
              <a:cxn ang="0">
                <a:pos x="132234" y="1209"/>
              </a:cxn>
              <a:cxn ang="0">
                <a:pos x="134872" y="1723"/>
              </a:cxn>
              <a:cxn ang="0">
                <a:pos x="146737" y="30657"/>
              </a:cxn>
              <a:cxn ang="0">
                <a:pos x="183066" y="21695"/>
              </a:cxn>
              <a:cxn ang="0">
                <a:pos x="183294" y="21843"/>
              </a:cxn>
              <a:cxn ang="0">
                <a:pos x="207569" y="45455"/>
              </a:cxn>
              <a:cxn ang="0">
                <a:pos x="208407" y="46677"/>
              </a:cxn>
              <a:cxn ang="0">
                <a:pos x="199860" y="77616"/>
              </a:cxn>
              <a:cxn ang="0">
                <a:pos x="229549" y="96079"/>
              </a:cxn>
              <a:cxn ang="0">
                <a:pos x="230065" y="98653"/>
              </a:cxn>
              <a:cxn ang="0">
                <a:pos x="231184" y="121131"/>
              </a:cxn>
              <a:cxn ang="0">
                <a:pos x="230381" y="129425"/>
              </a:cxn>
              <a:cxn ang="0">
                <a:pos x="196024" y="144426"/>
              </a:cxn>
              <a:cxn ang="0">
                <a:pos x="209071" y="183801"/>
              </a:cxn>
              <a:cxn ang="0">
                <a:pos x="202486" y="192070"/>
              </a:cxn>
              <a:cxn ang="0">
                <a:pos x="194606" y="200188"/>
              </a:cxn>
              <a:cxn ang="0">
                <a:pos x="188596" y="205262"/>
              </a:cxn>
              <a:cxn ang="0">
                <a:pos x="149145" y="191966"/>
              </a:cxn>
              <a:cxn ang="0">
                <a:pos x="130543" y="230274"/>
              </a:cxn>
              <a:cxn ang="0">
                <a:pos x="121406" y="231178"/>
              </a:cxn>
              <a:cxn ang="0">
                <a:pos x="110187" y="231183"/>
              </a:cxn>
              <a:cxn ang="0">
                <a:pos x="103652" y="230550"/>
              </a:cxn>
              <a:cxn ang="0">
                <a:pos x="86210" y="190419"/>
              </a:cxn>
              <a:cxn ang="0">
                <a:pos x="43161" y="205602"/>
              </a:cxn>
              <a:cxn ang="0">
                <a:pos x="39247" y="202486"/>
              </a:cxn>
              <a:cxn ang="0">
                <a:pos x="31129" y="194606"/>
              </a:cxn>
              <a:cxn ang="0">
                <a:pos x="24477" y="186726"/>
              </a:cxn>
              <a:cxn ang="0">
                <a:pos x="40336" y="144122"/>
              </a:cxn>
              <a:cxn ang="0">
                <a:pos x="722" y="127298"/>
              </a:cxn>
              <a:cxn ang="0">
                <a:pos x="139" y="121406"/>
              </a:cxn>
              <a:cxn ang="0">
                <a:pos x="1209" y="99083"/>
              </a:cxn>
              <a:cxn ang="0">
                <a:pos x="1351" y="98355"/>
              </a:cxn>
              <a:cxn ang="0">
                <a:pos x="35799" y="77193"/>
              </a:cxn>
              <a:cxn ang="0">
                <a:pos x="25157" y="43861"/>
              </a:cxn>
              <a:cxn ang="0">
                <a:pos x="28831" y="39247"/>
              </a:cxn>
              <a:cxn ang="0">
                <a:pos x="45455" y="23749"/>
              </a:cxn>
              <a:cxn ang="0">
                <a:pos x="48900" y="21387"/>
              </a:cxn>
            </a:cxnLst>
            <a:rect l="0" t="0" r="0" b="0"/>
            <a:pathLst>
              <a:path w="2567281" h="2567281">
                <a:moveTo>
                  <a:pt x="542723" y="237362"/>
                </a:moveTo>
                <a:cubicBezTo>
                  <a:pt x="669691" y="272098"/>
                  <a:pt x="758341" y="386844"/>
                  <a:pt x="923626" y="341570"/>
                </a:cubicBezTo>
                <a:cubicBezTo>
                  <a:pt x="1057958" y="257868"/>
                  <a:pt x="1044307" y="122483"/>
                  <a:pt x="1104648" y="12940"/>
                </a:cubicBezTo>
                <a:lnTo>
                  <a:pt x="1219853" y="1549"/>
                </a:lnTo>
                <a:cubicBezTo>
                  <a:pt x="1303105" y="-2556"/>
                  <a:pt x="1386072" y="1534"/>
                  <a:pt x="1467606" y="13418"/>
                </a:cubicBezTo>
                <a:lnTo>
                  <a:pt x="1496875" y="19128"/>
                </a:lnTo>
                <a:cubicBezTo>
                  <a:pt x="1540772" y="126168"/>
                  <a:pt x="1553691" y="232767"/>
                  <a:pt x="1628565" y="340248"/>
                </a:cubicBezTo>
                <a:cubicBezTo>
                  <a:pt x="1836513" y="363909"/>
                  <a:pt x="1897362" y="273938"/>
                  <a:pt x="2031761" y="240783"/>
                </a:cubicBezTo>
                <a:lnTo>
                  <a:pt x="2034286" y="242421"/>
                </a:lnTo>
                <a:cubicBezTo>
                  <a:pt x="2135070" y="314944"/>
                  <a:pt x="2226168" y="402746"/>
                  <a:pt x="2303706" y="504477"/>
                </a:cubicBezTo>
                <a:lnTo>
                  <a:pt x="2313004" y="518043"/>
                </a:lnTo>
                <a:cubicBezTo>
                  <a:pt x="2281386" y="632502"/>
                  <a:pt x="2200735" y="709083"/>
                  <a:pt x="2218151" y="861420"/>
                </a:cubicBezTo>
                <a:cubicBezTo>
                  <a:pt x="2351180" y="1041595"/>
                  <a:pt x="2437820" y="998031"/>
                  <a:pt x="2547655" y="1066337"/>
                </a:cubicBezTo>
                <a:lnTo>
                  <a:pt x="2553379" y="1094904"/>
                </a:lnTo>
                <a:cubicBezTo>
                  <a:pt x="2565780" y="1178154"/>
                  <a:pt x="2569784" y="1261693"/>
                  <a:pt x="2565794" y="1344373"/>
                </a:cubicBezTo>
                <a:lnTo>
                  <a:pt x="2556882" y="1436427"/>
                </a:lnTo>
                <a:cubicBezTo>
                  <a:pt x="2429780" y="1491923"/>
                  <a:pt x="2335419" y="1423953"/>
                  <a:pt x="2175577" y="1602914"/>
                </a:cubicBezTo>
                <a:cubicBezTo>
                  <a:pt x="2142509" y="1803196"/>
                  <a:pt x="2272106" y="1894254"/>
                  <a:pt x="2320371" y="2039924"/>
                </a:cubicBezTo>
                <a:lnTo>
                  <a:pt x="2247295" y="2131698"/>
                </a:lnTo>
                <a:cubicBezTo>
                  <a:pt x="2219775" y="2162997"/>
                  <a:pt x="2190608" y="2193076"/>
                  <a:pt x="2159843" y="2221792"/>
                </a:cubicBezTo>
                <a:lnTo>
                  <a:pt x="2093129" y="2278108"/>
                </a:lnTo>
                <a:cubicBezTo>
                  <a:pt x="1947181" y="2228921"/>
                  <a:pt x="1870528" y="2100164"/>
                  <a:pt x="1655286" y="2130546"/>
                </a:cubicBezTo>
                <a:cubicBezTo>
                  <a:pt x="1475044" y="2264484"/>
                  <a:pt x="1517653" y="2413986"/>
                  <a:pt x="1448837" y="2555706"/>
                </a:cubicBezTo>
                <a:lnTo>
                  <a:pt x="1347429" y="2565733"/>
                </a:lnTo>
                <a:cubicBezTo>
                  <a:pt x="1305803" y="2567786"/>
                  <a:pt x="1264248" y="2567789"/>
                  <a:pt x="1222908" y="2565794"/>
                </a:cubicBezTo>
                <a:lnTo>
                  <a:pt x="1150390" y="2558774"/>
                </a:lnTo>
                <a:cubicBezTo>
                  <a:pt x="1085862" y="2410306"/>
                  <a:pt x="1108687" y="2219706"/>
                  <a:pt x="956807" y="2113371"/>
                </a:cubicBezTo>
                <a:cubicBezTo>
                  <a:pt x="749394" y="2069712"/>
                  <a:pt x="638284" y="2225712"/>
                  <a:pt x="479023" y="2281883"/>
                </a:cubicBezTo>
                <a:lnTo>
                  <a:pt x="435584" y="2247295"/>
                </a:lnTo>
                <a:cubicBezTo>
                  <a:pt x="404285" y="2219775"/>
                  <a:pt x="374206" y="2190608"/>
                  <a:pt x="345490" y="2159843"/>
                </a:cubicBezTo>
                <a:lnTo>
                  <a:pt x="271660" y="2072382"/>
                </a:lnTo>
                <a:cubicBezTo>
                  <a:pt x="330331" y="1914768"/>
                  <a:pt x="511586" y="1851848"/>
                  <a:pt x="447673" y="1599540"/>
                </a:cubicBezTo>
                <a:cubicBezTo>
                  <a:pt x="326959" y="1463311"/>
                  <a:pt x="154568" y="1475064"/>
                  <a:pt x="8015" y="1412826"/>
                </a:cubicBezTo>
                <a:lnTo>
                  <a:pt x="1549" y="1347429"/>
                </a:lnTo>
                <a:cubicBezTo>
                  <a:pt x="-2556" y="1264177"/>
                  <a:pt x="1534" y="1181210"/>
                  <a:pt x="13418" y="1099676"/>
                </a:cubicBezTo>
                <a:lnTo>
                  <a:pt x="14995" y="1091591"/>
                </a:lnTo>
                <a:cubicBezTo>
                  <a:pt x="121784" y="1013008"/>
                  <a:pt x="381694" y="1060536"/>
                  <a:pt x="397317" y="856724"/>
                </a:cubicBezTo>
                <a:cubicBezTo>
                  <a:pt x="496046" y="753970"/>
                  <a:pt x="366341" y="592193"/>
                  <a:pt x="279210" y="486794"/>
                </a:cubicBezTo>
                <a:lnTo>
                  <a:pt x="319987" y="435584"/>
                </a:lnTo>
                <a:cubicBezTo>
                  <a:pt x="375026" y="372987"/>
                  <a:pt x="436657" y="315268"/>
                  <a:pt x="504477" y="263576"/>
                </a:cubicBezTo>
                <a:lnTo>
                  <a:pt x="542723" y="237362"/>
                </a:lnTo>
                <a:close/>
              </a:path>
            </a:pathLst>
          </a:custGeom>
          <a:solidFill>
            <a:schemeClr val="bg1">
              <a:alpha val="100000"/>
            </a:schemeClr>
          </a:solidFill>
          <a:ln w="9525">
            <a:noFill/>
          </a:ln>
        </p:spPr>
        <p:txBody>
          <a:bodyPr/>
          <a:lstStyle/>
          <a:p>
            <a:endParaRPr lang="zh-CN" altLang="en-US"/>
          </a:p>
        </p:txBody>
      </p:sp>
      <p:sp>
        <p:nvSpPr>
          <p:cNvPr id="20487" name="任意多边形 51"/>
          <p:cNvSpPr/>
          <p:nvPr/>
        </p:nvSpPr>
        <p:spPr>
          <a:xfrm rot="545508">
            <a:off x="3592513" y="3379788"/>
            <a:ext cx="1660525" cy="1660525"/>
          </a:xfrm>
          <a:custGeom>
            <a:avLst/>
            <a:gdLst/>
            <a:ahLst/>
            <a:cxnLst>
              <a:cxn ang="0">
                <a:pos x="146857" y="64228"/>
              </a:cxn>
              <a:cxn ang="0">
                <a:pos x="249927" y="92426"/>
              </a:cxn>
              <a:cxn ang="0">
                <a:pos x="298910" y="3502"/>
              </a:cxn>
              <a:cxn ang="0">
                <a:pos x="330084" y="419"/>
              </a:cxn>
              <a:cxn ang="0">
                <a:pos x="397123" y="3631"/>
              </a:cxn>
              <a:cxn ang="0">
                <a:pos x="405044" y="5176"/>
              </a:cxn>
              <a:cxn ang="0">
                <a:pos x="440678" y="92069"/>
              </a:cxn>
              <a:cxn ang="0">
                <a:pos x="549779" y="65154"/>
              </a:cxn>
              <a:cxn ang="0">
                <a:pos x="550463" y="65597"/>
              </a:cxn>
              <a:cxn ang="0">
                <a:pos x="623366" y="136508"/>
              </a:cxn>
              <a:cxn ang="0">
                <a:pos x="625882" y="140179"/>
              </a:cxn>
              <a:cxn ang="0">
                <a:pos x="600216" y="233094"/>
              </a:cxn>
              <a:cxn ang="0">
                <a:pos x="689377" y="288543"/>
              </a:cxn>
              <a:cxn ang="0">
                <a:pos x="690925" y="296273"/>
              </a:cxn>
              <a:cxn ang="0">
                <a:pos x="694285" y="363778"/>
              </a:cxn>
              <a:cxn ang="0">
                <a:pos x="691874" y="388687"/>
              </a:cxn>
              <a:cxn ang="0">
                <a:pos x="588695" y="433737"/>
              </a:cxn>
              <a:cxn ang="0">
                <a:pos x="627876" y="551989"/>
              </a:cxn>
              <a:cxn ang="0">
                <a:pos x="608102" y="576822"/>
              </a:cxn>
              <a:cxn ang="0">
                <a:pos x="584438" y="601201"/>
              </a:cxn>
              <a:cxn ang="0">
                <a:pos x="566385" y="616439"/>
              </a:cxn>
              <a:cxn ang="0">
                <a:pos x="447908" y="576510"/>
              </a:cxn>
              <a:cxn ang="0">
                <a:pos x="392045" y="691555"/>
              </a:cxn>
              <a:cxn ang="0">
                <a:pos x="364604" y="694269"/>
              </a:cxn>
              <a:cxn ang="0">
                <a:pos x="330910" y="694285"/>
              </a:cxn>
              <a:cxn ang="0">
                <a:pos x="311288" y="692386"/>
              </a:cxn>
              <a:cxn ang="0">
                <a:pos x="258905" y="571863"/>
              </a:cxn>
              <a:cxn ang="0">
                <a:pos x="129621" y="617461"/>
              </a:cxn>
              <a:cxn ang="0">
                <a:pos x="117866" y="608102"/>
              </a:cxn>
              <a:cxn ang="0">
                <a:pos x="93487" y="584438"/>
              </a:cxn>
              <a:cxn ang="0">
                <a:pos x="73509" y="560772"/>
              </a:cxn>
              <a:cxn ang="0">
                <a:pos x="121137" y="432824"/>
              </a:cxn>
              <a:cxn ang="0">
                <a:pos x="2169" y="382300"/>
              </a:cxn>
              <a:cxn ang="0">
                <a:pos x="419" y="364604"/>
              </a:cxn>
              <a:cxn ang="0">
                <a:pos x="3631" y="297564"/>
              </a:cxn>
              <a:cxn ang="0">
                <a:pos x="4057" y="295376"/>
              </a:cxn>
              <a:cxn ang="0">
                <a:pos x="107511" y="231823"/>
              </a:cxn>
              <a:cxn ang="0">
                <a:pos x="75552" y="131723"/>
              </a:cxn>
              <a:cxn ang="0">
                <a:pos x="86586" y="117866"/>
              </a:cxn>
              <a:cxn ang="0">
                <a:pos x="136508" y="71322"/>
              </a:cxn>
              <a:cxn ang="0">
                <a:pos x="146857" y="64228"/>
              </a:cxn>
            </a:cxnLst>
            <a:rect l="0" t="0" r="0" b="0"/>
            <a:pathLst>
              <a:path w="2567281" h="2567281">
                <a:moveTo>
                  <a:pt x="542723" y="237362"/>
                </a:moveTo>
                <a:cubicBezTo>
                  <a:pt x="669691" y="272098"/>
                  <a:pt x="758341" y="386844"/>
                  <a:pt x="923626" y="341570"/>
                </a:cubicBezTo>
                <a:cubicBezTo>
                  <a:pt x="1057958" y="257868"/>
                  <a:pt x="1044307" y="122483"/>
                  <a:pt x="1104648" y="12940"/>
                </a:cubicBezTo>
                <a:lnTo>
                  <a:pt x="1219853" y="1549"/>
                </a:lnTo>
                <a:cubicBezTo>
                  <a:pt x="1303105" y="-2556"/>
                  <a:pt x="1386072" y="1534"/>
                  <a:pt x="1467606" y="13418"/>
                </a:cubicBezTo>
                <a:lnTo>
                  <a:pt x="1496875" y="19128"/>
                </a:lnTo>
                <a:cubicBezTo>
                  <a:pt x="1540772" y="126168"/>
                  <a:pt x="1553691" y="232767"/>
                  <a:pt x="1628565" y="340248"/>
                </a:cubicBezTo>
                <a:cubicBezTo>
                  <a:pt x="1836513" y="363909"/>
                  <a:pt x="1897362" y="273938"/>
                  <a:pt x="2031761" y="240783"/>
                </a:cubicBezTo>
                <a:lnTo>
                  <a:pt x="2034286" y="242421"/>
                </a:lnTo>
                <a:cubicBezTo>
                  <a:pt x="2135070" y="314944"/>
                  <a:pt x="2226168" y="402746"/>
                  <a:pt x="2303706" y="504477"/>
                </a:cubicBezTo>
                <a:lnTo>
                  <a:pt x="2313004" y="518043"/>
                </a:lnTo>
                <a:cubicBezTo>
                  <a:pt x="2281386" y="632502"/>
                  <a:pt x="2200735" y="709083"/>
                  <a:pt x="2218151" y="861420"/>
                </a:cubicBezTo>
                <a:cubicBezTo>
                  <a:pt x="2351180" y="1041595"/>
                  <a:pt x="2437820" y="998031"/>
                  <a:pt x="2547655" y="1066337"/>
                </a:cubicBezTo>
                <a:lnTo>
                  <a:pt x="2553379" y="1094904"/>
                </a:lnTo>
                <a:cubicBezTo>
                  <a:pt x="2565780" y="1178154"/>
                  <a:pt x="2569784" y="1261693"/>
                  <a:pt x="2565794" y="1344373"/>
                </a:cubicBezTo>
                <a:lnTo>
                  <a:pt x="2556882" y="1436427"/>
                </a:lnTo>
                <a:cubicBezTo>
                  <a:pt x="2429780" y="1491923"/>
                  <a:pt x="2335419" y="1423953"/>
                  <a:pt x="2175577" y="1602914"/>
                </a:cubicBezTo>
                <a:cubicBezTo>
                  <a:pt x="2142509" y="1803196"/>
                  <a:pt x="2272106" y="1894254"/>
                  <a:pt x="2320371" y="2039924"/>
                </a:cubicBezTo>
                <a:lnTo>
                  <a:pt x="2247295" y="2131698"/>
                </a:lnTo>
                <a:cubicBezTo>
                  <a:pt x="2219775" y="2162997"/>
                  <a:pt x="2190608" y="2193076"/>
                  <a:pt x="2159843" y="2221792"/>
                </a:cubicBezTo>
                <a:lnTo>
                  <a:pt x="2093129" y="2278108"/>
                </a:lnTo>
                <a:cubicBezTo>
                  <a:pt x="1947181" y="2228921"/>
                  <a:pt x="1870528" y="2100164"/>
                  <a:pt x="1655286" y="2130546"/>
                </a:cubicBezTo>
                <a:cubicBezTo>
                  <a:pt x="1475044" y="2264484"/>
                  <a:pt x="1517653" y="2413986"/>
                  <a:pt x="1448837" y="2555706"/>
                </a:cubicBezTo>
                <a:lnTo>
                  <a:pt x="1347429" y="2565733"/>
                </a:lnTo>
                <a:cubicBezTo>
                  <a:pt x="1305803" y="2567786"/>
                  <a:pt x="1264248" y="2567789"/>
                  <a:pt x="1222908" y="2565794"/>
                </a:cubicBezTo>
                <a:lnTo>
                  <a:pt x="1150390" y="2558774"/>
                </a:lnTo>
                <a:cubicBezTo>
                  <a:pt x="1085862" y="2410306"/>
                  <a:pt x="1108687" y="2219706"/>
                  <a:pt x="956807" y="2113371"/>
                </a:cubicBezTo>
                <a:cubicBezTo>
                  <a:pt x="749394" y="2069712"/>
                  <a:pt x="638284" y="2225712"/>
                  <a:pt x="479023" y="2281883"/>
                </a:cubicBezTo>
                <a:lnTo>
                  <a:pt x="435584" y="2247295"/>
                </a:lnTo>
                <a:cubicBezTo>
                  <a:pt x="404285" y="2219775"/>
                  <a:pt x="374206" y="2190608"/>
                  <a:pt x="345490" y="2159843"/>
                </a:cubicBezTo>
                <a:lnTo>
                  <a:pt x="271660" y="2072382"/>
                </a:lnTo>
                <a:cubicBezTo>
                  <a:pt x="330331" y="1914768"/>
                  <a:pt x="511586" y="1851848"/>
                  <a:pt x="447673" y="1599540"/>
                </a:cubicBezTo>
                <a:cubicBezTo>
                  <a:pt x="326959" y="1463311"/>
                  <a:pt x="154568" y="1475064"/>
                  <a:pt x="8015" y="1412826"/>
                </a:cubicBezTo>
                <a:lnTo>
                  <a:pt x="1549" y="1347429"/>
                </a:lnTo>
                <a:cubicBezTo>
                  <a:pt x="-2556" y="1264177"/>
                  <a:pt x="1534" y="1181210"/>
                  <a:pt x="13418" y="1099676"/>
                </a:cubicBezTo>
                <a:lnTo>
                  <a:pt x="14995" y="1091591"/>
                </a:lnTo>
                <a:cubicBezTo>
                  <a:pt x="121784" y="1013008"/>
                  <a:pt x="381694" y="1060536"/>
                  <a:pt x="397317" y="856724"/>
                </a:cubicBezTo>
                <a:cubicBezTo>
                  <a:pt x="496046" y="753970"/>
                  <a:pt x="366341" y="592193"/>
                  <a:pt x="279210" y="486794"/>
                </a:cubicBezTo>
                <a:lnTo>
                  <a:pt x="319987" y="435584"/>
                </a:lnTo>
                <a:cubicBezTo>
                  <a:pt x="375026" y="372987"/>
                  <a:pt x="436657" y="315268"/>
                  <a:pt x="504477" y="263576"/>
                </a:cubicBezTo>
                <a:lnTo>
                  <a:pt x="542723" y="237362"/>
                </a:lnTo>
                <a:close/>
              </a:path>
            </a:pathLst>
          </a:custGeom>
          <a:solidFill>
            <a:schemeClr val="bg1">
              <a:alpha val="100000"/>
            </a:schemeClr>
          </a:solidFill>
          <a:ln w="9525">
            <a:noFill/>
          </a:ln>
        </p:spPr>
        <p:txBody>
          <a:bodyPr/>
          <a:lstStyle/>
          <a:p>
            <a:endParaRPr lang="zh-CN" altLang="en-US"/>
          </a:p>
        </p:txBody>
      </p:sp>
      <p:sp>
        <p:nvSpPr>
          <p:cNvPr id="20488" name="任意多边形 52"/>
          <p:cNvSpPr/>
          <p:nvPr/>
        </p:nvSpPr>
        <p:spPr>
          <a:xfrm rot="545508">
            <a:off x="3076575" y="1679575"/>
            <a:ext cx="1658938" cy="1658938"/>
          </a:xfrm>
          <a:custGeom>
            <a:avLst/>
            <a:gdLst/>
            <a:ahLst/>
            <a:cxnLst>
              <a:cxn ang="0">
                <a:pos x="146436" y="64045"/>
              </a:cxn>
              <a:cxn ang="0">
                <a:pos x="249210" y="92161"/>
              </a:cxn>
              <a:cxn ang="0">
                <a:pos x="298053" y="3491"/>
              </a:cxn>
              <a:cxn ang="0">
                <a:pos x="329137" y="418"/>
              </a:cxn>
              <a:cxn ang="0">
                <a:pos x="395986" y="3621"/>
              </a:cxn>
              <a:cxn ang="0">
                <a:pos x="403883" y="5161"/>
              </a:cxn>
              <a:cxn ang="0">
                <a:pos x="439415" y="91805"/>
              </a:cxn>
              <a:cxn ang="0">
                <a:pos x="548205" y="64967"/>
              </a:cxn>
              <a:cxn ang="0">
                <a:pos x="548886" y="65409"/>
              </a:cxn>
              <a:cxn ang="0">
                <a:pos x="621581" y="136117"/>
              </a:cxn>
              <a:cxn ang="0">
                <a:pos x="624089" y="139778"/>
              </a:cxn>
              <a:cxn ang="0">
                <a:pos x="598496" y="232426"/>
              </a:cxn>
              <a:cxn ang="0">
                <a:pos x="687402" y="287716"/>
              </a:cxn>
              <a:cxn ang="0">
                <a:pos x="688947" y="295424"/>
              </a:cxn>
              <a:cxn ang="0">
                <a:pos x="692297" y="362735"/>
              </a:cxn>
              <a:cxn ang="0">
                <a:pos x="689891" y="387573"/>
              </a:cxn>
              <a:cxn ang="0">
                <a:pos x="587009" y="432495"/>
              </a:cxn>
              <a:cxn ang="0">
                <a:pos x="626077" y="550407"/>
              </a:cxn>
              <a:cxn ang="0">
                <a:pos x="606360" y="575170"/>
              </a:cxn>
              <a:cxn ang="0">
                <a:pos x="582764" y="599479"/>
              </a:cxn>
              <a:cxn ang="0">
                <a:pos x="564763" y="614674"/>
              </a:cxn>
              <a:cxn ang="0">
                <a:pos x="446625" y="574858"/>
              </a:cxn>
              <a:cxn ang="0">
                <a:pos x="390922" y="689574"/>
              </a:cxn>
              <a:cxn ang="0">
                <a:pos x="363560" y="692280"/>
              </a:cxn>
              <a:cxn ang="0">
                <a:pos x="329962" y="692297"/>
              </a:cxn>
              <a:cxn ang="0">
                <a:pos x="310396" y="690402"/>
              </a:cxn>
              <a:cxn ang="0">
                <a:pos x="258163" y="570224"/>
              </a:cxn>
              <a:cxn ang="0">
                <a:pos x="129249" y="615692"/>
              </a:cxn>
              <a:cxn ang="0">
                <a:pos x="117528" y="606360"/>
              </a:cxn>
              <a:cxn ang="0">
                <a:pos x="93219" y="582764"/>
              </a:cxn>
              <a:cxn ang="0">
                <a:pos x="73299" y="559165"/>
              </a:cxn>
              <a:cxn ang="0">
                <a:pos x="120790" y="431584"/>
              </a:cxn>
              <a:cxn ang="0">
                <a:pos x="2163" y="381205"/>
              </a:cxn>
              <a:cxn ang="0">
                <a:pos x="418" y="363560"/>
              </a:cxn>
              <a:cxn ang="0">
                <a:pos x="3621" y="296712"/>
              </a:cxn>
              <a:cxn ang="0">
                <a:pos x="4046" y="294530"/>
              </a:cxn>
              <a:cxn ang="0">
                <a:pos x="107203" y="231159"/>
              </a:cxn>
              <a:cxn ang="0">
                <a:pos x="75335" y="131345"/>
              </a:cxn>
              <a:cxn ang="0">
                <a:pos x="86338" y="117528"/>
              </a:cxn>
              <a:cxn ang="0">
                <a:pos x="136117" y="71118"/>
              </a:cxn>
              <a:cxn ang="0">
                <a:pos x="146436" y="64045"/>
              </a:cxn>
            </a:cxnLst>
            <a:rect l="0" t="0" r="0" b="0"/>
            <a:pathLst>
              <a:path w="2567281" h="2567281">
                <a:moveTo>
                  <a:pt x="542723" y="237362"/>
                </a:moveTo>
                <a:cubicBezTo>
                  <a:pt x="669691" y="272098"/>
                  <a:pt x="758341" y="386844"/>
                  <a:pt x="923626" y="341570"/>
                </a:cubicBezTo>
                <a:cubicBezTo>
                  <a:pt x="1057958" y="257868"/>
                  <a:pt x="1044307" y="122483"/>
                  <a:pt x="1104648" y="12940"/>
                </a:cubicBezTo>
                <a:lnTo>
                  <a:pt x="1219853" y="1549"/>
                </a:lnTo>
                <a:cubicBezTo>
                  <a:pt x="1303105" y="-2556"/>
                  <a:pt x="1386072" y="1534"/>
                  <a:pt x="1467606" y="13418"/>
                </a:cubicBezTo>
                <a:lnTo>
                  <a:pt x="1496875" y="19128"/>
                </a:lnTo>
                <a:cubicBezTo>
                  <a:pt x="1540772" y="126168"/>
                  <a:pt x="1553691" y="232767"/>
                  <a:pt x="1628565" y="340248"/>
                </a:cubicBezTo>
                <a:cubicBezTo>
                  <a:pt x="1836513" y="363909"/>
                  <a:pt x="1897362" y="273938"/>
                  <a:pt x="2031761" y="240783"/>
                </a:cubicBezTo>
                <a:lnTo>
                  <a:pt x="2034286" y="242421"/>
                </a:lnTo>
                <a:cubicBezTo>
                  <a:pt x="2135070" y="314944"/>
                  <a:pt x="2226168" y="402746"/>
                  <a:pt x="2303706" y="504477"/>
                </a:cubicBezTo>
                <a:lnTo>
                  <a:pt x="2313004" y="518043"/>
                </a:lnTo>
                <a:cubicBezTo>
                  <a:pt x="2281386" y="632502"/>
                  <a:pt x="2200735" y="709083"/>
                  <a:pt x="2218151" y="861420"/>
                </a:cubicBezTo>
                <a:cubicBezTo>
                  <a:pt x="2351180" y="1041595"/>
                  <a:pt x="2437820" y="998031"/>
                  <a:pt x="2547655" y="1066337"/>
                </a:cubicBezTo>
                <a:lnTo>
                  <a:pt x="2553379" y="1094904"/>
                </a:lnTo>
                <a:cubicBezTo>
                  <a:pt x="2565780" y="1178154"/>
                  <a:pt x="2569784" y="1261693"/>
                  <a:pt x="2565794" y="1344373"/>
                </a:cubicBezTo>
                <a:lnTo>
                  <a:pt x="2556882" y="1436427"/>
                </a:lnTo>
                <a:cubicBezTo>
                  <a:pt x="2429780" y="1491923"/>
                  <a:pt x="2335419" y="1423953"/>
                  <a:pt x="2175577" y="1602914"/>
                </a:cubicBezTo>
                <a:cubicBezTo>
                  <a:pt x="2142509" y="1803196"/>
                  <a:pt x="2272106" y="1894254"/>
                  <a:pt x="2320371" y="2039924"/>
                </a:cubicBezTo>
                <a:lnTo>
                  <a:pt x="2247295" y="2131698"/>
                </a:lnTo>
                <a:cubicBezTo>
                  <a:pt x="2219775" y="2162997"/>
                  <a:pt x="2190608" y="2193076"/>
                  <a:pt x="2159843" y="2221792"/>
                </a:cubicBezTo>
                <a:lnTo>
                  <a:pt x="2093129" y="2278108"/>
                </a:lnTo>
                <a:cubicBezTo>
                  <a:pt x="1947181" y="2228921"/>
                  <a:pt x="1870528" y="2100164"/>
                  <a:pt x="1655286" y="2130546"/>
                </a:cubicBezTo>
                <a:cubicBezTo>
                  <a:pt x="1475044" y="2264484"/>
                  <a:pt x="1517653" y="2413986"/>
                  <a:pt x="1448837" y="2555706"/>
                </a:cubicBezTo>
                <a:lnTo>
                  <a:pt x="1347429" y="2565733"/>
                </a:lnTo>
                <a:cubicBezTo>
                  <a:pt x="1305803" y="2567786"/>
                  <a:pt x="1264248" y="2567789"/>
                  <a:pt x="1222908" y="2565794"/>
                </a:cubicBezTo>
                <a:lnTo>
                  <a:pt x="1150390" y="2558774"/>
                </a:lnTo>
                <a:cubicBezTo>
                  <a:pt x="1085862" y="2410306"/>
                  <a:pt x="1108687" y="2219706"/>
                  <a:pt x="956807" y="2113371"/>
                </a:cubicBezTo>
                <a:cubicBezTo>
                  <a:pt x="749394" y="2069712"/>
                  <a:pt x="638284" y="2225712"/>
                  <a:pt x="479023" y="2281883"/>
                </a:cubicBezTo>
                <a:lnTo>
                  <a:pt x="435584" y="2247295"/>
                </a:lnTo>
                <a:cubicBezTo>
                  <a:pt x="404285" y="2219775"/>
                  <a:pt x="374206" y="2190608"/>
                  <a:pt x="345490" y="2159843"/>
                </a:cubicBezTo>
                <a:lnTo>
                  <a:pt x="271660" y="2072382"/>
                </a:lnTo>
                <a:cubicBezTo>
                  <a:pt x="330331" y="1914768"/>
                  <a:pt x="511586" y="1851848"/>
                  <a:pt x="447673" y="1599540"/>
                </a:cubicBezTo>
                <a:cubicBezTo>
                  <a:pt x="326959" y="1463311"/>
                  <a:pt x="154568" y="1475064"/>
                  <a:pt x="8015" y="1412826"/>
                </a:cubicBezTo>
                <a:lnTo>
                  <a:pt x="1549" y="1347429"/>
                </a:lnTo>
                <a:cubicBezTo>
                  <a:pt x="-2556" y="1264177"/>
                  <a:pt x="1534" y="1181210"/>
                  <a:pt x="13418" y="1099676"/>
                </a:cubicBezTo>
                <a:lnTo>
                  <a:pt x="14995" y="1091591"/>
                </a:lnTo>
                <a:cubicBezTo>
                  <a:pt x="121784" y="1013008"/>
                  <a:pt x="381694" y="1060536"/>
                  <a:pt x="397317" y="856724"/>
                </a:cubicBezTo>
                <a:cubicBezTo>
                  <a:pt x="496046" y="753970"/>
                  <a:pt x="366341" y="592193"/>
                  <a:pt x="279210" y="486794"/>
                </a:cubicBezTo>
                <a:lnTo>
                  <a:pt x="319987" y="435584"/>
                </a:lnTo>
                <a:cubicBezTo>
                  <a:pt x="375026" y="372987"/>
                  <a:pt x="436657" y="315268"/>
                  <a:pt x="504477" y="263576"/>
                </a:cubicBezTo>
                <a:lnTo>
                  <a:pt x="542723" y="237362"/>
                </a:lnTo>
                <a:close/>
              </a:path>
            </a:pathLst>
          </a:custGeom>
          <a:solidFill>
            <a:schemeClr val="bg1">
              <a:alpha val="100000"/>
            </a:schemeClr>
          </a:solidFill>
          <a:ln w="9525">
            <a:noFill/>
          </a:ln>
        </p:spPr>
        <p:txBody>
          <a:bodyPr/>
          <a:lstStyle/>
          <a:p>
            <a:endParaRPr lang="zh-CN" altLang="en-US"/>
          </a:p>
        </p:txBody>
      </p:sp>
      <p:sp>
        <p:nvSpPr>
          <p:cNvPr id="20489" name="任意多边形 53"/>
          <p:cNvSpPr/>
          <p:nvPr/>
        </p:nvSpPr>
        <p:spPr>
          <a:xfrm rot="545508">
            <a:off x="2117090" y="2868295"/>
            <a:ext cx="1300163" cy="1300163"/>
          </a:xfrm>
          <a:custGeom>
            <a:avLst/>
            <a:gdLst/>
            <a:ahLst/>
            <a:cxnLst>
              <a:cxn ang="0">
                <a:pos x="70494" y="30831"/>
              </a:cxn>
              <a:cxn ang="0">
                <a:pos x="119969" y="44366"/>
              </a:cxn>
              <a:cxn ang="0">
                <a:pos x="143482" y="1681"/>
              </a:cxn>
              <a:cxn ang="0">
                <a:pos x="158446" y="201"/>
              </a:cxn>
              <a:cxn ang="0">
                <a:pos x="190626" y="1743"/>
              </a:cxn>
              <a:cxn ang="0">
                <a:pos x="194428" y="2485"/>
              </a:cxn>
              <a:cxn ang="0">
                <a:pos x="211533" y="44195"/>
              </a:cxn>
              <a:cxn ang="0">
                <a:pos x="263904" y="31275"/>
              </a:cxn>
              <a:cxn ang="0">
                <a:pos x="264232" y="31488"/>
              </a:cxn>
              <a:cxn ang="0">
                <a:pos x="299227" y="65526"/>
              </a:cxn>
              <a:cxn ang="0">
                <a:pos x="300434" y="67288"/>
              </a:cxn>
              <a:cxn ang="0">
                <a:pos x="288114" y="111889"/>
              </a:cxn>
              <a:cxn ang="0">
                <a:pos x="330913" y="138506"/>
              </a:cxn>
              <a:cxn ang="0">
                <a:pos x="331657" y="142216"/>
              </a:cxn>
              <a:cxn ang="0">
                <a:pos x="333269" y="174620"/>
              </a:cxn>
              <a:cxn ang="0">
                <a:pos x="332111" y="186577"/>
              </a:cxn>
              <a:cxn ang="0">
                <a:pos x="282584" y="208201"/>
              </a:cxn>
              <a:cxn ang="0">
                <a:pos x="301391" y="264964"/>
              </a:cxn>
              <a:cxn ang="0">
                <a:pos x="291899" y="276885"/>
              </a:cxn>
              <a:cxn ang="0">
                <a:pos x="280541" y="288587"/>
              </a:cxn>
              <a:cxn ang="0">
                <a:pos x="271875" y="295902"/>
              </a:cxn>
              <a:cxn ang="0">
                <a:pos x="215004" y="276735"/>
              </a:cxn>
              <a:cxn ang="0">
                <a:pos x="188189" y="331959"/>
              </a:cxn>
              <a:cxn ang="0">
                <a:pos x="175017" y="333261"/>
              </a:cxn>
              <a:cxn ang="0">
                <a:pos x="158843" y="333269"/>
              </a:cxn>
              <a:cxn ang="0">
                <a:pos x="149423" y="332357"/>
              </a:cxn>
              <a:cxn ang="0">
                <a:pos x="124279" y="274504"/>
              </a:cxn>
              <a:cxn ang="0">
                <a:pos x="62220" y="296392"/>
              </a:cxn>
              <a:cxn ang="0">
                <a:pos x="56577" y="291899"/>
              </a:cxn>
              <a:cxn ang="0">
                <a:pos x="44876" y="280541"/>
              </a:cxn>
              <a:cxn ang="0">
                <a:pos x="35285" y="269180"/>
              </a:cxn>
              <a:cxn ang="0">
                <a:pos x="58148" y="207763"/>
              </a:cxn>
              <a:cxn ang="0">
                <a:pos x="1041" y="183511"/>
              </a:cxn>
              <a:cxn ang="0">
                <a:pos x="201" y="175017"/>
              </a:cxn>
              <a:cxn ang="0">
                <a:pos x="1743" y="142836"/>
              </a:cxn>
              <a:cxn ang="0">
                <a:pos x="1948" y="141786"/>
              </a:cxn>
              <a:cxn ang="0">
                <a:pos x="51607" y="111279"/>
              </a:cxn>
              <a:cxn ang="0">
                <a:pos x="36266" y="63230"/>
              </a:cxn>
              <a:cxn ang="0">
                <a:pos x="41563" y="56577"/>
              </a:cxn>
              <a:cxn ang="0">
                <a:pos x="65526" y="34236"/>
              </a:cxn>
              <a:cxn ang="0">
                <a:pos x="70494" y="30831"/>
              </a:cxn>
            </a:cxnLst>
            <a:rect l="0" t="0" r="0" b="0"/>
            <a:pathLst>
              <a:path w="2567281" h="2567281">
                <a:moveTo>
                  <a:pt x="542723" y="237362"/>
                </a:moveTo>
                <a:cubicBezTo>
                  <a:pt x="669691" y="272098"/>
                  <a:pt x="758341" y="386844"/>
                  <a:pt x="923626" y="341570"/>
                </a:cubicBezTo>
                <a:cubicBezTo>
                  <a:pt x="1057958" y="257868"/>
                  <a:pt x="1044307" y="122483"/>
                  <a:pt x="1104648" y="12940"/>
                </a:cubicBezTo>
                <a:lnTo>
                  <a:pt x="1219853" y="1549"/>
                </a:lnTo>
                <a:cubicBezTo>
                  <a:pt x="1303105" y="-2556"/>
                  <a:pt x="1386072" y="1534"/>
                  <a:pt x="1467606" y="13418"/>
                </a:cubicBezTo>
                <a:lnTo>
                  <a:pt x="1496875" y="19128"/>
                </a:lnTo>
                <a:cubicBezTo>
                  <a:pt x="1540772" y="126168"/>
                  <a:pt x="1553691" y="232767"/>
                  <a:pt x="1628565" y="340248"/>
                </a:cubicBezTo>
                <a:cubicBezTo>
                  <a:pt x="1836513" y="363909"/>
                  <a:pt x="1897362" y="273938"/>
                  <a:pt x="2031761" y="240783"/>
                </a:cubicBezTo>
                <a:lnTo>
                  <a:pt x="2034286" y="242421"/>
                </a:lnTo>
                <a:cubicBezTo>
                  <a:pt x="2135070" y="314944"/>
                  <a:pt x="2226168" y="402746"/>
                  <a:pt x="2303706" y="504477"/>
                </a:cubicBezTo>
                <a:lnTo>
                  <a:pt x="2313004" y="518043"/>
                </a:lnTo>
                <a:cubicBezTo>
                  <a:pt x="2281386" y="632502"/>
                  <a:pt x="2200735" y="709083"/>
                  <a:pt x="2218151" y="861420"/>
                </a:cubicBezTo>
                <a:cubicBezTo>
                  <a:pt x="2351180" y="1041595"/>
                  <a:pt x="2437820" y="998031"/>
                  <a:pt x="2547655" y="1066337"/>
                </a:cubicBezTo>
                <a:lnTo>
                  <a:pt x="2553379" y="1094904"/>
                </a:lnTo>
                <a:cubicBezTo>
                  <a:pt x="2565780" y="1178154"/>
                  <a:pt x="2569784" y="1261693"/>
                  <a:pt x="2565794" y="1344373"/>
                </a:cubicBezTo>
                <a:lnTo>
                  <a:pt x="2556882" y="1436427"/>
                </a:lnTo>
                <a:cubicBezTo>
                  <a:pt x="2429780" y="1491923"/>
                  <a:pt x="2335419" y="1423953"/>
                  <a:pt x="2175577" y="1602914"/>
                </a:cubicBezTo>
                <a:cubicBezTo>
                  <a:pt x="2142509" y="1803196"/>
                  <a:pt x="2272106" y="1894254"/>
                  <a:pt x="2320371" y="2039924"/>
                </a:cubicBezTo>
                <a:lnTo>
                  <a:pt x="2247295" y="2131698"/>
                </a:lnTo>
                <a:cubicBezTo>
                  <a:pt x="2219775" y="2162997"/>
                  <a:pt x="2190608" y="2193076"/>
                  <a:pt x="2159843" y="2221792"/>
                </a:cubicBezTo>
                <a:lnTo>
                  <a:pt x="2093129" y="2278108"/>
                </a:lnTo>
                <a:cubicBezTo>
                  <a:pt x="1947181" y="2228921"/>
                  <a:pt x="1870528" y="2100164"/>
                  <a:pt x="1655286" y="2130546"/>
                </a:cubicBezTo>
                <a:cubicBezTo>
                  <a:pt x="1475044" y="2264484"/>
                  <a:pt x="1517653" y="2413986"/>
                  <a:pt x="1448837" y="2555706"/>
                </a:cubicBezTo>
                <a:lnTo>
                  <a:pt x="1347429" y="2565733"/>
                </a:lnTo>
                <a:cubicBezTo>
                  <a:pt x="1305803" y="2567786"/>
                  <a:pt x="1264248" y="2567789"/>
                  <a:pt x="1222908" y="2565794"/>
                </a:cubicBezTo>
                <a:lnTo>
                  <a:pt x="1150390" y="2558774"/>
                </a:lnTo>
                <a:cubicBezTo>
                  <a:pt x="1085862" y="2410306"/>
                  <a:pt x="1108687" y="2219706"/>
                  <a:pt x="956807" y="2113371"/>
                </a:cubicBezTo>
                <a:cubicBezTo>
                  <a:pt x="749394" y="2069712"/>
                  <a:pt x="638284" y="2225712"/>
                  <a:pt x="479023" y="2281883"/>
                </a:cubicBezTo>
                <a:lnTo>
                  <a:pt x="435584" y="2247295"/>
                </a:lnTo>
                <a:cubicBezTo>
                  <a:pt x="404285" y="2219775"/>
                  <a:pt x="374206" y="2190608"/>
                  <a:pt x="345490" y="2159843"/>
                </a:cubicBezTo>
                <a:lnTo>
                  <a:pt x="271660" y="2072382"/>
                </a:lnTo>
                <a:cubicBezTo>
                  <a:pt x="330331" y="1914768"/>
                  <a:pt x="511586" y="1851848"/>
                  <a:pt x="447673" y="1599540"/>
                </a:cubicBezTo>
                <a:cubicBezTo>
                  <a:pt x="326959" y="1463311"/>
                  <a:pt x="154568" y="1475064"/>
                  <a:pt x="8015" y="1412826"/>
                </a:cubicBezTo>
                <a:lnTo>
                  <a:pt x="1549" y="1347429"/>
                </a:lnTo>
                <a:cubicBezTo>
                  <a:pt x="-2556" y="1264177"/>
                  <a:pt x="1534" y="1181210"/>
                  <a:pt x="13418" y="1099676"/>
                </a:cubicBezTo>
                <a:lnTo>
                  <a:pt x="14995" y="1091591"/>
                </a:lnTo>
                <a:cubicBezTo>
                  <a:pt x="121784" y="1013008"/>
                  <a:pt x="381694" y="1060536"/>
                  <a:pt x="397317" y="856724"/>
                </a:cubicBezTo>
                <a:cubicBezTo>
                  <a:pt x="496046" y="753970"/>
                  <a:pt x="366341" y="592193"/>
                  <a:pt x="279210" y="486794"/>
                </a:cubicBezTo>
                <a:lnTo>
                  <a:pt x="319987" y="435584"/>
                </a:lnTo>
                <a:cubicBezTo>
                  <a:pt x="375026" y="372987"/>
                  <a:pt x="436657" y="315268"/>
                  <a:pt x="504477" y="263576"/>
                </a:cubicBezTo>
                <a:lnTo>
                  <a:pt x="542723" y="237362"/>
                </a:lnTo>
                <a:close/>
              </a:path>
            </a:pathLst>
          </a:custGeom>
          <a:solidFill>
            <a:schemeClr val="bg1">
              <a:alpha val="100000"/>
            </a:schemeClr>
          </a:solidFill>
          <a:ln w="9525">
            <a:noFill/>
          </a:ln>
        </p:spPr>
        <p:txBody>
          <a:bodyPr/>
          <a:lstStyle/>
          <a:p>
            <a:endParaRPr lang="zh-CN" altLang="en-US"/>
          </a:p>
        </p:txBody>
      </p:sp>
      <p:sp>
        <p:nvSpPr>
          <p:cNvPr id="20490" name="文本框 54"/>
          <p:cNvSpPr txBox="1"/>
          <p:nvPr/>
        </p:nvSpPr>
        <p:spPr>
          <a:xfrm>
            <a:off x="5276727" y="2052859"/>
            <a:ext cx="1729636" cy="140630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dirty="0">
                <a:solidFill>
                  <a:srgbClr val="FFFFFF"/>
                </a:solidFill>
                <a:latin typeface="微软雅黑" panose="020B0503020204020204" pitchFamily="34" charset="-122"/>
                <a:ea typeface="微软雅黑" panose="020B0503020204020204" pitchFamily="34" charset="-122"/>
              </a:rPr>
              <a:t>财产和行为税合并     </a:t>
            </a:r>
            <a:endParaRPr lang="en-US" altLang="zh-CN" dirty="0">
              <a:solidFill>
                <a:srgbClr val="FFFFFF"/>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dirty="0">
                <a:solidFill>
                  <a:srgbClr val="FFFFFF"/>
                </a:solidFill>
                <a:latin typeface="微软雅黑" panose="020B0503020204020204" pitchFamily="34" charset="-122"/>
                <a:ea typeface="微软雅黑" panose="020B0503020204020204" pitchFamily="34" charset="-122"/>
              </a:rPr>
              <a:t>申报</a:t>
            </a:r>
          </a:p>
        </p:txBody>
      </p:sp>
      <p:sp>
        <p:nvSpPr>
          <p:cNvPr id="20491" name="文本框 55"/>
          <p:cNvSpPr txBox="1"/>
          <p:nvPr/>
        </p:nvSpPr>
        <p:spPr>
          <a:xfrm>
            <a:off x="7748664" y="3363187"/>
            <a:ext cx="1251681" cy="147732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增值税、消费税、城建税及附加合并申报</a:t>
            </a:r>
          </a:p>
        </p:txBody>
      </p:sp>
      <p:sp>
        <p:nvSpPr>
          <p:cNvPr id="20492" name="文本框 56"/>
          <p:cNvSpPr txBox="1"/>
          <p:nvPr/>
        </p:nvSpPr>
        <p:spPr>
          <a:xfrm>
            <a:off x="8770660" y="2535832"/>
            <a:ext cx="1068608" cy="9233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关税和船舶吨税</a:t>
            </a:r>
          </a:p>
        </p:txBody>
      </p:sp>
      <p:sp>
        <p:nvSpPr>
          <p:cNvPr id="20493" name="文本框 57"/>
          <p:cNvSpPr txBox="1"/>
          <p:nvPr/>
        </p:nvSpPr>
        <p:spPr>
          <a:xfrm>
            <a:off x="3603763" y="2027305"/>
            <a:ext cx="809672" cy="9233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个人所得税</a:t>
            </a:r>
          </a:p>
        </p:txBody>
      </p:sp>
      <p:sp>
        <p:nvSpPr>
          <p:cNvPr id="20494" name="文本框 58"/>
          <p:cNvSpPr txBox="1"/>
          <p:nvPr/>
        </p:nvSpPr>
        <p:spPr>
          <a:xfrm>
            <a:off x="2352732" y="3105834"/>
            <a:ext cx="111760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 车辆</a:t>
            </a:r>
            <a:endParaRPr lang="en-US" altLang="zh-CN" sz="18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购置税</a:t>
            </a:r>
          </a:p>
        </p:txBody>
      </p:sp>
      <p:sp>
        <p:nvSpPr>
          <p:cNvPr id="20495" name="文本框 59"/>
          <p:cNvSpPr txBox="1"/>
          <p:nvPr/>
        </p:nvSpPr>
        <p:spPr>
          <a:xfrm>
            <a:off x="3945798" y="3894715"/>
            <a:ext cx="111760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  企业</a:t>
            </a:r>
            <a:endParaRPr lang="en-US" altLang="zh-CN" sz="1800" dirty="0">
              <a:solidFill>
                <a:srgbClr val="262626"/>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800" dirty="0">
                <a:solidFill>
                  <a:srgbClr val="262626"/>
                </a:solidFill>
                <a:latin typeface="微软雅黑" panose="020B0503020204020204" pitchFamily="34" charset="-122"/>
                <a:ea typeface="微软雅黑" panose="020B0503020204020204" pitchFamily="34" charset="-122"/>
              </a:rPr>
              <a:t>所得税</a:t>
            </a:r>
          </a:p>
        </p:txBody>
      </p:sp>
      <p:cxnSp>
        <p:nvCxnSpPr>
          <p:cNvPr id="20497" name="直接连接符 61"/>
          <p:cNvCxnSpPr/>
          <p:nvPr/>
        </p:nvCxnSpPr>
        <p:spPr>
          <a:xfrm flipV="1">
            <a:off x="533400" y="5341938"/>
            <a:ext cx="11088688" cy="14287"/>
          </a:xfrm>
          <a:prstGeom prst="line">
            <a:avLst/>
          </a:prstGeom>
          <a:ln w="6350" cap="flat" cmpd="sng">
            <a:solidFill>
              <a:schemeClr val="bg1"/>
            </a:solidFill>
            <a:prstDash val="soli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362" name="文本框 25"/>
          <p:cNvSpPr txBox="1"/>
          <p:nvPr/>
        </p:nvSpPr>
        <p:spPr>
          <a:xfrm>
            <a:off x="839857" y="571797"/>
            <a:ext cx="3689754" cy="36933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1800" b="1" dirty="0">
                <a:solidFill>
                  <a:schemeClr val="bg1"/>
                </a:solidFill>
              </a:rPr>
              <a:t>什么是财产和行为税合并申报？</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4" name="文本框 3">
            <a:extLst>
              <a:ext uri="{FF2B5EF4-FFF2-40B4-BE49-F238E27FC236}">
                <a16:creationId xmlns:a16="http://schemas.microsoft.com/office/drawing/2014/main" id="{9AC84CED-E84B-475B-B242-D032C66F73A2}"/>
              </a:ext>
            </a:extLst>
          </p:cNvPr>
          <p:cNvSpPr txBox="1"/>
          <p:nvPr/>
        </p:nvSpPr>
        <p:spPr>
          <a:xfrm>
            <a:off x="708863" y="1427833"/>
            <a:ext cx="10517009" cy="2122376"/>
          </a:xfrm>
          <a:prstGeom prst="rect">
            <a:avLst/>
          </a:prstGeom>
          <a:noFill/>
        </p:spPr>
        <p:txBody>
          <a:bodyPr wrap="square" rtlCol="0">
            <a:spAutoFit/>
          </a:bodyPr>
          <a:lstStyle/>
          <a:p>
            <a:pPr>
              <a:lnSpc>
                <a:spcPct val="150000"/>
              </a:lnSpc>
            </a:pPr>
            <a:r>
              <a:rPr lang="zh-CN" altLang="en-US" dirty="0"/>
              <a:t>　</a:t>
            </a:r>
            <a:r>
              <a:rPr lang="zh-CN" altLang="en-US" dirty="0">
                <a:solidFill>
                  <a:schemeClr val="bg1"/>
                </a:solidFill>
              </a:rPr>
              <a:t>财产和行为税是现有税种中财产类和行为类税种的统称。财产和行为税合并申报，通俗讲就是“简并申报表，一表报多税”，纳税人在申报多个财产和行为税税种时，不再单独使用分税种申报表，而是在一张纳税申报表上同时申报多个税种。对纳税人而言，可简化报送资料、减少申报次数、缩短办税时间。财产和行为税合并申报的税种范围包括</a:t>
            </a:r>
            <a:r>
              <a:rPr lang="zh-CN" altLang="en-US" dirty="0">
                <a:solidFill>
                  <a:srgbClr val="FF0000"/>
                </a:solidFill>
              </a:rPr>
              <a:t>城镇土地使用税、房产税、车船税、印花税、耕地占用税、资源税、土地增值税、</a:t>
            </a:r>
            <a:r>
              <a:rPr lang="zh-CN" altLang="en-US" dirty="0">
                <a:solidFill>
                  <a:srgbClr val="FF0000"/>
                </a:solidFill>
                <a:highlight>
                  <a:srgbClr val="FFFF00"/>
                </a:highlight>
              </a:rPr>
              <a:t>契税、</a:t>
            </a:r>
            <a:r>
              <a:rPr lang="zh-CN" altLang="en-US" dirty="0">
                <a:solidFill>
                  <a:srgbClr val="FF0000"/>
                </a:solidFill>
              </a:rPr>
              <a:t>环境保护税、烟叶税</a:t>
            </a:r>
            <a:r>
              <a:rPr lang="zh-CN" altLang="en-US" dirty="0">
                <a:solidFill>
                  <a:schemeClr val="bg1"/>
                </a:solidFill>
              </a:rPr>
              <a:t>等</a:t>
            </a:r>
            <a:r>
              <a:rPr lang="en-US" altLang="zh-CN" dirty="0">
                <a:solidFill>
                  <a:schemeClr val="bg1"/>
                </a:solidFill>
              </a:rPr>
              <a:t>10</a:t>
            </a:r>
            <a:r>
              <a:rPr lang="zh-CN" altLang="en-US" dirty="0">
                <a:solidFill>
                  <a:schemeClr val="bg1"/>
                </a:solidFill>
              </a:rPr>
              <a:t>个税种。</a:t>
            </a:r>
            <a:endParaRPr lang="zh-CN" altLang="en-US" b="1" i="0" dirty="0">
              <a:solidFill>
                <a:schemeClr val="bg1"/>
              </a:solidFill>
              <a:effectLst/>
              <a:latin typeface="arial" panose="020B0604020202020204" pitchFamily="34" charset="0"/>
            </a:endParaRPr>
          </a:p>
        </p:txBody>
      </p:sp>
      <p:sp>
        <p:nvSpPr>
          <p:cNvPr id="2" name="文本框 1">
            <a:extLst>
              <a:ext uri="{FF2B5EF4-FFF2-40B4-BE49-F238E27FC236}">
                <a16:creationId xmlns:a16="http://schemas.microsoft.com/office/drawing/2014/main" id="{D89C04EA-6373-4AA5-B858-FCBFC7CE74CE}"/>
              </a:ext>
            </a:extLst>
          </p:cNvPr>
          <p:cNvSpPr txBox="1"/>
          <p:nvPr/>
        </p:nvSpPr>
        <p:spPr>
          <a:xfrm>
            <a:off x="740641" y="4283579"/>
            <a:ext cx="10547052" cy="875881"/>
          </a:xfrm>
          <a:prstGeom prst="rect">
            <a:avLst/>
          </a:prstGeom>
          <a:noFill/>
        </p:spPr>
        <p:txBody>
          <a:bodyPr wrap="square" rtlCol="0">
            <a:spAutoFit/>
          </a:bodyPr>
          <a:lstStyle/>
          <a:p>
            <a:pPr>
              <a:lnSpc>
                <a:spcPct val="150000"/>
              </a:lnSpc>
            </a:pPr>
            <a:r>
              <a:rPr lang="zh-CN" altLang="en-US" dirty="0">
                <a:solidFill>
                  <a:schemeClr val="bg1"/>
                </a:solidFill>
              </a:rPr>
              <a:t>城市维护建设税是增值税、消费税的附加税种，与增值税、消费税申报表整合，不纳入财产和行为税合并申报范围。</a:t>
            </a:r>
          </a:p>
        </p:txBody>
      </p:sp>
    </p:spTree>
    <p:extLst>
      <p:ext uri="{BB962C8B-B14F-4D97-AF65-F5344CB8AC3E}">
        <p14:creationId xmlns:p14="http://schemas.microsoft.com/office/powerpoint/2010/main" val="19968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362" name="文本框 25"/>
          <p:cNvSpPr txBox="1"/>
          <p:nvPr/>
        </p:nvSpPr>
        <p:spPr>
          <a:xfrm>
            <a:off x="649223" y="646373"/>
            <a:ext cx="3062288"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r>
              <a:rPr lang="zh-CN" altLang="en-US" sz="2000" b="1" dirty="0">
                <a:solidFill>
                  <a:schemeClr val="bg1"/>
                </a:solidFill>
              </a:rPr>
              <a:t>财产和行为税合并申报 </a:t>
            </a:r>
          </a:p>
        </p:txBody>
      </p:sp>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2" name="文本框 1">
            <a:extLst>
              <a:ext uri="{FF2B5EF4-FFF2-40B4-BE49-F238E27FC236}">
                <a16:creationId xmlns:a16="http://schemas.microsoft.com/office/drawing/2014/main" id="{10B0CD17-20C1-41E8-BF81-179C6AA92A7A}"/>
              </a:ext>
            </a:extLst>
          </p:cNvPr>
          <p:cNvSpPr txBox="1"/>
          <p:nvPr/>
        </p:nvSpPr>
        <p:spPr>
          <a:xfrm>
            <a:off x="1017674" y="1287150"/>
            <a:ext cx="9786152" cy="2116028"/>
          </a:xfrm>
          <a:prstGeom prst="rect">
            <a:avLst/>
          </a:prstGeom>
          <a:noFill/>
        </p:spPr>
        <p:txBody>
          <a:bodyPr wrap="square" rtlCol="0">
            <a:spAutoFit/>
          </a:bodyPr>
          <a:lstStyle/>
          <a:p>
            <a:pPr>
              <a:lnSpc>
                <a:spcPct val="150000"/>
              </a:lnSpc>
            </a:pPr>
            <a:r>
              <a:rPr lang="zh-CN" altLang="en-US" dirty="0"/>
              <a:t>　　</a:t>
            </a:r>
            <a:r>
              <a:rPr lang="zh-CN" altLang="en-US" dirty="0">
                <a:solidFill>
                  <a:schemeClr val="bg1"/>
                </a:solidFill>
              </a:rPr>
              <a:t>纳税申报时，各税种统一采用</a:t>
            </a:r>
            <a:r>
              <a:rPr lang="en-US" altLang="zh-CN" dirty="0">
                <a:solidFill>
                  <a:schemeClr val="bg1"/>
                </a:solidFill>
              </a:rPr>
              <a:t>《</a:t>
            </a:r>
            <a:r>
              <a:rPr lang="zh-CN" altLang="en-US" dirty="0">
                <a:solidFill>
                  <a:srgbClr val="FF0000"/>
                </a:solidFill>
              </a:rPr>
              <a:t>财产行为税纳税申报表</a:t>
            </a:r>
            <a:r>
              <a:rPr lang="en-US" altLang="zh-CN" dirty="0">
                <a:solidFill>
                  <a:schemeClr val="bg1"/>
                </a:solidFill>
              </a:rPr>
              <a:t>》</a:t>
            </a:r>
            <a:r>
              <a:rPr lang="zh-CN" altLang="en-US" dirty="0">
                <a:solidFill>
                  <a:schemeClr val="bg1"/>
                </a:solidFill>
              </a:rPr>
              <a:t>。该申报表由</a:t>
            </a:r>
            <a:r>
              <a:rPr lang="zh-CN" altLang="en-US" dirty="0">
                <a:solidFill>
                  <a:srgbClr val="FF0000"/>
                </a:solidFill>
              </a:rPr>
              <a:t>一张主表和一张减免税附表</a:t>
            </a:r>
            <a:r>
              <a:rPr lang="zh-CN" altLang="en-US" dirty="0">
                <a:solidFill>
                  <a:schemeClr val="bg1"/>
                </a:solidFill>
              </a:rPr>
              <a:t>组成，主表为纳税情况，附表为申报享受的各类减免税情况。纳税申报前，</a:t>
            </a:r>
            <a:r>
              <a:rPr lang="zh-CN" altLang="en-US" dirty="0">
                <a:solidFill>
                  <a:schemeClr val="bg1"/>
                </a:solidFill>
                <a:highlight>
                  <a:srgbClr val="FF0000"/>
                </a:highlight>
              </a:rPr>
              <a:t>需先维护税源信息</a:t>
            </a:r>
            <a:r>
              <a:rPr lang="zh-CN" altLang="en-US" dirty="0">
                <a:solidFill>
                  <a:schemeClr val="bg1"/>
                </a:solidFill>
              </a:rPr>
              <a:t>。税源信息没有变化的，确认无变化后直接进行纳税申报；税源信息有变化的，通过填报</a:t>
            </a:r>
            <a:r>
              <a:rPr lang="en-US" altLang="zh-CN" dirty="0">
                <a:solidFill>
                  <a:schemeClr val="bg1"/>
                </a:solidFill>
              </a:rPr>
              <a:t>《</a:t>
            </a:r>
            <a:r>
              <a:rPr lang="zh-CN" altLang="en-US" dirty="0">
                <a:solidFill>
                  <a:srgbClr val="FF0000"/>
                </a:solidFill>
              </a:rPr>
              <a:t>税源明细表</a:t>
            </a:r>
            <a:r>
              <a:rPr lang="en-US" altLang="zh-CN" dirty="0">
                <a:solidFill>
                  <a:schemeClr val="bg1"/>
                </a:solidFill>
              </a:rPr>
              <a:t>》</a:t>
            </a:r>
            <a:r>
              <a:rPr lang="zh-CN" altLang="en-US" dirty="0">
                <a:solidFill>
                  <a:schemeClr val="bg1"/>
                </a:solidFill>
              </a:rPr>
              <a:t>进行数据更新维护后再进行纳税申报。 </a:t>
            </a:r>
          </a:p>
          <a:p>
            <a:pPr>
              <a:lnSpc>
                <a:spcPct val="150000"/>
              </a:lnSpc>
            </a:pPr>
            <a:r>
              <a:rPr lang="zh-CN" altLang="en-US" dirty="0">
                <a:solidFill>
                  <a:schemeClr val="bg1"/>
                </a:solidFill>
              </a:rPr>
              <a:t>　　</a:t>
            </a:r>
            <a:endParaRPr lang="en-US" altLang="zh-CN" b="0" i="0" dirty="0">
              <a:solidFill>
                <a:schemeClr val="bg1"/>
              </a:solidFill>
              <a:effectLst/>
              <a:latin typeface="Arial" panose="020B0604020202020204" pitchFamily="34" charset="0"/>
            </a:endParaRPr>
          </a:p>
        </p:txBody>
      </p:sp>
      <p:sp>
        <p:nvSpPr>
          <p:cNvPr id="4" name="文本框 3">
            <a:extLst>
              <a:ext uri="{FF2B5EF4-FFF2-40B4-BE49-F238E27FC236}">
                <a16:creationId xmlns:a16="http://schemas.microsoft.com/office/drawing/2014/main" id="{1BA1C58D-FE24-4681-B119-F34C2461A33E}"/>
              </a:ext>
            </a:extLst>
          </p:cNvPr>
          <p:cNvSpPr txBox="1"/>
          <p:nvPr/>
        </p:nvSpPr>
        <p:spPr>
          <a:xfrm>
            <a:off x="1017346" y="3388918"/>
            <a:ext cx="9852508" cy="1706878"/>
          </a:xfrm>
          <a:prstGeom prst="rect">
            <a:avLst/>
          </a:prstGeom>
          <a:noFill/>
        </p:spPr>
        <p:txBody>
          <a:bodyPr wrap="square" rtlCol="0">
            <a:spAutoFit/>
          </a:bodyPr>
          <a:lstStyle/>
          <a:p>
            <a:pPr>
              <a:lnSpc>
                <a:spcPct val="150000"/>
              </a:lnSpc>
            </a:pPr>
            <a:r>
              <a:rPr lang="zh-CN" altLang="en-US" dirty="0">
                <a:solidFill>
                  <a:schemeClr val="bg1"/>
                </a:solidFill>
              </a:rPr>
              <a:t>纳税人可以自由选择维护税源信息的时间，既可以在申报期之前，也可以在申报期内。为确保税源信息和纳税申报表逻辑一致，减轻纳税人填报负担，征管系统将根据各税种税源信息自动生成新申报表，纳税人审核确认后即可完成申报。无论选择何种填报方式，纳税人申报时，系统都会</a:t>
            </a:r>
            <a:r>
              <a:rPr lang="zh-CN" altLang="en-US" dirty="0">
                <a:solidFill>
                  <a:schemeClr val="bg1"/>
                </a:solidFill>
                <a:highlight>
                  <a:srgbClr val="FF0000"/>
                </a:highlight>
              </a:rPr>
              <a:t>根据已经登记的税源明细表自动生成申报表</a:t>
            </a:r>
            <a:r>
              <a:rPr lang="zh-CN" altLang="en-US" dirty="0">
                <a:solidFill>
                  <a:schemeClr val="bg1"/>
                </a:solidFill>
              </a:rPr>
              <a:t>。</a:t>
            </a:r>
            <a:endParaRPr lang="zh-CN" altLang="en-US" dirty="0"/>
          </a:p>
        </p:txBody>
      </p:sp>
    </p:spTree>
    <p:extLst>
      <p:ext uri="{BB962C8B-B14F-4D97-AF65-F5344CB8AC3E}">
        <p14:creationId xmlns:p14="http://schemas.microsoft.com/office/powerpoint/2010/main" val="30490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26"/>
          <p:cNvGrpSpPr/>
          <p:nvPr/>
        </p:nvGrpSpPr>
        <p:grpSpPr>
          <a:xfrm>
            <a:off x="461963" y="846138"/>
            <a:ext cx="3486150" cy="309562"/>
            <a:chOff x="0" y="0"/>
            <a:chExt cx="3275216" cy="291392"/>
          </a:xfrm>
        </p:grpSpPr>
        <p:sp>
          <p:nvSpPr>
            <p:cNvPr id="15379" name="菱形 28"/>
            <p:cNvSpPr/>
            <p:nvPr/>
          </p:nvSpPr>
          <p:spPr>
            <a:xfrm>
              <a:off x="154207" y="160764"/>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15380" name="泪滴形 29"/>
            <p:cNvSpPr/>
            <p:nvPr/>
          </p:nvSpPr>
          <p:spPr>
            <a:xfrm rot="2700000">
              <a:off x="423" y="71618"/>
              <a:ext cx="145227" cy="146076"/>
            </a:xfrm>
            <a:custGeom>
              <a:avLst/>
              <a:gdLst/>
              <a:ahLst/>
              <a:cxnLst>
                <a:cxn ang="0">
                  <a:pos x="0" y="73038"/>
                </a:cxn>
                <a:cxn ang="0">
                  <a:pos x="72614" y="0"/>
                </a:cxn>
                <a:cxn ang="0">
                  <a:pos x="145227" y="0"/>
                </a:cxn>
                <a:cxn ang="0">
                  <a:pos x="145227" y="73038"/>
                </a:cxn>
                <a:cxn ang="0">
                  <a:pos x="72613" y="146076"/>
                </a:cxn>
                <a:cxn ang="0">
                  <a:pos x="-1" y="73038"/>
                </a:cxn>
                <a:cxn ang="0">
                  <a:pos x="0" y="73038"/>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1" name="泪滴形 30"/>
            <p:cNvSpPr/>
            <p:nvPr/>
          </p:nvSpPr>
          <p:spPr>
            <a:xfrm rot="-8100000">
              <a:off x="261815" y="72043"/>
              <a:ext cx="146076" cy="145227"/>
            </a:xfrm>
            <a:custGeom>
              <a:avLst/>
              <a:gdLst/>
              <a:ahLst/>
              <a:cxnLst>
                <a:cxn ang="0">
                  <a:pos x="0" y="71772"/>
                </a:cxn>
                <a:cxn ang="0">
                  <a:pos x="73895" y="0"/>
                </a:cxn>
                <a:cxn ang="0">
                  <a:pos x="147789" y="0"/>
                </a:cxn>
                <a:cxn ang="0">
                  <a:pos x="147789" y="71772"/>
                </a:cxn>
                <a:cxn ang="0">
                  <a:pos x="73893" y="143544"/>
                </a:cxn>
                <a:cxn ang="0">
                  <a:pos x="-1" y="71772"/>
                </a:cxn>
                <a:cxn ang="0">
                  <a:pos x="0" y="71772"/>
                </a:cxn>
              </a:cxnLst>
              <a:rect l="0" t="0" r="0" b="0"/>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alpha val="100000"/>
                </a:scheme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382" name="菱形 31"/>
            <p:cNvSpPr/>
            <p:nvPr/>
          </p:nvSpPr>
          <p:spPr>
            <a:xfrm>
              <a:off x="154207" y="0"/>
              <a:ext cx="107610" cy="130628"/>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cxnSp>
          <p:nvCxnSpPr>
            <p:cNvPr id="15383" name="直接连接符 32"/>
            <p:cNvCxnSpPr/>
            <p:nvPr/>
          </p:nvCxnSpPr>
          <p:spPr>
            <a:xfrm>
              <a:off x="395744" y="159614"/>
              <a:ext cx="2879472" cy="0"/>
            </a:xfrm>
            <a:prstGeom prst="line">
              <a:avLst/>
            </a:prstGeom>
            <a:ln w="6350" cap="flat" cmpd="sng">
              <a:solidFill>
                <a:schemeClr val="bg1"/>
              </a:solidFill>
              <a:prstDash val="solid"/>
              <a:headEnd type="none" w="med" len="med"/>
              <a:tailEnd type="none" w="med" len="med"/>
            </a:ln>
          </p:spPr>
        </p:cxnSp>
      </p:grpSp>
      <p:sp>
        <p:nvSpPr>
          <p:cNvPr id="4" name="文本框 3">
            <a:extLst>
              <a:ext uri="{FF2B5EF4-FFF2-40B4-BE49-F238E27FC236}">
                <a16:creationId xmlns:a16="http://schemas.microsoft.com/office/drawing/2014/main" id="{DB06E572-6246-4E58-B105-1FF56668A68D}"/>
              </a:ext>
            </a:extLst>
          </p:cNvPr>
          <p:cNvSpPr txBox="1"/>
          <p:nvPr/>
        </p:nvSpPr>
        <p:spPr>
          <a:xfrm>
            <a:off x="1132806" y="1937330"/>
            <a:ext cx="9616339" cy="1291379"/>
          </a:xfrm>
          <a:prstGeom prst="rect">
            <a:avLst/>
          </a:prstGeom>
          <a:noFill/>
        </p:spPr>
        <p:txBody>
          <a:bodyPr wrap="square" rtlCol="0">
            <a:spAutoFit/>
          </a:bodyPr>
          <a:lstStyle/>
          <a:p>
            <a:pPr>
              <a:lnSpc>
                <a:spcPct val="150000"/>
              </a:lnSpc>
            </a:pPr>
            <a:r>
              <a:rPr lang="zh-CN" altLang="en-US" dirty="0">
                <a:solidFill>
                  <a:schemeClr val="bg1"/>
                </a:solidFill>
              </a:rPr>
              <a:t>一张主表 </a:t>
            </a:r>
            <a:r>
              <a:rPr lang="en-US" altLang="zh-CN" dirty="0">
                <a:solidFill>
                  <a:schemeClr val="bg1"/>
                </a:solidFill>
              </a:rPr>
              <a:t>——《</a:t>
            </a:r>
            <a:r>
              <a:rPr lang="zh-CN" altLang="en-US" dirty="0">
                <a:solidFill>
                  <a:schemeClr val="bg1"/>
                </a:solidFill>
              </a:rPr>
              <a:t>财产和行为税纳税申报表</a:t>
            </a:r>
            <a:r>
              <a:rPr lang="en-US" altLang="zh-CN" dirty="0">
                <a:solidFill>
                  <a:schemeClr val="bg1"/>
                </a:solidFill>
              </a:rPr>
              <a:t>》</a:t>
            </a:r>
          </a:p>
          <a:p>
            <a:pPr>
              <a:lnSpc>
                <a:spcPct val="150000"/>
              </a:lnSpc>
            </a:pPr>
            <a:r>
              <a:rPr lang="zh-CN" altLang="en-US" dirty="0">
                <a:solidFill>
                  <a:schemeClr val="bg1"/>
                </a:solidFill>
              </a:rPr>
              <a:t>一张减免税附表 </a:t>
            </a:r>
            <a:r>
              <a:rPr lang="en-US" altLang="zh-CN" dirty="0">
                <a:solidFill>
                  <a:schemeClr val="bg1"/>
                </a:solidFill>
              </a:rPr>
              <a:t>——《</a:t>
            </a:r>
            <a:r>
              <a:rPr lang="zh-CN" altLang="en-US" dirty="0">
                <a:solidFill>
                  <a:schemeClr val="bg1"/>
                </a:solidFill>
              </a:rPr>
              <a:t>财产和行为税减免税明细申报附表</a:t>
            </a:r>
            <a:r>
              <a:rPr lang="en-US" altLang="zh-CN" dirty="0">
                <a:solidFill>
                  <a:schemeClr val="bg1"/>
                </a:solidFill>
              </a:rPr>
              <a:t>》</a:t>
            </a:r>
          </a:p>
          <a:p>
            <a:pPr>
              <a:lnSpc>
                <a:spcPct val="150000"/>
              </a:lnSpc>
            </a:pPr>
            <a:r>
              <a:rPr lang="zh-CN" altLang="en-US" dirty="0">
                <a:solidFill>
                  <a:schemeClr val="bg1"/>
                </a:solidFill>
              </a:rPr>
              <a:t>九张税源表 </a:t>
            </a:r>
            <a:r>
              <a:rPr lang="en-US" altLang="zh-CN" dirty="0">
                <a:solidFill>
                  <a:schemeClr val="bg1"/>
                </a:solidFill>
              </a:rPr>
              <a:t>——</a:t>
            </a:r>
            <a:r>
              <a:rPr lang="zh-CN" altLang="en-US" dirty="0">
                <a:solidFill>
                  <a:schemeClr val="bg1"/>
                </a:solidFill>
              </a:rPr>
              <a:t>分税种设置</a:t>
            </a:r>
          </a:p>
        </p:txBody>
      </p:sp>
      <p:sp>
        <p:nvSpPr>
          <p:cNvPr id="6" name="文本框 5">
            <a:extLst>
              <a:ext uri="{FF2B5EF4-FFF2-40B4-BE49-F238E27FC236}">
                <a16:creationId xmlns:a16="http://schemas.microsoft.com/office/drawing/2014/main" id="{D4CF166C-CE80-4853-91F8-03DC44FD9FD9}"/>
              </a:ext>
            </a:extLst>
          </p:cNvPr>
          <p:cNvSpPr txBox="1"/>
          <p:nvPr/>
        </p:nvSpPr>
        <p:spPr>
          <a:xfrm>
            <a:off x="845140" y="600007"/>
            <a:ext cx="2750183" cy="369332"/>
          </a:xfrm>
          <a:prstGeom prst="rect">
            <a:avLst/>
          </a:prstGeom>
          <a:noFill/>
        </p:spPr>
        <p:txBody>
          <a:bodyPr wrap="square" rtlCol="0">
            <a:spAutoFit/>
          </a:bodyPr>
          <a:lstStyle/>
          <a:p>
            <a:r>
              <a:rPr lang="zh-CN" altLang="en-US" dirty="0">
                <a:solidFill>
                  <a:schemeClr val="bg1"/>
                </a:solidFill>
              </a:rPr>
              <a:t>简并后的申报表有几张？</a:t>
            </a:r>
          </a:p>
        </p:txBody>
      </p:sp>
    </p:spTree>
    <p:extLst>
      <p:ext uri="{BB962C8B-B14F-4D97-AF65-F5344CB8AC3E}">
        <p14:creationId xmlns:p14="http://schemas.microsoft.com/office/powerpoint/2010/main" val="25134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462cdf80-bcac-44e6-b0bd-101dfc3526a8}"/>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570,&quot;width&quot;:11340}"/>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3504</TotalTime>
  <Words>4326</Words>
  <Application>Microsoft Office PowerPoint</Application>
  <PresentationFormat>宽屏</PresentationFormat>
  <Paragraphs>158</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微软雅黑</vt:lpstr>
      <vt:lpstr>Arial</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白 小白</cp:lastModifiedBy>
  <cp:revision>77</cp:revision>
  <dcterms:created xsi:type="dcterms:W3CDTF">2015-06-06T02:58:00Z</dcterms:created>
  <dcterms:modified xsi:type="dcterms:W3CDTF">2021-10-19T10:21:50Z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