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1"/>
  </p:notesMasterIdLst>
  <p:handoutMasterIdLst>
    <p:handoutMasterId r:id="rId32"/>
  </p:handoutMasterIdLst>
  <p:sldIdLst>
    <p:sldId id="331" r:id="rId4"/>
    <p:sldId id="360" r:id="rId5"/>
    <p:sldId id="1754" r:id="rId6"/>
    <p:sldId id="333" r:id="rId7"/>
    <p:sldId id="311" r:id="rId8"/>
    <p:sldId id="1730" r:id="rId9"/>
    <p:sldId id="1731" r:id="rId10"/>
    <p:sldId id="1732" r:id="rId11"/>
    <p:sldId id="1733" r:id="rId12"/>
    <p:sldId id="1734" r:id="rId13"/>
    <p:sldId id="1735" r:id="rId14"/>
    <p:sldId id="1737" r:id="rId15"/>
    <p:sldId id="1738" r:id="rId16"/>
    <p:sldId id="1739" r:id="rId17"/>
    <p:sldId id="1740" r:id="rId18"/>
    <p:sldId id="1741" r:id="rId19"/>
    <p:sldId id="1742" r:id="rId20"/>
    <p:sldId id="1743" r:id="rId21"/>
    <p:sldId id="1744" r:id="rId22"/>
    <p:sldId id="1745" r:id="rId23"/>
    <p:sldId id="1746" r:id="rId24"/>
    <p:sldId id="1747" r:id="rId25"/>
    <p:sldId id="1748" r:id="rId26"/>
    <p:sldId id="1749" r:id="rId27"/>
    <p:sldId id="1751" r:id="rId28"/>
    <p:sldId id="1779" r:id="rId29"/>
    <p:sldId id="332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B3868"/>
    <a:srgbClr val="E7E6E6"/>
    <a:srgbClr val="E9EBF5"/>
    <a:srgbClr val="CFD5EA"/>
    <a:srgbClr val="334D80"/>
    <a:srgbClr val="38507C"/>
    <a:srgbClr val="6F97CD"/>
    <a:srgbClr val="223F74"/>
    <a:srgbClr val="203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3" autoAdjust="0"/>
    <p:restoredTop sz="89683" autoAdjust="0"/>
  </p:normalViewPr>
  <p:slideViewPr>
    <p:cSldViewPr snapToGrid="0">
      <p:cViewPr varScale="1">
        <p:scale>
          <a:sx n="104" d="100"/>
          <a:sy n="104" d="100"/>
        </p:scale>
        <p:origin x="132" y="366"/>
      </p:cViewPr>
      <p:guideLst>
        <p:guide orient="horz" pos="2205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FE449-5D1C-416B-9722-C34701A6FE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0B464-0993-406F-8907-763609521B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0F2253E-E82B-4ADA-8A8B-81037CCB668B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B164750-B091-4191-82BD-DD1DBD835FA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0" y="1"/>
            <a:ext cx="12192004" cy="14678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3"/>
          <p:cNvSpPr txBox="1"/>
          <p:nvPr userDrawn="1"/>
        </p:nvSpPr>
        <p:spPr>
          <a:xfrm>
            <a:off x="1272159" y="4237145"/>
            <a:ext cx="9647678" cy="76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dirty="0"/>
          </a:p>
        </p:txBody>
      </p:sp>
      <p:sp>
        <p:nvSpPr>
          <p:cNvPr id="16" name="矩形 15"/>
          <p:cNvSpPr/>
          <p:nvPr userDrawn="1"/>
        </p:nvSpPr>
        <p:spPr>
          <a:xfrm>
            <a:off x="0" y="1467852"/>
            <a:ext cx="12192000" cy="3921349"/>
          </a:xfrm>
          <a:prstGeom prst="rect">
            <a:avLst/>
          </a:prstGeom>
          <a:gradFill>
            <a:gsLst>
              <a:gs pos="0">
                <a:srgbClr val="203A6B">
                  <a:alpha val="85000"/>
                </a:srgbClr>
              </a:gs>
              <a:gs pos="69000">
                <a:srgbClr val="203A6B">
                  <a:alpha val="95000"/>
                </a:srgbClr>
              </a:gs>
              <a:gs pos="38000">
                <a:srgbClr val="203A6B">
                  <a:alpha val="90000"/>
                </a:srgbClr>
              </a:gs>
              <a:gs pos="100000">
                <a:srgbClr val="203A6B">
                  <a:alpha val="9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 hasCustomPrompt="1"/>
          </p:nvPr>
        </p:nvSpPr>
        <p:spPr>
          <a:xfrm>
            <a:off x="999116" y="2211699"/>
            <a:ext cx="10193761" cy="904920"/>
          </a:xfrm>
        </p:spPr>
        <p:txBody>
          <a:bodyPr>
            <a:normAutofit/>
          </a:bodyPr>
          <a:lstStyle>
            <a:lvl1pPr algn="ctr">
              <a:defRPr sz="4800" b="1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深蓝色教育课件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  <a:endParaRPr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0" y="5389201"/>
            <a:ext cx="12192004" cy="146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5" b="42232"/>
          <a:stretch>
            <a:fillRect/>
          </a:stretch>
        </p:blipFill>
        <p:spPr>
          <a:xfrm>
            <a:off x="0" y="3259658"/>
            <a:ext cx="12192000" cy="362857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2351" y="3122905"/>
            <a:ext cx="12237176" cy="3902075"/>
          </a:xfrm>
          <a:prstGeom prst="rect">
            <a:avLst/>
          </a:prstGeom>
          <a:gradFill>
            <a:gsLst>
              <a:gs pos="0">
                <a:schemeClr val="bg1"/>
              </a:gs>
              <a:gs pos="69000">
                <a:schemeClr val="bg1">
                  <a:alpha val="94000"/>
                </a:schemeClr>
              </a:gs>
              <a:gs pos="38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 userDrawn="1"/>
        </p:nvSpPr>
        <p:spPr>
          <a:xfrm>
            <a:off x="11724581" y="3812536"/>
            <a:ext cx="934838" cy="934838"/>
          </a:xfrm>
          <a:prstGeom prst="ellipse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 userDrawn="1"/>
        </p:nvSpPr>
        <p:spPr>
          <a:xfrm flipH="1">
            <a:off x="4093059" y="5636078"/>
            <a:ext cx="350814" cy="350814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 userDrawn="1"/>
        </p:nvSpPr>
        <p:spPr>
          <a:xfrm>
            <a:off x="4261786" y="-360931"/>
            <a:ext cx="842078" cy="84207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8015122" y="1730475"/>
            <a:ext cx="719238" cy="71923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 userDrawn="1"/>
        </p:nvSpPr>
        <p:spPr>
          <a:xfrm>
            <a:off x="348513" y="3201702"/>
            <a:ext cx="842078" cy="842078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4803197"/>
            <a:ext cx="1001081" cy="2274127"/>
            <a:chOff x="0" y="4803197"/>
            <a:chExt cx="1001081" cy="2274127"/>
          </a:xfrm>
        </p:grpSpPr>
        <p:sp>
          <p:nvSpPr>
            <p:cNvPr id="3" name="等腰三角形 2"/>
            <p:cNvSpPr/>
            <p:nvPr userDrawn="1"/>
          </p:nvSpPr>
          <p:spPr>
            <a:xfrm rot="5400000">
              <a:off x="-300773" y="5585174"/>
              <a:ext cx="1602627" cy="1001081"/>
            </a:xfrm>
            <a:prstGeom prst="triangle">
              <a:avLst>
                <a:gd name="adj" fmla="val 100000"/>
              </a:avLst>
            </a:prstGeom>
            <a:solidFill>
              <a:srgbClr val="1B3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 userDrawn="1"/>
          </p:nvSpPr>
          <p:spPr>
            <a:xfrm rot="-1920000">
              <a:off x="526954" y="4803197"/>
              <a:ext cx="66107" cy="2274127"/>
            </a:xfrm>
            <a:custGeom>
              <a:avLst/>
              <a:gdLst>
                <a:gd name="connsiteX0" fmla="*/ 66107 w 66107"/>
                <a:gd name="connsiteY0" fmla="*/ 0 h 2274127"/>
                <a:gd name="connsiteX1" fmla="*/ 66107 w 66107"/>
                <a:gd name="connsiteY1" fmla="*/ 2274127 h 2274127"/>
                <a:gd name="connsiteX2" fmla="*/ 0 w 66107"/>
                <a:gd name="connsiteY2" fmla="*/ 2232818 h 2274127"/>
                <a:gd name="connsiteX3" fmla="*/ 0 w 66107"/>
                <a:gd name="connsiteY3" fmla="*/ 105793 h 227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07" h="2274127">
                  <a:moveTo>
                    <a:pt x="66107" y="0"/>
                  </a:moveTo>
                  <a:lnTo>
                    <a:pt x="66107" y="2274127"/>
                  </a:lnTo>
                  <a:lnTo>
                    <a:pt x="0" y="2232818"/>
                  </a:lnTo>
                  <a:lnTo>
                    <a:pt x="0" y="105793"/>
                  </a:lnTo>
                  <a:close/>
                </a:path>
              </a:pathLst>
            </a:custGeom>
            <a:solidFill>
              <a:srgbClr val="1B3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椭圆 49"/>
          <p:cNvSpPr/>
          <p:nvPr userDrawn="1"/>
        </p:nvSpPr>
        <p:spPr>
          <a:xfrm flipH="1">
            <a:off x="3910972" y="3084251"/>
            <a:ext cx="182087" cy="182087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椭圆 50"/>
          <p:cNvSpPr/>
          <p:nvPr userDrawn="1"/>
        </p:nvSpPr>
        <p:spPr>
          <a:xfrm flipH="1">
            <a:off x="8212096" y="5108994"/>
            <a:ext cx="701256" cy="701256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 userDrawn="1"/>
        </p:nvSpPr>
        <p:spPr>
          <a:xfrm>
            <a:off x="1112932" y="6798876"/>
            <a:ext cx="11088000" cy="90000"/>
          </a:xfrm>
          <a:prstGeom prst="rect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-20411" y="-13927"/>
            <a:ext cx="11088000" cy="90000"/>
          </a:xfrm>
          <a:prstGeom prst="rect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 userDrawn="1"/>
        </p:nvGrpSpPr>
        <p:grpSpPr>
          <a:xfrm rot="10800000">
            <a:off x="11190919" y="-193679"/>
            <a:ext cx="1001081" cy="2274127"/>
            <a:chOff x="0" y="4803197"/>
            <a:chExt cx="1001081" cy="2274127"/>
          </a:xfrm>
        </p:grpSpPr>
        <p:sp>
          <p:nvSpPr>
            <p:cNvPr id="67" name="等腰三角形 66"/>
            <p:cNvSpPr/>
            <p:nvPr userDrawn="1"/>
          </p:nvSpPr>
          <p:spPr>
            <a:xfrm rot="5400000">
              <a:off x="-300773" y="5585174"/>
              <a:ext cx="1602627" cy="1001081"/>
            </a:xfrm>
            <a:prstGeom prst="triangle">
              <a:avLst>
                <a:gd name="adj" fmla="val 100000"/>
              </a:avLst>
            </a:prstGeom>
            <a:solidFill>
              <a:srgbClr val="1B3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 userDrawn="1"/>
          </p:nvSpPr>
          <p:spPr>
            <a:xfrm rot="-1920000">
              <a:off x="526954" y="4803197"/>
              <a:ext cx="66107" cy="2274127"/>
            </a:xfrm>
            <a:custGeom>
              <a:avLst/>
              <a:gdLst>
                <a:gd name="connsiteX0" fmla="*/ 66107 w 66107"/>
                <a:gd name="connsiteY0" fmla="*/ 0 h 2274127"/>
                <a:gd name="connsiteX1" fmla="*/ 66107 w 66107"/>
                <a:gd name="connsiteY1" fmla="*/ 2274127 h 2274127"/>
                <a:gd name="connsiteX2" fmla="*/ 0 w 66107"/>
                <a:gd name="connsiteY2" fmla="*/ 2232818 h 2274127"/>
                <a:gd name="connsiteX3" fmla="*/ 0 w 66107"/>
                <a:gd name="connsiteY3" fmla="*/ 105793 h 227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07" h="2274127">
                  <a:moveTo>
                    <a:pt x="66107" y="0"/>
                  </a:moveTo>
                  <a:lnTo>
                    <a:pt x="66107" y="2274127"/>
                  </a:lnTo>
                  <a:lnTo>
                    <a:pt x="0" y="2232818"/>
                  </a:lnTo>
                  <a:lnTo>
                    <a:pt x="0" y="105793"/>
                  </a:lnTo>
                  <a:close/>
                </a:path>
              </a:pathLst>
            </a:custGeom>
            <a:solidFill>
              <a:srgbClr val="1B3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4803197"/>
            <a:ext cx="1001081" cy="2274127"/>
            <a:chOff x="0" y="4803197"/>
            <a:chExt cx="1001081" cy="2274127"/>
          </a:xfrm>
        </p:grpSpPr>
        <p:sp>
          <p:nvSpPr>
            <p:cNvPr id="3" name="等腰三角形 2"/>
            <p:cNvSpPr/>
            <p:nvPr userDrawn="1"/>
          </p:nvSpPr>
          <p:spPr>
            <a:xfrm rot="5400000">
              <a:off x="-300773" y="5585174"/>
              <a:ext cx="1602627" cy="1001081"/>
            </a:xfrm>
            <a:prstGeom prst="triangle">
              <a:avLst>
                <a:gd name="adj" fmla="val 100000"/>
              </a:avLst>
            </a:prstGeom>
            <a:solidFill>
              <a:srgbClr val="1B3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 userDrawn="1"/>
          </p:nvSpPr>
          <p:spPr>
            <a:xfrm rot="-1920000">
              <a:off x="526954" y="4803197"/>
              <a:ext cx="66107" cy="2274127"/>
            </a:xfrm>
            <a:custGeom>
              <a:avLst/>
              <a:gdLst>
                <a:gd name="connsiteX0" fmla="*/ 66107 w 66107"/>
                <a:gd name="connsiteY0" fmla="*/ 0 h 2274127"/>
                <a:gd name="connsiteX1" fmla="*/ 66107 w 66107"/>
                <a:gd name="connsiteY1" fmla="*/ 2274127 h 2274127"/>
                <a:gd name="connsiteX2" fmla="*/ 0 w 66107"/>
                <a:gd name="connsiteY2" fmla="*/ 2232818 h 2274127"/>
                <a:gd name="connsiteX3" fmla="*/ 0 w 66107"/>
                <a:gd name="connsiteY3" fmla="*/ 105793 h 227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07" h="2274127">
                  <a:moveTo>
                    <a:pt x="66107" y="0"/>
                  </a:moveTo>
                  <a:lnTo>
                    <a:pt x="66107" y="2274127"/>
                  </a:lnTo>
                  <a:lnTo>
                    <a:pt x="0" y="2232818"/>
                  </a:lnTo>
                  <a:lnTo>
                    <a:pt x="0" y="105793"/>
                  </a:lnTo>
                  <a:close/>
                </a:path>
              </a:pathLst>
            </a:custGeom>
            <a:solidFill>
              <a:srgbClr val="1B3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矩形 51"/>
          <p:cNvSpPr/>
          <p:nvPr userDrawn="1"/>
        </p:nvSpPr>
        <p:spPr>
          <a:xfrm>
            <a:off x="1112932" y="6798876"/>
            <a:ext cx="11088000" cy="90000"/>
          </a:xfrm>
          <a:prstGeom prst="rect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 userDrawn="1"/>
        </p:nvSpPr>
        <p:spPr>
          <a:xfrm>
            <a:off x="-20411" y="-13927"/>
            <a:ext cx="11088000" cy="90000"/>
          </a:xfrm>
          <a:prstGeom prst="rect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 userDrawn="1"/>
        </p:nvGrpSpPr>
        <p:grpSpPr>
          <a:xfrm rot="10800000">
            <a:off x="11190919" y="-193679"/>
            <a:ext cx="1001081" cy="2274127"/>
            <a:chOff x="0" y="4803197"/>
            <a:chExt cx="1001081" cy="2274127"/>
          </a:xfrm>
        </p:grpSpPr>
        <p:sp>
          <p:nvSpPr>
            <p:cNvPr id="67" name="等腰三角形 66"/>
            <p:cNvSpPr/>
            <p:nvPr userDrawn="1"/>
          </p:nvSpPr>
          <p:spPr>
            <a:xfrm rot="5400000">
              <a:off x="-300773" y="5585174"/>
              <a:ext cx="1602627" cy="1001081"/>
            </a:xfrm>
            <a:prstGeom prst="triangle">
              <a:avLst>
                <a:gd name="adj" fmla="val 100000"/>
              </a:avLst>
            </a:prstGeom>
            <a:solidFill>
              <a:srgbClr val="1B38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 67"/>
            <p:cNvSpPr/>
            <p:nvPr userDrawn="1"/>
          </p:nvSpPr>
          <p:spPr>
            <a:xfrm rot="-1920000">
              <a:off x="526954" y="4803197"/>
              <a:ext cx="66107" cy="2274127"/>
            </a:xfrm>
            <a:custGeom>
              <a:avLst/>
              <a:gdLst>
                <a:gd name="connsiteX0" fmla="*/ 66107 w 66107"/>
                <a:gd name="connsiteY0" fmla="*/ 0 h 2274127"/>
                <a:gd name="connsiteX1" fmla="*/ 66107 w 66107"/>
                <a:gd name="connsiteY1" fmla="*/ 2274127 h 2274127"/>
                <a:gd name="connsiteX2" fmla="*/ 0 w 66107"/>
                <a:gd name="connsiteY2" fmla="*/ 2232818 h 2274127"/>
                <a:gd name="connsiteX3" fmla="*/ 0 w 66107"/>
                <a:gd name="connsiteY3" fmla="*/ 105793 h 227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107" h="2274127">
                  <a:moveTo>
                    <a:pt x="66107" y="0"/>
                  </a:moveTo>
                  <a:lnTo>
                    <a:pt x="66107" y="2274127"/>
                  </a:lnTo>
                  <a:lnTo>
                    <a:pt x="0" y="2232818"/>
                  </a:lnTo>
                  <a:lnTo>
                    <a:pt x="0" y="105793"/>
                  </a:lnTo>
                  <a:close/>
                </a:path>
              </a:pathLst>
            </a:custGeom>
            <a:solidFill>
              <a:srgbClr val="1B3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/>
        </p:nvSpPr>
        <p:spPr>
          <a:xfrm>
            <a:off x="0" y="6766560"/>
            <a:ext cx="12192000" cy="91440"/>
          </a:xfrm>
          <a:custGeom>
            <a:avLst/>
            <a:gdLst>
              <a:gd name="connsiteX0" fmla="*/ 1449977 w 12192000"/>
              <a:gd name="connsiteY0" fmla="*/ 0 h 91440"/>
              <a:gd name="connsiteX1" fmla="*/ 12192000 w 12192000"/>
              <a:gd name="connsiteY1" fmla="*/ 0 h 91440"/>
              <a:gd name="connsiteX2" fmla="*/ 12192000 w 12192000"/>
              <a:gd name="connsiteY2" fmla="*/ 91440 h 91440"/>
              <a:gd name="connsiteX3" fmla="*/ 1449977 w 12192000"/>
              <a:gd name="connsiteY3" fmla="*/ 91440 h 91440"/>
              <a:gd name="connsiteX4" fmla="*/ 0 w 12192000"/>
              <a:gd name="connsiteY4" fmla="*/ 0 h 91440"/>
              <a:gd name="connsiteX5" fmla="*/ 888274 w 12192000"/>
              <a:gd name="connsiteY5" fmla="*/ 0 h 91440"/>
              <a:gd name="connsiteX6" fmla="*/ 888274 w 12192000"/>
              <a:gd name="connsiteY6" fmla="*/ 91440 h 91440"/>
              <a:gd name="connsiteX7" fmla="*/ 0 w 12192000"/>
              <a:gd name="connsiteY7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1440">
                <a:moveTo>
                  <a:pt x="1449977" y="0"/>
                </a:moveTo>
                <a:lnTo>
                  <a:pt x="12192000" y="0"/>
                </a:lnTo>
                <a:lnTo>
                  <a:pt x="12192000" y="91440"/>
                </a:lnTo>
                <a:lnTo>
                  <a:pt x="1449977" y="91440"/>
                </a:lnTo>
                <a:close/>
                <a:moveTo>
                  <a:pt x="0" y="0"/>
                </a:moveTo>
                <a:lnTo>
                  <a:pt x="888274" y="0"/>
                </a:lnTo>
                <a:lnTo>
                  <a:pt x="888274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11" name="任意多边形 10"/>
          <p:cNvSpPr/>
          <p:nvPr userDrawn="1"/>
        </p:nvSpPr>
        <p:spPr>
          <a:xfrm rot="10800000">
            <a:off x="0" y="0"/>
            <a:ext cx="12192000" cy="91440"/>
          </a:xfrm>
          <a:custGeom>
            <a:avLst/>
            <a:gdLst>
              <a:gd name="connsiteX0" fmla="*/ 1449977 w 12192000"/>
              <a:gd name="connsiteY0" fmla="*/ 0 h 91440"/>
              <a:gd name="connsiteX1" fmla="*/ 12192000 w 12192000"/>
              <a:gd name="connsiteY1" fmla="*/ 0 h 91440"/>
              <a:gd name="connsiteX2" fmla="*/ 12192000 w 12192000"/>
              <a:gd name="connsiteY2" fmla="*/ 91440 h 91440"/>
              <a:gd name="connsiteX3" fmla="*/ 1449977 w 12192000"/>
              <a:gd name="connsiteY3" fmla="*/ 91440 h 91440"/>
              <a:gd name="connsiteX4" fmla="*/ 0 w 12192000"/>
              <a:gd name="connsiteY4" fmla="*/ 0 h 91440"/>
              <a:gd name="connsiteX5" fmla="*/ 888274 w 12192000"/>
              <a:gd name="connsiteY5" fmla="*/ 0 h 91440"/>
              <a:gd name="connsiteX6" fmla="*/ 888274 w 12192000"/>
              <a:gd name="connsiteY6" fmla="*/ 91440 h 91440"/>
              <a:gd name="connsiteX7" fmla="*/ 0 w 12192000"/>
              <a:gd name="connsiteY7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1440">
                <a:moveTo>
                  <a:pt x="1449977" y="0"/>
                </a:moveTo>
                <a:lnTo>
                  <a:pt x="12192000" y="0"/>
                </a:lnTo>
                <a:lnTo>
                  <a:pt x="12192000" y="91440"/>
                </a:lnTo>
                <a:lnTo>
                  <a:pt x="1449977" y="91440"/>
                </a:lnTo>
                <a:close/>
                <a:moveTo>
                  <a:pt x="0" y="0"/>
                </a:moveTo>
                <a:lnTo>
                  <a:pt x="888274" y="0"/>
                </a:lnTo>
                <a:lnTo>
                  <a:pt x="888274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>
            <a:fillRect/>
          </a:stretch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 panose="020B05020402040202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896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89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3"/>
          <a:stretch>
            <a:fillRect/>
          </a:stretch>
        </p:blipFill>
        <p:spPr>
          <a:xfrm>
            <a:off x="-4128" y="0"/>
            <a:ext cx="12192000" cy="68722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28400"/>
            <a:ext cx="12191999" cy="3649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4127" y="3620656"/>
            <a:ext cx="12200254" cy="3251544"/>
          </a:xfrm>
          <a:prstGeom prst="rect">
            <a:avLst/>
          </a:prstGeom>
          <a:solidFill>
            <a:srgbClr val="1B3868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-4127" y="2834469"/>
            <a:ext cx="4465291" cy="45719"/>
          </a:xfrm>
          <a:prstGeom prst="rect">
            <a:avLst/>
          </a:prstGeom>
          <a:solidFill>
            <a:srgbClr val="20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7869382" y="2834469"/>
            <a:ext cx="4322618" cy="45719"/>
          </a:xfrm>
          <a:prstGeom prst="rect">
            <a:avLst/>
          </a:prstGeom>
          <a:solidFill>
            <a:srgbClr val="20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title" hasCustomPrompt="1"/>
          </p:nvPr>
        </p:nvSpPr>
        <p:spPr>
          <a:xfrm>
            <a:off x="3241300" y="3207017"/>
            <a:ext cx="5867400" cy="573952"/>
          </a:xfrm>
        </p:spPr>
        <p:txBody>
          <a:bodyPr>
            <a:noAutofit/>
          </a:bodyPr>
          <a:lstStyle>
            <a:lvl1pPr algn="ctr">
              <a:defRPr sz="4800" b="1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谢谢观赏</a:t>
            </a:r>
            <a:endParaRPr lang="zh-CN" altLang="en-US" dirty="0"/>
          </a:p>
        </p:txBody>
      </p:sp>
      <p:sp>
        <p:nvSpPr>
          <p:cNvPr id="16" name="标题 14"/>
          <p:cNvSpPr txBox="1"/>
          <p:nvPr userDrawn="1"/>
        </p:nvSpPr>
        <p:spPr>
          <a:xfrm>
            <a:off x="3158173" y="4171176"/>
            <a:ext cx="5867400" cy="573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前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 userDrawn="1"/>
        </p:nvSpPr>
        <p:spPr>
          <a:xfrm>
            <a:off x="2474394" y="5560285"/>
            <a:ext cx="1009650" cy="100965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17600" y="1190387"/>
            <a:ext cx="10287000" cy="0"/>
          </a:xfrm>
          <a:prstGeom prst="line">
            <a:avLst/>
          </a:prstGeom>
          <a:ln w="28575">
            <a:solidFill>
              <a:srgbClr val="203A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1117600" y="6064005"/>
            <a:ext cx="10287000" cy="0"/>
          </a:xfrm>
          <a:prstGeom prst="line">
            <a:avLst/>
          </a:prstGeom>
          <a:ln w="28575">
            <a:solidFill>
              <a:srgbClr val="203A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5"/>
          <p:cNvSpPr/>
          <p:nvPr userDrawn="1"/>
        </p:nvSpPr>
        <p:spPr>
          <a:xfrm>
            <a:off x="0" y="401733"/>
            <a:ext cx="4343400" cy="804240"/>
          </a:xfrm>
          <a:custGeom>
            <a:avLst/>
            <a:gdLst>
              <a:gd name="connsiteX0" fmla="*/ 0 w 2662725"/>
              <a:gd name="connsiteY0" fmla="*/ 0 h 646332"/>
              <a:gd name="connsiteX1" fmla="*/ 2501142 w 2662725"/>
              <a:gd name="connsiteY1" fmla="*/ 0 h 646332"/>
              <a:gd name="connsiteX2" fmla="*/ 2662725 w 2662725"/>
              <a:gd name="connsiteY2" fmla="*/ 646332 h 646332"/>
              <a:gd name="connsiteX3" fmla="*/ 0 w 2662725"/>
              <a:gd name="connsiteY3" fmla="*/ 646332 h 64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2725" h="646332">
                <a:moveTo>
                  <a:pt x="0" y="0"/>
                </a:moveTo>
                <a:lnTo>
                  <a:pt x="2501142" y="0"/>
                </a:lnTo>
                <a:lnTo>
                  <a:pt x="2662725" y="646332"/>
                </a:lnTo>
                <a:lnTo>
                  <a:pt x="0" y="646332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0" y="6304823"/>
            <a:ext cx="12192000" cy="556828"/>
          </a:xfrm>
          <a:prstGeom prst="rect">
            <a:avLst/>
          </a:prstGeom>
          <a:solidFill>
            <a:srgbClr val="1B38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任意多边形 19"/>
          <p:cNvSpPr/>
          <p:nvPr userDrawn="1"/>
        </p:nvSpPr>
        <p:spPr>
          <a:xfrm rot="16200000">
            <a:off x="1023145" y="5485451"/>
            <a:ext cx="622301" cy="636588"/>
          </a:xfrm>
          <a:custGeom>
            <a:avLst/>
            <a:gdLst>
              <a:gd name="connsiteX0" fmla="*/ 622301 w 622301"/>
              <a:gd name="connsiteY0" fmla="*/ 0 h 636588"/>
              <a:gd name="connsiteX1" fmla="*/ 622301 w 622301"/>
              <a:gd name="connsiteY1" fmla="*/ 155576 h 636588"/>
              <a:gd name="connsiteX2" fmla="*/ 155576 w 622301"/>
              <a:gd name="connsiteY2" fmla="*/ 155576 h 636588"/>
              <a:gd name="connsiteX3" fmla="*/ 155576 w 622301"/>
              <a:gd name="connsiteY3" fmla="*/ 636588 h 636588"/>
              <a:gd name="connsiteX4" fmla="*/ 1 w 622301"/>
              <a:gd name="connsiteY4" fmla="*/ 636588 h 636588"/>
              <a:gd name="connsiteX5" fmla="*/ 1 w 622301"/>
              <a:gd name="connsiteY5" fmla="*/ 155576 h 636588"/>
              <a:gd name="connsiteX6" fmla="*/ 0 w 622301"/>
              <a:gd name="connsiteY6" fmla="*/ 155576 h 636588"/>
              <a:gd name="connsiteX7" fmla="*/ 0 w 622301"/>
              <a:gd name="connsiteY7" fmla="*/ 0 h 63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301" h="636588">
                <a:moveTo>
                  <a:pt x="622301" y="0"/>
                </a:moveTo>
                <a:lnTo>
                  <a:pt x="622301" y="155576"/>
                </a:lnTo>
                <a:lnTo>
                  <a:pt x="155576" y="155576"/>
                </a:lnTo>
                <a:lnTo>
                  <a:pt x="155576" y="636588"/>
                </a:lnTo>
                <a:lnTo>
                  <a:pt x="1" y="636588"/>
                </a:lnTo>
                <a:lnTo>
                  <a:pt x="1" y="155576"/>
                </a:lnTo>
                <a:lnTo>
                  <a:pt x="0" y="155576"/>
                </a:lnTo>
                <a:lnTo>
                  <a:pt x="0" y="0"/>
                </a:lnTo>
                <a:close/>
              </a:path>
            </a:pathLst>
          </a:cu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5400000">
            <a:off x="10890251" y="1107709"/>
            <a:ext cx="622301" cy="636588"/>
          </a:xfrm>
          <a:custGeom>
            <a:avLst/>
            <a:gdLst>
              <a:gd name="connsiteX0" fmla="*/ 622301 w 622301"/>
              <a:gd name="connsiteY0" fmla="*/ 0 h 636588"/>
              <a:gd name="connsiteX1" fmla="*/ 622301 w 622301"/>
              <a:gd name="connsiteY1" fmla="*/ 155576 h 636588"/>
              <a:gd name="connsiteX2" fmla="*/ 155576 w 622301"/>
              <a:gd name="connsiteY2" fmla="*/ 155576 h 636588"/>
              <a:gd name="connsiteX3" fmla="*/ 155576 w 622301"/>
              <a:gd name="connsiteY3" fmla="*/ 636588 h 636588"/>
              <a:gd name="connsiteX4" fmla="*/ 1 w 622301"/>
              <a:gd name="connsiteY4" fmla="*/ 636588 h 636588"/>
              <a:gd name="connsiteX5" fmla="*/ 1 w 622301"/>
              <a:gd name="connsiteY5" fmla="*/ 155576 h 636588"/>
              <a:gd name="connsiteX6" fmla="*/ 0 w 622301"/>
              <a:gd name="connsiteY6" fmla="*/ 155576 h 636588"/>
              <a:gd name="connsiteX7" fmla="*/ 0 w 622301"/>
              <a:gd name="connsiteY7" fmla="*/ 0 h 63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2301" h="636588">
                <a:moveTo>
                  <a:pt x="622301" y="0"/>
                </a:moveTo>
                <a:lnTo>
                  <a:pt x="622301" y="155576"/>
                </a:lnTo>
                <a:lnTo>
                  <a:pt x="155576" y="155576"/>
                </a:lnTo>
                <a:lnTo>
                  <a:pt x="155576" y="636588"/>
                </a:lnTo>
                <a:lnTo>
                  <a:pt x="1" y="636588"/>
                </a:lnTo>
                <a:lnTo>
                  <a:pt x="1" y="155576"/>
                </a:lnTo>
                <a:lnTo>
                  <a:pt x="0" y="155576"/>
                </a:lnTo>
                <a:lnTo>
                  <a:pt x="0" y="0"/>
                </a:lnTo>
                <a:close/>
              </a:path>
            </a:pathLst>
          </a:cu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11</a:t>
            </a:r>
            <a:endParaRPr lang="zh-CN" altLang="en-US" dirty="0"/>
          </a:p>
        </p:txBody>
      </p:sp>
      <p:sp>
        <p:nvSpPr>
          <p:cNvPr id="23" name="椭圆 22"/>
          <p:cNvSpPr/>
          <p:nvPr userDrawn="1"/>
        </p:nvSpPr>
        <p:spPr>
          <a:xfrm>
            <a:off x="-424914" y="1898844"/>
            <a:ext cx="1009650" cy="10096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9798050" y="-353128"/>
            <a:ext cx="1009649" cy="1009649"/>
          </a:xfrm>
          <a:prstGeom prst="ellips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 userDrawn="1"/>
        </p:nvSpPr>
        <p:spPr>
          <a:xfrm>
            <a:off x="10448080" y="5224359"/>
            <a:ext cx="719238" cy="71923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990160" y="498570"/>
            <a:ext cx="3172265" cy="622302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摘要 </a:t>
            </a:r>
            <a:r>
              <a:rPr lang="en-US" altLang="zh-CN" dirty="0"/>
              <a:t>ABSTRACT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11332" y="0"/>
            <a:ext cx="12203332" cy="6858000"/>
          </a:xfrm>
          <a:prstGeom prst="rect">
            <a:avLst/>
          </a:prstGeom>
          <a:gradFill>
            <a:gsLst>
              <a:gs pos="0">
                <a:srgbClr val="203A6B"/>
              </a:gs>
              <a:gs pos="75000">
                <a:srgbClr val="203A6B">
                  <a:alpha val="84000"/>
                </a:srgbClr>
              </a:gs>
              <a:gs pos="38000">
                <a:srgbClr val="203A6B">
                  <a:alpha val="74000"/>
                </a:srgbClr>
              </a:gs>
              <a:gs pos="100000">
                <a:srgbClr val="203A6B">
                  <a:alpha val="95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1"/>
            <a:ext cx="12192000" cy="1630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1332" y="5764516"/>
            <a:ext cx="12215364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398847"/>
            <a:ext cx="3162300" cy="804240"/>
          </a:xfrm>
          <a:custGeom>
            <a:avLst/>
            <a:gdLst>
              <a:gd name="connsiteX0" fmla="*/ 0 w 2662725"/>
              <a:gd name="connsiteY0" fmla="*/ 0 h 646332"/>
              <a:gd name="connsiteX1" fmla="*/ 2501142 w 2662725"/>
              <a:gd name="connsiteY1" fmla="*/ 0 h 646332"/>
              <a:gd name="connsiteX2" fmla="*/ 2662725 w 2662725"/>
              <a:gd name="connsiteY2" fmla="*/ 646332 h 646332"/>
              <a:gd name="connsiteX3" fmla="*/ 0 w 2662725"/>
              <a:gd name="connsiteY3" fmla="*/ 646332 h 64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2725" h="646332">
                <a:moveTo>
                  <a:pt x="0" y="0"/>
                </a:moveTo>
                <a:lnTo>
                  <a:pt x="2501142" y="0"/>
                </a:lnTo>
                <a:lnTo>
                  <a:pt x="2662725" y="646332"/>
                </a:lnTo>
                <a:lnTo>
                  <a:pt x="0" y="646332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 userDrawn="1"/>
        </p:nvSpPr>
        <p:spPr>
          <a:xfrm>
            <a:off x="8248650" y="1193562"/>
            <a:ext cx="361950" cy="36195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 userDrawn="1"/>
        </p:nvSpPr>
        <p:spPr>
          <a:xfrm>
            <a:off x="9835456" y="-373413"/>
            <a:ext cx="934838" cy="934838"/>
          </a:xfrm>
          <a:prstGeom prst="ellipse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 userDrawn="1"/>
        </p:nvSpPr>
        <p:spPr>
          <a:xfrm>
            <a:off x="5014812" y="360064"/>
            <a:ext cx="719238" cy="71923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 userDrawn="1"/>
        </p:nvSpPr>
        <p:spPr>
          <a:xfrm flipH="1">
            <a:off x="1332401" y="6349675"/>
            <a:ext cx="350814" cy="350814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24"/>
          <p:cNvSpPr>
            <a:spLocks noGrp="1"/>
          </p:cNvSpPr>
          <p:nvPr>
            <p:ph type="title" hasCustomPrompt="1"/>
          </p:nvPr>
        </p:nvSpPr>
        <p:spPr>
          <a:xfrm>
            <a:off x="-11332" y="443878"/>
            <a:ext cx="2983132" cy="714177"/>
          </a:xfrm>
        </p:spPr>
        <p:txBody>
          <a:bodyPr>
            <a:normAutofit/>
          </a:bodyPr>
          <a:lstStyle>
            <a:lvl1pPr algn="ctr">
              <a:defRPr sz="2400" b="1" i="0" spc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目录 </a:t>
            </a:r>
            <a:r>
              <a:rPr lang="en-US" altLang="zh-CN" dirty="0"/>
              <a:t>CONTENT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标题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8067675" y="5316806"/>
            <a:ext cx="1009650" cy="100965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28818" r="209" b="16226"/>
          <a:stretch>
            <a:fillRect/>
          </a:stretch>
        </p:blipFill>
        <p:spPr>
          <a:xfrm>
            <a:off x="0" y="1331610"/>
            <a:ext cx="12166600" cy="44196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0" y="1331610"/>
            <a:ext cx="12192000" cy="4419601"/>
          </a:xfrm>
          <a:prstGeom prst="rect">
            <a:avLst/>
          </a:prstGeom>
          <a:solidFill>
            <a:srgbClr val="203A6B">
              <a:alpha val="9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-25400" y="3509893"/>
            <a:ext cx="26860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9505950" y="3509893"/>
            <a:ext cx="26860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 userDrawn="1"/>
        </p:nvSpPr>
        <p:spPr>
          <a:xfrm>
            <a:off x="-504825" y="164772"/>
            <a:ext cx="1009650" cy="1009650"/>
          </a:xfrm>
          <a:prstGeom prst="ellipse">
            <a:avLst/>
          </a:prstGeom>
          <a:solidFill>
            <a:srgbClr val="1B3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B38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 userDrawn="1"/>
        </p:nvSpPr>
        <p:spPr>
          <a:xfrm flipH="1">
            <a:off x="2913551" y="6131359"/>
            <a:ext cx="350814" cy="350814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5014812" y="360064"/>
            <a:ext cx="719238" cy="71923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8729145" y="-479893"/>
            <a:ext cx="1009649" cy="1009649"/>
          </a:xfrm>
          <a:prstGeom prst="ellipse">
            <a:avLst/>
          </a:prstGeom>
          <a:solidFill>
            <a:srgbClr val="1B386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标题 20"/>
          <p:cNvSpPr>
            <a:spLocks noGrp="1"/>
          </p:cNvSpPr>
          <p:nvPr>
            <p:ph type="title" hasCustomPrompt="1"/>
          </p:nvPr>
        </p:nvSpPr>
        <p:spPr>
          <a:xfrm>
            <a:off x="2590800" y="2859811"/>
            <a:ext cx="6959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请在这里输入标题文字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11" name="矩形 10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226526"/>
            <a:ext cx="12192000" cy="3631474"/>
          </a:xfrm>
          <a:prstGeom prst="rect">
            <a:avLst/>
          </a:prstGeom>
          <a:solidFill>
            <a:srgbClr val="1B386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19825" cy="685803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" y="0"/>
            <a:ext cx="9075983" cy="6858000"/>
          </a:xfrm>
          <a:prstGeom prst="rect">
            <a:avLst/>
          </a:prstGeom>
          <a:gradFill>
            <a:gsLst>
              <a:gs pos="69500">
                <a:srgbClr val="FFFFFF"/>
              </a:gs>
              <a:gs pos="39000">
                <a:schemeClr val="bg1">
                  <a:alpha val="50000"/>
                </a:schemeClr>
              </a:gs>
              <a:gs pos="100000">
                <a:schemeClr val="bg1"/>
              </a:gs>
              <a:gs pos="1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10302875" y="6437584"/>
            <a:ext cx="1863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1B3868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广东省工商高级技工学校</a:t>
            </a:r>
            <a:endParaRPr lang="zh-CN" altLang="en-US" sz="1200" dirty="0">
              <a:solidFill>
                <a:srgbClr val="1B3868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13" name="矩形 12"/>
          <p:cNvSpPr/>
          <p:nvPr userDrawn="1"/>
        </p:nvSpPr>
        <p:spPr>
          <a:xfrm rot="16200000" flipV="1">
            <a:off x="10579916" y="-218705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8605925" y="480923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 userDrawn="1"/>
        </p:nvSpPr>
        <p:spPr>
          <a:xfrm>
            <a:off x="2474394" y="5560285"/>
            <a:ext cx="1009650" cy="1009650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5" b="99219" l="2344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6" y="6383831"/>
            <a:ext cx="372209" cy="372209"/>
          </a:xfrm>
          <a:prstGeom prst="rect">
            <a:avLst/>
          </a:prstGeom>
          <a:effectLst>
            <a:glow rad="12700">
              <a:schemeClr val="bg1">
                <a:alpha val="47000"/>
              </a:schemeClr>
            </a:glow>
          </a:effectLst>
        </p:spPr>
      </p:pic>
      <p:sp>
        <p:nvSpPr>
          <p:cNvPr id="22" name="椭圆 21"/>
          <p:cNvSpPr/>
          <p:nvPr userDrawn="1"/>
        </p:nvSpPr>
        <p:spPr>
          <a:xfrm>
            <a:off x="-424914" y="1898844"/>
            <a:ext cx="1009650" cy="1009650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 userDrawn="1"/>
        </p:nvSpPr>
        <p:spPr>
          <a:xfrm>
            <a:off x="9798050" y="-353128"/>
            <a:ext cx="1009649" cy="1009649"/>
          </a:xfrm>
          <a:prstGeom prst="ellips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 userDrawn="1"/>
        </p:nvSpPr>
        <p:spPr>
          <a:xfrm>
            <a:off x="8158161" y="2691520"/>
            <a:ext cx="719238" cy="719238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 userDrawn="1"/>
        </p:nvSpPr>
        <p:spPr>
          <a:xfrm rot="5400000" flipH="1" flipV="1">
            <a:off x="1435914" y="-285378"/>
            <a:ext cx="45719" cy="2520948"/>
          </a:xfrm>
          <a:prstGeom prst="rect">
            <a:avLst/>
          </a:prstGeom>
          <a:gradFill>
            <a:gsLst>
              <a:gs pos="71000">
                <a:srgbClr val="1B3868"/>
              </a:gs>
              <a:gs pos="100000">
                <a:schemeClr val="bg1"/>
              </a:gs>
              <a:gs pos="1000">
                <a:srgbClr val="1B386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198300" y="410845"/>
            <a:ext cx="3269343" cy="511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rgbClr val="1B3868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请输入标题</a:t>
            </a:r>
            <a:endParaRPr lang="zh-CN" altLang="en-US" dirty="0"/>
          </a:p>
        </p:txBody>
      </p:sp>
      <p:sp>
        <p:nvSpPr>
          <p:cNvPr id="16" name="任意多边形 15"/>
          <p:cNvSpPr/>
          <p:nvPr userDrawn="1"/>
        </p:nvSpPr>
        <p:spPr>
          <a:xfrm>
            <a:off x="0" y="6766560"/>
            <a:ext cx="12192000" cy="91440"/>
          </a:xfrm>
          <a:custGeom>
            <a:avLst/>
            <a:gdLst>
              <a:gd name="connsiteX0" fmla="*/ 1449977 w 12192000"/>
              <a:gd name="connsiteY0" fmla="*/ 0 h 91440"/>
              <a:gd name="connsiteX1" fmla="*/ 12192000 w 12192000"/>
              <a:gd name="connsiteY1" fmla="*/ 0 h 91440"/>
              <a:gd name="connsiteX2" fmla="*/ 12192000 w 12192000"/>
              <a:gd name="connsiteY2" fmla="*/ 91440 h 91440"/>
              <a:gd name="connsiteX3" fmla="*/ 1449977 w 12192000"/>
              <a:gd name="connsiteY3" fmla="*/ 91440 h 91440"/>
              <a:gd name="connsiteX4" fmla="*/ 0 w 12192000"/>
              <a:gd name="connsiteY4" fmla="*/ 0 h 91440"/>
              <a:gd name="connsiteX5" fmla="*/ 888274 w 12192000"/>
              <a:gd name="connsiteY5" fmla="*/ 0 h 91440"/>
              <a:gd name="connsiteX6" fmla="*/ 888274 w 12192000"/>
              <a:gd name="connsiteY6" fmla="*/ 91440 h 91440"/>
              <a:gd name="connsiteX7" fmla="*/ 0 w 12192000"/>
              <a:gd name="connsiteY7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1440">
                <a:moveTo>
                  <a:pt x="1449977" y="0"/>
                </a:moveTo>
                <a:lnTo>
                  <a:pt x="12192000" y="0"/>
                </a:lnTo>
                <a:lnTo>
                  <a:pt x="12192000" y="91440"/>
                </a:lnTo>
                <a:lnTo>
                  <a:pt x="1449977" y="91440"/>
                </a:lnTo>
                <a:close/>
                <a:moveTo>
                  <a:pt x="0" y="0"/>
                </a:moveTo>
                <a:lnTo>
                  <a:pt x="888274" y="0"/>
                </a:lnTo>
                <a:lnTo>
                  <a:pt x="888274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0800000">
            <a:off x="0" y="0"/>
            <a:ext cx="12192000" cy="91440"/>
          </a:xfrm>
          <a:custGeom>
            <a:avLst/>
            <a:gdLst>
              <a:gd name="connsiteX0" fmla="*/ 1449977 w 12192000"/>
              <a:gd name="connsiteY0" fmla="*/ 0 h 91440"/>
              <a:gd name="connsiteX1" fmla="*/ 12192000 w 12192000"/>
              <a:gd name="connsiteY1" fmla="*/ 0 h 91440"/>
              <a:gd name="connsiteX2" fmla="*/ 12192000 w 12192000"/>
              <a:gd name="connsiteY2" fmla="*/ 91440 h 91440"/>
              <a:gd name="connsiteX3" fmla="*/ 1449977 w 12192000"/>
              <a:gd name="connsiteY3" fmla="*/ 91440 h 91440"/>
              <a:gd name="connsiteX4" fmla="*/ 0 w 12192000"/>
              <a:gd name="connsiteY4" fmla="*/ 0 h 91440"/>
              <a:gd name="connsiteX5" fmla="*/ 888274 w 12192000"/>
              <a:gd name="connsiteY5" fmla="*/ 0 h 91440"/>
              <a:gd name="connsiteX6" fmla="*/ 888274 w 12192000"/>
              <a:gd name="connsiteY6" fmla="*/ 91440 h 91440"/>
              <a:gd name="connsiteX7" fmla="*/ 0 w 12192000"/>
              <a:gd name="connsiteY7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1440">
                <a:moveTo>
                  <a:pt x="1449977" y="0"/>
                </a:moveTo>
                <a:lnTo>
                  <a:pt x="12192000" y="0"/>
                </a:lnTo>
                <a:lnTo>
                  <a:pt x="12192000" y="91440"/>
                </a:lnTo>
                <a:lnTo>
                  <a:pt x="1449977" y="91440"/>
                </a:lnTo>
                <a:close/>
                <a:moveTo>
                  <a:pt x="0" y="0"/>
                </a:moveTo>
                <a:lnTo>
                  <a:pt x="888274" y="0"/>
                </a:lnTo>
                <a:lnTo>
                  <a:pt x="888274" y="91440"/>
                </a:lnTo>
                <a:lnTo>
                  <a:pt x="0" y="91440"/>
                </a:lnTo>
                <a:close/>
              </a:path>
            </a:pathLst>
          </a:custGeom>
          <a:solidFill>
            <a:srgbClr val="334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F876AE-369C-4E05-A7D6-E10E33B74ED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928DE60-5E4D-4D72-B6ED-5460FDAB005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/>
          <p:cNvSpPr txBox="1"/>
          <p:nvPr/>
        </p:nvSpPr>
        <p:spPr>
          <a:xfrm>
            <a:off x="3645180" y="4172650"/>
            <a:ext cx="4826001" cy="366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15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400" b="0" spc="300" dirty="0" smtClean="0">
                <a:latin typeface="微软雅黑 Light"/>
              </a:rPr>
              <a:t>2021</a:t>
            </a:r>
            <a:r>
              <a:rPr lang="zh-CN" altLang="en-US" sz="2400" b="0" spc="300" dirty="0" smtClean="0">
                <a:latin typeface="微软雅黑 Light"/>
              </a:rPr>
              <a:t>年</a:t>
            </a:r>
            <a:r>
              <a:rPr lang="en-US" altLang="zh-CN" sz="2400" b="0" spc="300" dirty="0" smtClean="0">
                <a:latin typeface="微软雅黑 Light"/>
              </a:rPr>
              <a:t>12</a:t>
            </a:r>
            <a:r>
              <a:rPr lang="zh-CN" altLang="en-US" sz="2400" b="0" spc="300" dirty="0" smtClean="0">
                <a:latin typeface="微软雅黑 Light"/>
              </a:rPr>
              <a:t>月</a:t>
            </a:r>
            <a:endParaRPr lang="zh-CN" altLang="en-US" sz="2400" b="0" spc="300" dirty="0" smtClean="0">
              <a:latin typeface="微软雅黑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28287" y="3648837"/>
            <a:ext cx="9441313" cy="45719"/>
          </a:xfrm>
          <a:prstGeom prst="rect">
            <a:avLst/>
          </a:prstGeom>
          <a:solidFill>
            <a:srgbClr val="FFFFFF"/>
          </a:solidFill>
          <a:ln w="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063625" y="2126615"/>
            <a:ext cx="10193655" cy="1548765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国家税务总局夏县税务局</a:t>
            </a:r>
            <a:br>
              <a:rPr lang="zh-CN" altLang="en-US" dirty="0" smtClean="0"/>
            </a:br>
            <a:r>
              <a:rPr lang="zh-CN" altLang="en-US" dirty="0" smtClean="0"/>
              <a:t>社会保险费缴费专项培训</a:t>
            </a:r>
            <a:endParaRPr lang="zh-CN" alt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50474" y="1302489"/>
            <a:ext cx="862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启动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软件后，首页如下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软件启动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4280" y="1702435"/>
            <a:ext cx="10060940" cy="4185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3500" y="3084946"/>
            <a:ext cx="6959600" cy="822036"/>
          </a:xfrm>
        </p:spPr>
        <p:txBody>
          <a:bodyPr/>
          <a:lstStyle/>
          <a:p>
            <a:r>
              <a:rPr lang="zh-CN" altLang="en-US" dirty="0" smtClean="0"/>
              <a:t>日　常　申　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203700" y="2476757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PART </a:t>
            </a:r>
            <a:r>
              <a:rPr lang="en-US" altLang="zh-CN" sz="2800" b="1" dirty="0" smtClean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47844" y="1346037"/>
            <a:ext cx="100676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en-US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、点击</a:t>
            </a:r>
            <a:r>
              <a:rPr lang="zh-CN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【社保费申报】</a:t>
            </a:r>
            <a:r>
              <a:rPr lang="en-US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—</a:t>
            </a:r>
            <a:r>
              <a:rPr lang="zh-CN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【日常申报】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。可查看人社、医保传递的征缴数据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0" y="1744980"/>
            <a:ext cx="100584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47844" y="1346037"/>
            <a:ext cx="1006763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可以筛选</a:t>
            </a:r>
            <a:r>
              <a:rPr lang="zh-CN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【社保经办机构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】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点击查询某个险种的征集信息，核对缴费金额和相关信息，确认无误后勾选对应信息，点击提交申报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0" y="2360930"/>
            <a:ext cx="10058400" cy="343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57745" y="1352852"/>
            <a:ext cx="10067637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、点击【提交申报】，弹出如下界面，点击【立即提交】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4" name="图片 3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3885" y="1815465"/>
            <a:ext cx="8220075" cy="406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83553" y="1369124"/>
            <a:ext cx="9180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en-US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点击【立即提交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】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完成申报。系统提示有未申报的信息，根据实际情况进行选择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5" name="图片 4" descr="1557805195(1)"/>
          <p:cNvPicPr/>
          <p:nvPr/>
        </p:nvPicPr>
        <p:blipFill rotWithShape="1">
          <a:blip r:embed="rId1"/>
          <a:srcRect l="1674" t="3743" r="2629"/>
          <a:stretch>
            <a:fillRect/>
          </a:stretch>
        </p:blipFill>
        <p:spPr>
          <a:xfrm>
            <a:off x="2493819" y="2633039"/>
            <a:ext cx="3639129" cy="2834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图片 6" descr="1557805305(1)"/>
          <p:cNvPicPr/>
          <p:nvPr/>
        </p:nvPicPr>
        <p:blipFill>
          <a:blip r:embed="rId2"/>
          <a:stretch>
            <a:fillRect/>
          </a:stretch>
        </p:blipFill>
        <p:spPr>
          <a:xfrm>
            <a:off x="6489843" y="2633040"/>
            <a:ext cx="3817938" cy="2788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47845" y="1642575"/>
            <a:ext cx="6800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申报结束，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</a:t>
            </a: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击</a:t>
            </a:r>
            <a:r>
              <a:rPr lang="en-US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</a:t>
            </a:r>
            <a:r>
              <a:rPr lang="zh-CN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立即获取】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获取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申报反馈的信息。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8" name="图片 7" descr="1557805334(1)"/>
          <p:cNvPicPr/>
          <p:nvPr/>
        </p:nvPicPr>
        <p:blipFill>
          <a:blip r:embed="rId1"/>
          <a:stretch>
            <a:fillRect/>
          </a:stretch>
        </p:blipFill>
        <p:spPr>
          <a:xfrm>
            <a:off x="1320801" y="2361189"/>
            <a:ext cx="4719781" cy="3217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 descr="1557805364(1)"/>
          <p:cNvPicPr/>
          <p:nvPr/>
        </p:nvPicPr>
        <p:blipFill>
          <a:blip r:embed="rId2"/>
          <a:stretch>
            <a:fillRect/>
          </a:stretch>
        </p:blipFill>
        <p:spPr>
          <a:xfrm>
            <a:off x="6511637" y="2361189"/>
            <a:ext cx="4516582" cy="3217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47844" y="1346037"/>
            <a:ext cx="10067637" cy="967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、申报成功之后，点击</a:t>
            </a:r>
            <a:r>
              <a:rPr lang="zh-CN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【社保费申报】</a:t>
            </a:r>
            <a:r>
              <a:rPr lang="en-US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—</a:t>
            </a:r>
            <a:r>
              <a:rPr lang="zh-CN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【申报记录】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，可以查询申报记录信息，也可作废申报。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2" name="图片 1" descr="图片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775" y="2313305"/>
            <a:ext cx="10057765" cy="3598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62250" y="1434294"/>
            <a:ext cx="100676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、点击</a:t>
            </a:r>
            <a:r>
              <a:rPr lang="zh-CN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【费款缴纳】</a:t>
            </a:r>
            <a:r>
              <a:rPr lang="en-US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—</a:t>
            </a:r>
            <a:r>
              <a:rPr lang="zh-CN" altLang="zh-CN" sz="20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【缴费】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，弹出缴费信息，勾选所要缴费的信息，点击立即缴费。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4120" y="2141220"/>
            <a:ext cx="10044430" cy="32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34836" y="1453242"/>
            <a:ext cx="9264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6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、点击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【立即缴款】</a:t>
            </a: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后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系统进行安全验证，提示录入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申报密码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。申报密码与登录密码一致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5" name="图片 4" descr="1557805692(1)"/>
          <p:cNvPicPr/>
          <p:nvPr/>
        </p:nvPicPr>
        <p:blipFill>
          <a:blip r:embed="rId1"/>
          <a:stretch>
            <a:fillRect/>
          </a:stretch>
        </p:blipFill>
        <p:spPr>
          <a:xfrm>
            <a:off x="3422072" y="2736620"/>
            <a:ext cx="4862946" cy="2759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85527" y="2009834"/>
            <a:ext cx="426720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en-US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登录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国家税务总局山西省税务局官网，点击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【资料下载】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，在弹出界面右下方选择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【软件下载】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，即可找到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【社保费管理客户端用户操作手册】，</a:t>
            </a:r>
            <a:r>
              <a:rPr lang="zh-CN" altLang="zh-CN" sz="20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点击并下载安装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zh-CN" dirty="0"/>
              <a:t>下载路径</a:t>
            </a:r>
            <a:endParaRPr lang="zh-CN" altLang="en-US" dirty="0"/>
          </a:p>
        </p:txBody>
      </p:sp>
      <p:pic>
        <p:nvPicPr>
          <p:cNvPr id="2" name="图片 1" descr="捕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365" y="1293495"/>
            <a:ext cx="5789295" cy="3985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17965" y="1378889"/>
            <a:ext cx="926407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7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、录入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【申报密码】</a:t>
            </a: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后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点击【确定】，弹出如下界面，选择三方协议，点击三方协议后的下拉箭头，选择账号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4098" name="Picture 2" descr="C:\Users\rcsb001\AppData\Roaming\feiq\RichOle\1961948528.bmp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t="-245" b="-1"/>
          <a:stretch>
            <a:fillRect/>
          </a:stretch>
        </p:blipFill>
        <p:spPr bwMode="auto">
          <a:xfrm>
            <a:off x="1801091" y="2262909"/>
            <a:ext cx="8878742" cy="33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25601" y="1388587"/>
            <a:ext cx="9439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选择三方协议扣款即可缴费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 切勿选择银行端凭证缴款）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注意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：扣款失败时，缴费人需到办税服务厅，前台人员使用【单笔交易处理】或者【社保费</a:t>
            </a:r>
            <a:r>
              <a:rPr lang="en-US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POS 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机银行端缴税凭证处理】功能处理失败记录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4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7" name="图片 6" descr="1557805831(1)"/>
          <p:cNvPicPr/>
          <p:nvPr/>
        </p:nvPicPr>
        <p:blipFill>
          <a:blip r:embed="rId1"/>
          <a:stretch>
            <a:fillRect/>
          </a:stretch>
        </p:blipFill>
        <p:spPr>
          <a:xfrm>
            <a:off x="6677891" y="2946399"/>
            <a:ext cx="4128655" cy="2762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图片 1" descr="图片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5" y="2865755"/>
            <a:ext cx="4915535" cy="2938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93975" y="1474876"/>
            <a:ext cx="10067637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</a:t>
            </a:r>
            <a:r>
              <a:rPr lang="en-US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9</a:t>
            </a:r>
            <a:r>
              <a:rPr lang="zh-CN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、缴款结束，在</a:t>
            </a:r>
            <a:r>
              <a:rPr lang="zh-CN" altLang="zh-CN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【证明打印】</a:t>
            </a:r>
            <a:r>
              <a:rPr lang="en-US" altLang="zh-CN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【税收完税证明（非印刷）】</a:t>
            </a:r>
            <a:r>
              <a:rPr lang="zh-CN" altLang="zh-CN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模块，选择税款所属期，可以打印完税证明。</a:t>
            </a:r>
            <a:endParaRPr lang="zh-CN" altLang="zh-CN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日常申报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2395" y="2443480"/>
            <a:ext cx="9427210" cy="3372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3500" y="3084946"/>
            <a:ext cx="6959600" cy="822036"/>
          </a:xfrm>
        </p:spPr>
        <p:txBody>
          <a:bodyPr/>
          <a:lstStyle/>
          <a:p>
            <a:r>
              <a:rPr lang="zh-CN" altLang="en-US" dirty="0" smtClean="0"/>
              <a:t>特　殊　缴　费　申　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203700" y="2476757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PART </a:t>
            </a:r>
            <a:r>
              <a:rPr lang="en-US" altLang="zh-CN" sz="2800" b="1" dirty="0" smtClean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73953" y="1583364"/>
            <a:ext cx="1006763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24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en-US" sz="24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en-US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 缴费人有历史性补缴、退休补收、政策性补缴等情况，需先到社保经办机构办理特殊缴费申请。申请核定完成后，点击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【社保费申报】—【特殊缴费申报】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，系统将自动带出特殊缴费信息，比对纸质通知单与软件系统内数据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en-US" altLang="zh-CN" sz="2000" dirty="0" smtClean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en-US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应缴费额比对一致的，点击【提交申报】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后续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步骤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同【日常申报】。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just">
              <a:lnSpc>
                <a:spcPct val="200000"/>
              </a:lnSpc>
            </a:pP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5" y="498570"/>
            <a:ext cx="1956239" cy="62230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特殊缴费申报</a:t>
            </a:r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年金缴费通知单打印</a:t>
            </a:r>
            <a:endParaRPr lang="zh-CN" altLang="en-US"/>
          </a:p>
        </p:txBody>
      </p:sp>
      <p:pic>
        <p:nvPicPr>
          <p:cNvPr id="4" name="图片 3" descr="图片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7470" y="1457960"/>
            <a:ext cx="9820275" cy="424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年金缴费通知单打印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410335" y="1372235"/>
            <a:ext cx="3994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右上角的【编号】，就是通知单编号</a:t>
            </a:r>
            <a:endParaRPr lang="zh-CN" altLang="en-US"/>
          </a:p>
        </p:txBody>
      </p:sp>
      <p:pic>
        <p:nvPicPr>
          <p:cNvPr id="3" name="图片 2" descr="图片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035" y="1740535"/>
            <a:ext cx="10645775" cy="45681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24795" y="2423160"/>
            <a:ext cx="187769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方正粗黑宋简体" panose="02000000000000000000" charset="-122"/>
                <a:ea typeface="方正粗黑宋简体" panose="02000000000000000000" charset="-122"/>
              </a:rPr>
              <a:t>53083729</a:t>
            </a:r>
            <a:endParaRPr lang="en-US" altLang="zh-CN" sz="10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0534" y="2561287"/>
            <a:ext cx="5867400" cy="573952"/>
          </a:xfrm>
        </p:spPr>
        <p:txBody>
          <a:bodyPr/>
          <a:lstStyle/>
          <a:p>
            <a:r>
              <a:rPr lang="zh-CN" altLang="en-US" dirty="0">
                <a:solidFill>
                  <a:srgbClr val="1B3868"/>
                </a:solidFill>
              </a:rPr>
              <a:t>感谢聆听</a:t>
            </a:r>
            <a:endParaRPr lang="zh-CN" altLang="en-US" sz="4800" dirty="0">
              <a:solidFill>
                <a:srgbClr val="1B3868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1665" y="3837446"/>
            <a:ext cx="754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 to listen</a:t>
            </a:r>
            <a:endParaRPr lang="en-US" altLang="zh-CN" sz="4000" b="1" spc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4"/>
          <p:cNvSpPr>
            <a:spLocks noGrp="1"/>
          </p:cNvSpPr>
          <p:nvPr>
            <p:ph type="title"/>
          </p:nvPr>
        </p:nvSpPr>
        <p:spPr>
          <a:xfrm>
            <a:off x="-11332" y="443878"/>
            <a:ext cx="2983132" cy="714177"/>
          </a:xfrm>
        </p:spPr>
        <p:txBody>
          <a:bodyPr>
            <a:normAutofit/>
          </a:bodyPr>
          <a:lstStyle>
            <a:lvl1pPr algn="ctr">
              <a:defRPr sz="2400" b="1" spc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目录 </a:t>
            </a:r>
            <a:r>
              <a:rPr lang="en-US" altLang="zh-CN" dirty="0"/>
              <a:t>CONTENT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260474" y="3109132"/>
            <a:ext cx="2431473" cy="639736"/>
            <a:chOff x="803564" y="2798085"/>
            <a:chExt cx="2168236" cy="600897"/>
          </a:xfrm>
        </p:grpSpPr>
        <p:sp>
          <p:nvSpPr>
            <p:cNvPr id="2" name="平行四边形 1"/>
            <p:cNvSpPr/>
            <p:nvPr/>
          </p:nvSpPr>
          <p:spPr>
            <a:xfrm>
              <a:off x="803564" y="2798085"/>
              <a:ext cx="2168236" cy="600897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9840" y="2875762"/>
              <a:ext cx="1975684" cy="490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sz="2800" b="1" dirty="0" smtClean="0">
                  <a:solidFill>
                    <a:srgbClr val="1B3868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申报</a:t>
              </a:r>
              <a:endParaRPr lang="zh-CN" altLang="zh-CN" sz="2800" b="1" dirty="0" smtClean="0">
                <a:solidFill>
                  <a:srgbClr val="1B386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95920" y="3026410"/>
            <a:ext cx="3091815" cy="639645"/>
            <a:chOff x="803564" y="2798085"/>
            <a:chExt cx="2168236" cy="600897"/>
          </a:xfrm>
        </p:grpSpPr>
        <p:sp>
          <p:nvSpPr>
            <p:cNvPr id="13" name="平行四边形 12"/>
            <p:cNvSpPr/>
            <p:nvPr/>
          </p:nvSpPr>
          <p:spPr>
            <a:xfrm>
              <a:off x="803564" y="2798085"/>
              <a:ext cx="2168236" cy="600897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99840" y="2875762"/>
              <a:ext cx="1975684" cy="49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1B3868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完税证明打印</a:t>
              </a:r>
              <a:endParaRPr lang="zh-CN" altLang="en-US" sz="2800" b="1" dirty="0">
                <a:solidFill>
                  <a:srgbClr val="1B386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489449" y="3084179"/>
            <a:ext cx="2431473" cy="650722"/>
            <a:chOff x="803564" y="2798085"/>
            <a:chExt cx="2168236" cy="600897"/>
          </a:xfrm>
        </p:grpSpPr>
        <p:sp>
          <p:nvSpPr>
            <p:cNvPr id="16" name="平行四边形 15"/>
            <p:cNvSpPr/>
            <p:nvPr/>
          </p:nvSpPr>
          <p:spPr>
            <a:xfrm>
              <a:off x="803564" y="2798085"/>
              <a:ext cx="2168236" cy="600897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99840" y="2875716"/>
              <a:ext cx="1975684" cy="482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1B3868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缴费</a:t>
              </a:r>
              <a:endParaRPr lang="zh-CN" altLang="en-US" sz="2800" b="1" dirty="0">
                <a:solidFill>
                  <a:srgbClr val="1B386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4" name="右箭头 3"/>
          <p:cNvSpPr/>
          <p:nvPr/>
        </p:nvSpPr>
        <p:spPr>
          <a:xfrm>
            <a:off x="3792220" y="3192145"/>
            <a:ext cx="596900" cy="438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>
            <a:off x="7023100" y="3209290"/>
            <a:ext cx="871220" cy="438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94320" y="4465320"/>
            <a:ext cx="37414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咨询方式：</a:t>
            </a:r>
            <a:endParaRPr lang="zh-CN" altLang="en-US" sz="2400">
              <a:solidFill>
                <a:schemeClr val="bg1"/>
              </a:solidFill>
            </a:endParaRPr>
          </a:p>
          <a:p>
            <a:r>
              <a:rPr lang="zh-CN" altLang="en-US" sz="2400">
                <a:solidFill>
                  <a:schemeClr val="bg1"/>
                </a:solidFill>
              </a:rPr>
              <a:t>赵博乐</a:t>
            </a:r>
            <a:r>
              <a:rPr lang="en-US" altLang="zh-CN" sz="2400">
                <a:solidFill>
                  <a:schemeClr val="bg1"/>
                </a:solidFill>
              </a:rPr>
              <a:t>       18135836245</a:t>
            </a:r>
            <a:endParaRPr lang="en-US" altLang="zh-CN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3500" y="3084946"/>
            <a:ext cx="6959600" cy="822036"/>
          </a:xfrm>
        </p:spPr>
        <p:txBody>
          <a:bodyPr/>
          <a:lstStyle/>
          <a:p>
            <a:r>
              <a:rPr lang="zh-CN" altLang="en-US" dirty="0" smtClean="0"/>
              <a:t>软　件　安　装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203700" y="2476757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PART 1</a:t>
            </a:r>
            <a:endParaRPr lang="zh-CN" altLang="en-US" sz="2800" b="1" dirty="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4"/>
          <p:cNvSpPr>
            <a:spLocks noGrp="1"/>
          </p:cNvSpPr>
          <p:nvPr>
            <p:ph type="title"/>
          </p:nvPr>
        </p:nvSpPr>
        <p:spPr>
          <a:xfrm>
            <a:off x="-11332" y="443878"/>
            <a:ext cx="2983132" cy="714177"/>
          </a:xfrm>
        </p:spPr>
        <p:txBody>
          <a:bodyPr>
            <a:normAutofit/>
          </a:bodyPr>
          <a:lstStyle>
            <a:lvl1pPr algn="ctr">
              <a:defRPr sz="2400" b="1" spc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目录 </a:t>
            </a:r>
            <a:r>
              <a:rPr lang="en-US" altLang="zh-CN" dirty="0"/>
              <a:t>CONTENT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2971799" y="2759247"/>
            <a:ext cx="2431473" cy="639736"/>
            <a:chOff x="803564" y="2798085"/>
            <a:chExt cx="2168236" cy="600897"/>
          </a:xfrm>
        </p:grpSpPr>
        <p:sp>
          <p:nvSpPr>
            <p:cNvPr id="2" name="平行四边形 1"/>
            <p:cNvSpPr/>
            <p:nvPr/>
          </p:nvSpPr>
          <p:spPr>
            <a:xfrm>
              <a:off x="803564" y="2798085"/>
              <a:ext cx="2168236" cy="600897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99840" y="2875762"/>
              <a:ext cx="1975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1B3868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软件安装</a:t>
              </a:r>
              <a:endParaRPr lang="zh-CN" altLang="en-US" sz="2800" b="1" dirty="0">
                <a:solidFill>
                  <a:srgbClr val="1B386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151255" y="2759247"/>
            <a:ext cx="2371436" cy="639736"/>
            <a:chOff x="803564" y="2798085"/>
            <a:chExt cx="2168236" cy="600897"/>
          </a:xfrm>
        </p:grpSpPr>
        <p:sp>
          <p:nvSpPr>
            <p:cNvPr id="13" name="平行四边形 12"/>
            <p:cNvSpPr/>
            <p:nvPr/>
          </p:nvSpPr>
          <p:spPr>
            <a:xfrm>
              <a:off x="803564" y="2798085"/>
              <a:ext cx="2168236" cy="600897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99840" y="2875762"/>
              <a:ext cx="1975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1B3868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系统登录</a:t>
              </a:r>
              <a:endParaRPr lang="zh-CN" altLang="en-US" sz="2800" b="1" dirty="0">
                <a:solidFill>
                  <a:srgbClr val="1B386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971799" y="3928094"/>
            <a:ext cx="2431473" cy="650722"/>
            <a:chOff x="803564" y="2798085"/>
            <a:chExt cx="2168236" cy="600897"/>
          </a:xfrm>
        </p:grpSpPr>
        <p:sp>
          <p:nvSpPr>
            <p:cNvPr id="16" name="平行四边形 15"/>
            <p:cNvSpPr/>
            <p:nvPr/>
          </p:nvSpPr>
          <p:spPr>
            <a:xfrm>
              <a:off x="803564" y="2798085"/>
              <a:ext cx="2168236" cy="600897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99840" y="2875716"/>
              <a:ext cx="1975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1B3868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日常申报</a:t>
              </a:r>
              <a:endParaRPr lang="zh-CN" altLang="en-US" sz="2800" b="1" dirty="0">
                <a:solidFill>
                  <a:srgbClr val="1B386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151255" y="3928093"/>
            <a:ext cx="2371436" cy="650723"/>
            <a:chOff x="803564" y="2798085"/>
            <a:chExt cx="2168236" cy="600897"/>
          </a:xfrm>
        </p:grpSpPr>
        <p:sp>
          <p:nvSpPr>
            <p:cNvPr id="19" name="平行四边形 18"/>
            <p:cNvSpPr/>
            <p:nvPr/>
          </p:nvSpPr>
          <p:spPr>
            <a:xfrm>
              <a:off x="803564" y="2798085"/>
              <a:ext cx="2168236" cy="600897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99840" y="2897952"/>
              <a:ext cx="1975684" cy="43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1B3868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特殊缴费申报</a:t>
              </a:r>
              <a:endParaRPr lang="zh-CN" altLang="en-US" sz="2400" b="1" dirty="0">
                <a:solidFill>
                  <a:srgbClr val="1B3868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3500" y="3084946"/>
            <a:ext cx="6959600" cy="822036"/>
          </a:xfrm>
        </p:spPr>
        <p:txBody>
          <a:bodyPr/>
          <a:lstStyle/>
          <a:p>
            <a:r>
              <a:rPr lang="zh-CN" altLang="en-US" dirty="0" smtClean="0"/>
              <a:t>系　统　登　录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203700" y="2476757"/>
            <a:ext cx="375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PART </a:t>
            </a:r>
            <a:r>
              <a:rPr lang="en-US" altLang="zh-CN" sz="2800" b="1" dirty="0" smtClean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435200" y="1899125"/>
            <a:ext cx="46576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zh-CN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登录</a:t>
            </a:r>
            <a:r>
              <a:rPr lang="zh-CN" altLang="zh-CN" sz="22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【单位社保费管理客户端】 </a:t>
            </a:r>
            <a:r>
              <a:rPr lang="zh-CN" altLang="zh-CN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zh-CN" altLang="zh-CN" sz="2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首次登录，需添加单位信息，</a:t>
            </a:r>
            <a:r>
              <a:rPr lang="zh-CN" altLang="zh-CN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录入</a:t>
            </a:r>
            <a:r>
              <a:rPr lang="zh-CN" altLang="zh-CN" sz="2200" dirty="0" smtClean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【纳税人识别号</a:t>
            </a:r>
            <a:r>
              <a:rPr lang="zh-CN" altLang="zh-CN" sz="22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】</a:t>
            </a:r>
            <a:r>
              <a:rPr lang="zh-CN" altLang="zh-CN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</a:t>
            </a:r>
            <a:r>
              <a:rPr lang="zh-CN" altLang="zh-CN" sz="2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按照系统</a:t>
            </a:r>
            <a:r>
              <a:rPr lang="zh-CN" altLang="zh-CN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提示</a:t>
            </a:r>
            <a:r>
              <a:rPr lang="zh-CN" altLang="en-US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</a:t>
            </a:r>
            <a:r>
              <a:rPr lang="zh-CN" altLang="zh-CN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【下一步</a:t>
            </a:r>
            <a:r>
              <a:rPr lang="zh-CN" altLang="zh-CN" sz="2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】</a:t>
            </a:r>
            <a:r>
              <a:rPr lang="zh-CN" altLang="zh-CN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进行</a:t>
            </a:r>
            <a:r>
              <a:rPr lang="zh-CN" altLang="zh-CN" sz="2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操作</a:t>
            </a:r>
            <a:r>
              <a:rPr lang="zh-CN" altLang="zh-CN" sz="22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zh-CN" sz="2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首次登录</a:t>
            </a:r>
            <a:endParaRPr lang="zh-CN" altLang="en-US" dirty="0"/>
          </a:p>
        </p:txBody>
      </p:sp>
      <p:pic>
        <p:nvPicPr>
          <p:cNvPr id="5" name="图片 4" descr="1557804242(1)"/>
          <p:cNvPicPr/>
          <p:nvPr/>
        </p:nvPicPr>
        <p:blipFill>
          <a:blip r:embed="rId1"/>
          <a:stretch>
            <a:fillRect/>
          </a:stretch>
        </p:blipFill>
        <p:spPr>
          <a:xfrm>
            <a:off x="1586085" y="1422400"/>
            <a:ext cx="4426787" cy="4156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24364" y="1503932"/>
            <a:ext cx="4962473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en-US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点击【下一步】，带出纳税人名称，核对无误后，输入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申报密码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进行安全认证。注意：初始化申报密码为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单位编号后</a:t>
            </a:r>
            <a:r>
              <a:rPr lang="en-US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6 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位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（存在多个单位编号时，优先使用参保</a:t>
            </a:r>
            <a:r>
              <a:rPr lang="zh-CN" altLang="zh-CN" sz="2000" dirty="0">
                <a:solidFill>
                  <a:srgbClr val="C000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医疗的单位编号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，若验证不通过请依次尝试其他单位编号）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en-US" altLang="zh-CN" sz="2000" dirty="0" smtClean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缴费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人如忘记密码，可联系办税服务厅工作人员重置密码。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首次登录</a:t>
            </a:r>
            <a:endParaRPr lang="zh-CN" altLang="en-US" dirty="0"/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5865" y="1247140"/>
            <a:ext cx="4878705" cy="4620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64146" y="1503932"/>
            <a:ext cx="7795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非首次登录，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可直接点击单位名称右侧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的【进入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】</a:t>
            </a:r>
            <a:r>
              <a:rPr lang="zh-CN" altLang="zh-CN" sz="2000" dirty="0" smtClean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按钮</a:t>
            </a:r>
            <a:r>
              <a:rPr lang="zh-CN" altLang="zh-CN" sz="20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进入系统。</a:t>
            </a:r>
            <a:endParaRPr lang="zh-CN" altLang="zh-CN" sz="20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45216" y="498570"/>
            <a:ext cx="1605258" cy="62230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非首次登录</a:t>
            </a:r>
            <a:endParaRPr lang="zh-CN" altLang="en-US" dirty="0"/>
          </a:p>
        </p:txBody>
      </p:sp>
      <p:pic>
        <p:nvPicPr>
          <p:cNvPr id="2" name="图片 1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015" y="2002155"/>
            <a:ext cx="10058400" cy="392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1262</Words>
  <Application>WPS 演示</Application>
  <PresentationFormat>宽屏</PresentationFormat>
  <Paragraphs>125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华文行楷</vt:lpstr>
      <vt:lpstr>Calibri</vt:lpstr>
      <vt:lpstr>等线</vt:lpstr>
      <vt:lpstr>Segoe UI</vt:lpstr>
      <vt:lpstr>Segoe UI Light</vt:lpstr>
      <vt:lpstr>微软雅黑 Light</vt:lpstr>
      <vt:lpstr>黑体</vt:lpstr>
      <vt:lpstr>思源黑体 CN Bold</vt:lpstr>
      <vt:lpstr>Meiryo UI</vt:lpstr>
      <vt:lpstr>Arial Unicode MS</vt:lpstr>
      <vt:lpstr>等线 Light</vt:lpstr>
      <vt:lpstr>方正粗黑宋简体</vt:lpstr>
      <vt:lpstr>Office 主题​​</vt:lpstr>
      <vt:lpstr>2_OfficePLUS</vt:lpstr>
      <vt:lpstr>国家税务总局夏县税务局 社会保险费缴费专项培训</vt:lpstr>
      <vt:lpstr>下载路径</vt:lpstr>
      <vt:lpstr>目录 CONTENT</vt:lpstr>
      <vt:lpstr>软　件　安　装</vt:lpstr>
      <vt:lpstr>目录 CONTENT</vt:lpstr>
      <vt:lpstr>系　统　登　录</vt:lpstr>
      <vt:lpstr>首次登录</vt:lpstr>
      <vt:lpstr>首次登录</vt:lpstr>
      <vt:lpstr>非首次登录</vt:lpstr>
      <vt:lpstr>软件启动</vt:lpstr>
      <vt:lpstr>日　常　申　报</vt:lpstr>
      <vt:lpstr>日常申报</vt:lpstr>
      <vt:lpstr>日常申报</vt:lpstr>
      <vt:lpstr>日常申报</vt:lpstr>
      <vt:lpstr>日常申报</vt:lpstr>
      <vt:lpstr>日常申报</vt:lpstr>
      <vt:lpstr>日常申报</vt:lpstr>
      <vt:lpstr>日常申报</vt:lpstr>
      <vt:lpstr>日常申报</vt:lpstr>
      <vt:lpstr>日常申报</vt:lpstr>
      <vt:lpstr>日常申报</vt:lpstr>
      <vt:lpstr>日常申报</vt:lpstr>
      <vt:lpstr>特　殊　缴　费　申　报</vt:lpstr>
      <vt:lpstr>特殊缴费申报</vt:lpstr>
      <vt:lpstr>年金缴费通知单打印</vt:lpstr>
      <vt:lpstr>年金缴费通知单打印</vt:lpstr>
      <vt:lpstr>感谢聆听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智财</dc:creator>
  <cp:lastModifiedBy>赵博乐</cp:lastModifiedBy>
  <cp:revision>229</cp:revision>
  <dcterms:created xsi:type="dcterms:W3CDTF">2019-03-25T08:30:00Z</dcterms:created>
  <dcterms:modified xsi:type="dcterms:W3CDTF">2021-12-08T07:03:46Z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2019-04-12T02:11:50.4963799Z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9ffada8e-f9ae-4148-b2f8-fa832a211eb2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ProductBuildVer">
    <vt:lpwstr>2052-11.8.2.10158</vt:lpwstr>
  </property>
</Properties>
</file>