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3"/>
  </p:handoutMasterIdLst>
  <p:sldIdLst>
    <p:sldId id="314" r:id="rId3"/>
    <p:sldId id="353" r:id="rId4"/>
    <p:sldId id="301" r:id="rId5"/>
    <p:sldId id="321" r:id="rId7"/>
    <p:sldId id="409" r:id="rId8"/>
    <p:sldId id="323" r:id="rId9"/>
    <p:sldId id="363" r:id="rId10"/>
    <p:sldId id="364" r:id="rId11"/>
    <p:sldId id="402" r:id="rId12"/>
    <p:sldId id="421" r:id="rId13"/>
    <p:sldId id="403" r:id="rId14"/>
    <p:sldId id="429" r:id="rId15"/>
    <p:sldId id="405" r:id="rId16"/>
    <p:sldId id="428" r:id="rId17"/>
    <p:sldId id="404" r:id="rId18"/>
    <p:sldId id="406" r:id="rId19"/>
    <p:sldId id="430" r:id="rId20"/>
    <p:sldId id="431" r:id="rId21"/>
    <p:sldId id="268" r:id="rId2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E004A"/>
    <a:srgbClr val="1AA6FF"/>
    <a:srgbClr val="0175D5"/>
    <a:srgbClr val="138DF1"/>
    <a:srgbClr val="79DCFF"/>
    <a:srgbClr val="F7B103"/>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p:restoredTop sz="96713" autoAdjust="0"/>
  </p:normalViewPr>
  <p:slideViewPr>
    <p:cSldViewPr snapToGrid="0">
      <p:cViewPr varScale="1">
        <p:scale>
          <a:sx n="61" d="100"/>
          <a:sy n="61" d="100"/>
        </p:scale>
        <p:origin x="84" y="1524"/>
      </p:cViewPr>
      <p:guideLst>
        <p:guide orient="horz" pos="2160"/>
        <p:guide pos="3812"/>
      </p:guideLst>
    </p:cSldViewPr>
  </p:slideViewPr>
  <p:notesTextViewPr>
    <p:cViewPr>
      <p:scale>
        <a:sx n="1" d="1"/>
        <a:sy n="1" d="1"/>
      </p:scale>
      <p:origin x="0" y="0"/>
    </p:cViewPr>
  </p:notesTextViewPr>
  <p:notesViewPr>
    <p:cSldViewPr snapToGrid="0">
      <p:cViewPr varScale="1">
        <p:scale>
          <a:sx n="54" d="100"/>
          <a:sy n="54" d="100"/>
        </p:scale>
        <p:origin x="1938"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A8750BA-0748-4465-98AE-124EAFBF51E8}"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9D6182D-83B8-4DFB-817E-62BB6829F2B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FC3DBB-8FFD-402B-B21B-2F4097F6A17B}"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10128E-08FB-44FA-B81F-57D2CF8C0EC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bwMode="auto">
          <a:noFill/>
          <a:ln>
            <a:solidFill>
              <a:srgbClr val="000000"/>
            </a:solidFill>
            <a:miter lim="800000"/>
          </a:ln>
        </p:spPr>
      </p:sp>
      <p:sp>
        <p:nvSpPr>
          <p:cNvPr id="1331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3315" name="灯片编号占位符 3"/>
          <p:cNvSpPr>
            <a:spLocks noGrp="1"/>
          </p:cNvSpPr>
          <p:nvPr>
            <p:ph type="sldNum" sz="quarter" idx="5"/>
          </p:nvPr>
        </p:nvSpPr>
        <p:spPr bwMode="auto">
          <a:noFill/>
          <a:ln>
            <a:miter lim="800000"/>
          </a:ln>
        </p:spPr>
        <p:txBody>
          <a:bodyPr wrap="square" numCol="1" anchorCtr="0" compatLnSpc="1"/>
          <a:lstStyle/>
          <a:p>
            <a:fld id="{24F77F4D-D400-4546-9832-FD88996A880A}"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bwMode="auto">
          <a:noFill/>
          <a:ln>
            <a:solidFill>
              <a:srgbClr val="000000"/>
            </a:solidFill>
            <a:miter lim="800000"/>
          </a:ln>
        </p:spPr>
      </p:sp>
      <p:sp>
        <p:nvSpPr>
          <p:cNvPr id="163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638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B147961A-A54D-4F33-8466-EEDFCDE70BD3}" type="slidenum">
              <a:rPr lang="zh-CN" altLang="en-US" sz="1200"/>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843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49EA750B-9D14-4C77-9594-EF10C385E933}" type="slidenum">
              <a:rPr lang="zh-CN" altLang="en-US" sz="1200"/>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2150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DE475FA1-16CA-4ED8-9B78-811D2B966653}" type="slidenum">
              <a:rPr lang="zh-CN" altLang="en-US" sz="1200"/>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ln>
        </p:spPr>
      </p:sp>
      <p:sp>
        <p:nvSpPr>
          <p:cNvPr id="972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72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4B11CCD-8D75-4BF9-951F-121124B953DE}"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43173B-C9BE-4C54-ADEA-E1259008101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B204DA6-F9ED-478F-B0FD-E9908E1F2675}"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9"/>
          <p:cNvPicPr>
            <a:picLocks noChangeAspect="1"/>
          </p:cNvPicPr>
          <p:nvPr userDrawn="1"/>
        </p:nvPicPr>
        <p:blipFill>
          <a:blip r:embed="rId2" cstate="print"/>
          <a:srcRect t="6799" b="8102"/>
          <a:stretch>
            <a:fillRect/>
          </a:stretch>
        </p:blipFill>
        <p:spPr bwMode="auto">
          <a:xfrm>
            <a:off x="0" y="-57150"/>
            <a:ext cx="12192000" cy="6915150"/>
          </a:xfrm>
          <a:prstGeom prst="rect">
            <a:avLst/>
          </a:prstGeom>
          <a:noFill/>
          <a:ln w="9525">
            <a:noFill/>
            <a:miter lim="800000"/>
            <a:headEnd/>
            <a:tailEnd/>
          </a:ln>
        </p:spPr>
      </p:pic>
      <p:cxnSp>
        <p:nvCxnSpPr>
          <p:cNvPr id="4" name="直接连接符 6"/>
          <p:cNvCxnSpPr/>
          <p:nvPr userDrawn="1"/>
        </p:nvCxnSpPr>
        <p:spPr>
          <a:xfrm flipH="1">
            <a:off x="914400" y="603250"/>
            <a:ext cx="3657600" cy="0"/>
          </a:xfrm>
          <a:prstGeom prst="line">
            <a:avLst/>
          </a:prstGeom>
          <a:ln>
            <a:solidFill>
              <a:schemeClr val="bg1">
                <a:alpha val="60000"/>
              </a:schemeClr>
            </a:solidFill>
            <a:tailEnd type="oval"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六角星 7"/>
          <p:cNvSpPr/>
          <p:nvPr userDrawn="1"/>
        </p:nvSpPr>
        <p:spPr>
          <a:xfrm>
            <a:off x="540544" y="817959"/>
            <a:ext cx="269081" cy="269081"/>
          </a:xfrm>
          <a:prstGeom prst="star6">
            <a:avLst/>
          </a:prstGeom>
          <a:solidFill>
            <a:schemeClr val="bg1">
              <a:alpha val="60000"/>
            </a:scheme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838200" y="365125"/>
            <a:ext cx="7337612" cy="587375"/>
          </a:xfrm>
        </p:spPr>
        <p:txBody>
          <a:bodyPr>
            <a:normAutofit/>
          </a:bodyPr>
          <a:lstStyle>
            <a:lvl1pPr>
              <a:defRPr sz="2800" b="1">
                <a:solidFill>
                  <a:schemeClr val="bg1"/>
                </a:solidFill>
              </a:defRPr>
            </a:lvl1pPr>
          </a:lstStyle>
          <a:p>
            <a:r>
              <a:rPr lang="zh-CN" altLang="en-US" dirty="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F70D23D-088E-4893-8AC2-097ABC018A0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E880B8E-383C-4E78-98B3-95C6C09F306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E553DD-1AFB-4673-B9CB-DB0173FBAE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380576-E0F7-42EF-975A-F5ABB32C7FAF}"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55A80F7C-720B-4BDE-9C58-780298E2827B}"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C492B1B7-D22B-4CAB-9C7F-F793AE3741F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BAFC80-1CC2-42A7-9368-3F1582C136E5}"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174867-DD76-41A5-9632-F79ECD64885B}"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EF507F5-D49E-4B3A-9EA3-64EA6539F96E}"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8CB6798-D302-4F22-AD26-300F5A2B951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p:cNvPicPr>
            <a:picLocks noChangeAspect="1"/>
          </p:cNvPicPr>
          <p:nvPr/>
        </p:nvPicPr>
        <p:blipFill>
          <a:blip r:embed="rId1" cstate="print"/>
          <a:srcRect/>
          <a:stretch>
            <a:fillRect/>
          </a:stretch>
        </p:blipFill>
        <p:spPr bwMode="auto">
          <a:xfrm>
            <a:off x="0" y="0"/>
            <a:ext cx="12192000" cy="6858000"/>
          </a:xfrm>
          <a:prstGeom prst="rect">
            <a:avLst/>
          </a:prstGeom>
          <a:noFill/>
          <a:ln w="9525">
            <a:noFill/>
            <a:miter lim="800000"/>
            <a:headEnd/>
            <a:tailEnd/>
          </a:ln>
        </p:spPr>
      </p:pic>
      <p:sp>
        <p:nvSpPr>
          <p:cNvPr id="5" name="矩形 4"/>
          <p:cNvSpPr/>
          <p:nvPr/>
        </p:nvSpPr>
        <p:spPr>
          <a:xfrm>
            <a:off x="-15875" y="0"/>
            <a:ext cx="12223750" cy="5046663"/>
          </a:xfrm>
          <a:prstGeom prst="rect">
            <a:avLst/>
          </a:prstGeom>
          <a:solidFill>
            <a:srgbClr val="0175D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endParaRPr>
          </a:p>
        </p:txBody>
      </p:sp>
      <p:grpSp>
        <p:nvGrpSpPr>
          <p:cNvPr id="10243" name="组合 6"/>
          <p:cNvGrpSpPr/>
          <p:nvPr/>
        </p:nvGrpSpPr>
        <p:grpSpPr bwMode="auto">
          <a:xfrm>
            <a:off x="485775" y="2192338"/>
            <a:ext cx="11220450" cy="1787525"/>
            <a:chOff x="64128" y="1847118"/>
            <a:chExt cx="7838498" cy="2010631"/>
          </a:xfrm>
        </p:grpSpPr>
        <p:sp>
          <p:nvSpPr>
            <p:cNvPr id="8" name="矩形 7"/>
            <p:cNvSpPr/>
            <p:nvPr/>
          </p:nvSpPr>
          <p:spPr>
            <a:xfrm>
              <a:off x="64128" y="1847118"/>
              <a:ext cx="7838498" cy="1142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6000" b="1" dirty="0">
                <a:solidFill>
                  <a:srgbClr val="FFFFFF"/>
                </a:solidFill>
                <a:latin typeface="微软雅黑" panose="020B0503020204020204" pitchFamily="34" charset="-122"/>
                <a:cs typeface="Microsoft JhengHei Light" panose="020B0304030504040204" pitchFamily="34" charset="-120"/>
              </a:endParaRPr>
            </a:p>
            <a:p>
              <a:pPr algn="ctr">
                <a:defRPr/>
              </a:pPr>
              <a:r>
                <a:rPr lang="zh-CN" altLang="en-US" sz="6000" b="1" dirty="0">
                  <a:solidFill>
                    <a:srgbClr val="FFFFFF"/>
                  </a:solidFill>
                  <a:latin typeface="微软雅黑" panose="020B0503020204020204" pitchFamily="34" charset="-122"/>
                  <a:cs typeface="Microsoft JhengHei Light" panose="020B0304030504040204" pitchFamily="34" charset="-120"/>
                </a:rPr>
                <a:t>闻喜县税务局</a:t>
              </a:r>
              <a:endParaRPr lang="zh-CN" altLang="en-US" sz="6000" b="1" dirty="0">
                <a:solidFill>
                  <a:srgbClr val="FFFFFF"/>
                </a:solidFill>
                <a:latin typeface="微软雅黑" panose="020B0503020204020204" pitchFamily="34" charset="-122"/>
                <a:cs typeface="Microsoft JhengHei Light" panose="020B0304030504040204" pitchFamily="34" charset="-120"/>
              </a:endParaRPr>
            </a:p>
            <a:p>
              <a:pPr algn="ctr">
                <a:defRPr/>
              </a:pPr>
              <a:r>
                <a:rPr lang="zh-CN" altLang="en-US" sz="6000" b="1" dirty="0">
                  <a:solidFill>
                    <a:srgbClr val="FFFFFF"/>
                  </a:solidFill>
                  <a:latin typeface="微软雅黑" panose="020B0503020204020204" pitchFamily="34" charset="-122"/>
                  <a:cs typeface="Microsoft JhengHei Light" panose="020B0304030504040204" pitchFamily="34" charset="-120"/>
                </a:rPr>
                <a:t>行政、事业单位</a:t>
              </a:r>
              <a:endParaRPr lang="zh-CN" altLang="en-US" sz="6000" b="1" dirty="0">
                <a:solidFill>
                  <a:srgbClr val="FFFFFF"/>
                </a:solidFill>
                <a:latin typeface="微软雅黑" panose="020B0503020204020204" pitchFamily="34" charset="-122"/>
                <a:cs typeface="Microsoft JhengHei Light" panose="020B0304030504040204" pitchFamily="34" charset="-120"/>
              </a:endParaRPr>
            </a:p>
            <a:p>
              <a:pPr algn="ctr">
                <a:defRPr/>
              </a:pPr>
              <a:r>
                <a:rPr lang="zh-CN" altLang="en-US" sz="6000" b="1" dirty="0">
                  <a:solidFill>
                    <a:srgbClr val="FFFFFF"/>
                  </a:solidFill>
                  <a:latin typeface="微软雅黑" panose="020B0503020204020204" pitchFamily="34" charset="-122"/>
                  <a:cs typeface="Microsoft JhengHei Light" panose="020B0304030504040204" pitchFamily="34" charset="-120"/>
                </a:rPr>
                <a:t>个人所得税扣缴义务人培训</a:t>
              </a:r>
              <a:endParaRPr lang="zh-CN" altLang="en-US" sz="6000" b="1" dirty="0">
                <a:solidFill>
                  <a:srgbClr val="FFFFFF"/>
                </a:solidFill>
                <a:latin typeface="微软雅黑" panose="020B0503020204020204" pitchFamily="34" charset="-122"/>
                <a:cs typeface="Microsoft JhengHei Light" panose="020B0304030504040204" pitchFamily="34" charset="-120"/>
              </a:endParaRPr>
            </a:p>
          </p:txBody>
        </p:sp>
        <p:sp>
          <p:nvSpPr>
            <p:cNvPr id="9" name="矩形 8"/>
            <p:cNvSpPr/>
            <p:nvPr/>
          </p:nvSpPr>
          <p:spPr>
            <a:xfrm>
              <a:off x="420121" y="3272059"/>
              <a:ext cx="7126512" cy="58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6000" dirty="0">
                  <a:solidFill>
                    <a:prstClr val="white">
                      <a:lumMod val="85000"/>
                    </a:prstClr>
                  </a:solidFill>
                  <a:latin typeface="+mj-ea"/>
                  <a:ea typeface="+mj-ea"/>
                  <a:cs typeface="Microsoft JhengHei Light" panose="020B0304030504040204" pitchFamily="34" charset="-122"/>
                </a:rPr>
                <a:t> </a:t>
              </a:r>
              <a:endParaRPr lang="zh-CN" altLang="en-US" sz="6000" dirty="0">
                <a:solidFill>
                  <a:prstClr val="white">
                    <a:lumMod val="85000"/>
                  </a:prstClr>
                </a:solidFill>
                <a:latin typeface="+mj-ea"/>
                <a:ea typeface="+mj-ea"/>
                <a:cs typeface="Microsoft JhengHei Light" panose="020B0304030504040204" pitchFamily="34" charset="-122"/>
              </a:endParaRPr>
            </a:p>
          </p:txBody>
        </p:sp>
      </p:grpSp>
      <p:sp>
        <p:nvSpPr>
          <p:cNvPr id="2" name="文本框 1"/>
          <p:cNvSpPr txBox="1"/>
          <p:nvPr/>
        </p:nvSpPr>
        <p:spPr>
          <a:xfrm>
            <a:off x="4741545" y="5675630"/>
            <a:ext cx="3033395" cy="706755"/>
          </a:xfrm>
          <a:prstGeom prst="rect">
            <a:avLst/>
          </a:prstGeom>
          <a:noFill/>
        </p:spPr>
        <p:txBody>
          <a:bodyPr wrap="square" rtlCol="0">
            <a:spAutoFit/>
          </a:bodyPr>
          <a:p>
            <a:r>
              <a:rPr lang="en-US" altLang="zh-CN" sz="4000"/>
              <a:t>2021</a:t>
            </a:r>
            <a:r>
              <a:rPr lang="zh-CN" altLang="en-US" sz="4000"/>
              <a:t>年</a:t>
            </a:r>
            <a:r>
              <a:rPr lang="en-US" altLang="zh-CN" sz="4000"/>
              <a:t>12</a:t>
            </a:r>
            <a:r>
              <a:rPr lang="zh-CN" altLang="en-US" sz="4000"/>
              <a:t>月</a:t>
            </a:r>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628650" y="1305560"/>
            <a:ext cx="9952990" cy="4061460"/>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FontTx/>
              <a:buNone/>
            </a:pPr>
            <a:r>
              <a:rPr lang="en-US" altLang="zh-CN" b="1" dirty="0">
                <a:sym typeface="Helvetica Light" charset="0"/>
              </a:rPr>
              <a:t>    </a:t>
            </a:r>
            <a:r>
              <a:rPr lang="en-US" altLang="zh-CN" b="1" dirty="0">
                <a:solidFill>
                  <a:srgbClr val="0175D5"/>
                </a:solidFill>
                <a:sym typeface="Helvetica Light" charset="0"/>
              </a:rPr>
              <a:t>  </a:t>
            </a:r>
            <a:endParaRPr lang="en-US" altLang="zh-CN" b="1" dirty="0">
              <a:solidFill>
                <a:srgbClr val="0175D5"/>
              </a:solidFill>
              <a:sym typeface="Helvetica Light" charset="0"/>
            </a:endParaRPr>
          </a:p>
          <a:p>
            <a:pPr marL="0" lvl="0" algn="l" eaLnBrk="1" latinLnBrk="0" hangingPunct="1">
              <a:lnSpc>
                <a:spcPct val="100000"/>
              </a:lnSpc>
              <a:buClrTx/>
              <a:buSzTx/>
              <a:buFontTx/>
              <a:buNone/>
            </a:pPr>
            <a:r>
              <a:rPr lang="en-US" altLang="zh-CN" b="1" dirty="0">
                <a:solidFill>
                  <a:srgbClr val="0175D5"/>
                </a:solidFill>
                <a:sym typeface="Helvetica Light" charset="0"/>
              </a:rPr>
              <a:t>      </a:t>
            </a:r>
            <a:r>
              <a:rPr lang="zh-CN" altLang="zh-CN" sz="2400" b="1" dirty="0">
                <a:solidFill>
                  <a:srgbClr val="0175D5"/>
                </a:solidFill>
                <a:effectLst/>
                <a:latin typeface="+mn-ea"/>
                <a:ea typeface="+mn-ea"/>
                <a:cs typeface="+mn-ea"/>
                <a:sym typeface="Helvetica Light" charset="0"/>
              </a:rPr>
              <a:t>（八）依照有关法律规定应予免税的各国驻华使馆、领事馆的外交代表、领事官员和其他人员的  所得；</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FontTx/>
              <a:buNone/>
            </a:pPr>
            <a:r>
              <a:rPr lang="zh-CN" altLang="zh-CN" sz="2400" b="1" dirty="0">
                <a:solidFill>
                  <a:srgbClr val="0175D5"/>
                </a:solidFill>
                <a:effectLst/>
                <a:latin typeface="+mn-ea"/>
                <a:ea typeface="+mn-ea"/>
                <a:cs typeface="+mn-ea"/>
                <a:sym typeface="Helvetica Light" charset="0"/>
              </a:rPr>
              <a:t>     （九）中国政府参加的国际公约、签订的协议中规定免税的所得；</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FontTx/>
              <a:buNone/>
            </a:pPr>
            <a:r>
              <a:rPr lang="zh-CN" altLang="zh-CN" sz="2400" b="1" dirty="0">
                <a:solidFill>
                  <a:srgbClr val="0175D5"/>
                </a:solidFill>
                <a:effectLst/>
                <a:latin typeface="+mn-ea"/>
                <a:ea typeface="+mn-ea"/>
                <a:cs typeface="+mn-ea"/>
                <a:sym typeface="Helvetica Light" charset="0"/>
              </a:rPr>
              <a:t>     （十）国务院规定的其他免税所得。</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FontTx/>
              <a:buNone/>
            </a:pPr>
            <a:r>
              <a:rPr lang="zh-CN" altLang="zh-CN" sz="2400" b="1" dirty="0">
                <a:solidFill>
                  <a:srgbClr val="0175D5"/>
                </a:solidFill>
                <a:effectLst/>
                <a:latin typeface="+mn-ea"/>
                <a:ea typeface="+mn-ea"/>
                <a:cs typeface="+mn-ea"/>
                <a:sym typeface="Helvetica Light" charset="0"/>
              </a:rPr>
              <a:t>      前款第十项免税规定，由国务院报全国人民代表大会常务委员会备案。</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FontTx/>
              <a:buNone/>
            </a:pPr>
            <a:r>
              <a:rPr lang="zh-CN" altLang="zh-CN" sz="2400" b="1" dirty="0">
                <a:solidFill>
                  <a:srgbClr val="0175D5"/>
                </a:solidFill>
                <a:effectLst/>
                <a:latin typeface="+mn-ea"/>
                <a:ea typeface="+mn-ea"/>
                <a:cs typeface="+mn-ea"/>
              </a:rPr>
              <a:t>      </a:t>
            </a:r>
            <a:endParaRPr lang="zh-CN" altLang="zh-CN" sz="2400" b="1" dirty="0">
              <a:solidFill>
                <a:srgbClr val="0175D5"/>
              </a:solidFill>
              <a:effectLst/>
              <a:latin typeface="+mn-ea"/>
              <a:ea typeface="+mn-ea"/>
              <a:cs typeface="+mn-ea"/>
            </a:endParaRPr>
          </a:p>
          <a:p>
            <a:pPr marL="0" lvl="0" algn="l" eaLnBrk="1" latinLnBrk="0" hangingPunct="1">
              <a:lnSpc>
                <a:spcPct val="100000"/>
              </a:lnSpc>
              <a:buClrTx/>
              <a:buSzTx/>
              <a:buFontTx/>
              <a:buNone/>
            </a:pPr>
            <a:r>
              <a:rPr lang="zh-CN" altLang="zh-CN" sz="2400" b="1" dirty="0">
                <a:solidFill>
                  <a:srgbClr val="0175D5"/>
                </a:solidFill>
                <a:effectLst/>
                <a:latin typeface="+mn-ea"/>
                <a:ea typeface="+mn-ea"/>
                <a:cs typeface="+mn-ea"/>
              </a:rPr>
              <a:t>       其中第三项所称按照国家统一规定发给的补贴、津贴，是指按照国务院规定发给的政府特殊津贴、院士津贴，以及国务院规定免于缴纳个人所得税的其他补贴、津贴。</a:t>
            </a:r>
            <a:endParaRPr lang="zh-CN" altLang="zh-CN" sz="2400" b="1" dirty="0">
              <a:solidFill>
                <a:srgbClr val="0175D5"/>
              </a:solidFill>
              <a:effectLst/>
              <a:latin typeface="+mn-ea"/>
              <a:ea typeface="+mn-ea"/>
              <a:cs typeface="+mn-ea"/>
            </a:endParaRPr>
          </a:p>
          <a:p>
            <a:pPr marL="0" lvl="0" algn="l" eaLnBrk="1" latinLnBrk="0" hangingPunct="1">
              <a:lnSpc>
                <a:spcPct val="100000"/>
              </a:lnSpc>
              <a:buClrTx/>
              <a:buSzTx/>
              <a:buFontTx/>
              <a:buNone/>
            </a:pPr>
            <a:endParaRPr lang="zh-CN" altLang="zh-CN" sz="2400" b="1" dirty="0">
              <a:solidFill>
                <a:srgbClr val="0175D5"/>
              </a:solidFill>
              <a:effectLst/>
              <a:latin typeface="+mn-ea"/>
              <a:ea typeface="+mn-ea"/>
              <a:cs typeface="+mn-ea"/>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894715" y="1593215"/>
            <a:ext cx="9952990" cy="3138170"/>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en-US" altLang="zh-CN" b="1" dirty="0">
                <a:sym typeface="Helvetica Light" charset="0"/>
              </a:rPr>
              <a:t>    </a:t>
            </a:r>
            <a:r>
              <a:rPr lang="en-US" altLang="zh-CN" b="1" dirty="0">
                <a:solidFill>
                  <a:srgbClr val="0175D5"/>
                </a:solidFill>
                <a:sym typeface="Helvetica Light" charset="0"/>
              </a:rPr>
              <a:t> </a:t>
            </a:r>
            <a:r>
              <a:rPr lang="zh-CN" altLang="zh-CN" sz="2400" b="1" dirty="0">
                <a:solidFill>
                  <a:srgbClr val="0175D5"/>
                </a:solidFill>
                <a:effectLst/>
                <a:latin typeface="+mn-ea"/>
                <a:ea typeface="+mn-ea"/>
                <a:cs typeface="+mn-ea"/>
                <a:sym typeface="Helvetica Light" charset="0"/>
              </a:rPr>
              <a:t>  </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a:t>
            </a:r>
            <a:r>
              <a:rPr lang="en-US" altLang="zh-CN" sz="2400" b="1" dirty="0">
                <a:solidFill>
                  <a:srgbClr val="0175D5"/>
                </a:solidFill>
                <a:effectLst/>
                <a:latin typeface="+mn-ea"/>
                <a:ea typeface="+mn-ea"/>
                <a:cs typeface="+mn-ea"/>
                <a:sym typeface="Helvetica Light" charset="0"/>
              </a:rPr>
              <a:t>     </a:t>
            </a:r>
            <a:r>
              <a:rPr lang="zh-CN" altLang="zh-CN" sz="2400" b="1" dirty="0">
                <a:solidFill>
                  <a:srgbClr val="0175D5"/>
                </a:solidFill>
                <a:effectLst/>
                <a:latin typeface="+mn-ea"/>
                <a:ea typeface="+mn-ea"/>
                <a:cs typeface="+mn-ea"/>
                <a:sym typeface="Helvetica Light" charset="0"/>
              </a:rPr>
              <a:t>有下列情形之一的，可以</a:t>
            </a:r>
            <a:r>
              <a:rPr lang="zh-CN" altLang="zh-CN" sz="2400" b="1" dirty="0">
                <a:solidFill>
                  <a:srgbClr val="FF0000"/>
                </a:solidFill>
                <a:effectLst/>
                <a:latin typeface="+mn-ea"/>
                <a:ea typeface="+mn-ea"/>
                <a:cs typeface="+mn-ea"/>
                <a:sym typeface="Helvetica Light" charset="0"/>
              </a:rPr>
              <a:t>减征</a:t>
            </a:r>
            <a:r>
              <a:rPr lang="zh-CN" altLang="zh-CN" sz="2400" b="1" dirty="0">
                <a:solidFill>
                  <a:srgbClr val="0175D5"/>
                </a:solidFill>
                <a:effectLst/>
                <a:latin typeface="+mn-ea"/>
                <a:ea typeface="+mn-ea"/>
                <a:cs typeface="+mn-ea"/>
                <a:sym typeface="Helvetica Light" charset="0"/>
              </a:rPr>
              <a:t>个人所得，具体幅度和期限，由省、自治区、直辖市人民政府规定，并报同级人民代表大会常务委员会备案：</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（一）残疾、孤老人员和烈属的所得；</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（二）因自然灾害遭受重大损失的。</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国务院可以规定其他减税情形，报全国人民代表大会常务委员会备案。</a:t>
            </a:r>
            <a:endParaRPr lang="zh-CN" altLang="en-US" sz="2000" b="1" dirty="0">
              <a:solidFill>
                <a:srgbClr val="0175D5"/>
              </a:solidFill>
              <a:sym typeface="Helvetica Light" charset="0"/>
            </a:endParaRPr>
          </a:p>
          <a:p>
            <a:pPr marL="0" lvl="0" indent="0" eaLnBrk="1" latinLnBrk="0" hangingPunct="1">
              <a:lnSpc>
                <a:spcPct val="150000"/>
              </a:lnSpc>
              <a:buNone/>
            </a:pPr>
            <a:r>
              <a:rPr lang="en-US" altLang="zh-CN" sz="2000" b="1">
                <a:solidFill>
                  <a:srgbClr val="0175D5"/>
                </a:solidFill>
              </a:rPr>
              <a:t>      </a:t>
            </a:r>
            <a:endParaRPr lang="zh-CN" altLang="en-US" sz="2000" b="1">
              <a:solidFill>
                <a:srgbClr val="0175D5"/>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custDataLst>
              <p:tags r:id="rId1"/>
            </p:custDataLst>
          </p:nvPr>
        </p:nvSpPr>
        <p:spPr>
          <a:xfrm>
            <a:off x="810260" y="1859915"/>
            <a:ext cx="9952990" cy="3507740"/>
          </a:xfrm>
          <a:prstGeom prst="rect">
            <a:avLst/>
          </a:prstGeom>
          <a:noFill/>
          <a:ln w="28575" cmpd="sng">
            <a:solidFill>
              <a:srgbClr val="008AF2"/>
            </a:solidFill>
            <a:prstDash val="sysDash"/>
          </a:ln>
        </p:spPr>
        <p:txBody>
          <a:bodyPr wrap="square" rtlCol="0" anchor="t">
            <a:spAutoFit/>
          </a:bodyPr>
          <a:p>
            <a:pPr marL="0" lvl="0" indent="0" eaLnBrk="1" latinLnBrk="0" hangingPunct="1">
              <a:lnSpc>
                <a:spcPct val="150000"/>
              </a:lnSpc>
              <a:buNone/>
            </a:pPr>
            <a:r>
              <a:rPr lang="en-US" altLang="zh-CN" b="1" dirty="0">
                <a:sym typeface="Helvetica Light" charset="0"/>
              </a:rPr>
              <a:t>   </a:t>
            </a:r>
            <a:r>
              <a:rPr lang="en-US" altLang="zh-CN" sz="2000" b="1">
                <a:solidFill>
                  <a:srgbClr val="0175D5"/>
                </a:solidFill>
              </a:rPr>
              <a:t>  </a:t>
            </a:r>
            <a:endParaRPr lang="zh-CN" altLang="zh-CN" sz="2400" b="1" dirty="0">
              <a:solidFill>
                <a:srgbClr val="0175D5"/>
              </a:solidFill>
              <a:effectLst/>
              <a:latin typeface="+mn-ea"/>
              <a:ea typeface="+mn-ea"/>
              <a:cs typeface="+mn-ea"/>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rPr>
              <a:t>       一、残疾、孤老人员和烈属取得的综合所得和经营所得，个人所得税减征</a:t>
            </a:r>
            <a:r>
              <a:rPr lang="zh-CN" altLang="zh-CN" sz="2400" b="1" dirty="0">
                <a:solidFill>
                  <a:srgbClr val="FF0000"/>
                </a:solidFill>
                <a:effectLst/>
                <a:latin typeface="+mn-ea"/>
                <a:ea typeface="+mn-ea"/>
                <a:cs typeface="+mn-ea"/>
              </a:rPr>
              <a:t>90%</a:t>
            </a:r>
            <a:r>
              <a:rPr lang="zh-CN" altLang="zh-CN" sz="2400" b="1" dirty="0">
                <a:solidFill>
                  <a:srgbClr val="0175D5"/>
                </a:solidFill>
                <a:effectLst/>
                <a:latin typeface="+mn-ea"/>
                <a:ea typeface="+mn-ea"/>
                <a:cs typeface="+mn-ea"/>
              </a:rPr>
              <a:t>，但减征税额每人每年不超过</a:t>
            </a:r>
            <a:r>
              <a:rPr lang="zh-CN" altLang="zh-CN" sz="2400" b="1" dirty="0">
                <a:solidFill>
                  <a:srgbClr val="FF0000"/>
                </a:solidFill>
                <a:effectLst/>
                <a:latin typeface="+mn-ea"/>
                <a:ea typeface="+mn-ea"/>
                <a:cs typeface="+mn-ea"/>
              </a:rPr>
              <a:t>8000</a:t>
            </a:r>
            <a:r>
              <a:rPr lang="zh-CN" altLang="zh-CN" sz="2400" b="1" dirty="0">
                <a:solidFill>
                  <a:srgbClr val="0175D5"/>
                </a:solidFill>
                <a:effectLst/>
                <a:latin typeface="+mn-ea"/>
                <a:ea typeface="+mn-ea"/>
                <a:cs typeface="+mn-ea"/>
              </a:rPr>
              <a:t>元。纳税人同时符合残疾、孤老人员和烈属两种以上身份的，不能重复享受。</a:t>
            </a:r>
            <a:endParaRPr lang="zh-CN" altLang="zh-CN" sz="2400" b="1" dirty="0">
              <a:solidFill>
                <a:srgbClr val="0175D5"/>
              </a:solidFill>
              <a:effectLst/>
              <a:latin typeface="+mn-ea"/>
              <a:ea typeface="+mn-ea"/>
              <a:cs typeface="+mn-ea"/>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rPr>
              <a:t>        二、纳税人因自然灾害遭受重大损失的，灾害发生年度起两年内取得的经营所得，个人所得税减征</a:t>
            </a:r>
            <a:r>
              <a:rPr lang="zh-CN" altLang="zh-CN" sz="2400" b="1" dirty="0">
                <a:solidFill>
                  <a:srgbClr val="FF0000"/>
                </a:solidFill>
                <a:effectLst/>
                <a:latin typeface="+mn-ea"/>
                <a:ea typeface="+mn-ea"/>
                <a:cs typeface="+mn-ea"/>
              </a:rPr>
              <a:t>90%</a:t>
            </a:r>
            <a:r>
              <a:rPr lang="zh-CN" altLang="zh-CN" sz="2400" b="1" dirty="0">
                <a:solidFill>
                  <a:srgbClr val="0175D5"/>
                </a:solidFill>
                <a:effectLst/>
                <a:latin typeface="+mn-ea"/>
                <a:ea typeface="+mn-ea"/>
                <a:cs typeface="+mn-ea"/>
              </a:rPr>
              <a:t>，但减征税额每户累计不超过</a:t>
            </a:r>
            <a:r>
              <a:rPr lang="zh-CN" altLang="zh-CN" sz="2400" b="1" dirty="0">
                <a:solidFill>
                  <a:srgbClr val="FF0000"/>
                </a:solidFill>
                <a:effectLst/>
                <a:latin typeface="+mn-ea"/>
                <a:ea typeface="+mn-ea"/>
                <a:cs typeface="+mn-ea"/>
              </a:rPr>
              <a:t>30000元。</a:t>
            </a:r>
            <a:endParaRPr lang="zh-CN" altLang="zh-CN" sz="2400" b="1" dirty="0">
              <a:solidFill>
                <a:srgbClr val="FF0000"/>
              </a:solidFill>
              <a:effectLst/>
              <a:latin typeface="+mn-ea"/>
              <a:ea typeface="+mn-ea"/>
              <a:cs typeface="+mn-ea"/>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rPr>
              <a:t>         本政策自2019年1月1日起施行。</a:t>
            </a:r>
            <a:endParaRPr lang="zh-CN" altLang="zh-CN" sz="2400" b="1" dirty="0">
              <a:solidFill>
                <a:srgbClr val="0175D5"/>
              </a:solidFill>
              <a:effectLst/>
              <a:latin typeface="+mn-ea"/>
              <a:ea typeface="+mn-ea"/>
              <a:cs typeface="+mn-ea"/>
            </a:endParaRPr>
          </a:p>
          <a:p>
            <a:pPr marL="0" lvl="0" algn="l" eaLnBrk="1" latinLnBrk="0" hangingPunct="1">
              <a:lnSpc>
                <a:spcPct val="100000"/>
              </a:lnSpc>
              <a:buClrTx/>
              <a:buSzTx/>
              <a:buNone/>
            </a:pPr>
            <a:endParaRPr lang="zh-CN" altLang="zh-CN" sz="2400" b="1" dirty="0">
              <a:solidFill>
                <a:srgbClr val="0175D5"/>
              </a:solidFill>
              <a:effectLst/>
              <a:latin typeface="+mn-ea"/>
              <a:ea typeface="+mn-ea"/>
              <a:cs typeface="+mn-ea"/>
            </a:endParaRPr>
          </a:p>
        </p:txBody>
      </p:sp>
      <p:sp>
        <p:nvSpPr>
          <p:cNvPr id="3" name="矩形 2"/>
          <p:cNvSpPr/>
          <p:nvPr/>
        </p:nvSpPr>
        <p:spPr>
          <a:xfrm>
            <a:off x="810260" y="1270000"/>
            <a:ext cx="4298950" cy="460375"/>
          </a:xfrm>
          <a:prstGeom prst="rect">
            <a:avLst/>
          </a:prstGeom>
          <a:solidFill>
            <a:srgbClr val="1AA6FF"/>
          </a:solidFill>
        </p:spPr>
        <p:txBody>
          <a:bodyPr wrap="square">
            <a:spAutoFit/>
          </a:bodyPr>
          <a:p>
            <a:pPr indent="358775" algn="l"/>
            <a:r>
              <a:rPr lang="zh-CN" altLang="zh-CN" sz="2400" b="1" dirty="0">
                <a:solidFill>
                  <a:schemeClr val="bg1"/>
                </a:solidFill>
                <a:effectLst/>
                <a:latin typeface="+mn-ea"/>
                <a:ea typeface="+mn-ea"/>
                <a:cs typeface="+mn-ea"/>
                <a:sym typeface="+mn-ea"/>
              </a:rPr>
              <a:t>我省的个人所得税减征政策</a:t>
            </a:r>
            <a:endParaRPr lang="zh-CN" altLang="zh-CN" sz="2400" b="1" dirty="0">
              <a:solidFill>
                <a:schemeClr val="bg1"/>
              </a:solidFill>
              <a:effectLst/>
              <a:latin typeface="+mn-ea"/>
              <a:ea typeface="+mn-ea"/>
              <a:cs typeface="+mn-ea"/>
              <a:sym typeface="+mn-ea"/>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676910" y="1105535"/>
            <a:ext cx="11045190" cy="5015865"/>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en-US" altLang="zh-CN" sz="2800" b="1" dirty="0">
                <a:sym typeface="Helvetica Light" charset="0"/>
              </a:rPr>
              <a:t>    </a:t>
            </a:r>
            <a:r>
              <a:rPr lang="zh-CN" sz="2800" b="1" dirty="0">
                <a:solidFill>
                  <a:srgbClr val="0175D5"/>
                </a:solidFill>
                <a:sym typeface="Helvetica Light" charset="0"/>
              </a:rPr>
              <a:t> </a:t>
            </a:r>
            <a:endParaRPr lang="zh-CN" sz="2800" b="1" dirty="0">
              <a:solidFill>
                <a:srgbClr val="0175D5"/>
              </a:solidFill>
              <a:sym typeface="Helvetica Light" charset="0"/>
            </a:endParaRPr>
          </a:p>
          <a:p>
            <a:pPr marL="0" lvl="0" algn="l" eaLnBrk="1" latinLnBrk="0" hangingPunct="1">
              <a:lnSpc>
                <a:spcPct val="100000"/>
              </a:lnSpc>
              <a:buClrTx/>
              <a:buSzTx/>
              <a:buNone/>
            </a:pPr>
            <a:r>
              <a:rPr lang="zh-CN" sz="2800" b="1" dirty="0">
                <a:solidFill>
                  <a:srgbClr val="0175D5"/>
                </a:solidFill>
                <a:sym typeface="Helvetica Light" charset="0"/>
              </a:rPr>
              <a:t> </a:t>
            </a:r>
            <a:r>
              <a:rPr lang="en-US" altLang="zh-CN" sz="2800" b="1" dirty="0">
                <a:solidFill>
                  <a:srgbClr val="0175D5"/>
                </a:solidFill>
                <a:sym typeface="Helvetica Light" charset="0"/>
              </a:rPr>
              <a:t>     </a:t>
            </a:r>
            <a:r>
              <a:rPr lang="zh-CN" altLang="zh-CN" sz="2400" b="1" dirty="0">
                <a:solidFill>
                  <a:srgbClr val="0175D5"/>
                </a:solidFill>
                <a:effectLst/>
                <a:latin typeface="+mn-ea"/>
                <a:ea typeface="+mn-ea"/>
                <a:cs typeface="+mn-ea"/>
                <a:sym typeface="Helvetica Light" charset="0"/>
              </a:rPr>
              <a:t>根据国税发〔2005〕9号第一条、第三条、第四条、第五条和财税</a:t>
            </a:r>
            <a:r>
              <a:rPr lang="zh-CN" altLang="zh-CN" sz="2400" b="1" dirty="0">
                <a:solidFill>
                  <a:srgbClr val="0175D5"/>
                </a:solidFill>
                <a:effectLst/>
                <a:latin typeface="+mn-ea"/>
                <a:ea typeface="+mn-ea"/>
                <a:cs typeface="+mn-ea"/>
                <a:sym typeface="Helvetica Light" charset="0"/>
              </a:rPr>
              <a:t>〔2018〕164号文件第一条第一款规定，全年一次性奖金个人所得税的税务处理要点如下：</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a:t>
            </a:r>
            <a:r>
              <a:rPr lang="zh-CN" altLang="zh-CN" sz="2400" b="1" dirty="0">
                <a:ln w="12700">
                  <a:solidFill>
                    <a:schemeClr val="accent5"/>
                  </a:solidFill>
                  <a:prstDash val="solid"/>
                </a:ln>
                <a:pattFill prst="ltDnDiag">
                  <a:fgClr>
                    <a:schemeClr val="accent5">
                      <a:lumMod val="60000"/>
                      <a:lumOff val="40000"/>
                    </a:schemeClr>
                  </a:fgClr>
                  <a:bgClr>
                    <a:schemeClr val="bg1"/>
                  </a:bgClr>
                </a:pattFill>
                <a:effectLst/>
                <a:latin typeface="+mn-ea"/>
                <a:ea typeface="+mn-ea"/>
                <a:cs typeface="+mn-ea"/>
                <a:sym typeface="Helvetica Light" charset="0"/>
              </a:rPr>
              <a:t>  </a:t>
            </a:r>
            <a:r>
              <a:rPr lang="zh-CN" altLang="zh-CN" sz="2400" b="1" dirty="0">
                <a:ln w="12700">
                  <a:solidFill>
                    <a:schemeClr val="accent5"/>
                  </a:solidFill>
                  <a:prstDash val="solid"/>
                </a:ln>
                <a:solidFill>
                  <a:srgbClr val="8E004A"/>
                </a:solidFill>
                <a:effectLst/>
                <a:latin typeface="+mn-ea"/>
                <a:ea typeface="+mn-ea"/>
                <a:cs typeface="+mn-ea"/>
                <a:sym typeface="Helvetica Light" charset="0"/>
              </a:rPr>
              <a:t> </a:t>
            </a:r>
            <a:r>
              <a:rPr lang="zh-CN" altLang="zh-CN" sz="2400" dirty="0">
                <a:solidFill>
                  <a:srgbClr val="8E004A"/>
                </a:solidFill>
                <a:latin typeface="+mn-ea"/>
                <a:ea typeface="+mn-ea"/>
                <a:cs typeface="+mn-ea"/>
                <a:sym typeface="Helvetica Light" charset="0"/>
              </a:rPr>
              <a:t>（1）全年一次性奖金适用范围。</a:t>
            </a:r>
            <a:endParaRPr lang="zh-CN" altLang="zh-CN" sz="2400" dirty="0">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1）全年一次性奖金是指行政机关、企事业单位等扣缴义务人根据其全年经济效益和对雇员全年工作业绩的综合考核情况，向雇员发放的一次性奖金。</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上述一次性奖金也包括年终加薪、实行年薪制和绩效工资办法的单位根据考核情况兑现的年薪和绩效工资。</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2）实行年薪制和绩效工资的单位，个人取得年终兑现的年薪和绩效工资</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雇员取得除全年一次性奖金以外的其他各种名目奖金，如半年奖、季度奖、加班奖、先进奖、考勤奖等，一律与当月工资、薪金收入合并，按税法规定缴纳个人所得税。</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endParaRPr lang="zh-CN" altLang="zh-CN" sz="2400" b="1" dirty="0">
              <a:solidFill>
                <a:srgbClr val="0175D5"/>
              </a:solidFill>
              <a:effectLst/>
              <a:latin typeface="+mn-ea"/>
              <a:ea typeface="+mn-ea"/>
              <a:cs typeface="+mn-ea"/>
              <a:sym typeface="Helvetica Light" charset="0"/>
            </a:endParaRPr>
          </a:p>
        </p:txBody>
      </p:sp>
      <p:sp>
        <p:nvSpPr>
          <p:cNvPr id="4" name="矩形 3"/>
          <p:cNvSpPr/>
          <p:nvPr/>
        </p:nvSpPr>
        <p:spPr>
          <a:xfrm>
            <a:off x="859790" y="567083"/>
            <a:ext cx="3021965" cy="460375"/>
          </a:xfrm>
          <a:prstGeom prst="rect">
            <a:avLst/>
          </a:prstGeom>
          <a:solidFill>
            <a:srgbClr val="1AA6FF"/>
          </a:solidFill>
        </p:spPr>
        <p:txBody>
          <a:bodyPr wrap="none">
            <a:spAutoFit/>
          </a:bodyPr>
          <a:p>
            <a:pPr marL="0" lvl="0" algn="l" eaLnBrk="1" latinLnBrk="0" hangingPunct="1">
              <a:lnSpc>
                <a:spcPct val="100000"/>
              </a:lnSpc>
              <a:buClrTx/>
              <a:buSzTx/>
              <a:buNone/>
            </a:pPr>
            <a:r>
              <a:rPr lang="zh-CN" altLang="zh-CN" sz="2400" b="1" dirty="0">
                <a:solidFill>
                  <a:schemeClr val="bg1"/>
                </a:solidFill>
                <a:effectLst/>
                <a:latin typeface="+mn-ea"/>
                <a:ea typeface="+mn-ea"/>
                <a:cs typeface="+mn-ea"/>
                <a:sym typeface="Helvetica Light" charset="0"/>
              </a:rPr>
              <a:t>全年一次性奖金政策</a:t>
            </a:r>
            <a:r>
              <a:rPr lang="zh-CN" altLang="zh-CN" sz="2400" b="1" dirty="0">
                <a:solidFill>
                  <a:srgbClr val="0175D5"/>
                </a:solidFill>
                <a:effectLst/>
                <a:latin typeface="+mn-ea"/>
                <a:ea typeface="+mn-ea"/>
                <a:cs typeface="+mn-ea"/>
                <a:sym typeface="Helvetica Light" charset="0"/>
              </a:rPr>
              <a:t> </a:t>
            </a:r>
            <a:endParaRPr lang="zh-CN" altLang="zh-CN" sz="2400" b="1" dirty="0">
              <a:solidFill>
                <a:schemeClr val="bg1"/>
              </a:solidFill>
              <a:effectLst/>
              <a:latin typeface="+mn-ea"/>
              <a:ea typeface="+mn-ea"/>
              <a:cs typeface="+mn-ea"/>
              <a:sym typeface="+mn-ea"/>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773430" y="1393825"/>
            <a:ext cx="11045190" cy="3476625"/>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en-US" altLang="zh-CN" sz="2800" b="1" dirty="0">
                <a:sym typeface="Helvetica Light" charset="0"/>
              </a:rPr>
              <a:t>    </a:t>
            </a:r>
            <a:r>
              <a:rPr lang="zh-CN" sz="2800" b="1" dirty="0">
                <a:solidFill>
                  <a:srgbClr val="0175D5"/>
                </a:solidFill>
                <a:sym typeface="Helvetica Light" charset="0"/>
              </a:rPr>
              <a:t> </a:t>
            </a:r>
            <a:endParaRPr lang="zh-CN" sz="2800" b="1" dirty="0">
              <a:solidFill>
                <a:srgbClr val="0175D5"/>
              </a:solidFill>
              <a:sym typeface="Helvetica Light" charset="0"/>
            </a:endParaRPr>
          </a:p>
          <a:p>
            <a:pPr marL="0" lvl="0" algn="l" eaLnBrk="1" latinLnBrk="0" hangingPunct="1">
              <a:lnSpc>
                <a:spcPct val="100000"/>
              </a:lnSpc>
              <a:buClrTx/>
              <a:buSzTx/>
              <a:buNone/>
            </a:pPr>
            <a:r>
              <a:rPr lang="en-US" altLang="zh-CN" sz="2400" b="1" dirty="0">
                <a:gradFill>
                  <a:gsLst>
                    <a:gs pos="0">
                      <a:srgbClr val="14CD68"/>
                    </a:gs>
                    <a:gs pos="100000">
                      <a:srgbClr val="035C7D"/>
                    </a:gs>
                  </a:gsLst>
                  <a:lin scaled="0"/>
                </a:gradFill>
                <a:effectLst/>
                <a:latin typeface="+mn-ea"/>
                <a:ea typeface="+mn-ea"/>
                <a:cs typeface="+mn-ea"/>
                <a:sym typeface="Helvetica Light" charset="0"/>
              </a:rPr>
              <a:t>     </a:t>
            </a:r>
            <a:r>
              <a:rPr lang="zh-CN" altLang="zh-CN" sz="2400" dirty="0">
                <a:solidFill>
                  <a:srgbClr val="8E004A"/>
                </a:solidFill>
                <a:latin typeface="+mn-ea"/>
                <a:ea typeface="+mn-ea"/>
                <a:cs typeface="+mn-ea"/>
                <a:sym typeface="Helvetica Light" charset="0"/>
              </a:rPr>
              <a:t>（2）全年一次性奖金在2021年12月31日前计税方法有两种选择。</a:t>
            </a:r>
            <a:endParaRPr lang="zh-CN" altLang="zh-CN" sz="2400" dirty="0">
              <a:solidFill>
                <a:srgbClr val="8E004A"/>
              </a:solidFill>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1）不并入当年综合所得，以全年一次性奖金收入除以12个月得到的数额，按照</a:t>
            </a:r>
            <a:r>
              <a:rPr lang="zh-CN" altLang="zh-CN" sz="2400" b="1" dirty="0">
                <a:solidFill>
                  <a:srgbClr val="FF0000"/>
                </a:solidFill>
                <a:effectLst/>
                <a:latin typeface="+mn-ea"/>
                <a:ea typeface="+mn-ea"/>
                <a:cs typeface="+mn-ea"/>
                <a:sym typeface="Helvetica Light" charset="0"/>
              </a:rPr>
              <a:t>按月换算后的综合所得税率表</a:t>
            </a:r>
            <a:r>
              <a:rPr lang="zh-CN" altLang="zh-CN" sz="2400" b="1" dirty="0">
                <a:solidFill>
                  <a:srgbClr val="0175D5"/>
                </a:solidFill>
                <a:effectLst/>
                <a:latin typeface="+mn-ea"/>
                <a:ea typeface="+mn-ea"/>
                <a:cs typeface="+mn-ea"/>
                <a:sym typeface="Helvetica Light" charset="0"/>
              </a:rPr>
              <a:t>，确定适用税率和速算扣除数，单独计算纳税。</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2）选择并入当年综合所得计算纳税。</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（3）自2022年1月1日起，居民个人取得全年一次性奖金，</a:t>
            </a:r>
            <a:r>
              <a:rPr lang="zh-CN" altLang="zh-CN" sz="2400" b="1" dirty="0">
                <a:solidFill>
                  <a:srgbClr val="FF0000"/>
                </a:solidFill>
                <a:effectLst/>
                <a:latin typeface="+mn-ea"/>
                <a:ea typeface="+mn-ea"/>
                <a:cs typeface="+mn-ea"/>
                <a:sym typeface="Helvetica Light" charset="0"/>
              </a:rPr>
              <a:t>应并入</a:t>
            </a:r>
            <a:r>
              <a:rPr lang="zh-CN" altLang="zh-CN" sz="2400" b="1" dirty="0">
                <a:solidFill>
                  <a:srgbClr val="0175D5"/>
                </a:solidFill>
                <a:effectLst/>
                <a:latin typeface="+mn-ea"/>
                <a:ea typeface="+mn-ea"/>
                <a:cs typeface="+mn-ea"/>
                <a:sym typeface="Helvetica Light" charset="0"/>
              </a:rPr>
              <a:t>当年综合所得计算缴纳个人所得税。</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en-US" altLang="zh-CN" sz="2400" b="1" dirty="0">
                <a:sym typeface="Helvetica Light" charset="0"/>
              </a:rPr>
              <a:t>    </a:t>
            </a:r>
            <a:r>
              <a:rPr lang="zh-CN" sz="2400" b="1" dirty="0">
                <a:solidFill>
                  <a:srgbClr val="0175D5"/>
                </a:solidFill>
                <a:sym typeface="Helvetica Light" charset="0"/>
              </a:rPr>
              <a:t>   </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endParaRPr lang="zh-CN" altLang="zh-CN" sz="2400" b="1" dirty="0">
              <a:solidFill>
                <a:srgbClr val="0175D5"/>
              </a:solidFill>
              <a:effectLst/>
              <a:latin typeface="+mn-ea"/>
              <a:ea typeface="+mn-ea"/>
              <a:cs typeface="+mn-ea"/>
              <a:sym typeface="Helvetica Light"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786765" y="1626235"/>
            <a:ext cx="9952990" cy="4154170"/>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一、个人取得的与任职或者受雇相关且对本单位职工普遍发放的补贴奖金等收入，均应按照“工资、薪金所得” 项目依法缴纳个人所得税，</a:t>
            </a:r>
            <a:r>
              <a:rPr lang="zh-CN" altLang="zh-CN" sz="2400" b="1" dirty="0">
                <a:solidFill>
                  <a:srgbClr val="FF0000"/>
                </a:solidFill>
                <a:effectLst/>
                <a:latin typeface="+mn-ea"/>
                <a:ea typeface="+mn-ea"/>
                <a:cs typeface="+mn-ea"/>
                <a:sym typeface="Helvetica Light" charset="0"/>
              </a:rPr>
              <a:t>包括但不限于</a:t>
            </a:r>
            <a:r>
              <a:rPr lang="zh-CN" altLang="zh-CN" sz="2400" b="1" dirty="0">
                <a:solidFill>
                  <a:srgbClr val="0175D5"/>
                </a:solidFill>
                <a:effectLst/>
                <a:latin typeface="+mn-ea"/>
                <a:ea typeface="+mn-ea"/>
                <a:cs typeface="+mn-ea"/>
                <a:sym typeface="Helvetica Light" charset="0"/>
              </a:rPr>
              <a:t>绩效考核奖、目标考核奖、综合治理奖、平安建设奖等奖金收入以及未休假补贴等奖励性质的收入。</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en-US" altLang="zh-CN" sz="2400" b="1" dirty="0">
                <a:solidFill>
                  <a:srgbClr val="0175D5"/>
                </a:solidFill>
                <a:effectLst/>
                <a:latin typeface="+mn-ea"/>
                <a:ea typeface="+mn-ea"/>
                <a:cs typeface="+mn-ea"/>
                <a:sym typeface="Helvetica Light" charset="0"/>
              </a:rPr>
              <a:t>       </a:t>
            </a:r>
            <a:r>
              <a:rPr lang="zh-CN" altLang="en-US" sz="2400" b="1" dirty="0">
                <a:solidFill>
                  <a:srgbClr val="0175D5"/>
                </a:solidFill>
                <a:effectLst/>
                <a:latin typeface="+mn-ea"/>
                <a:cs typeface="+mn-ea"/>
                <a:sym typeface="Helvetica Light" charset="0"/>
              </a:rPr>
              <a:t>二</a:t>
            </a:r>
            <a:r>
              <a:rPr lang="zh-CN" altLang="zh-CN" sz="2400" b="1" dirty="0">
                <a:solidFill>
                  <a:srgbClr val="0175D5"/>
                </a:solidFill>
                <a:effectLst/>
                <a:latin typeface="+mn-ea"/>
                <a:ea typeface="+mn-ea"/>
                <a:cs typeface="+mn-ea"/>
                <a:sym typeface="Helvetica Light" charset="0"/>
              </a:rPr>
              <a:t>、除</a:t>
            </a:r>
            <a:r>
              <a:rPr lang="zh-CN" altLang="zh-CN" sz="2400" b="1" dirty="0">
                <a:solidFill>
                  <a:srgbClr val="FF0000"/>
                </a:solidFill>
                <a:effectLst/>
                <a:latin typeface="+mn-ea"/>
                <a:ea typeface="+mn-ea"/>
                <a:cs typeface="+mn-ea"/>
                <a:sym typeface="Helvetica Light" charset="0"/>
              </a:rPr>
              <a:t>省级及以上</a:t>
            </a:r>
            <a:r>
              <a:rPr lang="zh-CN" altLang="zh-CN" sz="2400" b="1" dirty="0">
                <a:solidFill>
                  <a:srgbClr val="0175D5"/>
                </a:solidFill>
                <a:effectLst/>
                <a:latin typeface="+mn-ea"/>
                <a:ea typeface="+mn-ea"/>
                <a:cs typeface="+mn-ea"/>
                <a:sym typeface="Helvetica Light" charset="0"/>
              </a:rPr>
              <a:t>部门发放的精神文明奖和取暖费外，需将各类工资薪金全部纳入申报范围。</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en-US" altLang="zh-CN" sz="2400" b="1" dirty="0">
                <a:solidFill>
                  <a:srgbClr val="0175D5"/>
                </a:solidFill>
                <a:sym typeface="Helvetica Light" charset="0"/>
              </a:rPr>
              <a:t>       </a:t>
            </a:r>
            <a:r>
              <a:rPr lang="zh-CN" altLang="en-US" sz="2400" b="1" dirty="0">
                <a:solidFill>
                  <a:srgbClr val="0175D5"/>
                </a:solidFill>
                <a:sym typeface="Helvetica Light" charset="0"/>
              </a:rPr>
              <a:t>三</a:t>
            </a:r>
            <a:r>
              <a:rPr lang="zh-CN" altLang="zh-CN" sz="2400" b="1" dirty="0">
                <a:solidFill>
                  <a:srgbClr val="0175D5"/>
                </a:solidFill>
                <a:effectLst/>
                <a:latin typeface="+mn-ea"/>
                <a:ea typeface="+mn-ea"/>
                <a:cs typeface="+mn-ea"/>
                <a:sym typeface="Helvetica Light" charset="0"/>
              </a:rPr>
              <a:t>、现仅对 </a:t>
            </a:r>
            <a:r>
              <a:rPr lang="zh-CN" altLang="zh-CN" sz="2400" b="1" dirty="0">
                <a:solidFill>
                  <a:srgbClr val="FF0000"/>
                </a:solidFill>
                <a:effectLst/>
                <a:latin typeface="+mn-ea"/>
                <a:ea typeface="+mn-ea"/>
                <a:cs typeface="+mn-ea"/>
                <a:sym typeface="Helvetica Light" charset="0"/>
              </a:rPr>
              <a:t>2021 年及以后发放的补贴奖金</a:t>
            </a:r>
            <a:r>
              <a:rPr lang="zh-CN" altLang="zh-CN" sz="2400" b="1" dirty="0">
                <a:solidFill>
                  <a:srgbClr val="0175D5"/>
                </a:solidFill>
                <a:effectLst/>
                <a:latin typeface="+mn-ea"/>
                <a:ea typeface="+mn-ea"/>
                <a:cs typeface="+mn-ea"/>
                <a:sym typeface="Helvetica Light" charset="0"/>
              </a:rPr>
              <a:t>，行政事业单位应</a:t>
            </a:r>
            <a:r>
              <a:rPr lang="zh-CN" altLang="zh-CN" sz="2400" b="1" dirty="0">
                <a:solidFill>
                  <a:srgbClr val="FF0000"/>
                </a:solidFill>
                <a:effectLst/>
                <a:latin typeface="+mn-ea"/>
                <a:ea typeface="+mn-ea"/>
                <a:cs typeface="+mn-ea"/>
                <a:sym typeface="Helvetica Light" charset="0"/>
              </a:rPr>
              <a:t>严格依法履行扣缴义务</a:t>
            </a:r>
            <a:r>
              <a:rPr lang="zh-CN" altLang="zh-CN" sz="2400" b="1" dirty="0">
                <a:solidFill>
                  <a:srgbClr val="0175D5"/>
                </a:solidFill>
                <a:effectLst/>
                <a:latin typeface="+mn-ea"/>
                <a:ea typeface="+mn-ea"/>
                <a:cs typeface="+mn-ea"/>
                <a:sym typeface="Helvetica Light" charset="0"/>
              </a:rPr>
              <a:t>。即凡是职工在</a:t>
            </a:r>
            <a:r>
              <a:rPr lang="zh-CN" altLang="zh-CN" sz="2400" b="1" dirty="0">
                <a:solidFill>
                  <a:srgbClr val="FF0000"/>
                </a:solidFill>
                <a:effectLst/>
                <a:latin typeface="+mn-ea"/>
                <a:ea typeface="+mn-ea"/>
                <a:cs typeface="+mn-ea"/>
                <a:sym typeface="Helvetica Light" charset="0"/>
              </a:rPr>
              <a:t>2021年1月1日以后</a:t>
            </a:r>
            <a:r>
              <a:rPr lang="zh-CN" altLang="zh-CN" sz="2400" b="1" dirty="0">
                <a:solidFill>
                  <a:srgbClr val="0175D5"/>
                </a:solidFill>
                <a:effectLst/>
                <a:latin typeface="+mn-ea"/>
                <a:ea typeface="+mn-ea"/>
                <a:cs typeface="+mn-ea"/>
                <a:sym typeface="Helvetica Light" charset="0"/>
              </a:rPr>
              <a:t>取得的补贴奖金，不论该补贴奖金的所属年度，均属于扣缴的范畴。</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endParaRPr lang="zh-CN" sz="2400" b="1" dirty="0">
              <a:solidFill>
                <a:srgbClr val="FF0000"/>
              </a:solidFill>
              <a:sym typeface="Helvetica Light" charset="0"/>
            </a:endParaRPr>
          </a:p>
        </p:txBody>
      </p:sp>
      <p:sp>
        <p:nvSpPr>
          <p:cNvPr id="3" name="矩形 2"/>
          <p:cNvSpPr/>
          <p:nvPr/>
        </p:nvSpPr>
        <p:spPr>
          <a:xfrm>
            <a:off x="786765" y="1043968"/>
            <a:ext cx="2715895" cy="460375"/>
          </a:xfrm>
          <a:prstGeom prst="rect">
            <a:avLst/>
          </a:prstGeom>
          <a:solidFill>
            <a:srgbClr val="1AA6FF"/>
          </a:solidFill>
        </p:spPr>
        <p:txBody>
          <a:bodyPr wrap="none">
            <a:spAutoFit/>
          </a:bodyPr>
          <a:p>
            <a:pPr marL="0" lvl="0" algn="l" eaLnBrk="1" latinLnBrk="0" hangingPunct="1">
              <a:lnSpc>
                <a:spcPct val="100000"/>
              </a:lnSpc>
              <a:buClrTx/>
              <a:buSzTx/>
              <a:buNone/>
            </a:pPr>
            <a:r>
              <a:rPr lang="zh-CN" altLang="zh-CN" sz="2400" b="1" dirty="0">
                <a:solidFill>
                  <a:schemeClr val="bg1"/>
                </a:solidFill>
                <a:effectLst/>
                <a:latin typeface="+mn-ea"/>
                <a:ea typeface="+mn-ea"/>
                <a:cs typeface="+mn-ea"/>
                <a:sym typeface="Helvetica Light" charset="0"/>
              </a:rPr>
              <a:t>应注意的三个情况</a:t>
            </a:r>
            <a:r>
              <a:rPr lang="zh-CN" altLang="zh-CN" sz="2400" b="1" dirty="0">
                <a:solidFill>
                  <a:srgbClr val="0175D5"/>
                </a:solidFill>
                <a:effectLst/>
                <a:latin typeface="+mn-ea"/>
                <a:ea typeface="+mn-ea"/>
                <a:cs typeface="+mn-ea"/>
                <a:sym typeface="Helvetica Light" charset="0"/>
              </a:rPr>
              <a:t> </a:t>
            </a:r>
            <a:endParaRPr lang="zh-CN" altLang="zh-CN" sz="2400" b="1" dirty="0">
              <a:solidFill>
                <a:schemeClr val="bg1"/>
              </a:solidFill>
              <a:effectLst/>
              <a:latin typeface="+mn-ea"/>
              <a:ea typeface="+mn-ea"/>
              <a:cs typeface="+mn-ea"/>
              <a:sym typeface="+mn-ea"/>
            </a:endParaRPr>
          </a:p>
        </p:txBody>
      </p:sp>
      <p:grpSp>
        <p:nvGrpSpPr>
          <p:cNvPr id="21" name="组合 20"/>
          <p:cNvGrpSpPr/>
          <p:nvPr/>
        </p:nvGrpSpPr>
        <p:grpSpPr bwMode="auto">
          <a:xfrm>
            <a:off x="786765" y="478155"/>
            <a:ext cx="5232399" cy="473746"/>
            <a:chOff x="990928" y="459019"/>
            <a:chExt cx="4076858" cy="481544"/>
          </a:xfrm>
        </p:grpSpPr>
        <p:grpSp>
          <p:nvGrpSpPr>
            <p:cNvPr id="20495" name="组合 31"/>
            <p:cNvGrpSpPr/>
            <p:nvPr/>
          </p:nvGrpSpPr>
          <p:grpSpPr bwMode="auto">
            <a:xfrm>
              <a:off x="990928" y="459019"/>
              <a:ext cx="3972958" cy="481544"/>
              <a:chOff x="990928" y="459019"/>
              <a:chExt cx="3972958" cy="481544"/>
            </a:xfrm>
          </p:grpSpPr>
          <p:sp>
            <p:nvSpPr>
              <p:cNvPr id="10" name="矩形 9"/>
              <p:cNvSpPr/>
              <p:nvPr/>
            </p:nvSpPr>
            <p:spPr>
              <a:xfrm>
                <a:off x="2676838" y="894470"/>
                <a:ext cx="2287048" cy="46056"/>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pic>
            <p:nvPicPr>
              <p:cNvPr id="20498" name="图片 10" descr="标题.png"/>
              <p:cNvPicPr>
                <a:picLocks noChangeAspect="1"/>
              </p:cNvPicPr>
              <p:nvPr/>
            </p:nvPicPr>
            <p:blipFill>
              <a:blip r:embed="rId1" cstate="print"/>
              <a:srcRect/>
              <a:stretch>
                <a:fillRect/>
              </a:stretch>
            </p:blipFill>
            <p:spPr bwMode="auto">
              <a:xfrm>
                <a:off x="990928" y="459019"/>
                <a:ext cx="1950559" cy="481544"/>
              </a:xfrm>
              <a:prstGeom prst="rect">
                <a:avLst/>
              </a:prstGeom>
              <a:noFill/>
              <a:ln w="9525">
                <a:noFill/>
                <a:miter lim="800000"/>
                <a:headEnd/>
                <a:tailEnd/>
              </a:ln>
            </p:spPr>
          </p:pic>
        </p:grpSp>
        <p:sp>
          <p:nvSpPr>
            <p:cNvPr id="20496" name="TextBox 8"/>
            <p:cNvSpPr txBox="1">
              <a:spLocks noChangeArrowheads="1"/>
            </p:cNvSpPr>
            <p:nvPr/>
          </p:nvSpPr>
          <p:spPr bwMode="auto">
            <a:xfrm>
              <a:off x="2880433" y="459019"/>
              <a:ext cx="2187353" cy="405344"/>
            </a:xfrm>
            <a:prstGeom prst="rect">
              <a:avLst/>
            </a:prstGeom>
            <a:noFill/>
            <a:ln w="9525">
              <a:noFill/>
              <a:miter lim="800000"/>
            </a:ln>
          </p:spPr>
          <p:txBody>
            <a:bodyPr wrap="square">
              <a:spAutoFit/>
            </a:bodyPr>
            <a:p>
              <a:r>
                <a:rPr lang="zh-CN" altLang="en-US" sz="2000" b="1">
                  <a:ea typeface="微软雅黑" panose="020B0503020204020204" pitchFamily="34" charset="-122"/>
                </a:rPr>
                <a:t>依法扣缴补贴奖金个税</a:t>
              </a:r>
              <a:endParaRPr lang="zh-CN" altLang="en-US" sz="2000" b="1">
                <a:ea typeface="微软雅黑" panose="020B0503020204020204" pitchFamily="34" charset="-122"/>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774700" y="1779905"/>
            <a:ext cx="9952990" cy="2676525"/>
          </a:xfrm>
          <a:prstGeom prst="rect">
            <a:avLst/>
          </a:prstGeom>
          <a:noFill/>
          <a:ln w="28575" cmpd="sng">
            <a:solidFill>
              <a:srgbClr val="008AF2"/>
            </a:solidFill>
            <a:prstDash val="sysDash"/>
          </a:ln>
        </p:spPr>
        <p:txBody>
          <a:bodyPr wrap="square" rtlCol="0" anchor="t">
            <a:spAutoFit/>
          </a:bodyPr>
          <a:p>
            <a:pPr marL="0" lvl="0" indent="0" eaLnBrk="1" latinLnBrk="0" hangingPunct="1">
              <a:lnSpc>
                <a:spcPct val="200000"/>
              </a:lnSpc>
              <a:buNone/>
            </a:pPr>
            <a:r>
              <a:rPr lang="en-US" altLang="zh-CN" sz="2800" b="1" dirty="0">
                <a:solidFill>
                  <a:srgbClr val="0175D5"/>
                </a:solidFill>
                <a:sym typeface="Helvetica Light" charset="0"/>
              </a:rPr>
              <a:t>       ·</a:t>
            </a:r>
            <a:r>
              <a:rPr lang="zh-CN" altLang="en-US" sz="2800" b="1" dirty="0">
                <a:solidFill>
                  <a:srgbClr val="0175D5"/>
                </a:solidFill>
                <a:sym typeface="Helvetica Light" charset="0"/>
              </a:rPr>
              <a:t>未把应税的补贴奖金作为应税收入，未纳入应税范围</a:t>
            </a:r>
            <a:endParaRPr lang="zh-CN" altLang="en-US" sz="2800" b="1" dirty="0">
              <a:solidFill>
                <a:srgbClr val="0175D5"/>
              </a:solidFill>
              <a:sym typeface="Helvetica Light" charset="0"/>
            </a:endParaRPr>
          </a:p>
          <a:p>
            <a:pPr marL="0" lvl="0" indent="0" eaLnBrk="1" latinLnBrk="0" hangingPunct="1">
              <a:lnSpc>
                <a:spcPct val="200000"/>
              </a:lnSpc>
              <a:buNone/>
            </a:pPr>
            <a:r>
              <a:rPr lang="en-US" altLang="zh-CN" sz="2800" b="1" dirty="0">
                <a:solidFill>
                  <a:srgbClr val="0175D5"/>
                </a:solidFill>
                <a:sym typeface="Helvetica Light" charset="0"/>
              </a:rPr>
              <a:t>       ·</a:t>
            </a:r>
            <a:r>
              <a:rPr lang="zh-CN" altLang="en-US" sz="2800" b="1" dirty="0">
                <a:solidFill>
                  <a:srgbClr val="0175D5"/>
                </a:solidFill>
                <a:sym typeface="Helvetica Light" charset="0"/>
              </a:rPr>
              <a:t>申报的同时作为</a:t>
            </a:r>
            <a:r>
              <a:rPr lang="en-US" altLang="zh-CN" sz="2800" b="1" dirty="0">
                <a:solidFill>
                  <a:srgbClr val="0175D5"/>
                </a:solidFill>
                <a:sym typeface="Helvetica Light" charset="0"/>
              </a:rPr>
              <a:t>“</a:t>
            </a:r>
            <a:r>
              <a:rPr lang="zh-CN" altLang="en-US" sz="2800" b="1" dirty="0">
                <a:solidFill>
                  <a:srgbClr val="0175D5"/>
                </a:solidFill>
                <a:sym typeface="Helvetica Light" charset="0"/>
              </a:rPr>
              <a:t>免税收入</a:t>
            </a:r>
            <a:r>
              <a:rPr lang="en-US" altLang="zh-CN" sz="2800" b="1" dirty="0">
                <a:solidFill>
                  <a:srgbClr val="0175D5"/>
                </a:solidFill>
                <a:sym typeface="Helvetica Light" charset="0"/>
              </a:rPr>
              <a:t>”</a:t>
            </a:r>
            <a:r>
              <a:rPr lang="zh-CN" altLang="en-US" sz="2800" b="1" dirty="0">
                <a:solidFill>
                  <a:srgbClr val="0175D5"/>
                </a:solidFill>
                <a:sym typeface="Helvetica Light" charset="0"/>
              </a:rPr>
              <a:t>或</a:t>
            </a:r>
            <a:r>
              <a:rPr lang="en-US" altLang="zh-CN" sz="2800" b="1" dirty="0">
                <a:solidFill>
                  <a:srgbClr val="0175D5"/>
                </a:solidFill>
                <a:sym typeface="Helvetica Light" charset="0"/>
              </a:rPr>
              <a:t>“</a:t>
            </a:r>
            <a:r>
              <a:rPr lang="zh-CN" altLang="en-US" sz="2800" b="1" dirty="0">
                <a:solidFill>
                  <a:srgbClr val="0175D5"/>
                </a:solidFill>
                <a:sym typeface="Helvetica Light" charset="0"/>
              </a:rPr>
              <a:t>其他扣除</a:t>
            </a:r>
            <a:r>
              <a:rPr lang="en-US" altLang="zh-CN" sz="2800" b="1" dirty="0">
                <a:solidFill>
                  <a:srgbClr val="0175D5"/>
                </a:solidFill>
                <a:sym typeface="Helvetica Light" charset="0"/>
              </a:rPr>
              <a:t>”</a:t>
            </a:r>
            <a:r>
              <a:rPr lang="zh-CN" altLang="en-US" sz="2800" b="1" dirty="0">
                <a:solidFill>
                  <a:srgbClr val="0175D5"/>
                </a:solidFill>
                <a:sym typeface="Helvetica Light" charset="0"/>
              </a:rPr>
              <a:t>进行扣除，实际没有缴税</a:t>
            </a:r>
            <a:endParaRPr lang="zh-CN" altLang="en-US" sz="2800" b="1" dirty="0">
              <a:solidFill>
                <a:srgbClr val="0175D5"/>
              </a:solidFill>
              <a:sym typeface="Helvetica Light" charset="0"/>
            </a:endParaRPr>
          </a:p>
        </p:txBody>
      </p:sp>
      <p:sp>
        <p:nvSpPr>
          <p:cNvPr id="4" name="矩形 3"/>
          <p:cNvSpPr/>
          <p:nvPr/>
        </p:nvSpPr>
        <p:spPr>
          <a:xfrm>
            <a:off x="774700" y="1185573"/>
            <a:ext cx="2715895" cy="460375"/>
          </a:xfrm>
          <a:prstGeom prst="rect">
            <a:avLst/>
          </a:prstGeom>
          <a:solidFill>
            <a:srgbClr val="1AA6FF"/>
          </a:solidFill>
        </p:spPr>
        <p:txBody>
          <a:bodyPr wrap="none">
            <a:spAutoFit/>
          </a:bodyPr>
          <a:p>
            <a:pPr marL="0" lvl="0" algn="l" eaLnBrk="1" latinLnBrk="0" hangingPunct="1">
              <a:lnSpc>
                <a:spcPct val="100000"/>
              </a:lnSpc>
              <a:buClrTx/>
              <a:buSzTx/>
              <a:buNone/>
            </a:pPr>
            <a:r>
              <a:rPr lang="zh-CN" sz="2400" b="1" dirty="0">
                <a:solidFill>
                  <a:schemeClr val="bg1"/>
                </a:solidFill>
                <a:sym typeface="Helvetica Light" charset="0"/>
              </a:rPr>
              <a:t>需整改的两种情形</a:t>
            </a:r>
            <a:r>
              <a:rPr lang="zh-CN" altLang="zh-CN" sz="2400" b="1" dirty="0">
                <a:solidFill>
                  <a:schemeClr val="bg1"/>
                </a:solidFill>
                <a:effectLst/>
                <a:latin typeface="+mn-ea"/>
                <a:ea typeface="+mn-ea"/>
                <a:cs typeface="+mn-ea"/>
                <a:sym typeface="Helvetica Light" charset="0"/>
              </a:rPr>
              <a:t> </a:t>
            </a:r>
            <a:endParaRPr lang="zh-CN" altLang="zh-CN" sz="2400" b="1" dirty="0">
              <a:solidFill>
                <a:schemeClr val="bg1"/>
              </a:solidFill>
              <a:effectLst/>
              <a:latin typeface="+mn-ea"/>
              <a:ea typeface="+mn-ea"/>
              <a:cs typeface="+mn-ea"/>
              <a:sym typeface="Helvetica Light"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774700" y="1475105"/>
            <a:ext cx="9952990" cy="4338320"/>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en-US" altLang="zh-CN" sz="2800" b="1" dirty="0">
                <a:solidFill>
                  <a:srgbClr val="0175D5"/>
                </a:solidFill>
                <a:sym typeface="Helvetica Light" charset="0"/>
              </a:rPr>
              <a:t>      </a:t>
            </a:r>
            <a:endParaRPr lang="en-US" altLang="zh-CN" sz="2800" b="1" dirty="0">
              <a:solidFill>
                <a:srgbClr val="0175D5"/>
              </a:solidFill>
              <a:sym typeface="Helvetica Light" charset="0"/>
            </a:endParaRPr>
          </a:p>
          <a:p>
            <a:pPr marL="0" lvl="0" algn="l" eaLnBrk="1" latinLnBrk="0" hangingPunct="1">
              <a:lnSpc>
                <a:spcPct val="100000"/>
              </a:lnSpc>
              <a:buClrTx/>
              <a:buSzTx/>
              <a:buNone/>
            </a:pPr>
            <a:r>
              <a:rPr lang="en-US" altLang="zh-CN" sz="2800" b="1" dirty="0">
                <a:solidFill>
                  <a:srgbClr val="0175D5"/>
                </a:solidFill>
                <a:sym typeface="Helvetica Light" charset="0"/>
              </a:rPr>
              <a:t>    </a:t>
            </a:r>
            <a:r>
              <a:rPr lang="zh-CN" altLang="zh-CN" sz="2400" b="1" dirty="0">
                <a:solidFill>
                  <a:srgbClr val="0175D5"/>
                </a:solidFill>
                <a:effectLst/>
                <a:latin typeface="+mn-ea"/>
                <a:ea typeface="+mn-ea"/>
                <a:cs typeface="+mn-ea"/>
                <a:sym typeface="Helvetica Light" charset="0"/>
              </a:rPr>
              <a:t>   1</a:t>
            </a:r>
            <a:r>
              <a:rPr lang="en-US" altLang="zh-CN" sz="2400" b="1" dirty="0">
                <a:solidFill>
                  <a:srgbClr val="0175D5"/>
                </a:solidFill>
                <a:effectLst/>
                <a:latin typeface="+mn-ea"/>
                <a:ea typeface="+mn-ea"/>
                <a:cs typeface="+mn-ea"/>
                <a:sym typeface="Helvetica Light" charset="0"/>
              </a:rPr>
              <a:t>.</a:t>
            </a:r>
            <a:r>
              <a:rPr lang="zh-CN" altLang="zh-CN" sz="2400" b="1" dirty="0">
                <a:solidFill>
                  <a:srgbClr val="0175D5"/>
                </a:solidFill>
                <a:effectLst/>
                <a:latin typeface="+mn-ea"/>
                <a:ea typeface="+mn-ea"/>
                <a:cs typeface="+mn-ea"/>
                <a:sym typeface="Helvetica Light" charset="0"/>
              </a:rPr>
              <a:t>（1）如果单位</a:t>
            </a:r>
            <a:r>
              <a:rPr lang="zh-CN" altLang="zh-CN" sz="2400" b="1" dirty="0">
                <a:solidFill>
                  <a:srgbClr val="FF0000"/>
                </a:solidFill>
                <a:effectLst/>
                <a:latin typeface="+mn-ea"/>
                <a:ea typeface="+mn-ea"/>
                <a:cs typeface="+mn-ea"/>
                <a:sym typeface="Helvetica Light" charset="0"/>
              </a:rPr>
              <a:t>11月上半月</a:t>
            </a:r>
            <a:r>
              <a:rPr lang="zh-CN" altLang="zh-CN" sz="2400" b="1" dirty="0">
                <a:solidFill>
                  <a:srgbClr val="0175D5"/>
                </a:solidFill>
                <a:effectLst/>
                <a:latin typeface="+mn-ea"/>
                <a:ea typeface="+mn-ea"/>
                <a:cs typeface="+mn-ea"/>
                <a:sym typeface="Helvetica Light" charset="0"/>
              </a:rPr>
              <a:t>发放且在</a:t>
            </a:r>
            <a:r>
              <a:rPr lang="zh-CN" altLang="zh-CN" sz="2400" b="1" dirty="0">
                <a:solidFill>
                  <a:srgbClr val="FF0000"/>
                </a:solidFill>
                <a:effectLst/>
                <a:latin typeface="+mn-ea"/>
                <a:ea typeface="+mn-ea"/>
                <a:cs typeface="+mn-ea"/>
                <a:sym typeface="Helvetica Light" charset="0"/>
              </a:rPr>
              <a:t>次月申报</a:t>
            </a:r>
            <a:r>
              <a:rPr lang="zh-CN" altLang="zh-CN" sz="2400" b="1" dirty="0">
                <a:solidFill>
                  <a:srgbClr val="0175D5"/>
                </a:solidFill>
                <a:effectLst/>
                <a:latin typeface="+mn-ea"/>
                <a:ea typeface="+mn-ea"/>
                <a:cs typeface="+mn-ea"/>
                <a:sym typeface="Helvetica Light" charset="0"/>
              </a:rPr>
              <a:t>，需将已发放补贴奖金与11月份工资合并</a:t>
            </a:r>
            <a:r>
              <a:rPr lang="zh-CN" altLang="zh-CN" sz="2400" b="1" dirty="0">
                <a:solidFill>
                  <a:srgbClr val="FF0000"/>
                </a:solidFill>
                <a:effectLst/>
                <a:latin typeface="+mn-ea"/>
                <a:ea typeface="+mn-ea"/>
                <a:cs typeface="+mn-ea"/>
                <a:sym typeface="Helvetica Light" charset="0"/>
              </a:rPr>
              <a:t>重新计算税款</a:t>
            </a:r>
            <a:r>
              <a:rPr lang="zh-CN" altLang="zh-CN" sz="2400" b="1" dirty="0">
                <a:solidFill>
                  <a:srgbClr val="0175D5"/>
                </a:solidFill>
                <a:effectLst/>
                <a:latin typeface="+mn-ea"/>
                <a:ea typeface="+mn-ea"/>
                <a:cs typeface="+mn-ea"/>
                <a:sym typeface="Helvetica Light" charset="0"/>
              </a:rPr>
              <a:t>，在12月申报期内申报税款。</a:t>
            </a:r>
            <a:r>
              <a:rPr lang="zh-CN" altLang="zh-CN" sz="2400" b="1" dirty="0">
                <a:solidFill>
                  <a:srgbClr val="FF0000"/>
                </a:solidFill>
                <a:effectLst/>
                <a:latin typeface="+mn-ea"/>
                <a:ea typeface="+mn-ea"/>
                <a:cs typeface="+mn-ea"/>
                <a:sym typeface="Helvetica Light" charset="0"/>
              </a:rPr>
              <a:t>税款可从12月份发放工资中扣除。</a:t>
            </a:r>
            <a:endParaRPr lang="zh-CN" altLang="zh-CN" sz="2400" b="1" dirty="0">
              <a:solidFill>
                <a:srgbClr val="FF0000"/>
              </a:solidFill>
              <a:effectLst/>
              <a:latin typeface="+mn-ea"/>
              <a:ea typeface="+mn-ea"/>
              <a:cs typeface="+mn-ea"/>
              <a:sym typeface="Helvetica Light" charset="0"/>
            </a:endParaRPr>
          </a:p>
          <a:p>
            <a:pPr marL="0" lvl="0" algn="l" eaLnBrk="1" latinLnBrk="0" hangingPunct="1">
              <a:lnSpc>
                <a:spcPct val="100000"/>
              </a:lnSpc>
              <a:buClrTx/>
              <a:buSzTx/>
              <a:buNone/>
            </a:pPr>
            <a:r>
              <a:rPr lang="en-US" altLang="zh-CN" sz="2400" b="1" dirty="0">
                <a:solidFill>
                  <a:srgbClr val="0175D5"/>
                </a:solidFill>
                <a:effectLst/>
                <a:latin typeface="+mn-ea"/>
                <a:ea typeface="+mn-ea"/>
                <a:cs typeface="+mn-ea"/>
                <a:sym typeface="Helvetica Light" charset="0"/>
              </a:rPr>
              <a:t>     </a:t>
            </a:r>
            <a:r>
              <a:rPr lang="zh-CN" altLang="zh-CN" sz="2400" b="1" dirty="0">
                <a:solidFill>
                  <a:srgbClr val="0175D5"/>
                </a:solidFill>
                <a:effectLst/>
                <a:latin typeface="+mn-ea"/>
                <a:ea typeface="+mn-ea"/>
                <a:cs typeface="+mn-ea"/>
                <a:sym typeface="Helvetica Light" charset="0"/>
              </a:rPr>
              <a:t>（2）如果单位在</a:t>
            </a:r>
            <a:r>
              <a:rPr lang="zh-CN" altLang="zh-CN" sz="2400" b="1" dirty="0">
                <a:solidFill>
                  <a:srgbClr val="FF0000"/>
                </a:solidFill>
                <a:effectLst/>
                <a:latin typeface="+mn-ea"/>
                <a:ea typeface="+mn-ea"/>
                <a:cs typeface="+mn-ea"/>
                <a:sym typeface="Helvetica Light" charset="0"/>
              </a:rPr>
              <a:t>11月下半月</a:t>
            </a:r>
            <a:r>
              <a:rPr lang="zh-CN" altLang="zh-CN" sz="2400" b="1" dirty="0">
                <a:solidFill>
                  <a:srgbClr val="0175D5"/>
                </a:solidFill>
                <a:effectLst/>
                <a:latin typeface="+mn-ea"/>
                <a:ea typeface="+mn-ea"/>
                <a:cs typeface="+mn-ea"/>
                <a:sym typeface="Helvetica Light" charset="0"/>
              </a:rPr>
              <a:t>发放工资且在</a:t>
            </a:r>
            <a:r>
              <a:rPr lang="zh-CN" altLang="zh-CN" sz="2400" b="1" dirty="0">
                <a:solidFill>
                  <a:srgbClr val="FF0000"/>
                </a:solidFill>
                <a:effectLst/>
                <a:latin typeface="+mn-ea"/>
                <a:ea typeface="+mn-ea"/>
                <a:cs typeface="+mn-ea"/>
                <a:sym typeface="Helvetica Light" charset="0"/>
              </a:rPr>
              <a:t>次月申报</a:t>
            </a:r>
            <a:r>
              <a:rPr lang="zh-CN" altLang="zh-CN" sz="2400" b="1" dirty="0">
                <a:solidFill>
                  <a:srgbClr val="0175D5"/>
                </a:solidFill>
                <a:effectLst/>
                <a:latin typeface="+mn-ea"/>
                <a:ea typeface="+mn-ea"/>
                <a:cs typeface="+mn-ea"/>
                <a:sym typeface="Helvetica Light" charset="0"/>
              </a:rPr>
              <a:t>，需将已发放补贴奖金与11月份工资</a:t>
            </a:r>
            <a:r>
              <a:rPr lang="zh-CN" altLang="zh-CN" sz="2400" b="1" dirty="0">
                <a:solidFill>
                  <a:srgbClr val="FF0000"/>
                </a:solidFill>
                <a:effectLst/>
                <a:latin typeface="+mn-ea"/>
                <a:ea typeface="+mn-ea"/>
                <a:cs typeface="+mn-ea"/>
                <a:sym typeface="Helvetica Light" charset="0"/>
              </a:rPr>
              <a:t>合并</a:t>
            </a:r>
            <a:r>
              <a:rPr lang="zh-CN" altLang="zh-CN" sz="2400" b="1" dirty="0">
                <a:solidFill>
                  <a:srgbClr val="0175D5"/>
                </a:solidFill>
                <a:effectLst/>
                <a:latin typeface="+mn-ea"/>
                <a:ea typeface="+mn-ea"/>
                <a:cs typeface="+mn-ea"/>
                <a:sym typeface="Helvetica Light" charset="0"/>
              </a:rPr>
              <a:t>计算税款，在12月申报期内申报税款。</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en-US" altLang="zh-CN" sz="2400" b="1" dirty="0">
                <a:solidFill>
                  <a:srgbClr val="0175D5"/>
                </a:solidFill>
                <a:effectLst/>
                <a:latin typeface="+mn-ea"/>
                <a:ea typeface="+mn-ea"/>
                <a:cs typeface="+mn-ea"/>
                <a:sym typeface="Helvetica Light" charset="0"/>
              </a:rPr>
              <a:t>     </a:t>
            </a:r>
            <a:r>
              <a:rPr lang="zh-CN" altLang="zh-CN" sz="2400" b="1" dirty="0">
                <a:solidFill>
                  <a:srgbClr val="0175D5"/>
                </a:solidFill>
                <a:effectLst/>
                <a:latin typeface="+mn-ea"/>
                <a:ea typeface="+mn-ea"/>
                <a:cs typeface="+mn-ea"/>
                <a:sym typeface="Helvetica Light" charset="0"/>
              </a:rPr>
              <a:t>（3）如果单位</a:t>
            </a:r>
            <a:r>
              <a:rPr lang="zh-CN" altLang="zh-CN" sz="2400" b="1" dirty="0">
                <a:solidFill>
                  <a:srgbClr val="FF0000"/>
                </a:solidFill>
                <a:effectLst/>
                <a:latin typeface="+mn-ea"/>
                <a:ea typeface="+mn-ea"/>
                <a:cs typeface="+mn-ea"/>
                <a:sym typeface="Helvetica Light" charset="0"/>
              </a:rPr>
              <a:t>12月上半月</a:t>
            </a:r>
            <a:r>
              <a:rPr lang="zh-CN" altLang="zh-CN" sz="2400" b="1" dirty="0">
                <a:solidFill>
                  <a:srgbClr val="0175D5"/>
                </a:solidFill>
                <a:effectLst/>
                <a:latin typeface="+mn-ea"/>
                <a:ea typeface="+mn-ea"/>
                <a:cs typeface="+mn-ea"/>
                <a:sym typeface="Helvetica Light" charset="0"/>
              </a:rPr>
              <a:t>发放工资且</a:t>
            </a:r>
            <a:r>
              <a:rPr lang="zh-CN" altLang="zh-CN" sz="2400" b="1" dirty="0">
                <a:solidFill>
                  <a:srgbClr val="FF0000"/>
                </a:solidFill>
                <a:effectLst/>
                <a:latin typeface="+mn-ea"/>
                <a:ea typeface="+mn-ea"/>
                <a:cs typeface="+mn-ea"/>
                <a:sym typeface="Helvetica Light" charset="0"/>
              </a:rPr>
              <a:t>当月申报</a:t>
            </a:r>
            <a:r>
              <a:rPr lang="zh-CN" altLang="zh-CN" sz="2400" b="1" dirty="0">
                <a:solidFill>
                  <a:srgbClr val="0175D5"/>
                </a:solidFill>
                <a:effectLst/>
                <a:latin typeface="+mn-ea"/>
                <a:ea typeface="+mn-ea"/>
                <a:cs typeface="+mn-ea"/>
                <a:sym typeface="Helvetica Light" charset="0"/>
              </a:rPr>
              <a:t>，需将补贴奖金与12月份工资</a:t>
            </a:r>
            <a:r>
              <a:rPr lang="zh-CN" altLang="zh-CN" sz="2400" b="1" dirty="0">
                <a:solidFill>
                  <a:srgbClr val="FF0000"/>
                </a:solidFill>
                <a:effectLst/>
                <a:latin typeface="+mn-ea"/>
                <a:ea typeface="+mn-ea"/>
                <a:cs typeface="+mn-ea"/>
                <a:sym typeface="Helvetica Light" charset="0"/>
              </a:rPr>
              <a:t>合并</a:t>
            </a:r>
            <a:r>
              <a:rPr lang="zh-CN" altLang="zh-CN" sz="2400" b="1" dirty="0">
                <a:solidFill>
                  <a:srgbClr val="0175D5"/>
                </a:solidFill>
                <a:effectLst/>
                <a:latin typeface="+mn-ea"/>
                <a:ea typeface="+mn-ea"/>
                <a:cs typeface="+mn-ea"/>
                <a:sym typeface="Helvetica Light" charset="0"/>
              </a:rPr>
              <a:t>计算税款，当月办好纳税申报。</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以上三种情况，均要在12月申报期结束前将2021年发放的奖金补贴扣缴、申报完毕。</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endParaRPr sz="2800" b="1" dirty="0">
              <a:solidFill>
                <a:srgbClr val="0175D5"/>
              </a:solidFill>
              <a:sym typeface="Helvetica Light" charset="0"/>
            </a:endParaRPr>
          </a:p>
        </p:txBody>
      </p:sp>
      <p:sp>
        <p:nvSpPr>
          <p:cNvPr id="4" name="矩形 3"/>
          <p:cNvSpPr/>
          <p:nvPr/>
        </p:nvSpPr>
        <p:spPr>
          <a:xfrm>
            <a:off x="774700" y="736600"/>
            <a:ext cx="2390140" cy="460375"/>
          </a:xfrm>
          <a:prstGeom prst="rect">
            <a:avLst/>
          </a:prstGeom>
          <a:solidFill>
            <a:srgbClr val="1AA6FF"/>
          </a:solidFill>
        </p:spPr>
        <p:txBody>
          <a:bodyPr wrap="square">
            <a:spAutoFit/>
          </a:bodyPr>
          <a:p>
            <a:pPr marL="0" lvl="0" algn="ctr" eaLnBrk="1" latinLnBrk="0" hangingPunct="1">
              <a:lnSpc>
                <a:spcPct val="100000"/>
              </a:lnSpc>
              <a:buClrTx/>
              <a:buSzTx/>
              <a:buNone/>
            </a:pPr>
            <a:r>
              <a:rPr lang="zh-CN" altLang="en-US" sz="2400" b="1" dirty="0">
                <a:solidFill>
                  <a:schemeClr val="bg1"/>
                </a:solidFill>
                <a:latin typeface="方正小标宋简体" panose="03000509000000000000" charset="-122"/>
                <a:ea typeface="方正小标宋简体" panose="03000509000000000000" charset="-122"/>
                <a:cs typeface="方正小标宋简体" panose="03000509000000000000" charset="-122"/>
                <a:sym typeface="+mn-ea"/>
              </a:rPr>
              <a:t>整改方式</a:t>
            </a:r>
            <a:endParaRPr lang="zh-CN" altLang="zh-CN" sz="2400" b="1" dirty="0">
              <a:solidFill>
                <a:schemeClr val="bg1"/>
              </a:solidFill>
              <a:effectLst/>
              <a:latin typeface="+mn-ea"/>
              <a:ea typeface="+mn-ea"/>
              <a:cs typeface="+mn-ea"/>
              <a:sym typeface="Helvetica Light"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774700" y="1443990"/>
            <a:ext cx="9952990" cy="3599815"/>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en-US" altLang="zh-CN" sz="2800" b="1" dirty="0">
                <a:solidFill>
                  <a:srgbClr val="0175D5"/>
                </a:solidFill>
                <a:effectLst/>
                <a:latin typeface="+mn-ea"/>
                <a:ea typeface="+mn-ea"/>
                <a:cs typeface="+mn-ea"/>
                <a:sym typeface="Helvetica Light" charset="0"/>
              </a:rPr>
              <a:t>        </a:t>
            </a:r>
            <a:endParaRPr lang="en-US" altLang="zh-CN" sz="28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en-US" altLang="zh-CN" sz="2800" b="1" dirty="0">
                <a:solidFill>
                  <a:srgbClr val="0175D5"/>
                </a:solidFill>
                <a:effectLst/>
                <a:latin typeface="+mn-ea"/>
                <a:ea typeface="+mn-ea"/>
                <a:cs typeface="+mn-ea"/>
                <a:sym typeface="Helvetica Light" charset="0"/>
              </a:rPr>
              <a:t>      </a:t>
            </a:r>
            <a:r>
              <a:rPr lang="zh-CN" altLang="zh-CN" sz="2400" b="1" dirty="0">
                <a:solidFill>
                  <a:srgbClr val="0175D5"/>
                </a:solidFill>
                <a:effectLst/>
                <a:latin typeface="+mn-ea"/>
                <a:ea typeface="+mn-ea"/>
                <a:cs typeface="+mn-ea"/>
                <a:sym typeface="Helvetica Light" charset="0"/>
              </a:rPr>
              <a:t> 2.补贴奖金</a:t>
            </a:r>
            <a:r>
              <a:rPr lang="zh-CN" altLang="zh-CN" sz="2400" b="1" dirty="0">
                <a:solidFill>
                  <a:srgbClr val="FF0000"/>
                </a:solidFill>
                <a:effectLst/>
                <a:latin typeface="+mn-ea"/>
                <a:ea typeface="+mn-ea"/>
                <a:cs typeface="+mn-ea"/>
                <a:sym typeface="Helvetica Light" charset="0"/>
              </a:rPr>
              <a:t>尚未发放</a:t>
            </a:r>
            <a:r>
              <a:rPr lang="zh-CN" altLang="zh-CN" sz="2400" b="1" dirty="0">
                <a:solidFill>
                  <a:srgbClr val="0175D5"/>
                </a:solidFill>
                <a:effectLst/>
                <a:latin typeface="+mn-ea"/>
                <a:ea typeface="+mn-ea"/>
                <a:cs typeface="+mn-ea"/>
                <a:sym typeface="Helvetica Light" charset="0"/>
              </a:rPr>
              <a:t>、打算在12月发放的，需要在奖金补贴发放时与12月工资</a:t>
            </a:r>
            <a:r>
              <a:rPr lang="zh-CN" altLang="zh-CN" sz="2400" b="1" dirty="0">
                <a:solidFill>
                  <a:srgbClr val="FF0000"/>
                </a:solidFill>
                <a:effectLst/>
                <a:latin typeface="+mn-ea"/>
                <a:ea typeface="+mn-ea"/>
                <a:cs typeface="+mn-ea"/>
                <a:sym typeface="Helvetica Light" charset="0"/>
              </a:rPr>
              <a:t>合并</a:t>
            </a:r>
            <a:r>
              <a:rPr lang="zh-CN" altLang="zh-CN" sz="2400" b="1" dirty="0">
                <a:solidFill>
                  <a:srgbClr val="0175D5"/>
                </a:solidFill>
                <a:effectLst/>
                <a:latin typeface="+mn-ea"/>
                <a:ea typeface="+mn-ea"/>
                <a:cs typeface="+mn-ea"/>
                <a:sym typeface="Helvetica Light" charset="0"/>
              </a:rPr>
              <a:t>计税并办理扣缴申报。其中，次月申报的单位，可在2022年1月申报期办结申报，完成规范工作。2022年开始发放的补贴奖金，并入发放月份工资薪金正常计税申报即可。</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3.对个别人员可能出现的由于补扣补贴奖金金额较大、导致当月收入不足以缴纳个税的情况，报经县级主管税务机关确认，可分别在12月15日和2022年1月15日前分两期扣缴申报入库。</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endParaRPr sz="2800" b="1" dirty="0">
              <a:solidFill>
                <a:srgbClr val="0175D5"/>
              </a:solidFill>
              <a:sym typeface="Helvetica Light"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4924425"/>
          </a:xfrm>
          <a:prstGeom prst="rect">
            <a:avLst/>
          </a:prstGeom>
          <a:solidFill>
            <a:srgbClr val="0175D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prstClr val="white"/>
              </a:solidFill>
            </a:endParaRPr>
          </a:p>
        </p:txBody>
      </p:sp>
      <p:sp>
        <p:nvSpPr>
          <p:cNvPr id="2" name="标题 1"/>
          <p:cNvSpPr>
            <a:spLocks noGrp="1"/>
          </p:cNvSpPr>
          <p:nvPr>
            <p:ph type="ctrTitle"/>
          </p:nvPr>
        </p:nvSpPr>
        <p:spPr>
          <a:xfrm>
            <a:off x="3489313" y="2276646"/>
            <a:ext cx="5695631" cy="1107952"/>
          </a:xfrm>
        </p:spPr>
        <p:txBody>
          <a:bodyPr/>
          <a:lstStyle/>
          <a:p>
            <a:pPr eaLnBrk="1" hangingPunct="1">
              <a:defRPr/>
            </a:pPr>
            <a:r>
              <a:rPr lang="zh-CN" altLang="en-US" dirty="0">
                <a:solidFill>
                  <a:schemeClr val="bg1"/>
                </a:solidFill>
                <a:effectLst>
                  <a:reflection blurRad="6350" stA="50000" endA="300" endPos="50000" dist="60007" dir="5400000" sy="-100000" algn="bl" rotWithShape="0"/>
                </a:effectLst>
                <a:latin typeface="方正大黑简体" pitchFamily="2" charset="-122"/>
                <a:ea typeface="方正大黑简体" pitchFamily="2" charset="-122"/>
              </a:rPr>
              <a:t>谢谢！</a:t>
            </a:r>
            <a:endParaRPr lang="zh-CN" altLang="en-US" dirty="0">
              <a:solidFill>
                <a:schemeClr val="bg1"/>
              </a:solidFill>
              <a:effectLst>
                <a:reflection blurRad="6350" stA="50000" endA="300" endPos="50000" dist="60007" dir="5400000" sy="-100000" algn="bl" rotWithShape="0"/>
              </a:effectLst>
              <a:latin typeface="方正大黑简体" pitchFamily="2" charset="-122"/>
              <a:ea typeface="方正大黑简体" pitchFamily="2" charset="-122"/>
            </a:endParaRPr>
          </a:p>
        </p:txBody>
      </p:sp>
      <p:grpSp>
        <p:nvGrpSpPr>
          <p:cNvPr id="35844" name="组合 21"/>
          <p:cNvGrpSpPr/>
          <p:nvPr/>
        </p:nvGrpSpPr>
        <p:grpSpPr bwMode="auto">
          <a:xfrm>
            <a:off x="-760413" y="4830763"/>
            <a:ext cx="13562013" cy="1882775"/>
            <a:chOff x="-3146534" y="4680354"/>
            <a:chExt cx="15916212" cy="2208424"/>
          </a:xfrm>
        </p:grpSpPr>
        <p:pic>
          <p:nvPicPr>
            <p:cNvPr id="7" name="Picture 3" descr="D:\Desktop\素材\素描城市.png"/>
            <p:cNvPicPr>
              <a:picLocks noChangeAspect="1" noChangeArrowheads="1"/>
            </p:cNvPicPr>
            <p:nvPr/>
          </p:nvPicPr>
          <p:blipFill>
            <a:blip r:embed="rId2" cstate="print">
              <a:duotone>
                <a:prstClr val="black"/>
                <a:srgbClr val="1F497D">
                  <a:lumMod val="50000"/>
                  <a:tint val="45000"/>
                  <a:satMod val="400000"/>
                </a:srgbClr>
              </a:duotone>
            </a:blip>
            <a:srcRect/>
            <a:stretch>
              <a:fillRect/>
            </a:stretch>
          </p:blipFill>
          <p:spPr bwMode="auto">
            <a:xfrm>
              <a:off x="-3146534" y="4680354"/>
              <a:ext cx="8519703" cy="2208424"/>
            </a:xfrm>
            <a:prstGeom prst="rect">
              <a:avLst/>
            </a:prstGeom>
            <a:noFill/>
          </p:spPr>
        </p:pic>
        <p:pic>
          <p:nvPicPr>
            <p:cNvPr id="8" name="Picture 3" descr="D:\Desktop\素材\素描城市.png"/>
            <p:cNvPicPr>
              <a:picLocks noChangeAspect="1" noChangeArrowheads="1"/>
            </p:cNvPicPr>
            <p:nvPr/>
          </p:nvPicPr>
          <p:blipFill>
            <a:blip r:embed="rId2" cstate="print">
              <a:duotone>
                <a:prstClr val="black"/>
                <a:srgbClr val="1F497D">
                  <a:lumMod val="50000"/>
                  <a:tint val="45000"/>
                  <a:satMod val="400000"/>
                </a:srgbClr>
              </a:duotone>
            </a:blip>
            <a:srcRect/>
            <a:stretch>
              <a:fillRect/>
            </a:stretch>
          </p:blipFill>
          <p:spPr bwMode="auto">
            <a:xfrm>
              <a:off x="4249975" y="4680354"/>
              <a:ext cx="8519703" cy="2208424"/>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4618038" y="1125538"/>
            <a:ext cx="5511800" cy="560387"/>
          </a:xfrm>
          <a:prstGeom prst="rect">
            <a:avLst/>
          </a:prstGeom>
          <a:solidFill>
            <a:srgbClr val="A5A5A5"/>
          </a:solidFill>
          <a:ln w="25400" cap="flat" cmpd="sng" algn="ctr">
            <a:noFill/>
            <a:prstDash val="solid"/>
          </a:ln>
          <a:effectLst>
            <a:outerShdw blurRad="25400" dist="139700" dir="5400000" algn="t" rotWithShape="0">
              <a:srgbClr val="202021">
                <a:alpha val="22000"/>
              </a:srgbClr>
            </a:outerShdw>
          </a:effectLst>
        </p:spPr>
        <p:txBody>
          <a:bodyPr anchor="ctr"/>
          <a:lstStyle/>
          <a:p>
            <a:pPr algn="ctr">
              <a:defRPr/>
            </a:pPr>
            <a:r>
              <a:rPr lang="zh-CN" altLang="en-US" sz="2135" kern="0" dirty="0">
                <a:solidFill>
                  <a:prstClr val="white"/>
                </a:solidFill>
                <a:latin typeface="微软雅黑 Light" panose="020B0502040204020203" pitchFamily="34" charset="-122"/>
                <a:ea typeface="微软雅黑 Light" panose="020B0502040204020203" pitchFamily="34" charset="-122"/>
              </a:rPr>
              <a:t>我们要做什么</a:t>
            </a:r>
            <a:endParaRPr lang="zh-CN" altLang="en-US" sz="2135" kern="0" dirty="0">
              <a:solidFill>
                <a:prstClr val="white"/>
              </a:solidFill>
              <a:latin typeface="微软雅黑 Light" panose="020B0502040204020203" pitchFamily="34" charset="-122"/>
              <a:ea typeface="微软雅黑 Light" panose="020B0502040204020203" pitchFamily="34" charset="-122"/>
            </a:endParaRPr>
          </a:p>
        </p:txBody>
      </p:sp>
      <p:sp>
        <p:nvSpPr>
          <p:cNvPr id="11267" name="矩形 34"/>
          <p:cNvSpPr>
            <a:spLocks noChangeArrowheads="1"/>
          </p:cNvSpPr>
          <p:nvPr/>
        </p:nvSpPr>
        <p:spPr bwMode="auto">
          <a:xfrm>
            <a:off x="4618038" y="1122363"/>
            <a:ext cx="5511800" cy="560387"/>
          </a:xfrm>
          <a:prstGeom prst="rect">
            <a:avLst/>
          </a:prstGeom>
          <a:solidFill>
            <a:srgbClr val="008AF2"/>
          </a:solidFill>
          <a:ln w="25400" algn="ctr">
            <a:noFill/>
            <a:miter lim="800000"/>
          </a:ln>
        </p:spPr>
        <p:txBody>
          <a:bodyPr anchor="ctr"/>
          <a:lstStyle/>
          <a:p>
            <a:pPr algn="ctr"/>
            <a:r>
              <a:rPr lang="zh-CN" altLang="en-US" sz="2400" b="1">
                <a:solidFill>
                  <a:schemeClr val="bg1"/>
                </a:solidFill>
                <a:latin typeface="Bookman Old Style" panose="02050604050505020204" pitchFamily="18" charset="0"/>
              </a:rPr>
              <a:t>扣缴义务人</a:t>
            </a:r>
            <a:r>
              <a:rPr lang="zh-CN" altLang="en-US" sz="2000" b="1">
                <a:solidFill>
                  <a:schemeClr val="bg1"/>
                </a:solidFill>
                <a:latin typeface="Bookman Old Style" panose="02050604050505020204" pitchFamily="18" charset="0"/>
              </a:rPr>
              <a:t> </a:t>
            </a:r>
            <a:endParaRPr lang="zh-CN" altLang="en-US" sz="2000" b="1">
              <a:solidFill>
                <a:schemeClr val="bg1"/>
              </a:solidFill>
              <a:latin typeface="Bookman Old Style" panose="02050604050505020204" pitchFamily="18" charset="0"/>
            </a:endParaRPr>
          </a:p>
        </p:txBody>
      </p:sp>
      <p:grpSp>
        <p:nvGrpSpPr>
          <p:cNvPr id="11268" name="组合 35"/>
          <p:cNvGrpSpPr/>
          <p:nvPr/>
        </p:nvGrpSpPr>
        <p:grpSpPr bwMode="auto">
          <a:xfrm>
            <a:off x="4479925" y="1065213"/>
            <a:ext cx="827088" cy="419100"/>
            <a:chOff x="1485616" y="1015069"/>
            <a:chExt cx="1557519" cy="790575"/>
          </a:xfrm>
        </p:grpSpPr>
        <p:sp>
          <p:nvSpPr>
            <p:cNvPr id="37" name="等腰三角形 36"/>
            <p:cNvSpPr/>
            <p:nvPr/>
          </p:nvSpPr>
          <p:spPr>
            <a:xfrm>
              <a:off x="2875724" y="1015069"/>
              <a:ext cx="167411" cy="119784"/>
            </a:xfrm>
            <a:prstGeom prst="triangle">
              <a:avLst/>
            </a:prstGeom>
            <a:solidFill>
              <a:sysClr val="windowText" lastClr="000000">
                <a:lumMod val="85000"/>
                <a:lumOff val="15000"/>
              </a:sysClr>
            </a:solidFill>
            <a:ln w="25400" cap="flat" cmpd="sng" algn="ctr">
              <a:noFill/>
              <a:prstDash val="solid"/>
            </a:ln>
            <a:effectLst/>
          </p:spPr>
          <p:txBody>
            <a:bodyPr anchor="ctr"/>
            <a:lstStyle/>
            <a:p>
              <a:pPr algn="ctr">
                <a:defRPr/>
              </a:pPr>
              <a:endParaRPr lang="zh-CN" altLang="en-US" sz="3200" kern="0">
                <a:solidFill>
                  <a:prstClr val="white"/>
                </a:solidFill>
                <a:latin typeface="Lucida Calligraphy" panose="03010101010101010101" pitchFamily="66" charset="0"/>
              </a:endParaRPr>
            </a:p>
          </p:txBody>
        </p:sp>
        <p:sp>
          <p:nvSpPr>
            <p:cNvPr id="38" name="矩形 68"/>
            <p:cNvSpPr/>
            <p:nvPr/>
          </p:nvSpPr>
          <p:spPr>
            <a:xfrm>
              <a:off x="1485616" y="1015069"/>
              <a:ext cx="1473814" cy="790575"/>
            </a:xfrm>
            <a:custGeom>
              <a:avLst/>
              <a:gdLst>
                <a:gd name="connsiteX0" fmla="*/ 0 w 1473563"/>
                <a:gd name="connsiteY0" fmla="*/ 0 h 628650"/>
                <a:gd name="connsiteX1" fmla="*/ 1473563 w 1473563"/>
                <a:gd name="connsiteY1" fmla="*/ 0 h 628650"/>
                <a:gd name="connsiteX2" fmla="*/ 1473563 w 1473563"/>
                <a:gd name="connsiteY2" fmla="*/ 628650 h 628650"/>
                <a:gd name="connsiteX3" fmla="*/ 0 w 1473563"/>
                <a:gd name="connsiteY3" fmla="*/ 628650 h 628650"/>
                <a:gd name="connsiteX4" fmla="*/ 0 w 1473563"/>
                <a:gd name="connsiteY4" fmla="*/ 0 h 628650"/>
                <a:gd name="connsiteX0-1" fmla="*/ 0 w 1473563"/>
                <a:gd name="connsiteY0-2" fmla="*/ 0 h 790575"/>
                <a:gd name="connsiteX1-3" fmla="*/ 1473563 w 1473563"/>
                <a:gd name="connsiteY1-4" fmla="*/ 0 h 790575"/>
                <a:gd name="connsiteX2-5" fmla="*/ 959213 w 1473563"/>
                <a:gd name="connsiteY2-6" fmla="*/ 790575 h 790575"/>
                <a:gd name="connsiteX3-7" fmla="*/ 0 w 1473563"/>
                <a:gd name="connsiteY3-8" fmla="*/ 628650 h 790575"/>
                <a:gd name="connsiteX4-9" fmla="*/ 0 w 1473563"/>
                <a:gd name="connsiteY4-10" fmla="*/ 0 h 790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563" h="790575">
                  <a:moveTo>
                    <a:pt x="0" y="0"/>
                  </a:moveTo>
                  <a:lnTo>
                    <a:pt x="1473563" y="0"/>
                  </a:lnTo>
                  <a:lnTo>
                    <a:pt x="959213" y="790575"/>
                  </a:lnTo>
                  <a:lnTo>
                    <a:pt x="0" y="628650"/>
                  </a:lnTo>
                  <a:lnTo>
                    <a:pt x="0" y="0"/>
                  </a:lnTo>
                  <a:close/>
                </a:path>
              </a:pathLst>
            </a:custGeom>
            <a:solidFill>
              <a:schemeClr val="bg1">
                <a:lumMod val="50000"/>
              </a:schemeClr>
            </a:solidFill>
            <a:ln w="3175" cap="flat" cmpd="sng" algn="ctr">
              <a:solidFill>
                <a:sysClr val="window" lastClr="FFFFFF">
                  <a:lumMod val="85000"/>
                </a:sysClr>
              </a:solidFill>
              <a:prstDash val="solid"/>
            </a:ln>
            <a:effectLst/>
          </p:spPr>
          <p:txBody>
            <a:bodyPr lIns="81280" tIns="40640" rIns="160000" bIns="96000" anchor="ctr"/>
            <a:lstStyle/>
            <a:p>
              <a:pPr algn="ctr">
                <a:defRPr/>
              </a:pPr>
              <a:r>
                <a:rPr lang="en-US" altLang="zh-CN" sz="3200" kern="0" dirty="0">
                  <a:solidFill>
                    <a:prstClr val="white"/>
                  </a:solidFill>
                  <a:latin typeface="Lucida Calligraphy" panose="03010101010101010101" pitchFamily="66" charset="0"/>
                </a:rPr>
                <a:t>1</a:t>
              </a:r>
              <a:endParaRPr lang="zh-CN" altLang="en-US" sz="3200" kern="0" dirty="0">
                <a:solidFill>
                  <a:prstClr val="white"/>
                </a:solidFill>
                <a:latin typeface="Lucida Calligraphy" panose="03010101010101010101" pitchFamily="66" charset="0"/>
              </a:endParaRPr>
            </a:p>
          </p:txBody>
        </p:sp>
      </p:grpSp>
      <p:grpSp>
        <p:nvGrpSpPr>
          <p:cNvPr id="11269" name="组合 21"/>
          <p:cNvGrpSpPr/>
          <p:nvPr/>
        </p:nvGrpSpPr>
        <p:grpSpPr bwMode="auto">
          <a:xfrm>
            <a:off x="-802323" y="4975225"/>
            <a:ext cx="13562013" cy="1882775"/>
            <a:chOff x="-3146534" y="4680354"/>
            <a:chExt cx="15916212" cy="2208424"/>
          </a:xfrm>
        </p:grpSpPr>
        <p:pic>
          <p:nvPicPr>
            <p:cNvPr id="23" name="Picture 3" descr="D:\Desktop\素材\素描城市.png"/>
            <p:cNvPicPr>
              <a:picLocks noChangeAspect="1" noChangeArrowheads="1"/>
            </p:cNvPicPr>
            <p:nvPr/>
          </p:nvPicPr>
          <p:blipFill>
            <a:blip r:embed="rId1" cstate="print">
              <a:duotone>
                <a:prstClr val="black"/>
                <a:srgbClr val="1F497D">
                  <a:lumMod val="50000"/>
                  <a:tint val="45000"/>
                  <a:satMod val="400000"/>
                </a:srgbClr>
              </a:duotone>
            </a:blip>
            <a:srcRect/>
            <a:stretch>
              <a:fillRect/>
            </a:stretch>
          </p:blipFill>
          <p:spPr bwMode="auto">
            <a:xfrm>
              <a:off x="-3146534" y="4680354"/>
              <a:ext cx="8519703" cy="2208424"/>
            </a:xfrm>
            <a:prstGeom prst="rect">
              <a:avLst/>
            </a:prstGeom>
            <a:noFill/>
          </p:spPr>
        </p:pic>
        <p:pic>
          <p:nvPicPr>
            <p:cNvPr id="24" name="Picture 3" descr="D:\Desktop\素材\素描城市.png"/>
            <p:cNvPicPr>
              <a:picLocks noChangeAspect="1" noChangeArrowheads="1"/>
            </p:cNvPicPr>
            <p:nvPr/>
          </p:nvPicPr>
          <p:blipFill>
            <a:blip r:embed="rId1" cstate="print">
              <a:duotone>
                <a:prstClr val="black"/>
                <a:srgbClr val="1F497D">
                  <a:lumMod val="50000"/>
                  <a:tint val="45000"/>
                  <a:satMod val="400000"/>
                </a:srgbClr>
              </a:duotone>
            </a:blip>
            <a:srcRect/>
            <a:stretch>
              <a:fillRect/>
            </a:stretch>
          </p:blipFill>
          <p:spPr bwMode="auto">
            <a:xfrm>
              <a:off x="4249975" y="4680354"/>
              <a:ext cx="8519703" cy="2208424"/>
            </a:xfrm>
            <a:prstGeom prst="rect">
              <a:avLst/>
            </a:prstGeom>
            <a:noFill/>
          </p:spPr>
        </p:pic>
      </p:grpSp>
      <p:sp>
        <p:nvSpPr>
          <p:cNvPr id="51" name="矩形 50"/>
          <p:cNvSpPr/>
          <p:nvPr/>
        </p:nvSpPr>
        <p:spPr>
          <a:xfrm>
            <a:off x="4603750" y="3030538"/>
            <a:ext cx="5511800" cy="560387"/>
          </a:xfrm>
          <a:prstGeom prst="rect">
            <a:avLst/>
          </a:prstGeom>
          <a:solidFill>
            <a:srgbClr val="A5A5A5"/>
          </a:solidFill>
          <a:ln w="25400" cap="flat" cmpd="sng" algn="ctr">
            <a:noFill/>
            <a:prstDash val="solid"/>
          </a:ln>
          <a:effectLst>
            <a:outerShdw blurRad="25400" dist="139700" dir="5400000" algn="t" rotWithShape="0">
              <a:srgbClr val="202021">
                <a:alpha val="22000"/>
              </a:srgbClr>
            </a:outerShdw>
          </a:effectLst>
        </p:spPr>
        <p:txBody>
          <a:bodyPr anchor="ctr"/>
          <a:lstStyle/>
          <a:p>
            <a:pPr algn="ctr">
              <a:defRPr/>
            </a:pPr>
            <a:r>
              <a:rPr lang="zh-CN" altLang="en-US" sz="2135" kern="0" dirty="0">
                <a:solidFill>
                  <a:prstClr val="white"/>
                </a:solidFill>
                <a:latin typeface="微软雅黑 Light" panose="020B0502040204020203" pitchFamily="34" charset="-122"/>
                <a:ea typeface="微软雅黑 Light" panose="020B0502040204020203" pitchFamily="34" charset="-122"/>
              </a:rPr>
              <a:t>我们要做什么</a:t>
            </a:r>
            <a:endParaRPr lang="zh-CN" altLang="en-US" sz="2135" kern="0" dirty="0">
              <a:solidFill>
                <a:prstClr val="white"/>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4465955" y="3122930"/>
            <a:ext cx="5635625" cy="617220"/>
            <a:chOff x="7033" y="4678"/>
            <a:chExt cx="8875" cy="972"/>
          </a:xfrm>
        </p:grpSpPr>
        <p:sp>
          <p:nvSpPr>
            <p:cNvPr id="11272" name="矩形 51"/>
            <p:cNvSpPr>
              <a:spLocks noChangeArrowheads="1"/>
            </p:cNvSpPr>
            <p:nvPr/>
          </p:nvSpPr>
          <p:spPr bwMode="auto">
            <a:xfrm>
              <a:off x="7228" y="4768"/>
              <a:ext cx="8680" cy="882"/>
            </a:xfrm>
            <a:prstGeom prst="rect">
              <a:avLst/>
            </a:prstGeom>
            <a:solidFill>
              <a:srgbClr val="008AF2"/>
            </a:solidFill>
            <a:ln w="25400" algn="ctr">
              <a:noFill/>
              <a:miter lim="800000"/>
            </a:ln>
          </p:spPr>
          <p:txBody>
            <a:bodyPr anchor="ctr"/>
            <a:lstStyle/>
            <a:p>
              <a:pPr algn="ctr"/>
              <a:r>
                <a:rPr lang="zh-CN" altLang="en-US" sz="2400" b="1" dirty="0">
                  <a:solidFill>
                    <a:schemeClr val="bg1"/>
                  </a:solidFill>
                  <a:latin typeface="Bookman Old Style" panose="02050604050505020204" pitchFamily="18" charset="0"/>
                  <a:sym typeface="+mn-ea"/>
                </a:rPr>
                <a:t>减免税优惠政策</a:t>
              </a:r>
              <a:endParaRPr lang="zh-CN" altLang="en-US">
                <a:solidFill>
                  <a:schemeClr val="bg1"/>
                </a:solidFill>
              </a:endParaRPr>
            </a:p>
          </p:txBody>
        </p:sp>
        <p:grpSp>
          <p:nvGrpSpPr>
            <p:cNvPr id="11273" name="组合 35"/>
            <p:cNvGrpSpPr/>
            <p:nvPr/>
          </p:nvGrpSpPr>
          <p:grpSpPr bwMode="auto">
            <a:xfrm>
              <a:off x="7033" y="4678"/>
              <a:ext cx="1302" cy="660"/>
              <a:chOff x="1485616" y="1015069"/>
              <a:chExt cx="1557519" cy="790575"/>
            </a:xfrm>
          </p:grpSpPr>
          <p:sp>
            <p:nvSpPr>
              <p:cNvPr id="3" name="等腰三角形 56"/>
              <p:cNvSpPr/>
              <p:nvPr/>
            </p:nvSpPr>
            <p:spPr>
              <a:xfrm>
                <a:off x="2875724" y="1015069"/>
                <a:ext cx="167411" cy="119784"/>
              </a:xfrm>
              <a:prstGeom prst="triangle">
                <a:avLst/>
              </a:prstGeom>
              <a:solidFill>
                <a:sysClr val="windowText" lastClr="000000">
                  <a:lumMod val="85000"/>
                  <a:lumOff val="15000"/>
                </a:sysClr>
              </a:solidFill>
              <a:ln w="25400" cap="flat" cmpd="sng" algn="ctr">
                <a:noFill/>
                <a:prstDash val="solid"/>
              </a:ln>
              <a:effectLst/>
            </p:spPr>
            <p:txBody>
              <a:bodyPr anchor="ctr"/>
              <a:lstStyle/>
              <a:p>
                <a:pPr algn="ctr">
                  <a:defRPr/>
                </a:pPr>
                <a:endParaRPr lang="zh-CN" altLang="en-US" sz="3200" kern="0">
                  <a:solidFill>
                    <a:prstClr val="white"/>
                  </a:solidFill>
                  <a:latin typeface="Lucida Calligraphy" panose="03010101010101010101" pitchFamily="66" charset="0"/>
                </a:endParaRPr>
              </a:p>
            </p:txBody>
          </p:sp>
          <p:sp>
            <p:nvSpPr>
              <p:cNvPr id="6" name="矩形 68"/>
              <p:cNvSpPr/>
              <p:nvPr/>
            </p:nvSpPr>
            <p:spPr>
              <a:xfrm>
                <a:off x="1485616" y="1015069"/>
                <a:ext cx="1473814" cy="790575"/>
              </a:xfrm>
              <a:custGeom>
                <a:avLst/>
                <a:gdLst>
                  <a:gd name="connsiteX0" fmla="*/ 0 w 1473563"/>
                  <a:gd name="connsiteY0" fmla="*/ 0 h 628650"/>
                  <a:gd name="connsiteX1" fmla="*/ 1473563 w 1473563"/>
                  <a:gd name="connsiteY1" fmla="*/ 0 h 628650"/>
                  <a:gd name="connsiteX2" fmla="*/ 1473563 w 1473563"/>
                  <a:gd name="connsiteY2" fmla="*/ 628650 h 628650"/>
                  <a:gd name="connsiteX3" fmla="*/ 0 w 1473563"/>
                  <a:gd name="connsiteY3" fmla="*/ 628650 h 628650"/>
                  <a:gd name="connsiteX4" fmla="*/ 0 w 1473563"/>
                  <a:gd name="connsiteY4" fmla="*/ 0 h 628650"/>
                  <a:gd name="connsiteX0-1" fmla="*/ 0 w 1473563"/>
                  <a:gd name="connsiteY0-2" fmla="*/ 0 h 790575"/>
                  <a:gd name="connsiteX1-3" fmla="*/ 1473563 w 1473563"/>
                  <a:gd name="connsiteY1-4" fmla="*/ 0 h 790575"/>
                  <a:gd name="connsiteX2-5" fmla="*/ 959213 w 1473563"/>
                  <a:gd name="connsiteY2-6" fmla="*/ 790575 h 790575"/>
                  <a:gd name="connsiteX3-7" fmla="*/ 0 w 1473563"/>
                  <a:gd name="connsiteY3-8" fmla="*/ 628650 h 790575"/>
                  <a:gd name="connsiteX4-9" fmla="*/ 0 w 1473563"/>
                  <a:gd name="connsiteY4-10" fmla="*/ 0 h 790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563" h="790575">
                    <a:moveTo>
                      <a:pt x="0" y="0"/>
                    </a:moveTo>
                    <a:lnTo>
                      <a:pt x="1473563" y="0"/>
                    </a:lnTo>
                    <a:lnTo>
                      <a:pt x="959213" y="790575"/>
                    </a:lnTo>
                    <a:lnTo>
                      <a:pt x="0" y="628650"/>
                    </a:lnTo>
                    <a:lnTo>
                      <a:pt x="0" y="0"/>
                    </a:lnTo>
                    <a:close/>
                  </a:path>
                </a:pathLst>
              </a:custGeom>
              <a:solidFill>
                <a:schemeClr val="bg1">
                  <a:lumMod val="50000"/>
                </a:schemeClr>
              </a:solidFill>
              <a:ln w="3175" cap="flat" cmpd="sng" algn="ctr">
                <a:solidFill>
                  <a:sysClr val="window" lastClr="FFFFFF">
                    <a:lumMod val="85000"/>
                  </a:sysClr>
                </a:solidFill>
                <a:prstDash val="solid"/>
              </a:ln>
              <a:effectLst/>
            </p:spPr>
            <p:txBody>
              <a:bodyPr lIns="81280" tIns="40640" rIns="160000" bIns="96000" anchor="ctr"/>
              <a:lstStyle/>
              <a:p>
                <a:pPr algn="ctr">
                  <a:defRPr/>
                </a:pPr>
                <a:r>
                  <a:rPr lang="en-US" altLang="zh-CN" sz="3200">
                    <a:solidFill>
                      <a:srgbClr val="FFFFFF"/>
                    </a:solidFill>
                    <a:latin typeface="Lucida Calligraphy" panose="03010101010101010101"/>
                  </a:rPr>
                  <a:t>3</a:t>
                </a:r>
                <a:endParaRPr lang="zh-CN" altLang="en-US" sz="3200">
                  <a:solidFill>
                    <a:srgbClr val="FFFFFF"/>
                  </a:solidFill>
                  <a:latin typeface="Lucida Calligraphy" panose="03010101010101010101"/>
                </a:endParaRPr>
              </a:p>
            </p:txBody>
          </p:sp>
        </p:grpSp>
      </p:grpSp>
      <p:sp>
        <p:nvSpPr>
          <p:cNvPr id="20" name="椭圆 19"/>
          <p:cNvSpPr/>
          <p:nvPr/>
        </p:nvSpPr>
        <p:spPr>
          <a:xfrm>
            <a:off x="1439863" y="468313"/>
            <a:ext cx="1303337" cy="1303337"/>
          </a:xfrm>
          <a:prstGeom prst="ellips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prstClr val="white"/>
                </a:solidFill>
                <a:latin typeface="微软雅黑" panose="020B0503020204020204" pitchFamily="34" charset="-122"/>
              </a:rPr>
              <a:t>目录</a:t>
            </a:r>
            <a:endParaRPr lang="zh-CN" altLang="en-US" sz="2800" b="1" dirty="0">
              <a:solidFill>
                <a:prstClr val="white"/>
              </a:solidFill>
              <a:latin typeface="微软雅黑" panose="020B0503020204020204" pitchFamily="34" charset="-122"/>
            </a:endParaRPr>
          </a:p>
        </p:txBody>
      </p:sp>
      <p:sp>
        <p:nvSpPr>
          <p:cNvPr id="60" name="矩形 59"/>
          <p:cNvSpPr/>
          <p:nvPr/>
        </p:nvSpPr>
        <p:spPr>
          <a:xfrm>
            <a:off x="4589463" y="4115118"/>
            <a:ext cx="5511800" cy="560387"/>
          </a:xfrm>
          <a:prstGeom prst="rect">
            <a:avLst/>
          </a:prstGeom>
          <a:solidFill>
            <a:srgbClr val="A5A5A5"/>
          </a:solidFill>
          <a:ln w="25400" cap="flat" cmpd="sng" algn="ctr">
            <a:noFill/>
            <a:prstDash val="solid"/>
          </a:ln>
          <a:effectLst>
            <a:outerShdw blurRad="25400" dist="139700" dir="5400000" algn="t" rotWithShape="0">
              <a:srgbClr val="202021">
                <a:alpha val="22000"/>
              </a:srgbClr>
            </a:outerShdw>
          </a:effectLst>
        </p:spPr>
        <p:txBody>
          <a:bodyPr anchor="ctr"/>
          <a:lstStyle/>
          <a:p>
            <a:pPr algn="ctr">
              <a:defRPr/>
            </a:pPr>
            <a:r>
              <a:rPr lang="zh-CN" altLang="en-US" sz="2135" kern="0" dirty="0">
                <a:solidFill>
                  <a:prstClr val="white"/>
                </a:solidFill>
                <a:latin typeface="微软雅黑 Light" panose="020B0502040204020203" pitchFamily="34" charset="-122"/>
                <a:ea typeface="微软雅黑 Light" panose="020B0502040204020203" pitchFamily="34" charset="-122"/>
              </a:rPr>
              <a:t>我们要做什么</a:t>
            </a:r>
            <a:endParaRPr lang="zh-CN" altLang="en-US" sz="2135" kern="0" dirty="0">
              <a:solidFill>
                <a:prstClr val="white"/>
              </a:solidFill>
              <a:latin typeface="微软雅黑 Light" panose="020B0502040204020203" pitchFamily="34" charset="-122"/>
              <a:ea typeface="微软雅黑 Light" panose="020B0502040204020203" pitchFamily="34" charset="-122"/>
            </a:endParaRPr>
          </a:p>
        </p:txBody>
      </p:sp>
      <p:sp>
        <p:nvSpPr>
          <p:cNvPr id="11277" name="矩形 60"/>
          <p:cNvSpPr>
            <a:spLocks noChangeArrowheads="1"/>
          </p:cNvSpPr>
          <p:nvPr/>
        </p:nvSpPr>
        <p:spPr bwMode="auto">
          <a:xfrm>
            <a:off x="4618038" y="4248785"/>
            <a:ext cx="5511800" cy="560388"/>
          </a:xfrm>
          <a:prstGeom prst="rect">
            <a:avLst/>
          </a:prstGeom>
          <a:solidFill>
            <a:srgbClr val="008AF2"/>
          </a:solidFill>
          <a:ln w="25400" algn="ctr">
            <a:noFill/>
            <a:miter lim="800000"/>
          </a:ln>
        </p:spPr>
        <p:txBody>
          <a:bodyPr anchor="ctr"/>
          <a:lstStyle/>
          <a:p>
            <a:pPr algn="ctr"/>
            <a:r>
              <a:rPr lang="zh-CN" altLang="en-US" sz="2400" b="1" dirty="0">
                <a:solidFill>
                  <a:schemeClr val="bg1"/>
                </a:solidFill>
                <a:latin typeface="Bookman Old Style" panose="02050604050505020204" pitchFamily="18" charset="0"/>
              </a:rPr>
              <a:t>依法扣缴补贴奖金个税</a:t>
            </a:r>
            <a:endParaRPr lang="zh-CN" altLang="en-US" sz="2400" b="1" dirty="0">
              <a:solidFill>
                <a:schemeClr val="bg1"/>
              </a:solidFill>
              <a:latin typeface="Bookman Old Style" panose="02050604050505020204" pitchFamily="18" charset="0"/>
            </a:endParaRPr>
          </a:p>
        </p:txBody>
      </p:sp>
      <p:sp>
        <p:nvSpPr>
          <p:cNvPr id="67" name="矩形 68"/>
          <p:cNvSpPr/>
          <p:nvPr/>
        </p:nvSpPr>
        <p:spPr>
          <a:xfrm>
            <a:off x="4543425" y="4115435"/>
            <a:ext cx="782955" cy="419100"/>
          </a:xfrm>
          <a:custGeom>
            <a:avLst/>
            <a:gdLst>
              <a:gd name="connsiteX0" fmla="*/ 0 w 1473563"/>
              <a:gd name="connsiteY0" fmla="*/ 0 h 628650"/>
              <a:gd name="connsiteX1" fmla="*/ 1473563 w 1473563"/>
              <a:gd name="connsiteY1" fmla="*/ 0 h 628650"/>
              <a:gd name="connsiteX2" fmla="*/ 1473563 w 1473563"/>
              <a:gd name="connsiteY2" fmla="*/ 628650 h 628650"/>
              <a:gd name="connsiteX3" fmla="*/ 0 w 1473563"/>
              <a:gd name="connsiteY3" fmla="*/ 628650 h 628650"/>
              <a:gd name="connsiteX4" fmla="*/ 0 w 1473563"/>
              <a:gd name="connsiteY4" fmla="*/ 0 h 628650"/>
              <a:gd name="connsiteX0-1" fmla="*/ 0 w 1473563"/>
              <a:gd name="connsiteY0-2" fmla="*/ 0 h 790575"/>
              <a:gd name="connsiteX1-3" fmla="*/ 1473563 w 1473563"/>
              <a:gd name="connsiteY1-4" fmla="*/ 0 h 790575"/>
              <a:gd name="connsiteX2-5" fmla="*/ 959213 w 1473563"/>
              <a:gd name="connsiteY2-6" fmla="*/ 790575 h 790575"/>
              <a:gd name="connsiteX3-7" fmla="*/ 0 w 1473563"/>
              <a:gd name="connsiteY3-8" fmla="*/ 628650 h 790575"/>
              <a:gd name="connsiteX4-9" fmla="*/ 0 w 1473563"/>
              <a:gd name="connsiteY4-10" fmla="*/ 0 h 790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563" h="790575">
                <a:moveTo>
                  <a:pt x="0" y="0"/>
                </a:moveTo>
                <a:lnTo>
                  <a:pt x="1473563" y="0"/>
                </a:lnTo>
                <a:lnTo>
                  <a:pt x="959213" y="790575"/>
                </a:lnTo>
                <a:lnTo>
                  <a:pt x="0" y="628650"/>
                </a:lnTo>
                <a:lnTo>
                  <a:pt x="0" y="0"/>
                </a:lnTo>
                <a:close/>
              </a:path>
            </a:pathLst>
          </a:custGeom>
          <a:solidFill>
            <a:schemeClr val="bg1">
              <a:lumMod val="50000"/>
            </a:schemeClr>
          </a:solidFill>
          <a:ln w="3175" cap="flat" cmpd="sng" algn="ctr">
            <a:solidFill>
              <a:sysClr val="window" lastClr="FFFFFF">
                <a:lumMod val="85000"/>
              </a:sysClr>
            </a:solidFill>
            <a:prstDash val="solid"/>
          </a:ln>
          <a:effectLst/>
        </p:spPr>
        <p:txBody>
          <a:bodyPr lIns="81280" tIns="40640" rIns="160000" bIns="96000" anchor="ctr"/>
          <a:lstStyle/>
          <a:p>
            <a:pPr algn="ctr">
              <a:defRPr/>
            </a:pPr>
            <a:r>
              <a:rPr lang="en-US" altLang="zh-CN" sz="3200">
                <a:solidFill>
                  <a:srgbClr val="FFFFFF"/>
                </a:solidFill>
                <a:latin typeface="Lucida Calligraphy" panose="03010101010101010101"/>
              </a:rPr>
              <a:t>4</a:t>
            </a:r>
            <a:endParaRPr lang="zh-CN" altLang="en-US" sz="3200">
              <a:solidFill>
                <a:srgbClr val="FFFFFF"/>
              </a:solidFill>
              <a:latin typeface="Lucida Calligraphy" panose="03010101010101010101"/>
            </a:endParaRPr>
          </a:p>
        </p:txBody>
      </p:sp>
      <p:sp>
        <p:nvSpPr>
          <p:cNvPr id="11335" name="矩形 60"/>
          <p:cNvSpPr>
            <a:spLocks noChangeArrowheads="1"/>
          </p:cNvSpPr>
          <p:nvPr/>
        </p:nvSpPr>
        <p:spPr bwMode="auto">
          <a:xfrm>
            <a:off x="4600575" y="2101850"/>
            <a:ext cx="5511800" cy="560388"/>
          </a:xfrm>
          <a:prstGeom prst="rect">
            <a:avLst/>
          </a:prstGeom>
          <a:solidFill>
            <a:srgbClr val="008AF2"/>
          </a:solidFill>
          <a:ln w="25400" algn="ctr">
            <a:noFill/>
            <a:miter lim="800000"/>
          </a:ln>
        </p:spPr>
        <p:txBody>
          <a:bodyPr anchor="ctr"/>
          <a:lstStyle/>
          <a:p>
            <a:pPr algn="ctr"/>
            <a:r>
              <a:rPr lang="zh-CN" altLang="en-US" sz="2400" b="1" dirty="0">
                <a:solidFill>
                  <a:schemeClr val="bg1"/>
                </a:solidFill>
                <a:latin typeface="Bookman Old Style" panose="02050604050505020204" pitchFamily="18" charset="0"/>
              </a:rPr>
              <a:t>全员全额扣缴申报</a:t>
            </a:r>
            <a:endParaRPr lang="zh-CN" altLang="en-US" sz="2400" b="1" dirty="0">
              <a:solidFill>
                <a:schemeClr val="bg1"/>
              </a:solidFill>
              <a:latin typeface="Bookman Old Style" panose="02050604050505020204" pitchFamily="18" charset="0"/>
            </a:endParaRPr>
          </a:p>
        </p:txBody>
      </p:sp>
      <p:grpSp>
        <p:nvGrpSpPr>
          <p:cNvPr id="11337" name="组合 35"/>
          <p:cNvGrpSpPr/>
          <p:nvPr/>
        </p:nvGrpSpPr>
        <p:grpSpPr bwMode="auto">
          <a:xfrm>
            <a:off x="4471988" y="1990725"/>
            <a:ext cx="827087" cy="419100"/>
            <a:chOff x="1485616" y="1015069"/>
            <a:chExt cx="1557519" cy="790575"/>
          </a:xfrm>
        </p:grpSpPr>
        <p:sp>
          <p:nvSpPr>
            <p:cNvPr id="57" name="等腰三角形 56"/>
            <p:cNvSpPr/>
            <p:nvPr/>
          </p:nvSpPr>
          <p:spPr>
            <a:xfrm>
              <a:off x="2875724" y="1015069"/>
              <a:ext cx="167411" cy="119784"/>
            </a:xfrm>
            <a:prstGeom prst="triangle">
              <a:avLst/>
            </a:prstGeom>
            <a:solidFill>
              <a:sysClr val="windowText" lastClr="000000">
                <a:lumMod val="85000"/>
                <a:lumOff val="15000"/>
              </a:sysClr>
            </a:solidFill>
            <a:ln w="25400" cap="flat" cmpd="sng" algn="ctr">
              <a:noFill/>
              <a:prstDash val="solid"/>
            </a:ln>
            <a:effectLst/>
          </p:spPr>
          <p:txBody>
            <a:bodyPr anchor="ctr"/>
            <a:lstStyle/>
            <a:p>
              <a:pPr algn="ctr">
                <a:defRPr/>
              </a:pPr>
              <a:endParaRPr lang="zh-CN" altLang="en-US" sz="3200" kern="0">
                <a:solidFill>
                  <a:prstClr val="white"/>
                </a:solidFill>
                <a:latin typeface="Lucida Calligraphy" panose="03010101010101010101" pitchFamily="66" charset="0"/>
              </a:endParaRPr>
            </a:p>
          </p:txBody>
        </p:sp>
        <p:sp>
          <p:nvSpPr>
            <p:cNvPr id="58" name="矩形 68"/>
            <p:cNvSpPr/>
            <p:nvPr/>
          </p:nvSpPr>
          <p:spPr>
            <a:xfrm>
              <a:off x="1485616" y="1015069"/>
              <a:ext cx="1473814" cy="790575"/>
            </a:xfrm>
            <a:custGeom>
              <a:avLst/>
              <a:gdLst>
                <a:gd name="connsiteX0" fmla="*/ 0 w 1473563"/>
                <a:gd name="connsiteY0" fmla="*/ 0 h 628650"/>
                <a:gd name="connsiteX1" fmla="*/ 1473563 w 1473563"/>
                <a:gd name="connsiteY1" fmla="*/ 0 h 628650"/>
                <a:gd name="connsiteX2" fmla="*/ 1473563 w 1473563"/>
                <a:gd name="connsiteY2" fmla="*/ 628650 h 628650"/>
                <a:gd name="connsiteX3" fmla="*/ 0 w 1473563"/>
                <a:gd name="connsiteY3" fmla="*/ 628650 h 628650"/>
                <a:gd name="connsiteX4" fmla="*/ 0 w 1473563"/>
                <a:gd name="connsiteY4" fmla="*/ 0 h 628650"/>
                <a:gd name="connsiteX0-1" fmla="*/ 0 w 1473563"/>
                <a:gd name="connsiteY0-2" fmla="*/ 0 h 790575"/>
                <a:gd name="connsiteX1-3" fmla="*/ 1473563 w 1473563"/>
                <a:gd name="connsiteY1-4" fmla="*/ 0 h 790575"/>
                <a:gd name="connsiteX2-5" fmla="*/ 959213 w 1473563"/>
                <a:gd name="connsiteY2-6" fmla="*/ 790575 h 790575"/>
                <a:gd name="connsiteX3-7" fmla="*/ 0 w 1473563"/>
                <a:gd name="connsiteY3-8" fmla="*/ 628650 h 790575"/>
                <a:gd name="connsiteX4-9" fmla="*/ 0 w 1473563"/>
                <a:gd name="connsiteY4-10" fmla="*/ 0 h 790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563" h="790575">
                  <a:moveTo>
                    <a:pt x="0" y="0"/>
                  </a:moveTo>
                  <a:lnTo>
                    <a:pt x="1473563" y="0"/>
                  </a:lnTo>
                  <a:lnTo>
                    <a:pt x="959213" y="790575"/>
                  </a:lnTo>
                  <a:lnTo>
                    <a:pt x="0" y="628650"/>
                  </a:lnTo>
                  <a:lnTo>
                    <a:pt x="0" y="0"/>
                  </a:lnTo>
                  <a:close/>
                </a:path>
              </a:pathLst>
            </a:custGeom>
            <a:solidFill>
              <a:schemeClr val="bg1">
                <a:lumMod val="50000"/>
              </a:schemeClr>
            </a:solidFill>
            <a:ln w="3175" cap="flat" cmpd="sng" algn="ctr">
              <a:solidFill>
                <a:sysClr val="window" lastClr="FFFFFF">
                  <a:lumMod val="85000"/>
                </a:sysClr>
              </a:solidFill>
              <a:prstDash val="solid"/>
            </a:ln>
            <a:effectLst/>
          </p:spPr>
          <p:txBody>
            <a:bodyPr lIns="81280" tIns="40640" rIns="160000" bIns="96000" anchor="ctr"/>
            <a:lstStyle/>
            <a:p>
              <a:pPr algn="ctr"/>
              <a:r>
                <a:rPr lang="en-US" altLang="zh-CN" sz="3200">
                  <a:solidFill>
                    <a:srgbClr val="FFFFFF"/>
                  </a:solidFill>
                  <a:latin typeface="Lucida Calligraphy" panose="03010101010101010101"/>
                </a:rPr>
                <a:t>2</a:t>
              </a:r>
              <a:endParaRPr lang="zh-CN" altLang="en-US" sz="3200">
                <a:solidFill>
                  <a:srgbClr val="FFFFFF"/>
                </a:solidFill>
                <a:latin typeface="Lucida Calligraphy" panose="03010101010101010101"/>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1076325" y="1574800"/>
            <a:ext cx="10558145" cy="3297555"/>
          </a:xfrm>
          <a:prstGeom prst="rect">
            <a:avLst/>
          </a:prstGeom>
          <a:solidFill>
            <a:schemeClr val="bg1"/>
          </a:solidFill>
          <a:ln w="28575" cmpd="sng" algn="ctr">
            <a:solidFill>
              <a:srgbClr val="008AF2"/>
            </a:solidFill>
            <a:prstDash val="sysDash"/>
            <a:miter lim="800000"/>
          </a:ln>
        </p:spPr>
        <p:txBody>
          <a:bodyPr wrap="square">
            <a:spAutoFit/>
          </a:bodyPr>
          <a:lstStyle/>
          <a:p>
            <a:pPr eaLnBrk="1" latinLnBrk="0" hangingPunct="1">
              <a:lnSpc>
                <a:spcPts val="5000"/>
              </a:lnSpc>
            </a:pPr>
            <a:r>
              <a:rPr lang="en-US" altLang="zh-CN" sz="2000" b="1" dirty="0">
                <a:solidFill>
                  <a:srgbClr val="00B0F0"/>
                </a:solidFill>
                <a:latin typeface="微软雅黑" panose="020B0503020204020204" pitchFamily="34" charset="-122"/>
                <a:ea typeface="微软雅黑" panose="020B0503020204020204" pitchFamily="34" charset="-122"/>
              </a:rPr>
              <a:t>     </a:t>
            </a:r>
            <a:r>
              <a:rPr lang="en-US" altLang="zh-CN" sz="2800" b="1" dirty="0">
                <a:solidFill>
                  <a:srgbClr val="0070C0"/>
                </a:solidFill>
                <a:latin typeface="微软雅黑" panose="020B0503020204020204" pitchFamily="34" charset="-122"/>
                <a:ea typeface="微软雅黑" panose="020B0503020204020204" pitchFamily="34" charset="-122"/>
              </a:rPr>
              <a:t>《</a:t>
            </a:r>
            <a:r>
              <a:rPr lang="zh-CN" altLang="en-US" sz="2800" b="1" dirty="0">
                <a:solidFill>
                  <a:srgbClr val="0070C0"/>
                </a:solidFill>
                <a:latin typeface="微软雅黑" panose="020B0503020204020204" pitchFamily="34" charset="-122"/>
                <a:ea typeface="微软雅黑" panose="020B0503020204020204" pitchFamily="34" charset="-122"/>
              </a:rPr>
              <a:t>中华人民共和国个人所得税法</a:t>
            </a:r>
            <a:r>
              <a:rPr lang="en-US" altLang="zh-CN" sz="2800" b="1" dirty="0">
                <a:solidFill>
                  <a:srgbClr val="0070C0"/>
                </a:solidFill>
                <a:latin typeface="微软雅黑" panose="020B0503020204020204" pitchFamily="34" charset="-122"/>
                <a:ea typeface="微软雅黑" panose="020B0503020204020204" pitchFamily="34" charset="-122"/>
              </a:rPr>
              <a:t>》</a:t>
            </a:r>
            <a:r>
              <a:rPr lang="zh-CN" altLang="en-US" sz="2800" b="1" dirty="0">
                <a:solidFill>
                  <a:srgbClr val="0070C0"/>
                </a:solidFill>
                <a:latin typeface="微软雅黑" panose="020B0503020204020204" pitchFamily="34" charset="-122"/>
                <a:ea typeface="微软雅黑" panose="020B0503020204020204" pitchFamily="34" charset="-122"/>
              </a:rPr>
              <a:t>第九条和《个人所得税法实施条例》第二十四条规定：个人所得税以</a:t>
            </a:r>
            <a:r>
              <a:rPr lang="zh-CN" altLang="en-US" sz="2800" b="1" dirty="0">
                <a:solidFill>
                  <a:srgbClr val="FF0000"/>
                </a:solidFill>
                <a:latin typeface="微软雅黑" panose="020B0503020204020204" pitchFamily="34" charset="-122"/>
                <a:ea typeface="微软雅黑" panose="020B0503020204020204" pitchFamily="34" charset="-122"/>
              </a:rPr>
              <a:t>所得人</a:t>
            </a:r>
            <a:r>
              <a:rPr lang="zh-CN" altLang="en-US" sz="2800" b="1" dirty="0">
                <a:solidFill>
                  <a:srgbClr val="0070C0"/>
                </a:solidFill>
                <a:latin typeface="微软雅黑" panose="020B0503020204020204" pitchFamily="34" charset="-122"/>
                <a:ea typeface="微软雅黑" panose="020B0503020204020204" pitchFamily="34" charset="-122"/>
              </a:rPr>
              <a:t>为纳税人，以</a:t>
            </a:r>
            <a:r>
              <a:rPr lang="zh-CN" altLang="en-US" sz="2800" b="1" dirty="0">
                <a:solidFill>
                  <a:srgbClr val="FF0000"/>
                </a:solidFill>
                <a:latin typeface="微软雅黑" panose="020B0503020204020204" pitchFamily="34" charset="-122"/>
                <a:ea typeface="微软雅黑" panose="020B0503020204020204" pitchFamily="34" charset="-122"/>
              </a:rPr>
              <a:t>支付所得的单位或者个人</a:t>
            </a:r>
            <a:r>
              <a:rPr lang="zh-CN" altLang="en-US" sz="2800" b="1" dirty="0">
                <a:solidFill>
                  <a:srgbClr val="0070C0"/>
                </a:solidFill>
                <a:latin typeface="微软雅黑" panose="020B0503020204020204" pitchFamily="34" charset="-122"/>
                <a:ea typeface="微软雅黑" panose="020B0503020204020204" pitchFamily="34" charset="-122"/>
              </a:rPr>
              <a:t>为扣缴义务人；</a:t>
            </a:r>
            <a:r>
              <a:rPr lang="zh-CN" altLang="en-US" sz="2800" b="1" dirty="0">
                <a:solidFill>
                  <a:srgbClr val="0070C0"/>
                </a:solidFill>
                <a:latin typeface="微软雅黑" panose="020B0503020204020204" pitchFamily="34" charset="-122"/>
                <a:ea typeface="微软雅黑" panose="020B0503020204020204" pitchFamily="34" charset="-122"/>
                <a:sym typeface="+mn-ea"/>
              </a:rPr>
              <a:t>扣缴义务人向个人支付应税款项时，</a:t>
            </a:r>
            <a:r>
              <a:rPr lang="zh-CN" altLang="en-US" sz="2800" b="1" dirty="0">
                <a:solidFill>
                  <a:srgbClr val="FF0000"/>
                </a:solidFill>
                <a:latin typeface="微软雅黑" panose="020B0503020204020204" pitchFamily="34" charset="-122"/>
                <a:ea typeface="微软雅黑" panose="020B0503020204020204" pitchFamily="34" charset="-122"/>
                <a:sym typeface="+mn-ea"/>
              </a:rPr>
              <a:t>应当</a:t>
            </a:r>
            <a:r>
              <a:rPr lang="zh-CN" altLang="en-US" sz="2800" b="1" dirty="0">
                <a:solidFill>
                  <a:srgbClr val="0070C0"/>
                </a:solidFill>
                <a:latin typeface="微软雅黑" panose="020B0503020204020204" pitchFamily="34" charset="-122"/>
                <a:ea typeface="微软雅黑" panose="020B0503020204020204" pitchFamily="34" charset="-122"/>
                <a:sym typeface="+mn-ea"/>
              </a:rPr>
              <a:t>依照个人所得税法规定预扣或代扣税款，按时缴库，并专项记载备查。</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nvGrpSpPr>
          <p:cNvPr id="12" name="组合 11"/>
          <p:cNvGrpSpPr/>
          <p:nvPr/>
        </p:nvGrpSpPr>
        <p:grpSpPr bwMode="auto">
          <a:xfrm>
            <a:off x="990600" y="457200"/>
            <a:ext cx="4832350" cy="482600"/>
            <a:chOff x="990928" y="457728"/>
            <a:chExt cx="4831648" cy="482072"/>
          </a:xfrm>
        </p:grpSpPr>
        <p:grpSp>
          <p:nvGrpSpPr>
            <p:cNvPr id="12293" name="组合 31"/>
            <p:cNvGrpSpPr/>
            <p:nvPr/>
          </p:nvGrpSpPr>
          <p:grpSpPr bwMode="auto">
            <a:xfrm>
              <a:off x="990928" y="457728"/>
              <a:ext cx="4831648" cy="482072"/>
              <a:chOff x="990928" y="457728"/>
              <a:chExt cx="4831648" cy="482072"/>
            </a:xfrm>
          </p:grpSpPr>
          <p:sp>
            <p:nvSpPr>
              <p:cNvPr id="10" name="矩形 9"/>
              <p:cNvSpPr/>
              <p:nvPr/>
            </p:nvSpPr>
            <p:spPr>
              <a:xfrm>
                <a:off x="2678196" y="893813"/>
                <a:ext cx="3144380" cy="45987"/>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2296" name="图片 10" descr="标题.png"/>
              <p:cNvPicPr>
                <a:picLocks noChangeAspect="1"/>
              </p:cNvPicPr>
              <p:nvPr/>
            </p:nvPicPr>
            <p:blipFill>
              <a:blip r:embed="rId2" cstate="print"/>
              <a:srcRect/>
              <a:stretch>
                <a:fillRect/>
              </a:stretch>
            </p:blipFill>
            <p:spPr bwMode="auto">
              <a:xfrm>
                <a:off x="990928" y="457728"/>
                <a:ext cx="1950559" cy="481544"/>
              </a:xfrm>
              <a:prstGeom prst="rect">
                <a:avLst/>
              </a:prstGeom>
              <a:noFill/>
              <a:ln w="9525">
                <a:noFill/>
                <a:miter lim="800000"/>
                <a:headEnd/>
                <a:tailEnd/>
              </a:ln>
            </p:spPr>
          </p:pic>
        </p:grpSp>
        <p:sp>
          <p:nvSpPr>
            <p:cNvPr id="12294" name="TextBox 8"/>
            <p:cNvSpPr txBox="1">
              <a:spLocks noChangeArrowheads="1"/>
            </p:cNvSpPr>
            <p:nvPr/>
          </p:nvSpPr>
          <p:spPr bwMode="auto">
            <a:xfrm>
              <a:off x="2994062" y="473586"/>
              <a:ext cx="2533282" cy="396441"/>
            </a:xfrm>
            <a:prstGeom prst="rect">
              <a:avLst/>
            </a:prstGeom>
            <a:noFill/>
            <a:ln w="9525">
              <a:noFill/>
              <a:miter lim="800000"/>
            </a:ln>
          </p:spPr>
          <p:txBody>
            <a:bodyPr>
              <a:spAutoFit/>
            </a:bodyPr>
            <a:lstStyle/>
            <a:p>
              <a:r>
                <a:rPr lang="zh-CN" altLang="en-US" sz="2000" b="1">
                  <a:latin typeface="微软雅黑" panose="020B0503020204020204" pitchFamily="34" charset="-122"/>
                  <a:ea typeface="微软雅黑" panose="020B0503020204020204" pitchFamily="34" charset="-122"/>
                </a:rPr>
                <a:t>扣缴义务人</a:t>
              </a: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 calcmode="lin" valueType="num">
                                      <p:cBhvr additive="base">
                                        <p:cTn id="10" dur="1000" fill="hold"/>
                                        <p:tgtEl>
                                          <p:spTgt spid="11266"/>
                                        </p:tgtEl>
                                        <p:attrNameLst>
                                          <p:attrName>ppt_x</p:attrName>
                                        </p:attrNameLst>
                                      </p:cBhvr>
                                      <p:tavLst>
                                        <p:tav tm="0">
                                          <p:val>
                                            <p:strVal val="0-#ppt_w/2"/>
                                          </p:val>
                                        </p:tav>
                                        <p:tav tm="100000">
                                          <p:val>
                                            <p:strVal val="#ppt_x"/>
                                          </p:val>
                                        </p:tav>
                                      </p:tavLst>
                                    </p:anim>
                                    <p:anim calcmode="lin" valueType="num">
                                      <p:cBhvr additive="base">
                                        <p:cTn id="11" dur="1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990600" y="457200"/>
            <a:ext cx="4832350" cy="482600"/>
            <a:chOff x="990928" y="457728"/>
            <a:chExt cx="4831648" cy="482072"/>
          </a:xfrm>
        </p:grpSpPr>
        <p:grpSp>
          <p:nvGrpSpPr>
            <p:cNvPr id="15363" name="组合 31"/>
            <p:cNvGrpSpPr/>
            <p:nvPr/>
          </p:nvGrpSpPr>
          <p:grpSpPr bwMode="auto">
            <a:xfrm>
              <a:off x="990928" y="457728"/>
              <a:ext cx="4831648" cy="482072"/>
              <a:chOff x="990928" y="457728"/>
              <a:chExt cx="4831648" cy="482072"/>
            </a:xfrm>
          </p:grpSpPr>
          <p:sp>
            <p:nvSpPr>
              <p:cNvPr id="10" name="矩形 9"/>
              <p:cNvSpPr/>
              <p:nvPr/>
            </p:nvSpPr>
            <p:spPr>
              <a:xfrm>
                <a:off x="2678196" y="893813"/>
                <a:ext cx="3144380" cy="45987"/>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5366" name="图片 10" descr="标题.png"/>
              <p:cNvPicPr>
                <a:picLocks noChangeAspect="1"/>
              </p:cNvPicPr>
              <p:nvPr/>
            </p:nvPicPr>
            <p:blipFill>
              <a:blip r:embed="rId1" cstate="print"/>
              <a:srcRect/>
              <a:stretch>
                <a:fillRect/>
              </a:stretch>
            </p:blipFill>
            <p:spPr bwMode="auto">
              <a:xfrm>
                <a:off x="990928" y="457728"/>
                <a:ext cx="1950559" cy="481544"/>
              </a:xfrm>
              <a:prstGeom prst="rect">
                <a:avLst/>
              </a:prstGeom>
              <a:noFill/>
              <a:ln w="9525">
                <a:noFill/>
                <a:miter lim="800000"/>
                <a:headEnd/>
                <a:tailEnd/>
              </a:ln>
            </p:spPr>
          </p:pic>
        </p:grpSp>
        <p:sp>
          <p:nvSpPr>
            <p:cNvPr id="15364" name="TextBox 8"/>
            <p:cNvSpPr txBox="1">
              <a:spLocks noChangeArrowheads="1"/>
            </p:cNvSpPr>
            <p:nvPr/>
          </p:nvSpPr>
          <p:spPr bwMode="auto">
            <a:xfrm>
              <a:off x="2994062" y="473586"/>
              <a:ext cx="2533282" cy="396441"/>
            </a:xfrm>
            <a:prstGeom prst="rect">
              <a:avLst/>
            </a:prstGeom>
            <a:noFill/>
            <a:ln w="9525">
              <a:noFill/>
              <a:miter lim="800000"/>
            </a:ln>
          </p:spPr>
          <p:txBody>
            <a:bodyPr>
              <a:spAutoFit/>
            </a:bodyPr>
            <a:lstStyle/>
            <a:p>
              <a:r>
                <a:rPr lang="zh-CN" altLang="en-US" sz="2000" b="1">
                  <a:latin typeface="微软雅黑" panose="020B0503020204020204" pitchFamily="34" charset="-122"/>
                  <a:ea typeface="微软雅黑" panose="020B0503020204020204" pitchFamily="34" charset="-122"/>
                </a:rPr>
                <a:t>全员全额扣缴申报</a:t>
              </a:r>
              <a:r>
                <a:rPr lang="zh-CN" altLang="en-US" sz="2000">
                  <a:latin typeface="微软雅黑" panose="020B0503020204020204" pitchFamily="34" charset="-122"/>
                  <a:ea typeface="微软雅黑" panose="020B0503020204020204" pitchFamily="34" charset="-122"/>
                </a:rPr>
                <a:t> </a:t>
              </a:r>
              <a:endParaRPr lang="zh-CN" altLang="en-US" sz="2000">
                <a:latin typeface="微软雅黑" panose="020B0503020204020204" pitchFamily="34" charset="-122"/>
                <a:ea typeface="微软雅黑" panose="020B0503020204020204" pitchFamily="34" charset="-122"/>
              </a:endParaRPr>
            </a:p>
          </p:txBody>
        </p:sp>
      </p:grpSp>
      <p:sp>
        <p:nvSpPr>
          <p:cNvPr id="43016" name="TextBox 13"/>
          <p:cNvSpPr txBox="1">
            <a:spLocks noChangeArrowheads="1"/>
          </p:cNvSpPr>
          <p:nvPr/>
        </p:nvSpPr>
        <p:spPr bwMode="auto">
          <a:xfrm>
            <a:off x="836930" y="1246823"/>
            <a:ext cx="10612438" cy="4361815"/>
          </a:xfrm>
          <a:prstGeom prst="rect">
            <a:avLst/>
          </a:prstGeom>
          <a:solidFill>
            <a:schemeClr val="bg1"/>
          </a:solidFill>
          <a:ln w="28575" cmpd="sng" algn="ctr">
            <a:solidFill>
              <a:srgbClr val="008AF2"/>
            </a:solidFill>
            <a:prstDash val="sysDash"/>
            <a:miter lim="800000"/>
          </a:ln>
        </p:spPr>
        <p:txBody>
          <a:bodyPr>
            <a:spAutoFit/>
          </a:bodyPr>
          <a:lstStyle/>
          <a:p>
            <a:pPr>
              <a:lnSpc>
                <a:spcPts val="3000"/>
              </a:lnSpc>
            </a:pPr>
            <a:r>
              <a:rPr lang="zh-CN" altLang="en-US" sz="2000" b="1" dirty="0">
                <a:solidFill>
                  <a:srgbClr val="0070C0"/>
                </a:solidFill>
                <a:latin typeface="微软雅黑" panose="020B0503020204020204" pitchFamily="34" charset="-122"/>
                <a:ea typeface="微软雅黑" panose="020B0503020204020204" pitchFamily="34" charset="-122"/>
              </a:rPr>
              <a:t>       </a:t>
            </a:r>
            <a:endParaRPr lang="zh-CN" altLang="en-US" sz="2000" b="1" dirty="0">
              <a:solidFill>
                <a:srgbClr val="0070C0"/>
              </a:solidFill>
              <a:latin typeface="微软雅黑" panose="020B0503020204020204" pitchFamily="34" charset="-122"/>
              <a:ea typeface="微软雅黑" panose="020B0503020204020204" pitchFamily="34" charset="-122"/>
            </a:endParaRPr>
          </a:p>
          <a:p>
            <a:pPr>
              <a:lnSpc>
                <a:spcPts val="3000"/>
              </a:lnSpc>
            </a:pPr>
            <a:r>
              <a:rPr lang="en-US" altLang="zh-CN" sz="2000" b="1" dirty="0">
                <a:solidFill>
                  <a:srgbClr val="0070C0"/>
                </a:solidFill>
                <a:latin typeface="微软雅黑" panose="020B0503020204020204" pitchFamily="34" charset="-122"/>
                <a:ea typeface="微软雅黑" panose="020B0503020204020204" pitchFamily="34" charset="-122"/>
              </a:rPr>
              <a:t>     </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ts val="3000"/>
              </a:lnSpc>
            </a:pPr>
            <a:endParaRPr lang="en-US" altLang="zh-CN" sz="2000" b="1" dirty="0">
              <a:solidFill>
                <a:srgbClr val="0070C0"/>
              </a:solidFill>
              <a:latin typeface="微软雅黑" panose="020B0503020204020204" pitchFamily="34" charset="-122"/>
              <a:ea typeface="微软雅黑" panose="020B0503020204020204" pitchFamily="34" charset="-122"/>
            </a:endParaRPr>
          </a:p>
          <a:p>
            <a:pPr eaLnBrk="1" latinLnBrk="0" hangingPunct="1">
              <a:lnSpc>
                <a:spcPts val="4100"/>
              </a:lnSpc>
            </a:pP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中华人民共和国个人所得税法</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第十条规定：扣缴义务人</a:t>
            </a:r>
            <a:r>
              <a:rPr lang="zh-CN" altLang="en-US" sz="3200" b="1" dirty="0">
                <a:solidFill>
                  <a:srgbClr val="FF0000"/>
                </a:solidFill>
                <a:latin typeface="微软雅黑" panose="020B0503020204020204" pitchFamily="34" charset="-122"/>
                <a:ea typeface="微软雅黑" panose="020B0503020204020204" pitchFamily="34" charset="-122"/>
              </a:rPr>
              <a:t>应当</a:t>
            </a:r>
            <a:r>
              <a:rPr lang="zh-CN" altLang="en-US" sz="3200" b="1" dirty="0">
                <a:solidFill>
                  <a:srgbClr val="0070C0"/>
                </a:solidFill>
                <a:latin typeface="微软雅黑" panose="020B0503020204020204" pitchFamily="34" charset="-122"/>
                <a:ea typeface="微软雅黑" panose="020B0503020204020204" pitchFamily="34" charset="-122"/>
              </a:rPr>
              <a:t>按照国家规定办理</a:t>
            </a:r>
            <a:r>
              <a:rPr lang="zh-CN" altLang="en-US" sz="3200" b="1" dirty="0">
                <a:solidFill>
                  <a:srgbClr val="FF0000"/>
                </a:solidFill>
                <a:latin typeface="微软雅黑" panose="020B0503020204020204" pitchFamily="34" charset="-122"/>
                <a:ea typeface="微软雅黑" panose="020B0503020204020204" pitchFamily="34" charset="-122"/>
              </a:rPr>
              <a:t>全员全额扣缴申报</a:t>
            </a:r>
            <a:r>
              <a:rPr lang="zh-CN" altLang="en-US" sz="3200" b="1" dirty="0">
                <a:solidFill>
                  <a:srgbClr val="0070C0"/>
                </a:solidFill>
                <a:latin typeface="微软雅黑" panose="020B0503020204020204" pitchFamily="34" charset="-122"/>
                <a:ea typeface="微软雅黑" panose="020B0503020204020204" pitchFamily="34" charset="-122"/>
              </a:rPr>
              <a:t>，并向纳税人提供其个人所得和已扣缴税款等信息。</a:t>
            </a:r>
            <a:endParaRPr lang="zh-CN" altLang="en-US" sz="3200" b="1" dirty="0">
              <a:solidFill>
                <a:srgbClr val="0070C0"/>
              </a:solidFill>
              <a:latin typeface="微软雅黑" panose="020B0503020204020204" pitchFamily="34" charset="-122"/>
              <a:ea typeface="微软雅黑" panose="020B0503020204020204" pitchFamily="34" charset="-122"/>
            </a:endParaRPr>
          </a:p>
          <a:p>
            <a:pPr>
              <a:lnSpc>
                <a:spcPts val="3000"/>
              </a:lnSpc>
            </a:pPr>
            <a:endParaRPr lang="zh-CN" altLang="en-US" sz="2000" b="1" dirty="0">
              <a:solidFill>
                <a:srgbClr val="0070C0"/>
              </a:solidFill>
              <a:latin typeface="微软雅黑" panose="020B0503020204020204" pitchFamily="34" charset="-122"/>
              <a:ea typeface="微软雅黑" panose="020B0503020204020204" pitchFamily="34" charset="-122"/>
            </a:endParaRPr>
          </a:p>
          <a:p>
            <a:pPr>
              <a:lnSpc>
                <a:spcPts val="3000"/>
              </a:lnSpc>
            </a:pPr>
            <a:endParaRPr lang="zh-CN" altLang="en-US" sz="2000" b="1" dirty="0">
              <a:solidFill>
                <a:srgbClr val="0070C0"/>
              </a:solidFill>
              <a:latin typeface="微软雅黑" panose="020B0503020204020204" pitchFamily="34" charset="-122"/>
              <a:ea typeface="微软雅黑" panose="020B0503020204020204" pitchFamily="34" charset="-122"/>
            </a:endParaRPr>
          </a:p>
          <a:p>
            <a:pPr>
              <a:lnSpc>
                <a:spcPts val="3000"/>
              </a:lnSpc>
            </a:pPr>
            <a:endParaRPr lang="zh-CN" altLang="en-US" sz="2000" b="1" dirty="0">
              <a:solidFill>
                <a:srgbClr val="0070C0"/>
              </a:solidFill>
              <a:latin typeface="微软雅黑" panose="020B0503020204020204" pitchFamily="34" charset="-122"/>
              <a:ea typeface="微软雅黑" panose="020B0503020204020204" pitchFamily="34" charset="-122"/>
            </a:endParaRPr>
          </a:p>
          <a:p>
            <a:pPr>
              <a:lnSpc>
                <a:spcPts val="3000"/>
              </a:lnSpc>
            </a:pP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3016"/>
                                        </p:tgtEl>
                                        <p:attrNameLst>
                                          <p:attrName>style.visibility</p:attrName>
                                        </p:attrNameLst>
                                      </p:cBhvr>
                                      <p:to>
                                        <p:strVal val="visible"/>
                                      </p:to>
                                    </p:set>
                                    <p:anim calcmode="lin" valueType="num">
                                      <p:cBhvr additive="base">
                                        <p:cTn id="10" dur="1000" fill="hold"/>
                                        <p:tgtEl>
                                          <p:spTgt spid="43016"/>
                                        </p:tgtEl>
                                        <p:attrNameLst>
                                          <p:attrName>ppt_x</p:attrName>
                                        </p:attrNameLst>
                                      </p:cBhvr>
                                      <p:tavLst>
                                        <p:tav tm="0">
                                          <p:val>
                                            <p:strVal val="#ppt_x"/>
                                          </p:val>
                                        </p:tav>
                                        <p:tav tm="100000">
                                          <p:val>
                                            <p:strVal val="#ppt_x"/>
                                          </p:val>
                                        </p:tav>
                                      </p:tavLst>
                                    </p:anim>
                                    <p:anim calcmode="lin" valueType="num">
                                      <p:cBhvr additive="base">
                                        <p:cTn id="11" dur="1000" fill="hold"/>
                                        <p:tgtEl>
                                          <p:spTgt spid="430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Box 5"/>
          <p:cNvSpPr txBox="1">
            <a:spLocks noChangeArrowheads="1"/>
          </p:cNvSpPr>
          <p:nvPr/>
        </p:nvSpPr>
        <p:spPr bwMode="auto">
          <a:xfrm>
            <a:off x="4741863" y="2233613"/>
            <a:ext cx="6826160" cy="1527175"/>
          </a:xfrm>
          <a:prstGeom prst="rect">
            <a:avLst/>
          </a:prstGeom>
          <a:solidFill>
            <a:schemeClr val="bg1"/>
          </a:solidFill>
          <a:ln w="28575" cmpd="sng" algn="ctr">
            <a:solidFill>
              <a:srgbClr val="008AF2"/>
            </a:solidFill>
            <a:prstDash val="sysDash"/>
            <a:miter lim="800000"/>
          </a:ln>
        </p:spPr>
        <p:txBody>
          <a:bodyPr wrap="square">
            <a:spAutoFit/>
          </a:bodyPr>
          <a:lstStyle/>
          <a:p>
            <a:pPr>
              <a:lnSpc>
                <a:spcPts val="2800"/>
              </a:lnSpc>
            </a:pPr>
            <a:r>
              <a:rPr lang="zh-CN" altLang="zh-CN" dirty="0">
                <a:solidFill>
                  <a:srgbClr val="0070C0"/>
                </a:solidFill>
                <a:latin typeface="微软雅黑" panose="020B0503020204020204" pitchFamily="34" charset="-122"/>
                <a:ea typeface="微软雅黑" panose="020B0503020204020204" pitchFamily="34" charset="-122"/>
              </a:rPr>
              <a:t>全员全额扣缴申报，是指扣缴义务人应当在代扣税款的次月十五日内，向主管税务机关报送其支付所得的所有个人的有关信息、支付所得项目及数额、扣除事项及数额、扣缴税款的具体数额和总额以及其他相关涉税信息资料。</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40968" name="TextBox 6"/>
          <p:cNvSpPr txBox="1">
            <a:spLocks noChangeArrowheads="1"/>
          </p:cNvSpPr>
          <p:nvPr/>
        </p:nvSpPr>
        <p:spPr bwMode="auto">
          <a:xfrm>
            <a:off x="4742180" y="4066858"/>
            <a:ext cx="6826160" cy="1852880"/>
          </a:xfrm>
          <a:prstGeom prst="rect">
            <a:avLst/>
          </a:prstGeom>
          <a:solidFill>
            <a:schemeClr val="bg1"/>
          </a:solidFill>
          <a:ln w="28575" cmpd="sng" algn="ctr">
            <a:solidFill>
              <a:srgbClr val="008AF2"/>
            </a:solidFill>
            <a:prstDash val="sysDash"/>
            <a:miter lim="800000"/>
          </a:ln>
        </p:spPr>
        <p:txBody>
          <a:bodyPr wrap="square">
            <a:spAutoFit/>
          </a:bodyPr>
          <a:lstStyle/>
          <a:p>
            <a:pPr>
              <a:lnSpc>
                <a:spcPts val="2800"/>
              </a:lnSpc>
            </a:pPr>
            <a:r>
              <a:rPr lang="zh-CN" altLang="zh-CN" dirty="0">
                <a:solidFill>
                  <a:srgbClr val="0070C0"/>
                </a:solidFill>
                <a:latin typeface="微软雅黑" panose="020B0503020204020204" pitchFamily="34" charset="-122"/>
                <a:ea typeface="微软雅黑" panose="020B0503020204020204" pitchFamily="34" charset="-122"/>
              </a:rPr>
              <a:t>除经营所得外，其他各类所得均需要做全员全额扣缴申报，包括：</a:t>
            </a:r>
            <a:endParaRPr lang="zh-CN" altLang="zh-CN" dirty="0">
              <a:solidFill>
                <a:srgbClr val="0070C0"/>
              </a:solidFill>
              <a:latin typeface="微软雅黑" panose="020B0503020204020204" pitchFamily="34" charset="-122"/>
              <a:ea typeface="微软雅黑" panose="020B0503020204020204" pitchFamily="34" charset="-122"/>
            </a:endParaRPr>
          </a:p>
          <a:p>
            <a:pPr>
              <a:lnSpc>
                <a:spcPts val="2800"/>
              </a:lnSpc>
            </a:pPr>
            <a:r>
              <a:rPr lang="zh-CN" altLang="zh-CN" dirty="0">
                <a:solidFill>
                  <a:srgbClr val="0070C0"/>
                </a:solidFill>
                <a:latin typeface="微软雅黑" panose="020B0503020204020204" pitchFamily="34" charset="-122"/>
                <a:ea typeface="微软雅黑" panose="020B0503020204020204" pitchFamily="34" charset="-122"/>
              </a:rPr>
              <a:t>1.工资、薪金所得；</a:t>
            </a:r>
            <a:r>
              <a:rPr lang="en-US" altLang="zh-CN" dirty="0">
                <a:solidFill>
                  <a:srgbClr val="0070C0"/>
                </a:solidFill>
                <a:latin typeface="微软雅黑" panose="020B0503020204020204" pitchFamily="34" charset="-122"/>
                <a:ea typeface="微软雅黑" panose="020B0503020204020204" pitchFamily="34" charset="-122"/>
              </a:rPr>
              <a:t>              </a:t>
            </a:r>
            <a:r>
              <a:rPr lang="zh-CN" altLang="zh-CN" dirty="0">
                <a:solidFill>
                  <a:srgbClr val="0070C0"/>
                </a:solidFill>
                <a:latin typeface="微软雅黑" panose="020B0503020204020204" pitchFamily="34" charset="-122"/>
                <a:ea typeface="微软雅黑" panose="020B0503020204020204" pitchFamily="34" charset="-122"/>
              </a:rPr>
              <a:t>2.劳务报酬所得；</a:t>
            </a:r>
            <a:endParaRPr lang="en-US" altLang="zh-CN" dirty="0">
              <a:solidFill>
                <a:srgbClr val="0070C0"/>
              </a:solidFill>
              <a:latin typeface="微软雅黑" panose="020B0503020204020204" pitchFamily="34" charset="-122"/>
              <a:ea typeface="微软雅黑" panose="020B0503020204020204" pitchFamily="34" charset="-122"/>
            </a:endParaRPr>
          </a:p>
          <a:p>
            <a:pPr>
              <a:lnSpc>
                <a:spcPts val="2800"/>
              </a:lnSpc>
            </a:pPr>
            <a:r>
              <a:rPr lang="zh-CN" altLang="zh-CN" dirty="0">
                <a:solidFill>
                  <a:srgbClr val="0070C0"/>
                </a:solidFill>
                <a:latin typeface="微软雅黑" panose="020B0503020204020204" pitchFamily="34" charset="-122"/>
                <a:ea typeface="微软雅黑" panose="020B0503020204020204" pitchFamily="34" charset="-122"/>
              </a:rPr>
              <a:t>3.稿酬所得；</a:t>
            </a:r>
            <a:r>
              <a:rPr lang="en-US" altLang="zh-CN" dirty="0">
                <a:solidFill>
                  <a:srgbClr val="0070C0"/>
                </a:solidFill>
                <a:latin typeface="微软雅黑" panose="020B0503020204020204" pitchFamily="34" charset="-122"/>
                <a:ea typeface="微软雅黑" panose="020B0503020204020204" pitchFamily="34" charset="-122"/>
              </a:rPr>
              <a:t>                        </a:t>
            </a:r>
            <a:r>
              <a:rPr lang="zh-CN" altLang="zh-CN" dirty="0">
                <a:solidFill>
                  <a:srgbClr val="0070C0"/>
                </a:solidFill>
                <a:latin typeface="微软雅黑" panose="020B0503020204020204" pitchFamily="34" charset="-122"/>
                <a:ea typeface="微软雅黑" panose="020B0503020204020204" pitchFamily="34" charset="-122"/>
              </a:rPr>
              <a:t>4.特许权使用费所得;</a:t>
            </a:r>
            <a:endParaRPr lang="en-US" altLang="zh-CN" dirty="0">
              <a:solidFill>
                <a:srgbClr val="0070C0"/>
              </a:solidFill>
              <a:latin typeface="微软雅黑" panose="020B0503020204020204" pitchFamily="34" charset="-122"/>
              <a:ea typeface="微软雅黑" panose="020B0503020204020204" pitchFamily="34" charset="-122"/>
            </a:endParaRPr>
          </a:p>
          <a:p>
            <a:pPr>
              <a:lnSpc>
                <a:spcPts val="2800"/>
              </a:lnSpc>
            </a:pPr>
            <a:r>
              <a:rPr lang="zh-CN" altLang="zh-CN" dirty="0">
                <a:solidFill>
                  <a:srgbClr val="0070C0"/>
                </a:solidFill>
                <a:latin typeface="微软雅黑" panose="020B0503020204020204" pitchFamily="34" charset="-122"/>
                <a:ea typeface="微软雅黑" panose="020B0503020204020204" pitchFamily="34" charset="-122"/>
              </a:rPr>
              <a:t>5.财产租赁所得；</a:t>
            </a:r>
            <a:r>
              <a:rPr lang="en-US" altLang="zh-CN" dirty="0">
                <a:solidFill>
                  <a:srgbClr val="0070C0"/>
                </a:solidFill>
                <a:latin typeface="微软雅黑" panose="020B0503020204020204" pitchFamily="34" charset="-122"/>
                <a:ea typeface="微软雅黑" panose="020B0503020204020204" pitchFamily="34" charset="-122"/>
              </a:rPr>
              <a:t>                 </a:t>
            </a:r>
            <a:r>
              <a:rPr lang="zh-CN" altLang="zh-CN" dirty="0">
                <a:solidFill>
                  <a:srgbClr val="0070C0"/>
                </a:solidFill>
                <a:latin typeface="微软雅黑" panose="020B0503020204020204" pitchFamily="34" charset="-122"/>
                <a:ea typeface="微软雅黑" panose="020B0503020204020204" pitchFamily="34" charset="-122"/>
              </a:rPr>
              <a:t>6.财产转让所得；</a:t>
            </a:r>
            <a:endParaRPr lang="zh-CN" altLang="zh-CN" dirty="0">
              <a:solidFill>
                <a:srgbClr val="0070C0"/>
              </a:solidFill>
              <a:latin typeface="微软雅黑" panose="020B0503020204020204" pitchFamily="34" charset="-122"/>
              <a:ea typeface="微软雅黑" panose="020B0503020204020204" pitchFamily="34" charset="-122"/>
            </a:endParaRPr>
          </a:p>
          <a:p>
            <a:pPr>
              <a:lnSpc>
                <a:spcPts val="2800"/>
              </a:lnSpc>
            </a:pPr>
            <a:r>
              <a:rPr lang="zh-CN" altLang="zh-CN" dirty="0">
                <a:solidFill>
                  <a:srgbClr val="0070C0"/>
                </a:solidFill>
                <a:latin typeface="微软雅黑" panose="020B0503020204020204" pitchFamily="34" charset="-122"/>
                <a:ea typeface="微软雅黑" panose="020B0503020204020204" pitchFamily="34" charset="-122"/>
              </a:rPr>
              <a:t>7.利息、股息、红利所得；</a:t>
            </a:r>
            <a:r>
              <a:rPr lang="en-US" altLang="zh-CN" dirty="0">
                <a:solidFill>
                  <a:srgbClr val="0070C0"/>
                </a:solidFill>
                <a:latin typeface="微软雅黑" panose="020B0503020204020204" pitchFamily="34" charset="-122"/>
                <a:ea typeface="微软雅黑" panose="020B0503020204020204" pitchFamily="34" charset="-122"/>
              </a:rPr>
              <a:t>    </a:t>
            </a:r>
            <a:r>
              <a:rPr lang="zh-CN" altLang="zh-CN" dirty="0">
                <a:solidFill>
                  <a:srgbClr val="0070C0"/>
                </a:solidFill>
                <a:latin typeface="微软雅黑" panose="020B0503020204020204" pitchFamily="34" charset="-122"/>
                <a:ea typeface="微软雅黑" panose="020B0503020204020204" pitchFamily="34" charset="-122"/>
              </a:rPr>
              <a:t>8.偶然所得</a:t>
            </a:r>
            <a:r>
              <a:rPr lang="zh-CN" altLang="zh-CN" dirty="0">
                <a:solidFill>
                  <a:srgbClr val="1AA6FF"/>
                </a:solidFill>
                <a:latin typeface="微软雅黑" panose="020B0503020204020204" pitchFamily="34" charset="-122"/>
                <a:ea typeface="微软雅黑" panose="020B0503020204020204" pitchFamily="34" charset="-122"/>
              </a:rPr>
              <a:t>。</a:t>
            </a:r>
            <a:endParaRPr lang="zh-CN" altLang="zh-CN" dirty="0">
              <a:solidFill>
                <a:srgbClr val="1AA6FF"/>
              </a:solidFill>
              <a:latin typeface="微软雅黑" panose="020B0503020204020204" pitchFamily="34" charset="-122"/>
              <a:ea typeface="微软雅黑" panose="020B0503020204020204" pitchFamily="34" charset="-122"/>
            </a:endParaRPr>
          </a:p>
        </p:txBody>
      </p:sp>
      <p:sp>
        <p:nvSpPr>
          <p:cNvPr id="15" name="矩形 14"/>
          <p:cNvSpPr/>
          <p:nvPr/>
        </p:nvSpPr>
        <p:spPr>
          <a:xfrm>
            <a:off x="1331913" y="1560513"/>
            <a:ext cx="1489075" cy="46037"/>
          </a:xfrm>
          <a:prstGeom prst="rect">
            <a:avLst/>
          </a:prstGeom>
          <a:solidFill>
            <a:srgbClr val="1AA6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CN" altLang="en-US"/>
          </a:p>
        </p:txBody>
      </p:sp>
      <p:sp>
        <p:nvSpPr>
          <p:cNvPr id="40971" name="矩形 15"/>
          <p:cNvSpPr>
            <a:spLocks noChangeArrowheads="1"/>
          </p:cNvSpPr>
          <p:nvPr/>
        </p:nvSpPr>
        <p:spPr bwMode="auto">
          <a:xfrm rot="5400000" flipH="1">
            <a:off x="107951" y="2735262"/>
            <a:ext cx="2379662" cy="42863"/>
          </a:xfrm>
          <a:prstGeom prst="rect">
            <a:avLst/>
          </a:prstGeom>
          <a:solidFill>
            <a:srgbClr val="1AA6FF"/>
          </a:solidFill>
          <a:ln w="12700" algn="ctr">
            <a:noFill/>
            <a:miter lim="800000"/>
          </a:ln>
        </p:spPr>
        <p:txBody>
          <a:bodyPr rot="10800000" vert="eaVert" anchor="ctr"/>
          <a:lstStyle/>
          <a:p>
            <a:pPr algn="ctr"/>
            <a:endParaRPr lang="zh-CN" altLang="en-US">
              <a:solidFill>
                <a:srgbClr val="FFFFFF"/>
              </a:solidFill>
              <a:latin typeface="Calibri" panose="020F0502020204030204" charset="0"/>
              <a:ea typeface="微软雅黑" panose="020B0503020204020204" pitchFamily="34" charset="-122"/>
            </a:endParaRPr>
          </a:p>
        </p:txBody>
      </p:sp>
      <p:grpSp>
        <p:nvGrpSpPr>
          <p:cNvPr id="30" name="组合 29"/>
          <p:cNvGrpSpPr/>
          <p:nvPr/>
        </p:nvGrpSpPr>
        <p:grpSpPr bwMode="auto">
          <a:xfrm>
            <a:off x="1071563" y="2530475"/>
            <a:ext cx="3482975" cy="557213"/>
            <a:chOff x="1071154" y="2529839"/>
            <a:chExt cx="3187336" cy="557353"/>
          </a:xfrm>
        </p:grpSpPr>
        <p:sp>
          <p:nvSpPr>
            <p:cNvPr id="20" name="矩形 19"/>
            <p:cNvSpPr/>
            <p:nvPr/>
          </p:nvSpPr>
          <p:spPr>
            <a:xfrm>
              <a:off x="1380590" y="2569537"/>
              <a:ext cx="2877900" cy="487484"/>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Arial" panose="020B0604020202020204" pitchFamily="34" charset="0"/>
                  <a:ea typeface="宋体" panose="02010600030101010101" pitchFamily="2" charset="-122"/>
                </a:rPr>
                <a:t>全员全额扣缴申报的概念</a:t>
              </a:r>
              <a:r>
                <a:rPr lang="zh-CN" altLang="en-US" dirty="0">
                  <a:solidFill>
                    <a:schemeClr val="bg1"/>
                  </a:solidFill>
                  <a:latin typeface="Arial" panose="020B0604020202020204" pitchFamily="34" charset="0"/>
                  <a:ea typeface="宋体" panose="02010600030101010101" pitchFamily="2" charset="-122"/>
                </a:rPr>
                <a:t> </a:t>
              </a:r>
              <a:endParaRPr lang="zh-CN" altLang="en-US" dirty="0">
                <a:solidFill>
                  <a:schemeClr val="bg1"/>
                </a:solidFill>
                <a:latin typeface="Arial" panose="020B0604020202020204" pitchFamily="34" charset="0"/>
                <a:ea typeface="宋体" panose="02010600030101010101" pitchFamily="2" charset="-122"/>
              </a:endParaRPr>
            </a:p>
          </p:txBody>
        </p:sp>
        <p:sp>
          <p:nvSpPr>
            <p:cNvPr id="17" name="椭圆 16"/>
            <p:cNvSpPr/>
            <p:nvPr/>
          </p:nvSpPr>
          <p:spPr>
            <a:xfrm>
              <a:off x="1071154" y="2529839"/>
              <a:ext cx="557856" cy="557353"/>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spc="100" dirty="0">
                  <a:solidFill>
                    <a:schemeClr val="tx1"/>
                  </a:solidFill>
                  <a:latin typeface="+mj-ea"/>
                  <a:ea typeface="+mj-ea"/>
                </a:rPr>
                <a:t>1</a:t>
              </a:r>
              <a:endParaRPr lang="zh-CN" altLang="en-US" b="1" spc="100" dirty="0">
                <a:solidFill>
                  <a:schemeClr val="tx1"/>
                </a:solidFill>
                <a:latin typeface="+mj-ea"/>
                <a:ea typeface="+mj-ea"/>
              </a:endParaRPr>
            </a:p>
          </p:txBody>
        </p:sp>
      </p:grpSp>
      <p:grpSp>
        <p:nvGrpSpPr>
          <p:cNvPr id="24" name="组合 23"/>
          <p:cNvGrpSpPr/>
          <p:nvPr/>
        </p:nvGrpSpPr>
        <p:grpSpPr bwMode="auto">
          <a:xfrm>
            <a:off x="1066800" y="4027488"/>
            <a:ext cx="3482975" cy="557212"/>
            <a:chOff x="1079861" y="3230885"/>
            <a:chExt cx="3187336" cy="557353"/>
          </a:xfrm>
        </p:grpSpPr>
        <p:sp>
          <p:nvSpPr>
            <p:cNvPr id="22" name="矩形 21"/>
            <p:cNvSpPr/>
            <p:nvPr/>
          </p:nvSpPr>
          <p:spPr>
            <a:xfrm>
              <a:off x="1389297" y="3270582"/>
              <a:ext cx="2877900" cy="487486"/>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chemeClr val="bg1"/>
                  </a:solidFill>
                  <a:latin typeface="Arial" panose="020B0604020202020204" pitchFamily="34" charset="0"/>
                  <a:ea typeface="宋体" panose="02010600030101010101" pitchFamily="2" charset="-122"/>
                </a:rPr>
                <a:t>全员全额扣缴申报的范围</a:t>
              </a:r>
              <a:r>
                <a:rPr lang="zh-CN" altLang="en-US">
                  <a:solidFill>
                    <a:schemeClr val="bg1"/>
                  </a:solidFill>
                  <a:latin typeface="Arial" panose="020B0604020202020204" pitchFamily="34" charset="0"/>
                  <a:ea typeface="宋体" panose="02010600030101010101" pitchFamily="2" charset="-122"/>
                </a:rPr>
                <a:t> </a:t>
              </a:r>
              <a:endParaRPr lang="zh-CN" altLang="en-US">
                <a:solidFill>
                  <a:schemeClr val="bg1"/>
                </a:solidFill>
                <a:latin typeface="Arial" panose="020B0604020202020204" pitchFamily="34" charset="0"/>
                <a:ea typeface="宋体" panose="02010600030101010101" pitchFamily="2" charset="-122"/>
              </a:endParaRPr>
            </a:p>
          </p:txBody>
        </p:sp>
        <p:sp>
          <p:nvSpPr>
            <p:cNvPr id="23" name="椭圆 22"/>
            <p:cNvSpPr/>
            <p:nvPr/>
          </p:nvSpPr>
          <p:spPr>
            <a:xfrm>
              <a:off x="1079861" y="3230885"/>
              <a:ext cx="557856" cy="557353"/>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spc="100" dirty="0">
                  <a:solidFill>
                    <a:schemeClr val="tx1"/>
                  </a:solidFill>
                  <a:latin typeface="+mj-ea"/>
                  <a:ea typeface="+mj-ea"/>
                </a:rPr>
                <a:t>2</a:t>
              </a:r>
              <a:endParaRPr lang="zh-CN" altLang="en-US" b="1" spc="100" dirty="0">
                <a:solidFill>
                  <a:schemeClr val="tx1"/>
                </a:solidFill>
                <a:latin typeface="+mj-ea"/>
                <a:ea typeface="+mj-ea"/>
              </a:endParaRPr>
            </a:p>
          </p:txBody>
        </p:sp>
      </p:grpSp>
      <p:grpSp>
        <p:nvGrpSpPr>
          <p:cNvPr id="28" name="组合 27"/>
          <p:cNvGrpSpPr/>
          <p:nvPr/>
        </p:nvGrpSpPr>
        <p:grpSpPr bwMode="auto">
          <a:xfrm>
            <a:off x="2063750" y="1162050"/>
            <a:ext cx="8281988" cy="889000"/>
            <a:chOff x="2063935" y="1162592"/>
            <a:chExt cx="8281848" cy="888275"/>
          </a:xfrm>
        </p:grpSpPr>
        <p:sp>
          <p:nvSpPr>
            <p:cNvPr id="14" name="矩形 13"/>
            <p:cNvSpPr/>
            <p:nvPr/>
          </p:nvSpPr>
          <p:spPr>
            <a:xfrm>
              <a:off x="2481441" y="1306937"/>
              <a:ext cx="7864342" cy="599586"/>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200" b="1">
                  <a:solidFill>
                    <a:srgbClr val="FFFFFF"/>
                  </a:solidFill>
                </a:rPr>
                <a:t>概念＆范围</a:t>
              </a:r>
              <a:endParaRPr lang="zh-CN" altLang="en-US" sz="2200" b="1">
                <a:solidFill>
                  <a:srgbClr val="FFFFFF"/>
                </a:solidFill>
              </a:endParaRPr>
            </a:p>
          </p:txBody>
        </p:sp>
        <p:sp>
          <p:nvSpPr>
            <p:cNvPr id="12" name="椭圆 11"/>
            <p:cNvSpPr/>
            <p:nvPr/>
          </p:nvSpPr>
          <p:spPr>
            <a:xfrm>
              <a:off x="2063935" y="1162592"/>
              <a:ext cx="888985" cy="888275"/>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rPr>
                <a:t>要点</a:t>
              </a:r>
              <a:endParaRPr lang="zh-CN" altLang="en-US" sz="1600" b="1">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Right)">
                                      <p:cBhvr>
                                        <p:cTn id="12" dur="500"/>
                                        <p:tgtEl>
                                          <p:spTgt spid="15"/>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slide(fromTop)">
                                      <p:cBhvr>
                                        <p:cTn id="16" dur="1000"/>
                                        <p:tgtEl>
                                          <p:spTgt spid="4097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slide(fromLeft)">
                                      <p:cBhvr>
                                        <p:cTn id="21" dur="500"/>
                                        <p:tgtEl>
                                          <p:spTgt spid="24"/>
                                        </p:tgtEl>
                                      </p:cBhvr>
                                    </p:animEffect>
                                  </p:childTnLst>
                                </p:cTn>
                              </p:par>
                              <p:par>
                                <p:cTn id="22" presetID="1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lide(from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967"/>
                                        </p:tgtEl>
                                        <p:attrNameLst>
                                          <p:attrName>style.visibility</p:attrName>
                                        </p:attrNameLst>
                                      </p:cBhvr>
                                      <p:to>
                                        <p:strVal val="visible"/>
                                      </p:to>
                                    </p:set>
                                    <p:animEffect transition="in" filter="fade">
                                      <p:cBhvr>
                                        <p:cTn id="29" dur="2000"/>
                                        <p:tgtEl>
                                          <p:spTgt spid="409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968"/>
                                        </p:tgtEl>
                                        <p:attrNameLst>
                                          <p:attrName>style.visibility</p:attrName>
                                        </p:attrNameLst>
                                      </p:cBhvr>
                                      <p:to>
                                        <p:strVal val="visible"/>
                                      </p:to>
                                    </p:set>
                                    <p:animEffect transition="in" filter="fade">
                                      <p:cBhvr>
                                        <p:cTn id="32"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bldLvl="0" animBg="1"/>
      <p:bldP spid="4096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Box 5"/>
          <p:cNvSpPr txBox="1">
            <a:spLocks noChangeArrowheads="1"/>
          </p:cNvSpPr>
          <p:nvPr/>
        </p:nvSpPr>
        <p:spPr bwMode="auto">
          <a:xfrm>
            <a:off x="4727893" y="2233613"/>
            <a:ext cx="7221537" cy="3322955"/>
          </a:xfrm>
          <a:prstGeom prst="rect">
            <a:avLst/>
          </a:prstGeom>
          <a:solidFill>
            <a:schemeClr val="bg1"/>
          </a:solidFill>
          <a:ln w="28575" cmpd="sng" algn="ctr">
            <a:solidFill>
              <a:srgbClr val="008AF2"/>
            </a:solidFill>
            <a:prstDash val="sysDash"/>
            <a:miter lim="800000"/>
          </a:ln>
        </p:spPr>
        <p:txBody>
          <a:bodyPr>
            <a:spAutoFit/>
          </a:bodyPr>
          <a:lstStyle/>
          <a:p>
            <a:pPr>
              <a:lnSpc>
                <a:spcPts val="2800"/>
              </a:lnSpc>
            </a:pPr>
            <a:r>
              <a:rPr lang="en-US" altLang="zh-CN" dirty="0">
                <a:solidFill>
                  <a:srgbClr val="0070C0"/>
                </a:solidFill>
                <a:latin typeface="微软雅黑" panose="020B0503020204020204" pitchFamily="34" charset="-122"/>
                <a:ea typeface="微软雅黑" panose="020B0503020204020204" pitchFamily="34" charset="-122"/>
              </a:rPr>
              <a:t>       </a:t>
            </a:r>
            <a:r>
              <a:rPr lang="zh-CN" altLang="en-US" dirty="0">
                <a:solidFill>
                  <a:srgbClr val="0070C0"/>
                </a:solidFill>
                <a:latin typeface="微软雅黑" panose="020B0503020204020204" pitchFamily="34" charset="-122"/>
                <a:ea typeface="微软雅黑" panose="020B0503020204020204" pitchFamily="34" charset="-122"/>
              </a:rPr>
              <a:t>扣缴义务人</a:t>
            </a:r>
            <a:r>
              <a:rPr lang="zh-CN" altLang="en-US" dirty="0">
                <a:solidFill>
                  <a:srgbClr val="FF0000"/>
                </a:solidFill>
                <a:latin typeface="微软雅黑" panose="020B0503020204020204" pitchFamily="34" charset="-122"/>
                <a:ea typeface="微软雅黑" panose="020B0503020204020204" pitchFamily="34" charset="-122"/>
              </a:rPr>
              <a:t>首次</a:t>
            </a:r>
            <a:r>
              <a:rPr lang="zh-CN" altLang="en-US" dirty="0">
                <a:solidFill>
                  <a:srgbClr val="0070C0"/>
                </a:solidFill>
                <a:latin typeface="微软雅黑" panose="020B0503020204020204" pitchFamily="34" charset="-122"/>
                <a:ea typeface="微软雅黑" panose="020B0503020204020204" pitchFamily="34" charset="-122"/>
              </a:rPr>
              <a:t>向纳税人支付所得时，</a:t>
            </a:r>
            <a:r>
              <a:rPr lang="zh-CN" altLang="en-US" dirty="0">
                <a:solidFill>
                  <a:srgbClr val="FF0000"/>
                </a:solidFill>
                <a:latin typeface="微软雅黑" panose="020B0503020204020204" pitchFamily="34" charset="-122"/>
                <a:ea typeface="微软雅黑" panose="020B0503020204020204" pitchFamily="34" charset="-122"/>
              </a:rPr>
              <a:t>应当</a:t>
            </a:r>
            <a:r>
              <a:rPr lang="zh-CN" altLang="en-US" dirty="0">
                <a:solidFill>
                  <a:srgbClr val="0070C0"/>
                </a:solidFill>
                <a:latin typeface="微软雅黑" panose="020B0503020204020204" pitchFamily="34" charset="-122"/>
                <a:ea typeface="微软雅黑" panose="020B0503020204020204" pitchFamily="34" charset="-122"/>
              </a:rPr>
              <a:t>依照有关规定要求纳税人提供纳税人识别号并填报纳税人基础信息。</a:t>
            </a:r>
            <a:endParaRPr lang="zh-CN" altLang="en-US" dirty="0">
              <a:solidFill>
                <a:srgbClr val="0070C0"/>
              </a:solidFill>
              <a:latin typeface="微软雅黑" panose="020B0503020204020204" pitchFamily="34" charset="-122"/>
              <a:ea typeface="微软雅黑" panose="020B0503020204020204" pitchFamily="34" charset="-122"/>
            </a:endParaRPr>
          </a:p>
          <a:p>
            <a:pPr>
              <a:lnSpc>
                <a:spcPts val="2800"/>
              </a:lnSpc>
            </a:pPr>
            <a:r>
              <a:rPr lang="zh-CN" altLang="en-US" dirty="0">
                <a:solidFill>
                  <a:srgbClr val="0070C0"/>
                </a:solidFill>
                <a:latin typeface="微软雅黑" panose="020B0503020204020204" pitchFamily="34" charset="-122"/>
                <a:ea typeface="微软雅黑" panose="020B0503020204020204" pitchFamily="34" charset="-122"/>
              </a:rPr>
              <a:t>纳税人识别号：纳税人有中国公民身份号码的，以中国公民身份号码为纳税人识别号；纳税人没有中国公民身份号码的，应当在首次发生纳税义务时，出示有效身份证件并按规定报送有关基础信息，由税务机关赋予其纳税人识别号。</a:t>
            </a:r>
            <a:endParaRPr lang="en-US" altLang="zh-CN" dirty="0">
              <a:solidFill>
                <a:srgbClr val="0070C0"/>
              </a:solidFill>
              <a:latin typeface="微软雅黑" panose="020B0503020204020204" pitchFamily="34" charset="-122"/>
              <a:ea typeface="微软雅黑" panose="020B0503020204020204" pitchFamily="34" charset="-122"/>
            </a:endParaRPr>
          </a:p>
          <a:p>
            <a:pPr>
              <a:lnSpc>
                <a:spcPts val="2800"/>
              </a:lnSpc>
            </a:pPr>
            <a:r>
              <a:rPr lang="en-US" altLang="zh-CN" dirty="0">
                <a:solidFill>
                  <a:srgbClr val="0070C0"/>
                </a:solidFill>
                <a:latin typeface="微软雅黑" panose="020B0503020204020204" pitchFamily="34" charset="-122"/>
                <a:ea typeface="微软雅黑" panose="020B0503020204020204" pitchFamily="34" charset="-122"/>
              </a:rPr>
              <a:t>       </a:t>
            </a:r>
            <a:r>
              <a:rPr lang="zh-CN" altLang="en-US" dirty="0">
                <a:solidFill>
                  <a:srgbClr val="0070C0"/>
                </a:solidFill>
                <a:latin typeface="微软雅黑" panose="020B0503020204020204" pitchFamily="34" charset="-122"/>
                <a:ea typeface="微软雅黑" panose="020B0503020204020204" pitchFamily="34" charset="-122"/>
              </a:rPr>
              <a:t>有效身份证件：华侨为护照和华侨身份证明；港澳居民为来往内地通行证或港澳居民居住证；台湾居民</a:t>
            </a:r>
            <a:r>
              <a:rPr lang="zh-CN" altLang="en-US" dirty="0">
                <a:solidFill>
                  <a:srgbClr val="0070C0"/>
                </a:solidFill>
                <a:latin typeface="微软雅黑" panose="020B0503020204020204" pitchFamily="34" charset="-122"/>
                <a:ea typeface="微软雅黑" panose="020B0503020204020204" pitchFamily="34" charset="-122"/>
                <a:sym typeface="+mn-ea"/>
              </a:rPr>
              <a:t>为来往大陆通行证或台湾居民居住证；</a:t>
            </a:r>
            <a:r>
              <a:rPr lang="zh-CN" altLang="en-US" dirty="0">
                <a:solidFill>
                  <a:srgbClr val="0070C0"/>
                </a:solidFill>
                <a:latin typeface="微软雅黑" panose="020B0503020204020204" pitchFamily="34" charset="-122"/>
                <a:ea typeface="微软雅黑" panose="020B0503020204020204" pitchFamily="34" charset="-122"/>
              </a:rPr>
              <a:t>外籍个人为永久居留证、工作许可证、护照。</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46088" name="TextBox 6"/>
          <p:cNvSpPr txBox="1">
            <a:spLocks noChangeArrowheads="1"/>
          </p:cNvSpPr>
          <p:nvPr/>
        </p:nvSpPr>
        <p:spPr bwMode="auto">
          <a:xfrm>
            <a:off x="4735513" y="5478463"/>
            <a:ext cx="7227887" cy="808990"/>
          </a:xfrm>
          <a:prstGeom prst="rect">
            <a:avLst/>
          </a:prstGeom>
          <a:solidFill>
            <a:schemeClr val="bg1"/>
          </a:solidFill>
          <a:ln w="28575" cmpd="sng" algn="ctr">
            <a:solidFill>
              <a:srgbClr val="008AF2"/>
            </a:solidFill>
            <a:prstDash val="sysDash"/>
            <a:miter lim="800000"/>
          </a:ln>
        </p:spPr>
        <p:txBody>
          <a:bodyPr>
            <a:spAutoFit/>
          </a:bodyPr>
          <a:lstStyle/>
          <a:p>
            <a:pPr>
              <a:lnSpc>
                <a:spcPts val="2800"/>
              </a:lnSpc>
            </a:pPr>
            <a:r>
              <a:rPr lang="en-US" altLang="zh-CN" dirty="0">
                <a:solidFill>
                  <a:srgbClr val="0070C0"/>
                </a:solidFill>
                <a:latin typeface="微软雅黑" panose="020B0503020204020204" pitchFamily="34" charset="-122"/>
                <a:ea typeface="微软雅黑" panose="020B0503020204020204" pitchFamily="34" charset="-122"/>
              </a:rPr>
              <a:t>       </a:t>
            </a:r>
            <a:r>
              <a:rPr lang="zh-CN" altLang="zh-CN" dirty="0">
                <a:solidFill>
                  <a:srgbClr val="0070C0"/>
                </a:solidFill>
                <a:latin typeface="微软雅黑" panose="020B0503020204020204" pitchFamily="34" charset="-122"/>
                <a:ea typeface="微软雅黑" panose="020B0503020204020204" pitchFamily="34" charset="-122"/>
              </a:rPr>
              <a:t>纳税人相关基础信息内容发生变化并告知扣缴义务人的，扣缴义务人应当于</a:t>
            </a:r>
            <a:r>
              <a:rPr lang="zh-CN" altLang="zh-CN" dirty="0">
                <a:solidFill>
                  <a:srgbClr val="FF0000"/>
                </a:solidFill>
                <a:latin typeface="微软雅黑" panose="020B0503020204020204" pitchFamily="34" charset="-122"/>
                <a:ea typeface="微软雅黑" panose="020B0503020204020204" pitchFamily="34" charset="-122"/>
              </a:rPr>
              <a:t>次月</a:t>
            </a:r>
            <a:r>
              <a:rPr lang="zh-CN" altLang="zh-CN" dirty="0">
                <a:solidFill>
                  <a:srgbClr val="0070C0"/>
                </a:solidFill>
                <a:latin typeface="微软雅黑" panose="020B0503020204020204" pitchFamily="34" charset="-122"/>
                <a:ea typeface="微软雅黑" panose="020B0503020204020204" pitchFamily="34" charset="-122"/>
              </a:rPr>
              <a:t>扣缴申报时向税务机关报送。</a:t>
            </a:r>
            <a:endParaRPr lang="zh-CN" altLang="zh-CN" dirty="0">
              <a:solidFill>
                <a:srgbClr val="0070C0"/>
              </a:solidFill>
              <a:latin typeface="微软雅黑" panose="020B0503020204020204" pitchFamily="34" charset="-122"/>
              <a:ea typeface="微软雅黑" panose="020B0503020204020204" pitchFamily="34" charset="-122"/>
            </a:endParaRPr>
          </a:p>
        </p:txBody>
      </p:sp>
      <p:sp>
        <p:nvSpPr>
          <p:cNvPr id="15" name="矩形 14"/>
          <p:cNvSpPr/>
          <p:nvPr/>
        </p:nvSpPr>
        <p:spPr>
          <a:xfrm>
            <a:off x="1331913" y="1560513"/>
            <a:ext cx="1489075" cy="46037"/>
          </a:xfrm>
          <a:prstGeom prst="rect">
            <a:avLst/>
          </a:prstGeom>
          <a:solidFill>
            <a:srgbClr val="1AA6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CN" altLang="en-US"/>
          </a:p>
        </p:txBody>
      </p:sp>
      <p:sp>
        <p:nvSpPr>
          <p:cNvPr id="46090" name="矩形 15"/>
          <p:cNvSpPr>
            <a:spLocks noChangeArrowheads="1"/>
          </p:cNvSpPr>
          <p:nvPr/>
        </p:nvSpPr>
        <p:spPr bwMode="auto">
          <a:xfrm rot="-5400000">
            <a:off x="-631825" y="3432176"/>
            <a:ext cx="3773487" cy="42862"/>
          </a:xfrm>
          <a:prstGeom prst="rect">
            <a:avLst/>
          </a:prstGeom>
          <a:solidFill>
            <a:srgbClr val="1AA6FF"/>
          </a:solidFill>
          <a:ln w="12700" algn="ctr">
            <a:noFill/>
            <a:miter lim="800000"/>
          </a:ln>
        </p:spPr>
        <p:txBody>
          <a:bodyPr vert="eaVert" anchor="ctr"/>
          <a:lstStyle/>
          <a:p>
            <a:pPr algn="ctr"/>
            <a:endParaRPr lang="zh-CN" altLang="en-US">
              <a:solidFill>
                <a:srgbClr val="FFFFFF"/>
              </a:solidFill>
              <a:latin typeface="Calibri" panose="020F0502020204030204" charset="0"/>
              <a:ea typeface="微软雅黑" panose="020B0503020204020204" pitchFamily="34" charset="-122"/>
            </a:endParaRPr>
          </a:p>
        </p:txBody>
      </p:sp>
      <p:grpSp>
        <p:nvGrpSpPr>
          <p:cNvPr id="30" name="组合 29"/>
          <p:cNvGrpSpPr/>
          <p:nvPr/>
        </p:nvGrpSpPr>
        <p:grpSpPr bwMode="auto">
          <a:xfrm>
            <a:off x="1071563" y="2530475"/>
            <a:ext cx="3482975" cy="557213"/>
            <a:chOff x="1071154" y="2529839"/>
            <a:chExt cx="3187336" cy="557353"/>
          </a:xfrm>
        </p:grpSpPr>
        <p:sp>
          <p:nvSpPr>
            <p:cNvPr id="20" name="矩形 19"/>
            <p:cNvSpPr/>
            <p:nvPr/>
          </p:nvSpPr>
          <p:spPr>
            <a:xfrm>
              <a:off x="1380590" y="2569537"/>
              <a:ext cx="2877900" cy="487484"/>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Arial" panose="020B0604020202020204" pitchFamily="34" charset="0"/>
                  <a:ea typeface="宋体" panose="02010600030101010101" pitchFamily="2" charset="-122"/>
                </a:rPr>
                <a:t>采集节点</a:t>
              </a:r>
              <a:r>
                <a:rPr lang="zh-CN" altLang="en-US" dirty="0">
                  <a:solidFill>
                    <a:schemeClr val="tx1"/>
                  </a:solidFill>
                  <a:latin typeface="Arial" panose="020B0604020202020204" pitchFamily="34" charset="0"/>
                  <a:ea typeface="宋体" panose="02010600030101010101" pitchFamily="2" charset="-122"/>
                </a:rPr>
                <a:t> </a:t>
              </a:r>
              <a:endParaRPr lang="zh-CN" altLang="en-US" dirty="0">
                <a:solidFill>
                  <a:schemeClr val="tx1"/>
                </a:solidFill>
                <a:latin typeface="Arial" panose="020B0604020202020204" pitchFamily="34" charset="0"/>
                <a:ea typeface="宋体" panose="02010600030101010101" pitchFamily="2" charset="-122"/>
              </a:endParaRPr>
            </a:p>
          </p:txBody>
        </p:sp>
        <p:sp>
          <p:nvSpPr>
            <p:cNvPr id="17" name="椭圆 16"/>
            <p:cNvSpPr/>
            <p:nvPr/>
          </p:nvSpPr>
          <p:spPr>
            <a:xfrm>
              <a:off x="1071154" y="2529839"/>
              <a:ext cx="557856" cy="557353"/>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spc="100" dirty="0">
                  <a:solidFill>
                    <a:schemeClr val="tx1"/>
                  </a:solidFill>
                  <a:latin typeface="+mj-ea"/>
                  <a:ea typeface="+mj-ea"/>
                </a:rPr>
                <a:t>1</a:t>
              </a:r>
              <a:endParaRPr lang="zh-CN" altLang="en-US" b="1" spc="100" dirty="0">
                <a:solidFill>
                  <a:schemeClr val="tx1"/>
                </a:solidFill>
                <a:latin typeface="+mj-ea"/>
                <a:ea typeface="+mj-ea"/>
              </a:endParaRPr>
            </a:p>
          </p:txBody>
        </p:sp>
      </p:grpSp>
      <p:grpSp>
        <p:nvGrpSpPr>
          <p:cNvPr id="24" name="组合 23"/>
          <p:cNvGrpSpPr/>
          <p:nvPr/>
        </p:nvGrpSpPr>
        <p:grpSpPr bwMode="auto">
          <a:xfrm>
            <a:off x="1011238" y="5434013"/>
            <a:ext cx="3482975" cy="557212"/>
            <a:chOff x="1079861" y="3230885"/>
            <a:chExt cx="3187336" cy="557353"/>
          </a:xfrm>
        </p:grpSpPr>
        <p:sp>
          <p:nvSpPr>
            <p:cNvPr id="22" name="矩形 21"/>
            <p:cNvSpPr/>
            <p:nvPr/>
          </p:nvSpPr>
          <p:spPr>
            <a:xfrm>
              <a:off x="1389297" y="3270582"/>
              <a:ext cx="2877900" cy="487486"/>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chemeClr val="tx1"/>
                  </a:solidFill>
                  <a:latin typeface="Arial" panose="020B0604020202020204" pitchFamily="34" charset="0"/>
                  <a:ea typeface="宋体" panose="02010600030101010101" pitchFamily="2" charset="-122"/>
                </a:rPr>
                <a:t>更新节点</a:t>
              </a:r>
              <a:r>
                <a:rPr lang="zh-CN" altLang="en-US">
                  <a:solidFill>
                    <a:schemeClr val="tx1"/>
                  </a:solidFill>
                  <a:latin typeface="Arial" panose="020B0604020202020204" pitchFamily="34" charset="0"/>
                  <a:ea typeface="宋体" panose="02010600030101010101" pitchFamily="2" charset="-122"/>
                </a:rPr>
                <a:t> </a:t>
              </a:r>
              <a:endParaRPr lang="zh-CN" altLang="en-US">
                <a:solidFill>
                  <a:schemeClr val="tx1"/>
                </a:solidFill>
                <a:latin typeface="Arial" panose="020B0604020202020204" pitchFamily="34" charset="0"/>
                <a:ea typeface="宋体" panose="02010600030101010101" pitchFamily="2" charset="-122"/>
              </a:endParaRPr>
            </a:p>
          </p:txBody>
        </p:sp>
        <p:sp>
          <p:nvSpPr>
            <p:cNvPr id="23" name="椭圆 22"/>
            <p:cNvSpPr/>
            <p:nvPr/>
          </p:nvSpPr>
          <p:spPr>
            <a:xfrm>
              <a:off x="1079861" y="3230885"/>
              <a:ext cx="557856" cy="557353"/>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spc="100" dirty="0">
                  <a:solidFill>
                    <a:schemeClr val="tx1"/>
                  </a:solidFill>
                  <a:latin typeface="+mj-ea"/>
                  <a:ea typeface="+mj-ea"/>
                </a:rPr>
                <a:t>2</a:t>
              </a:r>
              <a:endParaRPr lang="zh-CN" altLang="en-US" b="1" spc="100" dirty="0">
                <a:solidFill>
                  <a:schemeClr val="tx1"/>
                </a:solidFill>
                <a:latin typeface="+mj-ea"/>
                <a:ea typeface="+mj-ea"/>
              </a:endParaRPr>
            </a:p>
          </p:txBody>
        </p:sp>
      </p:grpSp>
      <p:grpSp>
        <p:nvGrpSpPr>
          <p:cNvPr id="28" name="组合 27"/>
          <p:cNvGrpSpPr/>
          <p:nvPr/>
        </p:nvGrpSpPr>
        <p:grpSpPr bwMode="auto">
          <a:xfrm>
            <a:off x="2063750" y="1162050"/>
            <a:ext cx="8281988" cy="889000"/>
            <a:chOff x="2063935" y="1162592"/>
            <a:chExt cx="8281848" cy="888275"/>
          </a:xfrm>
        </p:grpSpPr>
        <p:sp>
          <p:nvSpPr>
            <p:cNvPr id="14" name="矩形 13"/>
            <p:cNvSpPr/>
            <p:nvPr/>
          </p:nvSpPr>
          <p:spPr>
            <a:xfrm>
              <a:off x="2481441" y="1306937"/>
              <a:ext cx="7864342" cy="599586"/>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200" b="1">
                  <a:solidFill>
                    <a:srgbClr val="FFFFFF"/>
                  </a:solidFill>
                </a:rPr>
                <a:t>采集节点＆更新节点</a:t>
              </a:r>
              <a:endParaRPr lang="zh-CN" altLang="en-US" sz="2200" b="1">
                <a:solidFill>
                  <a:srgbClr val="FFFFFF"/>
                </a:solidFill>
              </a:endParaRPr>
            </a:p>
          </p:txBody>
        </p:sp>
        <p:sp>
          <p:nvSpPr>
            <p:cNvPr id="12" name="椭圆 11"/>
            <p:cNvSpPr/>
            <p:nvPr/>
          </p:nvSpPr>
          <p:spPr>
            <a:xfrm>
              <a:off x="2063935" y="1162592"/>
              <a:ext cx="888985" cy="888275"/>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rPr>
                <a:t>要点</a:t>
              </a:r>
              <a:endParaRPr lang="zh-CN" altLang="en-US" sz="1600" b="1">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Right)">
                                      <p:cBhvr>
                                        <p:cTn id="12" dur="500"/>
                                        <p:tgtEl>
                                          <p:spTgt spid="15"/>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46090"/>
                                        </p:tgtEl>
                                        <p:attrNameLst>
                                          <p:attrName>style.visibility</p:attrName>
                                        </p:attrNameLst>
                                      </p:cBhvr>
                                      <p:to>
                                        <p:strVal val="visible"/>
                                      </p:to>
                                    </p:set>
                                    <p:animEffect transition="in" filter="slide(fromTop)">
                                      <p:cBhvr>
                                        <p:cTn id="16" dur="1000"/>
                                        <p:tgtEl>
                                          <p:spTgt spid="4609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slide(fromLeft)">
                                      <p:cBhvr>
                                        <p:cTn id="21" dur="500"/>
                                        <p:tgtEl>
                                          <p:spTgt spid="24"/>
                                        </p:tgtEl>
                                      </p:cBhvr>
                                    </p:animEffect>
                                  </p:childTnLst>
                                </p:cTn>
                              </p:par>
                              <p:par>
                                <p:cTn id="22" presetID="1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lide(from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087"/>
                                        </p:tgtEl>
                                        <p:attrNameLst>
                                          <p:attrName>style.visibility</p:attrName>
                                        </p:attrNameLst>
                                      </p:cBhvr>
                                      <p:to>
                                        <p:strVal val="visible"/>
                                      </p:to>
                                    </p:set>
                                    <p:animEffect transition="in" filter="fade">
                                      <p:cBhvr>
                                        <p:cTn id="29" dur="2000"/>
                                        <p:tgtEl>
                                          <p:spTgt spid="4608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088"/>
                                        </p:tgtEl>
                                        <p:attrNameLst>
                                          <p:attrName>style.visibility</p:attrName>
                                        </p:attrNameLst>
                                      </p:cBhvr>
                                      <p:to>
                                        <p:strVal val="visible"/>
                                      </p:to>
                                    </p:set>
                                    <p:animEffect transition="in" filter="fade">
                                      <p:cBhvr>
                                        <p:cTn id="32" dur="20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bldLvl="0" animBg="1"/>
      <p:bldP spid="4608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265" name="Rectangle 9"/>
          <p:cNvSpPr>
            <a:spLocks noChangeArrowheads="1"/>
          </p:cNvSpPr>
          <p:nvPr/>
        </p:nvSpPr>
        <p:spPr bwMode="auto">
          <a:xfrm>
            <a:off x="1219835" y="2688272"/>
            <a:ext cx="10190163" cy="1682750"/>
          </a:xfrm>
          <a:prstGeom prst="rect">
            <a:avLst/>
          </a:prstGeom>
          <a:ln w="28575" cmpd="sng">
            <a:solidFill>
              <a:srgbClr val="008AF2"/>
            </a:solidFill>
            <a:prstDash val="sysDash"/>
          </a:ln>
        </p:spPr>
        <p:style>
          <a:lnRef idx="2">
            <a:schemeClr val="dk1"/>
          </a:lnRef>
          <a:fillRef idx="1">
            <a:schemeClr val="lt1"/>
          </a:fillRef>
          <a:effectRef idx="0">
            <a:schemeClr val="dk1"/>
          </a:effectRef>
          <a:fontRef idx="minor">
            <a:schemeClr val="dk1"/>
          </a:fontRef>
        </p:style>
        <p:txBody>
          <a:bodyPr tIns="165048" bIns="165048" anchor="ctr">
            <a:spAutoFit/>
          </a:bodyPr>
          <a:lstStyle/>
          <a:p>
            <a:pPr indent="358775"/>
            <a:endParaRPr lang="zh-CN" altLang="en-US" sz="2000" b="1" dirty="0">
              <a:solidFill>
                <a:srgbClr val="00B0F0"/>
              </a:solidFill>
              <a:latin typeface="微软雅黑" panose="020B0503020204020204" pitchFamily="34" charset="-122"/>
              <a:ea typeface="微软雅黑" panose="020B0503020204020204" pitchFamily="34" charset="-122"/>
            </a:endParaRPr>
          </a:p>
          <a:p>
            <a:pPr indent="358775"/>
            <a:r>
              <a:rPr lang="en-US" altLang="zh-CN" sz="2000" b="1" dirty="0">
                <a:solidFill>
                  <a:srgbClr val="0070C0"/>
                </a:solidFill>
                <a:latin typeface="微软雅黑" panose="020B0503020204020204" pitchFamily="34" charset="-122"/>
                <a:ea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rPr>
              <a:t>扣缴义务人依法履行代扣代缴义务，纳税人不得拒绝。纳税人拒绝的，扣缴义务人应当及时报告税务机关。</a:t>
            </a:r>
            <a:endParaRPr lang="zh-CN" altLang="en-US" sz="2000" b="1" dirty="0">
              <a:solidFill>
                <a:srgbClr val="0070C0"/>
              </a:solidFill>
              <a:latin typeface="微软雅黑" panose="020B0503020204020204" pitchFamily="34" charset="-122"/>
              <a:ea typeface="微软雅黑" panose="020B0503020204020204" pitchFamily="34" charset="-122"/>
            </a:endParaRPr>
          </a:p>
          <a:p>
            <a:pPr indent="358775"/>
            <a:endParaRPr lang="zh-CN" altLang="en-US" sz="2000" b="1" dirty="0">
              <a:solidFill>
                <a:srgbClr val="00B0F0"/>
              </a:solidFill>
              <a:latin typeface="微软雅黑" panose="020B0503020204020204" pitchFamily="34" charset="-122"/>
              <a:ea typeface="微软雅黑" panose="020B0503020204020204" pitchFamily="34" charset="-122"/>
            </a:endParaRPr>
          </a:p>
        </p:txBody>
      </p:sp>
      <p:sp>
        <p:nvSpPr>
          <p:cNvPr id="2" name="矩形 1"/>
          <p:cNvSpPr/>
          <p:nvPr/>
        </p:nvSpPr>
        <p:spPr>
          <a:xfrm>
            <a:off x="1220142" y="2002229"/>
            <a:ext cx="3589655" cy="460375"/>
          </a:xfrm>
          <a:prstGeom prst="rect">
            <a:avLst/>
          </a:prstGeom>
          <a:solidFill>
            <a:srgbClr val="1AA6FF"/>
          </a:solidFill>
        </p:spPr>
        <p:txBody>
          <a:bodyPr wrap="none">
            <a:spAutoFit/>
          </a:bodyPr>
          <a:lstStyle/>
          <a:p>
            <a:pPr indent="358775"/>
            <a:r>
              <a:rPr lang="zh-CN" altLang="en-US" sz="2400" b="1" dirty="0">
                <a:solidFill>
                  <a:schemeClr val="bg1"/>
                </a:solidFill>
                <a:latin typeface="微软雅黑" panose="020B0503020204020204" pitchFamily="34" charset="-122"/>
                <a:ea typeface="微软雅黑" panose="020B0503020204020204" pitchFamily="34" charset="-122"/>
              </a:rPr>
              <a:t>纳税人拒扣税款的处理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6265"/>
                                        </p:tgtEl>
                                        <p:attrNameLst>
                                          <p:attrName>style.visibility</p:attrName>
                                        </p:attrNameLst>
                                      </p:cBhvr>
                                      <p:to>
                                        <p:strVal val="visible"/>
                                      </p:to>
                                    </p:set>
                                    <p:animEffect transition="in" filter="strips(downLeft)">
                                      <p:cBhvr>
                                        <p:cTn id="12"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62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265" name="Rectangle 9"/>
          <p:cNvSpPr>
            <a:spLocks noChangeArrowheads="1"/>
          </p:cNvSpPr>
          <p:nvPr/>
        </p:nvSpPr>
        <p:spPr bwMode="auto">
          <a:xfrm>
            <a:off x="1162050" y="1905158"/>
            <a:ext cx="10190163" cy="3960495"/>
          </a:xfrm>
          <a:prstGeom prst="rect">
            <a:avLst/>
          </a:prstGeom>
          <a:noFill/>
          <a:ln w="28575" cmpd="sng">
            <a:solidFill>
              <a:srgbClr val="008AF2"/>
            </a:solidFill>
            <a:prstDash val="sysDash"/>
            <a:miter lim="800000"/>
          </a:ln>
          <a:effectLst/>
        </p:spPr>
        <p:txBody>
          <a:bodyPr wrap="square" tIns="165048" bIns="165048" anchor="ctr">
            <a:spAutoFit/>
          </a:bodyPr>
          <a:lstStyle/>
          <a:p>
            <a:pPr indent="358775"/>
            <a:endParaRPr lang="zh-CN" altLang="en-US" sz="2000" b="1" dirty="0">
              <a:solidFill>
                <a:srgbClr val="0070C0"/>
              </a:solidFill>
              <a:latin typeface="微软雅黑" panose="020B0503020204020204" pitchFamily="34" charset="-122"/>
              <a:ea typeface="微软雅黑" panose="020B0503020204020204" pitchFamily="34" charset="-122"/>
            </a:endParaRPr>
          </a:p>
          <a:p>
            <a:pPr indent="358775"/>
            <a:r>
              <a:rPr lang="en-US" altLang="zh-CN" sz="2400" b="1" dirty="0">
                <a:solidFill>
                  <a:srgbClr val="0070C0"/>
                </a:solidFill>
                <a:latin typeface="微软雅黑" panose="020B0503020204020204" pitchFamily="34" charset="-122"/>
                <a:ea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rPr>
              <a:t>扣缴义务人有未按照规定向税务机关报送资料和信息、未按照纳税人提供信息，虚报虚扣专项附加扣除、应扣未扣税款、不缴或少缴已扣税款、借用或冒用他人身份等行为的，依照</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中华人民共和国税收征收管理法</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等相关法律、行政法规规定处理。</a:t>
            </a:r>
            <a:endParaRPr lang="zh-CN" altLang="en-US" sz="2400" b="1" dirty="0">
              <a:solidFill>
                <a:srgbClr val="0070C0"/>
              </a:solidFill>
              <a:latin typeface="微软雅黑" panose="020B0503020204020204" pitchFamily="34" charset="-122"/>
              <a:ea typeface="微软雅黑" panose="020B0503020204020204" pitchFamily="34" charset="-122"/>
            </a:endParaRPr>
          </a:p>
          <a:p>
            <a:pPr indent="358775"/>
            <a:r>
              <a:rPr lang="en-US" altLang="zh-CN" sz="2400" b="1" dirty="0">
                <a:solidFill>
                  <a:srgbClr val="0070C0"/>
                </a:solidFill>
                <a:latin typeface="微软雅黑" panose="020B0503020204020204" pitchFamily="34" charset="-122"/>
                <a:ea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rPr>
              <a:t>《税收征收管理法》第六十九条规定，扣缴义务人应扣未扣税款的，由税务机关向纳税人追缴税款，对扣缴义务人处应扣未扣税款百分之五十以上三倍以下的罚款。</a:t>
            </a:r>
            <a:endParaRPr lang="zh-CN" altLang="en-US" sz="2400" b="1" dirty="0">
              <a:solidFill>
                <a:srgbClr val="0070C0"/>
              </a:solidFill>
              <a:latin typeface="微软雅黑" panose="020B0503020204020204" pitchFamily="34" charset="-122"/>
              <a:ea typeface="微软雅黑" panose="020B0503020204020204" pitchFamily="34" charset="-122"/>
            </a:endParaRPr>
          </a:p>
          <a:p>
            <a:pPr indent="358775"/>
            <a:endParaRPr lang="zh-CN" altLang="en-US" sz="2400" b="1" dirty="0">
              <a:solidFill>
                <a:srgbClr val="0070C0"/>
              </a:solidFill>
              <a:latin typeface="微软雅黑" panose="020B0503020204020204" pitchFamily="34" charset="-122"/>
              <a:ea typeface="微软雅黑" panose="020B0503020204020204" pitchFamily="34" charset="-122"/>
            </a:endParaRPr>
          </a:p>
          <a:p>
            <a:pPr indent="358775"/>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 name="矩形 1"/>
          <p:cNvSpPr/>
          <p:nvPr/>
        </p:nvSpPr>
        <p:spPr>
          <a:xfrm>
            <a:off x="1162050" y="1347498"/>
            <a:ext cx="3296285" cy="460375"/>
          </a:xfrm>
          <a:prstGeom prst="rect">
            <a:avLst/>
          </a:prstGeom>
          <a:solidFill>
            <a:srgbClr val="1AA6FF"/>
          </a:solidFill>
        </p:spPr>
        <p:txBody>
          <a:bodyPr wrap="none">
            <a:spAutoFit/>
          </a:bodyPr>
          <a:lstStyle/>
          <a:p>
            <a:pPr indent="358775"/>
            <a:r>
              <a:rPr lang="zh-CN" altLang="en-US" sz="2400" b="1" dirty="0">
                <a:solidFill>
                  <a:schemeClr val="bg1"/>
                </a:solidFill>
                <a:latin typeface="微软雅黑" panose="020B0503020204020204" pitchFamily="34" charset="-122"/>
                <a:ea typeface="微软雅黑" panose="020B0503020204020204" pitchFamily="34" charset="-122"/>
              </a:rPr>
              <a:t>扣缴义务人法律责任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6265"/>
                                        </p:tgtEl>
                                        <p:attrNameLst>
                                          <p:attrName>style.visibility</p:attrName>
                                        </p:attrNameLst>
                                      </p:cBhvr>
                                      <p:to>
                                        <p:strVal val="visible"/>
                                      </p:to>
                                    </p:set>
                                    <p:animEffect transition="in" filter="box(in)">
                                      <p:cBhvr>
                                        <p:cTn id="12" dur="20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62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6"/>
          <p:cNvSpPr>
            <a:spLocks noChangeArrowheads="1"/>
          </p:cNvSpPr>
          <p:nvPr/>
        </p:nvSpPr>
        <p:spPr bwMode="auto">
          <a:xfrm>
            <a:off x="3930650" y="3595688"/>
            <a:ext cx="684213"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文本框 37"/>
          <p:cNvSpPr>
            <a:spLocks noChangeArrowheads="1"/>
          </p:cNvSpPr>
          <p:nvPr/>
        </p:nvSpPr>
        <p:spPr bwMode="auto">
          <a:xfrm>
            <a:off x="7629525" y="3551238"/>
            <a:ext cx="746125" cy="579437"/>
          </a:xfrm>
          <a:prstGeom prst="rect">
            <a:avLst/>
          </a:prstGeom>
          <a:noFill/>
          <a:ln w="9525">
            <a:noFill/>
            <a:miter lim="800000"/>
          </a:ln>
        </p:spPr>
        <p:txBody>
          <a:bodyPr>
            <a:spAutoFit/>
          </a:bodyPr>
          <a:lstStyle/>
          <a:p>
            <a:pPr>
              <a:buFont typeface="Arial" panose="020B0604020202020204" pitchFamily="34" charset="0"/>
              <a:buNone/>
            </a:pPr>
            <a:r>
              <a:rPr lang="en-US" altLang="zh-CN" sz="3200">
                <a:solidFill>
                  <a:schemeClr val="bg1"/>
                </a:solidFill>
                <a:latin typeface="Impact" panose="020B0806030902050204" pitchFamily="34" charset="0"/>
                <a:ea typeface="微软雅黑" panose="020B0503020204020204" pitchFamily="34" charset="-122"/>
                <a:sym typeface="Impact" panose="020B0806030902050204" pitchFamily="34" charset="0"/>
              </a:rPr>
              <a:t>02</a:t>
            </a:r>
            <a:endParaRPr lang="zh-CN" altLang="en-US" sz="3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文本框 2"/>
          <p:cNvSpPr txBox="1"/>
          <p:nvPr/>
        </p:nvSpPr>
        <p:spPr>
          <a:xfrm>
            <a:off x="934720" y="1097915"/>
            <a:ext cx="9823450" cy="4939030"/>
          </a:xfrm>
          <a:prstGeom prst="rect">
            <a:avLst/>
          </a:prstGeom>
          <a:noFill/>
          <a:ln w="28575" cmpd="sng">
            <a:solidFill>
              <a:srgbClr val="008AF2"/>
            </a:solidFill>
            <a:prstDash val="sysDash"/>
          </a:ln>
        </p:spPr>
        <p:txBody>
          <a:bodyPr wrap="square" rtlCol="0" anchor="t">
            <a:spAutoFit/>
          </a:bodyPr>
          <a:p>
            <a:pPr marL="0" lvl="0" algn="l" eaLnBrk="1" latinLnBrk="0" hangingPunct="1">
              <a:lnSpc>
                <a:spcPct val="100000"/>
              </a:lnSpc>
              <a:buClrTx/>
              <a:buSzTx/>
              <a:buNone/>
            </a:pPr>
            <a:r>
              <a:rPr lang="en-US" altLang="zh-CN" b="1" dirty="0">
                <a:effectLst/>
                <a:sym typeface="Helvetica Light" charset="0"/>
              </a:rPr>
              <a:t>     </a:t>
            </a:r>
            <a:r>
              <a:rPr lang="zh-CN" altLang="zh-CN" sz="2400" b="1" dirty="0">
                <a:solidFill>
                  <a:srgbClr val="0175D5"/>
                </a:solidFill>
                <a:effectLst/>
                <a:latin typeface="+mn-ea"/>
                <a:ea typeface="+mn-ea"/>
                <a:cs typeface="+mn-ea"/>
                <a:sym typeface="Helvetica Light" charset="0"/>
              </a:rPr>
              <a:t>  </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a:t>
            </a:r>
            <a:r>
              <a:rPr lang="en-US" altLang="zh-CN" sz="2400" b="1" dirty="0">
                <a:solidFill>
                  <a:srgbClr val="0175D5"/>
                </a:solidFill>
                <a:effectLst/>
                <a:latin typeface="+mn-ea"/>
                <a:ea typeface="+mn-ea"/>
                <a:cs typeface="+mn-ea"/>
                <a:sym typeface="Helvetica Light" charset="0"/>
              </a:rPr>
              <a:t>     </a:t>
            </a:r>
            <a:r>
              <a:rPr lang="zh-CN" altLang="zh-CN" sz="2400" b="1" dirty="0">
                <a:solidFill>
                  <a:srgbClr val="0175D5"/>
                </a:solidFill>
                <a:effectLst/>
                <a:latin typeface="+mn-ea"/>
                <a:ea typeface="+mn-ea"/>
                <a:cs typeface="+mn-ea"/>
                <a:sym typeface="Helvetica Light" charset="0"/>
              </a:rPr>
              <a:t>下列各项个人所得，</a:t>
            </a:r>
            <a:r>
              <a:rPr lang="zh-CN" altLang="zh-CN" sz="2400" b="1" dirty="0">
                <a:solidFill>
                  <a:srgbClr val="FF0000"/>
                </a:solidFill>
                <a:effectLst/>
                <a:latin typeface="+mn-ea"/>
                <a:ea typeface="+mn-ea"/>
                <a:cs typeface="+mn-ea"/>
                <a:sym typeface="Helvetica Light" charset="0"/>
              </a:rPr>
              <a:t>免征</a:t>
            </a:r>
            <a:r>
              <a:rPr lang="zh-CN" altLang="zh-CN" sz="2400" b="1" dirty="0">
                <a:solidFill>
                  <a:srgbClr val="0175D5"/>
                </a:solidFill>
                <a:effectLst/>
                <a:latin typeface="+mn-ea"/>
                <a:ea typeface="+mn-ea"/>
                <a:cs typeface="+mn-ea"/>
                <a:sym typeface="Helvetica Light" charset="0"/>
              </a:rPr>
              <a:t>个人所得税：</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（一）</a:t>
            </a:r>
            <a:r>
              <a:rPr lang="zh-CN" altLang="zh-CN" sz="2400" b="1" dirty="0">
                <a:solidFill>
                  <a:srgbClr val="FF0000"/>
                </a:solidFill>
                <a:effectLst/>
                <a:latin typeface="+mn-ea"/>
                <a:ea typeface="+mn-ea"/>
                <a:cs typeface="+mn-ea"/>
                <a:sym typeface="Helvetica Light" charset="0"/>
              </a:rPr>
              <a:t>省级</a:t>
            </a:r>
            <a:r>
              <a:rPr lang="zh-CN" altLang="zh-CN" sz="2400" b="1" dirty="0">
                <a:solidFill>
                  <a:srgbClr val="0175D5"/>
                </a:solidFill>
                <a:effectLst/>
                <a:latin typeface="+mn-ea"/>
                <a:ea typeface="+mn-ea"/>
                <a:cs typeface="+mn-ea"/>
                <a:sym typeface="Helvetica Light" charset="0"/>
              </a:rPr>
              <a:t>人民政府、</a:t>
            </a:r>
            <a:r>
              <a:rPr lang="zh-CN" altLang="zh-CN" sz="2400" b="1" dirty="0">
                <a:solidFill>
                  <a:srgbClr val="FF0000"/>
                </a:solidFill>
                <a:effectLst/>
                <a:latin typeface="+mn-ea"/>
                <a:ea typeface="+mn-ea"/>
                <a:cs typeface="+mn-ea"/>
                <a:sym typeface="Helvetica Light" charset="0"/>
              </a:rPr>
              <a:t>国务院部委</a:t>
            </a:r>
            <a:r>
              <a:rPr lang="zh-CN" altLang="zh-CN" sz="2400" b="1" dirty="0">
                <a:solidFill>
                  <a:srgbClr val="0175D5"/>
                </a:solidFill>
                <a:effectLst/>
                <a:latin typeface="+mn-ea"/>
                <a:ea typeface="+mn-ea"/>
                <a:cs typeface="+mn-ea"/>
                <a:sym typeface="Helvetica Light" charset="0"/>
              </a:rPr>
              <a:t>和中国人民解放军</a:t>
            </a:r>
            <a:r>
              <a:rPr lang="zh-CN" altLang="zh-CN" sz="2400" b="1" dirty="0">
                <a:solidFill>
                  <a:srgbClr val="FF0000"/>
                </a:solidFill>
                <a:effectLst/>
                <a:latin typeface="+mn-ea"/>
                <a:ea typeface="+mn-ea"/>
                <a:cs typeface="+mn-ea"/>
                <a:sym typeface="Helvetica Light" charset="0"/>
              </a:rPr>
              <a:t>军</a:t>
            </a:r>
            <a:r>
              <a:rPr lang="zh-CN" altLang="zh-CN" sz="2400" b="1" dirty="0">
                <a:solidFill>
                  <a:srgbClr val="0175D5"/>
                </a:solidFill>
                <a:effectLst/>
                <a:latin typeface="+mn-ea"/>
                <a:ea typeface="+mn-ea"/>
                <a:cs typeface="+mn-ea"/>
                <a:sym typeface="Helvetica Light" charset="0"/>
              </a:rPr>
              <a:t>以上单位，以及外国组织、国际组织颁发的科学、教育、技术、文化、卫生、体育、环境  保护等方面的奖金；</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（二）国债和国家发行的金融债券利息；</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（三）按照国家统一规定发给的补贴、津贴 ；</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（四）福利费、抚恤金、救济金；  </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（五）保险赔款；</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（六）军人的转业费、复员费、退役金；</a:t>
            </a:r>
            <a:endParaRPr lang="zh-CN" altLang="zh-CN" sz="2400" b="1" dirty="0">
              <a:solidFill>
                <a:srgbClr val="0175D5"/>
              </a:solidFill>
              <a:effectLst/>
              <a:latin typeface="+mn-ea"/>
              <a:ea typeface="+mn-ea"/>
              <a:cs typeface="+mn-ea"/>
              <a:sym typeface="Helvetica Light" charset="0"/>
            </a:endParaRPr>
          </a:p>
          <a:p>
            <a:pPr marL="0" lvl="0" algn="l" eaLnBrk="1" latinLnBrk="0" hangingPunct="1">
              <a:lnSpc>
                <a:spcPct val="100000"/>
              </a:lnSpc>
              <a:buClrTx/>
              <a:buSzTx/>
              <a:buNone/>
            </a:pPr>
            <a:r>
              <a:rPr lang="zh-CN" altLang="zh-CN" sz="2400" b="1" dirty="0">
                <a:solidFill>
                  <a:srgbClr val="0175D5"/>
                </a:solidFill>
                <a:effectLst/>
                <a:latin typeface="+mn-ea"/>
                <a:ea typeface="+mn-ea"/>
                <a:cs typeface="+mn-ea"/>
                <a:sym typeface="Helvetica Light" charset="0"/>
              </a:rPr>
              <a:t>     （七）按照国家统一规定发给干部、职工的安家费、退职费、基本养老金或者退休费、离休费、离休生活补助费；</a:t>
            </a:r>
            <a:endParaRPr lang="zh-CN" altLang="zh-CN" sz="2400" b="1" dirty="0">
              <a:solidFill>
                <a:srgbClr val="0175D5"/>
              </a:solidFill>
              <a:effectLst/>
              <a:latin typeface="+mn-ea"/>
              <a:ea typeface="+mn-ea"/>
              <a:cs typeface="+mn-ea"/>
              <a:sym typeface="Helvetica Light" charset="0"/>
            </a:endParaRPr>
          </a:p>
          <a:p>
            <a:pPr marL="0" lvl="0" indent="0" eaLnBrk="1" latinLnBrk="0" hangingPunct="1">
              <a:lnSpc>
                <a:spcPct val="150000"/>
              </a:lnSpc>
              <a:buNone/>
            </a:pPr>
            <a:r>
              <a:rPr lang="zh-CN" altLang="en-US" b="1" dirty="0">
                <a:effectLst/>
                <a:sym typeface="Helvetica Light" charset="0"/>
              </a:rPr>
              <a:t>  </a:t>
            </a:r>
            <a:r>
              <a:rPr lang="en-US" altLang="zh-CN" b="1" dirty="0">
                <a:effectLst/>
                <a:sym typeface="Helvetica Light" charset="0"/>
              </a:rPr>
              <a:t>   </a:t>
            </a:r>
            <a:endParaRPr lang="zh-CN" altLang="en-US" b="1" dirty="0">
              <a:effectLst/>
              <a:sym typeface="Helvetica Light" charset="0"/>
            </a:endParaRPr>
          </a:p>
        </p:txBody>
      </p:sp>
      <p:grpSp>
        <p:nvGrpSpPr>
          <p:cNvPr id="21" name="组合 20"/>
          <p:cNvGrpSpPr/>
          <p:nvPr/>
        </p:nvGrpSpPr>
        <p:grpSpPr bwMode="auto">
          <a:xfrm>
            <a:off x="990600" y="464820"/>
            <a:ext cx="5099050" cy="474980"/>
            <a:chOff x="990928" y="457728"/>
            <a:chExt cx="3972958" cy="482798"/>
          </a:xfrm>
        </p:grpSpPr>
        <p:grpSp>
          <p:nvGrpSpPr>
            <p:cNvPr id="20495" name="组合 31"/>
            <p:cNvGrpSpPr/>
            <p:nvPr/>
          </p:nvGrpSpPr>
          <p:grpSpPr bwMode="auto">
            <a:xfrm>
              <a:off x="990928" y="457728"/>
              <a:ext cx="3972958" cy="482798"/>
              <a:chOff x="990928" y="457728"/>
              <a:chExt cx="3972958" cy="482798"/>
            </a:xfrm>
          </p:grpSpPr>
          <p:sp>
            <p:nvSpPr>
              <p:cNvPr id="10" name="矩形 9"/>
              <p:cNvSpPr/>
              <p:nvPr/>
            </p:nvSpPr>
            <p:spPr>
              <a:xfrm>
                <a:off x="2676838" y="894470"/>
                <a:ext cx="2287048" cy="46056"/>
              </a:xfrm>
              <a:prstGeom prst="rect">
                <a:avLst/>
              </a:prstGeom>
              <a:solidFill>
                <a:srgbClr val="1AA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pic>
            <p:nvPicPr>
              <p:cNvPr id="20498" name="图片 10" descr="标题.png"/>
              <p:cNvPicPr>
                <a:picLocks noChangeAspect="1"/>
              </p:cNvPicPr>
              <p:nvPr/>
            </p:nvPicPr>
            <p:blipFill>
              <a:blip r:embed="rId1" cstate="print"/>
              <a:srcRect/>
              <a:stretch>
                <a:fillRect/>
              </a:stretch>
            </p:blipFill>
            <p:spPr bwMode="auto">
              <a:xfrm>
                <a:off x="990928" y="457728"/>
                <a:ext cx="1950559" cy="481544"/>
              </a:xfrm>
              <a:prstGeom prst="rect">
                <a:avLst/>
              </a:prstGeom>
              <a:noFill/>
              <a:ln w="9525">
                <a:noFill/>
                <a:miter lim="800000"/>
                <a:headEnd/>
                <a:tailEnd/>
              </a:ln>
            </p:spPr>
          </p:pic>
        </p:grpSp>
        <p:sp>
          <p:nvSpPr>
            <p:cNvPr id="20496" name="TextBox 8"/>
            <p:cNvSpPr txBox="1">
              <a:spLocks noChangeArrowheads="1"/>
            </p:cNvSpPr>
            <p:nvPr/>
          </p:nvSpPr>
          <p:spPr bwMode="auto">
            <a:xfrm>
              <a:off x="2993487" y="472021"/>
              <a:ext cx="1734149" cy="405344"/>
            </a:xfrm>
            <a:prstGeom prst="rect">
              <a:avLst/>
            </a:prstGeom>
            <a:noFill/>
            <a:ln w="9525">
              <a:noFill/>
              <a:miter lim="800000"/>
            </a:ln>
          </p:spPr>
          <p:txBody>
            <a:bodyPr>
              <a:spAutoFit/>
            </a:bodyPr>
            <a:p>
              <a:r>
                <a:rPr lang="zh-CN" altLang="en-US" sz="2000" b="1">
                  <a:ea typeface="微软雅黑" panose="020B0503020204020204" pitchFamily="34" charset="-122"/>
                </a:rPr>
                <a:t>减免税优惠政策</a:t>
              </a:r>
              <a:endParaRPr lang="zh-CN" altLang="en-US" sz="2000" b="1">
                <a:ea typeface="微软雅黑" panose="020B0503020204020204" pitchFamily="34" charset="-122"/>
              </a:endParaRPr>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8411230876_1_1"/>
</p:tagLst>
</file>

<file path=ppt/theme/theme1.xml><?xml version="1.0" encoding="utf-8"?>
<a:theme xmlns:a="http://schemas.openxmlformats.org/drawingml/2006/main" name="Office 主题">
  <a:themeElements>
    <a:clrScheme name="自定义 33">
      <a:dk1>
        <a:sysClr val="windowText" lastClr="000000"/>
      </a:dk1>
      <a:lt1>
        <a:sysClr val="window" lastClr="FFFFFF"/>
      </a:lt1>
      <a:dk2>
        <a:srgbClr val="44546A"/>
      </a:dk2>
      <a:lt2>
        <a:srgbClr val="E7E6E6"/>
      </a:lt2>
      <a:accent1>
        <a:srgbClr val="1FD7A7"/>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3542</Words>
  <Application>WPS 演示</Application>
  <PresentationFormat>宽屏</PresentationFormat>
  <Paragraphs>232</Paragraphs>
  <Slides>19</Slides>
  <Notes>34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19</vt:i4>
      </vt:variant>
    </vt:vector>
  </HeadingPairs>
  <TitlesOfParts>
    <vt:vector size="39" baseType="lpstr">
      <vt:lpstr>Arial</vt:lpstr>
      <vt:lpstr>宋体</vt:lpstr>
      <vt:lpstr>Wingdings</vt:lpstr>
      <vt:lpstr>Calibri Light</vt:lpstr>
      <vt:lpstr>Calibri</vt:lpstr>
      <vt:lpstr>微软雅黑</vt:lpstr>
      <vt:lpstr>Microsoft JhengHei Light</vt:lpstr>
      <vt:lpstr>PMingLiU</vt:lpstr>
      <vt:lpstr>Microsoft JhengHei Light</vt:lpstr>
      <vt:lpstr>微软雅黑 Light</vt:lpstr>
      <vt:lpstr>黑体</vt:lpstr>
      <vt:lpstr>Bookman Old Style</vt:lpstr>
      <vt:lpstr>Lucida Calligraphy</vt:lpstr>
      <vt:lpstr>Lucida Calligraphy</vt:lpstr>
      <vt:lpstr>Impact</vt:lpstr>
      <vt:lpstr>Helvetica Light</vt:lpstr>
      <vt:lpstr>方正小标宋简体</vt:lpstr>
      <vt:lpstr>方正大黑简体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张焕群</cp:lastModifiedBy>
  <cp:revision>714</cp:revision>
  <cp:lastPrinted>2018-12-02T10:33:00Z</cp:lastPrinted>
  <dcterms:created xsi:type="dcterms:W3CDTF">2015-07-23T02:26:00Z</dcterms:created>
  <dcterms:modified xsi:type="dcterms:W3CDTF">2021-12-08T09:19:22Z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743F6C327183431BB4419F9BB4CF1A7E</vt:lpwstr>
  </property>
</Properties>
</file>