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3"/>
    <p:sldMasterId id="2147483672" r:id="rId4"/>
  </p:sldMasterIdLst>
  <p:notesMasterIdLst>
    <p:notesMasterId r:id="rId41"/>
  </p:notesMasterIdLst>
  <p:sldIdLst>
    <p:sldId id="1056" r:id="rId5"/>
    <p:sldId id="1219" r:id="rId6"/>
    <p:sldId id="1220" r:id="rId7"/>
    <p:sldId id="1221" r:id="rId8"/>
    <p:sldId id="1222" r:id="rId9"/>
    <p:sldId id="1223" r:id="rId10"/>
    <p:sldId id="1224" r:id="rId11"/>
    <p:sldId id="1225" r:id="rId12"/>
    <p:sldId id="1226" r:id="rId13"/>
    <p:sldId id="1227" r:id="rId14"/>
    <p:sldId id="1228" r:id="rId15"/>
    <p:sldId id="1229" r:id="rId16"/>
    <p:sldId id="1230" r:id="rId17"/>
    <p:sldId id="1231" r:id="rId18"/>
    <p:sldId id="1232" r:id="rId19"/>
    <p:sldId id="1233" r:id="rId20"/>
    <p:sldId id="1234" r:id="rId21"/>
    <p:sldId id="1235" r:id="rId22"/>
    <p:sldId id="1236" r:id="rId23"/>
    <p:sldId id="1237" r:id="rId24"/>
    <p:sldId id="1238" r:id="rId25"/>
    <p:sldId id="1239" r:id="rId26"/>
    <p:sldId id="1240" r:id="rId27"/>
    <p:sldId id="1241" r:id="rId28"/>
    <p:sldId id="1242" r:id="rId29"/>
    <p:sldId id="1243" r:id="rId30"/>
    <p:sldId id="1244" r:id="rId31"/>
    <p:sldId id="1245" r:id="rId32"/>
    <p:sldId id="1246" r:id="rId33"/>
    <p:sldId id="1247" r:id="rId34"/>
    <p:sldId id="1248" r:id="rId35"/>
    <p:sldId id="1249" r:id="rId36"/>
    <p:sldId id="1250" r:id="rId37"/>
    <p:sldId id="1251" r:id="rId38"/>
    <p:sldId id="1252" r:id="rId39"/>
    <p:sldId id="1253" r:id="rId40"/>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默认节" id="{2C27FD03-232E-4FF8-98CB-E877B7D2C172}">
          <p14:sldIdLst>
            <p14:sldId id="1056"/>
            <p14:sldId id="1220"/>
            <p14:sldId id="1221"/>
            <p14:sldId id="1222"/>
            <p14:sldId id="1223"/>
            <p14:sldId id="1224"/>
            <p14:sldId id="1225"/>
            <p14:sldId id="1226"/>
            <p14:sldId id="1227"/>
            <p14:sldId id="1228"/>
            <p14:sldId id="1229"/>
            <p14:sldId id="1230"/>
            <p14:sldId id="1231"/>
            <p14:sldId id="1232"/>
            <p14:sldId id="1233"/>
            <p14:sldId id="1234"/>
            <p14:sldId id="1235"/>
            <p14:sldId id="1236"/>
            <p14:sldId id="1237"/>
            <p14:sldId id="1238"/>
            <p14:sldId id="1239"/>
            <p14:sldId id="1240"/>
            <p14:sldId id="1241"/>
            <p14:sldId id="1242"/>
            <p14:sldId id="1243"/>
            <p14:sldId id="1244"/>
            <p14:sldId id="1245"/>
            <p14:sldId id="1246"/>
            <p14:sldId id="1247"/>
            <p14:sldId id="1248"/>
            <p14:sldId id="1249"/>
            <p14:sldId id="1250"/>
            <p14:sldId id="1251"/>
            <p14:sldId id="1252"/>
            <p14:sldId id="1253"/>
            <p14:sldId id="1219"/>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66" y="345"/>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5.xml"/><Relationship Id="rId8" Type="http://schemas.openxmlformats.org/officeDocument/2006/relationships/slide" Target="slides/slide4.xml"/><Relationship Id="rId7" Type="http://schemas.openxmlformats.org/officeDocument/2006/relationships/slide" Target="slides/slide3.xml"/><Relationship Id="rId6" Type="http://schemas.openxmlformats.org/officeDocument/2006/relationships/slide" Target="slides/slide2.xml"/><Relationship Id="rId5" Type="http://schemas.openxmlformats.org/officeDocument/2006/relationships/slide" Target="slides/slide1.xml"/><Relationship Id="rId44" Type="http://schemas.openxmlformats.org/officeDocument/2006/relationships/tableStyles" Target="tableStyles.xml"/><Relationship Id="rId43" Type="http://schemas.openxmlformats.org/officeDocument/2006/relationships/viewProps" Target="viewProps.xml"/><Relationship Id="rId42" Type="http://schemas.openxmlformats.org/officeDocument/2006/relationships/presProps" Target="presProps.xml"/><Relationship Id="rId41" Type="http://schemas.openxmlformats.org/officeDocument/2006/relationships/notesMaster" Target="notesMasters/notesMaster1.xml"/><Relationship Id="rId40" Type="http://schemas.openxmlformats.org/officeDocument/2006/relationships/slide" Target="slides/slide36.xml"/><Relationship Id="rId4" Type="http://schemas.openxmlformats.org/officeDocument/2006/relationships/slideMaster" Target="slideMasters/slideMaster3.xml"/><Relationship Id="rId39" Type="http://schemas.openxmlformats.org/officeDocument/2006/relationships/slide" Target="slides/slide35.xml"/><Relationship Id="rId38" Type="http://schemas.openxmlformats.org/officeDocument/2006/relationships/slide" Target="slides/slide34.xml"/><Relationship Id="rId37" Type="http://schemas.openxmlformats.org/officeDocument/2006/relationships/slide" Target="slides/slide33.xml"/><Relationship Id="rId36" Type="http://schemas.openxmlformats.org/officeDocument/2006/relationships/slide" Target="slides/slide32.xml"/><Relationship Id="rId35" Type="http://schemas.openxmlformats.org/officeDocument/2006/relationships/slide" Target="slides/slide31.xml"/><Relationship Id="rId34" Type="http://schemas.openxmlformats.org/officeDocument/2006/relationships/slide" Target="slides/slide30.xml"/><Relationship Id="rId33" Type="http://schemas.openxmlformats.org/officeDocument/2006/relationships/slide" Target="slides/slide29.xml"/><Relationship Id="rId32" Type="http://schemas.openxmlformats.org/officeDocument/2006/relationships/slide" Target="slides/slide28.xml"/><Relationship Id="rId31" Type="http://schemas.openxmlformats.org/officeDocument/2006/relationships/slide" Target="slides/slide27.xml"/><Relationship Id="rId30" Type="http://schemas.openxmlformats.org/officeDocument/2006/relationships/slide" Target="slides/slide26.xml"/><Relationship Id="rId3" Type="http://schemas.openxmlformats.org/officeDocument/2006/relationships/slideMaster" Target="slideMasters/slideMaster2.xml"/><Relationship Id="rId29" Type="http://schemas.openxmlformats.org/officeDocument/2006/relationships/slide" Target="slides/slide25.xml"/><Relationship Id="rId28" Type="http://schemas.openxmlformats.org/officeDocument/2006/relationships/slide" Target="slides/slide24.xml"/><Relationship Id="rId27" Type="http://schemas.openxmlformats.org/officeDocument/2006/relationships/slide" Target="slides/slide23.xml"/><Relationship Id="rId26" Type="http://schemas.openxmlformats.org/officeDocument/2006/relationships/slide" Target="slides/slide22.xml"/><Relationship Id="rId25" Type="http://schemas.openxmlformats.org/officeDocument/2006/relationships/slide" Target="slides/slide21.xml"/><Relationship Id="rId24" Type="http://schemas.openxmlformats.org/officeDocument/2006/relationships/slide" Target="slides/slide20.xml"/><Relationship Id="rId23" Type="http://schemas.openxmlformats.org/officeDocument/2006/relationships/slide" Target="slides/slide19.xml"/><Relationship Id="rId22" Type="http://schemas.openxmlformats.org/officeDocument/2006/relationships/slide" Target="slides/slide18.xml"/><Relationship Id="rId21" Type="http://schemas.openxmlformats.org/officeDocument/2006/relationships/slide" Target="slides/slide17.xml"/><Relationship Id="rId20" Type="http://schemas.openxmlformats.org/officeDocument/2006/relationships/slide" Target="slides/slide16.xml"/><Relationship Id="rId2" Type="http://schemas.openxmlformats.org/officeDocument/2006/relationships/theme" Target="theme/theme1.xml"/><Relationship Id="rId19" Type="http://schemas.openxmlformats.org/officeDocument/2006/relationships/slide" Target="slides/slide15.xml"/><Relationship Id="rId18" Type="http://schemas.openxmlformats.org/officeDocument/2006/relationships/slide" Target="slides/slide14.xml"/><Relationship Id="rId17" Type="http://schemas.openxmlformats.org/officeDocument/2006/relationships/slide" Target="slides/slide13.xml"/><Relationship Id="rId16" Type="http://schemas.openxmlformats.org/officeDocument/2006/relationships/slide" Target="slides/slide12.xml"/><Relationship Id="rId15" Type="http://schemas.openxmlformats.org/officeDocument/2006/relationships/slide" Target="slides/slide11.xml"/><Relationship Id="rId14" Type="http://schemas.openxmlformats.org/officeDocument/2006/relationships/slide" Target="slides/slide10.xml"/><Relationship Id="rId13" Type="http://schemas.openxmlformats.org/officeDocument/2006/relationships/slide" Target="slides/slide9.xml"/><Relationship Id="rId12" Type="http://schemas.openxmlformats.org/officeDocument/2006/relationships/slide" Target="slides/slide8.xml"/><Relationship Id="rId11" Type="http://schemas.openxmlformats.org/officeDocument/2006/relationships/slide" Target="slides/slide7.xml"/><Relationship Id="rId10" Type="http://schemas.openxmlformats.org/officeDocument/2006/relationships/slide" Target="slides/slide6.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3D85090-24A8-45A1-A3C3-78C03D070635}"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5D36551-96FD-436D-80E7-6495F883D3E1}"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endParaRPr lang="zh-CN" altLang="en-US"/>
          </a:p>
        </p:txBody>
      </p:sp>
      <p:sp>
        <p:nvSpPr>
          <p:cNvPr id="4" name="日期占位符 3"/>
          <p:cNvSpPr>
            <a:spLocks noGrp="1"/>
          </p:cNvSpPr>
          <p:nvPr>
            <p:ph type="dt" sz="half" idx="10"/>
          </p:nvPr>
        </p:nvSpPr>
        <p:spPr/>
        <p:txBody>
          <a:bodyPr/>
          <a:lstStyle/>
          <a:p>
            <a:fld id="{BAB9174D-5B15-4416-9509-307C3BFD0AC8}"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80925AA8-38D5-40FD-9E37-0B67B554AE1C}"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10"/>
          </p:nvPr>
        </p:nvSpPr>
        <p:spPr/>
        <p:txBody>
          <a:bodyPr/>
          <a:lstStyle/>
          <a:p>
            <a:fld id="{BAB9174D-5B15-4416-9509-307C3BFD0AC8}"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80925AA8-38D5-40FD-9E37-0B67B554AE1C}"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10"/>
          </p:nvPr>
        </p:nvSpPr>
        <p:spPr/>
        <p:txBody>
          <a:bodyPr/>
          <a:lstStyle/>
          <a:p>
            <a:fld id="{BAB9174D-5B15-4416-9509-307C3BFD0AC8}"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80925AA8-38D5-40FD-9E37-0B67B554AE1C}" type="slidenum">
              <a:rPr lang="zh-CN" altLang="en-US" smtClean="0"/>
            </a:fld>
            <a:endParaRPr lang="zh-CN"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a:prstGeom prst="rect">
            <a:avLst/>
          </a:prstGeom>
        </p:spPr>
        <p:txBody>
          <a:bodyPr anchor="b"/>
          <a:lstStyle>
            <a:lvl1pPr algn="ctr">
              <a:defRPr sz="6000"/>
            </a:lvl1pPr>
          </a:lstStyle>
          <a:p>
            <a:r>
              <a:rPr lang="zh-CN" altLang="en-US"/>
              <a:t>单击此处编辑母版标题样式</a:t>
            </a:r>
            <a:endParaRPr lang="zh-CN" altLang="en-US"/>
          </a:p>
        </p:txBody>
      </p:sp>
      <p:sp>
        <p:nvSpPr>
          <p:cNvPr id="3" name="副标题 2"/>
          <p:cNvSpPr>
            <a:spLocks noGrp="1"/>
          </p:cNvSpPr>
          <p:nvPr>
            <p:ph type="subTitle" idx="1" hasCustomPrompt="1"/>
          </p:nvPr>
        </p:nvSpPr>
        <p:spPr>
          <a:xfrm>
            <a:off x="1524000" y="3602038"/>
            <a:ext cx="9144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单击以编辑母版副标题样式</a:t>
            </a:r>
            <a:endParaRPr lang="zh-CN" alt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5"/>
            <a:ext cx="10515600" cy="1079500"/>
          </a:xfrm>
          <a:prstGeom prst="rect">
            <a:avLst/>
          </a:prstGeom>
        </p:spPr>
        <p:txBody>
          <a:bodyPr/>
          <a:lstStyle/>
          <a:p>
            <a:r>
              <a:rPr lang="zh-CN" altLang="en-US"/>
              <a:t>单击此处编辑母版标题样式</a:t>
            </a:r>
            <a:endParaRPr lang="zh-CN" altLang="en-US"/>
          </a:p>
        </p:txBody>
      </p:sp>
      <p:sp>
        <p:nvSpPr>
          <p:cNvPr id="3" name="内容占位符 2"/>
          <p:cNvSpPr>
            <a:spLocks noGrp="1"/>
          </p:cNvSpPr>
          <p:nvPr>
            <p:ph idx="1" hasCustomPrompt="1"/>
          </p:nvPr>
        </p:nvSpPr>
        <p:spPr>
          <a:xfrm>
            <a:off x="838200" y="1619250"/>
            <a:ext cx="10515600" cy="4557713"/>
          </a:xfrm>
          <a:prstGeom prst="rect">
            <a:avLst/>
          </a:prstGeo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a:prstGeom prst="rect">
            <a:avLst/>
          </a:prstGeom>
        </p:spPr>
        <p:txBody>
          <a:bodyPr anchor="b"/>
          <a:lstStyle>
            <a:lvl1pPr>
              <a:defRPr sz="6000"/>
            </a:lvl1pPr>
          </a:lstStyle>
          <a:p>
            <a:r>
              <a:rPr lang="zh-CN" altLang="en-US"/>
              <a:t>单击此处编辑母版标题样式</a:t>
            </a:r>
            <a:endParaRPr lang="zh-CN" altLang="en-US"/>
          </a:p>
        </p:txBody>
      </p:sp>
      <p:sp>
        <p:nvSpPr>
          <p:cNvPr id="3" name="文本占位符 2"/>
          <p:cNvSpPr>
            <a:spLocks noGrp="1"/>
          </p:cNvSpPr>
          <p:nvPr>
            <p:ph type="body" idx="1" hasCustomPrompt="1"/>
          </p:nvPr>
        </p:nvSpPr>
        <p:spPr>
          <a:xfrm>
            <a:off x="831850" y="4589463"/>
            <a:ext cx="10515600" cy="1500187"/>
          </a:xfrm>
          <a:prstGeom prst="rect">
            <a:avLst/>
          </a:prstGeo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zh-CN" altLang="en-US"/>
              <a:t>编辑母版文本样式</a:t>
            </a:r>
            <a:endParaRPr lang="zh-CN" alt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5"/>
            <a:ext cx="10515600" cy="1079500"/>
          </a:xfrm>
          <a:prstGeom prst="rect">
            <a:avLst/>
          </a:prstGeom>
        </p:spPr>
        <p:txBody>
          <a:bodyPr/>
          <a:lstStyle/>
          <a:p>
            <a:r>
              <a:rPr lang="zh-CN" altLang="en-US"/>
              <a:t>单击此处编辑母版标题样式</a:t>
            </a:r>
            <a:endParaRPr lang="zh-CN" altLang="en-US"/>
          </a:p>
        </p:txBody>
      </p:sp>
      <p:sp>
        <p:nvSpPr>
          <p:cNvPr id="3" name="内容占位符 2"/>
          <p:cNvSpPr>
            <a:spLocks noGrp="1"/>
          </p:cNvSpPr>
          <p:nvPr>
            <p:ph sz="half" idx="1" hasCustomPrompt="1"/>
          </p:nvPr>
        </p:nvSpPr>
        <p:spPr>
          <a:xfrm>
            <a:off x="838200" y="1619250"/>
            <a:ext cx="5181600" cy="4557713"/>
          </a:xfrm>
          <a:prstGeom prst="rect">
            <a:avLst/>
          </a:prstGeo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内容占位符 3"/>
          <p:cNvSpPr>
            <a:spLocks noGrp="1"/>
          </p:cNvSpPr>
          <p:nvPr>
            <p:ph sz="half" idx="2" hasCustomPrompt="1"/>
          </p:nvPr>
        </p:nvSpPr>
        <p:spPr>
          <a:xfrm>
            <a:off x="6172200" y="1619250"/>
            <a:ext cx="5181600" cy="4557713"/>
          </a:xfrm>
          <a:prstGeom prst="rect">
            <a:avLst/>
          </a:prstGeo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a:prstGeom prst="rect">
            <a:avLst/>
          </a:prstGeom>
        </p:spPr>
        <p:txBody>
          <a:bodyPr/>
          <a:lstStyle/>
          <a:p>
            <a:r>
              <a:rPr lang="zh-CN" altLang="en-US"/>
              <a:t>单击此处编辑母版标题样式</a:t>
            </a:r>
            <a:endParaRPr lang="zh-CN" altLang="en-US"/>
          </a:p>
        </p:txBody>
      </p:sp>
      <p:sp>
        <p:nvSpPr>
          <p:cNvPr id="3" name="文本占位符 2"/>
          <p:cNvSpPr>
            <a:spLocks noGrp="1"/>
          </p:cNvSpPr>
          <p:nvPr>
            <p:ph type="body" idx="1" hasCustomPrompt="1"/>
          </p:nvPr>
        </p:nvSpPr>
        <p:spPr>
          <a:xfrm>
            <a:off x="839788" y="1681163"/>
            <a:ext cx="515778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endParaRPr lang="zh-CN" altLang="en-US"/>
          </a:p>
        </p:txBody>
      </p:sp>
      <p:sp>
        <p:nvSpPr>
          <p:cNvPr id="4" name="内容占位符 3"/>
          <p:cNvSpPr>
            <a:spLocks noGrp="1"/>
          </p:cNvSpPr>
          <p:nvPr>
            <p:ph sz="half" idx="2" hasCustomPrompt="1"/>
          </p:nvPr>
        </p:nvSpPr>
        <p:spPr>
          <a:xfrm>
            <a:off x="839788" y="2505075"/>
            <a:ext cx="5157787" cy="3684588"/>
          </a:xfrm>
          <a:prstGeom prst="rect">
            <a:avLst/>
          </a:prstGeo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文本占位符 4"/>
          <p:cNvSpPr>
            <a:spLocks noGrp="1"/>
          </p:cNvSpPr>
          <p:nvPr>
            <p:ph type="body" sz="quarter" idx="3" hasCustomPrompt="1"/>
          </p:nvPr>
        </p:nvSpPr>
        <p:spPr>
          <a:xfrm>
            <a:off x="6172200" y="1681163"/>
            <a:ext cx="51831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endParaRPr lang="zh-CN" altLang="en-US"/>
          </a:p>
        </p:txBody>
      </p:sp>
      <p:sp>
        <p:nvSpPr>
          <p:cNvPr id="6" name="内容占位符 5"/>
          <p:cNvSpPr>
            <a:spLocks noGrp="1"/>
          </p:cNvSpPr>
          <p:nvPr>
            <p:ph sz="quarter" idx="4" hasCustomPrompt="1"/>
          </p:nvPr>
        </p:nvSpPr>
        <p:spPr>
          <a:xfrm>
            <a:off x="6172200" y="2505075"/>
            <a:ext cx="5183188" cy="3684588"/>
          </a:xfrm>
          <a:prstGeom prst="rect">
            <a:avLst/>
          </a:prstGeo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5"/>
            <a:ext cx="10515600" cy="1079500"/>
          </a:xfrm>
          <a:prstGeom prst="rect">
            <a:avLst/>
          </a:prstGeom>
        </p:spPr>
        <p:txBody>
          <a:bodyPr/>
          <a:lstStyle/>
          <a:p>
            <a:r>
              <a:rPr lang="zh-CN" altLang="en-US"/>
              <a:t>单击此处编辑母版标题样式</a:t>
            </a:r>
            <a:endParaRPr lang="zh-CN" alt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a:prstGeom prst="rect">
            <a:avLst/>
          </a:prstGeom>
        </p:spPr>
        <p:txBody>
          <a:bodyPr anchor="b"/>
          <a:lstStyle>
            <a:lvl1pPr>
              <a:defRPr sz="3200"/>
            </a:lvl1pPr>
          </a:lstStyle>
          <a:p>
            <a:r>
              <a:rPr lang="zh-CN" altLang="en-US"/>
              <a:t>单击此处编辑母版标题样式</a:t>
            </a:r>
            <a:endParaRPr lang="zh-CN" altLang="en-US"/>
          </a:p>
        </p:txBody>
      </p:sp>
      <p:sp>
        <p:nvSpPr>
          <p:cNvPr id="3" name="内容占位符 2"/>
          <p:cNvSpPr>
            <a:spLocks noGrp="1"/>
          </p:cNvSpPr>
          <p:nvPr>
            <p:ph idx="1" hasCustomPrompt="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文本占位符 3"/>
          <p:cNvSpPr>
            <a:spLocks noGrp="1"/>
          </p:cNvSpPr>
          <p:nvPr>
            <p:ph type="body" sz="half" idx="2" hasCustomPrompt="1"/>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idx="1"/>
          </p:nvPr>
        </p:nvSpPr>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10"/>
          </p:nvPr>
        </p:nvSpPr>
        <p:spPr/>
        <p:txBody>
          <a:bodyPr/>
          <a:lstStyle/>
          <a:p>
            <a:fld id="{BAB9174D-5B15-4416-9509-307C3BFD0AC8}"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80925AA8-38D5-40FD-9E37-0B67B554AE1C}" type="slidenum">
              <a:rPr lang="zh-CN" altLang="en-US" smtClean="0"/>
            </a:fld>
            <a:endParaRPr lang="zh-CN" alt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a:prstGeom prst="rect">
            <a:avLst/>
          </a:prstGeom>
        </p:spPr>
        <p:txBody>
          <a:bodyPr anchor="b"/>
          <a:lstStyle>
            <a:lvl1pPr>
              <a:defRPr sz="3200"/>
            </a:lvl1pPr>
          </a:lstStyle>
          <a:p>
            <a:r>
              <a:rPr lang="zh-CN" altLang="en-US"/>
              <a:t>单击此处编辑母版标题样式</a:t>
            </a:r>
            <a:endParaRPr lang="zh-CN" altLang="en-US"/>
          </a:p>
        </p:txBody>
      </p:sp>
      <p:sp>
        <p:nvSpPr>
          <p:cNvPr id="3" name="图片占位符 2"/>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a:p>
        </p:txBody>
      </p:sp>
      <p:sp>
        <p:nvSpPr>
          <p:cNvPr id="4" name="文本占位符 3"/>
          <p:cNvSpPr>
            <a:spLocks noGrp="1"/>
          </p:cNvSpPr>
          <p:nvPr>
            <p:ph type="body" sz="half" idx="2" hasCustomPrompt="1"/>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endParaRPr lang="zh-CN" alt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5"/>
            <a:ext cx="10515600" cy="1079500"/>
          </a:xfrm>
          <a:prstGeom prst="rect">
            <a:avLst/>
          </a:prstGeom>
        </p:spPr>
        <p:txBody>
          <a:bodyPr/>
          <a:lstStyle/>
          <a:p>
            <a:r>
              <a:rPr lang="zh-CN" altLang="en-US"/>
              <a:t>单击此处编辑母版标题样式</a:t>
            </a:r>
            <a:endParaRPr lang="zh-CN" altLang="en-US"/>
          </a:p>
        </p:txBody>
      </p:sp>
      <p:sp>
        <p:nvSpPr>
          <p:cNvPr id="3" name="竖排文字占位符 2"/>
          <p:cNvSpPr>
            <a:spLocks noGrp="1"/>
          </p:cNvSpPr>
          <p:nvPr>
            <p:ph type="body" orient="vert" idx="1" hasCustomPrompt="1"/>
          </p:nvPr>
        </p:nvSpPr>
        <p:spPr>
          <a:xfrm>
            <a:off x="838200" y="1619250"/>
            <a:ext cx="10515600" cy="4557713"/>
          </a:xfrm>
          <a:prstGeom prst="rect">
            <a:avLst/>
          </a:prstGeom>
        </p:spPr>
        <p:txBody>
          <a:bodyPr vert="eaVert"/>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a:prstGeom prst="rect">
            <a:avLst/>
          </a:prstGeom>
        </p:spPr>
        <p:txBody>
          <a:bodyPr vert="eaVert"/>
          <a:lstStyle/>
          <a:p>
            <a:r>
              <a:rPr lang="zh-CN" altLang="en-US"/>
              <a:t>单击此处编辑母版标题样式</a:t>
            </a:r>
            <a:endParaRPr lang="zh-CN" altLang="en-US"/>
          </a:p>
        </p:txBody>
      </p:sp>
      <p:sp>
        <p:nvSpPr>
          <p:cNvPr id="3" name="竖排文字占位符 2"/>
          <p:cNvSpPr>
            <a:spLocks noGrp="1"/>
          </p:cNvSpPr>
          <p:nvPr>
            <p:ph type="body" orient="vert" idx="1" hasCustomPrompt="1"/>
          </p:nvPr>
        </p:nvSpPr>
        <p:spPr>
          <a:xfrm>
            <a:off x="838200" y="365125"/>
            <a:ext cx="7734300" cy="5811838"/>
          </a:xfrm>
          <a:prstGeom prst="rect">
            <a:avLst/>
          </a:prstGeom>
        </p:spPr>
        <p:txBody>
          <a:bodyPr vert="eaVert"/>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endParaRPr lang="zh-CN" altLang="en-US"/>
          </a:p>
        </p:txBody>
      </p:sp>
      <p:sp>
        <p:nvSpPr>
          <p:cNvPr id="3" name="副标题 2"/>
          <p:cNvSpPr>
            <a:spLocks noGrp="1"/>
          </p:cNvSpPr>
          <p:nvPr>
            <p:ph type="subTitle" idx="1" hasCustomPrompt="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单击以编辑母版副标题样式</a:t>
            </a:r>
            <a:endParaRPr lang="zh-CN" alt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idx="1" hasCustomPrompt="1"/>
          </p:nvPr>
        </p:nvSpPr>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endParaRPr lang="zh-CN" altLang="en-US"/>
          </a:p>
        </p:txBody>
      </p:sp>
      <p:sp>
        <p:nvSpPr>
          <p:cNvPr id="3" name="文本占位符 2"/>
          <p:cNvSpPr>
            <a:spLocks noGrp="1"/>
          </p:cNvSpPr>
          <p:nvPr>
            <p:ph type="body" idx="1" hasCustomPrompt="1"/>
          </p:nvPr>
        </p:nvSpPr>
        <p:spPr>
          <a:xfrm>
            <a:off x="831850" y="4589463"/>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zh-CN" altLang="en-US"/>
              <a:t>编辑母版文本样式</a:t>
            </a:r>
            <a:endParaRPr lang="zh-CN" alt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sz="half" idx="1" hasCustomPrompt="1"/>
          </p:nvPr>
        </p:nvSpPr>
        <p:spPr>
          <a:xfrm>
            <a:off x="838200" y="1619250"/>
            <a:ext cx="5181600" cy="4557713"/>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内容占位符 3"/>
          <p:cNvSpPr>
            <a:spLocks noGrp="1"/>
          </p:cNvSpPr>
          <p:nvPr>
            <p:ph sz="half" idx="2" hasCustomPrompt="1"/>
          </p:nvPr>
        </p:nvSpPr>
        <p:spPr>
          <a:xfrm>
            <a:off x="6172200" y="1619250"/>
            <a:ext cx="5181600" cy="4557713"/>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endParaRPr lang="zh-CN" altLang="en-US"/>
          </a:p>
        </p:txBody>
      </p:sp>
      <p:sp>
        <p:nvSpPr>
          <p:cNvPr id="3" name="文本占位符 2"/>
          <p:cNvSpPr>
            <a:spLocks noGrp="1"/>
          </p:cNvSpPr>
          <p:nvPr>
            <p:ph type="body" idx="1" hasCustomPrompt="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endParaRPr lang="zh-CN" altLang="en-US"/>
          </a:p>
        </p:txBody>
      </p:sp>
      <p:sp>
        <p:nvSpPr>
          <p:cNvPr id="4" name="内容占位符 3"/>
          <p:cNvSpPr>
            <a:spLocks noGrp="1"/>
          </p:cNvSpPr>
          <p:nvPr>
            <p:ph sz="half" idx="2" hasCustomPrompt="1"/>
          </p:nvPr>
        </p:nvSpPr>
        <p:spPr>
          <a:xfrm>
            <a:off x="839788" y="2505075"/>
            <a:ext cx="5157787" cy="368458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文本占位符 4"/>
          <p:cNvSpPr>
            <a:spLocks noGrp="1"/>
          </p:cNvSpPr>
          <p:nvPr>
            <p:ph type="body" sz="quarter" idx="3" hasCustomPrompt="1"/>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endParaRPr lang="zh-CN" altLang="en-US"/>
          </a:p>
        </p:txBody>
      </p:sp>
      <p:sp>
        <p:nvSpPr>
          <p:cNvPr id="6" name="内容占位符 5"/>
          <p:cNvSpPr>
            <a:spLocks noGrp="1"/>
          </p:cNvSpPr>
          <p:nvPr>
            <p:ph sz="quarter" idx="4" hasCustomPrompt="1"/>
          </p:nvPr>
        </p:nvSpPr>
        <p:spPr>
          <a:xfrm>
            <a:off x="6172200" y="2505075"/>
            <a:ext cx="5183188" cy="368458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endParaRPr lang="zh-CN" altLang="en-US"/>
          </a:p>
        </p:txBody>
      </p:sp>
      <p:sp>
        <p:nvSpPr>
          <p:cNvPr id="4" name="日期占位符 3"/>
          <p:cNvSpPr>
            <a:spLocks noGrp="1"/>
          </p:cNvSpPr>
          <p:nvPr>
            <p:ph type="dt" sz="half" idx="10"/>
          </p:nvPr>
        </p:nvSpPr>
        <p:spPr/>
        <p:txBody>
          <a:bodyPr/>
          <a:lstStyle/>
          <a:p>
            <a:fld id="{BAB9174D-5B15-4416-9509-307C3BFD0AC8}"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80925AA8-38D5-40FD-9E37-0B67B554AE1C}" type="slidenum">
              <a:rPr lang="zh-CN" altLang="en-US" smtClean="0"/>
            </a:fld>
            <a:endParaRPr lang="zh-CN" altLang="en-U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zh-CN" altLang="en-US"/>
          </a:p>
        </p:txBody>
      </p:sp>
      <p:sp>
        <p:nvSpPr>
          <p:cNvPr id="3" name="内容占位符 2"/>
          <p:cNvSpPr>
            <a:spLocks noGrp="1"/>
          </p:cNvSpPr>
          <p:nvPr>
            <p:ph idx="1" hasCustomPrompt="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文本占位符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endParaRPr lang="zh-CN" altLang="en-US"/>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a:p>
        </p:txBody>
      </p:sp>
      <p:sp>
        <p:nvSpPr>
          <p:cNvPr id="4" name="文本占位符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endParaRPr lang="zh-CN" altLang="en-US"/>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竖排文字占位符 2"/>
          <p:cNvSpPr>
            <a:spLocks noGrp="1"/>
          </p:cNvSpPr>
          <p:nvPr>
            <p:ph type="body" orient="vert" idx="1" hasCustomPrompt="1"/>
          </p:nvPr>
        </p:nvSpPr>
        <p:spPr/>
        <p:txBody>
          <a:bodyPr vert="eaVert"/>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endParaRPr lang="zh-CN" altLang="en-US"/>
          </a:p>
        </p:txBody>
      </p:sp>
      <p:sp>
        <p:nvSpPr>
          <p:cNvPr id="3" name="竖排文字占位符 2"/>
          <p:cNvSpPr>
            <a:spLocks noGrp="1"/>
          </p:cNvSpPr>
          <p:nvPr>
            <p:ph type="body" orient="vert" idx="1" hasCustomPrompt="1"/>
          </p:nvPr>
        </p:nvSpPr>
        <p:spPr>
          <a:xfrm>
            <a:off x="838200" y="365125"/>
            <a:ext cx="7734300" cy="5811838"/>
          </a:xfrm>
        </p:spPr>
        <p:txBody>
          <a:bodyPr vert="eaVert"/>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userDrawn="1">
  <p:cSld name="图文排版6">
    <p:spTree>
      <p:nvGrpSpPr>
        <p:cNvPr id="1" name=""/>
        <p:cNvGrpSpPr/>
        <p:nvPr/>
      </p:nvGrpSpPr>
      <p:grpSpPr>
        <a:xfrm>
          <a:off x="0" y="0"/>
          <a:ext cx="0" cy="0"/>
          <a:chOff x="0" y="0"/>
          <a:chExt cx="0" cy="0"/>
        </a:xfrm>
      </p:grpSpPr>
      <p:sp>
        <p:nvSpPr>
          <p:cNvPr id="7" name="文本占位符 6"/>
          <p:cNvSpPr>
            <a:spLocks noGrp="1"/>
          </p:cNvSpPr>
          <p:nvPr>
            <p:ph type="body" sz="quarter" idx="10" hasCustomPrompt="1"/>
          </p:nvPr>
        </p:nvSpPr>
        <p:spPr>
          <a:xfrm>
            <a:off x="169886" y="367498"/>
            <a:ext cx="5638800" cy="723900"/>
          </a:xfrm>
          <a:prstGeom prst="rect">
            <a:avLst/>
          </a:prstGeom>
        </p:spPr>
        <p:txBody>
          <a:bodyPr anchor="ctr" anchorCtr="0">
            <a:normAutofit/>
          </a:bodyPr>
          <a:lstStyle>
            <a:lvl1pPr marL="0" indent="0" algn="l" defTabSz="914400" rtl="0" eaLnBrk="1" latinLnBrk="0" hangingPunct="1">
              <a:buNone/>
              <a:defRPr lang="zh-CN" altLang="en-US" sz="3200" b="1" kern="1200" dirty="0" smtClean="0">
                <a:solidFill>
                  <a:schemeClr val="tx1">
                    <a:lumMod val="75000"/>
                    <a:lumOff val="25000"/>
                  </a:schemeClr>
                </a:solidFill>
                <a:latin typeface="+mj-ea"/>
                <a:ea typeface="+mj-ea"/>
                <a:cs typeface="+mn-cs"/>
              </a:defRPr>
            </a:lvl1pPr>
          </a:lstStyle>
          <a:p>
            <a:pPr lvl="0"/>
            <a:r>
              <a:rPr lang="zh-CN" altLang="en-US" dirty="0"/>
              <a:t>点击此处添加标题</a:t>
            </a:r>
            <a:endParaRPr lang="zh-CN" altLang="en-US" dirty="0"/>
          </a:p>
        </p:txBody>
      </p:sp>
      <p:sp>
        <p:nvSpPr>
          <p:cNvPr id="10" name="任意多边形: 形状 9"/>
          <p:cNvSpPr/>
          <p:nvPr userDrawn="1"/>
        </p:nvSpPr>
        <p:spPr>
          <a:xfrm>
            <a:off x="0" y="496086"/>
            <a:ext cx="169886" cy="466725"/>
          </a:xfrm>
          <a:custGeom>
            <a:avLst/>
            <a:gdLst>
              <a:gd name="connsiteX0" fmla="*/ 0 w 169886"/>
              <a:gd name="connsiteY0" fmla="*/ 0 h 466725"/>
              <a:gd name="connsiteX1" fmla="*/ 111149 w 169886"/>
              <a:gd name="connsiteY1" fmla="*/ 0 h 466725"/>
              <a:gd name="connsiteX2" fmla="*/ 169886 w 169886"/>
              <a:gd name="connsiteY2" fmla="*/ 58737 h 466725"/>
              <a:gd name="connsiteX3" fmla="*/ 169886 w 169886"/>
              <a:gd name="connsiteY3" fmla="*/ 407988 h 466725"/>
              <a:gd name="connsiteX4" fmla="*/ 111149 w 169886"/>
              <a:gd name="connsiteY4" fmla="*/ 466725 h 466725"/>
              <a:gd name="connsiteX5" fmla="*/ 0 w 169886"/>
              <a:gd name="connsiteY5" fmla="*/ 466725 h 466725"/>
              <a:gd name="connsiteX6" fmla="*/ 0 w 169886"/>
              <a:gd name="connsiteY6" fmla="*/ 0 h 4667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69886" h="466725">
                <a:moveTo>
                  <a:pt x="0" y="0"/>
                </a:moveTo>
                <a:lnTo>
                  <a:pt x="111149" y="0"/>
                </a:lnTo>
                <a:cubicBezTo>
                  <a:pt x="143589" y="0"/>
                  <a:pt x="169886" y="26297"/>
                  <a:pt x="169886" y="58737"/>
                </a:cubicBezTo>
                <a:lnTo>
                  <a:pt x="169886" y="407988"/>
                </a:lnTo>
                <a:cubicBezTo>
                  <a:pt x="169886" y="440428"/>
                  <a:pt x="143589" y="466725"/>
                  <a:pt x="111149" y="466725"/>
                </a:cubicBezTo>
                <a:lnTo>
                  <a:pt x="0" y="466725"/>
                </a:lnTo>
                <a:lnTo>
                  <a:pt x="0"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图片占位符 11"/>
          <p:cNvSpPr>
            <a:spLocks noGrp="1"/>
          </p:cNvSpPr>
          <p:nvPr>
            <p:ph type="pic" sz="quarter" idx="11"/>
          </p:nvPr>
        </p:nvSpPr>
        <p:spPr>
          <a:xfrm>
            <a:off x="6594872" y="0"/>
            <a:ext cx="5597128" cy="6889858"/>
          </a:xfrm>
          <a:custGeom>
            <a:avLst/>
            <a:gdLst>
              <a:gd name="connsiteX0" fmla="*/ 3429001 w 5597128"/>
              <a:gd name="connsiteY0" fmla="*/ 0 h 6889858"/>
              <a:gd name="connsiteX1" fmla="*/ 5597128 w 5597128"/>
              <a:gd name="connsiteY1" fmla="*/ 0 h 6889858"/>
              <a:gd name="connsiteX2" fmla="*/ 5597128 w 5597128"/>
              <a:gd name="connsiteY2" fmla="*/ 6889858 h 6889858"/>
              <a:gd name="connsiteX3" fmla="*/ 3460857 w 5597128"/>
              <a:gd name="connsiteY3" fmla="*/ 6889858 h 6889858"/>
              <a:gd name="connsiteX4" fmla="*/ 0 w 5597128"/>
              <a:gd name="connsiteY4" fmla="*/ 3429001 h 688985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597128" h="6889858">
                <a:moveTo>
                  <a:pt x="3429001" y="0"/>
                </a:moveTo>
                <a:lnTo>
                  <a:pt x="5597128" y="0"/>
                </a:lnTo>
                <a:lnTo>
                  <a:pt x="5597128" y="6889858"/>
                </a:lnTo>
                <a:lnTo>
                  <a:pt x="3460857" y="6889858"/>
                </a:lnTo>
                <a:lnTo>
                  <a:pt x="0" y="3429001"/>
                </a:lnTo>
                <a:close/>
              </a:path>
            </a:pathLst>
          </a:custGeom>
        </p:spPr>
        <p:txBody>
          <a:bodyPr wrap="square">
            <a:noAutofit/>
          </a:bodyPr>
          <a:lstStyle/>
          <a:p>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5" name="日期占位符 4"/>
          <p:cNvSpPr>
            <a:spLocks noGrp="1"/>
          </p:cNvSpPr>
          <p:nvPr>
            <p:ph type="dt" sz="half" idx="10"/>
          </p:nvPr>
        </p:nvSpPr>
        <p:spPr/>
        <p:txBody>
          <a:bodyPr/>
          <a:lstStyle/>
          <a:p>
            <a:fld id="{BAB9174D-5B15-4416-9509-307C3BFD0AC8}"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80925AA8-38D5-40FD-9E37-0B67B554AE1C}"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7" name="日期占位符 6"/>
          <p:cNvSpPr>
            <a:spLocks noGrp="1"/>
          </p:cNvSpPr>
          <p:nvPr>
            <p:ph type="dt" sz="half" idx="10"/>
          </p:nvPr>
        </p:nvSpPr>
        <p:spPr/>
        <p:txBody>
          <a:bodyPr/>
          <a:lstStyle/>
          <a:p>
            <a:fld id="{BAB9174D-5B15-4416-9509-307C3BFD0AC8}"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80925AA8-38D5-40FD-9E37-0B67B554AE1C}"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日期占位符 2"/>
          <p:cNvSpPr>
            <a:spLocks noGrp="1"/>
          </p:cNvSpPr>
          <p:nvPr>
            <p:ph type="dt" sz="half" idx="10"/>
          </p:nvPr>
        </p:nvSpPr>
        <p:spPr/>
        <p:txBody>
          <a:bodyPr/>
          <a:lstStyle/>
          <a:p>
            <a:fld id="{BAB9174D-5B15-4416-9509-307C3BFD0AC8}"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80925AA8-38D5-40FD-9E37-0B67B554AE1C}"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BAB9174D-5B15-4416-9509-307C3BFD0AC8}"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80925AA8-38D5-40FD-9E37-0B67B554AE1C}"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p>
            <a:fld id="{BAB9174D-5B15-4416-9509-307C3BFD0AC8}"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80925AA8-38D5-40FD-9E37-0B67B554AE1C}"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p>
            <a:fld id="{BAB9174D-5B15-4416-9509-307C3BFD0AC8}"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80925AA8-38D5-40FD-9E37-0B67B554AE1C}"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20.xml"/><Relationship Id="rId8" Type="http://schemas.openxmlformats.org/officeDocument/2006/relationships/slideLayout" Target="../slideLayouts/slideLayout19.xml"/><Relationship Id="rId7" Type="http://schemas.openxmlformats.org/officeDocument/2006/relationships/slideLayout" Target="../slideLayouts/slideLayout18.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 Id="rId3" Type="http://schemas.openxmlformats.org/officeDocument/2006/relationships/slideLayout" Target="../slideLayouts/slideLayout14.xml"/><Relationship Id="rId2" Type="http://schemas.openxmlformats.org/officeDocument/2006/relationships/slideLayout" Target="../slideLayouts/slideLayout13.xml"/><Relationship Id="rId15" Type="http://schemas.openxmlformats.org/officeDocument/2006/relationships/theme" Target="../theme/theme2.xml"/><Relationship Id="rId14" Type="http://schemas.openxmlformats.org/officeDocument/2006/relationships/image" Target="../media/image3.png"/><Relationship Id="rId13" Type="http://schemas.openxmlformats.org/officeDocument/2006/relationships/image" Target="../media/image2.jpeg"/><Relationship Id="rId12" Type="http://schemas.openxmlformats.org/officeDocument/2006/relationships/image" Target="../media/image1.jpeg"/><Relationship Id="rId11" Type="http://schemas.openxmlformats.org/officeDocument/2006/relationships/slideLayout" Target="../slideLayouts/slideLayout22.xml"/><Relationship Id="rId10" Type="http://schemas.openxmlformats.org/officeDocument/2006/relationships/slideLayout" Target="../slideLayouts/slideLayout21.xml"/><Relationship Id="rId1" Type="http://schemas.openxmlformats.org/officeDocument/2006/relationships/slideLayout" Target="../slideLayouts/slideLayout12.xml"/></Relationships>
</file>

<file path=ppt/slideMasters/_rels/slideMaster3.xml.rels><?xml version="1.0" encoding="UTF-8" standalone="yes"?>
<Relationships xmlns="http://schemas.openxmlformats.org/package/2006/relationships"><Relationship Id="rId9" Type="http://schemas.openxmlformats.org/officeDocument/2006/relationships/slideLayout" Target="../slideLayouts/slideLayout31.xml"/><Relationship Id="rId8" Type="http://schemas.openxmlformats.org/officeDocument/2006/relationships/slideLayout" Target="../slideLayouts/slideLayout30.xml"/><Relationship Id="rId7" Type="http://schemas.openxmlformats.org/officeDocument/2006/relationships/slideLayout" Target="../slideLayouts/slideLayout29.xml"/><Relationship Id="rId6" Type="http://schemas.openxmlformats.org/officeDocument/2006/relationships/slideLayout" Target="../slideLayouts/slideLayout28.xml"/><Relationship Id="rId5" Type="http://schemas.openxmlformats.org/officeDocument/2006/relationships/slideLayout" Target="../slideLayouts/slideLayout27.xml"/><Relationship Id="rId4" Type="http://schemas.openxmlformats.org/officeDocument/2006/relationships/slideLayout" Target="../slideLayouts/slideLayout26.xml"/><Relationship Id="rId3" Type="http://schemas.openxmlformats.org/officeDocument/2006/relationships/slideLayout" Target="../slideLayouts/slideLayout25.xml"/><Relationship Id="rId2" Type="http://schemas.openxmlformats.org/officeDocument/2006/relationships/slideLayout" Target="../slideLayouts/slideLayout24.xml"/><Relationship Id="rId15" Type="http://schemas.openxmlformats.org/officeDocument/2006/relationships/theme" Target="../theme/theme3.xml"/><Relationship Id="rId14" Type="http://schemas.openxmlformats.org/officeDocument/2006/relationships/image" Target="../media/image3.png"/><Relationship Id="rId13" Type="http://schemas.openxmlformats.org/officeDocument/2006/relationships/image" Target="../media/image1.jpeg"/><Relationship Id="rId12" Type="http://schemas.openxmlformats.org/officeDocument/2006/relationships/slideLayout" Target="../slideLayouts/slideLayout34.xml"/><Relationship Id="rId11" Type="http://schemas.openxmlformats.org/officeDocument/2006/relationships/slideLayout" Target="../slideLayouts/slideLayout33.xml"/><Relationship Id="rId10" Type="http://schemas.openxmlformats.org/officeDocument/2006/relationships/slideLayout" Target="../slideLayouts/slideLayout32.xml"/><Relationship Id="rId1" Type="http://schemas.openxmlformats.org/officeDocument/2006/relationships/slideLayout" Target="../slideLayouts/slideLayout2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AB9174D-5B15-4416-9509-307C3BFD0AC8}"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0925AA8-38D5-40FD-9E37-0B67B554AE1C}"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bwMode="auto">
      <p:bgPr>
        <a:blipFill dpi="0" rotWithShape="0">
          <a:blip r:embed="rId12" cstate="print"/>
          <a:srcRect/>
          <a:stretch>
            <a:fillRect/>
          </a:stretch>
        </a:blipFill>
        <a:effectLst/>
      </p:bgPr>
    </p:bg>
    <p:spTree>
      <p:nvGrpSpPr>
        <p:cNvPr id="1" name=""/>
        <p:cNvGrpSpPr/>
        <p:nvPr/>
      </p:nvGrpSpPr>
      <p:grpSpPr>
        <a:xfrm>
          <a:off x="0" y="0"/>
          <a:ext cx="0" cy="0"/>
          <a:chOff x="0" y="0"/>
          <a:chExt cx="0" cy="0"/>
        </a:xfrm>
      </p:grpSpPr>
      <p:pic>
        <p:nvPicPr>
          <p:cNvPr id="1026" name="图片 6"/>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t="-2" b="39320"/>
          <a:stretch>
            <a:fillRect/>
          </a:stretch>
        </p:blipFill>
        <p:spPr bwMode="auto">
          <a:xfrm>
            <a:off x="0" y="0"/>
            <a:ext cx="12192000" cy="4159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1" name="矩形 7"/>
          <p:cNvSpPr>
            <a:spLocks noChangeArrowheads="1"/>
          </p:cNvSpPr>
          <p:nvPr userDrawn="1"/>
        </p:nvSpPr>
        <p:spPr bwMode="auto">
          <a:xfrm>
            <a:off x="0" y="0"/>
            <a:ext cx="12192000" cy="4159250"/>
          </a:xfrm>
          <a:prstGeom prst="rect">
            <a:avLst/>
          </a:prstGeom>
          <a:solidFill>
            <a:srgbClr val="354B5E">
              <a:alpha val="79999"/>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Segoe UI" panose="020B0502040204020203" pitchFamily="34" charset="0"/>
                <a:ea typeface="微软雅黑" panose="020B0503020204020204" pitchFamily="34" charset="-122"/>
              </a:defRPr>
            </a:lvl1pPr>
            <a:lvl2pPr marL="742950" indent="-285750">
              <a:defRPr>
                <a:solidFill>
                  <a:schemeClr val="tx1"/>
                </a:solidFill>
                <a:latin typeface="Segoe UI" panose="020B0502040204020203" pitchFamily="34" charset="0"/>
                <a:ea typeface="微软雅黑" panose="020B0503020204020204" pitchFamily="34" charset="-122"/>
              </a:defRPr>
            </a:lvl2pPr>
            <a:lvl3pPr marL="1143000" indent="-228600">
              <a:defRPr>
                <a:solidFill>
                  <a:schemeClr val="tx1"/>
                </a:solidFill>
                <a:latin typeface="Segoe UI" panose="020B0502040204020203" pitchFamily="34" charset="0"/>
                <a:ea typeface="微软雅黑" panose="020B0503020204020204" pitchFamily="34" charset="-122"/>
              </a:defRPr>
            </a:lvl3pPr>
            <a:lvl4pPr marL="1600200" indent="-228600">
              <a:defRPr>
                <a:solidFill>
                  <a:schemeClr val="tx1"/>
                </a:solidFill>
                <a:latin typeface="Segoe UI" panose="020B0502040204020203" pitchFamily="34" charset="0"/>
                <a:ea typeface="微软雅黑" panose="020B0503020204020204" pitchFamily="34" charset="-122"/>
              </a:defRPr>
            </a:lvl4pPr>
            <a:lvl5pPr marL="2057400" indent="-228600">
              <a:defRPr>
                <a:solidFill>
                  <a:schemeClr val="tx1"/>
                </a:solidFill>
                <a:latin typeface="Segoe UI" panose="020B0502040204020203" pitchFamily="34" charset="0"/>
                <a:ea typeface="微软雅黑" panose="020B0503020204020204" pitchFamily="34" charset="-122"/>
              </a:defRPr>
            </a:lvl5pPr>
            <a:lvl6pPr marL="2514600" indent="-228600" fontAlgn="base">
              <a:spcBef>
                <a:spcPct val="0"/>
              </a:spcBef>
              <a:spcAft>
                <a:spcPct val="0"/>
              </a:spcAft>
              <a:buFont typeface="Arial" panose="020B0604020202020204" pitchFamily="34" charset="0"/>
              <a:defRPr>
                <a:solidFill>
                  <a:schemeClr val="tx1"/>
                </a:solidFill>
                <a:latin typeface="Segoe UI" panose="020B0502040204020203" pitchFamily="34" charset="0"/>
                <a:ea typeface="微软雅黑" panose="020B0503020204020204" pitchFamily="34" charset="-122"/>
              </a:defRPr>
            </a:lvl6pPr>
            <a:lvl7pPr marL="2971800" indent="-228600" fontAlgn="base">
              <a:spcBef>
                <a:spcPct val="0"/>
              </a:spcBef>
              <a:spcAft>
                <a:spcPct val="0"/>
              </a:spcAft>
              <a:buFont typeface="Arial" panose="020B0604020202020204" pitchFamily="34" charset="0"/>
              <a:defRPr>
                <a:solidFill>
                  <a:schemeClr val="tx1"/>
                </a:solidFill>
                <a:latin typeface="Segoe UI" panose="020B0502040204020203" pitchFamily="34" charset="0"/>
                <a:ea typeface="微软雅黑" panose="020B0503020204020204" pitchFamily="34" charset="-122"/>
              </a:defRPr>
            </a:lvl7pPr>
            <a:lvl8pPr marL="3429000" indent="-228600" fontAlgn="base">
              <a:spcBef>
                <a:spcPct val="0"/>
              </a:spcBef>
              <a:spcAft>
                <a:spcPct val="0"/>
              </a:spcAft>
              <a:buFont typeface="Arial" panose="020B0604020202020204" pitchFamily="34" charset="0"/>
              <a:defRPr>
                <a:solidFill>
                  <a:schemeClr val="tx1"/>
                </a:solidFill>
                <a:latin typeface="Segoe UI" panose="020B0502040204020203" pitchFamily="34" charset="0"/>
                <a:ea typeface="微软雅黑" panose="020B0503020204020204" pitchFamily="34" charset="-122"/>
              </a:defRPr>
            </a:lvl8pPr>
            <a:lvl9pPr marL="3886200" indent="-228600" fontAlgn="base">
              <a:spcBef>
                <a:spcPct val="0"/>
              </a:spcBef>
              <a:spcAft>
                <a:spcPct val="0"/>
              </a:spcAft>
              <a:buFont typeface="Arial" panose="020B0604020202020204" pitchFamily="34" charset="0"/>
              <a:defRPr>
                <a:solidFill>
                  <a:schemeClr val="tx1"/>
                </a:solidFill>
                <a:latin typeface="Segoe UI" panose="020B0502040204020203" pitchFamily="34" charset="0"/>
                <a:ea typeface="微软雅黑" panose="020B0503020204020204" pitchFamily="34" charset="-122"/>
              </a:defRPr>
            </a:lvl9pPr>
          </a:lstStyle>
          <a:p>
            <a:pPr algn="ctr" eaLnBrk="1" hangingPunct="1">
              <a:buFont typeface="Arial" panose="020B0604020202020204" pitchFamily="34" charset="0"/>
              <a:buNone/>
              <a:defRPr/>
            </a:pPr>
            <a:endParaRPr lang="zh-CN" altLang="en-US">
              <a:solidFill>
                <a:srgbClr val="FFFFFF"/>
              </a:solidFill>
            </a:endParaRPr>
          </a:p>
        </p:txBody>
      </p:sp>
      <p:sp>
        <p:nvSpPr>
          <p:cNvPr id="2052" name="矩形 8"/>
          <p:cNvSpPr>
            <a:spLocks noChangeArrowheads="1"/>
          </p:cNvSpPr>
          <p:nvPr userDrawn="1"/>
        </p:nvSpPr>
        <p:spPr bwMode="auto">
          <a:xfrm>
            <a:off x="0" y="4087813"/>
            <a:ext cx="12192000" cy="71437"/>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Segoe UI" panose="020B0502040204020203" pitchFamily="34" charset="0"/>
                <a:ea typeface="微软雅黑" panose="020B0503020204020204" pitchFamily="34" charset="-122"/>
              </a:defRPr>
            </a:lvl1pPr>
            <a:lvl2pPr marL="742950" indent="-285750">
              <a:defRPr>
                <a:solidFill>
                  <a:schemeClr val="tx1"/>
                </a:solidFill>
                <a:latin typeface="Segoe UI" panose="020B0502040204020203" pitchFamily="34" charset="0"/>
                <a:ea typeface="微软雅黑" panose="020B0503020204020204" pitchFamily="34" charset="-122"/>
              </a:defRPr>
            </a:lvl2pPr>
            <a:lvl3pPr marL="1143000" indent="-228600">
              <a:defRPr>
                <a:solidFill>
                  <a:schemeClr val="tx1"/>
                </a:solidFill>
                <a:latin typeface="Segoe UI" panose="020B0502040204020203" pitchFamily="34" charset="0"/>
                <a:ea typeface="微软雅黑" panose="020B0503020204020204" pitchFamily="34" charset="-122"/>
              </a:defRPr>
            </a:lvl3pPr>
            <a:lvl4pPr marL="1600200" indent="-228600">
              <a:defRPr>
                <a:solidFill>
                  <a:schemeClr val="tx1"/>
                </a:solidFill>
                <a:latin typeface="Segoe UI" panose="020B0502040204020203" pitchFamily="34" charset="0"/>
                <a:ea typeface="微软雅黑" panose="020B0503020204020204" pitchFamily="34" charset="-122"/>
              </a:defRPr>
            </a:lvl4pPr>
            <a:lvl5pPr marL="2057400" indent="-228600">
              <a:defRPr>
                <a:solidFill>
                  <a:schemeClr val="tx1"/>
                </a:solidFill>
                <a:latin typeface="Segoe UI" panose="020B0502040204020203" pitchFamily="34" charset="0"/>
                <a:ea typeface="微软雅黑" panose="020B0503020204020204" pitchFamily="34" charset="-122"/>
              </a:defRPr>
            </a:lvl5pPr>
            <a:lvl6pPr marL="2514600" indent="-228600" fontAlgn="base">
              <a:spcBef>
                <a:spcPct val="0"/>
              </a:spcBef>
              <a:spcAft>
                <a:spcPct val="0"/>
              </a:spcAft>
              <a:buFont typeface="Arial" panose="020B0604020202020204" pitchFamily="34" charset="0"/>
              <a:defRPr>
                <a:solidFill>
                  <a:schemeClr val="tx1"/>
                </a:solidFill>
                <a:latin typeface="Segoe UI" panose="020B0502040204020203" pitchFamily="34" charset="0"/>
                <a:ea typeface="微软雅黑" panose="020B0503020204020204" pitchFamily="34" charset="-122"/>
              </a:defRPr>
            </a:lvl6pPr>
            <a:lvl7pPr marL="2971800" indent="-228600" fontAlgn="base">
              <a:spcBef>
                <a:spcPct val="0"/>
              </a:spcBef>
              <a:spcAft>
                <a:spcPct val="0"/>
              </a:spcAft>
              <a:buFont typeface="Arial" panose="020B0604020202020204" pitchFamily="34" charset="0"/>
              <a:defRPr>
                <a:solidFill>
                  <a:schemeClr val="tx1"/>
                </a:solidFill>
                <a:latin typeface="Segoe UI" panose="020B0502040204020203" pitchFamily="34" charset="0"/>
                <a:ea typeface="微软雅黑" panose="020B0503020204020204" pitchFamily="34" charset="-122"/>
              </a:defRPr>
            </a:lvl7pPr>
            <a:lvl8pPr marL="3429000" indent="-228600" fontAlgn="base">
              <a:spcBef>
                <a:spcPct val="0"/>
              </a:spcBef>
              <a:spcAft>
                <a:spcPct val="0"/>
              </a:spcAft>
              <a:buFont typeface="Arial" panose="020B0604020202020204" pitchFamily="34" charset="0"/>
              <a:defRPr>
                <a:solidFill>
                  <a:schemeClr val="tx1"/>
                </a:solidFill>
                <a:latin typeface="Segoe UI" panose="020B0502040204020203" pitchFamily="34" charset="0"/>
                <a:ea typeface="微软雅黑" panose="020B0503020204020204" pitchFamily="34" charset="-122"/>
              </a:defRPr>
            </a:lvl8pPr>
            <a:lvl9pPr marL="3886200" indent="-228600" fontAlgn="base">
              <a:spcBef>
                <a:spcPct val="0"/>
              </a:spcBef>
              <a:spcAft>
                <a:spcPct val="0"/>
              </a:spcAft>
              <a:buFont typeface="Arial" panose="020B0604020202020204" pitchFamily="34" charset="0"/>
              <a:defRPr>
                <a:solidFill>
                  <a:schemeClr val="tx1"/>
                </a:solidFill>
                <a:latin typeface="Segoe UI" panose="020B0502040204020203" pitchFamily="34" charset="0"/>
                <a:ea typeface="微软雅黑" panose="020B0503020204020204" pitchFamily="34" charset="-122"/>
              </a:defRPr>
            </a:lvl9pPr>
          </a:lstStyle>
          <a:p>
            <a:pPr algn="ctr" eaLnBrk="1" hangingPunct="1">
              <a:buFont typeface="Arial" panose="020B0604020202020204" pitchFamily="34" charset="0"/>
              <a:buNone/>
              <a:defRPr/>
            </a:pPr>
            <a:endParaRPr lang="zh-CN" altLang="en-US">
              <a:solidFill>
                <a:srgbClr val="FFFFFF"/>
              </a:solidFill>
            </a:endParaRPr>
          </a:p>
        </p:txBody>
      </p:sp>
      <p:sp>
        <p:nvSpPr>
          <p:cNvPr id="2053" name="圆角矩形 9"/>
          <p:cNvSpPr>
            <a:spLocks noChangeAspect="1" noChangeArrowheads="1"/>
          </p:cNvSpPr>
          <p:nvPr userDrawn="1"/>
        </p:nvSpPr>
        <p:spPr bwMode="auto">
          <a:xfrm>
            <a:off x="5556250" y="3586163"/>
            <a:ext cx="1079500" cy="1079500"/>
          </a:xfrm>
          <a:prstGeom prst="roundRect">
            <a:avLst>
              <a:gd name="adj" fmla="val 50000"/>
            </a:avLst>
          </a:prstGeom>
          <a:solidFill>
            <a:schemeClr val="accent2"/>
          </a:solidFill>
          <a:ln>
            <a:noFill/>
          </a:ln>
          <a:extLst>
            <a:ext uri="{91240B29-F687-4F45-9708-019B960494DF}">
              <a14:hiddenLine xmlns:a14="http://schemas.microsoft.com/office/drawing/2010/main" w="9525">
                <a:solidFill>
                  <a:srgbClr val="000000"/>
                </a:solidFill>
                <a:round/>
              </a14:hiddenLine>
            </a:ext>
          </a:extLst>
        </p:spPr>
        <p:txBody>
          <a:bodyPr anchor="ctr"/>
          <a:lstStyle>
            <a:lvl1pPr>
              <a:defRPr>
                <a:solidFill>
                  <a:schemeClr val="tx1"/>
                </a:solidFill>
                <a:latin typeface="Segoe UI" panose="020B0502040204020203" pitchFamily="34" charset="0"/>
                <a:ea typeface="微软雅黑" panose="020B0503020204020204" pitchFamily="34" charset="-122"/>
              </a:defRPr>
            </a:lvl1pPr>
            <a:lvl2pPr marL="742950" indent="-285750">
              <a:defRPr>
                <a:solidFill>
                  <a:schemeClr val="tx1"/>
                </a:solidFill>
                <a:latin typeface="Segoe UI" panose="020B0502040204020203" pitchFamily="34" charset="0"/>
                <a:ea typeface="微软雅黑" panose="020B0503020204020204" pitchFamily="34" charset="-122"/>
              </a:defRPr>
            </a:lvl2pPr>
            <a:lvl3pPr marL="1143000" indent="-228600">
              <a:defRPr>
                <a:solidFill>
                  <a:schemeClr val="tx1"/>
                </a:solidFill>
                <a:latin typeface="Segoe UI" panose="020B0502040204020203" pitchFamily="34" charset="0"/>
                <a:ea typeface="微软雅黑" panose="020B0503020204020204" pitchFamily="34" charset="-122"/>
              </a:defRPr>
            </a:lvl3pPr>
            <a:lvl4pPr marL="1600200" indent="-228600">
              <a:defRPr>
                <a:solidFill>
                  <a:schemeClr val="tx1"/>
                </a:solidFill>
                <a:latin typeface="Segoe UI" panose="020B0502040204020203" pitchFamily="34" charset="0"/>
                <a:ea typeface="微软雅黑" panose="020B0503020204020204" pitchFamily="34" charset="-122"/>
              </a:defRPr>
            </a:lvl4pPr>
            <a:lvl5pPr marL="2057400" indent="-228600">
              <a:defRPr>
                <a:solidFill>
                  <a:schemeClr val="tx1"/>
                </a:solidFill>
                <a:latin typeface="Segoe UI" panose="020B0502040204020203" pitchFamily="34" charset="0"/>
                <a:ea typeface="微软雅黑" panose="020B0503020204020204" pitchFamily="34" charset="-122"/>
              </a:defRPr>
            </a:lvl5pPr>
            <a:lvl6pPr marL="2514600" indent="-228600" fontAlgn="base">
              <a:spcBef>
                <a:spcPct val="0"/>
              </a:spcBef>
              <a:spcAft>
                <a:spcPct val="0"/>
              </a:spcAft>
              <a:buFont typeface="Arial" panose="020B0604020202020204" pitchFamily="34" charset="0"/>
              <a:defRPr>
                <a:solidFill>
                  <a:schemeClr val="tx1"/>
                </a:solidFill>
                <a:latin typeface="Segoe UI" panose="020B0502040204020203" pitchFamily="34" charset="0"/>
                <a:ea typeface="微软雅黑" panose="020B0503020204020204" pitchFamily="34" charset="-122"/>
              </a:defRPr>
            </a:lvl6pPr>
            <a:lvl7pPr marL="2971800" indent="-228600" fontAlgn="base">
              <a:spcBef>
                <a:spcPct val="0"/>
              </a:spcBef>
              <a:spcAft>
                <a:spcPct val="0"/>
              </a:spcAft>
              <a:buFont typeface="Arial" panose="020B0604020202020204" pitchFamily="34" charset="0"/>
              <a:defRPr>
                <a:solidFill>
                  <a:schemeClr val="tx1"/>
                </a:solidFill>
                <a:latin typeface="Segoe UI" panose="020B0502040204020203" pitchFamily="34" charset="0"/>
                <a:ea typeface="微软雅黑" panose="020B0503020204020204" pitchFamily="34" charset="-122"/>
              </a:defRPr>
            </a:lvl7pPr>
            <a:lvl8pPr marL="3429000" indent="-228600" fontAlgn="base">
              <a:spcBef>
                <a:spcPct val="0"/>
              </a:spcBef>
              <a:spcAft>
                <a:spcPct val="0"/>
              </a:spcAft>
              <a:buFont typeface="Arial" panose="020B0604020202020204" pitchFamily="34" charset="0"/>
              <a:defRPr>
                <a:solidFill>
                  <a:schemeClr val="tx1"/>
                </a:solidFill>
                <a:latin typeface="Segoe UI" panose="020B0502040204020203" pitchFamily="34" charset="0"/>
                <a:ea typeface="微软雅黑" panose="020B0503020204020204" pitchFamily="34" charset="-122"/>
              </a:defRPr>
            </a:lvl8pPr>
            <a:lvl9pPr marL="3886200" indent="-228600" fontAlgn="base">
              <a:spcBef>
                <a:spcPct val="0"/>
              </a:spcBef>
              <a:spcAft>
                <a:spcPct val="0"/>
              </a:spcAft>
              <a:buFont typeface="Arial" panose="020B0604020202020204" pitchFamily="34" charset="0"/>
              <a:defRPr>
                <a:solidFill>
                  <a:schemeClr val="tx1"/>
                </a:solidFill>
                <a:latin typeface="Segoe UI" panose="020B0502040204020203" pitchFamily="34" charset="0"/>
                <a:ea typeface="微软雅黑" panose="020B0503020204020204" pitchFamily="34" charset="-122"/>
              </a:defRPr>
            </a:lvl9pPr>
          </a:lstStyle>
          <a:p>
            <a:pPr algn="ctr" eaLnBrk="1" hangingPunct="1">
              <a:buFont typeface="Arial" panose="020B0604020202020204" pitchFamily="34" charset="0"/>
              <a:buNone/>
              <a:defRPr/>
            </a:pPr>
            <a:endParaRPr lang="zh-CN" altLang="en-US">
              <a:solidFill>
                <a:srgbClr val="FFFFFF"/>
              </a:solidFill>
            </a:endParaRPr>
          </a:p>
        </p:txBody>
      </p:sp>
      <p:pic>
        <p:nvPicPr>
          <p:cNvPr id="15" name="图片 14" descr="中翰税务(透明横版）.png"/>
          <p:cNvPicPr>
            <a:picLocks noChangeAspect="1"/>
          </p:cNvPicPr>
          <p:nvPr userDrawn="1"/>
        </p:nvPicPr>
        <p:blipFill>
          <a:blip r:embed="rId14" cstate="print"/>
          <a:stretch>
            <a:fillRect/>
          </a:stretch>
        </p:blipFill>
        <p:spPr>
          <a:xfrm>
            <a:off x="10208705" y="6036905"/>
            <a:ext cx="1338008" cy="378217"/>
          </a:xfrm>
          <a:prstGeom prst="rect">
            <a:avLst/>
          </a:prstGeom>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0" fontAlgn="base" hangingPunct="0">
        <a:lnSpc>
          <a:spcPct val="90000"/>
        </a:lnSpc>
        <a:spcBef>
          <a:spcPct val="0"/>
        </a:spcBef>
        <a:spcAft>
          <a:spcPct val="0"/>
        </a:spcAft>
        <a:defRPr sz="4000" kern="1200">
          <a:solidFill>
            <a:schemeClr val="tx1"/>
          </a:solidFill>
          <a:latin typeface="+mj-lt"/>
          <a:ea typeface="+mj-ea"/>
          <a:cs typeface="+mj-cs"/>
        </a:defRPr>
      </a:lvl1pPr>
      <a:lvl2pPr algn="l" rtl="0" eaLnBrk="0" fontAlgn="base" hangingPunct="0">
        <a:lnSpc>
          <a:spcPct val="90000"/>
        </a:lnSpc>
        <a:spcBef>
          <a:spcPct val="0"/>
        </a:spcBef>
        <a:spcAft>
          <a:spcPct val="0"/>
        </a:spcAft>
        <a:defRPr sz="4000">
          <a:solidFill>
            <a:schemeClr val="tx1"/>
          </a:solidFill>
          <a:latin typeface="Segoe UI Light" panose="020B0502040204020203" pitchFamily="34" charset="0"/>
          <a:ea typeface="微软雅黑 Light" panose="020B0502040204020203" pitchFamily="34" charset="-122"/>
        </a:defRPr>
      </a:lvl2pPr>
      <a:lvl3pPr algn="l" rtl="0" eaLnBrk="0" fontAlgn="base" hangingPunct="0">
        <a:lnSpc>
          <a:spcPct val="90000"/>
        </a:lnSpc>
        <a:spcBef>
          <a:spcPct val="0"/>
        </a:spcBef>
        <a:spcAft>
          <a:spcPct val="0"/>
        </a:spcAft>
        <a:defRPr sz="4000">
          <a:solidFill>
            <a:schemeClr val="tx1"/>
          </a:solidFill>
          <a:latin typeface="Segoe UI Light" panose="020B0502040204020203" pitchFamily="34" charset="0"/>
          <a:ea typeface="微软雅黑 Light" panose="020B0502040204020203" pitchFamily="34" charset="-122"/>
        </a:defRPr>
      </a:lvl3pPr>
      <a:lvl4pPr algn="l" rtl="0" eaLnBrk="0" fontAlgn="base" hangingPunct="0">
        <a:lnSpc>
          <a:spcPct val="90000"/>
        </a:lnSpc>
        <a:spcBef>
          <a:spcPct val="0"/>
        </a:spcBef>
        <a:spcAft>
          <a:spcPct val="0"/>
        </a:spcAft>
        <a:defRPr sz="4000">
          <a:solidFill>
            <a:schemeClr val="tx1"/>
          </a:solidFill>
          <a:latin typeface="Segoe UI Light" panose="020B0502040204020203" pitchFamily="34" charset="0"/>
          <a:ea typeface="微软雅黑 Light" panose="020B0502040204020203" pitchFamily="34" charset="-122"/>
        </a:defRPr>
      </a:lvl4pPr>
      <a:lvl5pPr algn="l" rtl="0" eaLnBrk="0" fontAlgn="base" hangingPunct="0">
        <a:lnSpc>
          <a:spcPct val="90000"/>
        </a:lnSpc>
        <a:spcBef>
          <a:spcPct val="0"/>
        </a:spcBef>
        <a:spcAft>
          <a:spcPct val="0"/>
        </a:spcAft>
        <a:defRPr sz="4000">
          <a:solidFill>
            <a:schemeClr val="tx1"/>
          </a:solidFill>
          <a:latin typeface="Segoe UI Light" panose="020B0502040204020203" pitchFamily="34" charset="0"/>
          <a:ea typeface="微软雅黑 Light" panose="020B0502040204020203" pitchFamily="34" charset="-122"/>
        </a:defRPr>
      </a:lvl5pPr>
      <a:lvl6pPr marL="457200" algn="l" rtl="0" fontAlgn="base">
        <a:lnSpc>
          <a:spcPct val="90000"/>
        </a:lnSpc>
        <a:spcBef>
          <a:spcPct val="0"/>
        </a:spcBef>
        <a:spcAft>
          <a:spcPct val="0"/>
        </a:spcAft>
        <a:defRPr sz="4000">
          <a:solidFill>
            <a:schemeClr val="tx1"/>
          </a:solidFill>
          <a:latin typeface="Segoe UI Light" panose="020B0502040204020203" pitchFamily="34" charset="0"/>
          <a:ea typeface="微软雅黑 Light" panose="020B0502040204020203" pitchFamily="34" charset="-122"/>
        </a:defRPr>
      </a:lvl6pPr>
      <a:lvl7pPr marL="914400" algn="l" rtl="0" fontAlgn="base">
        <a:lnSpc>
          <a:spcPct val="90000"/>
        </a:lnSpc>
        <a:spcBef>
          <a:spcPct val="0"/>
        </a:spcBef>
        <a:spcAft>
          <a:spcPct val="0"/>
        </a:spcAft>
        <a:defRPr sz="4000">
          <a:solidFill>
            <a:schemeClr val="tx1"/>
          </a:solidFill>
          <a:latin typeface="Segoe UI Light" panose="020B0502040204020203" pitchFamily="34" charset="0"/>
          <a:ea typeface="微软雅黑 Light" panose="020B0502040204020203" pitchFamily="34" charset="-122"/>
        </a:defRPr>
      </a:lvl7pPr>
      <a:lvl8pPr marL="1371600" algn="l" rtl="0" fontAlgn="base">
        <a:lnSpc>
          <a:spcPct val="90000"/>
        </a:lnSpc>
        <a:spcBef>
          <a:spcPct val="0"/>
        </a:spcBef>
        <a:spcAft>
          <a:spcPct val="0"/>
        </a:spcAft>
        <a:defRPr sz="4000">
          <a:solidFill>
            <a:schemeClr val="tx1"/>
          </a:solidFill>
          <a:latin typeface="Segoe UI Light" panose="020B0502040204020203" pitchFamily="34" charset="0"/>
          <a:ea typeface="微软雅黑 Light" panose="020B0502040204020203" pitchFamily="34" charset="-122"/>
        </a:defRPr>
      </a:lvl8pPr>
      <a:lvl9pPr marL="1828800" algn="l" rtl="0" fontAlgn="base">
        <a:lnSpc>
          <a:spcPct val="90000"/>
        </a:lnSpc>
        <a:spcBef>
          <a:spcPct val="0"/>
        </a:spcBef>
        <a:spcAft>
          <a:spcPct val="0"/>
        </a:spcAft>
        <a:defRPr sz="4000">
          <a:solidFill>
            <a:schemeClr val="tx1"/>
          </a:solidFill>
          <a:latin typeface="Segoe UI Light" panose="020B0502040204020203" pitchFamily="34" charset="0"/>
          <a:ea typeface="微软雅黑 Light" panose="020B0502040204020203" pitchFamily="34" charset="-122"/>
        </a:defRPr>
      </a:lvl9pPr>
    </p:titleStyle>
    <p:bodyStyle>
      <a:lvl1pPr marL="228600" indent="-228600" algn="l" rtl="0" eaLnBrk="0" fontAlgn="base" hangingPunct="0">
        <a:lnSpc>
          <a:spcPct val="125000"/>
        </a:lnSpc>
        <a:spcBef>
          <a:spcPts val="1000"/>
        </a:spcBef>
        <a:spcAft>
          <a:spcPct val="0"/>
        </a:spcAft>
        <a:buFont typeface="Arial" panose="020B0604020202020204" pitchFamily="34" charset="0"/>
        <a:buChar char="•"/>
        <a:defRPr sz="2000" kern="1200">
          <a:solidFill>
            <a:schemeClr val="tx1"/>
          </a:solidFill>
          <a:latin typeface="+mn-lt"/>
          <a:ea typeface="+mn-ea"/>
          <a:cs typeface="+mn-cs"/>
        </a:defRPr>
      </a:lvl1pPr>
      <a:lvl2pPr marL="685800" indent="-228600" algn="l" rtl="0" eaLnBrk="0" fontAlgn="base" hangingPunct="0">
        <a:lnSpc>
          <a:spcPct val="125000"/>
        </a:lnSpc>
        <a:spcBef>
          <a:spcPts val="500"/>
        </a:spcBef>
        <a:spcAft>
          <a:spcPct val="0"/>
        </a:spcAft>
        <a:buFont typeface="Arial" panose="020B0604020202020204" pitchFamily="34" charset="0"/>
        <a:buChar char="•"/>
        <a:defRPr kern="1200">
          <a:solidFill>
            <a:schemeClr val="tx1"/>
          </a:solidFill>
          <a:latin typeface="+mn-lt"/>
          <a:ea typeface="+mn-ea"/>
          <a:cs typeface="+mn-cs"/>
        </a:defRPr>
      </a:lvl2pPr>
      <a:lvl3pPr marL="1143000" indent="-228600" algn="l" rtl="0" eaLnBrk="0" fontAlgn="base" hangingPunct="0">
        <a:lnSpc>
          <a:spcPct val="125000"/>
        </a:lnSpc>
        <a:spcBef>
          <a:spcPts val="500"/>
        </a:spcBef>
        <a:spcAft>
          <a:spcPct val="0"/>
        </a:spcAft>
        <a:buFont typeface="Arial" panose="020B0604020202020204" pitchFamily="34" charset="0"/>
        <a:buChar char="•"/>
        <a:defRPr sz="1600" kern="1200">
          <a:solidFill>
            <a:schemeClr val="tx1"/>
          </a:solidFill>
          <a:latin typeface="+mn-lt"/>
          <a:ea typeface="+mn-ea"/>
          <a:cs typeface="+mn-cs"/>
        </a:defRPr>
      </a:lvl3pPr>
      <a:lvl4pPr marL="1600200" indent="-228600" algn="l" rtl="0" eaLnBrk="0" fontAlgn="base" hangingPunct="0">
        <a:lnSpc>
          <a:spcPct val="125000"/>
        </a:lnSpc>
        <a:spcBef>
          <a:spcPts val="500"/>
        </a:spcBef>
        <a:spcAft>
          <a:spcPct val="0"/>
        </a:spcAft>
        <a:buFont typeface="Arial" panose="020B0604020202020204" pitchFamily="34" charset="0"/>
        <a:buChar char="•"/>
        <a:defRPr sz="1400" kern="1200">
          <a:solidFill>
            <a:schemeClr val="tx1"/>
          </a:solidFill>
          <a:latin typeface="+mn-lt"/>
          <a:ea typeface="+mn-ea"/>
          <a:cs typeface="+mn-cs"/>
        </a:defRPr>
      </a:lvl4pPr>
      <a:lvl5pPr marL="2057400" indent="-228600" algn="l" rtl="0" eaLnBrk="0" fontAlgn="base" hangingPunct="0">
        <a:lnSpc>
          <a:spcPct val="125000"/>
        </a:lnSpc>
        <a:spcBef>
          <a:spcPts val="500"/>
        </a:spcBef>
        <a:spcAft>
          <a:spcPct val="0"/>
        </a:spcAft>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bwMode="auto">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grpSp>
        <p:nvGrpSpPr>
          <p:cNvPr id="3074" name="组合 6"/>
          <p:cNvGrpSpPr/>
          <p:nvPr userDrawn="1"/>
        </p:nvGrpSpPr>
        <p:grpSpPr bwMode="auto">
          <a:xfrm>
            <a:off x="479425" y="692150"/>
            <a:ext cx="179388" cy="630238"/>
            <a:chOff x="0" y="0"/>
            <a:chExt cx="180000" cy="630000"/>
          </a:xfrm>
        </p:grpSpPr>
        <p:sp>
          <p:nvSpPr>
            <p:cNvPr id="2" name="圆角矩形 7"/>
            <p:cNvSpPr>
              <a:spLocks noChangeArrowheads="1"/>
            </p:cNvSpPr>
            <p:nvPr userDrawn="1"/>
          </p:nvSpPr>
          <p:spPr bwMode="auto">
            <a:xfrm>
              <a:off x="0" y="0"/>
              <a:ext cx="180000" cy="179320"/>
            </a:xfrm>
            <a:prstGeom prst="roundRect">
              <a:avLst>
                <a:gd name="adj" fmla="val 16667"/>
              </a:avLst>
            </a:pr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anchor="ctr"/>
            <a:lstStyle>
              <a:lvl1pPr>
                <a:defRPr>
                  <a:solidFill>
                    <a:schemeClr val="tx1"/>
                  </a:solidFill>
                  <a:latin typeface="Segoe UI" panose="020B0502040204020203" pitchFamily="34" charset="0"/>
                  <a:ea typeface="微软雅黑" panose="020B0503020204020204" pitchFamily="34" charset="-122"/>
                </a:defRPr>
              </a:lvl1pPr>
              <a:lvl2pPr marL="742950" indent="-285750">
                <a:defRPr>
                  <a:solidFill>
                    <a:schemeClr val="tx1"/>
                  </a:solidFill>
                  <a:latin typeface="Segoe UI" panose="020B0502040204020203" pitchFamily="34" charset="0"/>
                  <a:ea typeface="微软雅黑" panose="020B0503020204020204" pitchFamily="34" charset="-122"/>
                </a:defRPr>
              </a:lvl2pPr>
              <a:lvl3pPr marL="1143000" indent="-228600">
                <a:defRPr>
                  <a:solidFill>
                    <a:schemeClr val="tx1"/>
                  </a:solidFill>
                  <a:latin typeface="Segoe UI" panose="020B0502040204020203" pitchFamily="34" charset="0"/>
                  <a:ea typeface="微软雅黑" panose="020B0503020204020204" pitchFamily="34" charset="-122"/>
                </a:defRPr>
              </a:lvl3pPr>
              <a:lvl4pPr marL="1600200" indent="-228600">
                <a:defRPr>
                  <a:solidFill>
                    <a:schemeClr val="tx1"/>
                  </a:solidFill>
                  <a:latin typeface="Segoe UI" panose="020B0502040204020203" pitchFamily="34" charset="0"/>
                  <a:ea typeface="微软雅黑" panose="020B0503020204020204" pitchFamily="34" charset="-122"/>
                </a:defRPr>
              </a:lvl4pPr>
              <a:lvl5pPr marL="2057400" indent="-228600">
                <a:defRPr>
                  <a:solidFill>
                    <a:schemeClr val="tx1"/>
                  </a:solidFill>
                  <a:latin typeface="Segoe UI" panose="020B0502040204020203" pitchFamily="34" charset="0"/>
                  <a:ea typeface="微软雅黑" panose="020B0503020204020204" pitchFamily="34" charset="-122"/>
                </a:defRPr>
              </a:lvl5pPr>
              <a:lvl6pPr marL="2514600" indent="-228600" fontAlgn="base">
                <a:spcBef>
                  <a:spcPct val="0"/>
                </a:spcBef>
                <a:spcAft>
                  <a:spcPct val="0"/>
                </a:spcAft>
                <a:buFont typeface="Arial" panose="020B0604020202020204" pitchFamily="34" charset="0"/>
                <a:defRPr>
                  <a:solidFill>
                    <a:schemeClr val="tx1"/>
                  </a:solidFill>
                  <a:latin typeface="Segoe UI" panose="020B0502040204020203" pitchFamily="34" charset="0"/>
                  <a:ea typeface="微软雅黑" panose="020B0503020204020204" pitchFamily="34" charset="-122"/>
                </a:defRPr>
              </a:lvl6pPr>
              <a:lvl7pPr marL="2971800" indent="-228600" fontAlgn="base">
                <a:spcBef>
                  <a:spcPct val="0"/>
                </a:spcBef>
                <a:spcAft>
                  <a:spcPct val="0"/>
                </a:spcAft>
                <a:buFont typeface="Arial" panose="020B0604020202020204" pitchFamily="34" charset="0"/>
                <a:defRPr>
                  <a:solidFill>
                    <a:schemeClr val="tx1"/>
                  </a:solidFill>
                  <a:latin typeface="Segoe UI" panose="020B0502040204020203" pitchFamily="34" charset="0"/>
                  <a:ea typeface="微软雅黑" panose="020B0503020204020204" pitchFamily="34" charset="-122"/>
                </a:defRPr>
              </a:lvl7pPr>
              <a:lvl8pPr marL="3429000" indent="-228600" fontAlgn="base">
                <a:spcBef>
                  <a:spcPct val="0"/>
                </a:spcBef>
                <a:spcAft>
                  <a:spcPct val="0"/>
                </a:spcAft>
                <a:buFont typeface="Arial" panose="020B0604020202020204" pitchFamily="34" charset="0"/>
                <a:defRPr>
                  <a:solidFill>
                    <a:schemeClr val="tx1"/>
                  </a:solidFill>
                  <a:latin typeface="Segoe UI" panose="020B0502040204020203" pitchFamily="34" charset="0"/>
                  <a:ea typeface="微软雅黑" panose="020B0503020204020204" pitchFamily="34" charset="-122"/>
                </a:defRPr>
              </a:lvl8pPr>
              <a:lvl9pPr marL="3886200" indent="-228600" fontAlgn="base">
                <a:spcBef>
                  <a:spcPct val="0"/>
                </a:spcBef>
                <a:spcAft>
                  <a:spcPct val="0"/>
                </a:spcAft>
                <a:buFont typeface="Arial" panose="020B0604020202020204" pitchFamily="34" charset="0"/>
                <a:defRPr>
                  <a:solidFill>
                    <a:schemeClr val="tx1"/>
                  </a:solidFill>
                  <a:latin typeface="Segoe UI" panose="020B0502040204020203" pitchFamily="34" charset="0"/>
                  <a:ea typeface="微软雅黑" panose="020B0503020204020204" pitchFamily="34" charset="-122"/>
                </a:defRPr>
              </a:lvl9pPr>
            </a:lstStyle>
            <a:p>
              <a:pPr algn="ctr" eaLnBrk="1" hangingPunct="1">
                <a:buFont typeface="Arial" panose="020B0604020202020204" pitchFamily="34" charset="0"/>
                <a:buNone/>
                <a:defRPr/>
              </a:pPr>
              <a:endParaRPr lang="zh-CN" altLang="en-US">
                <a:solidFill>
                  <a:srgbClr val="FFFFFF"/>
                </a:solidFill>
              </a:endParaRPr>
            </a:p>
          </p:txBody>
        </p:sp>
        <p:sp>
          <p:nvSpPr>
            <p:cNvPr id="3" name="圆角矩形 8"/>
            <p:cNvSpPr>
              <a:spLocks noChangeArrowheads="1"/>
            </p:cNvSpPr>
            <p:nvPr userDrawn="1"/>
          </p:nvSpPr>
          <p:spPr bwMode="auto">
            <a:xfrm>
              <a:off x="0" y="225340"/>
              <a:ext cx="180000" cy="179320"/>
            </a:xfrm>
            <a:prstGeom prst="roundRect">
              <a:avLst>
                <a:gd name="adj" fmla="val 16667"/>
              </a:avLst>
            </a:prstGeom>
            <a:solidFill>
              <a:schemeClr val="accent2"/>
            </a:solidFill>
            <a:ln>
              <a:noFill/>
            </a:ln>
            <a:extLst>
              <a:ext uri="{91240B29-F687-4F45-9708-019B960494DF}">
                <a14:hiddenLine xmlns:a14="http://schemas.microsoft.com/office/drawing/2010/main" w="9525">
                  <a:solidFill>
                    <a:srgbClr val="000000"/>
                  </a:solidFill>
                  <a:round/>
                </a14:hiddenLine>
              </a:ext>
            </a:extLst>
          </p:spPr>
          <p:txBody>
            <a:bodyPr anchor="ctr"/>
            <a:lstStyle>
              <a:lvl1pPr>
                <a:defRPr>
                  <a:solidFill>
                    <a:schemeClr val="tx1"/>
                  </a:solidFill>
                  <a:latin typeface="Segoe UI" panose="020B0502040204020203" pitchFamily="34" charset="0"/>
                  <a:ea typeface="微软雅黑" panose="020B0503020204020204" pitchFamily="34" charset="-122"/>
                </a:defRPr>
              </a:lvl1pPr>
              <a:lvl2pPr marL="742950" indent="-285750">
                <a:defRPr>
                  <a:solidFill>
                    <a:schemeClr val="tx1"/>
                  </a:solidFill>
                  <a:latin typeface="Segoe UI" panose="020B0502040204020203" pitchFamily="34" charset="0"/>
                  <a:ea typeface="微软雅黑" panose="020B0503020204020204" pitchFamily="34" charset="-122"/>
                </a:defRPr>
              </a:lvl2pPr>
              <a:lvl3pPr marL="1143000" indent="-228600">
                <a:defRPr>
                  <a:solidFill>
                    <a:schemeClr val="tx1"/>
                  </a:solidFill>
                  <a:latin typeface="Segoe UI" panose="020B0502040204020203" pitchFamily="34" charset="0"/>
                  <a:ea typeface="微软雅黑" panose="020B0503020204020204" pitchFamily="34" charset="-122"/>
                </a:defRPr>
              </a:lvl3pPr>
              <a:lvl4pPr marL="1600200" indent="-228600">
                <a:defRPr>
                  <a:solidFill>
                    <a:schemeClr val="tx1"/>
                  </a:solidFill>
                  <a:latin typeface="Segoe UI" panose="020B0502040204020203" pitchFamily="34" charset="0"/>
                  <a:ea typeface="微软雅黑" panose="020B0503020204020204" pitchFamily="34" charset="-122"/>
                </a:defRPr>
              </a:lvl4pPr>
              <a:lvl5pPr marL="2057400" indent="-228600">
                <a:defRPr>
                  <a:solidFill>
                    <a:schemeClr val="tx1"/>
                  </a:solidFill>
                  <a:latin typeface="Segoe UI" panose="020B0502040204020203" pitchFamily="34" charset="0"/>
                  <a:ea typeface="微软雅黑" panose="020B0503020204020204" pitchFamily="34" charset="-122"/>
                </a:defRPr>
              </a:lvl5pPr>
              <a:lvl6pPr marL="2514600" indent="-228600" fontAlgn="base">
                <a:spcBef>
                  <a:spcPct val="0"/>
                </a:spcBef>
                <a:spcAft>
                  <a:spcPct val="0"/>
                </a:spcAft>
                <a:buFont typeface="Arial" panose="020B0604020202020204" pitchFamily="34" charset="0"/>
                <a:defRPr>
                  <a:solidFill>
                    <a:schemeClr val="tx1"/>
                  </a:solidFill>
                  <a:latin typeface="Segoe UI" panose="020B0502040204020203" pitchFamily="34" charset="0"/>
                  <a:ea typeface="微软雅黑" panose="020B0503020204020204" pitchFamily="34" charset="-122"/>
                </a:defRPr>
              </a:lvl6pPr>
              <a:lvl7pPr marL="2971800" indent="-228600" fontAlgn="base">
                <a:spcBef>
                  <a:spcPct val="0"/>
                </a:spcBef>
                <a:spcAft>
                  <a:spcPct val="0"/>
                </a:spcAft>
                <a:buFont typeface="Arial" panose="020B0604020202020204" pitchFamily="34" charset="0"/>
                <a:defRPr>
                  <a:solidFill>
                    <a:schemeClr val="tx1"/>
                  </a:solidFill>
                  <a:latin typeface="Segoe UI" panose="020B0502040204020203" pitchFamily="34" charset="0"/>
                  <a:ea typeface="微软雅黑" panose="020B0503020204020204" pitchFamily="34" charset="-122"/>
                </a:defRPr>
              </a:lvl7pPr>
              <a:lvl8pPr marL="3429000" indent="-228600" fontAlgn="base">
                <a:spcBef>
                  <a:spcPct val="0"/>
                </a:spcBef>
                <a:spcAft>
                  <a:spcPct val="0"/>
                </a:spcAft>
                <a:buFont typeface="Arial" panose="020B0604020202020204" pitchFamily="34" charset="0"/>
                <a:defRPr>
                  <a:solidFill>
                    <a:schemeClr val="tx1"/>
                  </a:solidFill>
                  <a:latin typeface="Segoe UI" panose="020B0502040204020203" pitchFamily="34" charset="0"/>
                  <a:ea typeface="微软雅黑" panose="020B0503020204020204" pitchFamily="34" charset="-122"/>
                </a:defRPr>
              </a:lvl8pPr>
              <a:lvl9pPr marL="3886200" indent="-228600" fontAlgn="base">
                <a:spcBef>
                  <a:spcPct val="0"/>
                </a:spcBef>
                <a:spcAft>
                  <a:spcPct val="0"/>
                </a:spcAft>
                <a:buFont typeface="Arial" panose="020B0604020202020204" pitchFamily="34" charset="0"/>
                <a:defRPr>
                  <a:solidFill>
                    <a:schemeClr val="tx1"/>
                  </a:solidFill>
                  <a:latin typeface="Segoe UI" panose="020B0502040204020203" pitchFamily="34" charset="0"/>
                  <a:ea typeface="微软雅黑" panose="020B0503020204020204" pitchFamily="34" charset="-122"/>
                </a:defRPr>
              </a:lvl9pPr>
            </a:lstStyle>
            <a:p>
              <a:pPr algn="ctr" eaLnBrk="1" hangingPunct="1">
                <a:buFont typeface="Arial" panose="020B0604020202020204" pitchFamily="34" charset="0"/>
                <a:buNone/>
                <a:defRPr/>
              </a:pPr>
              <a:endParaRPr lang="zh-CN" altLang="en-US">
                <a:solidFill>
                  <a:srgbClr val="FFFFFF"/>
                </a:solidFill>
              </a:endParaRPr>
            </a:p>
          </p:txBody>
        </p:sp>
        <p:sp>
          <p:nvSpPr>
            <p:cNvPr id="5125" name="圆角矩形 9"/>
            <p:cNvSpPr>
              <a:spLocks noChangeArrowheads="1"/>
            </p:cNvSpPr>
            <p:nvPr userDrawn="1"/>
          </p:nvSpPr>
          <p:spPr bwMode="auto">
            <a:xfrm>
              <a:off x="0" y="450680"/>
              <a:ext cx="180000" cy="179320"/>
            </a:xfrm>
            <a:prstGeom prst="roundRect">
              <a:avLst>
                <a:gd name="adj" fmla="val 16667"/>
              </a:avLst>
            </a:pr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anchor="ctr"/>
            <a:lstStyle>
              <a:lvl1pPr>
                <a:defRPr>
                  <a:solidFill>
                    <a:schemeClr val="tx1"/>
                  </a:solidFill>
                  <a:latin typeface="Segoe UI" panose="020B0502040204020203" pitchFamily="34" charset="0"/>
                  <a:ea typeface="微软雅黑" panose="020B0503020204020204" pitchFamily="34" charset="-122"/>
                </a:defRPr>
              </a:lvl1pPr>
              <a:lvl2pPr marL="742950" indent="-285750">
                <a:defRPr>
                  <a:solidFill>
                    <a:schemeClr val="tx1"/>
                  </a:solidFill>
                  <a:latin typeface="Segoe UI" panose="020B0502040204020203" pitchFamily="34" charset="0"/>
                  <a:ea typeface="微软雅黑" panose="020B0503020204020204" pitchFamily="34" charset="-122"/>
                </a:defRPr>
              </a:lvl2pPr>
              <a:lvl3pPr marL="1143000" indent="-228600">
                <a:defRPr>
                  <a:solidFill>
                    <a:schemeClr val="tx1"/>
                  </a:solidFill>
                  <a:latin typeface="Segoe UI" panose="020B0502040204020203" pitchFamily="34" charset="0"/>
                  <a:ea typeface="微软雅黑" panose="020B0503020204020204" pitchFamily="34" charset="-122"/>
                </a:defRPr>
              </a:lvl3pPr>
              <a:lvl4pPr marL="1600200" indent="-228600">
                <a:defRPr>
                  <a:solidFill>
                    <a:schemeClr val="tx1"/>
                  </a:solidFill>
                  <a:latin typeface="Segoe UI" panose="020B0502040204020203" pitchFamily="34" charset="0"/>
                  <a:ea typeface="微软雅黑" panose="020B0503020204020204" pitchFamily="34" charset="-122"/>
                </a:defRPr>
              </a:lvl4pPr>
              <a:lvl5pPr marL="2057400" indent="-228600">
                <a:defRPr>
                  <a:solidFill>
                    <a:schemeClr val="tx1"/>
                  </a:solidFill>
                  <a:latin typeface="Segoe UI" panose="020B0502040204020203" pitchFamily="34" charset="0"/>
                  <a:ea typeface="微软雅黑" panose="020B0503020204020204" pitchFamily="34" charset="-122"/>
                </a:defRPr>
              </a:lvl5pPr>
              <a:lvl6pPr marL="2514600" indent="-228600" fontAlgn="base">
                <a:spcBef>
                  <a:spcPct val="0"/>
                </a:spcBef>
                <a:spcAft>
                  <a:spcPct val="0"/>
                </a:spcAft>
                <a:buFont typeface="Arial" panose="020B0604020202020204" pitchFamily="34" charset="0"/>
                <a:defRPr>
                  <a:solidFill>
                    <a:schemeClr val="tx1"/>
                  </a:solidFill>
                  <a:latin typeface="Segoe UI" panose="020B0502040204020203" pitchFamily="34" charset="0"/>
                  <a:ea typeface="微软雅黑" panose="020B0503020204020204" pitchFamily="34" charset="-122"/>
                </a:defRPr>
              </a:lvl6pPr>
              <a:lvl7pPr marL="2971800" indent="-228600" fontAlgn="base">
                <a:spcBef>
                  <a:spcPct val="0"/>
                </a:spcBef>
                <a:spcAft>
                  <a:spcPct val="0"/>
                </a:spcAft>
                <a:buFont typeface="Arial" panose="020B0604020202020204" pitchFamily="34" charset="0"/>
                <a:defRPr>
                  <a:solidFill>
                    <a:schemeClr val="tx1"/>
                  </a:solidFill>
                  <a:latin typeface="Segoe UI" panose="020B0502040204020203" pitchFamily="34" charset="0"/>
                  <a:ea typeface="微软雅黑" panose="020B0503020204020204" pitchFamily="34" charset="-122"/>
                </a:defRPr>
              </a:lvl7pPr>
              <a:lvl8pPr marL="3429000" indent="-228600" fontAlgn="base">
                <a:spcBef>
                  <a:spcPct val="0"/>
                </a:spcBef>
                <a:spcAft>
                  <a:spcPct val="0"/>
                </a:spcAft>
                <a:buFont typeface="Arial" panose="020B0604020202020204" pitchFamily="34" charset="0"/>
                <a:defRPr>
                  <a:solidFill>
                    <a:schemeClr val="tx1"/>
                  </a:solidFill>
                  <a:latin typeface="Segoe UI" panose="020B0502040204020203" pitchFamily="34" charset="0"/>
                  <a:ea typeface="微软雅黑" panose="020B0503020204020204" pitchFamily="34" charset="-122"/>
                </a:defRPr>
              </a:lvl8pPr>
              <a:lvl9pPr marL="3886200" indent="-228600" fontAlgn="base">
                <a:spcBef>
                  <a:spcPct val="0"/>
                </a:spcBef>
                <a:spcAft>
                  <a:spcPct val="0"/>
                </a:spcAft>
                <a:buFont typeface="Arial" panose="020B0604020202020204" pitchFamily="34" charset="0"/>
                <a:defRPr>
                  <a:solidFill>
                    <a:schemeClr val="tx1"/>
                  </a:solidFill>
                  <a:latin typeface="Segoe UI" panose="020B0502040204020203" pitchFamily="34" charset="0"/>
                  <a:ea typeface="微软雅黑" panose="020B0503020204020204" pitchFamily="34" charset="-122"/>
                </a:defRPr>
              </a:lvl9pPr>
            </a:lstStyle>
            <a:p>
              <a:pPr algn="ctr" eaLnBrk="1" hangingPunct="1">
                <a:buFont typeface="Arial" panose="020B0604020202020204" pitchFamily="34" charset="0"/>
                <a:buNone/>
                <a:defRPr/>
              </a:pPr>
              <a:endParaRPr lang="zh-CN" altLang="en-US">
                <a:solidFill>
                  <a:srgbClr val="FFFFFF"/>
                </a:solidFill>
              </a:endParaRPr>
            </a:p>
          </p:txBody>
        </p:sp>
      </p:grpSp>
      <p:sp>
        <p:nvSpPr>
          <p:cNvPr id="3075" name="标题占位符 1"/>
          <p:cNvSpPr>
            <a:spLocks noGrp="1" noChangeArrowheads="1"/>
          </p:cNvSpPr>
          <p:nvPr>
            <p:ph type="title"/>
          </p:nvPr>
        </p:nvSpPr>
        <p:spPr bwMode="auto">
          <a:xfrm>
            <a:off x="838200" y="365125"/>
            <a:ext cx="10515600" cy="107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lstStyle/>
          <a:p>
            <a:pPr lvl="0"/>
            <a:r>
              <a:rPr lang="zh-TW" altLang="zh-CN"/>
              <a:t>单击此处编辑母版标题样式</a:t>
            </a:r>
            <a:endParaRPr lang="zh-TW" altLang="zh-CN"/>
          </a:p>
        </p:txBody>
      </p:sp>
      <p:sp>
        <p:nvSpPr>
          <p:cNvPr id="3076" name="文本占位符 2"/>
          <p:cNvSpPr>
            <a:spLocks noGrp="1" noChangeArrowheads="1"/>
          </p:cNvSpPr>
          <p:nvPr>
            <p:ph type="body" idx="1"/>
          </p:nvPr>
        </p:nvSpPr>
        <p:spPr bwMode="auto">
          <a:xfrm>
            <a:off x="838200" y="1619250"/>
            <a:ext cx="10515600" cy="4557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pPr lvl="0"/>
            <a:r>
              <a:rPr lang="zh-TW" altLang="zh-CN"/>
              <a:t>单击此处编辑母版文本样式</a:t>
            </a:r>
            <a:endParaRPr lang="zh-TW" altLang="zh-CN"/>
          </a:p>
          <a:p>
            <a:pPr lvl="1"/>
            <a:r>
              <a:rPr lang="zh-TW" altLang="zh-CN"/>
              <a:t>第二级</a:t>
            </a:r>
            <a:endParaRPr lang="zh-TW" altLang="zh-CN"/>
          </a:p>
          <a:p>
            <a:pPr lvl="2"/>
            <a:r>
              <a:rPr lang="zh-TW" altLang="zh-CN"/>
              <a:t>第三级</a:t>
            </a:r>
            <a:endParaRPr lang="zh-TW" altLang="zh-CN"/>
          </a:p>
          <a:p>
            <a:pPr lvl="3"/>
            <a:r>
              <a:rPr lang="zh-TW" altLang="zh-CN"/>
              <a:t>第四级</a:t>
            </a:r>
            <a:endParaRPr lang="zh-TW" altLang="zh-CN"/>
          </a:p>
          <a:p>
            <a:pPr lvl="4"/>
            <a:r>
              <a:rPr lang="zh-TW" altLang="zh-CN"/>
              <a:t>第五级</a:t>
            </a:r>
            <a:endParaRPr lang="zh-TW" altLang="zh-CN"/>
          </a:p>
        </p:txBody>
      </p:sp>
      <p:pic>
        <p:nvPicPr>
          <p:cNvPr id="15" name="图片 14" descr="中翰税务(透明横版）.png"/>
          <p:cNvPicPr>
            <a:picLocks noChangeAspect="1"/>
          </p:cNvPicPr>
          <p:nvPr userDrawn="1"/>
        </p:nvPicPr>
        <p:blipFill>
          <a:blip r:embed="rId14" cstate="print"/>
          <a:stretch>
            <a:fillRect/>
          </a:stretch>
        </p:blipFill>
        <p:spPr>
          <a:xfrm>
            <a:off x="10208705" y="6036905"/>
            <a:ext cx="1338008" cy="378217"/>
          </a:xfrm>
          <a:prstGeom prst="rect">
            <a:avLst/>
          </a:prstGeom>
        </p:spPr>
      </p:pic>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txStyles>
    <p:titleStyle>
      <a:lvl1pPr algn="l" rtl="0" eaLnBrk="0" fontAlgn="base" hangingPunct="0">
        <a:lnSpc>
          <a:spcPct val="90000"/>
        </a:lnSpc>
        <a:spcBef>
          <a:spcPct val="0"/>
        </a:spcBef>
        <a:spcAft>
          <a:spcPct val="0"/>
        </a:spcAft>
        <a:defRPr sz="4000" kern="1200">
          <a:solidFill>
            <a:schemeClr val="tx1"/>
          </a:solidFill>
          <a:latin typeface="+mj-lt"/>
          <a:ea typeface="+mj-ea"/>
          <a:cs typeface="+mj-cs"/>
        </a:defRPr>
      </a:lvl1pPr>
      <a:lvl2pPr algn="l" rtl="0" eaLnBrk="0" fontAlgn="base" hangingPunct="0">
        <a:lnSpc>
          <a:spcPct val="90000"/>
        </a:lnSpc>
        <a:spcBef>
          <a:spcPct val="0"/>
        </a:spcBef>
        <a:spcAft>
          <a:spcPct val="0"/>
        </a:spcAft>
        <a:defRPr sz="4000">
          <a:solidFill>
            <a:schemeClr val="tx1"/>
          </a:solidFill>
          <a:latin typeface="Segoe UI Light" panose="020B0502040204020203" pitchFamily="34" charset="0"/>
          <a:ea typeface="微软雅黑 Light" panose="020B0502040204020203" pitchFamily="34" charset="-122"/>
        </a:defRPr>
      </a:lvl2pPr>
      <a:lvl3pPr algn="l" rtl="0" eaLnBrk="0" fontAlgn="base" hangingPunct="0">
        <a:lnSpc>
          <a:spcPct val="90000"/>
        </a:lnSpc>
        <a:spcBef>
          <a:spcPct val="0"/>
        </a:spcBef>
        <a:spcAft>
          <a:spcPct val="0"/>
        </a:spcAft>
        <a:defRPr sz="4000">
          <a:solidFill>
            <a:schemeClr val="tx1"/>
          </a:solidFill>
          <a:latin typeface="Segoe UI Light" panose="020B0502040204020203" pitchFamily="34" charset="0"/>
          <a:ea typeface="微软雅黑 Light" panose="020B0502040204020203" pitchFamily="34" charset="-122"/>
        </a:defRPr>
      </a:lvl3pPr>
      <a:lvl4pPr algn="l" rtl="0" eaLnBrk="0" fontAlgn="base" hangingPunct="0">
        <a:lnSpc>
          <a:spcPct val="90000"/>
        </a:lnSpc>
        <a:spcBef>
          <a:spcPct val="0"/>
        </a:spcBef>
        <a:spcAft>
          <a:spcPct val="0"/>
        </a:spcAft>
        <a:defRPr sz="4000">
          <a:solidFill>
            <a:schemeClr val="tx1"/>
          </a:solidFill>
          <a:latin typeface="Segoe UI Light" panose="020B0502040204020203" pitchFamily="34" charset="0"/>
          <a:ea typeface="微软雅黑 Light" panose="020B0502040204020203" pitchFamily="34" charset="-122"/>
        </a:defRPr>
      </a:lvl4pPr>
      <a:lvl5pPr algn="l" rtl="0" eaLnBrk="0" fontAlgn="base" hangingPunct="0">
        <a:lnSpc>
          <a:spcPct val="90000"/>
        </a:lnSpc>
        <a:spcBef>
          <a:spcPct val="0"/>
        </a:spcBef>
        <a:spcAft>
          <a:spcPct val="0"/>
        </a:spcAft>
        <a:defRPr sz="4000">
          <a:solidFill>
            <a:schemeClr val="tx1"/>
          </a:solidFill>
          <a:latin typeface="Segoe UI Light" panose="020B0502040204020203" pitchFamily="34" charset="0"/>
          <a:ea typeface="微软雅黑 Light" panose="020B0502040204020203" pitchFamily="34" charset="-122"/>
        </a:defRPr>
      </a:lvl5pPr>
      <a:lvl6pPr marL="457200" algn="l" rtl="0" fontAlgn="base">
        <a:lnSpc>
          <a:spcPct val="90000"/>
        </a:lnSpc>
        <a:spcBef>
          <a:spcPct val="0"/>
        </a:spcBef>
        <a:spcAft>
          <a:spcPct val="0"/>
        </a:spcAft>
        <a:defRPr sz="4000">
          <a:solidFill>
            <a:schemeClr val="tx1"/>
          </a:solidFill>
          <a:latin typeface="Segoe UI Light" panose="020B0502040204020203" pitchFamily="34" charset="0"/>
          <a:ea typeface="微软雅黑 Light" panose="020B0502040204020203" pitchFamily="34" charset="-122"/>
        </a:defRPr>
      </a:lvl6pPr>
      <a:lvl7pPr marL="914400" algn="l" rtl="0" fontAlgn="base">
        <a:lnSpc>
          <a:spcPct val="90000"/>
        </a:lnSpc>
        <a:spcBef>
          <a:spcPct val="0"/>
        </a:spcBef>
        <a:spcAft>
          <a:spcPct val="0"/>
        </a:spcAft>
        <a:defRPr sz="4000">
          <a:solidFill>
            <a:schemeClr val="tx1"/>
          </a:solidFill>
          <a:latin typeface="Segoe UI Light" panose="020B0502040204020203" pitchFamily="34" charset="0"/>
          <a:ea typeface="微软雅黑 Light" panose="020B0502040204020203" pitchFamily="34" charset="-122"/>
        </a:defRPr>
      </a:lvl7pPr>
      <a:lvl8pPr marL="1371600" algn="l" rtl="0" fontAlgn="base">
        <a:lnSpc>
          <a:spcPct val="90000"/>
        </a:lnSpc>
        <a:spcBef>
          <a:spcPct val="0"/>
        </a:spcBef>
        <a:spcAft>
          <a:spcPct val="0"/>
        </a:spcAft>
        <a:defRPr sz="4000">
          <a:solidFill>
            <a:schemeClr val="tx1"/>
          </a:solidFill>
          <a:latin typeface="Segoe UI Light" panose="020B0502040204020203" pitchFamily="34" charset="0"/>
          <a:ea typeface="微软雅黑 Light" panose="020B0502040204020203" pitchFamily="34" charset="-122"/>
        </a:defRPr>
      </a:lvl8pPr>
      <a:lvl9pPr marL="1828800" algn="l" rtl="0" fontAlgn="base">
        <a:lnSpc>
          <a:spcPct val="90000"/>
        </a:lnSpc>
        <a:spcBef>
          <a:spcPct val="0"/>
        </a:spcBef>
        <a:spcAft>
          <a:spcPct val="0"/>
        </a:spcAft>
        <a:defRPr sz="4000">
          <a:solidFill>
            <a:schemeClr val="tx1"/>
          </a:solidFill>
          <a:latin typeface="Segoe UI Light" panose="020B0502040204020203" pitchFamily="34" charset="0"/>
          <a:ea typeface="微软雅黑 Light" panose="020B0502040204020203" pitchFamily="34" charset="-122"/>
        </a:defRPr>
      </a:lvl9pPr>
    </p:titleStyle>
    <p:bodyStyle>
      <a:lvl1pPr marL="228600" indent="-228600" algn="l" rtl="0" eaLnBrk="0" fontAlgn="base" hangingPunct="0">
        <a:lnSpc>
          <a:spcPct val="125000"/>
        </a:lnSpc>
        <a:spcBef>
          <a:spcPts val="1000"/>
        </a:spcBef>
        <a:spcAft>
          <a:spcPct val="0"/>
        </a:spcAft>
        <a:buFont typeface="Arial" panose="020B0604020202020204" pitchFamily="34" charset="0"/>
        <a:buChar char="•"/>
        <a:defRPr sz="2000" kern="1200">
          <a:solidFill>
            <a:schemeClr val="tx1"/>
          </a:solidFill>
          <a:latin typeface="+mn-lt"/>
          <a:ea typeface="+mn-ea"/>
          <a:cs typeface="+mn-cs"/>
        </a:defRPr>
      </a:lvl1pPr>
      <a:lvl2pPr marL="685800" indent="-228600" algn="l" rtl="0" eaLnBrk="0" fontAlgn="base" hangingPunct="0">
        <a:lnSpc>
          <a:spcPct val="125000"/>
        </a:lnSpc>
        <a:spcBef>
          <a:spcPts val="500"/>
        </a:spcBef>
        <a:spcAft>
          <a:spcPct val="0"/>
        </a:spcAft>
        <a:buFont typeface="Arial" panose="020B0604020202020204" pitchFamily="34" charset="0"/>
        <a:buChar char="•"/>
        <a:defRPr kern="1200">
          <a:solidFill>
            <a:schemeClr val="tx1"/>
          </a:solidFill>
          <a:latin typeface="+mn-lt"/>
          <a:ea typeface="+mn-ea"/>
          <a:cs typeface="+mn-cs"/>
        </a:defRPr>
      </a:lvl2pPr>
      <a:lvl3pPr marL="1143000" indent="-228600" algn="l" rtl="0" eaLnBrk="0" fontAlgn="base" hangingPunct="0">
        <a:lnSpc>
          <a:spcPct val="125000"/>
        </a:lnSpc>
        <a:spcBef>
          <a:spcPts val="500"/>
        </a:spcBef>
        <a:spcAft>
          <a:spcPct val="0"/>
        </a:spcAft>
        <a:buFont typeface="Arial" panose="020B0604020202020204" pitchFamily="34" charset="0"/>
        <a:buChar char="•"/>
        <a:defRPr sz="1600" kern="1200">
          <a:solidFill>
            <a:schemeClr val="tx1"/>
          </a:solidFill>
          <a:latin typeface="+mn-lt"/>
          <a:ea typeface="+mn-ea"/>
          <a:cs typeface="+mn-cs"/>
        </a:defRPr>
      </a:lvl3pPr>
      <a:lvl4pPr marL="1600200" indent="-228600" algn="l" rtl="0" eaLnBrk="0" fontAlgn="base" hangingPunct="0">
        <a:lnSpc>
          <a:spcPct val="125000"/>
        </a:lnSpc>
        <a:spcBef>
          <a:spcPts val="500"/>
        </a:spcBef>
        <a:spcAft>
          <a:spcPct val="0"/>
        </a:spcAft>
        <a:buFont typeface="Arial" panose="020B0604020202020204" pitchFamily="34" charset="0"/>
        <a:buChar char="•"/>
        <a:defRPr sz="1400" kern="1200">
          <a:solidFill>
            <a:schemeClr val="tx1"/>
          </a:solidFill>
          <a:latin typeface="+mn-lt"/>
          <a:ea typeface="+mn-ea"/>
          <a:cs typeface="+mn-cs"/>
        </a:defRPr>
      </a:lvl4pPr>
      <a:lvl5pPr marL="2057400" indent="-228600" algn="l" rtl="0" eaLnBrk="0" fontAlgn="base" hangingPunct="0">
        <a:lnSpc>
          <a:spcPct val="125000"/>
        </a:lnSpc>
        <a:spcBef>
          <a:spcPts val="500"/>
        </a:spcBef>
        <a:spcAft>
          <a:spcPct val="0"/>
        </a:spcAft>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9.xml"/><Relationship Id="rId1" Type="http://schemas.openxmlformats.org/officeDocument/2006/relationships/image" Target="../media/image8.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9.xml"/><Relationship Id="rId1" Type="http://schemas.openxmlformats.org/officeDocument/2006/relationships/image" Target="../media/image9.png"/></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29.xml"/><Relationship Id="rId1" Type="http://schemas.openxmlformats.org/officeDocument/2006/relationships/image" Target="../media/image10.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29.xml"/><Relationship Id="rId1" Type="http://schemas.openxmlformats.org/officeDocument/2006/relationships/image" Target="../media/image11.png"/></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29.xml"/><Relationship Id="rId1" Type="http://schemas.openxmlformats.org/officeDocument/2006/relationships/image" Target="../media/image12.png"/></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29.xml"/><Relationship Id="rId1" Type="http://schemas.openxmlformats.org/officeDocument/2006/relationships/image" Target="../media/image13.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29.xml"/><Relationship Id="rId1" Type="http://schemas.openxmlformats.org/officeDocument/2006/relationships/image" Target="../media/image1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29.xml"/><Relationship Id="rId1" Type="http://schemas.openxmlformats.org/officeDocument/2006/relationships/image" Target="../media/image15.png"/></Relationships>
</file>

<file path=ppt/slides/_rels/slide21.xml.rels><?xml version="1.0" encoding="UTF-8" standalone="yes"?>
<Relationships xmlns="http://schemas.openxmlformats.org/package/2006/relationships"><Relationship Id="rId2" Type="http://schemas.openxmlformats.org/officeDocument/2006/relationships/slideLayout" Target="../slideLayouts/slideLayout29.xml"/><Relationship Id="rId1" Type="http://schemas.openxmlformats.org/officeDocument/2006/relationships/image" Target="../media/image16.png"/></Relationships>
</file>

<file path=ppt/slides/_rels/slide22.xml.rels><?xml version="1.0" encoding="UTF-8" standalone="yes"?>
<Relationships xmlns="http://schemas.openxmlformats.org/package/2006/relationships"><Relationship Id="rId2" Type="http://schemas.openxmlformats.org/officeDocument/2006/relationships/slideLayout" Target="../slideLayouts/slideLayout29.xml"/><Relationship Id="rId1" Type="http://schemas.openxmlformats.org/officeDocument/2006/relationships/image" Target="../media/image17.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29.xml.rels><?xml version="1.0" encoding="UTF-8" standalone="yes"?>
<Relationships xmlns="http://schemas.openxmlformats.org/package/2006/relationships"><Relationship Id="rId2" Type="http://schemas.openxmlformats.org/officeDocument/2006/relationships/slideLayout" Target="../slideLayouts/slideLayout29.xml"/><Relationship Id="rId1" Type="http://schemas.openxmlformats.org/officeDocument/2006/relationships/image" Target="../media/image18.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9.xml"/><Relationship Id="rId1" Type="http://schemas.openxmlformats.org/officeDocument/2006/relationships/image" Target="../media/image4.png"/></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9.xml"/><Relationship Id="rId1" Type="http://schemas.openxmlformats.org/officeDocument/2006/relationships/image" Target="../media/image5.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9.xml"/><Relationship Id="rId1" Type="http://schemas.openxmlformats.org/officeDocument/2006/relationships/image" Target="../media/image6.png"/></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9.xml"/><Relationship Id="rId1"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14692" y="1352436"/>
            <a:ext cx="11263288" cy="2611234"/>
          </a:xfrm>
        </p:spPr>
        <p:txBody>
          <a:bodyPr/>
          <a:lstStyle/>
          <a:p>
            <a:pPr algn="ctr"/>
            <a:br>
              <a:rPr lang="zh-CN" altLang="en-US" b="1" dirty="0">
                <a:solidFill>
                  <a:schemeClr val="bg1"/>
                </a:solidFill>
              </a:rPr>
            </a:br>
            <a:br>
              <a:rPr lang="zh-CN" altLang="en-US" b="1" dirty="0">
                <a:solidFill>
                  <a:schemeClr val="bg1"/>
                </a:solidFill>
              </a:rPr>
            </a:br>
            <a:br>
              <a:rPr lang="zh-CN" altLang="en-US" b="1" dirty="0">
                <a:solidFill>
                  <a:schemeClr val="bg1"/>
                </a:solidFill>
              </a:rPr>
            </a:br>
            <a:br>
              <a:rPr lang="zh-CN" altLang="en-US" b="1" dirty="0">
                <a:solidFill>
                  <a:schemeClr val="bg1"/>
                </a:solidFill>
              </a:rPr>
            </a:br>
            <a:br>
              <a:rPr lang="zh-CN" altLang="en-US" b="1" dirty="0">
                <a:solidFill>
                  <a:schemeClr val="bg1"/>
                </a:solidFill>
              </a:rPr>
            </a:br>
            <a:r>
              <a:rPr lang="zh-CN" altLang="en-US" sz="3200" b="1" dirty="0">
                <a:solidFill>
                  <a:schemeClr val="bg1"/>
                </a:solidFill>
                <a:sym typeface="+mn-ea"/>
              </a:rPr>
              <a:t>国家税务总局综改区税务局</a:t>
            </a:r>
            <a:br>
              <a:rPr lang="zh-CN" altLang="en-US" sz="3200" b="1" dirty="0">
                <a:solidFill>
                  <a:schemeClr val="bg1"/>
                </a:solidFill>
                <a:sym typeface="+mn-ea"/>
              </a:rPr>
            </a:br>
            <a:br>
              <a:rPr lang="zh-CN" altLang="en-US" sz="3200" b="1" dirty="0">
                <a:solidFill>
                  <a:schemeClr val="bg1"/>
                </a:solidFill>
              </a:rPr>
            </a:br>
            <a:br>
              <a:rPr lang="zh-CN" altLang="en-US" b="1" dirty="0">
                <a:solidFill>
                  <a:schemeClr val="bg1"/>
                </a:solidFill>
              </a:rPr>
            </a:br>
            <a:r>
              <a:rPr lang="zh-CN" altLang="en-US" sz="4400" b="1" dirty="0">
                <a:solidFill>
                  <a:schemeClr val="bg1"/>
                </a:solidFill>
              </a:rPr>
              <a:t>房地产企业和建筑企业的相关税收政策解读</a:t>
            </a:r>
            <a:br>
              <a:rPr lang="zh-CN" altLang="en-US" dirty="0">
                <a:solidFill>
                  <a:schemeClr val="bg1"/>
                </a:solidFill>
              </a:rPr>
            </a:br>
            <a:endParaRPr lang="zh-CN" altLang="en-US" dirty="0">
              <a:solidFill>
                <a:schemeClr val="bg1"/>
              </a:solidFill>
            </a:endParaRPr>
          </a:p>
        </p:txBody>
      </p:sp>
      <p:sp>
        <p:nvSpPr>
          <p:cNvPr id="3" name="文本占位符 2"/>
          <p:cNvSpPr>
            <a:spLocks noGrp="1"/>
          </p:cNvSpPr>
          <p:nvPr>
            <p:ph type="body" idx="1"/>
          </p:nvPr>
        </p:nvSpPr>
        <p:spPr>
          <a:xfrm>
            <a:off x="831850" y="5038090"/>
            <a:ext cx="10515600" cy="1211580"/>
          </a:xfrm>
        </p:spPr>
        <p:txBody>
          <a:bodyPr/>
          <a:lstStyle/>
          <a:p>
            <a:pPr algn="ctr"/>
            <a:r>
              <a:rPr lang="zh-CN" altLang="en-US" sz="2000" b="1" dirty="0"/>
              <a:t>山西中翰明基税务师事务所有限公司 </a:t>
            </a:r>
            <a:r>
              <a:rPr lang="zh-CN" altLang="en-US" sz="2000" b="1" dirty="0">
                <a:sym typeface="+mn-ea"/>
              </a:rPr>
              <a:t> </a:t>
            </a:r>
            <a:endParaRPr lang="zh-CN" altLang="en-US" sz="2000" b="1" dirty="0">
              <a:sym typeface="+mn-ea"/>
            </a:endParaRPr>
          </a:p>
          <a:p>
            <a:pPr algn="ctr"/>
            <a:r>
              <a:rPr lang="zh-CN" altLang="en-US" sz="2000" b="1" dirty="0">
                <a:sym typeface="+mn-ea"/>
              </a:rPr>
              <a:t>                                                         王爱红（</a:t>
            </a:r>
            <a:r>
              <a:rPr lang="en-US" altLang="zh-CN" sz="2000" b="1" dirty="0">
                <a:sym typeface="+mn-ea"/>
              </a:rPr>
              <a:t>15635104257</a:t>
            </a:r>
            <a:r>
              <a:rPr lang="zh-CN" altLang="en-US" sz="2000" b="1" dirty="0">
                <a:sym typeface="+mn-ea"/>
              </a:rPr>
              <a:t>）</a:t>
            </a:r>
            <a:endParaRPr lang="zh-CN" altLang="en-US" sz="2000" b="1" dirty="0">
              <a:sym typeface="+mn-ea"/>
            </a:endParaRPr>
          </a:p>
          <a:p>
            <a:pPr algn="ctr"/>
            <a:r>
              <a:rPr lang="zh-CN" altLang="en-US" dirty="0"/>
              <a:t>                                                                                      </a:t>
            </a:r>
            <a:r>
              <a:rPr lang="zh-CN" altLang="en-US" sz="2000" i="1" dirty="0"/>
              <a:t>20</a:t>
            </a:r>
            <a:r>
              <a:rPr lang="en-US" altLang="zh-CN" sz="2000" i="1" dirty="0"/>
              <a:t>20</a:t>
            </a:r>
            <a:r>
              <a:rPr lang="zh-CN" altLang="en-US" sz="2000" i="1" dirty="0"/>
              <a:t>.</a:t>
            </a:r>
            <a:r>
              <a:rPr lang="en-US" altLang="zh-CN" sz="2000" i="1" dirty="0"/>
              <a:t>5</a:t>
            </a:r>
            <a:r>
              <a:rPr lang="zh-CN" altLang="en-US" sz="2000" i="1" dirty="0"/>
              <a:t>.</a:t>
            </a:r>
            <a:r>
              <a:rPr lang="en-US" altLang="zh-CN" sz="2000" i="1" dirty="0"/>
              <a:t>9</a:t>
            </a:r>
            <a:endParaRPr lang="en-US" sz="2000" i="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1187259" y="1368862"/>
            <a:ext cx="10491874" cy="5334794"/>
          </a:xfrm>
          <a:prstGeom prst="rect">
            <a:avLst/>
          </a:prstGeom>
        </p:spPr>
        <p:txBody>
          <a:bodyPr wrap="square">
            <a:spAutoFit/>
          </a:bodyPr>
          <a:lstStyle/>
          <a:p>
            <a:pPr marL="0" marR="0" lvl="0" indent="0" defTabSz="914400" eaLnBrk="1" fontAlgn="auto" latinLnBrk="0" hangingPunct="1">
              <a:lnSpc>
                <a:spcPct val="90000"/>
              </a:lnSpc>
              <a:spcBef>
                <a:spcPts val="1000"/>
              </a:spcBef>
              <a:spcAft>
                <a:spcPct val="0"/>
              </a:spcAft>
              <a:buClrTx/>
              <a:buSzTx/>
              <a:buFontTx/>
              <a:buNone/>
              <a:defRPr/>
            </a:pPr>
            <a:r>
              <a:rPr kumimoji="0" lang="en-US" altLang="zh-CN" b="0" i="0" u="none" strike="noStrike" kern="0" cap="none" spc="0" normalizeH="0" baseline="0" noProof="1">
                <a:ln>
                  <a:noFill/>
                </a:ln>
                <a:solidFill>
                  <a:srgbClr val="FF0000"/>
                </a:solidFill>
                <a:effectLst/>
                <a:uLnTx/>
                <a:uFillTx/>
                <a:latin typeface="华文楷体" panose="02010600040101010101" pitchFamily="2" charset="-122"/>
                <a:ea typeface="华文楷体" panose="02010600040101010101" pitchFamily="2" charset="-122"/>
              </a:rPr>
              <a:t>12</a:t>
            </a:r>
            <a:r>
              <a:rPr kumimoji="0" lang="zh-CN" altLang="en-US" b="0" i="0" u="none" strike="noStrike" kern="0" cap="none" spc="0" normalizeH="0" baseline="0" noProof="1">
                <a:ln>
                  <a:noFill/>
                </a:ln>
                <a:solidFill>
                  <a:srgbClr val="FF0000"/>
                </a:solidFill>
                <a:effectLst/>
                <a:uLnTx/>
                <a:uFillTx/>
                <a:latin typeface="华文楷体" panose="02010600040101010101" pitchFamily="2" charset="-122"/>
                <a:ea typeface="华文楷体" panose="02010600040101010101" pitchFamily="2" charset="-122"/>
              </a:rPr>
              <a:t>、关于简化</a:t>
            </a:r>
            <a:r>
              <a:rPr kumimoji="0" lang="zh-CN" altLang="en-US" b="0" i="0" u="none" strike="noStrike" kern="0" cap="none" spc="0" normalizeH="0" baseline="0" noProof="1">
                <a:ln>
                  <a:noFill/>
                </a:ln>
                <a:solidFill>
                  <a:srgbClr val="FF0000"/>
                </a:solidFill>
                <a:effectLst/>
                <a:highlight>
                  <a:srgbClr val="FFFF00"/>
                </a:highlight>
                <a:uLnTx/>
                <a:uFillTx/>
                <a:latin typeface="华文楷体" panose="02010600040101010101" pitchFamily="2" charset="-122"/>
                <a:ea typeface="华文楷体" panose="02010600040101010101" pitchFamily="2" charset="-122"/>
              </a:rPr>
              <a:t>建筑服务增值税简易计税方法备案</a:t>
            </a:r>
            <a:r>
              <a:rPr kumimoji="0" lang="zh-CN" altLang="en-US" b="0" i="0" u="none" strike="noStrike" kern="0" cap="none" spc="0" normalizeH="0" baseline="0" noProof="1">
                <a:ln>
                  <a:noFill/>
                </a:ln>
                <a:solidFill>
                  <a:srgbClr val="FF0000"/>
                </a:solidFill>
                <a:effectLst/>
                <a:uLnTx/>
                <a:uFillTx/>
                <a:latin typeface="华文楷体" panose="02010600040101010101" pitchFamily="2" charset="-122"/>
                <a:ea typeface="华文楷体" panose="02010600040101010101" pitchFamily="2" charset="-122"/>
              </a:rPr>
              <a:t>事项的公告</a:t>
            </a:r>
            <a:endParaRPr kumimoji="0" lang="zh-CN" altLang="en-US" b="0" i="0" u="none" strike="noStrike" kern="0" cap="none" spc="0" normalizeH="0" baseline="0" noProof="1">
              <a:ln>
                <a:noFill/>
              </a:ln>
              <a:solidFill>
                <a:srgbClr val="FF0000"/>
              </a:solidFill>
              <a:effectLst/>
              <a:uLnTx/>
              <a:uFillTx/>
              <a:latin typeface="华文楷体" panose="02010600040101010101" pitchFamily="2" charset="-122"/>
              <a:ea typeface="华文楷体" panose="02010600040101010101" pitchFamily="2" charset="-122"/>
            </a:endParaRPr>
          </a:p>
          <a:p>
            <a:pPr marL="0" marR="0" lvl="0" indent="0" defTabSz="914400" eaLnBrk="1" fontAlgn="auto" latinLnBrk="0" hangingPunct="1">
              <a:lnSpc>
                <a:spcPct val="90000"/>
              </a:lnSpc>
              <a:spcBef>
                <a:spcPts val="1000"/>
              </a:spcBef>
              <a:spcAft>
                <a:spcPct val="0"/>
              </a:spcAft>
              <a:buClrTx/>
              <a:buSzTx/>
              <a:buFont typeface="Arial" panose="020B0604020202020204" pitchFamily="34" charset="0"/>
              <a:buChar char="•"/>
              <a:defRPr/>
            </a:pPr>
            <a:r>
              <a:rPr kumimoji="0" lang="zh-CN" altLang="en-US" b="0" i="0" u="none" strike="noStrike" kern="0" cap="none" spc="0" normalizeH="0" baseline="0" noProof="1">
                <a:ln>
                  <a:noFill/>
                </a:ln>
                <a:solidFill>
                  <a:srgbClr val="FF0000"/>
                </a:solidFill>
                <a:effectLst/>
                <a:uLnTx/>
                <a:uFillTx/>
                <a:latin typeface="华文楷体" panose="02010600040101010101" pitchFamily="2" charset="-122"/>
                <a:ea typeface="华文楷体" panose="02010600040101010101" pitchFamily="2" charset="-122"/>
              </a:rPr>
              <a:t>国家税务总局公告</a:t>
            </a:r>
            <a:r>
              <a:rPr kumimoji="0" lang="en-US" altLang="zh-CN" b="0" i="0" u="none" strike="noStrike" kern="0" cap="none" spc="0" normalizeH="0" baseline="0" noProof="1">
                <a:ln>
                  <a:noFill/>
                </a:ln>
                <a:solidFill>
                  <a:srgbClr val="FF0000"/>
                </a:solidFill>
                <a:effectLst/>
                <a:uLnTx/>
                <a:uFillTx/>
                <a:latin typeface="华文楷体" panose="02010600040101010101" pitchFamily="2" charset="-122"/>
                <a:ea typeface="华文楷体" panose="02010600040101010101" pitchFamily="2" charset="-122"/>
              </a:rPr>
              <a:t>2017</a:t>
            </a:r>
            <a:r>
              <a:rPr kumimoji="0" lang="zh-CN" altLang="en-US" b="0" i="0" u="none" strike="noStrike" kern="0" cap="none" spc="0" normalizeH="0" baseline="0" noProof="1">
                <a:ln>
                  <a:noFill/>
                </a:ln>
                <a:solidFill>
                  <a:srgbClr val="FF0000"/>
                </a:solidFill>
                <a:effectLst/>
                <a:uLnTx/>
                <a:uFillTx/>
                <a:latin typeface="华文楷体" panose="02010600040101010101" pitchFamily="2" charset="-122"/>
                <a:ea typeface="华文楷体" panose="02010600040101010101" pitchFamily="2" charset="-122"/>
              </a:rPr>
              <a:t>年第</a:t>
            </a:r>
            <a:r>
              <a:rPr kumimoji="0" lang="en-US" altLang="zh-CN" b="0" i="0" u="none" strike="noStrike" kern="0" cap="none" spc="0" normalizeH="0" baseline="0" noProof="1">
                <a:ln>
                  <a:noFill/>
                </a:ln>
                <a:solidFill>
                  <a:srgbClr val="FF0000"/>
                </a:solidFill>
                <a:effectLst/>
                <a:uLnTx/>
                <a:uFillTx/>
                <a:latin typeface="华文楷体" panose="02010600040101010101" pitchFamily="2" charset="-122"/>
                <a:ea typeface="华文楷体" panose="02010600040101010101" pitchFamily="2" charset="-122"/>
              </a:rPr>
              <a:t>43</a:t>
            </a:r>
            <a:r>
              <a:rPr kumimoji="0" lang="zh-CN" altLang="en-US" b="0" i="0" u="none" strike="noStrike" kern="0" cap="none" spc="0" normalizeH="0" baseline="0" noProof="1">
                <a:ln>
                  <a:noFill/>
                </a:ln>
                <a:solidFill>
                  <a:srgbClr val="FF0000"/>
                </a:solidFill>
                <a:effectLst/>
                <a:uLnTx/>
                <a:uFillTx/>
                <a:latin typeface="华文楷体" panose="02010600040101010101" pitchFamily="2" charset="-122"/>
                <a:ea typeface="华文楷体" panose="02010600040101010101" pitchFamily="2" charset="-122"/>
              </a:rPr>
              <a:t>号</a:t>
            </a:r>
            <a:endParaRPr kumimoji="0" lang="zh-CN" altLang="en-US" b="0" i="0" u="none" strike="noStrike" kern="0" cap="none" spc="0" normalizeH="0" baseline="0" noProof="1">
              <a:ln>
                <a:noFill/>
              </a:ln>
              <a:solidFill>
                <a:srgbClr val="FF0000"/>
              </a:solidFill>
              <a:effectLst/>
              <a:uLnTx/>
              <a:uFillTx/>
              <a:latin typeface="华文楷体" panose="02010600040101010101" pitchFamily="2" charset="-122"/>
              <a:ea typeface="华文楷体" panose="02010600040101010101" pitchFamily="2" charset="-122"/>
            </a:endParaRPr>
          </a:p>
          <a:p>
            <a:pPr lvl="0">
              <a:lnSpc>
                <a:spcPct val="90000"/>
              </a:lnSpc>
              <a:spcBef>
                <a:spcPts val="1000"/>
              </a:spcBef>
              <a:spcAft>
                <a:spcPct val="0"/>
              </a:spcAft>
              <a:buFont typeface="Arial" panose="020B0604020202020204" pitchFamily="34" charset="0"/>
              <a:buChar char="•"/>
              <a:defRPr/>
            </a:pPr>
            <a:r>
              <a:rPr kumimoji="0" lang="zh-CN" altLang="en-US" b="0" i="0" u="none" strike="noStrike" kern="0" cap="none" spc="0" normalizeH="0" baseline="0" noProof="1">
                <a:ln>
                  <a:noFill/>
                </a:ln>
                <a:solidFill>
                  <a:prstClr val="black"/>
                </a:solidFill>
                <a:effectLst/>
                <a:uLnTx/>
                <a:uFillTx/>
                <a:latin typeface="华文楷体" panose="02010600040101010101" pitchFamily="2" charset="-122"/>
                <a:ea typeface="华文楷体" panose="02010600040101010101" pitchFamily="2" charset="-122"/>
              </a:rPr>
              <a:t>现就建筑服务增值税简易计税方法备案事项公告如下：</a:t>
            </a:r>
            <a:br>
              <a:rPr kumimoji="0" lang="zh-CN" altLang="en-US" b="0" i="0" u="none" strike="noStrike" kern="0" cap="none" spc="0" normalizeH="0" baseline="0" noProof="0" dirty="0">
                <a:ln>
                  <a:noFill/>
                </a:ln>
                <a:solidFill>
                  <a:prstClr val="black"/>
                </a:solidFill>
                <a:effectLst/>
                <a:uLnTx/>
                <a:uFillTx/>
                <a:latin typeface="华文楷体" panose="02010600040101010101" pitchFamily="2" charset="-122"/>
                <a:ea typeface="华文楷体" panose="02010600040101010101" pitchFamily="2" charset="-122"/>
              </a:rPr>
            </a:br>
            <a:r>
              <a:rPr kumimoji="0" lang="zh-CN" altLang="en-US" b="0" i="0" u="none" strike="noStrike" kern="0" cap="none" spc="0" normalizeH="0" baseline="0" noProof="1">
                <a:ln>
                  <a:noFill/>
                </a:ln>
                <a:solidFill>
                  <a:prstClr val="black"/>
                </a:solidFill>
                <a:effectLst/>
                <a:uLnTx/>
                <a:uFillTx/>
                <a:latin typeface="华文楷体" panose="02010600040101010101" pitchFamily="2" charset="-122"/>
                <a:ea typeface="华文楷体" panose="02010600040101010101" pitchFamily="2" charset="-122"/>
              </a:rPr>
              <a:t>　　一、增值税一般纳税人（以下称“纳税人”）提供建筑服务，</a:t>
            </a:r>
            <a:r>
              <a:rPr kumimoji="0" lang="zh-CN" altLang="en-US" b="0" i="0" u="none" strike="noStrike" kern="0" cap="none" spc="0" normalizeH="0" baseline="0" noProof="1">
                <a:ln>
                  <a:noFill/>
                </a:ln>
                <a:solidFill>
                  <a:srgbClr val="FF0000"/>
                </a:solidFill>
                <a:effectLst/>
                <a:uLnTx/>
                <a:uFillTx/>
                <a:latin typeface="华文楷体" panose="02010600040101010101" pitchFamily="2" charset="-122"/>
                <a:ea typeface="华文楷体" panose="02010600040101010101" pitchFamily="2" charset="-122"/>
              </a:rPr>
              <a:t>按规定适用或选择适用简易计税方法计税的，实行一次备案制。</a:t>
            </a:r>
            <a:br>
              <a:rPr kumimoji="0" lang="zh-CN" altLang="en-US" b="0" i="0" u="none" strike="noStrike" kern="0" cap="none" spc="0" normalizeH="0" baseline="0" noProof="0" dirty="0">
                <a:ln>
                  <a:noFill/>
                </a:ln>
                <a:solidFill>
                  <a:srgbClr val="FF0000"/>
                </a:solidFill>
                <a:effectLst/>
                <a:uLnTx/>
                <a:uFillTx/>
                <a:latin typeface="华文楷体" panose="02010600040101010101" pitchFamily="2" charset="-122"/>
                <a:ea typeface="华文楷体" panose="02010600040101010101" pitchFamily="2" charset="-122"/>
              </a:rPr>
            </a:br>
            <a:r>
              <a:rPr kumimoji="0" lang="zh-CN" altLang="en-US" b="0" i="0" u="none" strike="noStrike" kern="0" cap="none" spc="0" normalizeH="0" baseline="0" noProof="1">
                <a:ln>
                  <a:noFill/>
                </a:ln>
                <a:solidFill>
                  <a:prstClr val="black"/>
                </a:solidFill>
                <a:effectLst/>
                <a:uLnTx/>
                <a:uFillTx/>
                <a:latin typeface="华文楷体" panose="02010600040101010101" pitchFamily="2" charset="-122"/>
                <a:ea typeface="华文楷体" panose="02010600040101010101" pitchFamily="2" charset="-122"/>
              </a:rPr>
              <a:t>　　二、纳税人应在</a:t>
            </a:r>
            <a:r>
              <a:rPr kumimoji="0" lang="zh-CN" altLang="en-US" b="0" i="0" u="none" strike="noStrike" kern="0" cap="none" spc="0" normalizeH="0" baseline="0" noProof="1">
                <a:ln>
                  <a:noFill/>
                </a:ln>
                <a:solidFill>
                  <a:srgbClr val="FF0000"/>
                </a:solidFill>
                <a:effectLst/>
                <a:uLnTx/>
                <a:uFillTx/>
                <a:latin typeface="华文楷体" panose="02010600040101010101" pitchFamily="2" charset="-122"/>
                <a:ea typeface="华文楷体" panose="02010600040101010101" pitchFamily="2" charset="-122"/>
              </a:rPr>
              <a:t>按简易计税方法</a:t>
            </a:r>
            <a:r>
              <a:rPr kumimoji="0" lang="zh-CN" altLang="en-US" b="0" i="0" u="none" strike="noStrike" kern="0" cap="none" spc="0" normalizeH="0" baseline="0" noProof="1">
                <a:ln>
                  <a:noFill/>
                </a:ln>
                <a:solidFill>
                  <a:srgbClr val="FF0000"/>
                </a:solidFill>
                <a:effectLst/>
                <a:highlight>
                  <a:srgbClr val="FFFF00"/>
                </a:highlight>
                <a:uLnTx/>
                <a:uFillTx/>
                <a:latin typeface="华文楷体" panose="02010600040101010101" pitchFamily="2" charset="-122"/>
                <a:ea typeface="华文楷体" panose="02010600040101010101" pitchFamily="2" charset="-122"/>
              </a:rPr>
              <a:t>首次办理纳税申报前</a:t>
            </a:r>
            <a:r>
              <a:rPr kumimoji="0" lang="zh-CN" altLang="en-US" b="0" i="0" u="none" strike="noStrike" kern="0" cap="none" spc="0" normalizeH="0" baseline="0" noProof="1">
                <a:ln>
                  <a:noFill/>
                </a:ln>
                <a:solidFill>
                  <a:srgbClr val="FF0000"/>
                </a:solidFill>
                <a:effectLst/>
                <a:uLnTx/>
                <a:uFillTx/>
                <a:latin typeface="华文楷体" panose="02010600040101010101" pitchFamily="2" charset="-122"/>
                <a:ea typeface="华文楷体" panose="02010600040101010101" pitchFamily="2" charset="-122"/>
              </a:rPr>
              <a:t>，向机构所在地主管税务机关办理备案手续</a:t>
            </a:r>
            <a:r>
              <a:rPr kumimoji="0" lang="zh-CN" altLang="en-US" b="0" i="0" u="none" strike="noStrike" kern="0" cap="none" spc="0" normalizeH="0" baseline="0" noProof="1">
                <a:ln>
                  <a:noFill/>
                </a:ln>
                <a:solidFill>
                  <a:prstClr val="black"/>
                </a:solidFill>
                <a:effectLst/>
                <a:uLnTx/>
                <a:uFillTx/>
                <a:latin typeface="华文楷体" panose="02010600040101010101" pitchFamily="2" charset="-122"/>
                <a:ea typeface="华文楷体" panose="02010600040101010101" pitchFamily="2" charset="-122"/>
              </a:rPr>
              <a:t>，并提交以下资料：</a:t>
            </a:r>
            <a:br>
              <a:rPr kumimoji="0" lang="zh-CN" altLang="en-US" b="0" i="0" u="none" strike="noStrike" kern="0" cap="none" spc="0" normalizeH="0" baseline="0" noProof="0" dirty="0">
                <a:ln>
                  <a:noFill/>
                </a:ln>
                <a:solidFill>
                  <a:prstClr val="black"/>
                </a:solidFill>
                <a:effectLst/>
                <a:uLnTx/>
                <a:uFillTx/>
                <a:latin typeface="华文楷体" panose="02010600040101010101" pitchFamily="2" charset="-122"/>
                <a:ea typeface="华文楷体" panose="02010600040101010101" pitchFamily="2" charset="-122"/>
              </a:rPr>
            </a:br>
            <a:r>
              <a:rPr kumimoji="0" lang="zh-CN" altLang="en-US" b="0" i="0" u="none" strike="noStrike" kern="0" cap="none" spc="0" normalizeH="0" baseline="0" noProof="1">
                <a:ln>
                  <a:noFill/>
                </a:ln>
                <a:solidFill>
                  <a:prstClr val="black"/>
                </a:solidFill>
                <a:effectLst/>
                <a:uLnTx/>
                <a:uFillTx/>
                <a:latin typeface="华文楷体" panose="02010600040101010101" pitchFamily="2" charset="-122"/>
                <a:ea typeface="华文楷体" panose="02010600040101010101" pitchFamily="2" charset="-122"/>
              </a:rPr>
              <a:t>（一）为建筑工程</a:t>
            </a:r>
            <a:r>
              <a:rPr kumimoji="0" lang="zh-CN" altLang="en-US" b="0" i="0" u="none" strike="noStrike" kern="0" cap="none" spc="0" normalizeH="0" baseline="0" noProof="1">
                <a:ln>
                  <a:noFill/>
                </a:ln>
                <a:solidFill>
                  <a:srgbClr val="FF0000"/>
                </a:solidFill>
                <a:effectLst/>
                <a:uLnTx/>
                <a:uFillTx/>
                <a:latin typeface="华文楷体" panose="02010600040101010101" pitchFamily="2" charset="-122"/>
                <a:ea typeface="华文楷体" panose="02010600040101010101" pitchFamily="2" charset="-122"/>
              </a:rPr>
              <a:t>老项目</a:t>
            </a:r>
            <a:r>
              <a:rPr kumimoji="0" lang="zh-CN" altLang="en-US" b="0" i="0" u="none" strike="noStrike" kern="0" cap="none" spc="0" normalizeH="0" baseline="0" noProof="1">
                <a:ln>
                  <a:noFill/>
                </a:ln>
                <a:solidFill>
                  <a:prstClr val="black"/>
                </a:solidFill>
                <a:effectLst/>
                <a:uLnTx/>
                <a:uFillTx/>
                <a:latin typeface="华文楷体" panose="02010600040101010101" pitchFamily="2" charset="-122"/>
                <a:ea typeface="华文楷体" panose="02010600040101010101" pitchFamily="2" charset="-122"/>
              </a:rPr>
              <a:t>提供的建筑服务，办理备案手续时应提交</a:t>
            </a:r>
            <a:r>
              <a:rPr kumimoji="0" lang="en-US" altLang="zh-CN" b="0" i="0" u="none" strike="noStrike" kern="0" cap="none" spc="0" normalizeH="0" baseline="0" noProof="1">
                <a:ln>
                  <a:noFill/>
                </a:ln>
                <a:solidFill>
                  <a:prstClr val="black"/>
                </a:solidFill>
                <a:effectLst/>
                <a:uLnTx/>
                <a:uFillTx/>
                <a:latin typeface="华文楷体" panose="02010600040101010101" pitchFamily="2" charset="-122"/>
                <a:ea typeface="华文楷体" panose="02010600040101010101" pitchFamily="2" charset="-122"/>
              </a:rPr>
              <a:t>《</a:t>
            </a:r>
            <a:r>
              <a:rPr kumimoji="0" lang="zh-CN" altLang="en-US" b="0" i="0" u="none" strike="noStrike" kern="0" cap="none" spc="0" normalizeH="0" baseline="0" noProof="1">
                <a:ln>
                  <a:noFill/>
                </a:ln>
                <a:solidFill>
                  <a:prstClr val="black"/>
                </a:solidFill>
                <a:effectLst/>
                <a:uLnTx/>
                <a:uFillTx/>
                <a:latin typeface="华文楷体" panose="02010600040101010101" pitchFamily="2" charset="-122"/>
                <a:ea typeface="华文楷体" panose="02010600040101010101" pitchFamily="2" charset="-122"/>
              </a:rPr>
              <a:t>建筑工程施工许可证</a:t>
            </a:r>
            <a:r>
              <a:rPr kumimoji="0" lang="en-US" altLang="zh-CN" b="0" i="0" u="none" strike="noStrike" kern="0" cap="none" spc="0" normalizeH="0" baseline="0" noProof="1">
                <a:ln>
                  <a:noFill/>
                </a:ln>
                <a:solidFill>
                  <a:prstClr val="black"/>
                </a:solidFill>
                <a:effectLst/>
                <a:uLnTx/>
                <a:uFillTx/>
                <a:latin typeface="华文楷体" panose="02010600040101010101" pitchFamily="2" charset="-122"/>
                <a:ea typeface="华文楷体" panose="02010600040101010101" pitchFamily="2" charset="-122"/>
              </a:rPr>
              <a:t>》</a:t>
            </a:r>
            <a:r>
              <a:rPr kumimoji="0" lang="zh-CN" altLang="en-US" b="0" i="0" u="none" strike="noStrike" kern="0" cap="none" spc="0" normalizeH="0" baseline="0" noProof="1">
                <a:ln>
                  <a:noFill/>
                </a:ln>
                <a:solidFill>
                  <a:prstClr val="black"/>
                </a:solidFill>
                <a:effectLst/>
                <a:uLnTx/>
                <a:uFillTx/>
                <a:latin typeface="华文楷体" panose="02010600040101010101" pitchFamily="2" charset="-122"/>
                <a:ea typeface="华文楷体" panose="02010600040101010101" pitchFamily="2" charset="-122"/>
              </a:rPr>
              <a:t>（复印件）或建筑工程承包合同（复印件）；</a:t>
            </a:r>
            <a:br>
              <a:rPr kumimoji="0" lang="zh-CN" altLang="en-US" b="0" i="0" u="none" strike="noStrike" kern="0" cap="none" spc="0" normalizeH="0" baseline="0" noProof="0" dirty="0">
                <a:ln>
                  <a:noFill/>
                </a:ln>
                <a:solidFill>
                  <a:prstClr val="black"/>
                </a:solidFill>
                <a:effectLst/>
                <a:uLnTx/>
                <a:uFillTx/>
                <a:latin typeface="华文楷体" panose="02010600040101010101" pitchFamily="2" charset="-122"/>
                <a:ea typeface="华文楷体" panose="02010600040101010101" pitchFamily="2" charset="-122"/>
              </a:rPr>
            </a:br>
            <a:r>
              <a:rPr kumimoji="0" lang="zh-CN" altLang="en-US" b="0" i="0" u="none" strike="noStrike" kern="0" cap="none" spc="0" normalizeH="0" baseline="0" noProof="1">
                <a:ln>
                  <a:noFill/>
                </a:ln>
                <a:solidFill>
                  <a:prstClr val="black"/>
                </a:solidFill>
                <a:effectLst/>
                <a:uLnTx/>
                <a:uFillTx/>
                <a:latin typeface="华文楷体" panose="02010600040101010101" pitchFamily="2" charset="-122"/>
                <a:ea typeface="华文楷体" panose="02010600040101010101" pitchFamily="2" charset="-122"/>
              </a:rPr>
              <a:t>（二）为</a:t>
            </a:r>
            <a:r>
              <a:rPr kumimoji="0" lang="zh-CN" altLang="en-US" b="0" i="0" u="none" strike="noStrike" kern="0" cap="none" spc="0" normalizeH="0" baseline="0" noProof="1">
                <a:ln>
                  <a:noFill/>
                </a:ln>
                <a:solidFill>
                  <a:srgbClr val="FF0000"/>
                </a:solidFill>
                <a:effectLst/>
                <a:uLnTx/>
                <a:uFillTx/>
                <a:latin typeface="华文楷体" panose="02010600040101010101" pitchFamily="2" charset="-122"/>
                <a:ea typeface="华文楷体" panose="02010600040101010101" pitchFamily="2" charset="-122"/>
              </a:rPr>
              <a:t>甲供工程</a:t>
            </a:r>
            <a:r>
              <a:rPr kumimoji="0" lang="zh-CN" altLang="en-US" b="0" i="0" u="none" strike="noStrike" kern="0" cap="none" spc="0" normalizeH="0" baseline="0" noProof="1">
                <a:ln>
                  <a:noFill/>
                </a:ln>
                <a:solidFill>
                  <a:prstClr val="black"/>
                </a:solidFill>
                <a:effectLst/>
                <a:uLnTx/>
                <a:uFillTx/>
                <a:latin typeface="华文楷体" panose="02010600040101010101" pitchFamily="2" charset="-122"/>
                <a:ea typeface="华文楷体" panose="02010600040101010101" pitchFamily="2" charset="-122"/>
              </a:rPr>
              <a:t>提供的建筑服务、以清包工方式提供的建筑服务，办理备案手续时应提交建筑工程承包合同（复印件）。</a:t>
            </a:r>
            <a:br>
              <a:rPr kumimoji="0" lang="zh-CN" altLang="en-US" b="0" i="0" u="none" strike="noStrike" kern="0" cap="none" spc="0" normalizeH="0" baseline="0" noProof="0" dirty="0">
                <a:ln>
                  <a:noFill/>
                </a:ln>
                <a:solidFill>
                  <a:prstClr val="black"/>
                </a:solidFill>
                <a:effectLst/>
                <a:uLnTx/>
                <a:uFillTx/>
                <a:latin typeface="华文楷体" panose="02010600040101010101" pitchFamily="2" charset="-122"/>
                <a:ea typeface="华文楷体" panose="02010600040101010101" pitchFamily="2" charset="-122"/>
              </a:rPr>
            </a:br>
            <a:r>
              <a:rPr kumimoji="0" lang="zh-CN" altLang="en-US" b="0" i="0" u="none" strike="noStrike" kern="0" cap="none" spc="0" normalizeH="0" baseline="0" noProof="0" dirty="0">
                <a:ln>
                  <a:noFill/>
                </a:ln>
                <a:solidFill>
                  <a:prstClr val="black"/>
                </a:solidFill>
                <a:effectLst/>
                <a:uLnTx/>
                <a:uFillTx/>
                <a:latin typeface="华文楷体" panose="02010600040101010101" pitchFamily="2" charset="-122"/>
                <a:ea typeface="华文楷体" panose="02010600040101010101" pitchFamily="2" charset="-122"/>
              </a:rPr>
              <a:t>   </a:t>
            </a:r>
            <a:r>
              <a:rPr lang="zh-CN" altLang="en-US" dirty="0">
                <a:solidFill>
                  <a:prstClr val="black"/>
                </a:solidFill>
                <a:latin typeface="华文楷体" panose="02010600040101010101" pitchFamily="2" charset="-122"/>
                <a:ea typeface="华文楷体" panose="02010600040101010101" pitchFamily="2" charset="-122"/>
              </a:rPr>
              <a:t>三、纳税人备案后提供其他适用或选择适用简易计税方法的建筑服务，不再备案。纳税人应按照本公告第二条规定的资料范围，</a:t>
            </a:r>
            <a:r>
              <a:rPr lang="zh-CN" altLang="en-US" dirty="0">
                <a:solidFill>
                  <a:srgbClr val="FF0000"/>
                </a:solidFill>
                <a:latin typeface="华文楷体" panose="02010600040101010101" pitchFamily="2" charset="-122"/>
                <a:ea typeface="华文楷体" panose="02010600040101010101" pitchFamily="2" charset="-122"/>
              </a:rPr>
              <a:t>完整保留其他适用或选择适用简易计税方法建筑服务的资料备查，否则该建筑服务不得适用简易计税方法计税。</a:t>
            </a:r>
            <a:br>
              <a:rPr lang="zh-CN" altLang="en-US" dirty="0">
                <a:solidFill>
                  <a:srgbClr val="FF0000"/>
                </a:solidFill>
                <a:latin typeface="华文楷体" panose="02010600040101010101" pitchFamily="2" charset="-122"/>
                <a:ea typeface="华文楷体" panose="02010600040101010101" pitchFamily="2" charset="-122"/>
              </a:rPr>
            </a:br>
            <a:r>
              <a:rPr lang="zh-CN" altLang="en-US" dirty="0">
                <a:solidFill>
                  <a:prstClr val="black"/>
                </a:solidFill>
                <a:latin typeface="华文楷体" panose="02010600040101010101" pitchFamily="2" charset="-122"/>
                <a:ea typeface="华文楷体" panose="02010600040101010101" pitchFamily="2" charset="-122"/>
              </a:rPr>
              <a:t>　　税务机关在后续管理中发现纳税人不能提供相关资料的，对少缴的税款应予追缴，并依照</a:t>
            </a:r>
            <a:r>
              <a:rPr lang="en-US" altLang="zh-CN" dirty="0">
                <a:solidFill>
                  <a:prstClr val="black"/>
                </a:solidFill>
                <a:latin typeface="华文楷体" panose="02010600040101010101" pitchFamily="2" charset="-122"/>
                <a:ea typeface="华文楷体" panose="02010600040101010101" pitchFamily="2" charset="-122"/>
              </a:rPr>
              <a:t>《</a:t>
            </a:r>
            <a:r>
              <a:rPr lang="zh-CN" altLang="en-US" dirty="0">
                <a:solidFill>
                  <a:prstClr val="black"/>
                </a:solidFill>
                <a:latin typeface="华文楷体" panose="02010600040101010101" pitchFamily="2" charset="-122"/>
                <a:ea typeface="华文楷体" panose="02010600040101010101" pitchFamily="2" charset="-122"/>
              </a:rPr>
              <a:t>中华人民共和国税收征收管理法</a:t>
            </a:r>
            <a:r>
              <a:rPr lang="en-US" altLang="zh-CN" dirty="0">
                <a:solidFill>
                  <a:prstClr val="black"/>
                </a:solidFill>
                <a:latin typeface="华文楷体" panose="02010600040101010101" pitchFamily="2" charset="-122"/>
                <a:ea typeface="华文楷体" panose="02010600040101010101" pitchFamily="2" charset="-122"/>
              </a:rPr>
              <a:t>》</a:t>
            </a:r>
            <a:r>
              <a:rPr lang="zh-CN" altLang="en-US" dirty="0">
                <a:solidFill>
                  <a:prstClr val="black"/>
                </a:solidFill>
                <a:latin typeface="华文楷体" panose="02010600040101010101" pitchFamily="2" charset="-122"/>
                <a:ea typeface="华文楷体" panose="02010600040101010101" pitchFamily="2" charset="-122"/>
              </a:rPr>
              <a:t>及其实施细则的有关规定处理。</a:t>
            </a:r>
            <a:br>
              <a:rPr lang="zh-CN" altLang="en-US" dirty="0">
                <a:solidFill>
                  <a:prstClr val="black"/>
                </a:solidFill>
                <a:latin typeface="华文楷体" panose="02010600040101010101" pitchFamily="2" charset="-122"/>
                <a:ea typeface="华文楷体" panose="02010600040101010101" pitchFamily="2" charset="-122"/>
              </a:rPr>
            </a:br>
            <a:r>
              <a:rPr lang="zh-CN" altLang="en-US" dirty="0">
                <a:solidFill>
                  <a:prstClr val="black"/>
                </a:solidFill>
                <a:latin typeface="华文楷体" panose="02010600040101010101" pitchFamily="2" charset="-122"/>
                <a:ea typeface="华文楷体" panose="02010600040101010101" pitchFamily="2" charset="-122"/>
              </a:rPr>
              <a:t>　　四、纳税人跨县（市）提供建筑服务适用或选择适用简易计税方法计税的，</a:t>
            </a:r>
            <a:r>
              <a:rPr lang="zh-CN" altLang="en-US" b="1" dirty="0">
                <a:solidFill>
                  <a:srgbClr val="FF0000"/>
                </a:solidFill>
                <a:latin typeface="华文楷体" panose="02010600040101010101" pitchFamily="2" charset="-122"/>
                <a:ea typeface="华文楷体" panose="02010600040101010101" pitchFamily="2" charset="-122"/>
              </a:rPr>
              <a:t>应按上述规定向机构所在地主管税务机关备案，建筑服务发生地主管税务机关无需备案。</a:t>
            </a:r>
            <a:br>
              <a:rPr lang="zh-CN" altLang="en-US" dirty="0">
                <a:solidFill>
                  <a:prstClr val="black"/>
                </a:solidFill>
                <a:latin typeface="华文楷体" panose="02010600040101010101" pitchFamily="2" charset="-122"/>
                <a:ea typeface="华文楷体" panose="02010600040101010101" pitchFamily="2" charset="-122"/>
              </a:rPr>
            </a:br>
            <a:r>
              <a:rPr lang="zh-CN" altLang="en-US" dirty="0">
                <a:solidFill>
                  <a:prstClr val="black"/>
                </a:solidFill>
                <a:latin typeface="华文楷体" panose="02010600040101010101" pitchFamily="2" charset="-122"/>
                <a:ea typeface="华文楷体" panose="02010600040101010101" pitchFamily="2" charset="-122"/>
              </a:rPr>
              <a:t>　　五、本公告自</a:t>
            </a:r>
            <a:r>
              <a:rPr lang="en-US" altLang="zh-CN" dirty="0">
                <a:solidFill>
                  <a:prstClr val="black"/>
                </a:solidFill>
                <a:latin typeface="华文楷体" panose="02010600040101010101" pitchFamily="2" charset="-122"/>
                <a:ea typeface="华文楷体" panose="02010600040101010101" pitchFamily="2" charset="-122"/>
              </a:rPr>
              <a:t>2018</a:t>
            </a:r>
            <a:r>
              <a:rPr lang="zh-CN" altLang="en-US" dirty="0">
                <a:solidFill>
                  <a:prstClr val="black"/>
                </a:solidFill>
                <a:latin typeface="华文楷体" panose="02010600040101010101" pitchFamily="2" charset="-122"/>
                <a:ea typeface="华文楷体" panose="02010600040101010101" pitchFamily="2" charset="-122"/>
              </a:rPr>
              <a:t>年</a:t>
            </a:r>
            <a:r>
              <a:rPr lang="en-US" altLang="zh-CN" dirty="0">
                <a:solidFill>
                  <a:prstClr val="black"/>
                </a:solidFill>
                <a:latin typeface="华文楷体" panose="02010600040101010101" pitchFamily="2" charset="-122"/>
                <a:ea typeface="华文楷体" panose="02010600040101010101" pitchFamily="2" charset="-122"/>
              </a:rPr>
              <a:t>1</a:t>
            </a:r>
            <a:r>
              <a:rPr lang="zh-CN" altLang="en-US" dirty="0">
                <a:solidFill>
                  <a:prstClr val="black"/>
                </a:solidFill>
                <a:latin typeface="华文楷体" panose="02010600040101010101" pitchFamily="2" charset="-122"/>
                <a:ea typeface="华文楷体" panose="02010600040101010101" pitchFamily="2" charset="-122"/>
              </a:rPr>
              <a:t>月</a:t>
            </a:r>
            <a:r>
              <a:rPr lang="en-US" altLang="zh-CN" dirty="0">
                <a:solidFill>
                  <a:prstClr val="black"/>
                </a:solidFill>
                <a:latin typeface="华文楷体" panose="02010600040101010101" pitchFamily="2" charset="-122"/>
                <a:ea typeface="华文楷体" panose="02010600040101010101" pitchFamily="2" charset="-122"/>
              </a:rPr>
              <a:t>1</a:t>
            </a:r>
            <a:r>
              <a:rPr lang="zh-CN" altLang="en-US" dirty="0">
                <a:solidFill>
                  <a:prstClr val="black"/>
                </a:solidFill>
                <a:latin typeface="华文楷体" panose="02010600040101010101" pitchFamily="2" charset="-122"/>
                <a:ea typeface="华文楷体" panose="02010600040101010101" pitchFamily="2" charset="-122"/>
              </a:rPr>
              <a:t>日起施行。</a:t>
            </a:r>
            <a:br>
              <a:rPr lang="zh-CN" altLang="en-US" dirty="0">
                <a:solidFill>
                  <a:prstClr val="black"/>
                </a:solidFill>
                <a:latin typeface="华文楷体" panose="02010600040101010101" pitchFamily="2" charset="-122"/>
                <a:ea typeface="华文楷体" panose="02010600040101010101" pitchFamily="2" charset="-122"/>
              </a:rPr>
            </a:br>
            <a:endParaRPr kumimoji="0" lang="zh-CN" altLang="en-US" b="0" i="0" u="none" strike="noStrike" kern="0" cap="none" spc="0" normalizeH="0" baseline="0" noProof="0" dirty="0">
              <a:ln>
                <a:noFill/>
              </a:ln>
              <a:solidFill>
                <a:sysClr val="windowText" lastClr="000000"/>
              </a:solidFill>
              <a:effectLst/>
              <a:uLnTx/>
              <a:uFillTx/>
            </a:endParaRPr>
          </a:p>
        </p:txBody>
      </p:sp>
      <p:pic>
        <p:nvPicPr>
          <p:cNvPr id="3" name="图片 2"/>
          <p:cNvPicPr>
            <a:picLocks noChangeAspect="1"/>
          </p:cNvPicPr>
          <p:nvPr/>
        </p:nvPicPr>
        <p:blipFill>
          <a:blip r:embed="rId1"/>
          <a:stretch>
            <a:fillRect/>
          </a:stretch>
        </p:blipFill>
        <p:spPr>
          <a:xfrm>
            <a:off x="1254551" y="405611"/>
            <a:ext cx="6364776" cy="963251"/>
          </a:xfrm>
          <a:prstGeom prst="rect">
            <a:avLst/>
          </a:prstGeo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1349430" y="647358"/>
            <a:ext cx="5912196" cy="646331"/>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defRPr/>
            </a:pPr>
            <a:r>
              <a:rPr kumimoji="0" lang="en-US" altLang="zh-CN" sz="3600" b="1" i="0" u="none" strike="noStrike" kern="0" cap="none" spc="0" normalizeH="0" baseline="0" noProof="0" dirty="0">
                <a:ln>
                  <a:noFill/>
                </a:ln>
                <a:solidFill>
                  <a:prstClr val="black"/>
                </a:solidFill>
                <a:effectLst/>
                <a:uLnTx/>
                <a:uFillTx/>
                <a:latin typeface="华文楷体" panose="02010600040101010101" pitchFamily="2" charset="-122"/>
                <a:ea typeface="华文楷体" panose="02010600040101010101" pitchFamily="2" charset="-122"/>
                <a:cs typeface="+mj-cs"/>
              </a:rPr>
              <a:t>3</a:t>
            </a:r>
            <a:r>
              <a:rPr kumimoji="0" lang="zh-CN" altLang="en-US" sz="3600" b="1" i="0" u="none" strike="noStrike" kern="0" cap="none" spc="0" normalizeH="0" baseline="0" noProof="0" dirty="0">
                <a:ln>
                  <a:noFill/>
                </a:ln>
                <a:solidFill>
                  <a:prstClr val="black"/>
                </a:solidFill>
                <a:effectLst/>
                <a:uLnTx/>
                <a:uFillTx/>
                <a:latin typeface="华文楷体" panose="02010600040101010101" pitchFamily="2" charset="-122"/>
                <a:ea typeface="华文楷体" panose="02010600040101010101" pitchFamily="2" charset="-122"/>
                <a:cs typeface="+mj-cs"/>
              </a:rPr>
              <a:t>、应纳税额计算</a:t>
            </a:r>
            <a:r>
              <a:rPr kumimoji="0" lang="en-US" altLang="zh-CN" sz="3600" b="1" i="0" u="none" strike="noStrike" kern="0" cap="none" spc="0" normalizeH="0" baseline="0" noProof="0" dirty="0">
                <a:ln>
                  <a:noFill/>
                </a:ln>
                <a:solidFill>
                  <a:prstClr val="black"/>
                </a:solidFill>
                <a:effectLst/>
                <a:uLnTx/>
                <a:uFillTx/>
                <a:latin typeface="华文楷体" panose="02010600040101010101" pitchFamily="2" charset="-122"/>
                <a:ea typeface="华文楷体" panose="02010600040101010101" pitchFamily="2" charset="-122"/>
                <a:cs typeface="+mj-cs"/>
              </a:rPr>
              <a:t>---</a:t>
            </a:r>
            <a:r>
              <a:rPr kumimoji="0" lang="zh-CN" altLang="en-US" sz="3600" b="1" i="0" u="none" strike="noStrike" kern="0" cap="none" spc="0" normalizeH="0" baseline="0" noProof="0" dirty="0">
                <a:ln>
                  <a:noFill/>
                </a:ln>
                <a:solidFill>
                  <a:prstClr val="black"/>
                </a:solidFill>
                <a:effectLst/>
                <a:uLnTx/>
                <a:uFillTx/>
                <a:latin typeface="华文楷体" panose="02010600040101010101" pitchFamily="2" charset="-122"/>
                <a:ea typeface="华文楷体" panose="02010600040101010101" pitchFamily="2" charset="-122"/>
                <a:cs typeface="+mj-cs"/>
              </a:rPr>
              <a:t>一般计税</a:t>
            </a:r>
            <a:endParaRPr kumimoji="0" lang="zh-CN" altLang="en-US" sz="1800" b="0" i="0" u="none" strike="noStrike" kern="0" cap="none" spc="0" normalizeH="0" baseline="0" noProof="0" dirty="0">
              <a:ln>
                <a:noFill/>
              </a:ln>
              <a:solidFill>
                <a:sysClr val="windowText" lastClr="000000"/>
              </a:solidFill>
              <a:effectLst/>
              <a:uLnTx/>
              <a:uFillTx/>
            </a:endParaRPr>
          </a:p>
        </p:txBody>
      </p:sp>
      <p:sp>
        <p:nvSpPr>
          <p:cNvPr id="3" name="矩形 2"/>
          <p:cNvSpPr/>
          <p:nvPr/>
        </p:nvSpPr>
        <p:spPr>
          <a:xfrm>
            <a:off x="1149844" y="1505749"/>
            <a:ext cx="10239090" cy="5330690"/>
          </a:xfrm>
          <a:prstGeom prst="rect">
            <a:avLst/>
          </a:prstGeom>
        </p:spPr>
        <p:txBody>
          <a:bodyPr wrap="square">
            <a:spAutoFit/>
          </a:bodyPr>
          <a:lstStyle/>
          <a:p>
            <a:pPr lvl="0" fontAlgn="base">
              <a:lnSpc>
                <a:spcPct val="90000"/>
              </a:lnSpc>
              <a:spcBef>
                <a:spcPts val="1000"/>
              </a:spcBef>
              <a:spcAft>
                <a:spcPct val="0"/>
              </a:spcAft>
            </a:pPr>
            <a:r>
              <a:rPr lang="zh-CN" altLang="en-US" sz="2000" dirty="0">
                <a:solidFill>
                  <a:srgbClr val="FF0000"/>
                </a:solidFill>
                <a:latin typeface="华文楷体" panose="02010600040101010101" pitchFamily="2" charset="-122"/>
                <a:ea typeface="华文楷体" panose="02010600040101010101" pitchFamily="2" charset="-122"/>
              </a:rPr>
              <a:t>增值税暂行条例：</a:t>
            </a:r>
            <a:endParaRPr lang="en-US" altLang="zh-CN" sz="2000" dirty="0">
              <a:solidFill>
                <a:srgbClr val="FF0000"/>
              </a:solidFill>
              <a:latin typeface="华文楷体" panose="02010600040101010101" pitchFamily="2" charset="-122"/>
              <a:ea typeface="华文楷体" panose="02010600040101010101" pitchFamily="2" charset="-122"/>
            </a:endParaRPr>
          </a:p>
          <a:p>
            <a:pPr lvl="0" fontAlgn="base">
              <a:lnSpc>
                <a:spcPct val="90000"/>
              </a:lnSpc>
              <a:spcBef>
                <a:spcPts val="1000"/>
              </a:spcBef>
              <a:spcAft>
                <a:spcPct val="0"/>
              </a:spcAft>
            </a:pPr>
            <a:r>
              <a:rPr lang="zh-CN" altLang="en-US" sz="2000" dirty="0">
                <a:solidFill>
                  <a:prstClr val="black"/>
                </a:solidFill>
                <a:latin typeface="华文楷体" panose="02010600040101010101" pitchFamily="2" charset="-122"/>
                <a:ea typeface="华文楷体" panose="02010600040101010101" pitchFamily="2" charset="-122"/>
              </a:rPr>
              <a:t>第四条　除本条例第十一条规定外，纳税人销售货物、劳务、服务、无形资产、不动产（以下统称应税销售行为），应纳税额为当期销项税额抵扣当期进项税额后的余额。应纳税额计算公式：</a:t>
            </a:r>
            <a:endParaRPr lang="zh-CN" altLang="en-US" sz="2000" dirty="0">
              <a:solidFill>
                <a:prstClr val="black"/>
              </a:solidFill>
              <a:latin typeface="华文楷体" panose="02010600040101010101" pitchFamily="2" charset="-122"/>
              <a:ea typeface="华文楷体" panose="02010600040101010101" pitchFamily="2" charset="-122"/>
            </a:endParaRPr>
          </a:p>
          <a:p>
            <a:pPr lvl="0" fontAlgn="base">
              <a:lnSpc>
                <a:spcPct val="90000"/>
              </a:lnSpc>
              <a:spcBef>
                <a:spcPts val="1000"/>
              </a:spcBef>
              <a:spcAft>
                <a:spcPct val="0"/>
              </a:spcAft>
            </a:pPr>
            <a:r>
              <a:rPr lang="zh-CN" altLang="en-US" sz="2000" dirty="0">
                <a:solidFill>
                  <a:prstClr val="black"/>
                </a:solidFill>
                <a:latin typeface="华文楷体" panose="02010600040101010101" pitchFamily="2" charset="-122"/>
                <a:ea typeface="华文楷体" panose="02010600040101010101" pitchFamily="2" charset="-122"/>
              </a:rPr>
              <a:t>　　</a:t>
            </a:r>
            <a:r>
              <a:rPr lang="zh-CN" altLang="en-US" sz="2000" dirty="0">
                <a:solidFill>
                  <a:srgbClr val="FF0000"/>
                </a:solidFill>
                <a:latin typeface="华文楷体" panose="02010600040101010101" pitchFamily="2" charset="-122"/>
                <a:ea typeface="华文楷体" panose="02010600040101010101" pitchFamily="2" charset="-122"/>
              </a:rPr>
              <a:t>应纳税额</a:t>
            </a:r>
            <a:r>
              <a:rPr lang="en-US" altLang="zh-CN" sz="2000" dirty="0">
                <a:solidFill>
                  <a:srgbClr val="FF0000"/>
                </a:solidFill>
                <a:latin typeface="华文楷体" panose="02010600040101010101" pitchFamily="2" charset="-122"/>
                <a:ea typeface="华文楷体" panose="02010600040101010101" pitchFamily="2" charset="-122"/>
              </a:rPr>
              <a:t>=</a:t>
            </a:r>
            <a:r>
              <a:rPr lang="zh-CN" altLang="en-US" sz="2000" dirty="0">
                <a:solidFill>
                  <a:srgbClr val="FF0000"/>
                </a:solidFill>
                <a:latin typeface="华文楷体" panose="02010600040101010101" pitchFamily="2" charset="-122"/>
                <a:ea typeface="华文楷体" panose="02010600040101010101" pitchFamily="2" charset="-122"/>
              </a:rPr>
              <a:t>当期销项税额－当期进项税额</a:t>
            </a:r>
            <a:endParaRPr lang="zh-CN" altLang="en-US" sz="2000" dirty="0">
              <a:solidFill>
                <a:srgbClr val="FF0000"/>
              </a:solidFill>
              <a:latin typeface="华文楷体" panose="02010600040101010101" pitchFamily="2" charset="-122"/>
              <a:ea typeface="华文楷体" panose="02010600040101010101" pitchFamily="2" charset="-122"/>
            </a:endParaRPr>
          </a:p>
          <a:p>
            <a:pPr lvl="0" fontAlgn="base">
              <a:spcBef>
                <a:spcPct val="0"/>
              </a:spcBef>
              <a:spcAft>
                <a:spcPct val="0"/>
              </a:spcAft>
            </a:pPr>
            <a:r>
              <a:rPr lang="zh-CN" altLang="en-US" sz="2000" dirty="0">
                <a:solidFill>
                  <a:prstClr val="black"/>
                </a:solidFill>
                <a:latin typeface="华文楷体" panose="02010600040101010101" pitchFamily="2" charset="-122"/>
                <a:ea typeface="华文楷体" panose="02010600040101010101" pitchFamily="2" charset="-122"/>
              </a:rPr>
              <a:t>　　当期销项税额小于当期进项税额不足抵扣时，</a:t>
            </a:r>
            <a:r>
              <a:rPr lang="zh-CN" altLang="en-US" sz="2000" dirty="0">
                <a:solidFill>
                  <a:srgbClr val="FF0000"/>
                </a:solidFill>
                <a:latin typeface="华文楷体" panose="02010600040101010101" pitchFamily="2" charset="-122"/>
                <a:ea typeface="华文楷体" panose="02010600040101010101" pitchFamily="2" charset="-122"/>
              </a:rPr>
              <a:t>其不足部分可以结转下期继续抵扣。</a:t>
            </a:r>
            <a:r>
              <a:rPr lang="zh-CN" altLang="en-US" sz="2000" dirty="0">
                <a:solidFill>
                  <a:srgbClr val="000000"/>
                </a:solidFill>
                <a:latin typeface="华文楷体" panose="02010600040101010101" pitchFamily="2" charset="-122"/>
                <a:ea typeface="华文楷体" panose="02010600040101010101" pitchFamily="2" charset="-122"/>
              </a:rPr>
              <a:t>当期销项税额小于当期进项税额不足抵扣时，</a:t>
            </a:r>
            <a:r>
              <a:rPr lang="zh-CN" altLang="en-US" sz="2000" dirty="0">
                <a:solidFill>
                  <a:srgbClr val="FF0000"/>
                </a:solidFill>
                <a:latin typeface="华文楷体" panose="02010600040101010101" pitchFamily="2" charset="-122"/>
                <a:ea typeface="华文楷体" panose="02010600040101010101" pitchFamily="2" charset="-122"/>
              </a:rPr>
              <a:t>其不足部分可以结转下期继续抵扣。</a:t>
            </a:r>
            <a:endParaRPr lang="zh-CN" altLang="en-US" sz="2000" dirty="0">
              <a:solidFill>
                <a:srgbClr val="FF0000"/>
              </a:solidFill>
              <a:latin typeface="华文楷体" panose="02010600040101010101" pitchFamily="2" charset="-122"/>
              <a:ea typeface="华文楷体" panose="02010600040101010101" pitchFamily="2" charset="-122"/>
            </a:endParaRPr>
          </a:p>
          <a:p>
            <a:pPr lvl="0" fontAlgn="base">
              <a:spcBef>
                <a:spcPct val="0"/>
              </a:spcBef>
              <a:spcAft>
                <a:spcPct val="0"/>
              </a:spcAft>
            </a:pPr>
            <a:endParaRPr lang="zh-CN" altLang="en-US" sz="2000" dirty="0">
              <a:solidFill>
                <a:srgbClr val="000000"/>
              </a:solidFill>
              <a:latin typeface="华文楷体" panose="02010600040101010101" pitchFamily="2" charset="-122"/>
              <a:ea typeface="华文楷体" panose="02010600040101010101" pitchFamily="2" charset="-122"/>
            </a:endParaRPr>
          </a:p>
          <a:p>
            <a:pPr lvl="0" fontAlgn="base">
              <a:spcBef>
                <a:spcPct val="0"/>
              </a:spcBef>
              <a:spcAft>
                <a:spcPct val="0"/>
              </a:spcAft>
            </a:pPr>
            <a:r>
              <a:rPr lang="zh-CN" altLang="en-US" sz="2000" dirty="0">
                <a:solidFill>
                  <a:srgbClr val="FF0000"/>
                </a:solidFill>
                <a:latin typeface="华文楷体" panose="02010600040101010101" pitchFamily="2" charset="-122"/>
                <a:ea typeface="华文楷体" panose="02010600040101010101" pitchFamily="2" charset="-122"/>
              </a:rPr>
              <a:t>关于</a:t>
            </a:r>
            <a:r>
              <a:rPr lang="en-US" altLang="zh-CN" sz="2000" dirty="0">
                <a:solidFill>
                  <a:srgbClr val="FF0000"/>
                </a:solidFill>
                <a:latin typeface="华文楷体" panose="02010600040101010101" pitchFamily="2" charset="-122"/>
                <a:ea typeface="华文楷体" panose="02010600040101010101" pitchFamily="2" charset="-122"/>
              </a:rPr>
              <a:t>2018</a:t>
            </a:r>
            <a:r>
              <a:rPr lang="zh-CN" altLang="en-US" sz="2000" dirty="0">
                <a:solidFill>
                  <a:srgbClr val="FF0000"/>
                </a:solidFill>
                <a:latin typeface="华文楷体" panose="02010600040101010101" pitchFamily="2" charset="-122"/>
                <a:ea typeface="华文楷体" panose="02010600040101010101" pitchFamily="2" charset="-122"/>
              </a:rPr>
              <a:t>年退还部分行业增值税留抵税额有关税收政策的通知</a:t>
            </a:r>
            <a:endParaRPr lang="zh-CN" altLang="en-US" sz="2000" dirty="0">
              <a:solidFill>
                <a:srgbClr val="FF0000"/>
              </a:solidFill>
              <a:latin typeface="华文楷体" panose="02010600040101010101" pitchFamily="2" charset="-122"/>
              <a:ea typeface="华文楷体" panose="02010600040101010101" pitchFamily="2" charset="-122"/>
            </a:endParaRPr>
          </a:p>
          <a:p>
            <a:pPr lvl="0" fontAlgn="base">
              <a:spcBef>
                <a:spcPct val="0"/>
              </a:spcBef>
              <a:spcAft>
                <a:spcPct val="0"/>
              </a:spcAft>
            </a:pPr>
            <a:r>
              <a:rPr lang="zh-CN" altLang="en-US" sz="2000" dirty="0">
                <a:solidFill>
                  <a:srgbClr val="FF0000"/>
                </a:solidFill>
                <a:latin typeface="华文楷体" panose="02010600040101010101" pitchFamily="2" charset="-122"/>
                <a:ea typeface="华文楷体" panose="02010600040101010101" pitchFamily="2" charset="-122"/>
              </a:rPr>
              <a:t>财税</a:t>
            </a:r>
            <a:r>
              <a:rPr lang="en-US" altLang="zh-CN" sz="2000" dirty="0">
                <a:solidFill>
                  <a:srgbClr val="FF0000"/>
                </a:solidFill>
                <a:latin typeface="华文楷体" panose="02010600040101010101" pitchFamily="2" charset="-122"/>
                <a:ea typeface="华文楷体" panose="02010600040101010101" pitchFamily="2" charset="-122"/>
              </a:rPr>
              <a:t>〔2018〕70</a:t>
            </a:r>
            <a:r>
              <a:rPr lang="zh-CN" altLang="en-US" sz="2000" dirty="0">
                <a:solidFill>
                  <a:srgbClr val="FF0000"/>
                </a:solidFill>
                <a:latin typeface="华文楷体" panose="02010600040101010101" pitchFamily="2" charset="-122"/>
                <a:ea typeface="华文楷体" panose="02010600040101010101" pitchFamily="2" charset="-122"/>
              </a:rPr>
              <a:t>号</a:t>
            </a:r>
            <a:endParaRPr lang="zh-CN" altLang="en-US" sz="2000" dirty="0">
              <a:solidFill>
                <a:srgbClr val="FF0000"/>
              </a:solidFill>
              <a:latin typeface="华文楷体" panose="02010600040101010101" pitchFamily="2" charset="-122"/>
              <a:ea typeface="华文楷体" panose="02010600040101010101" pitchFamily="2" charset="-122"/>
            </a:endParaRPr>
          </a:p>
          <a:p>
            <a:pPr lvl="0" fontAlgn="base">
              <a:spcBef>
                <a:spcPct val="0"/>
              </a:spcBef>
              <a:spcAft>
                <a:spcPct val="0"/>
              </a:spcAft>
            </a:pPr>
            <a:r>
              <a:rPr lang="zh-CN" altLang="en-US" sz="2000" dirty="0">
                <a:solidFill>
                  <a:srgbClr val="000000"/>
                </a:solidFill>
                <a:latin typeface="华文楷体" panose="02010600040101010101" pitchFamily="2" charset="-122"/>
                <a:ea typeface="华文楷体" panose="02010600040101010101" pitchFamily="2" charset="-122"/>
              </a:rPr>
              <a:t>为助力经济高质量发展，</a:t>
            </a:r>
            <a:r>
              <a:rPr lang="en-US" altLang="zh-CN" sz="2000" dirty="0">
                <a:solidFill>
                  <a:srgbClr val="000000"/>
                </a:solidFill>
                <a:latin typeface="华文楷体" panose="02010600040101010101" pitchFamily="2" charset="-122"/>
                <a:ea typeface="华文楷体" panose="02010600040101010101" pitchFamily="2" charset="-122"/>
              </a:rPr>
              <a:t>2018</a:t>
            </a:r>
            <a:r>
              <a:rPr lang="zh-CN" altLang="en-US" sz="2000" dirty="0">
                <a:solidFill>
                  <a:srgbClr val="000000"/>
                </a:solidFill>
                <a:latin typeface="华文楷体" panose="02010600040101010101" pitchFamily="2" charset="-122"/>
                <a:ea typeface="华文楷体" panose="02010600040101010101" pitchFamily="2" charset="-122"/>
              </a:rPr>
              <a:t>年对部分行业增值税期末留抵税额予以退还。现将有关事项通知如下：</a:t>
            </a:r>
            <a:endParaRPr lang="zh-CN" altLang="en-US" sz="2000" dirty="0">
              <a:solidFill>
                <a:srgbClr val="000000"/>
              </a:solidFill>
              <a:latin typeface="华文楷体" panose="02010600040101010101" pitchFamily="2" charset="-122"/>
              <a:ea typeface="华文楷体" panose="02010600040101010101" pitchFamily="2" charset="-122"/>
            </a:endParaRPr>
          </a:p>
          <a:p>
            <a:pPr lvl="0" fontAlgn="base">
              <a:spcBef>
                <a:spcPct val="0"/>
              </a:spcBef>
              <a:spcAft>
                <a:spcPct val="0"/>
              </a:spcAft>
            </a:pPr>
            <a:r>
              <a:rPr lang="zh-CN" altLang="en-US" sz="2000" dirty="0">
                <a:solidFill>
                  <a:srgbClr val="000000"/>
                </a:solidFill>
                <a:latin typeface="华文楷体" panose="02010600040101010101" pitchFamily="2" charset="-122"/>
                <a:ea typeface="华文楷体" panose="02010600040101010101" pitchFamily="2" charset="-122"/>
              </a:rPr>
              <a:t>　　一、退还期末留抵税额的行业企业范围</a:t>
            </a:r>
            <a:endParaRPr lang="zh-CN" altLang="en-US" sz="2000" dirty="0">
              <a:solidFill>
                <a:srgbClr val="000000"/>
              </a:solidFill>
              <a:latin typeface="华文楷体" panose="02010600040101010101" pitchFamily="2" charset="-122"/>
              <a:ea typeface="华文楷体" panose="02010600040101010101" pitchFamily="2" charset="-122"/>
            </a:endParaRPr>
          </a:p>
          <a:p>
            <a:pPr lvl="0" fontAlgn="base">
              <a:spcBef>
                <a:spcPct val="0"/>
              </a:spcBef>
              <a:spcAft>
                <a:spcPct val="0"/>
              </a:spcAft>
            </a:pPr>
            <a:r>
              <a:rPr lang="zh-CN" altLang="en-US" sz="2000" dirty="0">
                <a:solidFill>
                  <a:srgbClr val="000000"/>
                </a:solidFill>
                <a:latin typeface="华文楷体" panose="02010600040101010101" pitchFamily="2" charset="-122"/>
                <a:ea typeface="华文楷体" panose="02010600040101010101" pitchFamily="2" charset="-122"/>
              </a:rPr>
              <a:t>　　退还增值税期末留抵税额的行业包括</a:t>
            </a:r>
            <a:r>
              <a:rPr lang="zh-CN" altLang="en-US" sz="2000" dirty="0">
                <a:solidFill>
                  <a:srgbClr val="FF0000"/>
                </a:solidFill>
                <a:latin typeface="华文楷体" panose="02010600040101010101" pitchFamily="2" charset="-122"/>
                <a:ea typeface="华文楷体" panose="02010600040101010101" pitchFamily="2" charset="-122"/>
              </a:rPr>
              <a:t>装备制造等先进制造业、研发等现代服务业和电网企业</a:t>
            </a:r>
            <a:r>
              <a:rPr lang="zh-CN" altLang="en-US" sz="2000" dirty="0">
                <a:solidFill>
                  <a:srgbClr val="000000"/>
                </a:solidFill>
                <a:latin typeface="华文楷体" panose="02010600040101010101" pitchFamily="2" charset="-122"/>
                <a:ea typeface="华文楷体" panose="02010600040101010101" pitchFamily="2" charset="-122"/>
              </a:rPr>
              <a:t>，具体范围如下</a:t>
            </a:r>
            <a:endParaRPr lang="zh-CN" altLang="en-US" sz="2000" dirty="0">
              <a:solidFill>
                <a:srgbClr val="000000"/>
              </a:solidFill>
              <a:latin typeface="华文楷体" panose="02010600040101010101" pitchFamily="2" charset="-122"/>
              <a:ea typeface="华文楷体" panose="02010600040101010101" pitchFamily="2" charset="-122"/>
            </a:endParaRPr>
          </a:p>
          <a:p>
            <a:pPr lvl="0" fontAlgn="base">
              <a:lnSpc>
                <a:spcPct val="90000"/>
              </a:lnSpc>
              <a:spcBef>
                <a:spcPts val="1000"/>
              </a:spcBef>
              <a:spcAft>
                <a:spcPct val="0"/>
              </a:spcAft>
            </a:pPr>
            <a:endParaRPr lang="zh-CN" altLang="zh-CN" sz="2800" dirty="0">
              <a:solidFill>
                <a:srgbClr val="FF0000"/>
              </a:solidFill>
              <a:latin typeface="华文楷体" panose="02010600040101010101" pitchFamily="2" charset="-122"/>
              <a:ea typeface="华文楷体" panose="02010600040101010101" pitchFamily="2" charset="-122"/>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1281255" y="1418141"/>
            <a:ext cx="10250041" cy="4646400"/>
          </a:xfrm>
          <a:prstGeom prst="rect">
            <a:avLst/>
          </a:prstGeom>
        </p:spPr>
        <p:txBody>
          <a:bodyPr wrap="square">
            <a:spAutoFit/>
          </a:bodyPr>
          <a:lstStyle/>
          <a:p>
            <a:pPr marL="635" marR="0" lvl="0" indent="0" defTabSz="914400" eaLnBrk="1" fontAlgn="auto" latinLnBrk="0" hangingPunct="1">
              <a:lnSpc>
                <a:spcPct val="90000"/>
              </a:lnSpc>
              <a:spcBef>
                <a:spcPts val="1000"/>
              </a:spcBef>
              <a:spcAft>
                <a:spcPct val="0"/>
              </a:spcAft>
              <a:buClrTx/>
              <a:buSzTx/>
              <a:buFontTx/>
              <a:buNone/>
              <a:defRPr/>
            </a:pPr>
            <a:r>
              <a:rPr kumimoji="0" lang="zh-CN" altLang="en-US" sz="2400" b="1" i="0" u="none" strike="noStrike" kern="0" cap="none" spc="0" normalizeH="0" baseline="0" noProof="1">
                <a:ln>
                  <a:noFill/>
                </a:ln>
                <a:solidFill>
                  <a:srgbClr val="FF0000"/>
                </a:solidFill>
                <a:effectLst/>
                <a:uLnTx/>
                <a:uFillTx/>
                <a:latin typeface="华文楷体" panose="02010600040101010101" pitchFamily="2" charset="-122"/>
                <a:ea typeface="华文楷体" panose="02010600040101010101" pitchFamily="2" charset="-122"/>
              </a:rPr>
              <a:t>财政部 税务总局 海关总署公告</a:t>
            </a:r>
            <a:r>
              <a:rPr kumimoji="0" lang="en-US" altLang="zh-CN" sz="2400" b="1" i="0" u="none" strike="noStrike" kern="0" cap="none" spc="0" normalizeH="0" baseline="0" noProof="1">
                <a:ln>
                  <a:noFill/>
                </a:ln>
                <a:solidFill>
                  <a:srgbClr val="FF0000"/>
                </a:solidFill>
                <a:effectLst/>
                <a:uLnTx/>
                <a:uFillTx/>
                <a:latin typeface="华文楷体" panose="02010600040101010101" pitchFamily="2" charset="-122"/>
                <a:ea typeface="华文楷体" panose="02010600040101010101" pitchFamily="2" charset="-122"/>
              </a:rPr>
              <a:t>2019</a:t>
            </a:r>
            <a:r>
              <a:rPr kumimoji="0" lang="zh-CN" altLang="en-US" sz="2400" b="1" i="0" u="none" strike="noStrike" kern="0" cap="none" spc="0" normalizeH="0" baseline="0" noProof="1">
                <a:ln>
                  <a:noFill/>
                </a:ln>
                <a:solidFill>
                  <a:srgbClr val="FF0000"/>
                </a:solidFill>
                <a:effectLst/>
                <a:uLnTx/>
                <a:uFillTx/>
                <a:latin typeface="华文楷体" panose="02010600040101010101" pitchFamily="2" charset="-122"/>
                <a:ea typeface="华文楷体" panose="02010600040101010101" pitchFamily="2" charset="-122"/>
              </a:rPr>
              <a:t>年第</a:t>
            </a:r>
            <a:r>
              <a:rPr kumimoji="0" lang="en-US" altLang="zh-CN" sz="2400" b="1" i="0" u="none" strike="noStrike" kern="0" cap="none" spc="0" normalizeH="0" baseline="0" noProof="1">
                <a:ln>
                  <a:noFill/>
                </a:ln>
                <a:solidFill>
                  <a:srgbClr val="FF0000"/>
                </a:solidFill>
                <a:effectLst/>
                <a:uLnTx/>
                <a:uFillTx/>
                <a:latin typeface="华文楷体" panose="02010600040101010101" pitchFamily="2" charset="-122"/>
                <a:ea typeface="华文楷体" panose="02010600040101010101" pitchFamily="2" charset="-122"/>
              </a:rPr>
              <a:t>39</a:t>
            </a:r>
            <a:r>
              <a:rPr kumimoji="0" lang="zh-CN" altLang="en-US" sz="2400" b="1" i="0" u="none" strike="noStrike" kern="0" cap="none" spc="0" normalizeH="0" baseline="0" noProof="1">
                <a:ln>
                  <a:noFill/>
                </a:ln>
                <a:solidFill>
                  <a:srgbClr val="FF0000"/>
                </a:solidFill>
                <a:effectLst/>
                <a:uLnTx/>
                <a:uFillTx/>
                <a:latin typeface="华文楷体" panose="02010600040101010101" pitchFamily="2" charset="-122"/>
                <a:ea typeface="华文楷体" panose="02010600040101010101" pitchFamily="2" charset="-122"/>
              </a:rPr>
              <a:t>号：</a:t>
            </a:r>
            <a:endParaRPr kumimoji="0" lang="en-US" altLang="zh-CN" sz="2400" b="1" i="0" u="none" strike="noStrike" kern="0" cap="none" spc="0" normalizeH="0" baseline="0" noProof="1">
              <a:ln>
                <a:noFill/>
              </a:ln>
              <a:solidFill>
                <a:srgbClr val="FF0000"/>
              </a:solidFill>
              <a:effectLst/>
              <a:uLnTx/>
              <a:uFillTx/>
              <a:latin typeface="华文楷体" panose="02010600040101010101" pitchFamily="2" charset="-122"/>
              <a:ea typeface="华文楷体" panose="02010600040101010101" pitchFamily="2" charset="-122"/>
            </a:endParaRPr>
          </a:p>
          <a:p>
            <a:pPr marL="635" marR="0" lvl="0" indent="0" defTabSz="914400" eaLnBrk="1" fontAlgn="auto" latinLnBrk="0" hangingPunct="1">
              <a:lnSpc>
                <a:spcPct val="90000"/>
              </a:lnSpc>
              <a:spcBef>
                <a:spcPts val="1000"/>
              </a:spcBef>
              <a:spcAft>
                <a:spcPct val="0"/>
              </a:spcAft>
              <a:buClrTx/>
              <a:buSzTx/>
              <a:buFontTx/>
              <a:buNone/>
              <a:defRPr/>
            </a:pPr>
            <a:r>
              <a:rPr kumimoji="0" lang="zh-CN" altLang="en-US" sz="2400" b="1" i="0" u="none" strike="noStrike" kern="0" cap="none" spc="0" normalizeH="0" baseline="0" noProof="1">
                <a:ln>
                  <a:noFill/>
                </a:ln>
                <a:solidFill>
                  <a:prstClr val="black"/>
                </a:solidFill>
                <a:effectLst/>
                <a:uLnTx/>
                <a:uFillTx/>
                <a:latin typeface="华文楷体" panose="02010600040101010101" pitchFamily="2" charset="-122"/>
                <a:ea typeface="华文楷体" panose="02010600040101010101" pitchFamily="2" charset="-122"/>
              </a:rPr>
              <a:t>八、自</a:t>
            </a:r>
            <a:r>
              <a:rPr kumimoji="0" lang="en-US" altLang="zh-CN" sz="2400" b="1" i="0" u="none" strike="noStrike" kern="0" cap="none" spc="0" normalizeH="0" baseline="0" noProof="1">
                <a:ln>
                  <a:noFill/>
                </a:ln>
                <a:solidFill>
                  <a:prstClr val="black"/>
                </a:solidFill>
                <a:effectLst/>
                <a:uLnTx/>
                <a:uFillTx/>
                <a:latin typeface="华文楷体" panose="02010600040101010101" pitchFamily="2" charset="-122"/>
                <a:ea typeface="华文楷体" panose="02010600040101010101" pitchFamily="2" charset="-122"/>
              </a:rPr>
              <a:t>2019</a:t>
            </a:r>
            <a:r>
              <a:rPr kumimoji="0" lang="zh-CN" altLang="en-US" sz="2400" b="1" i="0" u="none" strike="noStrike" kern="0" cap="none" spc="0" normalizeH="0" baseline="0" noProof="1">
                <a:ln>
                  <a:noFill/>
                </a:ln>
                <a:solidFill>
                  <a:prstClr val="black"/>
                </a:solidFill>
                <a:effectLst/>
                <a:uLnTx/>
                <a:uFillTx/>
                <a:latin typeface="华文楷体" panose="02010600040101010101" pitchFamily="2" charset="-122"/>
                <a:ea typeface="华文楷体" panose="02010600040101010101" pitchFamily="2" charset="-122"/>
              </a:rPr>
              <a:t>年</a:t>
            </a:r>
            <a:r>
              <a:rPr kumimoji="0" lang="en-US" altLang="zh-CN" sz="2400" b="1" i="0" u="none" strike="noStrike" kern="0" cap="none" spc="0" normalizeH="0" baseline="0" noProof="1">
                <a:ln>
                  <a:noFill/>
                </a:ln>
                <a:solidFill>
                  <a:prstClr val="black"/>
                </a:solidFill>
                <a:effectLst/>
                <a:uLnTx/>
                <a:uFillTx/>
                <a:latin typeface="华文楷体" panose="02010600040101010101" pitchFamily="2" charset="-122"/>
                <a:ea typeface="华文楷体" panose="02010600040101010101" pitchFamily="2" charset="-122"/>
              </a:rPr>
              <a:t>4</a:t>
            </a:r>
            <a:r>
              <a:rPr kumimoji="0" lang="zh-CN" altLang="en-US" sz="2400" b="1" i="0" u="none" strike="noStrike" kern="0" cap="none" spc="0" normalizeH="0" baseline="0" noProof="1">
                <a:ln>
                  <a:noFill/>
                </a:ln>
                <a:solidFill>
                  <a:prstClr val="black"/>
                </a:solidFill>
                <a:effectLst/>
                <a:uLnTx/>
                <a:uFillTx/>
                <a:latin typeface="华文楷体" panose="02010600040101010101" pitchFamily="2" charset="-122"/>
                <a:ea typeface="华文楷体" panose="02010600040101010101" pitchFamily="2" charset="-122"/>
              </a:rPr>
              <a:t>月</a:t>
            </a:r>
            <a:r>
              <a:rPr kumimoji="0" lang="en-US" altLang="zh-CN" sz="2400" b="1" i="0" u="none" strike="noStrike" kern="0" cap="none" spc="0" normalizeH="0" baseline="0" noProof="1">
                <a:ln>
                  <a:noFill/>
                </a:ln>
                <a:solidFill>
                  <a:prstClr val="black"/>
                </a:solidFill>
                <a:effectLst/>
                <a:uLnTx/>
                <a:uFillTx/>
                <a:latin typeface="华文楷体" panose="02010600040101010101" pitchFamily="2" charset="-122"/>
                <a:ea typeface="华文楷体" panose="02010600040101010101" pitchFamily="2" charset="-122"/>
              </a:rPr>
              <a:t>1</a:t>
            </a:r>
            <a:r>
              <a:rPr kumimoji="0" lang="zh-CN" altLang="en-US" sz="2400" b="1" i="0" u="none" strike="noStrike" kern="0" cap="none" spc="0" normalizeH="0" baseline="0" noProof="1">
                <a:ln>
                  <a:noFill/>
                </a:ln>
                <a:solidFill>
                  <a:prstClr val="black"/>
                </a:solidFill>
                <a:effectLst/>
                <a:uLnTx/>
                <a:uFillTx/>
                <a:latin typeface="华文楷体" panose="02010600040101010101" pitchFamily="2" charset="-122"/>
                <a:ea typeface="华文楷体" panose="02010600040101010101" pitchFamily="2" charset="-122"/>
              </a:rPr>
              <a:t>日起，试行增值税期末留抵税额退税制度。</a:t>
            </a:r>
            <a:endParaRPr kumimoji="0" lang="zh-CN" altLang="en-US" sz="2400" b="1" i="0" u="none" strike="noStrike" kern="0" cap="none" spc="0" normalizeH="0" baseline="0" noProof="1">
              <a:ln>
                <a:noFill/>
              </a:ln>
              <a:solidFill>
                <a:prstClr val="black"/>
              </a:solidFill>
              <a:effectLst/>
              <a:uLnTx/>
              <a:uFillTx/>
              <a:latin typeface="华文楷体" panose="02010600040101010101" pitchFamily="2" charset="-122"/>
              <a:ea typeface="华文楷体" panose="02010600040101010101" pitchFamily="2" charset="-122"/>
            </a:endParaRPr>
          </a:p>
          <a:p>
            <a:pPr marL="635" marR="0" lvl="0" indent="0" defTabSz="914400" eaLnBrk="1" fontAlgn="auto" latinLnBrk="0" hangingPunct="1">
              <a:lnSpc>
                <a:spcPct val="90000"/>
              </a:lnSpc>
              <a:spcBef>
                <a:spcPts val="1000"/>
              </a:spcBef>
              <a:spcAft>
                <a:spcPct val="0"/>
              </a:spcAft>
              <a:buClrTx/>
              <a:buSzTx/>
              <a:buFontTx/>
              <a:buNone/>
              <a:defRPr/>
            </a:pPr>
            <a:r>
              <a:rPr kumimoji="0" lang="zh-CN" altLang="en-US" sz="2400" b="1" i="0" u="none" strike="noStrike" kern="0" cap="none" spc="0" normalizeH="0" baseline="0" noProof="1">
                <a:ln>
                  <a:noFill/>
                </a:ln>
                <a:solidFill>
                  <a:prstClr val="black"/>
                </a:solidFill>
                <a:effectLst/>
                <a:uLnTx/>
                <a:uFillTx/>
                <a:latin typeface="华文楷体" panose="02010600040101010101" pitchFamily="2" charset="-122"/>
                <a:ea typeface="华文楷体" panose="02010600040101010101" pitchFamily="2" charset="-122"/>
              </a:rPr>
              <a:t>　　（一）</a:t>
            </a:r>
            <a:r>
              <a:rPr kumimoji="0" lang="zh-CN" altLang="en-US" sz="2400" b="1" i="0" u="none" strike="noStrike" kern="0" cap="none" spc="0" normalizeH="0" baseline="0" noProof="1">
                <a:ln>
                  <a:noFill/>
                </a:ln>
                <a:solidFill>
                  <a:srgbClr val="FF0000"/>
                </a:solidFill>
                <a:effectLst/>
                <a:uLnTx/>
                <a:uFillTx/>
                <a:latin typeface="华文楷体" panose="02010600040101010101" pitchFamily="2" charset="-122"/>
                <a:ea typeface="华文楷体" panose="02010600040101010101" pitchFamily="2" charset="-122"/>
              </a:rPr>
              <a:t>同时符合以下条件的纳税人</a:t>
            </a:r>
            <a:r>
              <a:rPr kumimoji="0" lang="zh-CN" altLang="en-US" sz="2400" b="1" i="0" u="none" strike="noStrike" kern="0" cap="none" spc="0" normalizeH="0" baseline="0" noProof="1">
                <a:ln>
                  <a:noFill/>
                </a:ln>
                <a:solidFill>
                  <a:prstClr val="black"/>
                </a:solidFill>
                <a:effectLst/>
                <a:uLnTx/>
                <a:uFillTx/>
                <a:latin typeface="华文楷体" panose="02010600040101010101" pitchFamily="2" charset="-122"/>
                <a:ea typeface="华文楷体" panose="02010600040101010101" pitchFamily="2" charset="-122"/>
              </a:rPr>
              <a:t>，可以向主管税务机关申请退还增量留抵税额：</a:t>
            </a:r>
            <a:endParaRPr kumimoji="0" lang="zh-CN" altLang="en-US" sz="2400" b="1" i="0" u="none" strike="noStrike" kern="0" cap="none" spc="0" normalizeH="0" baseline="0" noProof="1">
              <a:ln>
                <a:noFill/>
              </a:ln>
              <a:solidFill>
                <a:prstClr val="black"/>
              </a:solidFill>
              <a:effectLst/>
              <a:uLnTx/>
              <a:uFillTx/>
              <a:latin typeface="华文楷体" panose="02010600040101010101" pitchFamily="2" charset="-122"/>
              <a:ea typeface="华文楷体" panose="02010600040101010101" pitchFamily="2" charset="-122"/>
            </a:endParaRPr>
          </a:p>
          <a:p>
            <a:pPr marL="635" marR="0" lvl="0" indent="0" defTabSz="914400" eaLnBrk="1" fontAlgn="auto" latinLnBrk="0" hangingPunct="1">
              <a:lnSpc>
                <a:spcPct val="90000"/>
              </a:lnSpc>
              <a:spcBef>
                <a:spcPts val="1000"/>
              </a:spcBef>
              <a:spcAft>
                <a:spcPct val="0"/>
              </a:spcAft>
              <a:buClrTx/>
              <a:buSzTx/>
              <a:buFontTx/>
              <a:buNone/>
              <a:defRPr/>
            </a:pPr>
            <a:r>
              <a:rPr kumimoji="0" lang="zh-CN" altLang="en-US" sz="2400" b="1" i="0" u="none" strike="noStrike" kern="0" cap="none" spc="0" normalizeH="0" baseline="0" noProof="1">
                <a:ln>
                  <a:noFill/>
                </a:ln>
                <a:solidFill>
                  <a:prstClr val="black"/>
                </a:solidFill>
                <a:effectLst/>
                <a:uLnTx/>
                <a:uFillTx/>
                <a:latin typeface="华文楷体" panose="02010600040101010101" pitchFamily="2" charset="-122"/>
                <a:ea typeface="华文楷体" panose="02010600040101010101" pitchFamily="2" charset="-122"/>
              </a:rPr>
              <a:t>　</a:t>
            </a:r>
            <a:r>
              <a:rPr kumimoji="0" lang="en-US" altLang="zh-CN" sz="2400" b="1" i="0" u="none" strike="noStrike" kern="0" cap="none" spc="0" normalizeH="0" baseline="0" noProof="1">
                <a:ln>
                  <a:noFill/>
                </a:ln>
                <a:solidFill>
                  <a:prstClr val="black"/>
                </a:solidFill>
                <a:effectLst/>
                <a:highlight>
                  <a:srgbClr val="FFFF00"/>
                </a:highlight>
                <a:uLnTx/>
                <a:uFillTx/>
                <a:latin typeface="华文楷体" panose="02010600040101010101" pitchFamily="2" charset="-122"/>
                <a:ea typeface="华文楷体" panose="02010600040101010101" pitchFamily="2" charset="-122"/>
              </a:rPr>
              <a:t>1.</a:t>
            </a:r>
            <a:r>
              <a:rPr kumimoji="0" lang="zh-CN" altLang="en-US" sz="2400" b="1" i="0" u="none" strike="noStrike" kern="0" cap="none" spc="0" normalizeH="0" baseline="0" noProof="1">
                <a:ln>
                  <a:noFill/>
                </a:ln>
                <a:solidFill>
                  <a:prstClr val="black"/>
                </a:solidFill>
                <a:effectLst/>
                <a:highlight>
                  <a:srgbClr val="FFFF00"/>
                </a:highlight>
                <a:uLnTx/>
                <a:uFillTx/>
                <a:latin typeface="华文楷体" panose="02010600040101010101" pitchFamily="2" charset="-122"/>
                <a:ea typeface="华文楷体" panose="02010600040101010101" pitchFamily="2" charset="-122"/>
              </a:rPr>
              <a:t>自</a:t>
            </a:r>
            <a:r>
              <a:rPr kumimoji="0" lang="en-US" altLang="zh-CN" sz="2400" b="1" i="0" u="none" strike="noStrike" kern="0" cap="none" spc="0" normalizeH="0" baseline="0" noProof="1">
                <a:ln>
                  <a:noFill/>
                </a:ln>
                <a:solidFill>
                  <a:prstClr val="black"/>
                </a:solidFill>
                <a:effectLst/>
                <a:highlight>
                  <a:srgbClr val="FFFF00"/>
                </a:highlight>
                <a:uLnTx/>
                <a:uFillTx/>
                <a:latin typeface="华文楷体" panose="02010600040101010101" pitchFamily="2" charset="-122"/>
                <a:ea typeface="华文楷体" panose="02010600040101010101" pitchFamily="2" charset="-122"/>
              </a:rPr>
              <a:t>2019</a:t>
            </a:r>
            <a:r>
              <a:rPr kumimoji="0" lang="zh-CN" altLang="en-US" sz="2400" b="1" i="0" u="none" strike="noStrike" kern="0" cap="none" spc="0" normalizeH="0" baseline="0" noProof="1">
                <a:ln>
                  <a:noFill/>
                </a:ln>
                <a:solidFill>
                  <a:prstClr val="black"/>
                </a:solidFill>
                <a:effectLst/>
                <a:highlight>
                  <a:srgbClr val="FFFF00"/>
                </a:highlight>
                <a:uLnTx/>
                <a:uFillTx/>
                <a:latin typeface="华文楷体" panose="02010600040101010101" pitchFamily="2" charset="-122"/>
                <a:ea typeface="华文楷体" panose="02010600040101010101" pitchFamily="2" charset="-122"/>
              </a:rPr>
              <a:t>年</a:t>
            </a:r>
            <a:r>
              <a:rPr kumimoji="0" lang="en-US" altLang="zh-CN" sz="2400" b="1" i="0" u="none" strike="noStrike" kern="0" cap="none" spc="0" normalizeH="0" baseline="0" noProof="1">
                <a:ln>
                  <a:noFill/>
                </a:ln>
                <a:solidFill>
                  <a:prstClr val="black"/>
                </a:solidFill>
                <a:effectLst/>
                <a:highlight>
                  <a:srgbClr val="FFFF00"/>
                </a:highlight>
                <a:uLnTx/>
                <a:uFillTx/>
                <a:latin typeface="华文楷体" panose="02010600040101010101" pitchFamily="2" charset="-122"/>
                <a:ea typeface="华文楷体" panose="02010600040101010101" pitchFamily="2" charset="-122"/>
              </a:rPr>
              <a:t>4</a:t>
            </a:r>
            <a:r>
              <a:rPr kumimoji="0" lang="zh-CN" altLang="en-US" sz="2400" b="1" i="0" u="none" strike="noStrike" kern="0" cap="none" spc="0" normalizeH="0" baseline="0" noProof="1">
                <a:ln>
                  <a:noFill/>
                </a:ln>
                <a:solidFill>
                  <a:prstClr val="black"/>
                </a:solidFill>
                <a:effectLst/>
                <a:highlight>
                  <a:srgbClr val="FFFF00"/>
                </a:highlight>
                <a:uLnTx/>
                <a:uFillTx/>
                <a:latin typeface="华文楷体" panose="02010600040101010101" pitchFamily="2" charset="-122"/>
                <a:ea typeface="华文楷体" panose="02010600040101010101" pitchFamily="2" charset="-122"/>
              </a:rPr>
              <a:t>月税款所属期起，</a:t>
            </a:r>
            <a:r>
              <a:rPr kumimoji="0" lang="zh-CN" altLang="en-US" sz="2400" b="1" i="0" u="none" strike="noStrike" kern="0" cap="none" spc="0" normalizeH="0" baseline="0" noProof="1">
                <a:ln>
                  <a:noFill/>
                </a:ln>
                <a:solidFill>
                  <a:srgbClr val="FF0000"/>
                </a:solidFill>
                <a:effectLst/>
                <a:highlight>
                  <a:srgbClr val="FFFF00"/>
                </a:highlight>
                <a:uLnTx/>
                <a:uFillTx/>
                <a:latin typeface="华文楷体" panose="02010600040101010101" pitchFamily="2" charset="-122"/>
                <a:ea typeface="华文楷体" panose="02010600040101010101" pitchFamily="2" charset="-122"/>
              </a:rPr>
              <a:t>连续六个月</a:t>
            </a:r>
            <a:r>
              <a:rPr kumimoji="0" lang="zh-CN" altLang="en-US" sz="2400" b="1" i="0" u="none" strike="noStrike" kern="0" cap="none" spc="0" normalizeH="0" baseline="0" noProof="1">
                <a:ln>
                  <a:noFill/>
                </a:ln>
                <a:solidFill>
                  <a:prstClr val="black"/>
                </a:solidFill>
                <a:effectLst/>
                <a:highlight>
                  <a:srgbClr val="FFFF00"/>
                </a:highlight>
                <a:uLnTx/>
                <a:uFillTx/>
                <a:latin typeface="华文楷体" panose="02010600040101010101" pitchFamily="2" charset="-122"/>
                <a:ea typeface="华文楷体" panose="02010600040101010101" pitchFamily="2" charset="-122"/>
              </a:rPr>
              <a:t>（按季纳税的，连续两个季度）</a:t>
            </a:r>
            <a:r>
              <a:rPr kumimoji="0" lang="zh-CN" altLang="en-US" sz="2400" b="1" i="0" u="none" strike="noStrike" kern="0" cap="none" spc="0" normalizeH="0" baseline="0" noProof="1">
                <a:ln>
                  <a:noFill/>
                </a:ln>
                <a:solidFill>
                  <a:srgbClr val="FF0000"/>
                </a:solidFill>
                <a:effectLst/>
                <a:highlight>
                  <a:srgbClr val="FFFF00"/>
                </a:highlight>
                <a:uLnTx/>
                <a:uFillTx/>
                <a:latin typeface="华文楷体" panose="02010600040101010101" pitchFamily="2" charset="-122"/>
                <a:ea typeface="华文楷体" panose="02010600040101010101" pitchFamily="2" charset="-122"/>
              </a:rPr>
              <a:t>增量</a:t>
            </a:r>
            <a:r>
              <a:rPr kumimoji="0" lang="zh-CN" altLang="en-US" sz="2400" b="1" i="0" u="none" strike="noStrike" kern="0" cap="none" spc="0" normalizeH="0" baseline="0" noProof="1">
                <a:ln>
                  <a:noFill/>
                </a:ln>
                <a:solidFill>
                  <a:prstClr val="black"/>
                </a:solidFill>
                <a:effectLst/>
                <a:highlight>
                  <a:srgbClr val="FFFF00"/>
                </a:highlight>
                <a:uLnTx/>
                <a:uFillTx/>
                <a:latin typeface="华文楷体" panose="02010600040101010101" pitchFamily="2" charset="-122"/>
                <a:ea typeface="华文楷体" panose="02010600040101010101" pitchFamily="2" charset="-122"/>
              </a:rPr>
              <a:t>留抵税额均大于零，且</a:t>
            </a:r>
            <a:r>
              <a:rPr kumimoji="0" lang="zh-CN" altLang="en-US" sz="2400" b="1" i="0" u="none" strike="noStrike" kern="0" cap="none" spc="0" normalizeH="0" baseline="0" noProof="1">
                <a:ln>
                  <a:noFill/>
                </a:ln>
                <a:solidFill>
                  <a:srgbClr val="FF0000"/>
                </a:solidFill>
                <a:effectLst/>
                <a:highlight>
                  <a:srgbClr val="FFFF00"/>
                </a:highlight>
                <a:uLnTx/>
                <a:uFillTx/>
                <a:latin typeface="华文楷体" panose="02010600040101010101" pitchFamily="2" charset="-122"/>
                <a:ea typeface="华文楷体" panose="02010600040101010101" pitchFamily="2" charset="-122"/>
              </a:rPr>
              <a:t>第六个月增量留抵税额不低于</a:t>
            </a:r>
            <a:r>
              <a:rPr kumimoji="0" lang="en-US" altLang="zh-CN" sz="2400" b="1" i="0" u="none" strike="noStrike" kern="0" cap="none" spc="0" normalizeH="0" baseline="0" noProof="1">
                <a:ln>
                  <a:noFill/>
                </a:ln>
                <a:solidFill>
                  <a:srgbClr val="FF0000"/>
                </a:solidFill>
                <a:effectLst/>
                <a:highlight>
                  <a:srgbClr val="FFFF00"/>
                </a:highlight>
                <a:uLnTx/>
                <a:uFillTx/>
                <a:latin typeface="华文楷体" panose="02010600040101010101" pitchFamily="2" charset="-122"/>
                <a:ea typeface="华文楷体" panose="02010600040101010101" pitchFamily="2" charset="-122"/>
              </a:rPr>
              <a:t>50</a:t>
            </a:r>
            <a:r>
              <a:rPr kumimoji="0" lang="zh-CN" altLang="en-US" sz="2400" b="1" i="0" u="none" strike="noStrike" kern="0" cap="none" spc="0" normalizeH="0" baseline="0" noProof="1">
                <a:ln>
                  <a:noFill/>
                </a:ln>
                <a:solidFill>
                  <a:srgbClr val="FF0000"/>
                </a:solidFill>
                <a:effectLst/>
                <a:highlight>
                  <a:srgbClr val="FFFF00"/>
                </a:highlight>
                <a:uLnTx/>
                <a:uFillTx/>
                <a:latin typeface="华文楷体" panose="02010600040101010101" pitchFamily="2" charset="-122"/>
                <a:ea typeface="华文楷体" panose="02010600040101010101" pitchFamily="2" charset="-122"/>
              </a:rPr>
              <a:t>万元；</a:t>
            </a:r>
            <a:endParaRPr kumimoji="0" lang="zh-CN" altLang="en-US" sz="2400" b="1" i="0" u="none" strike="noStrike" kern="0" cap="none" spc="0" normalizeH="0" baseline="0" noProof="1">
              <a:ln>
                <a:noFill/>
              </a:ln>
              <a:solidFill>
                <a:srgbClr val="FF0000"/>
              </a:solidFill>
              <a:effectLst/>
              <a:highlight>
                <a:srgbClr val="FFFF00"/>
              </a:highlight>
              <a:uLnTx/>
              <a:uFillTx/>
              <a:latin typeface="华文楷体" panose="02010600040101010101" pitchFamily="2" charset="-122"/>
              <a:ea typeface="华文楷体" panose="02010600040101010101" pitchFamily="2" charset="-122"/>
            </a:endParaRPr>
          </a:p>
          <a:p>
            <a:pPr marL="635" marR="0" lvl="0" indent="0" defTabSz="914400" eaLnBrk="1" fontAlgn="auto" latinLnBrk="0" hangingPunct="1">
              <a:lnSpc>
                <a:spcPct val="90000"/>
              </a:lnSpc>
              <a:spcBef>
                <a:spcPts val="1000"/>
              </a:spcBef>
              <a:spcAft>
                <a:spcPct val="0"/>
              </a:spcAft>
              <a:buClrTx/>
              <a:buSzTx/>
              <a:buFontTx/>
              <a:buNone/>
              <a:defRPr/>
            </a:pPr>
            <a:r>
              <a:rPr kumimoji="0" lang="zh-CN" altLang="en-US" sz="2400" b="1" i="0" u="none" strike="noStrike" kern="0" cap="none" spc="0" normalizeH="0" baseline="0" noProof="1">
                <a:ln>
                  <a:noFill/>
                </a:ln>
                <a:solidFill>
                  <a:prstClr val="black"/>
                </a:solidFill>
                <a:effectLst/>
                <a:uLnTx/>
                <a:uFillTx/>
                <a:latin typeface="华文楷体" panose="02010600040101010101" pitchFamily="2" charset="-122"/>
                <a:ea typeface="华文楷体" panose="02010600040101010101" pitchFamily="2" charset="-122"/>
              </a:rPr>
              <a:t>　</a:t>
            </a:r>
            <a:r>
              <a:rPr kumimoji="0" lang="en-US" altLang="zh-CN" sz="2400" b="1" i="0" u="none" strike="noStrike" kern="0" cap="none" spc="0" normalizeH="0" baseline="0" noProof="1">
                <a:ln>
                  <a:noFill/>
                </a:ln>
                <a:solidFill>
                  <a:prstClr val="black"/>
                </a:solidFill>
                <a:effectLst/>
                <a:uLnTx/>
                <a:uFillTx/>
                <a:latin typeface="华文楷体" panose="02010600040101010101" pitchFamily="2" charset="-122"/>
                <a:ea typeface="华文楷体" panose="02010600040101010101" pitchFamily="2" charset="-122"/>
              </a:rPr>
              <a:t>2.</a:t>
            </a:r>
            <a:r>
              <a:rPr kumimoji="0" lang="zh-CN" altLang="en-US" sz="2400" b="1" i="0" u="none" strike="noStrike" kern="0" cap="none" spc="0" normalizeH="0" baseline="0" noProof="1">
                <a:ln>
                  <a:noFill/>
                </a:ln>
                <a:solidFill>
                  <a:prstClr val="black"/>
                </a:solidFill>
                <a:effectLst/>
                <a:uLnTx/>
                <a:uFillTx/>
                <a:latin typeface="华文楷体" panose="02010600040101010101" pitchFamily="2" charset="-122"/>
                <a:ea typeface="华文楷体" panose="02010600040101010101" pitchFamily="2" charset="-122"/>
              </a:rPr>
              <a:t>纳税信用等级为</a:t>
            </a:r>
            <a:r>
              <a:rPr kumimoji="0" lang="en-US" altLang="zh-CN" sz="2400" b="1" i="0" u="none" strike="noStrike" kern="0" cap="none" spc="0" normalizeH="0" baseline="0" noProof="1">
                <a:ln>
                  <a:noFill/>
                </a:ln>
                <a:solidFill>
                  <a:prstClr val="black"/>
                </a:solidFill>
                <a:effectLst/>
                <a:uLnTx/>
                <a:uFillTx/>
                <a:latin typeface="华文楷体" panose="02010600040101010101" pitchFamily="2" charset="-122"/>
                <a:ea typeface="华文楷体" panose="02010600040101010101" pitchFamily="2" charset="-122"/>
              </a:rPr>
              <a:t>A</a:t>
            </a:r>
            <a:r>
              <a:rPr kumimoji="0" lang="zh-CN" altLang="en-US" sz="2400" b="1" i="0" u="none" strike="noStrike" kern="0" cap="none" spc="0" normalizeH="0" baseline="0" noProof="1">
                <a:ln>
                  <a:noFill/>
                </a:ln>
                <a:solidFill>
                  <a:prstClr val="black"/>
                </a:solidFill>
                <a:effectLst/>
                <a:uLnTx/>
                <a:uFillTx/>
                <a:latin typeface="华文楷体" panose="02010600040101010101" pitchFamily="2" charset="-122"/>
                <a:ea typeface="华文楷体" panose="02010600040101010101" pitchFamily="2" charset="-122"/>
              </a:rPr>
              <a:t>级或者</a:t>
            </a:r>
            <a:r>
              <a:rPr kumimoji="0" lang="en-US" altLang="zh-CN" sz="2400" b="1" i="0" u="none" strike="noStrike" kern="0" cap="none" spc="0" normalizeH="0" baseline="0" noProof="1">
                <a:ln>
                  <a:noFill/>
                </a:ln>
                <a:solidFill>
                  <a:prstClr val="black"/>
                </a:solidFill>
                <a:effectLst/>
                <a:uLnTx/>
                <a:uFillTx/>
                <a:latin typeface="华文楷体" panose="02010600040101010101" pitchFamily="2" charset="-122"/>
                <a:ea typeface="华文楷体" panose="02010600040101010101" pitchFamily="2" charset="-122"/>
              </a:rPr>
              <a:t>B</a:t>
            </a:r>
            <a:r>
              <a:rPr kumimoji="0" lang="zh-CN" altLang="en-US" sz="2400" b="1" i="0" u="none" strike="noStrike" kern="0" cap="none" spc="0" normalizeH="0" baseline="0" noProof="1">
                <a:ln>
                  <a:noFill/>
                </a:ln>
                <a:solidFill>
                  <a:prstClr val="black"/>
                </a:solidFill>
                <a:effectLst/>
                <a:uLnTx/>
                <a:uFillTx/>
                <a:latin typeface="华文楷体" panose="02010600040101010101" pitchFamily="2" charset="-122"/>
                <a:ea typeface="华文楷体" panose="02010600040101010101" pitchFamily="2" charset="-122"/>
              </a:rPr>
              <a:t>级；</a:t>
            </a:r>
            <a:endParaRPr kumimoji="0" lang="zh-CN" altLang="en-US" sz="2400" b="1" i="0" u="none" strike="noStrike" kern="0" cap="none" spc="0" normalizeH="0" baseline="0" noProof="1">
              <a:ln>
                <a:noFill/>
              </a:ln>
              <a:solidFill>
                <a:prstClr val="black"/>
              </a:solidFill>
              <a:effectLst/>
              <a:uLnTx/>
              <a:uFillTx/>
              <a:latin typeface="华文楷体" panose="02010600040101010101" pitchFamily="2" charset="-122"/>
              <a:ea typeface="华文楷体" panose="02010600040101010101" pitchFamily="2" charset="-122"/>
            </a:endParaRPr>
          </a:p>
          <a:p>
            <a:pPr marL="635" marR="0" lvl="0" indent="0" defTabSz="914400" eaLnBrk="1" fontAlgn="auto" latinLnBrk="0" hangingPunct="1">
              <a:lnSpc>
                <a:spcPct val="90000"/>
              </a:lnSpc>
              <a:spcBef>
                <a:spcPts val="1000"/>
              </a:spcBef>
              <a:spcAft>
                <a:spcPct val="0"/>
              </a:spcAft>
              <a:buClrTx/>
              <a:buSzTx/>
              <a:buFontTx/>
              <a:buNone/>
              <a:defRPr/>
            </a:pPr>
            <a:r>
              <a:rPr kumimoji="0" lang="zh-CN" altLang="en-US" sz="2400" b="1" i="0" u="none" strike="noStrike" kern="0" cap="none" spc="0" normalizeH="0" baseline="0" noProof="1">
                <a:ln>
                  <a:noFill/>
                </a:ln>
                <a:solidFill>
                  <a:prstClr val="black"/>
                </a:solidFill>
                <a:effectLst/>
                <a:uLnTx/>
                <a:uFillTx/>
                <a:latin typeface="华文楷体" panose="02010600040101010101" pitchFamily="2" charset="-122"/>
                <a:ea typeface="华文楷体" panose="02010600040101010101" pitchFamily="2" charset="-122"/>
              </a:rPr>
              <a:t>　</a:t>
            </a:r>
            <a:r>
              <a:rPr kumimoji="0" lang="en-US" altLang="zh-CN" sz="2400" b="1" i="0" u="none" strike="noStrike" kern="0" cap="none" spc="0" normalizeH="0" baseline="0" noProof="1">
                <a:ln>
                  <a:noFill/>
                </a:ln>
                <a:solidFill>
                  <a:prstClr val="black"/>
                </a:solidFill>
                <a:effectLst/>
                <a:uLnTx/>
                <a:uFillTx/>
                <a:latin typeface="华文楷体" panose="02010600040101010101" pitchFamily="2" charset="-122"/>
                <a:ea typeface="华文楷体" panose="02010600040101010101" pitchFamily="2" charset="-122"/>
              </a:rPr>
              <a:t>3.</a:t>
            </a:r>
            <a:r>
              <a:rPr kumimoji="0" lang="zh-CN" altLang="en-US" sz="2400" b="1" i="0" u="none" strike="noStrike" kern="0" cap="none" spc="0" normalizeH="0" baseline="0" noProof="1">
                <a:ln>
                  <a:noFill/>
                </a:ln>
                <a:solidFill>
                  <a:prstClr val="black"/>
                </a:solidFill>
                <a:effectLst/>
                <a:uLnTx/>
                <a:uFillTx/>
                <a:latin typeface="华文楷体" panose="02010600040101010101" pitchFamily="2" charset="-122"/>
                <a:ea typeface="华文楷体" panose="02010600040101010101" pitchFamily="2" charset="-122"/>
              </a:rPr>
              <a:t>申请退税前</a:t>
            </a:r>
            <a:r>
              <a:rPr kumimoji="0" lang="en-US" altLang="zh-CN" sz="2400" b="1" i="0" u="none" strike="noStrike" kern="0" cap="none" spc="0" normalizeH="0" baseline="0" noProof="1">
                <a:ln>
                  <a:noFill/>
                </a:ln>
                <a:solidFill>
                  <a:prstClr val="black"/>
                </a:solidFill>
                <a:effectLst/>
                <a:uLnTx/>
                <a:uFillTx/>
                <a:latin typeface="华文楷体" panose="02010600040101010101" pitchFamily="2" charset="-122"/>
                <a:ea typeface="华文楷体" panose="02010600040101010101" pitchFamily="2" charset="-122"/>
              </a:rPr>
              <a:t>36</a:t>
            </a:r>
            <a:r>
              <a:rPr kumimoji="0" lang="zh-CN" altLang="en-US" sz="2400" b="1" i="0" u="none" strike="noStrike" kern="0" cap="none" spc="0" normalizeH="0" baseline="0" noProof="1">
                <a:ln>
                  <a:noFill/>
                </a:ln>
                <a:solidFill>
                  <a:prstClr val="black"/>
                </a:solidFill>
                <a:effectLst/>
                <a:uLnTx/>
                <a:uFillTx/>
                <a:latin typeface="华文楷体" panose="02010600040101010101" pitchFamily="2" charset="-122"/>
                <a:ea typeface="华文楷体" panose="02010600040101010101" pitchFamily="2" charset="-122"/>
              </a:rPr>
              <a:t>个月未发生骗取留抵退税、出口退税或虚开增值税专用发票情形的；</a:t>
            </a:r>
            <a:endParaRPr kumimoji="0" lang="zh-CN" altLang="en-US" sz="2400" b="1" i="0" u="none" strike="noStrike" kern="0" cap="none" spc="0" normalizeH="0" baseline="0" noProof="1">
              <a:ln>
                <a:noFill/>
              </a:ln>
              <a:solidFill>
                <a:prstClr val="black"/>
              </a:solidFill>
              <a:effectLst/>
              <a:uLnTx/>
              <a:uFillTx/>
              <a:latin typeface="华文楷体" panose="02010600040101010101" pitchFamily="2" charset="-122"/>
              <a:ea typeface="华文楷体" panose="02010600040101010101" pitchFamily="2" charset="-122"/>
            </a:endParaRPr>
          </a:p>
          <a:p>
            <a:pPr marL="635" marR="0" lvl="0" indent="0" defTabSz="914400" eaLnBrk="1" fontAlgn="auto" latinLnBrk="0" hangingPunct="1">
              <a:lnSpc>
                <a:spcPct val="90000"/>
              </a:lnSpc>
              <a:spcBef>
                <a:spcPts val="1000"/>
              </a:spcBef>
              <a:spcAft>
                <a:spcPct val="0"/>
              </a:spcAft>
              <a:buClrTx/>
              <a:buSzTx/>
              <a:buFontTx/>
              <a:buNone/>
              <a:defRPr/>
            </a:pPr>
            <a:r>
              <a:rPr kumimoji="0" lang="zh-CN" altLang="en-US" sz="2400" b="1" i="0" u="none" strike="noStrike" kern="0" cap="none" spc="0" normalizeH="0" baseline="0" noProof="1">
                <a:ln>
                  <a:noFill/>
                </a:ln>
                <a:solidFill>
                  <a:prstClr val="black"/>
                </a:solidFill>
                <a:effectLst/>
                <a:uLnTx/>
                <a:uFillTx/>
                <a:latin typeface="华文楷体" panose="02010600040101010101" pitchFamily="2" charset="-122"/>
                <a:ea typeface="华文楷体" panose="02010600040101010101" pitchFamily="2" charset="-122"/>
              </a:rPr>
              <a:t>　</a:t>
            </a:r>
            <a:r>
              <a:rPr kumimoji="0" lang="en-US" altLang="zh-CN" sz="2400" b="1" i="0" u="none" strike="noStrike" kern="0" cap="none" spc="0" normalizeH="0" baseline="0" noProof="1">
                <a:ln>
                  <a:noFill/>
                </a:ln>
                <a:solidFill>
                  <a:prstClr val="black"/>
                </a:solidFill>
                <a:effectLst/>
                <a:uLnTx/>
                <a:uFillTx/>
                <a:latin typeface="华文楷体" panose="02010600040101010101" pitchFamily="2" charset="-122"/>
                <a:ea typeface="华文楷体" panose="02010600040101010101" pitchFamily="2" charset="-122"/>
              </a:rPr>
              <a:t>4.</a:t>
            </a:r>
            <a:r>
              <a:rPr kumimoji="0" lang="zh-CN" altLang="en-US" sz="2400" b="1" i="0" u="none" strike="noStrike" kern="0" cap="none" spc="0" normalizeH="0" baseline="0" noProof="1">
                <a:ln>
                  <a:noFill/>
                </a:ln>
                <a:solidFill>
                  <a:prstClr val="black"/>
                </a:solidFill>
                <a:effectLst/>
                <a:uLnTx/>
                <a:uFillTx/>
                <a:latin typeface="华文楷体" panose="02010600040101010101" pitchFamily="2" charset="-122"/>
                <a:ea typeface="华文楷体" panose="02010600040101010101" pitchFamily="2" charset="-122"/>
              </a:rPr>
              <a:t>申请退税前</a:t>
            </a:r>
            <a:r>
              <a:rPr kumimoji="0" lang="en-US" altLang="zh-CN" sz="2400" b="1" i="0" u="none" strike="noStrike" kern="0" cap="none" spc="0" normalizeH="0" baseline="0" noProof="1">
                <a:ln>
                  <a:noFill/>
                </a:ln>
                <a:solidFill>
                  <a:prstClr val="black"/>
                </a:solidFill>
                <a:effectLst/>
                <a:uLnTx/>
                <a:uFillTx/>
                <a:latin typeface="华文楷体" panose="02010600040101010101" pitchFamily="2" charset="-122"/>
                <a:ea typeface="华文楷体" panose="02010600040101010101" pitchFamily="2" charset="-122"/>
              </a:rPr>
              <a:t>36</a:t>
            </a:r>
            <a:r>
              <a:rPr kumimoji="0" lang="zh-CN" altLang="en-US" sz="2400" b="1" i="0" u="none" strike="noStrike" kern="0" cap="none" spc="0" normalizeH="0" baseline="0" noProof="1">
                <a:ln>
                  <a:noFill/>
                </a:ln>
                <a:solidFill>
                  <a:prstClr val="black"/>
                </a:solidFill>
                <a:effectLst/>
                <a:uLnTx/>
                <a:uFillTx/>
                <a:latin typeface="华文楷体" panose="02010600040101010101" pitchFamily="2" charset="-122"/>
                <a:ea typeface="华文楷体" panose="02010600040101010101" pitchFamily="2" charset="-122"/>
              </a:rPr>
              <a:t>个月未因偷税被税务机关处罚两次及以上的；</a:t>
            </a:r>
            <a:endParaRPr kumimoji="0" lang="zh-CN" altLang="en-US" sz="2400" b="1" i="0" u="none" strike="noStrike" kern="0" cap="none" spc="0" normalizeH="0" baseline="0" noProof="1">
              <a:ln>
                <a:noFill/>
              </a:ln>
              <a:solidFill>
                <a:prstClr val="black"/>
              </a:solidFill>
              <a:effectLst/>
              <a:uLnTx/>
              <a:uFillTx/>
              <a:latin typeface="华文楷体" panose="02010600040101010101" pitchFamily="2" charset="-122"/>
              <a:ea typeface="华文楷体" panose="02010600040101010101" pitchFamily="2" charset="-122"/>
            </a:endParaRPr>
          </a:p>
          <a:p>
            <a:pPr marL="635" marR="0" lvl="0" indent="0" defTabSz="914400" eaLnBrk="1" fontAlgn="auto" latinLnBrk="0" hangingPunct="1">
              <a:lnSpc>
                <a:spcPct val="90000"/>
              </a:lnSpc>
              <a:spcBef>
                <a:spcPts val="1000"/>
              </a:spcBef>
              <a:spcAft>
                <a:spcPct val="0"/>
              </a:spcAft>
              <a:buClrTx/>
              <a:buSzTx/>
              <a:buFontTx/>
              <a:buNone/>
              <a:defRPr/>
            </a:pPr>
            <a:r>
              <a:rPr kumimoji="0" lang="zh-CN" altLang="en-US" sz="2400" b="1" i="0" u="none" strike="noStrike" kern="0" cap="none" spc="0" normalizeH="0" baseline="0" noProof="1">
                <a:ln>
                  <a:noFill/>
                </a:ln>
                <a:solidFill>
                  <a:prstClr val="black"/>
                </a:solidFill>
                <a:effectLst/>
                <a:uLnTx/>
                <a:uFillTx/>
                <a:latin typeface="华文楷体" panose="02010600040101010101" pitchFamily="2" charset="-122"/>
                <a:ea typeface="华文楷体" panose="02010600040101010101" pitchFamily="2" charset="-122"/>
              </a:rPr>
              <a:t>　</a:t>
            </a:r>
            <a:r>
              <a:rPr kumimoji="0" lang="en-US" altLang="zh-CN" sz="2400" b="1" i="0" u="none" strike="noStrike" kern="0" cap="none" spc="0" normalizeH="0" baseline="0" noProof="1">
                <a:ln>
                  <a:noFill/>
                </a:ln>
                <a:solidFill>
                  <a:prstClr val="black"/>
                </a:solidFill>
                <a:effectLst/>
                <a:uLnTx/>
                <a:uFillTx/>
                <a:latin typeface="华文楷体" panose="02010600040101010101" pitchFamily="2" charset="-122"/>
                <a:ea typeface="华文楷体" panose="02010600040101010101" pitchFamily="2" charset="-122"/>
              </a:rPr>
              <a:t>5.</a:t>
            </a:r>
            <a:r>
              <a:rPr kumimoji="0" lang="zh-CN" altLang="en-US" sz="2400" b="1" i="0" u="none" strike="noStrike" kern="0" cap="none" spc="0" normalizeH="0" baseline="0" noProof="1">
                <a:ln>
                  <a:noFill/>
                </a:ln>
                <a:solidFill>
                  <a:prstClr val="black"/>
                </a:solidFill>
                <a:effectLst/>
                <a:uLnTx/>
                <a:uFillTx/>
                <a:latin typeface="华文楷体" panose="02010600040101010101" pitchFamily="2" charset="-122"/>
                <a:ea typeface="华文楷体" panose="02010600040101010101" pitchFamily="2" charset="-122"/>
              </a:rPr>
              <a:t>自</a:t>
            </a:r>
            <a:r>
              <a:rPr kumimoji="0" lang="en-US" altLang="zh-CN" sz="2400" b="1" i="0" u="none" strike="noStrike" kern="0" cap="none" spc="0" normalizeH="0" baseline="0" noProof="1">
                <a:ln>
                  <a:noFill/>
                </a:ln>
                <a:solidFill>
                  <a:prstClr val="black"/>
                </a:solidFill>
                <a:effectLst/>
                <a:uLnTx/>
                <a:uFillTx/>
                <a:latin typeface="华文楷体" panose="02010600040101010101" pitchFamily="2" charset="-122"/>
                <a:ea typeface="华文楷体" panose="02010600040101010101" pitchFamily="2" charset="-122"/>
              </a:rPr>
              <a:t>2019</a:t>
            </a:r>
            <a:r>
              <a:rPr kumimoji="0" lang="zh-CN" altLang="en-US" sz="2400" b="1" i="0" u="none" strike="noStrike" kern="0" cap="none" spc="0" normalizeH="0" baseline="0" noProof="1">
                <a:ln>
                  <a:noFill/>
                </a:ln>
                <a:solidFill>
                  <a:prstClr val="black"/>
                </a:solidFill>
                <a:effectLst/>
                <a:uLnTx/>
                <a:uFillTx/>
                <a:latin typeface="华文楷体" panose="02010600040101010101" pitchFamily="2" charset="-122"/>
                <a:ea typeface="华文楷体" panose="02010600040101010101" pitchFamily="2" charset="-122"/>
              </a:rPr>
              <a:t>年</a:t>
            </a:r>
            <a:r>
              <a:rPr kumimoji="0" lang="en-US" altLang="zh-CN" sz="2400" b="1" i="0" u="none" strike="noStrike" kern="0" cap="none" spc="0" normalizeH="0" baseline="0" noProof="1">
                <a:ln>
                  <a:noFill/>
                </a:ln>
                <a:solidFill>
                  <a:prstClr val="black"/>
                </a:solidFill>
                <a:effectLst/>
                <a:uLnTx/>
                <a:uFillTx/>
                <a:latin typeface="华文楷体" panose="02010600040101010101" pitchFamily="2" charset="-122"/>
                <a:ea typeface="华文楷体" panose="02010600040101010101" pitchFamily="2" charset="-122"/>
              </a:rPr>
              <a:t>4</a:t>
            </a:r>
            <a:r>
              <a:rPr kumimoji="0" lang="zh-CN" altLang="en-US" sz="2400" b="1" i="0" u="none" strike="noStrike" kern="0" cap="none" spc="0" normalizeH="0" baseline="0" noProof="1">
                <a:ln>
                  <a:noFill/>
                </a:ln>
                <a:solidFill>
                  <a:prstClr val="black"/>
                </a:solidFill>
                <a:effectLst/>
                <a:uLnTx/>
                <a:uFillTx/>
                <a:latin typeface="华文楷体" panose="02010600040101010101" pitchFamily="2" charset="-122"/>
                <a:ea typeface="华文楷体" panose="02010600040101010101" pitchFamily="2" charset="-122"/>
              </a:rPr>
              <a:t>月</a:t>
            </a:r>
            <a:r>
              <a:rPr kumimoji="0" lang="en-US" altLang="zh-CN" sz="2400" b="1" i="0" u="none" strike="noStrike" kern="0" cap="none" spc="0" normalizeH="0" baseline="0" noProof="1">
                <a:ln>
                  <a:noFill/>
                </a:ln>
                <a:solidFill>
                  <a:prstClr val="black"/>
                </a:solidFill>
                <a:effectLst/>
                <a:uLnTx/>
                <a:uFillTx/>
                <a:latin typeface="华文楷体" panose="02010600040101010101" pitchFamily="2" charset="-122"/>
                <a:ea typeface="华文楷体" panose="02010600040101010101" pitchFamily="2" charset="-122"/>
              </a:rPr>
              <a:t>1</a:t>
            </a:r>
            <a:r>
              <a:rPr kumimoji="0" lang="zh-CN" altLang="en-US" sz="2400" b="1" i="0" u="none" strike="noStrike" kern="0" cap="none" spc="0" normalizeH="0" baseline="0" noProof="1">
                <a:ln>
                  <a:noFill/>
                </a:ln>
                <a:solidFill>
                  <a:prstClr val="black"/>
                </a:solidFill>
                <a:effectLst/>
                <a:uLnTx/>
                <a:uFillTx/>
                <a:latin typeface="华文楷体" panose="02010600040101010101" pitchFamily="2" charset="-122"/>
                <a:ea typeface="华文楷体" panose="02010600040101010101" pitchFamily="2" charset="-122"/>
              </a:rPr>
              <a:t>日起未享受即征即退、先征后返（退）政策的。</a:t>
            </a:r>
            <a:endParaRPr kumimoji="0" lang="zh-CN" altLang="en-US" sz="1800" b="0" i="0" u="none" strike="noStrike" kern="0" cap="none" spc="0" normalizeH="0" baseline="0" noProof="0" dirty="0">
              <a:ln>
                <a:noFill/>
              </a:ln>
              <a:solidFill>
                <a:sysClr val="windowText" lastClr="000000"/>
              </a:solidFill>
              <a:effectLst/>
              <a:uLnTx/>
              <a:uFillTx/>
            </a:endParaRPr>
          </a:p>
        </p:txBody>
      </p:sp>
      <p:pic>
        <p:nvPicPr>
          <p:cNvPr id="3" name="图片 2"/>
          <p:cNvPicPr>
            <a:picLocks noChangeAspect="1"/>
          </p:cNvPicPr>
          <p:nvPr/>
        </p:nvPicPr>
        <p:blipFill>
          <a:blip r:embed="rId1"/>
          <a:stretch>
            <a:fillRect/>
          </a:stretch>
        </p:blipFill>
        <p:spPr>
          <a:xfrm>
            <a:off x="1281255" y="350856"/>
            <a:ext cx="6242845" cy="963251"/>
          </a:xfrm>
          <a:prstGeom prst="rect">
            <a:avLst/>
          </a:prstGeo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1166271" y="1379812"/>
            <a:ext cx="10036498" cy="4850559"/>
          </a:xfrm>
          <a:prstGeom prst="rect">
            <a:avLst/>
          </a:prstGeom>
        </p:spPr>
        <p:txBody>
          <a:bodyPr wrap="square">
            <a:spAutoFit/>
          </a:bodyPr>
          <a:lstStyle/>
          <a:p>
            <a:pPr marL="635" marR="0" lvl="0" indent="0" defTabSz="914400" eaLnBrk="1" fontAlgn="auto" latinLnBrk="0" hangingPunct="1">
              <a:lnSpc>
                <a:spcPct val="90000"/>
              </a:lnSpc>
              <a:spcBef>
                <a:spcPts val="1000"/>
              </a:spcBef>
              <a:spcAft>
                <a:spcPct val="0"/>
              </a:spcAft>
              <a:buClrTx/>
              <a:buSzTx/>
              <a:buFontTx/>
              <a:buNone/>
              <a:defRPr/>
            </a:pPr>
            <a:r>
              <a:rPr kumimoji="0" lang="zh-CN" altLang="en-US" sz="2400" b="1" i="0" u="none" strike="noStrike" kern="0" cap="none" spc="0" normalizeH="0" baseline="0" noProof="1">
                <a:ln>
                  <a:noFill/>
                </a:ln>
                <a:solidFill>
                  <a:srgbClr val="FF0000"/>
                </a:solidFill>
                <a:effectLst/>
                <a:uLnTx/>
                <a:uFillTx/>
                <a:latin typeface="华文楷体" panose="02010600040101010101" pitchFamily="2" charset="-122"/>
                <a:ea typeface="华文楷体" panose="02010600040101010101" pitchFamily="2" charset="-122"/>
              </a:rPr>
              <a:t>财政部 税务总局 海关总署公告</a:t>
            </a:r>
            <a:r>
              <a:rPr kumimoji="0" lang="en-US" altLang="zh-CN" sz="2400" b="1" i="0" u="none" strike="noStrike" kern="0" cap="none" spc="0" normalizeH="0" baseline="0" noProof="1">
                <a:ln>
                  <a:noFill/>
                </a:ln>
                <a:solidFill>
                  <a:srgbClr val="FF0000"/>
                </a:solidFill>
                <a:effectLst/>
                <a:uLnTx/>
                <a:uFillTx/>
                <a:latin typeface="华文楷体" panose="02010600040101010101" pitchFamily="2" charset="-122"/>
                <a:ea typeface="华文楷体" panose="02010600040101010101" pitchFamily="2" charset="-122"/>
              </a:rPr>
              <a:t>2019</a:t>
            </a:r>
            <a:r>
              <a:rPr kumimoji="0" lang="zh-CN" altLang="en-US" sz="2400" b="1" i="0" u="none" strike="noStrike" kern="0" cap="none" spc="0" normalizeH="0" baseline="0" noProof="1">
                <a:ln>
                  <a:noFill/>
                </a:ln>
                <a:solidFill>
                  <a:srgbClr val="FF0000"/>
                </a:solidFill>
                <a:effectLst/>
                <a:uLnTx/>
                <a:uFillTx/>
                <a:latin typeface="华文楷体" panose="02010600040101010101" pitchFamily="2" charset="-122"/>
                <a:ea typeface="华文楷体" panose="02010600040101010101" pitchFamily="2" charset="-122"/>
              </a:rPr>
              <a:t>年第</a:t>
            </a:r>
            <a:r>
              <a:rPr kumimoji="0" lang="en-US" altLang="zh-CN" sz="2400" b="1" i="0" u="none" strike="noStrike" kern="0" cap="none" spc="0" normalizeH="0" baseline="0" noProof="1">
                <a:ln>
                  <a:noFill/>
                </a:ln>
                <a:solidFill>
                  <a:srgbClr val="FF0000"/>
                </a:solidFill>
                <a:effectLst/>
                <a:uLnTx/>
                <a:uFillTx/>
                <a:latin typeface="华文楷体" panose="02010600040101010101" pitchFamily="2" charset="-122"/>
                <a:ea typeface="华文楷体" panose="02010600040101010101" pitchFamily="2" charset="-122"/>
              </a:rPr>
              <a:t>39</a:t>
            </a:r>
            <a:r>
              <a:rPr kumimoji="0" lang="zh-CN" altLang="en-US" sz="2400" b="1" i="0" u="none" strike="noStrike" kern="0" cap="none" spc="0" normalizeH="0" baseline="0" noProof="1">
                <a:ln>
                  <a:noFill/>
                </a:ln>
                <a:solidFill>
                  <a:srgbClr val="FF0000"/>
                </a:solidFill>
                <a:effectLst/>
                <a:uLnTx/>
                <a:uFillTx/>
                <a:latin typeface="华文楷体" panose="02010600040101010101" pitchFamily="2" charset="-122"/>
                <a:ea typeface="华文楷体" panose="02010600040101010101" pitchFamily="2" charset="-122"/>
              </a:rPr>
              <a:t>号：</a:t>
            </a:r>
            <a:endParaRPr kumimoji="0" lang="en-US" altLang="zh-CN" sz="2400" b="1" i="0" u="none" strike="noStrike" kern="0" cap="none" spc="0" normalizeH="0" baseline="0" noProof="1">
              <a:ln>
                <a:noFill/>
              </a:ln>
              <a:solidFill>
                <a:srgbClr val="FF0000"/>
              </a:solidFill>
              <a:effectLst/>
              <a:uLnTx/>
              <a:uFillTx/>
              <a:latin typeface="华文楷体" panose="02010600040101010101" pitchFamily="2" charset="-122"/>
              <a:ea typeface="华文楷体" panose="02010600040101010101" pitchFamily="2" charset="-122"/>
            </a:endParaRPr>
          </a:p>
          <a:p>
            <a:pPr marL="635" marR="0" lvl="0" indent="0" defTabSz="914400" eaLnBrk="1" fontAlgn="auto" latinLnBrk="0" hangingPunct="1">
              <a:lnSpc>
                <a:spcPct val="90000"/>
              </a:lnSpc>
              <a:spcBef>
                <a:spcPts val="1000"/>
              </a:spcBef>
              <a:spcAft>
                <a:spcPct val="0"/>
              </a:spcAft>
              <a:buClrTx/>
              <a:buSzTx/>
              <a:buFontTx/>
              <a:buNone/>
              <a:defRPr/>
            </a:pPr>
            <a:r>
              <a:rPr kumimoji="0" lang="zh-CN" altLang="en-US" sz="2400" b="1" i="0" u="none" strike="noStrike" kern="0" cap="none" spc="0" normalizeH="0" baseline="0" noProof="1">
                <a:ln>
                  <a:noFill/>
                </a:ln>
                <a:solidFill>
                  <a:prstClr val="black"/>
                </a:solidFill>
                <a:effectLst/>
                <a:uLnTx/>
                <a:uFillTx/>
                <a:latin typeface="华文楷体" panose="02010600040101010101" pitchFamily="2" charset="-122"/>
                <a:ea typeface="华文楷体" panose="02010600040101010101" pitchFamily="2" charset="-122"/>
              </a:rPr>
              <a:t>八、自</a:t>
            </a:r>
            <a:r>
              <a:rPr kumimoji="0" lang="en-US" altLang="zh-CN" sz="2400" b="1" i="0" u="none" strike="noStrike" kern="0" cap="none" spc="0" normalizeH="0" baseline="0" noProof="1">
                <a:ln>
                  <a:noFill/>
                </a:ln>
                <a:solidFill>
                  <a:prstClr val="black"/>
                </a:solidFill>
                <a:effectLst/>
                <a:uLnTx/>
                <a:uFillTx/>
                <a:latin typeface="华文楷体" panose="02010600040101010101" pitchFamily="2" charset="-122"/>
                <a:ea typeface="华文楷体" panose="02010600040101010101" pitchFamily="2" charset="-122"/>
              </a:rPr>
              <a:t>2019</a:t>
            </a:r>
            <a:r>
              <a:rPr kumimoji="0" lang="zh-CN" altLang="en-US" sz="2400" b="1" i="0" u="none" strike="noStrike" kern="0" cap="none" spc="0" normalizeH="0" baseline="0" noProof="1">
                <a:ln>
                  <a:noFill/>
                </a:ln>
                <a:solidFill>
                  <a:prstClr val="black"/>
                </a:solidFill>
                <a:effectLst/>
                <a:uLnTx/>
                <a:uFillTx/>
                <a:latin typeface="华文楷体" panose="02010600040101010101" pitchFamily="2" charset="-122"/>
                <a:ea typeface="华文楷体" panose="02010600040101010101" pitchFamily="2" charset="-122"/>
              </a:rPr>
              <a:t>年</a:t>
            </a:r>
            <a:r>
              <a:rPr kumimoji="0" lang="en-US" altLang="zh-CN" sz="2400" b="1" i="0" u="none" strike="noStrike" kern="0" cap="none" spc="0" normalizeH="0" baseline="0" noProof="1">
                <a:ln>
                  <a:noFill/>
                </a:ln>
                <a:solidFill>
                  <a:prstClr val="black"/>
                </a:solidFill>
                <a:effectLst/>
                <a:uLnTx/>
                <a:uFillTx/>
                <a:latin typeface="华文楷体" panose="02010600040101010101" pitchFamily="2" charset="-122"/>
                <a:ea typeface="华文楷体" panose="02010600040101010101" pitchFamily="2" charset="-122"/>
              </a:rPr>
              <a:t>4</a:t>
            </a:r>
            <a:r>
              <a:rPr kumimoji="0" lang="zh-CN" altLang="en-US" sz="2400" b="1" i="0" u="none" strike="noStrike" kern="0" cap="none" spc="0" normalizeH="0" baseline="0" noProof="1">
                <a:ln>
                  <a:noFill/>
                </a:ln>
                <a:solidFill>
                  <a:prstClr val="black"/>
                </a:solidFill>
                <a:effectLst/>
                <a:uLnTx/>
                <a:uFillTx/>
                <a:latin typeface="华文楷体" panose="02010600040101010101" pitchFamily="2" charset="-122"/>
                <a:ea typeface="华文楷体" panose="02010600040101010101" pitchFamily="2" charset="-122"/>
              </a:rPr>
              <a:t>月</a:t>
            </a:r>
            <a:r>
              <a:rPr kumimoji="0" lang="en-US" altLang="zh-CN" sz="2400" b="1" i="0" u="none" strike="noStrike" kern="0" cap="none" spc="0" normalizeH="0" baseline="0" noProof="1">
                <a:ln>
                  <a:noFill/>
                </a:ln>
                <a:solidFill>
                  <a:prstClr val="black"/>
                </a:solidFill>
                <a:effectLst/>
                <a:uLnTx/>
                <a:uFillTx/>
                <a:latin typeface="华文楷体" panose="02010600040101010101" pitchFamily="2" charset="-122"/>
                <a:ea typeface="华文楷体" panose="02010600040101010101" pitchFamily="2" charset="-122"/>
              </a:rPr>
              <a:t>1</a:t>
            </a:r>
            <a:r>
              <a:rPr kumimoji="0" lang="zh-CN" altLang="en-US" sz="2400" b="1" i="0" u="none" strike="noStrike" kern="0" cap="none" spc="0" normalizeH="0" baseline="0" noProof="1">
                <a:ln>
                  <a:noFill/>
                </a:ln>
                <a:solidFill>
                  <a:prstClr val="black"/>
                </a:solidFill>
                <a:effectLst/>
                <a:uLnTx/>
                <a:uFillTx/>
                <a:latin typeface="华文楷体" panose="02010600040101010101" pitchFamily="2" charset="-122"/>
                <a:ea typeface="华文楷体" panose="02010600040101010101" pitchFamily="2" charset="-122"/>
              </a:rPr>
              <a:t>日起，试行增值税期末留抵税额退税制度。</a:t>
            </a:r>
            <a:endParaRPr kumimoji="0" lang="zh-CN" altLang="en-US" sz="2400" b="1" i="0" u="none" strike="noStrike" kern="0" cap="none" spc="0" normalizeH="0" baseline="0" noProof="1">
              <a:ln>
                <a:noFill/>
              </a:ln>
              <a:solidFill>
                <a:prstClr val="black"/>
              </a:solidFill>
              <a:effectLst/>
              <a:uLnTx/>
              <a:uFillTx/>
              <a:latin typeface="华文楷体" panose="02010600040101010101" pitchFamily="2" charset="-122"/>
              <a:ea typeface="华文楷体" panose="02010600040101010101" pitchFamily="2" charset="-122"/>
            </a:endParaRPr>
          </a:p>
          <a:p>
            <a:pPr marL="635" marR="0" lvl="0" indent="0" defTabSz="914400" eaLnBrk="1" fontAlgn="auto" latinLnBrk="0" hangingPunct="1">
              <a:lnSpc>
                <a:spcPct val="90000"/>
              </a:lnSpc>
              <a:spcBef>
                <a:spcPts val="1000"/>
              </a:spcBef>
              <a:spcAft>
                <a:spcPct val="0"/>
              </a:spcAft>
              <a:buClrTx/>
              <a:buSzTx/>
              <a:buFontTx/>
              <a:buNone/>
              <a:defRPr/>
            </a:pPr>
            <a:r>
              <a:rPr kumimoji="0" lang="zh-CN" altLang="en-US" sz="2400" b="1" i="0" u="none" strike="noStrike" kern="0" cap="none" spc="0" normalizeH="0" baseline="0" noProof="1">
                <a:ln>
                  <a:noFill/>
                </a:ln>
                <a:solidFill>
                  <a:prstClr val="black"/>
                </a:solidFill>
                <a:effectLst/>
                <a:uLnTx/>
                <a:uFillTx/>
                <a:latin typeface="华文楷体" panose="02010600040101010101" pitchFamily="2" charset="-122"/>
                <a:ea typeface="华文楷体" panose="02010600040101010101" pitchFamily="2" charset="-122"/>
              </a:rPr>
              <a:t>　（二）</a:t>
            </a:r>
            <a:r>
              <a:rPr kumimoji="0" lang="zh-CN" altLang="en-US" sz="2400" b="1" i="0" u="none" strike="noStrike" kern="0" cap="none" spc="0" normalizeH="0" baseline="0" noProof="1">
                <a:ln>
                  <a:noFill/>
                </a:ln>
                <a:solidFill>
                  <a:prstClr val="black"/>
                </a:solidFill>
                <a:effectLst/>
                <a:highlight>
                  <a:srgbClr val="FFFF00"/>
                </a:highlight>
                <a:uLnTx/>
                <a:uFillTx/>
                <a:latin typeface="华文楷体" panose="02010600040101010101" pitchFamily="2" charset="-122"/>
                <a:ea typeface="华文楷体" panose="02010600040101010101" pitchFamily="2" charset="-122"/>
              </a:rPr>
              <a:t>本公告所称增量留抵税额，是指与</a:t>
            </a:r>
            <a:r>
              <a:rPr kumimoji="0" lang="en-US" altLang="zh-CN" sz="2400" b="1" i="0" u="none" strike="noStrike" kern="0" cap="none" spc="0" normalizeH="0" baseline="0" noProof="1">
                <a:ln>
                  <a:noFill/>
                </a:ln>
                <a:solidFill>
                  <a:prstClr val="black"/>
                </a:solidFill>
                <a:effectLst/>
                <a:highlight>
                  <a:srgbClr val="FFFF00"/>
                </a:highlight>
                <a:uLnTx/>
                <a:uFillTx/>
                <a:latin typeface="华文楷体" panose="02010600040101010101" pitchFamily="2" charset="-122"/>
                <a:ea typeface="华文楷体" panose="02010600040101010101" pitchFamily="2" charset="-122"/>
              </a:rPr>
              <a:t>2019</a:t>
            </a:r>
            <a:r>
              <a:rPr kumimoji="0" lang="zh-CN" altLang="en-US" sz="2400" b="1" i="0" u="none" strike="noStrike" kern="0" cap="none" spc="0" normalizeH="0" baseline="0" noProof="1">
                <a:ln>
                  <a:noFill/>
                </a:ln>
                <a:solidFill>
                  <a:prstClr val="black"/>
                </a:solidFill>
                <a:effectLst/>
                <a:highlight>
                  <a:srgbClr val="FFFF00"/>
                </a:highlight>
                <a:uLnTx/>
                <a:uFillTx/>
                <a:latin typeface="华文楷体" panose="02010600040101010101" pitchFamily="2" charset="-122"/>
                <a:ea typeface="华文楷体" panose="02010600040101010101" pitchFamily="2" charset="-122"/>
              </a:rPr>
              <a:t>年</a:t>
            </a:r>
            <a:r>
              <a:rPr kumimoji="0" lang="en-US" altLang="zh-CN" sz="2400" b="1" i="0" u="none" strike="noStrike" kern="0" cap="none" spc="0" normalizeH="0" baseline="0" noProof="1">
                <a:ln>
                  <a:noFill/>
                </a:ln>
                <a:solidFill>
                  <a:prstClr val="black"/>
                </a:solidFill>
                <a:effectLst/>
                <a:highlight>
                  <a:srgbClr val="FFFF00"/>
                </a:highlight>
                <a:uLnTx/>
                <a:uFillTx/>
                <a:latin typeface="华文楷体" panose="02010600040101010101" pitchFamily="2" charset="-122"/>
                <a:ea typeface="华文楷体" panose="02010600040101010101" pitchFamily="2" charset="-122"/>
              </a:rPr>
              <a:t>3</a:t>
            </a:r>
            <a:r>
              <a:rPr kumimoji="0" lang="zh-CN" altLang="en-US" sz="2400" b="1" i="0" u="none" strike="noStrike" kern="0" cap="none" spc="0" normalizeH="0" baseline="0" noProof="1">
                <a:ln>
                  <a:noFill/>
                </a:ln>
                <a:solidFill>
                  <a:prstClr val="black"/>
                </a:solidFill>
                <a:effectLst/>
                <a:highlight>
                  <a:srgbClr val="FFFF00"/>
                </a:highlight>
                <a:uLnTx/>
                <a:uFillTx/>
                <a:latin typeface="华文楷体" panose="02010600040101010101" pitchFamily="2" charset="-122"/>
                <a:ea typeface="华文楷体" panose="02010600040101010101" pitchFamily="2" charset="-122"/>
              </a:rPr>
              <a:t>月底相比新增加的期末留抵税额。</a:t>
            </a:r>
            <a:endParaRPr kumimoji="0" lang="zh-CN" altLang="en-US" sz="2400" b="1" i="0" u="none" strike="noStrike" kern="0" cap="none" spc="0" normalizeH="0" baseline="0" noProof="1">
              <a:ln>
                <a:noFill/>
              </a:ln>
              <a:solidFill>
                <a:prstClr val="black"/>
              </a:solidFill>
              <a:effectLst/>
              <a:highlight>
                <a:srgbClr val="FFFF00"/>
              </a:highlight>
              <a:uLnTx/>
              <a:uFillTx/>
              <a:latin typeface="华文楷体" panose="02010600040101010101" pitchFamily="2" charset="-122"/>
              <a:ea typeface="华文楷体" panose="02010600040101010101" pitchFamily="2" charset="-122"/>
            </a:endParaRPr>
          </a:p>
          <a:p>
            <a:pPr marL="635" marR="0" lvl="0" indent="0" defTabSz="914400" eaLnBrk="1" fontAlgn="auto" latinLnBrk="0" hangingPunct="1">
              <a:lnSpc>
                <a:spcPct val="90000"/>
              </a:lnSpc>
              <a:spcBef>
                <a:spcPts val="1000"/>
              </a:spcBef>
              <a:spcAft>
                <a:spcPct val="0"/>
              </a:spcAft>
              <a:buClrTx/>
              <a:buSzTx/>
              <a:buFontTx/>
              <a:buNone/>
              <a:defRPr/>
            </a:pPr>
            <a:r>
              <a:rPr kumimoji="0" lang="zh-CN" altLang="en-US" sz="2400" b="1" i="0" u="none" strike="noStrike" kern="0" cap="none" spc="0" normalizeH="0" baseline="0" noProof="1">
                <a:ln>
                  <a:noFill/>
                </a:ln>
                <a:solidFill>
                  <a:prstClr val="black"/>
                </a:solidFill>
                <a:effectLst/>
                <a:uLnTx/>
                <a:uFillTx/>
                <a:latin typeface="华文楷体" panose="02010600040101010101" pitchFamily="2" charset="-122"/>
                <a:ea typeface="华文楷体" panose="02010600040101010101" pitchFamily="2" charset="-122"/>
              </a:rPr>
              <a:t>　（三）纳税人当期允许退还的增量留抵税额，按照以下公式计算：</a:t>
            </a:r>
            <a:endParaRPr kumimoji="0" lang="zh-CN" altLang="en-US" sz="2400" b="1" i="0" u="none" strike="noStrike" kern="0" cap="none" spc="0" normalizeH="0" baseline="0" noProof="1">
              <a:ln>
                <a:noFill/>
              </a:ln>
              <a:solidFill>
                <a:prstClr val="black"/>
              </a:solidFill>
              <a:effectLst/>
              <a:uLnTx/>
              <a:uFillTx/>
              <a:latin typeface="华文楷体" panose="02010600040101010101" pitchFamily="2" charset="-122"/>
              <a:ea typeface="华文楷体" panose="02010600040101010101" pitchFamily="2" charset="-122"/>
            </a:endParaRPr>
          </a:p>
          <a:p>
            <a:pPr marL="635" marR="0" lvl="0" indent="0" defTabSz="914400" eaLnBrk="1" fontAlgn="auto" latinLnBrk="0" hangingPunct="1">
              <a:lnSpc>
                <a:spcPct val="90000"/>
              </a:lnSpc>
              <a:spcBef>
                <a:spcPts val="1000"/>
              </a:spcBef>
              <a:spcAft>
                <a:spcPct val="0"/>
              </a:spcAft>
              <a:buClrTx/>
              <a:buSzTx/>
              <a:buFontTx/>
              <a:buNone/>
              <a:defRPr/>
            </a:pPr>
            <a:r>
              <a:rPr kumimoji="0" lang="zh-CN" altLang="en-US" sz="2400" b="1" i="0" u="none" strike="noStrike" kern="0" cap="none" spc="0" normalizeH="0" baseline="0" noProof="1">
                <a:ln>
                  <a:noFill/>
                </a:ln>
                <a:solidFill>
                  <a:prstClr val="black"/>
                </a:solidFill>
                <a:effectLst/>
                <a:uLnTx/>
                <a:uFillTx/>
                <a:latin typeface="华文楷体" panose="02010600040101010101" pitchFamily="2" charset="-122"/>
                <a:ea typeface="华文楷体" panose="02010600040101010101" pitchFamily="2" charset="-122"/>
              </a:rPr>
              <a:t>　　</a:t>
            </a:r>
            <a:r>
              <a:rPr kumimoji="0" lang="zh-CN" altLang="en-US" sz="2400" b="1" i="0" u="none" strike="noStrike" kern="0" cap="none" spc="0" normalizeH="0" baseline="0" noProof="1">
                <a:ln>
                  <a:noFill/>
                </a:ln>
                <a:solidFill>
                  <a:srgbClr val="FF0000"/>
                </a:solidFill>
                <a:effectLst/>
                <a:highlight>
                  <a:srgbClr val="FFFF00"/>
                </a:highlight>
                <a:uLnTx/>
                <a:uFillTx/>
                <a:latin typeface="华文楷体" panose="02010600040101010101" pitchFamily="2" charset="-122"/>
                <a:ea typeface="华文楷体" panose="02010600040101010101" pitchFamily="2" charset="-122"/>
              </a:rPr>
              <a:t>允许退还的增量留抵税额</a:t>
            </a:r>
            <a:r>
              <a:rPr kumimoji="0" lang="en-US" altLang="zh-CN" sz="2400" b="1" i="0" u="none" strike="noStrike" kern="0" cap="none" spc="0" normalizeH="0" baseline="0" noProof="1">
                <a:ln>
                  <a:noFill/>
                </a:ln>
                <a:solidFill>
                  <a:srgbClr val="FF0000"/>
                </a:solidFill>
                <a:effectLst/>
                <a:highlight>
                  <a:srgbClr val="FFFF00"/>
                </a:highlight>
                <a:uLnTx/>
                <a:uFillTx/>
                <a:latin typeface="华文楷体" panose="02010600040101010101" pitchFamily="2" charset="-122"/>
                <a:ea typeface="华文楷体" panose="02010600040101010101" pitchFamily="2" charset="-122"/>
              </a:rPr>
              <a:t>=</a:t>
            </a:r>
            <a:r>
              <a:rPr kumimoji="0" lang="zh-CN" altLang="en-US" sz="2400" b="1" i="0" u="none" strike="noStrike" kern="0" cap="none" spc="0" normalizeH="0" baseline="0" noProof="1">
                <a:ln>
                  <a:noFill/>
                </a:ln>
                <a:solidFill>
                  <a:srgbClr val="FF0000"/>
                </a:solidFill>
                <a:effectLst/>
                <a:highlight>
                  <a:srgbClr val="FFFF00"/>
                </a:highlight>
                <a:uLnTx/>
                <a:uFillTx/>
                <a:latin typeface="华文楷体" panose="02010600040101010101" pitchFamily="2" charset="-122"/>
                <a:ea typeface="华文楷体" panose="02010600040101010101" pitchFamily="2" charset="-122"/>
              </a:rPr>
              <a:t>增量留抵税额</a:t>
            </a:r>
            <a:r>
              <a:rPr kumimoji="0" lang="en-US" altLang="zh-CN" sz="2400" b="1" i="0" u="none" strike="noStrike" kern="0" cap="none" spc="0" normalizeH="0" baseline="0" noProof="1">
                <a:ln>
                  <a:noFill/>
                </a:ln>
                <a:solidFill>
                  <a:srgbClr val="FF0000"/>
                </a:solidFill>
                <a:effectLst/>
                <a:highlight>
                  <a:srgbClr val="FFFF00"/>
                </a:highlight>
                <a:uLnTx/>
                <a:uFillTx/>
                <a:latin typeface="华文楷体" panose="02010600040101010101" pitchFamily="2" charset="-122"/>
                <a:ea typeface="华文楷体" panose="02010600040101010101" pitchFamily="2" charset="-122"/>
              </a:rPr>
              <a:t>×</a:t>
            </a:r>
            <a:r>
              <a:rPr kumimoji="0" lang="zh-CN" altLang="en-US" sz="2400" b="1" i="0" u="none" strike="noStrike" kern="0" cap="none" spc="0" normalizeH="0" baseline="0" noProof="1">
                <a:ln>
                  <a:noFill/>
                </a:ln>
                <a:solidFill>
                  <a:srgbClr val="FF0000"/>
                </a:solidFill>
                <a:effectLst/>
                <a:highlight>
                  <a:srgbClr val="FFFF00"/>
                </a:highlight>
                <a:uLnTx/>
                <a:uFillTx/>
                <a:latin typeface="华文楷体" panose="02010600040101010101" pitchFamily="2" charset="-122"/>
                <a:ea typeface="华文楷体" panose="02010600040101010101" pitchFamily="2" charset="-122"/>
              </a:rPr>
              <a:t>进项构成比例</a:t>
            </a:r>
            <a:r>
              <a:rPr kumimoji="0" lang="en-US" altLang="zh-CN" sz="2400" b="1" i="0" u="none" strike="noStrike" kern="0" cap="none" spc="0" normalizeH="0" baseline="0" noProof="1">
                <a:ln>
                  <a:noFill/>
                </a:ln>
                <a:solidFill>
                  <a:srgbClr val="FF0000"/>
                </a:solidFill>
                <a:effectLst/>
                <a:highlight>
                  <a:srgbClr val="FFFF00"/>
                </a:highlight>
                <a:uLnTx/>
                <a:uFillTx/>
                <a:latin typeface="华文楷体" panose="02010600040101010101" pitchFamily="2" charset="-122"/>
                <a:ea typeface="华文楷体" panose="02010600040101010101" pitchFamily="2" charset="-122"/>
              </a:rPr>
              <a:t>×60%</a:t>
            </a:r>
            <a:endParaRPr kumimoji="0" lang="en-US" altLang="zh-CN" sz="2400" b="1" i="0" u="none" strike="noStrike" kern="0" cap="none" spc="0" normalizeH="0" baseline="0" noProof="1">
              <a:ln>
                <a:noFill/>
              </a:ln>
              <a:solidFill>
                <a:srgbClr val="FF0000"/>
              </a:solidFill>
              <a:effectLst/>
              <a:highlight>
                <a:srgbClr val="FFFF00"/>
              </a:highlight>
              <a:uLnTx/>
              <a:uFillTx/>
              <a:latin typeface="华文楷体" panose="02010600040101010101" pitchFamily="2" charset="-122"/>
              <a:ea typeface="华文楷体" panose="02010600040101010101" pitchFamily="2" charset="-122"/>
            </a:endParaRPr>
          </a:p>
          <a:p>
            <a:pPr marL="635" marR="0" lvl="0" indent="0" defTabSz="914400" eaLnBrk="1" fontAlgn="auto" latinLnBrk="0" hangingPunct="1">
              <a:lnSpc>
                <a:spcPct val="90000"/>
              </a:lnSpc>
              <a:spcBef>
                <a:spcPts val="1000"/>
              </a:spcBef>
              <a:spcAft>
                <a:spcPct val="0"/>
              </a:spcAft>
              <a:buClrTx/>
              <a:buSzTx/>
              <a:buFontTx/>
              <a:buNone/>
              <a:defRPr/>
            </a:pPr>
            <a:r>
              <a:rPr kumimoji="0" lang="zh-CN" altLang="en-US" sz="2400" b="1" i="0" u="none" strike="noStrike" kern="0" cap="none" spc="0" normalizeH="0" baseline="0" noProof="1">
                <a:ln>
                  <a:noFill/>
                </a:ln>
                <a:solidFill>
                  <a:prstClr val="black"/>
                </a:solidFill>
                <a:effectLst/>
                <a:uLnTx/>
                <a:uFillTx/>
                <a:latin typeface="华文楷体" panose="02010600040101010101" pitchFamily="2" charset="-122"/>
                <a:ea typeface="华文楷体" panose="02010600040101010101" pitchFamily="2" charset="-122"/>
              </a:rPr>
              <a:t>　　</a:t>
            </a:r>
            <a:r>
              <a:rPr kumimoji="0" lang="zh-CN" altLang="en-US" sz="2400" b="1" i="0" u="none" strike="noStrike" kern="0" cap="none" spc="0" normalizeH="0" baseline="0" noProof="1">
                <a:ln>
                  <a:noFill/>
                </a:ln>
                <a:solidFill>
                  <a:srgbClr val="FF0000"/>
                </a:solidFill>
                <a:effectLst/>
                <a:uLnTx/>
                <a:uFillTx/>
                <a:latin typeface="华文楷体" panose="02010600040101010101" pitchFamily="2" charset="-122"/>
                <a:ea typeface="华文楷体" panose="02010600040101010101" pitchFamily="2" charset="-122"/>
              </a:rPr>
              <a:t>进项构成比例</a:t>
            </a:r>
            <a:r>
              <a:rPr kumimoji="0" lang="zh-CN" altLang="en-US" sz="2400" b="1" i="0" u="none" strike="noStrike" kern="0" cap="none" spc="0" normalizeH="0" baseline="0" noProof="1">
                <a:ln>
                  <a:noFill/>
                </a:ln>
                <a:solidFill>
                  <a:prstClr val="black"/>
                </a:solidFill>
                <a:effectLst/>
                <a:uLnTx/>
                <a:uFillTx/>
                <a:latin typeface="华文楷体" panose="02010600040101010101" pitchFamily="2" charset="-122"/>
                <a:ea typeface="华文楷体" panose="02010600040101010101" pitchFamily="2" charset="-122"/>
              </a:rPr>
              <a:t>，为</a:t>
            </a:r>
            <a:r>
              <a:rPr kumimoji="0" lang="en-US" altLang="zh-CN" sz="2400" b="1" i="0" u="none" strike="noStrike" kern="0" cap="none" spc="0" normalizeH="0" baseline="0" noProof="1">
                <a:ln>
                  <a:noFill/>
                </a:ln>
                <a:solidFill>
                  <a:prstClr val="black"/>
                </a:solidFill>
                <a:effectLst/>
                <a:uLnTx/>
                <a:uFillTx/>
                <a:latin typeface="华文楷体" panose="02010600040101010101" pitchFamily="2" charset="-122"/>
                <a:ea typeface="华文楷体" panose="02010600040101010101" pitchFamily="2" charset="-122"/>
              </a:rPr>
              <a:t>2019</a:t>
            </a:r>
            <a:r>
              <a:rPr kumimoji="0" lang="zh-CN" altLang="en-US" sz="2400" b="1" i="0" u="none" strike="noStrike" kern="0" cap="none" spc="0" normalizeH="0" baseline="0" noProof="1">
                <a:ln>
                  <a:noFill/>
                </a:ln>
                <a:solidFill>
                  <a:prstClr val="black"/>
                </a:solidFill>
                <a:effectLst/>
                <a:uLnTx/>
                <a:uFillTx/>
                <a:latin typeface="华文楷体" panose="02010600040101010101" pitchFamily="2" charset="-122"/>
                <a:ea typeface="华文楷体" panose="02010600040101010101" pitchFamily="2" charset="-122"/>
              </a:rPr>
              <a:t>年</a:t>
            </a:r>
            <a:r>
              <a:rPr kumimoji="0" lang="en-US" altLang="zh-CN" sz="2400" b="1" i="0" u="none" strike="noStrike" kern="0" cap="none" spc="0" normalizeH="0" baseline="0" noProof="1">
                <a:ln>
                  <a:noFill/>
                </a:ln>
                <a:solidFill>
                  <a:prstClr val="black"/>
                </a:solidFill>
                <a:effectLst/>
                <a:uLnTx/>
                <a:uFillTx/>
                <a:latin typeface="华文楷体" panose="02010600040101010101" pitchFamily="2" charset="-122"/>
                <a:ea typeface="华文楷体" panose="02010600040101010101" pitchFamily="2" charset="-122"/>
              </a:rPr>
              <a:t>4</a:t>
            </a:r>
            <a:r>
              <a:rPr kumimoji="0" lang="zh-CN" altLang="en-US" sz="2400" b="1" i="0" u="none" strike="noStrike" kern="0" cap="none" spc="0" normalizeH="0" baseline="0" noProof="1">
                <a:ln>
                  <a:noFill/>
                </a:ln>
                <a:solidFill>
                  <a:prstClr val="black"/>
                </a:solidFill>
                <a:effectLst/>
                <a:uLnTx/>
                <a:uFillTx/>
                <a:latin typeface="华文楷体" panose="02010600040101010101" pitchFamily="2" charset="-122"/>
                <a:ea typeface="华文楷体" panose="02010600040101010101" pitchFamily="2" charset="-122"/>
              </a:rPr>
              <a:t>月至申请退税前一税款所属期内已抵扣的增值税专用发票（含税控机动车销售统一发票）、海关进口增值税专用缴款书、解缴税款完税凭证注明的增值税额占同期全部已抵扣进项税额的比重。</a:t>
            </a:r>
            <a:endParaRPr kumimoji="0" lang="zh-CN" altLang="en-US" sz="2400" b="1" i="0" u="none" strike="noStrike" kern="0" cap="none" spc="0" normalizeH="0" baseline="0" noProof="1">
              <a:ln>
                <a:noFill/>
              </a:ln>
              <a:solidFill>
                <a:prstClr val="black"/>
              </a:solidFill>
              <a:effectLst/>
              <a:uLnTx/>
              <a:uFillTx/>
              <a:latin typeface="华文楷体" panose="02010600040101010101" pitchFamily="2" charset="-122"/>
              <a:ea typeface="华文楷体" panose="02010600040101010101" pitchFamily="2" charset="-122"/>
            </a:endParaRPr>
          </a:p>
          <a:p>
            <a:pPr marL="635" marR="0" lvl="0" indent="0" defTabSz="914400" eaLnBrk="1" fontAlgn="auto" latinLnBrk="0" hangingPunct="1">
              <a:lnSpc>
                <a:spcPct val="90000"/>
              </a:lnSpc>
              <a:spcBef>
                <a:spcPts val="1000"/>
              </a:spcBef>
              <a:spcAft>
                <a:spcPct val="0"/>
              </a:spcAft>
              <a:buClrTx/>
              <a:buSzTx/>
              <a:buFontTx/>
              <a:buNone/>
              <a:defRPr/>
            </a:pPr>
            <a:r>
              <a:rPr kumimoji="0" lang="zh-CN" altLang="en-US" sz="2400" b="1" i="0" u="none" strike="noStrike" kern="0" cap="none" spc="0" normalizeH="0" baseline="0" noProof="1">
                <a:ln>
                  <a:noFill/>
                </a:ln>
                <a:solidFill>
                  <a:prstClr val="black"/>
                </a:solidFill>
                <a:effectLst/>
                <a:uLnTx/>
                <a:uFillTx/>
                <a:latin typeface="华文楷体" panose="02010600040101010101" pitchFamily="2" charset="-122"/>
                <a:ea typeface="华文楷体" panose="02010600040101010101" pitchFamily="2" charset="-122"/>
              </a:rPr>
              <a:t>　（四）纳税人应在</a:t>
            </a:r>
            <a:r>
              <a:rPr kumimoji="0" lang="zh-CN" altLang="en-US" sz="2400" b="1" i="0" u="none" strike="noStrike" kern="0" cap="none" spc="0" normalizeH="0" baseline="0" noProof="1">
                <a:ln>
                  <a:noFill/>
                </a:ln>
                <a:solidFill>
                  <a:srgbClr val="FF0000"/>
                </a:solidFill>
                <a:effectLst/>
                <a:uLnTx/>
                <a:uFillTx/>
                <a:latin typeface="华文楷体" panose="02010600040101010101" pitchFamily="2" charset="-122"/>
                <a:ea typeface="华文楷体" panose="02010600040101010101" pitchFamily="2" charset="-122"/>
              </a:rPr>
              <a:t>增值税纳税申报期内</a:t>
            </a:r>
            <a:r>
              <a:rPr kumimoji="0" lang="zh-CN" altLang="en-US" sz="2400" b="1" i="0" u="none" strike="noStrike" kern="0" cap="none" spc="0" normalizeH="0" baseline="0" noProof="1">
                <a:ln>
                  <a:noFill/>
                </a:ln>
                <a:solidFill>
                  <a:prstClr val="black"/>
                </a:solidFill>
                <a:effectLst/>
                <a:uLnTx/>
                <a:uFillTx/>
                <a:latin typeface="华文楷体" panose="02010600040101010101" pitchFamily="2" charset="-122"/>
                <a:ea typeface="华文楷体" panose="02010600040101010101" pitchFamily="2" charset="-122"/>
              </a:rPr>
              <a:t>，向主管税务机关申请退还留抵税额。</a:t>
            </a:r>
            <a:endParaRPr kumimoji="0" lang="zh-CN" altLang="en-US" sz="1800" b="0" i="0" u="none" strike="noStrike" kern="0" cap="none" spc="0" normalizeH="0" baseline="0" noProof="0" dirty="0">
              <a:ln>
                <a:noFill/>
              </a:ln>
              <a:solidFill>
                <a:sysClr val="windowText" lastClr="000000"/>
              </a:solidFill>
              <a:effectLst/>
              <a:uLnTx/>
              <a:uFillTx/>
            </a:endParaRPr>
          </a:p>
        </p:txBody>
      </p:sp>
      <p:pic>
        <p:nvPicPr>
          <p:cNvPr id="3" name="图片 2"/>
          <p:cNvPicPr>
            <a:picLocks noChangeAspect="1"/>
          </p:cNvPicPr>
          <p:nvPr/>
        </p:nvPicPr>
        <p:blipFill>
          <a:blip r:embed="rId1"/>
          <a:stretch>
            <a:fillRect/>
          </a:stretch>
        </p:blipFill>
        <p:spPr>
          <a:xfrm>
            <a:off x="1063646" y="324633"/>
            <a:ext cx="6242845" cy="963251"/>
          </a:xfrm>
          <a:prstGeom prst="rect">
            <a:avLst/>
          </a:prstGeom>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1060412" y="682460"/>
            <a:ext cx="8439492" cy="646331"/>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defRPr/>
            </a:pPr>
            <a:r>
              <a:rPr kumimoji="0" lang="en-US" altLang="zh-CN" sz="3600" b="1" i="0" u="none" strike="noStrike" kern="0" cap="none" spc="0" normalizeH="0" baseline="0" noProof="0" dirty="0">
                <a:ln>
                  <a:noFill/>
                </a:ln>
                <a:solidFill>
                  <a:prstClr val="black"/>
                </a:solidFill>
                <a:effectLst/>
                <a:uLnTx/>
                <a:uFillTx/>
                <a:latin typeface="华文楷体" panose="02010600040101010101" pitchFamily="2" charset="-122"/>
                <a:ea typeface="华文楷体" panose="02010600040101010101" pitchFamily="2" charset="-122"/>
                <a:cs typeface="+mj-cs"/>
              </a:rPr>
              <a:t>3</a:t>
            </a:r>
            <a:r>
              <a:rPr kumimoji="0" lang="zh-CN" altLang="en-US" sz="3600" b="1" i="0" u="none" strike="noStrike" kern="0" cap="none" spc="0" normalizeH="0" baseline="0" noProof="0" dirty="0">
                <a:ln>
                  <a:noFill/>
                </a:ln>
                <a:solidFill>
                  <a:prstClr val="black"/>
                </a:solidFill>
                <a:effectLst/>
                <a:uLnTx/>
                <a:uFillTx/>
                <a:latin typeface="华文楷体" panose="02010600040101010101" pitchFamily="2" charset="-122"/>
                <a:ea typeface="华文楷体" panose="02010600040101010101" pitchFamily="2" charset="-122"/>
                <a:cs typeface="+mj-cs"/>
              </a:rPr>
              <a:t>、应纳税额计算</a:t>
            </a:r>
            <a:r>
              <a:rPr kumimoji="0" lang="en-US" altLang="zh-CN" sz="3600" b="1" i="0" u="none" strike="noStrike" kern="0" cap="none" spc="0" normalizeH="0" baseline="0" noProof="0" dirty="0">
                <a:ln>
                  <a:noFill/>
                </a:ln>
                <a:solidFill>
                  <a:prstClr val="black"/>
                </a:solidFill>
                <a:effectLst/>
                <a:uLnTx/>
                <a:uFillTx/>
                <a:latin typeface="华文楷体" panose="02010600040101010101" pitchFamily="2" charset="-122"/>
                <a:ea typeface="华文楷体" panose="02010600040101010101" pitchFamily="2" charset="-122"/>
                <a:cs typeface="+mj-cs"/>
              </a:rPr>
              <a:t>---</a:t>
            </a:r>
            <a:r>
              <a:rPr kumimoji="0" lang="zh-CN" altLang="en-US" sz="3600" b="1" i="0" u="none" strike="noStrike" kern="0" cap="none" spc="0" normalizeH="0" baseline="0" noProof="0" dirty="0">
                <a:ln>
                  <a:noFill/>
                </a:ln>
                <a:solidFill>
                  <a:prstClr val="black"/>
                </a:solidFill>
                <a:effectLst/>
                <a:uLnTx/>
                <a:uFillTx/>
                <a:latin typeface="华文楷体" panose="02010600040101010101" pitchFamily="2" charset="-122"/>
                <a:ea typeface="华文楷体" panose="02010600040101010101" pitchFamily="2" charset="-122"/>
                <a:cs typeface="+mj-cs"/>
              </a:rPr>
              <a:t>一般计税（销售额）</a:t>
            </a:r>
            <a:endParaRPr kumimoji="0" lang="zh-CN" altLang="en-US" sz="1800" b="0" i="0" u="none" strike="noStrike" kern="0" cap="none" spc="0" normalizeH="0" baseline="0" noProof="0" dirty="0">
              <a:ln>
                <a:noFill/>
              </a:ln>
              <a:solidFill>
                <a:sysClr val="windowText" lastClr="000000"/>
              </a:solidFill>
              <a:effectLst/>
              <a:uLnTx/>
              <a:uFillTx/>
            </a:endParaRPr>
          </a:p>
        </p:txBody>
      </p:sp>
      <p:sp>
        <p:nvSpPr>
          <p:cNvPr id="3" name="矩形 2"/>
          <p:cNvSpPr/>
          <p:nvPr/>
        </p:nvSpPr>
        <p:spPr>
          <a:xfrm>
            <a:off x="1060412" y="1390763"/>
            <a:ext cx="10454457" cy="5304016"/>
          </a:xfrm>
          <a:prstGeom prst="rect">
            <a:avLst/>
          </a:prstGeom>
        </p:spPr>
        <p:txBody>
          <a:bodyPr wrap="square">
            <a:spAutoFit/>
          </a:bodyPr>
          <a:lstStyle/>
          <a:p>
            <a:pPr marL="228600" lvl="0" indent="-228600" fontAlgn="base">
              <a:lnSpc>
                <a:spcPct val="150000"/>
              </a:lnSpc>
              <a:spcBef>
                <a:spcPts val="1000"/>
              </a:spcBef>
              <a:spcAft>
                <a:spcPct val="0"/>
              </a:spcAft>
              <a:buFont typeface="Arial" panose="020B0604020202020204" pitchFamily="34" charset="0"/>
              <a:buChar char="•"/>
            </a:pPr>
            <a:r>
              <a:rPr lang="zh-CN" altLang="en-US" sz="2000" dirty="0">
                <a:solidFill>
                  <a:srgbClr val="FF0000"/>
                </a:solidFill>
                <a:latin typeface="华文楷体" panose="02010600040101010101" pitchFamily="2" charset="-122"/>
                <a:ea typeface="华文楷体" panose="02010600040101010101" pitchFamily="2" charset="-122"/>
              </a:rPr>
              <a:t>增值税暂行条例：</a:t>
            </a:r>
            <a:endParaRPr lang="en-US" altLang="zh-CN" sz="2000" dirty="0">
              <a:solidFill>
                <a:srgbClr val="FF0000"/>
              </a:solidFill>
              <a:latin typeface="华文楷体" panose="02010600040101010101" pitchFamily="2" charset="-122"/>
              <a:ea typeface="华文楷体" panose="02010600040101010101" pitchFamily="2" charset="-122"/>
            </a:endParaRPr>
          </a:p>
          <a:p>
            <a:pPr marL="228600" lvl="0" indent="-228600" fontAlgn="base">
              <a:lnSpc>
                <a:spcPct val="150000"/>
              </a:lnSpc>
              <a:spcBef>
                <a:spcPts val="1000"/>
              </a:spcBef>
              <a:spcAft>
                <a:spcPct val="0"/>
              </a:spcAft>
              <a:buFont typeface="Arial" panose="020B0604020202020204" pitchFamily="34" charset="0"/>
              <a:buChar char="•"/>
            </a:pPr>
            <a:r>
              <a:rPr lang="zh-CN" altLang="en-US" sz="2000" dirty="0">
                <a:solidFill>
                  <a:prstClr val="black"/>
                </a:solidFill>
                <a:latin typeface="华文楷体" panose="02010600040101010101" pitchFamily="2" charset="-122"/>
                <a:ea typeface="华文楷体" panose="02010600040101010101" pitchFamily="2" charset="-122"/>
              </a:rPr>
              <a:t>第六条　</a:t>
            </a:r>
            <a:r>
              <a:rPr lang="zh-CN" altLang="en-US" sz="2000" dirty="0">
                <a:solidFill>
                  <a:srgbClr val="FF0000"/>
                </a:solidFill>
                <a:latin typeface="华文楷体" panose="02010600040101010101" pitchFamily="2" charset="-122"/>
                <a:ea typeface="华文楷体" panose="02010600040101010101" pitchFamily="2" charset="-122"/>
              </a:rPr>
              <a:t>销售额</a:t>
            </a:r>
            <a:r>
              <a:rPr lang="zh-CN" altLang="en-US" sz="2000" dirty="0">
                <a:solidFill>
                  <a:prstClr val="black"/>
                </a:solidFill>
                <a:latin typeface="华文楷体" panose="02010600040101010101" pitchFamily="2" charset="-122"/>
                <a:ea typeface="华文楷体" panose="02010600040101010101" pitchFamily="2" charset="-122"/>
              </a:rPr>
              <a:t>为纳税人发生应税销售行为收取的</a:t>
            </a:r>
            <a:r>
              <a:rPr lang="zh-CN" altLang="en-US" sz="2000" dirty="0">
                <a:solidFill>
                  <a:srgbClr val="FF0000"/>
                </a:solidFill>
                <a:latin typeface="华文楷体" panose="02010600040101010101" pitchFamily="2" charset="-122"/>
                <a:ea typeface="华文楷体" panose="02010600040101010101" pitchFamily="2" charset="-122"/>
              </a:rPr>
              <a:t>全部价款和价外费用</a:t>
            </a:r>
            <a:r>
              <a:rPr lang="zh-CN" altLang="en-US" sz="2000" dirty="0">
                <a:solidFill>
                  <a:prstClr val="black"/>
                </a:solidFill>
                <a:latin typeface="华文楷体" panose="02010600040101010101" pitchFamily="2" charset="-122"/>
                <a:ea typeface="华文楷体" panose="02010600040101010101" pitchFamily="2" charset="-122"/>
              </a:rPr>
              <a:t>，但是不包括收取的销项税额。</a:t>
            </a:r>
            <a:endParaRPr lang="en-US" altLang="zh-CN" sz="2000" dirty="0">
              <a:solidFill>
                <a:prstClr val="black"/>
              </a:solidFill>
              <a:latin typeface="华文楷体" panose="02010600040101010101" pitchFamily="2" charset="-122"/>
              <a:ea typeface="华文楷体" panose="02010600040101010101" pitchFamily="2" charset="-122"/>
            </a:endParaRPr>
          </a:p>
          <a:p>
            <a:pPr marL="635" lvl="0">
              <a:lnSpc>
                <a:spcPct val="90000"/>
              </a:lnSpc>
              <a:spcBef>
                <a:spcPts val="1000"/>
              </a:spcBef>
              <a:spcAft>
                <a:spcPct val="0"/>
              </a:spcAft>
              <a:defRPr/>
            </a:pPr>
            <a:r>
              <a:rPr lang="zh-CN" altLang="en-US" sz="2000" dirty="0">
                <a:solidFill>
                  <a:prstClr val="black"/>
                </a:solidFill>
                <a:latin typeface="华文楷体" panose="02010600040101010101" pitchFamily="2" charset="-122"/>
                <a:ea typeface="华文楷体" panose="02010600040101010101" pitchFamily="2" charset="-122"/>
              </a:rPr>
              <a:t>第七条　纳税人发生应税销售行为的</a:t>
            </a:r>
            <a:r>
              <a:rPr lang="zh-CN" altLang="en-US" sz="2000" dirty="0">
                <a:solidFill>
                  <a:srgbClr val="FF0000"/>
                </a:solidFill>
                <a:latin typeface="华文楷体" panose="02010600040101010101" pitchFamily="2" charset="-122"/>
                <a:ea typeface="华文楷体" panose="02010600040101010101" pitchFamily="2" charset="-122"/>
              </a:rPr>
              <a:t>价格明显偏低并无正当理由</a:t>
            </a:r>
            <a:r>
              <a:rPr lang="zh-CN" altLang="en-US" sz="2000" dirty="0">
                <a:solidFill>
                  <a:prstClr val="black"/>
                </a:solidFill>
                <a:latin typeface="华文楷体" panose="02010600040101010101" pitchFamily="2" charset="-122"/>
                <a:ea typeface="华文楷体" panose="02010600040101010101" pitchFamily="2" charset="-122"/>
              </a:rPr>
              <a:t>的，由主管税务机关核定其销售额。</a:t>
            </a:r>
            <a:endParaRPr lang="en-US" altLang="zh-CN" sz="2000" dirty="0">
              <a:solidFill>
                <a:prstClr val="black"/>
              </a:solidFill>
              <a:latin typeface="华文楷体" panose="02010600040101010101" pitchFamily="2" charset="-122"/>
              <a:ea typeface="华文楷体" panose="02010600040101010101" pitchFamily="2" charset="-122"/>
            </a:endParaRPr>
          </a:p>
          <a:p>
            <a:pPr marL="635" lvl="0">
              <a:lnSpc>
                <a:spcPct val="90000"/>
              </a:lnSpc>
              <a:spcBef>
                <a:spcPts val="1000"/>
              </a:spcBef>
              <a:spcAft>
                <a:spcPct val="0"/>
              </a:spcAft>
              <a:defRPr/>
            </a:pPr>
            <a:r>
              <a:rPr lang="zh-CN" altLang="en-US" sz="2000" b="1" noProof="1">
                <a:solidFill>
                  <a:srgbClr val="FF0000"/>
                </a:solidFill>
                <a:latin typeface="华文楷体" panose="02010600040101010101" pitchFamily="2" charset="-122"/>
                <a:ea typeface="华文楷体" panose="02010600040101010101" pitchFamily="2" charset="-122"/>
              </a:rPr>
              <a:t>财税</a:t>
            </a:r>
            <a:r>
              <a:rPr lang="en-US" altLang="zh-CN" sz="2000" b="1" noProof="1">
                <a:solidFill>
                  <a:srgbClr val="FF0000"/>
                </a:solidFill>
                <a:latin typeface="华文楷体" panose="02010600040101010101" pitchFamily="2" charset="-122"/>
                <a:ea typeface="华文楷体" panose="02010600040101010101" pitchFamily="2" charset="-122"/>
              </a:rPr>
              <a:t>〔2016〕36</a:t>
            </a:r>
            <a:r>
              <a:rPr lang="zh-CN" altLang="en-US" sz="2000" b="1" noProof="1">
                <a:solidFill>
                  <a:srgbClr val="FF0000"/>
                </a:solidFill>
                <a:latin typeface="华文楷体" panose="02010600040101010101" pitchFamily="2" charset="-122"/>
                <a:ea typeface="华文楷体" panose="02010600040101010101" pitchFamily="2" charset="-122"/>
              </a:rPr>
              <a:t>号附件</a:t>
            </a:r>
            <a:r>
              <a:rPr lang="en-US" altLang="zh-CN" sz="2000" b="1" noProof="1">
                <a:solidFill>
                  <a:srgbClr val="FF0000"/>
                </a:solidFill>
                <a:latin typeface="华文楷体" panose="02010600040101010101" pitchFamily="2" charset="-122"/>
                <a:ea typeface="华文楷体" panose="02010600040101010101" pitchFamily="2" charset="-122"/>
              </a:rPr>
              <a:t>1</a:t>
            </a:r>
            <a:r>
              <a:rPr lang="zh-CN" altLang="en-US" sz="2000" b="1" noProof="1">
                <a:solidFill>
                  <a:srgbClr val="FF0000"/>
                </a:solidFill>
                <a:latin typeface="华文楷体" panose="02010600040101010101" pitchFamily="2" charset="-122"/>
                <a:ea typeface="华文楷体" panose="02010600040101010101" pitchFamily="2" charset="-122"/>
              </a:rPr>
              <a:t>：</a:t>
            </a:r>
            <a:endParaRPr lang="en-US" altLang="zh-CN" sz="2000" b="1" noProof="1">
              <a:solidFill>
                <a:srgbClr val="FF0000"/>
              </a:solidFill>
              <a:latin typeface="华文楷体" panose="02010600040101010101" pitchFamily="2" charset="-122"/>
              <a:ea typeface="华文楷体" panose="02010600040101010101" pitchFamily="2" charset="-122"/>
            </a:endParaRPr>
          </a:p>
          <a:p>
            <a:pPr marL="228600" lvl="0" indent="-228600">
              <a:lnSpc>
                <a:spcPct val="90000"/>
              </a:lnSpc>
              <a:spcBef>
                <a:spcPts val="1000"/>
              </a:spcBef>
              <a:spcAft>
                <a:spcPct val="0"/>
              </a:spcAft>
              <a:buFont typeface="Arial" panose="020B0604020202020204" pitchFamily="34" charset="0"/>
              <a:buChar char="•"/>
              <a:defRPr/>
            </a:pPr>
            <a:r>
              <a:rPr lang="zh-CN" altLang="en-US" sz="2000" b="1" noProof="1">
                <a:solidFill>
                  <a:prstClr val="black"/>
                </a:solidFill>
                <a:latin typeface="华文楷体" panose="02010600040101010101" pitchFamily="2" charset="-122"/>
                <a:ea typeface="华文楷体" panose="02010600040101010101" pitchFamily="2" charset="-122"/>
              </a:rPr>
              <a:t>第三十七条 </a:t>
            </a:r>
            <a:r>
              <a:rPr lang="zh-CN" altLang="en-US" sz="2000" noProof="1">
                <a:solidFill>
                  <a:prstClr val="black"/>
                </a:solidFill>
                <a:latin typeface="华文楷体" panose="02010600040101010101" pitchFamily="2" charset="-122"/>
                <a:ea typeface="华文楷体" panose="02010600040101010101" pitchFamily="2" charset="-122"/>
              </a:rPr>
              <a:t>销售额，是指纳税人</a:t>
            </a:r>
            <a:r>
              <a:rPr lang="zh-CN" altLang="en-US" sz="2000" noProof="1">
                <a:solidFill>
                  <a:srgbClr val="FF0000"/>
                </a:solidFill>
                <a:latin typeface="华文楷体" panose="02010600040101010101" pitchFamily="2" charset="-122"/>
                <a:ea typeface="华文楷体" panose="02010600040101010101" pitchFamily="2" charset="-122"/>
              </a:rPr>
              <a:t>发生应税行为</a:t>
            </a:r>
            <a:r>
              <a:rPr lang="zh-CN" altLang="en-US" sz="2000" noProof="1">
                <a:solidFill>
                  <a:prstClr val="black"/>
                </a:solidFill>
                <a:latin typeface="华文楷体" panose="02010600040101010101" pitchFamily="2" charset="-122"/>
                <a:ea typeface="华文楷体" panose="02010600040101010101" pitchFamily="2" charset="-122"/>
              </a:rPr>
              <a:t>取得的</a:t>
            </a:r>
            <a:r>
              <a:rPr lang="zh-CN" altLang="en-US" sz="2000" noProof="1">
                <a:solidFill>
                  <a:srgbClr val="FF0000"/>
                </a:solidFill>
                <a:latin typeface="华文楷体" panose="02010600040101010101" pitchFamily="2" charset="-122"/>
                <a:ea typeface="华文楷体" panose="02010600040101010101" pitchFamily="2" charset="-122"/>
              </a:rPr>
              <a:t>全部价款</a:t>
            </a:r>
            <a:r>
              <a:rPr lang="zh-CN" altLang="en-US" sz="2000" noProof="1">
                <a:solidFill>
                  <a:prstClr val="black"/>
                </a:solidFill>
                <a:latin typeface="华文楷体" panose="02010600040101010101" pitchFamily="2" charset="-122"/>
                <a:ea typeface="华文楷体" panose="02010600040101010101" pitchFamily="2" charset="-122"/>
              </a:rPr>
              <a:t>和</a:t>
            </a:r>
            <a:r>
              <a:rPr lang="zh-CN" altLang="en-US" sz="2000" noProof="1">
                <a:solidFill>
                  <a:srgbClr val="FF0000"/>
                </a:solidFill>
                <a:latin typeface="华文楷体" panose="02010600040101010101" pitchFamily="2" charset="-122"/>
                <a:ea typeface="华文楷体" panose="02010600040101010101" pitchFamily="2" charset="-122"/>
              </a:rPr>
              <a:t>价外费用，</a:t>
            </a:r>
            <a:r>
              <a:rPr lang="zh-CN" altLang="en-US" sz="2000" noProof="1">
                <a:solidFill>
                  <a:prstClr val="black"/>
                </a:solidFill>
                <a:latin typeface="华文楷体" panose="02010600040101010101" pitchFamily="2" charset="-122"/>
                <a:ea typeface="华文楷体" panose="02010600040101010101" pitchFamily="2" charset="-122"/>
              </a:rPr>
              <a:t>财政部和国家税务总局另有规定的除外。</a:t>
            </a:r>
            <a:endParaRPr lang="zh-CN" altLang="en-US" sz="2000" noProof="1">
              <a:solidFill>
                <a:prstClr val="black"/>
              </a:solidFill>
              <a:latin typeface="华文楷体" panose="02010600040101010101" pitchFamily="2" charset="-122"/>
              <a:ea typeface="华文楷体" panose="02010600040101010101" pitchFamily="2" charset="-122"/>
            </a:endParaRPr>
          </a:p>
          <a:p>
            <a:pPr marL="228600" lvl="0" indent="-228600">
              <a:lnSpc>
                <a:spcPct val="90000"/>
              </a:lnSpc>
              <a:spcBef>
                <a:spcPts val="1000"/>
              </a:spcBef>
              <a:spcAft>
                <a:spcPct val="0"/>
              </a:spcAft>
              <a:buFont typeface="Arial" panose="020B0604020202020204" pitchFamily="34" charset="0"/>
              <a:buChar char="•"/>
              <a:defRPr/>
            </a:pPr>
            <a:r>
              <a:rPr lang="zh-CN" altLang="en-US" sz="2000" noProof="1">
                <a:solidFill>
                  <a:srgbClr val="FF0000"/>
                </a:solidFill>
                <a:latin typeface="华文楷体" panose="02010600040101010101" pitchFamily="2" charset="-122"/>
                <a:ea typeface="华文楷体" panose="02010600040101010101" pitchFamily="2" charset="-122"/>
              </a:rPr>
              <a:t>价外费用</a:t>
            </a:r>
            <a:r>
              <a:rPr lang="zh-CN" altLang="en-US" sz="2000" noProof="1">
                <a:solidFill>
                  <a:prstClr val="black"/>
                </a:solidFill>
                <a:latin typeface="华文楷体" panose="02010600040101010101" pitchFamily="2" charset="-122"/>
                <a:ea typeface="华文楷体" panose="02010600040101010101" pitchFamily="2" charset="-122"/>
              </a:rPr>
              <a:t>，是指价外收取的各种性质的收费，但不包括以下项目：</a:t>
            </a:r>
            <a:endParaRPr lang="zh-CN" altLang="en-US" sz="2000" noProof="1">
              <a:solidFill>
                <a:prstClr val="black"/>
              </a:solidFill>
              <a:latin typeface="华文楷体" panose="02010600040101010101" pitchFamily="2" charset="-122"/>
              <a:ea typeface="华文楷体" panose="02010600040101010101" pitchFamily="2" charset="-122"/>
            </a:endParaRPr>
          </a:p>
          <a:p>
            <a:pPr marL="228600" lvl="0" indent="-228600">
              <a:lnSpc>
                <a:spcPct val="90000"/>
              </a:lnSpc>
              <a:spcBef>
                <a:spcPts val="1000"/>
              </a:spcBef>
              <a:spcAft>
                <a:spcPct val="0"/>
              </a:spcAft>
              <a:buFont typeface="Arial" panose="020B0604020202020204" pitchFamily="34" charset="0"/>
              <a:buChar char="•"/>
              <a:defRPr/>
            </a:pPr>
            <a:r>
              <a:rPr lang="zh-CN" altLang="en-US" sz="2000" noProof="1">
                <a:solidFill>
                  <a:prstClr val="black"/>
                </a:solidFill>
                <a:latin typeface="华文楷体" panose="02010600040101010101" pitchFamily="2" charset="-122"/>
                <a:ea typeface="华文楷体" panose="02010600040101010101" pitchFamily="2" charset="-122"/>
              </a:rPr>
              <a:t>（一）代为收取并符合本办法第十条规定的政府性基金或者行政事业性收费。</a:t>
            </a:r>
            <a:endParaRPr lang="zh-CN" altLang="en-US" sz="2000" noProof="1">
              <a:solidFill>
                <a:prstClr val="black"/>
              </a:solidFill>
              <a:latin typeface="华文楷体" panose="02010600040101010101" pitchFamily="2" charset="-122"/>
              <a:ea typeface="华文楷体" panose="02010600040101010101" pitchFamily="2" charset="-122"/>
            </a:endParaRPr>
          </a:p>
          <a:p>
            <a:pPr marL="228600" lvl="0" indent="-228600">
              <a:lnSpc>
                <a:spcPct val="90000"/>
              </a:lnSpc>
              <a:spcBef>
                <a:spcPts val="1000"/>
              </a:spcBef>
              <a:spcAft>
                <a:spcPct val="0"/>
              </a:spcAft>
              <a:buFont typeface="Arial" panose="020B0604020202020204" pitchFamily="34" charset="0"/>
              <a:buChar char="•"/>
              <a:defRPr/>
            </a:pPr>
            <a:r>
              <a:rPr lang="zh-CN" altLang="en-US" sz="2000" noProof="1">
                <a:solidFill>
                  <a:prstClr val="black"/>
                </a:solidFill>
                <a:latin typeface="华文楷体" panose="02010600040101010101" pitchFamily="2" charset="-122"/>
                <a:ea typeface="华文楷体" panose="02010600040101010101" pitchFamily="2" charset="-122"/>
              </a:rPr>
              <a:t>（二）</a:t>
            </a:r>
            <a:r>
              <a:rPr lang="zh-CN" altLang="en-US" sz="2000" b="1" noProof="1">
                <a:solidFill>
                  <a:srgbClr val="FF0000"/>
                </a:solidFill>
                <a:latin typeface="华文楷体" panose="02010600040101010101" pitchFamily="2" charset="-122"/>
                <a:ea typeface="华文楷体" panose="02010600040101010101" pitchFamily="2" charset="-122"/>
              </a:rPr>
              <a:t>以委托方名义开具发票代委托方收取的款项</a:t>
            </a:r>
            <a:r>
              <a:rPr lang="zh-CN" altLang="en-US" sz="2000" noProof="1">
                <a:solidFill>
                  <a:prstClr val="black"/>
                </a:solidFill>
                <a:latin typeface="华文楷体" panose="02010600040101010101" pitchFamily="2" charset="-122"/>
                <a:ea typeface="华文楷体" panose="02010600040101010101" pitchFamily="2" charset="-122"/>
              </a:rPr>
              <a:t>。</a:t>
            </a:r>
            <a:endParaRPr lang="zh-CN" altLang="en-US" sz="2000" noProof="1">
              <a:solidFill>
                <a:prstClr val="black"/>
              </a:solidFill>
              <a:latin typeface="华文楷体" panose="02010600040101010101" pitchFamily="2" charset="-122"/>
              <a:ea typeface="华文楷体" panose="02010600040101010101" pitchFamily="2" charset="-122"/>
            </a:endParaRPr>
          </a:p>
          <a:p>
            <a:pPr marL="228600" lvl="0" indent="-228600" fontAlgn="base">
              <a:lnSpc>
                <a:spcPct val="150000"/>
              </a:lnSpc>
              <a:spcBef>
                <a:spcPts val="1000"/>
              </a:spcBef>
              <a:spcAft>
                <a:spcPct val="0"/>
              </a:spcAft>
              <a:buFont typeface="Arial" panose="020B0604020202020204" pitchFamily="34" charset="0"/>
              <a:buChar char="•"/>
            </a:pPr>
            <a:endParaRPr lang="zh-CN" altLang="en-US" sz="2800" dirty="0">
              <a:solidFill>
                <a:prstClr val="black"/>
              </a:solidFill>
              <a:latin typeface="华文楷体" panose="02010600040101010101" pitchFamily="2" charset="-122"/>
              <a:ea typeface="华文楷体" panose="02010600040101010101" pitchFamily="2" charset="-122"/>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1007483" y="1620733"/>
            <a:ext cx="10299319" cy="2734723"/>
          </a:xfrm>
          <a:prstGeom prst="rect">
            <a:avLst/>
          </a:prstGeom>
        </p:spPr>
        <p:txBody>
          <a:bodyPr wrap="square">
            <a:spAutoFit/>
          </a:bodyPr>
          <a:lstStyle/>
          <a:p>
            <a:pPr marL="228600" lvl="0" indent="-228600">
              <a:lnSpc>
                <a:spcPts val="3060"/>
              </a:lnSpc>
              <a:spcBef>
                <a:spcPts val="1000"/>
              </a:spcBef>
              <a:spcAft>
                <a:spcPct val="0"/>
              </a:spcAft>
              <a:buFont typeface="Arial" panose="020B0604020202020204" pitchFamily="34" charset="0"/>
              <a:buChar char="•"/>
              <a:defRPr/>
            </a:pPr>
            <a:r>
              <a:rPr lang="zh-CN" altLang="en-US" sz="2000" noProof="1">
                <a:solidFill>
                  <a:srgbClr val="FF0000"/>
                </a:solidFill>
                <a:latin typeface="华文楷体" panose="02010600040101010101" pitchFamily="2" charset="-122"/>
                <a:ea typeface="华文楷体" panose="02010600040101010101" pitchFamily="2" charset="-122"/>
              </a:rPr>
              <a:t>增值税实施细则：</a:t>
            </a:r>
            <a:endParaRPr lang="en-US" altLang="zh-CN" sz="2000" noProof="1">
              <a:solidFill>
                <a:srgbClr val="FF0000"/>
              </a:solidFill>
              <a:latin typeface="华文楷体" panose="02010600040101010101" pitchFamily="2" charset="-122"/>
              <a:ea typeface="华文楷体" panose="02010600040101010101" pitchFamily="2" charset="-122"/>
            </a:endParaRPr>
          </a:p>
          <a:p>
            <a:pPr marL="228600" lvl="0" indent="-228600">
              <a:lnSpc>
                <a:spcPts val="3060"/>
              </a:lnSpc>
              <a:spcBef>
                <a:spcPts val="1000"/>
              </a:spcBef>
              <a:spcAft>
                <a:spcPct val="0"/>
              </a:spcAft>
              <a:buFont typeface="Arial" panose="020B0604020202020204" pitchFamily="34" charset="0"/>
              <a:buChar char="•"/>
              <a:defRPr/>
            </a:pPr>
            <a:r>
              <a:rPr lang="zh-CN" altLang="en-US" sz="2000" noProof="1">
                <a:solidFill>
                  <a:srgbClr val="ED7D31">
                    <a:lumMod val="75000"/>
                  </a:srgbClr>
                </a:solidFill>
                <a:latin typeface="华文楷体" panose="02010600040101010101" pitchFamily="2" charset="-122"/>
                <a:ea typeface="华文楷体" panose="02010600040101010101" pitchFamily="2" charset="-122"/>
              </a:rPr>
              <a:t>　</a:t>
            </a:r>
            <a:r>
              <a:rPr lang="zh-CN" altLang="en-US" sz="2000" noProof="1">
                <a:solidFill>
                  <a:prstClr val="black"/>
                </a:solidFill>
                <a:latin typeface="华文楷体" panose="02010600040101010101" pitchFamily="2" charset="-122"/>
                <a:ea typeface="华文楷体" panose="02010600040101010101" pitchFamily="2" charset="-122"/>
              </a:rPr>
              <a:t>第十二条 条例第六条第一款所称</a:t>
            </a:r>
            <a:r>
              <a:rPr lang="zh-CN" altLang="en-US" sz="2000" noProof="1">
                <a:solidFill>
                  <a:prstClr val="black"/>
                </a:solidFill>
                <a:highlight>
                  <a:srgbClr val="FFFF00"/>
                </a:highlight>
                <a:latin typeface="华文楷体" panose="02010600040101010101" pitchFamily="2" charset="-122"/>
                <a:ea typeface="华文楷体" panose="02010600040101010101" pitchFamily="2" charset="-122"/>
              </a:rPr>
              <a:t>价外费用</a:t>
            </a:r>
            <a:r>
              <a:rPr lang="zh-CN" altLang="en-US" sz="2000" noProof="1">
                <a:solidFill>
                  <a:prstClr val="black"/>
                </a:solidFill>
                <a:latin typeface="华文楷体" panose="02010600040101010101" pitchFamily="2" charset="-122"/>
                <a:ea typeface="华文楷体" panose="02010600040101010101" pitchFamily="2" charset="-122"/>
              </a:rPr>
              <a:t>，包括价外向购买方收取的手续费、补贴、基金、集资费、返还利润、奖励费、违约金、滞纳金、延期付款利息、赔偿金、代收款 项、代垫款项、包装费、包装物租金、储备费、优质费、运输装卸费以及其他各种性质的价外收费。</a:t>
            </a:r>
            <a:r>
              <a:rPr lang="zh-CN" altLang="en-US" sz="2000" noProof="1">
                <a:solidFill>
                  <a:srgbClr val="FF0000"/>
                </a:solidFill>
                <a:latin typeface="华文楷体" panose="02010600040101010101" pitchFamily="2" charset="-122"/>
                <a:ea typeface="华文楷体" panose="02010600040101010101" pitchFamily="2" charset="-122"/>
              </a:rPr>
              <a:t>但下列项目不包括在内</a:t>
            </a:r>
            <a:r>
              <a:rPr lang="zh-CN" altLang="en-US" sz="2800" noProof="1">
                <a:solidFill>
                  <a:srgbClr val="FF0000"/>
                </a:solidFill>
                <a:latin typeface="华文楷体" panose="02010600040101010101" pitchFamily="2" charset="-122"/>
                <a:ea typeface="华文楷体" panose="02010600040101010101" pitchFamily="2" charset="-122"/>
              </a:rPr>
              <a:t>：</a:t>
            </a:r>
            <a:endParaRPr lang="en-US" altLang="zh-CN" sz="2800" noProof="1">
              <a:solidFill>
                <a:srgbClr val="FF0000"/>
              </a:solidFill>
              <a:latin typeface="华文楷体" panose="02010600040101010101" pitchFamily="2" charset="-122"/>
              <a:ea typeface="华文楷体" panose="02010600040101010101" pitchFamily="2" charset="-122"/>
            </a:endParaRPr>
          </a:p>
          <a:p>
            <a:pPr marL="228600" lvl="0" indent="-228600">
              <a:lnSpc>
                <a:spcPts val="3060"/>
              </a:lnSpc>
              <a:spcBef>
                <a:spcPts val="1000"/>
              </a:spcBef>
              <a:spcAft>
                <a:spcPct val="0"/>
              </a:spcAft>
              <a:buFont typeface="Arial" panose="020B0604020202020204" pitchFamily="34" charset="0"/>
              <a:buChar char="•"/>
              <a:defRPr/>
            </a:pPr>
            <a:endParaRPr lang="zh-CN" altLang="en-US" sz="2800" noProof="1">
              <a:solidFill>
                <a:srgbClr val="FF0000"/>
              </a:solidFill>
              <a:latin typeface="华文楷体" panose="02010600040101010101" pitchFamily="2" charset="-122"/>
              <a:ea typeface="华文楷体" panose="02010600040101010101" pitchFamily="2" charset="-122"/>
            </a:endParaRPr>
          </a:p>
        </p:txBody>
      </p:sp>
      <p:pic>
        <p:nvPicPr>
          <p:cNvPr id="3" name="图片 2"/>
          <p:cNvPicPr>
            <a:picLocks noChangeAspect="1"/>
          </p:cNvPicPr>
          <p:nvPr/>
        </p:nvPicPr>
        <p:blipFill>
          <a:blip r:embed="rId1"/>
          <a:stretch>
            <a:fillRect/>
          </a:stretch>
        </p:blipFill>
        <p:spPr>
          <a:xfrm>
            <a:off x="1311817" y="595359"/>
            <a:ext cx="8626588" cy="969348"/>
          </a:xfrm>
          <a:prstGeom prst="rect">
            <a:avLst/>
          </a:prstGeom>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908924" y="1773784"/>
            <a:ext cx="9948891" cy="4478149"/>
          </a:xfrm>
          <a:prstGeom prst="rect">
            <a:avLst/>
          </a:prstGeom>
        </p:spPr>
        <p:txBody>
          <a:bodyPr wrap="square">
            <a:spAutoFit/>
          </a:bodyPr>
          <a:lstStyle/>
          <a:p>
            <a:pPr marL="228600" lvl="0" indent="-228600">
              <a:lnSpc>
                <a:spcPts val="2060"/>
              </a:lnSpc>
              <a:spcBef>
                <a:spcPts val="1000"/>
              </a:spcBef>
              <a:spcAft>
                <a:spcPct val="0"/>
              </a:spcAft>
              <a:buFont typeface="Arial" panose="020B0604020202020204" pitchFamily="34" charset="0"/>
              <a:buChar char="•"/>
              <a:defRPr/>
            </a:pPr>
            <a:r>
              <a:rPr lang="zh-CN" altLang="en-US" noProof="1">
                <a:latin typeface="华文楷体" panose="02010600040101010101" pitchFamily="2" charset="-122"/>
                <a:ea typeface="华文楷体" panose="02010600040101010101" pitchFamily="2" charset="-122"/>
              </a:rPr>
              <a:t>　（二）同时符合以下条件的代垫运输费用：</a:t>
            </a:r>
            <a:endParaRPr lang="zh-CN" altLang="en-US" noProof="1">
              <a:latin typeface="华文楷体" panose="02010600040101010101" pitchFamily="2" charset="-122"/>
              <a:ea typeface="华文楷体" panose="02010600040101010101" pitchFamily="2" charset="-122"/>
            </a:endParaRPr>
          </a:p>
          <a:p>
            <a:pPr marL="228600" lvl="0" indent="-228600">
              <a:lnSpc>
                <a:spcPts val="2060"/>
              </a:lnSpc>
              <a:spcBef>
                <a:spcPts val="1000"/>
              </a:spcBef>
              <a:spcAft>
                <a:spcPct val="0"/>
              </a:spcAft>
              <a:buFont typeface="Arial" panose="020B0604020202020204" pitchFamily="34" charset="0"/>
              <a:buChar char="•"/>
              <a:defRPr/>
            </a:pPr>
            <a:r>
              <a:rPr lang="zh-CN" altLang="en-US" noProof="1">
                <a:latin typeface="华文楷体" panose="02010600040101010101" pitchFamily="2" charset="-122"/>
                <a:ea typeface="华文楷体" panose="02010600040101010101" pitchFamily="2" charset="-122"/>
              </a:rPr>
              <a:t>增值税实施细则：</a:t>
            </a:r>
            <a:endParaRPr lang="zh-CN" altLang="en-US" noProof="1">
              <a:latin typeface="华文楷体" panose="02010600040101010101" pitchFamily="2" charset="-122"/>
              <a:ea typeface="华文楷体" panose="02010600040101010101" pitchFamily="2" charset="-122"/>
            </a:endParaRPr>
          </a:p>
          <a:p>
            <a:pPr marL="228600" lvl="0" indent="-228600">
              <a:lnSpc>
                <a:spcPts val="2060"/>
              </a:lnSpc>
              <a:spcBef>
                <a:spcPts val="1000"/>
              </a:spcBef>
              <a:spcAft>
                <a:spcPct val="0"/>
              </a:spcAft>
              <a:buFont typeface="Arial" panose="020B0604020202020204" pitchFamily="34" charset="0"/>
              <a:buChar char="•"/>
              <a:defRPr/>
            </a:pPr>
            <a:r>
              <a:rPr lang="zh-CN" altLang="en-US" noProof="1">
                <a:latin typeface="华文楷体" panose="02010600040101010101" pitchFamily="2" charset="-122"/>
                <a:ea typeface="华文楷体" panose="02010600040101010101" pitchFamily="2" charset="-122"/>
              </a:rPr>
              <a:t>　（一）受托加工应征消费税的消费品所代收代缴的消费税；</a:t>
            </a:r>
            <a:endParaRPr lang="zh-CN" altLang="en-US" noProof="1">
              <a:latin typeface="华文楷体" panose="02010600040101010101" pitchFamily="2" charset="-122"/>
              <a:ea typeface="华文楷体" panose="02010600040101010101" pitchFamily="2" charset="-122"/>
            </a:endParaRPr>
          </a:p>
          <a:p>
            <a:pPr marL="228600" lvl="0" indent="-228600">
              <a:lnSpc>
                <a:spcPts val="2060"/>
              </a:lnSpc>
              <a:spcBef>
                <a:spcPts val="1000"/>
              </a:spcBef>
              <a:spcAft>
                <a:spcPct val="0"/>
              </a:spcAft>
              <a:buFont typeface="Arial" panose="020B0604020202020204" pitchFamily="34" charset="0"/>
              <a:buChar char="•"/>
              <a:defRPr/>
            </a:pPr>
            <a:r>
              <a:rPr lang="zh-CN" altLang="en-US" noProof="1">
                <a:latin typeface="华文楷体" panose="02010600040101010101" pitchFamily="2" charset="-122"/>
                <a:ea typeface="华文楷体" panose="02010600040101010101" pitchFamily="2" charset="-122"/>
              </a:rPr>
              <a:t>　　</a:t>
            </a:r>
            <a:r>
              <a:rPr lang="en-US" altLang="zh-CN" noProof="1">
                <a:latin typeface="华文楷体" panose="02010600040101010101" pitchFamily="2" charset="-122"/>
                <a:ea typeface="华文楷体" panose="02010600040101010101" pitchFamily="2" charset="-122"/>
              </a:rPr>
              <a:t>1.</a:t>
            </a:r>
            <a:r>
              <a:rPr lang="zh-CN" altLang="en-US" noProof="1">
                <a:latin typeface="华文楷体" panose="02010600040101010101" pitchFamily="2" charset="-122"/>
                <a:ea typeface="华文楷体" panose="02010600040101010101" pitchFamily="2" charset="-122"/>
              </a:rPr>
              <a:t>承运部门的运输费用发票开具给购买方的；</a:t>
            </a:r>
            <a:endParaRPr lang="zh-CN" altLang="en-US" noProof="1">
              <a:latin typeface="华文楷体" panose="02010600040101010101" pitchFamily="2" charset="-122"/>
              <a:ea typeface="华文楷体" panose="02010600040101010101" pitchFamily="2" charset="-122"/>
            </a:endParaRPr>
          </a:p>
          <a:p>
            <a:pPr marL="228600" lvl="0" indent="-228600">
              <a:lnSpc>
                <a:spcPts val="2060"/>
              </a:lnSpc>
              <a:spcBef>
                <a:spcPts val="1000"/>
              </a:spcBef>
              <a:spcAft>
                <a:spcPct val="0"/>
              </a:spcAft>
              <a:buFont typeface="Arial" panose="020B0604020202020204" pitchFamily="34" charset="0"/>
              <a:buChar char="•"/>
              <a:defRPr/>
            </a:pPr>
            <a:r>
              <a:rPr lang="zh-CN" altLang="en-US" noProof="1">
                <a:latin typeface="华文楷体" panose="02010600040101010101" pitchFamily="2" charset="-122"/>
                <a:ea typeface="华文楷体" panose="02010600040101010101" pitchFamily="2" charset="-122"/>
              </a:rPr>
              <a:t>　　</a:t>
            </a:r>
            <a:r>
              <a:rPr lang="en-US" altLang="zh-CN" noProof="1">
                <a:latin typeface="华文楷体" panose="02010600040101010101" pitchFamily="2" charset="-122"/>
                <a:ea typeface="华文楷体" panose="02010600040101010101" pitchFamily="2" charset="-122"/>
              </a:rPr>
              <a:t>2.</a:t>
            </a:r>
            <a:r>
              <a:rPr lang="zh-CN" altLang="en-US" noProof="1">
                <a:latin typeface="华文楷体" panose="02010600040101010101" pitchFamily="2" charset="-122"/>
                <a:ea typeface="华文楷体" panose="02010600040101010101" pitchFamily="2" charset="-122"/>
              </a:rPr>
              <a:t>纳税人将该项发票转交给购买方的。</a:t>
            </a:r>
            <a:endParaRPr lang="zh-CN" altLang="en-US" noProof="1">
              <a:latin typeface="华文楷体" panose="02010600040101010101" pitchFamily="2" charset="-122"/>
              <a:ea typeface="华文楷体" panose="02010600040101010101" pitchFamily="2" charset="-122"/>
            </a:endParaRPr>
          </a:p>
          <a:p>
            <a:pPr marL="228600" lvl="0" indent="-228600">
              <a:lnSpc>
                <a:spcPts val="2060"/>
              </a:lnSpc>
              <a:spcBef>
                <a:spcPts val="1000"/>
              </a:spcBef>
              <a:spcAft>
                <a:spcPct val="0"/>
              </a:spcAft>
              <a:buFont typeface="Arial" panose="020B0604020202020204" pitchFamily="34" charset="0"/>
              <a:buChar char="•"/>
              <a:defRPr/>
            </a:pPr>
            <a:r>
              <a:rPr lang="zh-CN" altLang="en-US" noProof="1">
                <a:latin typeface="华文楷体" panose="02010600040101010101" pitchFamily="2" charset="-122"/>
                <a:ea typeface="华文楷体" panose="02010600040101010101" pitchFamily="2" charset="-122"/>
              </a:rPr>
              <a:t>　（三）同时符合以下条件代为收取的政府性基金或者行政事业性费：</a:t>
            </a:r>
            <a:endParaRPr lang="zh-CN" altLang="en-US" noProof="1">
              <a:latin typeface="华文楷体" panose="02010600040101010101" pitchFamily="2" charset="-122"/>
              <a:ea typeface="华文楷体" panose="02010600040101010101" pitchFamily="2" charset="-122"/>
            </a:endParaRPr>
          </a:p>
          <a:p>
            <a:pPr marL="228600" lvl="0" indent="-228600">
              <a:lnSpc>
                <a:spcPts val="2060"/>
              </a:lnSpc>
              <a:spcBef>
                <a:spcPts val="1000"/>
              </a:spcBef>
              <a:spcAft>
                <a:spcPct val="0"/>
              </a:spcAft>
              <a:buFont typeface="Arial" panose="020B0604020202020204" pitchFamily="34" charset="0"/>
              <a:buChar char="•"/>
              <a:defRPr/>
            </a:pPr>
            <a:r>
              <a:rPr lang="zh-CN" altLang="en-US" noProof="1">
                <a:latin typeface="华文楷体" panose="02010600040101010101" pitchFamily="2" charset="-122"/>
                <a:ea typeface="华文楷体" panose="02010600040101010101" pitchFamily="2" charset="-122"/>
              </a:rPr>
              <a:t>　　</a:t>
            </a:r>
            <a:r>
              <a:rPr lang="en-US" altLang="zh-CN" noProof="1">
                <a:latin typeface="华文楷体" panose="02010600040101010101" pitchFamily="2" charset="-122"/>
                <a:ea typeface="华文楷体" panose="02010600040101010101" pitchFamily="2" charset="-122"/>
              </a:rPr>
              <a:t>1.</a:t>
            </a:r>
            <a:r>
              <a:rPr lang="zh-CN" altLang="en-US" noProof="1">
                <a:latin typeface="华文楷体" panose="02010600040101010101" pitchFamily="2" charset="-122"/>
                <a:ea typeface="华文楷体" panose="02010600040101010101" pitchFamily="2" charset="-122"/>
              </a:rPr>
              <a:t>由国务院或者财政部批准设立的政府性基金，由国务院或者省级人民政府及其财政、价格主管部门批准设立的行政事业性收费；</a:t>
            </a:r>
            <a:endParaRPr lang="zh-CN" altLang="en-US" noProof="1">
              <a:latin typeface="华文楷体" panose="02010600040101010101" pitchFamily="2" charset="-122"/>
              <a:ea typeface="华文楷体" panose="02010600040101010101" pitchFamily="2" charset="-122"/>
            </a:endParaRPr>
          </a:p>
          <a:p>
            <a:pPr marL="228600" lvl="0" indent="-228600">
              <a:lnSpc>
                <a:spcPts val="2060"/>
              </a:lnSpc>
              <a:spcBef>
                <a:spcPts val="1000"/>
              </a:spcBef>
              <a:spcAft>
                <a:spcPct val="0"/>
              </a:spcAft>
              <a:buFont typeface="Arial" panose="020B0604020202020204" pitchFamily="34" charset="0"/>
              <a:buChar char="•"/>
              <a:defRPr/>
            </a:pPr>
            <a:r>
              <a:rPr lang="zh-CN" altLang="en-US" noProof="1">
                <a:latin typeface="华文楷体" panose="02010600040101010101" pitchFamily="2" charset="-122"/>
                <a:ea typeface="华文楷体" panose="02010600040101010101" pitchFamily="2" charset="-122"/>
              </a:rPr>
              <a:t>　　</a:t>
            </a:r>
            <a:r>
              <a:rPr lang="en-US" altLang="zh-CN" noProof="1">
                <a:latin typeface="华文楷体" panose="02010600040101010101" pitchFamily="2" charset="-122"/>
                <a:ea typeface="华文楷体" panose="02010600040101010101" pitchFamily="2" charset="-122"/>
              </a:rPr>
              <a:t>2.</a:t>
            </a:r>
            <a:r>
              <a:rPr lang="zh-CN" altLang="en-US" noProof="1">
                <a:latin typeface="华文楷体" panose="02010600040101010101" pitchFamily="2" charset="-122"/>
                <a:ea typeface="华文楷体" panose="02010600040101010101" pitchFamily="2" charset="-122"/>
              </a:rPr>
              <a:t>收取时开具省级以上财政部门印制的财政票据；</a:t>
            </a:r>
            <a:endParaRPr lang="zh-CN" altLang="en-US" noProof="1">
              <a:latin typeface="华文楷体" panose="02010600040101010101" pitchFamily="2" charset="-122"/>
              <a:ea typeface="华文楷体" panose="02010600040101010101" pitchFamily="2" charset="-122"/>
            </a:endParaRPr>
          </a:p>
          <a:p>
            <a:pPr marL="228600" lvl="0" indent="-228600">
              <a:lnSpc>
                <a:spcPts val="2060"/>
              </a:lnSpc>
              <a:spcBef>
                <a:spcPts val="1000"/>
              </a:spcBef>
              <a:spcAft>
                <a:spcPct val="0"/>
              </a:spcAft>
              <a:buFont typeface="Arial" panose="020B0604020202020204" pitchFamily="34" charset="0"/>
              <a:buChar char="•"/>
              <a:defRPr/>
            </a:pPr>
            <a:r>
              <a:rPr lang="zh-CN" altLang="en-US" noProof="1">
                <a:latin typeface="华文楷体" panose="02010600040101010101" pitchFamily="2" charset="-122"/>
                <a:ea typeface="华文楷体" panose="02010600040101010101" pitchFamily="2" charset="-122"/>
              </a:rPr>
              <a:t>　   </a:t>
            </a:r>
            <a:r>
              <a:rPr lang="en-US" altLang="zh-CN" noProof="1">
                <a:latin typeface="华文楷体" panose="02010600040101010101" pitchFamily="2" charset="-122"/>
                <a:ea typeface="华文楷体" panose="02010600040101010101" pitchFamily="2" charset="-122"/>
              </a:rPr>
              <a:t>3.</a:t>
            </a:r>
            <a:r>
              <a:rPr lang="zh-CN" altLang="en-US" noProof="1">
                <a:latin typeface="华文楷体" panose="02010600040101010101" pitchFamily="2" charset="-122"/>
                <a:ea typeface="华文楷体" panose="02010600040101010101" pitchFamily="2" charset="-122"/>
              </a:rPr>
              <a:t>所收款项全额上缴财政。</a:t>
            </a:r>
            <a:endParaRPr lang="zh-CN" altLang="en-US" noProof="1">
              <a:latin typeface="华文楷体" panose="02010600040101010101" pitchFamily="2" charset="-122"/>
              <a:ea typeface="华文楷体" panose="02010600040101010101" pitchFamily="2" charset="-122"/>
            </a:endParaRPr>
          </a:p>
          <a:p>
            <a:pPr marL="228600" lvl="0" indent="-228600">
              <a:lnSpc>
                <a:spcPts val="2060"/>
              </a:lnSpc>
              <a:spcBef>
                <a:spcPts val="1000"/>
              </a:spcBef>
              <a:spcAft>
                <a:spcPct val="0"/>
              </a:spcAft>
              <a:buFont typeface="Arial" panose="020B0604020202020204" pitchFamily="34" charset="0"/>
              <a:buChar char="•"/>
              <a:defRPr/>
            </a:pPr>
            <a:r>
              <a:rPr lang="zh-CN" altLang="en-US" noProof="1">
                <a:latin typeface="华文楷体" panose="02010600040101010101" pitchFamily="2" charset="-122"/>
                <a:ea typeface="华文楷体" panose="02010600040101010101" pitchFamily="2" charset="-122"/>
              </a:rPr>
              <a:t>　　（四）销售货物的同时代办保险等而向购买方收取的保险费，以及向购买方收取的代购买方缴纳的车辆购置税、车辆牌照费。</a:t>
            </a:r>
            <a:endParaRPr lang="zh-CN" altLang="en-US" noProof="1">
              <a:latin typeface="华文楷体" panose="02010600040101010101" pitchFamily="2" charset="-122"/>
              <a:ea typeface="华文楷体" panose="02010600040101010101" pitchFamily="2" charset="-122"/>
            </a:endParaRPr>
          </a:p>
        </p:txBody>
      </p:sp>
      <p:pic>
        <p:nvPicPr>
          <p:cNvPr id="3" name="图片 2"/>
          <p:cNvPicPr>
            <a:picLocks noChangeAspect="1"/>
          </p:cNvPicPr>
          <p:nvPr/>
        </p:nvPicPr>
        <p:blipFill>
          <a:blip r:embed="rId1"/>
          <a:stretch>
            <a:fillRect/>
          </a:stretch>
        </p:blipFill>
        <p:spPr>
          <a:xfrm>
            <a:off x="1174931" y="606067"/>
            <a:ext cx="8626588" cy="969348"/>
          </a:xfrm>
          <a:prstGeom prst="rect">
            <a:avLst/>
          </a:prstGeom>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1292205" y="1100565"/>
            <a:ext cx="9992695" cy="5329664"/>
          </a:xfrm>
          <a:prstGeom prst="rect">
            <a:avLst/>
          </a:prstGeom>
        </p:spPr>
        <p:txBody>
          <a:bodyPr wrap="square">
            <a:spAutoFit/>
          </a:bodyPr>
          <a:lstStyle/>
          <a:p>
            <a:pPr marL="228600" lvl="0" indent="-228600" fontAlgn="base">
              <a:lnSpc>
                <a:spcPct val="150000"/>
              </a:lnSpc>
              <a:spcBef>
                <a:spcPts val="1000"/>
              </a:spcBef>
              <a:spcAft>
                <a:spcPct val="0"/>
              </a:spcAft>
              <a:buFont typeface="Arial" panose="020B0604020202020204" pitchFamily="34" charset="0"/>
              <a:buChar char="•"/>
            </a:pPr>
            <a:r>
              <a:rPr lang="zh-CN" altLang="en-US" sz="2800" dirty="0">
                <a:solidFill>
                  <a:srgbClr val="FF0000"/>
                </a:solidFill>
                <a:latin typeface="华文楷体" panose="02010600040101010101" pitchFamily="2" charset="-122"/>
                <a:ea typeface="华文楷体" panose="02010600040101010101" pitchFamily="2" charset="-122"/>
              </a:rPr>
              <a:t>增值税实施细则：</a:t>
            </a:r>
            <a:endParaRPr lang="en-US" altLang="zh-CN" sz="2800" dirty="0">
              <a:solidFill>
                <a:srgbClr val="FF0000"/>
              </a:solidFill>
              <a:latin typeface="华文楷体" panose="02010600040101010101" pitchFamily="2" charset="-122"/>
              <a:ea typeface="华文楷体" panose="02010600040101010101" pitchFamily="2" charset="-122"/>
            </a:endParaRPr>
          </a:p>
          <a:p>
            <a:pPr marL="228600" lvl="0" indent="-228600" fontAlgn="base">
              <a:spcBef>
                <a:spcPts val="1000"/>
              </a:spcBef>
              <a:spcAft>
                <a:spcPct val="0"/>
              </a:spcAft>
              <a:buFont typeface="Arial" panose="020B0604020202020204" pitchFamily="34" charset="0"/>
              <a:buChar char="•"/>
            </a:pPr>
            <a:r>
              <a:rPr lang="zh-CN" altLang="en-US" sz="2400" dirty="0">
                <a:solidFill>
                  <a:prstClr val="black"/>
                </a:solidFill>
                <a:latin typeface="华文楷体" panose="02010600040101010101" pitchFamily="2" charset="-122"/>
                <a:ea typeface="华文楷体" panose="02010600040101010101" pitchFamily="2" charset="-122"/>
              </a:rPr>
              <a:t>第十六条 纳税人有条例第七条所称</a:t>
            </a:r>
            <a:r>
              <a:rPr lang="zh-CN" altLang="en-US" sz="2400" dirty="0">
                <a:solidFill>
                  <a:srgbClr val="FF0000"/>
                </a:solidFill>
                <a:latin typeface="华文楷体" panose="02010600040101010101" pitchFamily="2" charset="-122"/>
                <a:ea typeface="华文楷体" panose="02010600040101010101" pitchFamily="2" charset="-122"/>
              </a:rPr>
              <a:t>价格明显偏低并无正当理由或者有本细则第四条所列视同销售货物行为</a:t>
            </a:r>
            <a:r>
              <a:rPr lang="zh-CN" altLang="en-US" sz="2400" dirty="0">
                <a:solidFill>
                  <a:prstClr val="black"/>
                </a:solidFill>
                <a:latin typeface="华文楷体" panose="02010600040101010101" pitchFamily="2" charset="-122"/>
                <a:ea typeface="华文楷体" panose="02010600040101010101" pitchFamily="2" charset="-122"/>
              </a:rPr>
              <a:t>而无销售额者，按下列顺序确定销售额：</a:t>
            </a:r>
            <a:endParaRPr lang="zh-CN" altLang="en-US" sz="2400" dirty="0">
              <a:solidFill>
                <a:prstClr val="black"/>
              </a:solidFill>
              <a:latin typeface="华文楷体" panose="02010600040101010101" pitchFamily="2" charset="-122"/>
              <a:ea typeface="华文楷体" panose="02010600040101010101" pitchFamily="2" charset="-122"/>
            </a:endParaRPr>
          </a:p>
          <a:p>
            <a:pPr marL="228600" lvl="0" indent="-228600" fontAlgn="base">
              <a:spcBef>
                <a:spcPts val="1000"/>
              </a:spcBef>
              <a:spcAft>
                <a:spcPct val="0"/>
              </a:spcAft>
              <a:buFont typeface="Arial" panose="020B0604020202020204" pitchFamily="34" charset="0"/>
              <a:buChar char="•"/>
            </a:pPr>
            <a:r>
              <a:rPr lang="zh-CN" altLang="en-US" sz="2400" dirty="0">
                <a:solidFill>
                  <a:prstClr val="black"/>
                </a:solidFill>
                <a:latin typeface="华文楷体" panose="02010600040101010101" pitchFamily="2" charset="-122"/>
                <a:ea typeface="华文楷体" panose="02010600040101010101" pitchFamily="2" charset="-122"/>
              </a:rPr>
              <a:t>　　（一）按纳税人最近时期同类货物的平均销售价格确定；</a:t>
            </a:r>
            <a:endParaRPr lang="zh-CN" altLang="en-US" sz="2400" dirty="0">
              <a:solidFill>
                <a:prstClr val="black"/>
              </a:solidFill>
              <a:latin typeface="华文楷体" panose="02010600040101010101" pitchFamily="2" charset="-122"/>
              <a:ea typeface="华文楷体" panose="02010600040101010101" pitchFamily="2" charset="-122"/>
            </a:endParaRPr>
          </a:p>
          <a:p>
            <a:pPr marL="228600" lvl="0" indent="-228600" fontAlgn="base">
              <a:spcBef>
                <a:spcPts val="1000"/>
              </a:spcBef>
              <a:spcAft>
                <a:spcPct val="0"/>
              </a:spcAft>
              <a:buFont typeface="Arial" panose="020B0604020202020204" pitchFamily="34" charset="0"/>
              <a:buChar char="•"/>
            </a:pPr>
            <a:r>
              <a:rPr lang="zh-CN" altLang="en-US" sz="2400" dirty="0">
                <a:solidFill>
                  <a:prstClr val="black"/>
                </a:solidFill>
                <a:latin typeface="华文楷体" panose="02010600040101010101" pitchFamily="2" charset="-122"/>
                <a:ea typeface="华文楷体" panose="02010600040101010101" pitchFamily="2" charset="-122"/>
              </a:rPr>
              <a:t>　　（二）按其他纳税人最近时期同类货物的平均销售价格确定；</a:t>
            </a:r>
            <a:endParaRPr lang="zh-CN" altLang="en-US" sz="2400" dirty="0">
              <a:solidFill>
                <a:prstClr val="black"/>
              </a:solidFill>
              <a:latin typeface="华文楷体" panose="02010600040101010101" pitchFamily="2" charset="-122"/>
              <a:ea typeface="华文楷体" panose="02010600040101010101" pitchFamily="2" charset="-122"/>
            </a:endParaRPr>
          </a:p>
          <a:p>
            <a:pPr marL="228600" lvl="0" indent="-228600" fontAlgn="base">
              <a:spcBef>
                <a:spcPts val="1000"/>
              </a:spcBef>
              <a:spcAft>
                <a:spcPct val="0"/>
              </a:spcAft>
              <a:buFont typeface="Arial" panose="020B0604020202020204" pitchFamily="34" charset="0"/>
              <a:buChar char="•"/>
            </a:pPr>
            <a:r>
              <a:rPr lang="zh-CN" altLang="en-US" sz="2400" dirty="0">
                <a:solidFill>
                  <a:prstClr val="black"/>
                </a:solidFill>
                <a:latin typeface="华文楷体" panose="02010600040101010101" pitchFamily="2" charset="-122"/>
                <a:ea typeface="华文楷体" panose="02010600040101010101" pitchFamily="2" charset="-122"/>
              </a:rPr>
              <a:t>　　（三）按组成计税价格确定。组成计税价格的公式为：</a:t>
            </a:r>
            <a:endParaRPr lang="zh-CN" altLang="en-US" sz="2400" dirty="0">
              <a:solidFill>
                <a:prstClr val="black"/>
              </a:solidFill>
              <a:latin typeface="华文楷体" panose="02010600040101010101" pitchFamily="2" charset="-122"/>
              <a:ea typeface="华文楷体" panose="02010600040101010101" pitchFamily="2" charset="-122"/>
            </a:endParaRPr>
          </a:p>
          <a:p>
            <a:pPr marL="228600" lvl="0" indent="-228600" fontAlgn="base">
              <a:spcBef>
                <a:spcPts val="1000"/>
              </a:spcBef>
              <a:spcAft>
                <a:spcPct val="0"/>
              </a:spcAft>
              <a:buFont typeface="Arial" panose="020B0604020202020204" pitchFamily="34" charset="0"/>
              <a:buChar char="•"/>
            </a:pPr>
            <a:r>
              <a:rPr lang="zh-CN" altLang="en-US" sz="2400" dirty="0">
                <a:solidFill>
                  <a:prstClr val="black"/>
                </a:solidFill>
                <a:latin typeface="华文楷体" panose="02010600040101010101" pitchFamily="2" charset="-122"/>
                <a:ea typeface="华文楷体" panose="02010600040101010101" pitchFamily="2" charset="-122"/>
              </a:rPr>
              <a:t>　</a:t>
            </a:r>
            <a:r>
              <a:rPr lang="zh-CN" altLang="en-US" sz="2400" dirty="0">
                <a:solidFill>
                  <a:srgbClr val="FF0000"/>
                </a:solidFill>
                <a:latin typeface="华文楷体" panose="02010600040101010101" pitchFamily="2" charset="-122"/>
                <a:ea typeface="华文楷体" panose="02010600040101010101" pitchFamily="2" charset="-122"/>
              </a:rPr>
              <a:t>组成计税价格</a:t>
            </a:r>
            <a:r>
              <a:rPr lang="en-US" altLang="zh-CN" sz="2400" dirty="0">
                <a:solidFill>
                  <a:srgbClr val="FF0000"/>
                </a:solidFill>
                <a:latin typeface="华文楷体" panose="02010600040101010101" pitchFamily="2" charset="-122"/>
                <a:ea typeface="华文楷体" panose="02010600040101010101" pitchFamily="2" charset="-122"/>
              </a:rPr>
              <a:t>=</a:t>
            </a:r>
            <a:r>
              <a:rPr lang="zh-CN" altLang="en-US" sz="2400" dirty="0">
                <a:solidFill>
                  <a:srgbClr val="FF0000"/>
                </a:solidFill>
                <a:latin typeface="华文楷体" panose="02010600040101010101" pitchFamily="2" charset="-122"/>
                <a:ea typeface="华文楷体" panose="02010600040101010101" pitchFamily="2" charset="-122"/>
              </a:rPr>
              <a:t>成本</a:t>
            </a:r>
            <a:r>
              <a:rPr lang="en-US" altLang="zh-CN" sz="2400" dirty="0">
                <a:solidFill>
                  <a:srgbClr val="FF0000"/>
                </a:solidFill>
                <a:latin typeface="华文楷体" panose="02010600040101010101" pitchFamily="2" charset="-122"/>
                <a:ea typeface="华文楷体" panose="02010600040101010101" pitchFamily="2" charset="-122"/>
              </a:rPr>
              <a:t>×</a:t>
            </a:r>
            <a:r>
              <a:rPr lang="zh-CN" altLang="en-US" sz="2400" dirty="0">
                <a:solidFill>
                  <a:srgbClr val="FF0000"/>
                </a:solidFill>
                <a:latin typeface="华文楷体" panose="02010600040101010101" pitchFamily="2" charset="-122"/>
                <a:ea typeface="华文楷体" panose="02010600040101010101" pitchFamily="2" charset="-122"/>
              </a:rPr>
              <a:t>（</a:t>
            </a:r>
            <a:r>
              <a:rPr lang="en-US" altLang="zh-CN" sz="2400" dirty="0">
                <a:solidFill>
                  <a:srgbClr val="FF0000"/>
                </a:solidFill>
                <a:latin typeface="华文楷体" panose="02010600040101010101" pitchFamily="2" charset="-122"/>
                <a:ea typeface="华文楷体" panose="02010600040101010101" pitchFamily="2" charset="-122"/>
              </a:rPr>
              <a:t>1+</a:t>
            </a:r>
            <a:r>
              <a:rPr lang="zh-CN" altLang="en-US" sz="2400" dirty="0">
                <a:solidFill>
                  <a:srgbClr val="FF0000"/>
                </a:solidFill>
                <a:latin typeface="华文楷体" panose="02010600040101010101" pitchFamily="2" charset="-122"/>
                <a:ea typeface="华文楷体" panose="02010600040101010101" pitchFamily="2" charset="-122"/>
              </a:rPr>
              <a:t>成本利润率）</a:t>
            </a:r>
            <a:endParaRPr lang="zh-CN" altLang="en-US" sz="2400" dirty="0">
              <a:solidFill>
                <a:srgbClr val="FF0000"/>
              </a:solidFill>
              <a:latin typeface="华文楷体" panose="02010600040101010101" pitchFamily="2" charset="-122"/>
              <a:ea typeface="华文楷体" panose="02010600040101010101" pitchFamily="2" charset="-122"/>
            </a:endParaRPr>
          </a:p>
          <a:p>
            <a:pPr marL="228600" lvl="0" indent="-228600" fontAlgn="base">
              <a:spcBef>
                <a:spcPts val="1000"/>
              </a:spcBef>
              <a:spcAft>
                <a:spcPct val="0"/>
              </a:spcAft>
              <a:buFont typeface="Arial" panose="020B0604020202020204" pitchFamily="34" charset="0"/>
              <a:buChar char="•"/>
            </a:pPr>
            <a:r>
              <a:rPr lang="zh-CN" altLang="en-US" sz="2400" dirty="0">
                <a:solidFill>
                  <a:prstClr val="black"/>
                </a:solidFill>
                <a:latin typeface="华文楷体" panose="02010600040101010101" pitchFamily="2" charset="-122"/>
                <a:ea typeface="华文楷体" panose="02010600040101010101" pitchFamily="2" charset="-122"/>
              </a:rPr>
              <a:t>　属于应征消费税的货物，其组成计税价格中应加计消费税额。</a:t>
            </a:r>
            <a:endParaRPr lang="zh-CN" altLang="en-US" sz="2400" dirty="0">
              <a:solidFill>
                <a:prstClr val="black"/>
              </a:solidFill>
              <a:latin typeface="华文楷体" panose="02010600040101010101" pitchFamily="2" charset="-122"/>
              <a:ea typeface="华文楷体" panose="02010600040101010101" pitchFamily="2" charset="-122"/>
            </a:endParaRPr>
          </a:p>
          <a:p>
            <a:pPr marL="228600" lvl="0" indent="-228600" fontAlgn="base">
              <a:spcBef>
                <a:spcPts val="1000"/>
              </a:spcBef>
              <a:spcAft>
                <a:spcPct val="0"/>
              </a:spcAft>
              <a:buFont typeface="Arial" panose="020B0604020202020204" pitchFamily="34" charset="0"/>
              <a:buChar char="•"/>
            </a:pPr>
            <a:r>
              <a:rPr lang="zh-CN" altLang="en-US" sz="2400" dirty="0">
                <a:solidFill>
                  <a:prstClr val="black"/>
                </a:solidFill>
                <a:latin typeface="华文楷体" panose="02010600040101010101" pitchFamily="2" charset="-122"/>
                <a:ea typeface="华文楷体" panose="02010600040101010101" pitchFamily="2" charset="-122"/>
              </a:rPr>
              <a:t>　　公式中的成本是指：销售自产货物的为实际生产成本，销售外购货物的为实际采购成本。</a:t>
            </a:r>
            <a:r>
              <a:rPr lang="zh-CN" altLang="en-US" sz="2400" dirty="0">
                <a:solidFill>
                  <a:srgbClr val="FF0000"/>
                </a:solidFill>
                <a:latin typeface="华文楷体" panose="02010600040101010101" pitchFamily="2" charset="-122"/>
                <a:ea typeface="华文楷体" panose="02010600040101010101" pitchFamily="2" charset="-122"/>
              </a:rPr>
              <a:t>公式中的成本利润率由国家税务总局确定。</a:t>
            </a:r>
            <a:endParaRPr lang="zh-CN" altLang="en-US" sz="2400" dirty="0">
              <a:solidFill>
                <a:srgbClr val="FF0000"/>
              </a:solidFill>
              <a:latin typeface="华文楷体" panose="02010600040101010101" pitchFamily="2" charset="-122"/>
              <a:ea typeface="华文楷体" panose="02010600040101010101" pitchFamily="2" charset="-122"/>
            </a:endParaRPr>
          </a:p>
        </p:txBody>
      </p:sp>
      <p:pic>
        <p:nvPicPr>
          <p:cNvPr id="3" name="图片 2"/>
          <p:cNvPicPr>
            <a:picLocks noChangeAspect="1"/>
          </p:cNvPicPr>
          <p:nvPr/>
        </p:nvPicPr>
        <p:blipFill>
          <a:blip r:embed="rId1"/>
          <a:stretch>
            <a:fillRect/>
          </a:stretch>
        </p:blipFill>
        <p:spPr>
          <a:xfrm>
            <a:off x="1059947" y="387292"/>
            <a:ext cx="8626588" cy="969348"/>
          </a:xfrm>
          <a:prstGeom prst="rect">
            <a:avLst/>
          </a:prstGeom>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947253" y="334002"/>
            <a:ext cx="8196747" cy="646331"/>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defRPr/>
            </a:pPr>
            <a:r>
              <a:rPr kumimoji="0" lang="en-US" altLang="zh-CN" sz="3600" b="1" i="0" u="none" strike="noStrike" kern="0" cap="none" spc="0" normalizeH="0" baseline="0" noProof="0" dirty="0">
                <a:ln>
                  <a:noFill/>
                </a:ln>
                <a:solidFill>
                  <a:prstClr val="black"/>
                </a:solidFill>
                <a:effectLst/>
                <a:uLnTx/>
                <a:uFillTx/>
                <a:latin typeface="华文楷体" panose="02010600040101010101" pitchFamily="2" charset="-122"/>
                <a:ea typeface="华文楷体" panose="02010600040101010101" pitchFamily="2" charset="-122"/>
                <a:cs typeface="+mj-cs"/>
              </a:rPr>
              <a:t>3</a:t>
            </a:r>
            <a:r>
              <a:rPr kumimoji="0" lang="zh-CN" altLang="en-US" sz="3600" b="1" i="0" u="none" strike="noStrike" kern="0" cap="none" spc="0" normalizeH="0" baseline="0" noProof="0" dirty="0">
                <a:ln>
                  <a:noFill/>
                </a:ln>
                <a:solidFill>
                  <a:prstClr val="black"/>
                </a:solidFill>
                <a:effectLst/>
                <a:uLnTx/>
                <a:uFillTx/>
                <a:latin typeface="华文楷体" panose="02010600040101010101" pitchFamily="2" charset="-122"/>
                <a:ea typeface="华文楷体" panose="02010600040101010101" pitchFamily="2" charset="-122"/>
                <a:cs typeface="+mj-cs"/>
              </a:rPr>
              <a:t>、应纳税额计算</a:t>
            </a:r>
            <a:r>
              <a:rPr kumimoji="0" lang="en-US" altLang="zh-CN" sz="3600" b="1" i="0" u="none" strike="noStrike" kern="0" cap="none" spc="0" normalizeH="0" baseline="0" noProof="0" dirty="0">
                <a:ln>
                  <a:noFill/>
                </a:ln>
                <a:solidFill>
                  <a:prstClr val="black"/>
                </a:solidFill>
                <a:effectLst/>
                <a:uLnTx/>
                <a:uFillTx/>
                <a:latin typeface="华文楷体" panose="02010600040101010101" pitchFamily="2" charset="-122"/>
                <a:ea typeface="华文楷体" panose="02010600040101010101" pitchFamily="2" charset="-122"/>
                <a:cs typeface="+mj-cs"/>
              </a:rPr>
              <a:t>---</a:t>
            </a:r>
            <a:r>
              <a:rPr kumimoji="0" lang="zh-CN" altLang="en-US" sz="3600" b="1" i="0" u="none" strike="noStrike" kern="0" cap="none" spc="0" normalizeH="0" baseline="0" noProof="0" dirty="0">
                <a:ln>
                  <a:noFill/>
                </a:ln>
                <a:solidFill>
                  <a:prstClr val="black"/>
                </a:solidFill>
                <a:effectLst/>
                <a:uLnTx/>
                <a:uFillTx/>
                <a:latin typeface="华文楷体" panose="02010600040101010101" pitchFamily="2" charset="-122"/>
                <a:ea typeface="华文楷体" panose="02010600040101010101" pitchFamily="2" charset="-122"/>
                <a:cs typeface="+mj-cs"/>
              </a:rPr>
              <a:t>一般计税（差额）</a:t>
            </a:r>
            <a:endParaRPr kumimoji="0" lang="zh-CN" altLang="en-US" sz="1800" b="0" i="0" u="none" strike="noStrike" kern="0" cap="none" spc="0" normalizeH="0" baseline="0" noProof="0" dirty="0">
              <a:ln>
                <a:noFill/>
              </a:ln>
              <a:solidFill>
                <a:sysClr val="windowText" lastClr="000000"/>
              </a:solidFill>
              <a:effectLst/>
              <a:uLnTx/>
              <a:uFillTx/>
            </a:endParaRPr>
          </a:p>
        </p:txBody>
      </p:sp>
      <p:sp>
        <p:nvSpPr>
          <p:cNvPr id="3" name="矩形 2"/>
          <p:cNvSpPr/>
          <p:nvPr/>
        </p:nvSpPr>
        <p:spPr>
          <a:xfrm>
            <a:off x="947253" y="1385289"/>
            <a:ext cx="10622373" cy="3358420"/>
          </a:xfrm>
          <a:prstGeom prst="rect">
            <a:avLst/>
          </a:prstGeom>
        </p:spPr>
        <p:txBody>
          <a:bodyPr wrap="square">
            <a:spAutoFit/>
          </a:bodyPr>
          <a:lstStyle/>
          <a:p>
            <a:pPr>
              <a:lnSpc>
                <a:spcPts val="3160"/>
              </a:lnSpc>
            </a:pPr>
            <a:r>
              <a:rPr lang="zh-CN" altLang="en-US" sz="2000" kern="0" dirty="0">
                <a:solidFill>
                  <a:prstClr val="black"/>
                </a:solidFill>
                <a:latin typeface="华文楷体" panose="02010600040101010101" pitchFamily="2" charset="-122"/>
                <a:ea typeface="华文楷体" panose="02010600040101010101" pitchFamily="2" charset="-122"/>
              </a:rPr>
              <a:t>财税</a:t>
            </a:r>
            <a:r>
              <a:rPr lang="en-US" altLang="zh-CN" sz="2000" kern="0" dirty="0">
                <a:solidFill>
                  <a:prstClr val="black"/>
                </a:solidFill>
                <a:latin typeface="华文楷体" panose="02010600040101010101" pitchFamily="2" charset="-122"/>
                <a:ea typeface="华文楷体" panose="02010600040101010101" pitchFamily="2" charset="-122"/>
              </a:rPr>
              <a:t>〔2016〕36</a:t>
            </a:r>
            <a:r>
              <a:rPr lang="zh-CN" altLang="en-US" sz="2000" kern="0" dirty="0">
                <a:solidFill>
                  <a:prstClr val="black"/>
                </a:solidFill>
                <a:latin typeface="华文楷体" panose="02010600040101010101" pitchFamily="2" charset="-122"/>
                <a:ea typeface="华文楷体" panose="02010600040101010101" pitchFamily="2" charset="-122"/>
              </a:rPr>
              <a:t>号附件</a:t>
            </a:r>
            <a:r>
              <a:rPr lang="en-US" altLang="zh-CN" sz="2000" kern="0" dirty="0">
                <a:solidFill>
                  <a:prstClr val="black"/>
                </a:solidFill>
                <a:latin typeface="华文楷体" panose="02010600040101010101" pitchFamily="2" charset="-122"/>
                <a:ea typeface="华文楷体" panose="02010600040101010101" pitchFamily="2" charset="-122"/>
              </a:rPr>
              <a:t>2</a:t>
            </a:r>
            <a:r>
              <a:rPr lang="zh-CN" altLang="en-US" sz="2000" kern="0" dirty="0">
                <a:solidFill>
                  <a:prstClr val="black"/>
                </a:solidFill>
                <a:latin typeface="华文楷体" panose="02010600040101010101" pitchFamily="2" charset="-122"/>
                <a:ea typeface="华文楷体" panose="02010600040101010101" pitchFamily="2" charset="-122"/>
              </a:rPr>
              <a:t>：一（三） </a:t>
            </a:r>
            <a:endParaRPr lang="zh-CN" altLang="en-US" sz="2000" kern="0" dirty="0">
              <a:solidFill>
                <a:prstClr val="black"/>
              </a:solidFill>
              <a:latin typeface="华文楷体" panose="02010600040101010101" pitchFamily="2" charset="-122"/>
              <a:ea typeface="华文楷体" panose="02010600040101010101" pitchFamily="2" charset="-122"/>
            </a:endParaRPr>
          </a:p>
          <a:p>
            <a:pPr>
              <a:lnSpc>
                <a:spcPts val="3160"/>
              </a:lnSpc>
            </a:pPr>
            <a:r>
              <a:rPr lang="en-US" altLang="zh-CN" sz="2000" kern="0" dirty="0">
                <a:solidFill>
                  <a:prstClr val="black"/>
                </a:solidFill>
                <a:latin typeface="华文楷体" panose="02010600040101010101" pitchFamily="2" charset="-122"/>
                <a:ea typeface="华文楷体" panose="02010600040101010101" pitchFamily="2" charset="-122"/>
              </a:rPr>
              <a:t>9.</a:t>
            </a:r>
            <a:r>
              <a:rPr lang="zh-CN" altLang="en-US" sz="2000" kern="0" dirty="0">
                <a:solidFill>
                  <a:prstClr val="black"/>
                </a:solidFill>
                <a:latin typeface="华文楷体" panose="02010600040101010101" pitchFamily="2" charset="-122"/>
                <a:ea typeface="华文楷体" panose="02010600040101010101" pitchFamily="2" charset="-122"/>
              </a:rPr>
              <a:t>试点纳税人提供建筑服务适用简易计税方法的，以取得的全部价款和价外费用扣除支付的分包款后的</a:t>
            </a:r>
            <a:r>
              <a:rPr lang="zh-CN" altLang="en-US" sz="2400" kern="0" dirty="0">
                <a:solidFill>
                  <a:prstClr val="black"/>
                </a:solidFill>
                <a:latin typeface="华文楷体" panose="02010600040101010101" pitchFamily="2" charset="-122"/>
                <a:ea typeface="华文楷体" panose="02010600040101010101" pitchFamily="2" charset="-122"/>
              </a:rPr>
              <a:t>余额</a:t>
            </a:r>
            <a:r>
              <a:rPr lang="zh-CN" altLang="en-US" sz="2000" kern="0" dirty="0">
                <a:solidFill>
                  <a:prstClr val="black"/>
                </a:solidFill>
                <a:latin typeface="华文楷体" panose="02010600040101010101" pitchFamily="2" charset="-122"/>
                <a:ea typeface="华文楷体" panose="02010600040101010101" pitchFamily="2" charset="-122"/>
              </a:rPr>
              <a:t>为销售额。</a:t>
            </a:r>
            <a:endParaRPr lang="zh-CN" altLang="en-US" sz="2000" kern="0" dirty="0">
              <a:solidFill>
                <a:prstClr val="black"/>
              </a:solidFill>
              <a:latin typeface="华文楷体" panose="02010600040101010101" pitchFamily="2" charset="-122"/>
              <a:ea typeface="华文楷体" panose="02010600040101010101" pitchFamily="2" charset="-122"/>
            </a:endParaRPr>
          </a:p>
          <a:p>
            <a:pPr>
              <a:lnSpc>
                <a:spcPts val="3160"/>
              </a:lnSpc>
            </a:pPr>
            <a:r>
              <a:rPr lang="en-US" altLang="zh-CN" sz="2000" kern="0" dirty="0">
                <a:solidFill>
                  <a:prstClr val="black"/>
                </a:solidFill>
                <a:latin typeface="华文楷体" panose="02010600040101010101" pitchFamily="2" charset="-122"/>
                <a:ea typeface="华文楷体" panose="02010600040101010101" pitchFamily="2" charset="-122"/>
              </a:rPr>
              <a:t>10.</a:t>
            </a:r>
            <a:r>
              <a:rPr lang="zh-CN" altLang="en-US" sz="2000" kern="0" dirty="0">
                <a:solidFill>
                  <a:prstClr val="black"/>
                </a:solidFill>
                <a:latin typeface="华文楷体" panose="02010600040101010101" pitchFamily="2" charset="-122"/>
                <a:ea typeface="华文楷体" panose="02010600040101010101" pitchFamily="2" charset="-122"/>
              </a:rPr>
              <a:t>房地产开发企业中的一般纳税人销售其开发的房地产项目（选择简易计税方法的房地产老项目除外），以取得的全部价款和价外费用，扣除受让土地时向政府部门支付的土地价款后的余额为销售额。</a:t>
            </a:r>
            <a:endParaRPr lang="zh-CN" altLang="en-US" sz="2000" kern="0" dirty="0">
              <a:solidFill>
                <a:prstClr val="black"/>
              </a:solidFill>
              <a:latin typeface="华文楷体" panose="02010600040101010101" pitchFamily="2" charset="-122"/>
              <a:ea typeface="华文楷体" panose="02010600040101010101" pitchFamily="2" charset="-122"/>
            </a:endParaRPr>
          </a:p>
          <a:p>
            <a:pPr>
              <a:lnSpc>
                <a:spcPts val="3160"/>
              </a:lnSpc>
            </a:pPr>
            <a:r>
              <a:rPr lang="zh-CN" altLang="en-US" sz="2000" kern="0" dirty="0">
                <a:solidFill>
                  <a:prstClr val="black"/>
                </a:solidFill>
                <a:latin typeface="华文楷体" panose="02010600040101010101" pitchFamily="2" charset="-122"/>
                <a:ea typeface="华文楷体" panose="02010600040101010101" pitchFamily="2" charset="-122"/>
              </a:rPr>
              <a:t>房地产老项目，是指</a:t>
            </a:r>
            <a:r>
              <a:rPr lang="en-US" altLang="zh-CN" sz="2000" kern="0" dirty="0">
                <a:solidFill>
                  <a:prstClr val="black"/>
                </a:solidFill>
                <a:latin typeface="华文楷体" panose="02010600040101010101" pitchFamily="2" charset="-122"/>
                <a:ea typeface="华文楷体" panose="02010600040101010101" pitchFamily="2" charset="-122"/>
              </a:rPr>
              <a:t>《</a:t>
            </a:r>
            <a:r>
              <a:rPr lang="zh-CN" altLang="en-US" sz="2000" kern="0" dirty="0">
                <a:solidFill>
                  <a:prstClr val="black"/>
                </a:solidFill>
                <a:latin typeface="华文楷体" panose="02010600040101010101" pitchFamily="2" charset="-122"/>
                <a:ea typeface="华文楷体" panose="02010600040101010101" pitchFamily="2" charset="-122"/>
              </a:rPr>
              <a:t>建筑工程施工许可证</a:t>
            </a:r>
            <a:r>
              <a:rPr lang="en-US" altLang="zh-CN" sz="2000" kern="0" dirty="0">
                <a:solidFill>
                  <a:prstClr val="black"/>
                </a:solidFill>
                <a:latin typeface="华文楷体" panose="02010600040101010101" pitchFamily="2" charset="-122"/>
                <a:ea typeface="华文楷体" panose="02010600040101010101" pitchFamily="2" charset="-122"/>
              </a:rPr>
              <a:t>》</a:t>
            </a:r>
            <a:r>
              <a:rPr lang="zh-CN" altLang="en-US" sz="2000" kern="0" dirty="0">
                <a:solidFill>
                  <a:prstClr val="black"/>
                </a:solidFill>
                <a:latin typeface="华文楷体" panose="02010600040101010101" pitchFamily="2" charset="-122"/>
                <a:ea typeface="华文楷体" panose="02010600040101010101" pitchFamily="2" charset="-122"/>
              </a:rPr>
              <a:t>注明的合同开工日期在</a:t>
            </a:r>
            <a:r>
              <a:rPr lang="en-US" altLang="zh-CN" sz="2000" kern="0" dirty="0">
                <a:solidFill>
                  <a:prstClr val="black"/>
                </a:solidFill>
                <a:latin typeface="华文楷体" panose="02010600040101010101" pitchFamily="2" charset="-122"/>
                <a:ea typeface="华文楷体" panose="02010600040101010101" pitchFamily="2" charset="-122"/>
              </a:rPr>
              <a:t>2016</a:t>
            </a:r>
            <a:r>
              <a:rPr lang="zh-CN" altLang="en-US" sz="2000" kern="0" dirty="0">
                <a:solidFill>
                  <a:prstClr val="black"/>
                </a:solidFill>
                <a:latin typeface="华文楷体" panose="02010600040101010101" pitchFamily="2" charset="-122"/>
                <a:ea typeface="华文楷体" panose="02010600040101010101" pitchFamily="2" charset="-122"/>
              </a:rPr>
              <a:t>年</a:t>
            </a:r>
            <a:r>
              <a:rPr lang="en-US" altLang="zh-CN" sz="2000" kern="0" dirty="0">
                <a:solidFill>
                  <a:prstClr val="black"/>
                </a:solidFill>
                <a:latin typeface="华文楷体" panose="02010600040101010101" pitchFamily="2" charset="-122"/>
                <a:ea typeface="华文楷体" panose="02010600040101010101" pitchFamily="2" charset="-122"/>
              </a:rPr>
              <a:t>4</a:t>
            </a:r>
            <a:r>
              <a:rPr lang="zh-CN" altLang="en-US" sz="2000" kern="0" dirty="0">
                <a:solidFill>
                  <a:prstClr val="black"/>
                </a:solidFill>
                <a:latin typeface="华文楷体" panose="02010600040101010101" pitchFamily="2" charset="-122"/>
                <a:ea typeface="华文楷体" panose="02010600040101010101" pitchFamily="2" charset="-122"/>
              </a:rPr>
              <a:t>月</a:t>
            </a:r>
            <a:r>
              <a:rPr lang="en-US" altLang="zh-CN" sz="2000" kern="0" dirty="0">
                <a:solidFill>
                  <a:prstClr val="black"/>
                </a:solidFill>
                <a:latin typeface="华文楷体" panose="02010600040101010101" pitchFamily="2" charset="-122"/>
                <a:ea typeface="华文楷体" panose="02010600040101010101" pitchFamily="2" charset="-122"/>
              </a:rPr>
              <a:t>30</a:t>
            </a:r>
            <a:r>
              <a:rPr lang="zh-CN" altLang="en-US" sz="2000" kern="0" dirty="0">
                <a:solidFill>
                  <a:prstClr val="black"/>
                </a:solidFill>
                <a:latin typeface="华文楷体" panose="02010600040101010101" pitchFamily="2" charset="-122"/>
                <a:ea typeface="华文楷体" panose="02010600040101010101" pitchFamily="2" charset="-122"/>
              </a:rPr>
              <a:t>日前的房地产项目。</a:t>
            </a:r>
            <a:endParaRPr lang="zh-CN" altLang="en-US" sz="2000" kern="0" dirty="0">
              <a:solidFill>
                <a:prstClr val="black"/>
              </a:solidFill>
              <a:latin typeface="华文楷体" panose="02010600040101010101" pitchFamily="2" charset="-122"/>
              <a:ea typeface="华文楷体" panose="02010600040101010101" pitchFamily="2" charset="-122"/>
            </a:endParaRPr>
          </a:p>
        </p:txBody>
      </p:sp>
      <p:sp>
        <p:nvSpPr>
          <p:cNvPr id="4" name="矩形 3"/>
          <p:cNvSpPr/>
          <p:nvPr/>
        </p:nvSpPr>
        <p:spPr>
          <a:xfrm>
            <a:off x="991055" y="4743708"/>
            <a:ext cx="10310271" cy="1735988"/>
          </a:xfrm>
          <a:prstGeom prst="rect">
            <a:avLst/>
          </a:prstGeom>
        </p:spPr>
        <p:txBody>
          <a:bodyPr wrap="square">
            <a:spAutoFit/>
          </a:bodyPr>
          <a:lstStyle/>
          <a:p>
            <a:pPr marL="228600" marR="0" lvl="0" indent="-228600" defTabSz="914400" eaLnBrk="1" fontAlgn="auto" latinLnBrk="0" hangingPunct="1">
              <a:lnSpc>
                <a:spcPct val="90000"/>
              </a:lnSpc>
              <a:spcBef>
                <a:spcPts val="1000"/>
              </a:spcBef>
              <a:spcAft>
                <a:spcPct val="0"/>
              </a:spcAft>
              <a:buClrTx/>
              <a:buSzTx/>
              <a:buFontTx/>
              <a:buNone/>
              <a:defRPr/>
            </a:pPr>
            <a:r>
              <a:rPr lang="zh-CN" altLang="en-US" sz="2000" kern="0" noProof="1">
                <a:solidFill>
                  <a:prstClr val="black"/>
                </a:solidFill>
                <a:latin typeface="华文楷体" panose="02010600040101010101" pitchFamily="2" charset="-122"/>
                <a:ea typeface="华文楷体" panose="02010600040101010101" pitchFamily="2" charset="-122"/>
              </a:rPr>
              <a:t>国家税务总局公告</a:t>
            </a:r>
            <a:r>
              <a:rPr lang="en-US" altLang="zh-CN" sz="2000" kern="0" noProof="1">
                <a:solidFill>
                  <a:prstClr val="black"/>
                </a:solidFill>
                <a:latin typeface="华文楷体" panose="02010600040101010101" pitchFamily="2" charset="-122"/>
                <a:ea typeface="华文楷体" panose="02010600040101010101" pitchFamily="2" charset="-122"/>
              </a:rPr>
              <a:t>2016</a:t>
            </a:r>
            <a:r>
              <a:rPr lang="zh-CN" altLang="en-US" sz="2000" kern="0" noProof="1">
                <a:solidFill>
                  <a:prstClr val="black"/>
                </a:solidFill>
                <a:latin typeface="华文楷体" panose="02010600040101010101" pitchFamily="2" charset="-122"/>
                <a:ea typeface="华文楷体" panose="02010600040101010101" pitchFamily="2" charset="-122"/>
              </a:rPr>
              <a:t>年</a:t>
            </a:r>
            <a:r>
              <a:rPr lang="en-US" altLang="zh-CN" sz="2000" kern="0" noProof="1">
                <a:solidFill>
                  <a:prstClr val="black"/>
                </a:solidFill>
                <a:latin typeface="华文楷体" panose="02010600040101010101" pitchFamily="2" charset="-122"/>
                <a:ea typeface="华文楷体" panose="02010600040101010101" pitchFamily="2" charset="-122"/>
              </a:rPr>
              <a:t>18</a:t>
            </a:r>
            <a:r>
              <a:rPr lang="zh-CN" altLang="en-US" sz="2000" kern="0" noProof="1">
                <a:solidFill>
                  <a:prstClr val="black"/>
                </a:solidFill>
                <a:latin typeface="华文楷体" panose="02010600040101010101" pitchFamily="2" charset="-122"/>
                <a:ea typeface="华文楷体" panose="02010600040101010101" pitchFamily="2" charset="-122"/>
              </a:rPr>
              <a:t>号</a:t>
            </a:r>
            <a:endParaRPr lang="en-US" altLang="zh-CN" sz="2000" kern="0" noProof="1">
              <a:solidFill>
                <a:prstClr val="black"/>
              </a:solidFill>
              <a:latin typeface="华文楷体" panose="02010600040101010101" pitchFamily="2" charset="-122"/>
              <a:ea typeface="华文楷体" panose="02010600040101010101" pitchFamily="2" charset="-122"/>
            </a:endParaRPr>
          </a:p>
          <a:p>
            <a:pPr marL="228600" marR="0" lvl="0" indent="-228600" defTabSz="914400" eaLnBrk="1" fontAlgn="auto" latinLnBrk="0" hangingPunct="1">
              <a:lnSpc>
                <a:spcPct val="90000"/>
              </a:lnSpc>
              <a:spcBef>
                <a:spcPts val="1000"/>
              </a:spcBef>
              <a:spcAft>
                <a:spcPct val="0"/>
              </a:spcAft>
              <a:buClrTx/>
              <a:buSzTx/>
              <a:buFont typeface="Arial" panose="020B0604020202020204" pitchFamily="34" charset="0"/>
              <a:buChar char="•"/>
              <a:defRPr/>
            </a:pPr>
            <a:r>
              <a:rPr lang="zh-CN" altLang="en-US" sz="2000" kern="0" noProof="1">
                <a:solidFill>
                  <a:prstClr val="black"/>
                </a:solidFill>
                <a:latin typeface="华文楷体" panose="02010600040101010101" pitchFamily="2" charset="-122"/>
                <a:ea typeface="华文楷体" panose="02010600040101010101" pitchFamily="2" charset="-122"/>
              </a:rPr>
              <a:t>第四条 房地产开发企业中的一般纳税人（以下简称一般纳税人）销售自行开发的房地产项目，适用一般计税方法计税，按照取得的全部价款和价外费用，扣除当期销售房地产项目对应的土地价款后的余额计算销售额。销售额的计算公式如下：</a:t>
            </a:r>
            <a:endParaRPr lang="zh-CN" altLang="en-US" sz="2000" kern="0" noProof="1">
              <a:solidFill>
                <a:prstClr val="black"/>
              </a:solidFill>
              <a:latin typeface="华文楷体" panose="02010600040101010101" pitchFamily="2" charset="-122"/>
              <a:ea typeface="华文楷体" panose="02010600040101010101" pitchFamily="2" charset="-122"/>
            </a:endParaRPr>
          </a:p>
          <a:p>
            <a:pPr marL="228600" marR="0" lvl="0" indent="-228600" defTabSz="914400" eaLnBrk="1" fontAlgn="auto" latinLnBrk="0" hangingPunct="1">
              <a:lnSpc>
                <a:spcPct val="90000"/>
              </a:lnSpc>
              <a:spcBef>
                <a:spcPts val="1000"/>
              </a:spcBef>
              <a:spcAft>
                <a:spcPct val="0"/>
              </a:spcAft>
              <a:buClrTx/>
              <a:buSzTx/>
              <a:buFont typeface="Arial" panose="020B0604020202020204" pitchFamily="34" charset="0"/>
              <a:buChar char="•"/>
              <a:defRPr/>
            </a:pPr>
            <a:r>
              <a:rPr lang="zh-CN" altLang="en-US" sz="2000" kern="0" noProof="1">
                <a:solidFill>
                  <a:prstClr val="black"/>
                </a:solidFill>
                <a:latin typeface="华文楷体" panose="02010600040101010101" pitchFamily="2" charset="-122"/>
                <a:ea typeface="华文楷体" panose="02010600040101010101" pitchFamily="2" charset="-122"/>
              </a:rPr>
              <a:t>销售额</a:t>
            </a:r>
            <a:r>
              <a:rPr lang="en-US" altLang="zh-CN" sz="2000" kern="0" noProof="1">
                <a:solidFill>
                  <a:prstClr val="black"/>
                </a:solidFill>
                <a:latin typeface="华文楷体" panose="02010600040101010101" pitchFamily="2" charset="-122"/>
                <a:ea typeface="华文楷体" panose="02010600040101010101" pitchFamily="2" charset="-122"/>
              </a:rPr>
              <a:t>=</a:t>
            </a:r>
            <a:r>
              <a:rPr lang="zh-CN" altLang="en-US" sz="2000" kern="0" noProof="1">
                <a:solidFill>
                  <a:prstClr val="black"/>
                </a:solidFill>
                <a:latin typeface="华文楷体" panose="02010600040101010101" pitchFamily="2" charset="-122"/>
                <a:ea typeface="华文楷体" panose="02010600040101010101" pitchFamily="2" charset="-122"/>
              </a:rPr>
              <a:t>（全部价款和价外费用</a:t>
            </a:r>
            <a:r>
              <a:rPr lang="en-US" altLang="zh-CN" sz="2000" kern="0" noProof="1">
                <a:solidFill>
                  <a:prstClr val="black"/>
                </a:solidFill>
                <a:latin typeface="华文楷体" panose="02010600040101010101" pitchFamily="2" charset="-122"/>
                <a:ea typeface="华文楷体" panose="02010600040101010101" pitchFamily="2" charset="-122"/>
              </a:rPr>
              <a:t>-</a:t>
            </a:r>
            <a:r>
              <a:rPr lang="zh-CN" altLang="en-US" sz="2000" kern="0" noProof="1">
                <a:solidFill>
                  <a:prstClr val="black"/>
                </a:solidFill>
                <a:latin typeface="华文楷体" panose="02010600040101010101" pitchFamily="2" charset="-122"/>
                <a:ea typeface="华文楷体" panose="02010600040101010101" pitchFamily="2" charset="-122"/>
              </a:rPr>
              <a:t>当期允许扣除的土地价款）</a:t>
            </a:r>
            <a:r>
              <a:rPr lang="en-US" altLang="zh-CN" sz="2000" kern="0" noProof="1">
                <a:solidFill>
                  <a:prstClr val="black"/>
                </a:solidFill>
                <a:latin typeface="华文楷体" panose="02010600040101010101" pitchFamily="2" charset="-122"/>
                <a:ea typeface="华文楷体" panose="02010600040101010101" pitchFamily="2" charset="-122"/>
              </a:rPr>
              <a:t>÷</a:t>
            </a:r>
            <a:r>
              <a:rPr lang="zh-CN" altLang="en-US" sz="2000" kern="0" noProof="1">
                <a:solidFill>
                  <a:prstClr val="black"/>
                </a:solidFill>
                <a:latin typeface="华文楷体" panose="02010600040101010101" pitchFamily="2" charset="-122"/>
                <a:ea typeface="华文楷体" panose="02010600040101010101" pitchFamily="2" charset="-122"/>
              </a:rPr>
              <a:t>（</a:t>
            </a:r>
            <a:r>
              <a:rPr lang="en-US" altLang="zh-CN" sz="2000" kern="0" noProof="1">
                <a:solidFill>
                  <a:prstClr val="black"/>
                </a:solidFill>
                <a:latin typeface="华文楷体" panose="02010600040101010101" pitchFamily="2" charset="-122"/>
                <a:ea typeface="华文楷体" panose="02010600040101010101" pitchFamily="2" charset="-122"/>
              </a:rPr>
              <a:t>1+11%</a:t>
            </a:r>
            <a:r>
              <a:rPr lang="zh-CN" altLang="en-US" sz="2000" kern="0" noProof="1">
                <a:solidFill>
                  <a:prstClr val="black"/>
                </a:solidFill>
                <a:latin typeface="华文楷体" panose="02010600040101010101" pitchFamily="2" charset="-122"/>
                <a:ea typeface="华文楷体" panose="02010600040101010101" pitchFamily="2" charset="-122"/>
              </a:rPr>
              <a:t>）</a:t>
            </a:r>
            <a:endParaRPr lang="zh-CN" altLang="en-US" sz="2000" kern="0" dirty="0">
              <a:solidFill>
                <a:prstClr val="black"/>
              </a:solidFill>
              <a:latin typeface="华文楷体" panose="02010600040101010101" pitchFamily="2" charset="-122"/>
              <a:ea typeface="华文楷体" panose="02010600040101010101" pitchFamily="2" charset="-122"/>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706333" y="1368862"/>
            <a:ext cx="10934472" cy="4309706"/>
          </a:xfrm>
          <a:prstGeom prst="rect">
            <a:avLst/>
          </a:prstGeom>
        </p:spPr>
        <p:txBody>
          <a:bodyPr wrap="square">
            <a:spAutoFit/>
          </a:bodyPr>
          <a:lstStyle/>
          <a:p>
            <a:pPr marL="228600" lvl="0" indent="-228600">
              <a:lnSpc>
                <a:spcPct val="90000"/>
              </a:lnSpc>
              <a:spcBef>
                <a:spcPts val="1000"/>
              </a:spcBef>
              <a:spcAft>
                <a:spcPct val="0"/>
              </a:spcAft>
              <a:defRPr/>
            </a:pPr>
            <a:r>
              <a:rPr lang="zh-CN" altLang="en-US" sz="2400" b="1" noProof="1">
                <a:solidFill>
                  <a:srgbClr val="FF0000"/>
                </a:solidFill>
                <a:latin typeface="华文楷体" panose="02010600040101010101" pitchFamily="2" charset="-122"/>
                <a:ea typeface="华文楷体" panose="02010600040101010101" pitchFamily="2" charset="-122"/>
              </a:rPr>
              <a:t>国家税务总局公告</a:t>
            </a:r>
            <a:r>
              <a:rPr lang="en-US" altLang="zh-CN" sz="2400" b="1" noProof="1">
                <a:solidFill>
                  <a:srgbClr val="FF0000"/>
                </a:solidFill>
                <a:latin typeface="华文楷体" panose="02010600040101010101" pitchFamily="2" charset="-122"/>
                <a:ea typeface="华文楷体" panose="02010600040101010101" pitchFamily="2" charset="-122"/>
              </a:rPr>
              <a:t>2016</a:t>
            </a:r>
            <a:r>
              <a:rPr lang="zh-CN" altLang="en-US" sz="2400" b="1" noProof="1">
                <a:solidFill>
                  <a:srgbClr val="FF0000"/>
                </a:solidFill>
                <a:latin typeface="华文楷体" panose="02010600040101010101" pitchFamily="2" charset="-122"/>
                <a:ea typeface="华文楷体" panose="02010600040101010101" pitchFamily="2" charset="-122"/>
              </a:rPr>
              <a:t>年</a:t>
            </a:r>
            <a:r>
              <a:rPr lang="en-US" altLang="zh-CN" sz="2400" b="1" noProof="1">
                <a:solidFill>
                  <a:srgbClr val="FF0000"/>
                </a:solidFill>
                <a:latin typeface="华文楷体" panose="02010600040101010101" pitchFamily="2" charset="-122"/>
                <a:ea typeface="华文楷体" panose="02010600040101010101" pitchFamily="2" charset="-122"/>
              </a:rPr>
              <a:t>18</a:t>
            </a:r>
            <a:r>
              <a:rPr lang="zh-CN" altLang="en-US" sz="2400" b="1" noProof="1">
                <a:solidFill>
                  <a:srgbClr val="FF0000"/>
                </a:solidFill>
                <a:latin typeface="华文楷体" panose="02010600040101010101" pitchFamily="2" charset="-122"/>
                <a:ea typeface="华文楷体" panose="02010600040101010101" pitchFamily="2" charset="-122"/>
              </a:rPr>
              <a:t>号</a:t>
            </a:r>
            <a:endParaRPr lang="en-US" altLang="zh-CN" sz="2400" b="1" noProof="1">
              <a:solidFill>
                <a:srgbClr val="FF0000"/>
              </a:solidFill>
              <a:latin typeface="华文楷体" panose="02010600040101010101" pitchFamily="2" charset="-122"/>
              <a:ea typeface="华文楷体" panose="02010600040101010101" pitchFamily="2" charset="-122"/>
            </a:endParaRPr>
          </a:p>
          <a:p>
            <a:pPr marL="228600" lvl="0" indent="-228600">
              <a:lnSpc>
                <a:spcPct val="90000"/>
              </a:lnSpc>
              <a:spcBef>
                <a:spcPts val="1000"/>
              </a:spcBef>
              <a:spcAft>
                <a:spcPct val="0"/>
              </a:spcAft>
              <a:buFont typeface="Arial" panose="020B0604020202020204" pitchFamily="34" charset="0"/>
              <a:buChar char="•"/>
              <a:defRPr/>
            </a:pPr>
            <a:r>
              <a:rPr lang="zh-CN" altLang="en-US" sz="2600" noProof="1">
                <a:solidFill>
                  <a:prstClr val="black"/>
                </a:solidFill>
                <a:latin typeface="华文楷体" panose="02010600040101010101" pitchFamily="2" charset="-122"/>
                <a:ea typeface="华文楷体" panose="02010600040101010101" pitchFamily="2" charset="-122"/>
              </a:rPr>
              <a:t>第五条 当期允许扣除的土地价款按照以下公式计算：</a:t>
            </a:r>
            <a:endParaRPr lang="zh-CN" altLang="en-US" sz="2600" noProof="1">
              <a:solidFill>
                <a:prstClr val="black"/>
              </a:solidFill>
              <a:latin typeface="华文楷体" panose="02010600040101010101" pitchFamily="2" charset="-122"/>
              <a:ea typeface="华文楷体" panose="02010600040101010101" pitchFamily="2" charset="-122"/>
            </a:endParaRPr>
          </a:p>
          <a:p>
            <a:pPr marL="228600" lvl="0" indent="-228600">
              <a:lnSpc>
                <a:spcPct val="90000"/>
              </a:lnSpc>
              <a:spcBef>
                <a:spcPts val="1000"/>
              </a:spcBef>
              <a:spcAft>
                <a:spcPct val="0"/>
              </a:spcAft>
              <a:buFont typeface="Arial" panose="020B0604020202020204" pitchFamily="34" charset="0"/>
              <a:buChar char="•"/>
              <a:defRPr/>
            </a:pPr>
            <a:r>
              <a:rPr lang="zh-CN" altLang="en-US" sz="2600" noProof="1">
                <a:solidFill>
                  <a:srgbClr val="C00000"/>
                </a:solidFill>
                <a:latin typeface="华文楷体" panose="02010600040101010101" pitchFamily="2" charset="-122"/>
                <a:ea typeface="华文楷体" panose="02010600040101010101" pitchFamily="2" charset="-122"/>
              </a:rPr>
              <a:t>当期允许扣除的土地价款</a:t>
            </a:r>
            <a:r>
              <a:rPr lang="en-US" altLang="zh-CN" sz="2600" noProof="1">
                <a:solidFill>
                  <a:srgbClr val="C00000"/>
                </a:solidFill>
                <a:latin typeface="华文楷体" panose="02010600040101010101" pitchFamily="2" charset="-122"/>
                <a:ea typeface="华文楷体" panose="02010600040101010101" pitchFamily="2" charset="-122"/>
              </a:rPr>
              <a:t>=</a:t>
            </a:r>
            <a:r>
              <a:rPr lang="zh-CN" altLang="en-US" sz="2600" noProof="1">
                <a:solidFill>
                  <a:srgbClr val="C00000"/>
                </a:solidFill>
                <a:latin typeface="华文楷体" panose="02010600040101010101" pitchFamily="2" charset="-122"/>
                <a:ea typeface="华文楷体" panose="02010600040101010101" pitchFamily="2" charset="-122"/>
              </a:rPr>
              <a:t>（当期销售房地产项目建筑面积</a:t>
            </a:r>
            <a:r>
              <a:rPr lang="en-US" altLang="zh-CN" sz="2600" noProof="1">
                <a:solidFill>
                  <a:srgbClr val="C00000"/>
                </a:solidFill>
                <a:latin typeface="华文楷体" panose="02010600040101010101" pitchFamily="2" charset="-122"/>
                <a:ea typeface="华文楷体" panose="02010600040101010101" pitchFamily="2" charset="-122"/>
              </a:rPr>
              <a:t>÷</a:t>
            </a:r>
            <a:r>
              <a:rPr lang="zh-CN" altLang="en-US" sz="2600" noProof="1">
                <a:solidFill>
                  <a:srgbClr val="C00000"/>
                </a:solidFill>
                <a:latin typeface="华文楷体" panose="02010600040101010101" pitchFamily="2" charset="-122"/>
                <a:ea typeface="华文楷体" panose="02010600040101010101" pitchFamily="2" charset="-122"/>
              </a:rPr>
              <a:t>房地产项目可供销售建筑面积）</a:t>
            </a:r>
            <a:r>
              <a:rPr lang="en-US" altLang="zh-CN" sz="2600" noProof="1">
                <a:solidFill>
                  <a:srgbClr val="C00000"/>
                </a:solidFill>
                <a:latin typeface="华文楷体" panose="02010600040101010101" pitchFamily="2" charset="-122"/>
                <a:ea typeface="华文楷体" panose="02010600040101010101" pitchFamily="2" charset="-122"/>
              </a:rPr>
              <a:t>×</a:t>
            </a:r>
            <a:r>
              <a:rPr lang="zh-CN" altLang="en-US" sz="2600" noProof="1">
                <a:solidFill>
                  <a:srgbClr val="C00000"/>
                </a:solidFill>
                <a:latin typeface="华文楷体" panose="02010600040101010101" pitchFamily="2" charset="-122"/>
                <a:ea typeface="华文楷体" panose="02010600040101010101" pitchFamily="2" charset="-122"/>
              </a:rPr>
              <a:t>支付的土地价款</a:t>
            </a:r>
            <a:endParaRPr lang="zh-CN" altLang="en-US" sz="2600" noProof="1">
              <a:solidFill>
                <a:srgbClr val="C00000"/>
              </a:solidFill>
              <a:latin typeface="华文楷体" panose="02010600040101010101" pitchFamily="2" charset="-122"/>
              <a:ea typeface="华文楷体" panose="02010600040101010101" pitchFamily="2" charset="-122"/>
            </a:endParaRPr>
          </a:p>
          <a:p>
            <a:pPr marL="228600" lvl="0" indent="-228600">
              <a:lnSpc>
                <a:spcPct val="90000"/>
              </a:lnSpc>
              <a:spcBef>
                <a:spcPts val="1000"/>
              </a:spcBef>
              <a:spcAft>
                <a:spcPct val="0"/>
              </a:spcAft>
              <a:buFont typeface="Arial" panose="020B0604020202020204" pitchFamily="34" charset="0"/>
              <a:buChar char="•"/>
              <a:defRPr/>
            </a:pPr>
            <a:r>
              <a:rPr lang="zh-CN" altLang="en-US" sz="2600" noProof="1">
                <a:solidFill>
                  <a:prstClr val="black"/>
                </a:solidFill>
                <a:latin typeface="华文楷体" panose="02010600040101010101" pitchFamily="2" charset="-122"/>
                <a:ea typeface="华文楷体" panose="02010600040101010101" pitchFamily="2" charset="-122"/>
              </a:rPr>
              <a:t>当期销售房地产项目建筑面积，是指当期进行纳税申报的增值税销售额对应的建筑面积。</a:t>
            </a:r>
            <a:endParaRPr lang="zh-CN" altLang="en-US" sz="2600" noProof="1">
              <a:solidFill>
                <a:prstClr val="black"/>
              </a:solidFill>
              <a:latin typeface="华文楷体" panose="02010600040101010101" pitchFamily="2" charset="-122"/>
              <a:ea typeface="华文楷体" panose="02010600040101010101" pitchFamily="2" charset="-122"/>
            </a:endParaRPr>
          </a:p>
          <a:p>
            <a:pPr marL="228600" lvl="0" indent="-228600">
              <a:lnSpc>
                <a:spcPct val="90000"/>
              </a:lnSpc>
              <a:spcBef>
                <a:spcPts val="1000"/>
              </a:spcBef>
              <a:spcAft>
                <a:spcPct val="0"/>
              </a:spcAft>
              <a:buFont typeface="Arial" panose="020B0604020202020204" pitchFamily="34" charset="0"/>
              <a:buChar char="•"/>
              <a:defRPr/>
            </a:pPr>
            <a:r>
              <a:rPr lang="zh-CN" altLang="en-US" sz="2600" noProof="1">
                <a:solidFill>
                  <a:prstClr val="black"/>
                </a:solidFill>
                <a:latin typeface="华文楷体" panose="02010600040101010101" pitchFamily="2" charset="-122"/>
                <a:ea typeface="华文楷体" panose="02010600040101010101" pitchFamily="2" charset="-122"/>
              </a:rPr>
              <a:t>房地产项目可供销售建筑面积，是指房地产项目</a:t>
            </a:r>
            <a:r>
              <a:rPr lang="zh-CN" altLang="en-US" sz="2600" noProof="1">
                <a:solidFill>
                  <a:srgbClr val="FF0000"/>
                </a:solidFill>
                <a:highlight>
                  <a:srgbClr val="FFFF00"/>
                </a:highlight>
                <a:latin typeface="华文楷体" panose="02010600040101010101" pitchFamily="2" charset="-122"/>
                <a:ea typeface="华文楷体" panose="02010600040101010101" pitchFamily="2" charset="-122"/>
              </a:rPr>
              <a:t>可以出售的总建筑面积</a:t>
            </a:r>
            <a:r>
              <a:rPr lang="zh-CN" altLang="en-US" sz="2600" noProof="1">
                <a:solidFill>
                  <a:prstClr val="black"/>
                </a:solidFill>
                <a:latin typeface="华文楷体" panose="02010600040101010101" pitchFamily="2" charset="-122"/>
                <a:ea typeface="华文楷体" panose="02010600040101010101" pitchFamily="2" charset="-122"/>
              </a:rPr>
              <a:t>，</a:t>
            </a:r>
            <a:r>
              <a:rPr lang="zh-CN" altLang="en-US" sz="2600" noProof="1">
                <a:solidFill>
                  <a:srgbClr val="C00000"/>
                </a:solidFill>
                <a:latin typeface="华文楷体" panose="02010600040101010101" pitchFamily="2" charset="-122"/>
                <a:ea typeface="华文楷体" panose="02010600040101010101" pitchFamily="2" charset="-122"/>
              </a:rPr>
              <a:t>不包括销售房地产项目时未单独作价结算的配套公共设施的建筑面积</a:t>
            </a:r>
            <a:r>
              <a:rPr lang="zh-CN" altLang="en-US" sz="2600" noProof="1">
                <a:solidFill>
                  <a:prstClr val="black"/>
                </a:solidFill>
                <a:latin typeface="华文楷体" panose="02010600040101010101" pitchFamily="2" charset="-122"/>
                <a:ea typeface="华文楷体" panose="02010600040101010101" pitchFamily="2" charset="-122"/>
              </a:rPr>
              <a:t>。</a:t>
            </a:r>
            <a:endParaRPr lang="zh-CN" altLang="en-US" sz="2600" noProof="1">
              <a:solidFill>
                <a:prstClr val="black"/>
              </a:solidFill>
              <a:latin typeface="华文楷体" panose="02010600040101010101" pitchFamily="2" charset="-122"/>
              <a:ea typeface="华文楷体" panose="02010600040101010101" pitchFamily="2" charset="-122"/>
            </a:endParaRPr>
          </a:p>
          <a:p>
            <a:pPr marL="228600" lvl="0" indent="-228600">
              <a:lnSpc>
                <a:spcPct val="90000"/>
              </a:lnSpc>
              <a:spcBef>
                <a:spcPts val="1000"/>
              </a:spcBef>
              <a:spcAft>
                <a:spcPct val="0"/>
              </a:spcAft>
              <a:buFont typeface="Arial" panose="020B0604020202020204" pitchFamily="34" charset="0"/>
              <a:buChar char="•"/>
              <a:defRPr/>
            </a:pPr>
            <a:r>
              <a:rPr lang="zh-CN" altLang="en-US" sz="2600" noProof="1">
                <a:solidFill>
                  <a:srgbClr val="FF0000"/>
                </a:solidFill>
                <a:latin typeface="华文楷体" panose="02010600040101010101" pitchFamily="2" charset="-122"/>
                <a:ea typeface="华文楷体" panose="02010600040101010101" pitchFamily="2" charset="-122"/>
              </a:rPr>
              <a:t>支付的土地价款</a:t>
            </a:r>
            <a:r>
              <a:rPr lang="zh-CN" altLang="en-US" sz="2600" noProof="1">
                <a:solidFill>
                  <a:prstClr val="black"/>
                </a:solidFill>
                <a:latin typeface="华文楷体" panose="02010600040101010101" pitchFamily="2" charset="-122"/>
                <a:ea typeface="华文楷体" panose="02010600040101010101" pitchFamily="2" charset="-122"/>
              </a:rPr>
              <a:t>，是指向政府、土地管理部门或受政府委托收取土地价款的单位直接支付的土地价款。</a:t>
            </a:r>
            <a:endParaRPr lang="zh-CN" altLang="en-US" sz="2600" noProof="1">
              <a:solidFill>
                <a:prstClr val="black"/>
              </a:solidFill>
              <a:latin typeface="华文楷体" panose="02010600040101010101" pitchFamily="2" charset="-122"/>
              <a:ea typeface="华文楷体" panose="02010600040101010101" pitchFamily="2" charset="-122"/>
            </a:endParaRPr>
          </a:p>
        </p:txBody>
      </p:sp>
      <p:pic>
        <p:nvPicPr>
          <p:cNvPr id="3" name="图片 2"/>
          <p:cNvPicPr>
            <a:picLocks noChangeAspect="1"/>
          </p:cNvPicPr>
          <p:nvPr/>
        </p:nvPicPr>
        <p:blipFill>
          <a:blip r:embed="rId1"/>
          <a:stretch>
            <a:fillRect/>
          </a:stretch>
        </p:blipFill>
        <p:spPr>
          <a:xfrm>
            <a:off x="1072368" y="327062"/>
            <a:ext cx="8382727" cy="969348"/>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6"/>
          <p:cNvSpPr txBox="1">
            <a:spLocks noChangeArrowheads="1"/>
          </p:cNvSpPr>
          <p:nvPr/>
        </p:nvSpPr>
        <p:spPr bwMode="auto">
          <a:xfrm>
            <a:off x="1019175" y="2370849"/>
            <a:ext cx="11172825" cy="1630363"/>
          </a:xfrm>
          <a:prstGeom prst="rect">
            <a:avLst/>
          </a:prstGeom>
          <a:noFill/>
          <a:ln>
            <a:noFill/>
          </a:ln>
        </p:spPr>
        <p:txBody>
          <a:bodyPr>
            <a:spAutoFit/>
          </a:bodyPr>
          <a:lstStyle>
            <a:lvl1pPr/>
            <a:lvl2pPr/>
            <a:lvl3pPr/>
            <a:lvl4pPr/>
            <a:lvl5pPr/>
            <a:lvl6pPr/>
            <a:lvl7pPr/>
            <a:lvl8pPr/>
            <a:lvl9pPr/>
          </a:lstStyle>
          <a:p>
            <a:pPr algn="ctr">
              <a:spcBef>
                <a:spcPct val="0"/>
              </a:spcBef>
              <a:spcAft>
                <a:spcPct val="0"/>
              </a:spcAft>
              <a:defRPr/>
            </a:pPr>
            <a:r>
              <a:rPr lang="zh-CN" altLang="en-US" sz="5000" b="1" spc="600" noProof="1">
                <a:solidFill>
                  <a:srgbClr val="065E03"/>
                </a:solidFill>
                <a:latin typeface="微软雅黑" panose="020B0503020204020204" pitchFamily="34" charset="-122"/>
              </a:rPr>
              <a:t>一、房地产增值税疑难问题</a:t>
            </a:r>
            <a:endParaRPr lang="en-US" altLang="zh-CN" sz="5000" b="1" spc="600" noProof="1">
              <a:solidFill>
                <a:srgbClr val="065E03"/>
              </a:solidFill>
              <a:latin typeface="微软雅黑" panose="020B0503020204020204" pitchFamily="34" charset="-122"/>
            </a:endParaRPr>
          </a:p>
          <a:p>
            <a:pPr algn="ctr">
              <a:spcBef>
                <a:spcPct val="0"/>
              </a:spcBef>
              <a:spcAft>
                <a:spcPct val="0"/>
              </a:spcAft>
              <a:defRPr/>
            </a:pPr>
            <a:r>
              <a:rPr lang="zh-CN" altLang="en-US" sz="5000" b="1" spc="600" noProof="1">
                <a:solidFill>
                  <a:srgbClr val="065E03"/>
                </a:solidFill>
                <a:latin typeface="微软雅黑" panose="020B0503020204020204" pitchFamily="34" charset="-122"/>
              </a:rPr>
              <a:t>处理实务</a:t>
            </a:r>
            <a:endParaRPr lang="zh-CN" altLang="en-US" sz="5000" b="1" spc="600" noProof="1">
              <a:solidFill>
                <a:srgbClr val="065E03"/>
              </a:solidFill>
              <a:latin typeface="微软雅黑" panose="020B0503020204020204" pitchFamily="34" charset="-122"/>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947253" y="1396240"/>
            <a:ext cx="10775684" cy="2119426"/>
          </a:xfrm>
          <a:prstGeom prst="rect">
            <a:avLst/>
          </a:prstGeom>
        </p:spPr>
        <p:txBody>
          <a:bodyPr wrap="square">
            <a:spAutoFit/>
          </a:bodyPr>
          <a:lstStyle/>
          <a:p>
            <a:pPr marL="635" lvl="0">
              <a:lnSpc>
                <a:spcPts val="3000"/>
              </a:lnSpc>
              <a:spcBef>
                <a:spcPts val="1000"/>
              </a:spcBef>
              <a:spcAft>
                <a:spcPct val="0"/>
              </a:spcAft>
              <a:defRPr/>
            </a:pPr>
            <a:r>
              <a:rPr lang="en-US" altLang="zh-CN" sz="2000" b="1" noProof="1">
                <a:solidFill>
                  <a:srgbClr val="FF0000"/>
                </a:solidFill>
                <a:latin typeface="华文楷体" panose="02010600040101010101" pitchFamily="2" charset="-122"/>
                <a:ea typeface="华文楷体" panose="02010600040101010101" pitchFamily="2" charset="-122"/>
              </a:rPr>
              <a:t>2016</a:t>
            </a:r>
            <a:r>
              <a:rPr lang="zh-CN" altLang="en-US" sz="2000" b="1" noProof="1">
                <a:solidFill>
                  <a:srgbClr val="FF0000"/>
                </a:solidFill>
                <a:latin typeface="华文楷体" panose="02010600040101010101" pitchFamily="2" charset="-122"/>
                <a:ea typeface="华文楷体" panose="02010600040101010101" pitchFamily="2" charset="-122"/>
              </a:rPr>
              <a:t>年</a:t>
            </a:r>
            <a:r>
              <a:rPr lang="en-US" altLang="zh-CN" sz="2000" b="1" noProof="1">
                <a:solidFill>
                  <a:srgbClr val="FF0000"/>
                </a:solidFill>
                <a:latin typeface="华文楷体" panose="02010600040101010101" pitchFamily="2" charset="-122"/>
                <a:ea typeface="华文楷体" panose="02010600040101010101" pitchFamily="2" charset="-122"/>
              </a:rPr>
              <a:t>86</a:t>
            </a:r>
            <a:r>
              <a:rPr lang="zh-CN" altLang="en-US" sz="2000" b="1" noProof="1">
                <a:solidFill>
                  <a:srgbClr val="FF0000"/>
                </a:solidFill>
                <a:latin typeface="华文楷体" panose="02010600040101010101" pitchFamily="2" charset="-122"/>
                <a:ea typeface="华文楷体" panose="02010600040101010101" pitchFamily="2" charset="-122"/>
              </a:rPr>
              <a:t>号公告</a:t>
            </a:r>
            <a:endParaRPr lang="en-US" altLang="zh-CN" sz="2000" b="1" noProof="1">
              <a:solidFill>
                <a:srgbClr val="FF0000"/>
              </a:solidFill>
              <a:latin typeface="华文楷体" panose="02010600040101010101" pitchFamily="2" charset="-122"/>
              <a:ea typeface="华文楷体" panose="02010600040101010101" pitchFamily="2" charset="-122"/>
            </a:endParaRPr>
          </a:p>
          <a:p>
            <a:pPr marL="228600" lvl="0" indent="-228600">
              <a:lnSpc>
                <a:spcPts val="3000"/>
              </a:lnSpc>
              <a:spcBef>
                <a:spcPts val="1000"/>
              </a:spcBef>
              <a:spcAft>
                <a:spcPct val="0"/>
              </a:spcAft>
              <a:buFont typeface="Arial" panose="020B0604020202020204" pitchFamily="34" charset="0"/>
              <a:buChar char="•"/>
              <a:defRPr/>
            </a:pPr>
            <a:r>
              <a:rPr lang="zh-CN" altLang="en-US" sz="2000" noProof="1">
                <a:solidFill>
                  <a:prstClr val="black"/>
                </a:solidFill>
                <a:latin typeface="华文楷体" panose="02010600040101010101" pitchFamily="2" charset="-122"/>
                <a:ea typeface="华文楷体" panose="02010600040101010101" pitchFamily="2" charset="-122"/>
              </a:rPr>
              <a:t>五、</a:t>
            </a:r>
            <a:r>
              <a:rPr lang="zh-CN" altLang="zh-CN" sz="2000" noProof="1">
                <a:solidFill>
                  <a:prstClr val="black"/>
                </a:solidFill>
                <a:latin typeface="华文楷体" panose="02010600040101010101" pitchFamily="2" charset="-122"/>
                <a:ea typeface="华文楷体" panose="02010600040101010101" pitchFamily="2" charset="-122"/>
              </a:rPr>
              <a:t>《</a:t>
            </a:r>
            <a:r>
              <a:rPr lang="zh-CN" altLang="en-US" sz="2000" noProof="1">
                <a:solidFill>
                  <a:prstClr val="black"/>
                </a:solidFill>
                <a:latin typeface="华文楷体" panose="02010600040101010101" pitchFamily="2" charset="-122"/>
                <a:ea typeface="华文楷体" panose="02010600040101010101" pitchFamily="2" charset="-122"/>
              </a:rPr>
              <a:t>国家税务总局关于发布</a:t>
            </a:r>
            <a:r>
              <a:rPr lang="zh-CN" altLang="zh-CN" sz="2000" noProof="1">
                <a:solidFill>
                  <a:prstClr val="black"/>
                </a:solidFill>
                <a:latin typeface="华文楷体" panose="02010600040101010101" pitchFamily="2" charset="-122"/>
                <a:ea typeface="华文楷体" panose="02010600040101010101" pitchFamily="2" charset="-122"/>
              </a:rPr>
              <a:t>〈</a:t>
            </a:r>
            <a:r>
              <a:rPr lang="zh-CN" altLang="en-US" sz="2000" noProof="1">
                <a:solidFill>
                  <a:prstClr val="black"/>
                </a:solidFill>
                <a:latin typeface="华文楷体" panose="02010600040101010101" pitchFamily="2" charset="-122"/>
                <a:ea typeface="华文楷体" panose="02010600040101010101" pitchFamily="2" charset="-122"/>
              </a:rPr>
              <a:t>房地产开发企业销售自行开发的房地产项目增值税征收管理暂行办法</a:t>
            </a:r>
            <a:r>
              <a:rPr lang="zh-CN" altLang="zh-CN" sz="2000" noProof="1">
                <a:solidFill>
                  <a:prstClr val="black"/>
                </a:solidFill>
                <a:latin typeface="华文楷体" panose="02010600040101010101" pitchFamily="2" charset="-122"/>
                <a:ea typeface="华文楷体" panose="02010600040101010101" pitchFamily="2" charset="-122"/>
              </a:rPr>
              <a:t>〉</a:t>
            </a:r>
            <a:r>
              <a:rPr lang="zh-CN" altLang="en-US" sz="2000" noProof="1">
                <a:solidFill>
                  <a:prstClr val="black"/>
                </a:solidFill>
                <a:latin typeface="华文楷体" panose="02010600040101010101" pitchFamily="2" charset="-122"/>
                <a:ea typeface="华文楷体" panose="02010600040101010101" pitchFamily="2" charset="-122"/>
              </a:rPr>
              <a:t>的公告</a:t>
            </a:r>
            <a:r>
              <a:rPr lang="zh-CN" altLang="zh-CN" sz="2000" noProof="1">
                <a:solidFill>
                  <a:prstClr val="black"/>
                </a:solidFill>
                <a:latin typeface="华文楷体" panose="02010600040101010101" pitchFamily="2" charset="-122"/>
                <a:ea typeface="华文楷体" panose="02010600040101010101" pitchFamily="2" charset="-122"/>
              </a:rPr>
              <a:t>》</a:t>
            </a:r>
            <a:r>
              <a:rPr lang="zh-CN" altLang="en-US" sz="2000" noProof="1">
                <a:solidFill>
                  <a:prstClr val="black"/>
                </a:solidFill>
                <a:latin typeface="华文楷体" panose="02010600040101010101" pitchFamily="2" charset="-122"/>
                <a:ea typeface="华文楷体" panose="02010600040101010101" pitchFamily="2" charset="-122"/>
              </a:rPr>
              <a:t>（国家税务总局公告</a:t>
            </a:r>
            <a:r>
              <a:rPr lang="en-US" altLang="zh-CN" sz="2000" noProof="1">
                <a:solidFill>
                  <a:prstClr val="black"/>
                </a:solidFill>
                <a:latin typeface="华文楷体" panose="02010600040101010101" pitchFamily="2" charset="-122"/>
                <a:ea typeface="华文楷体" panose="02010600040101010101" pitchFamily="2" charset="-122"/>
              </a:rPr>
              <a:t>2016</a:t>
            </a:r>
            <a:r>
              <a:rPr lang="zh-CN" altLang="en-US" sz="2000" noProof="1">
                <a:solidFill>
                  <a:prstClr val="black"/>
                </a:solidFill>
                <a:latin typeface="华文楷体" panose="02010600040101010101" pitchFamily="2" charset="-122"/>
                <a:ea typeface="华文楷体" panose="02010600040101010101" pitchFamily="2" charset="-122"/>
              </a:rPr>
              <a:t>年第</a:t>
            </a:r>
            <a:r>
              <a:rPr lang="en-US" altLang="zh-CN" sz="2000" noProof="1">
                <a:solidFill>
                  <a:prstClr val="black"/>
                </a:solidFill>
                <a:latin typeface="华文楷体" panose="02010600040101010101" pitchFamily="2" charset="-122"/>
                <a:ea typeface="华文楷体" panose="02010600040101010101" pitchFamily="2" charset="-122"/>
              </a:rPr>
              <a:t>18</a:t>
            </a:r>
            <a:r>
              <a:rPr lang="zh-CN" altLang="en-US" sz="2000" noProof="1">
                <a:solidFill>
                  <a:prstClr val="black"/>
                </a:solidFill>
                <a:latin typeface="华文楷体" panose="02010600040101010101" pitchFamily="2" charset="-122"/>
                <a:ea typeface="华文楷体" panose="02010600040101010101" pitchFamily="2" charset="-122"/>
              </a:rPr>
              <a:t>号）第五条中，“当期销售房地产项目建筑面积”“房地产项目可供销售建筑面积”，</a:t>
            </a:r>
            <a:r>
              <a:rPr lang="zh-CN" altLang="en-US" sz="2000" noProof="1">
                <a:solidFill>
                  <a:srgbClr val="FF0000"/>
                </a:solidFill>
                <a:latin typeface="华文楷体" panose="02010600040101010101" pitchFamily="2" charset="-122"/>
                <a:ea typeface="华文楷体" panose="02010600040101010101" pitchFamily="2" charset="-122"/>
              </a:rPr>
              <a:t>是指计容积率地上建筑面积，不包括地下车位建筑面积。</a:t>
            </a:r>
            <a:endParaRPr lang="zh-CN" altLang="en-US" sz="2000" b="1" noProof="1">
              <a:solidFill>
                <a:prstClr val="black"/>
              </a:solidFill>
              <a:latin typeface="华文楷体" panose="02010600040101010101" pitchFamily="2" charset="-122"/>
              <a:ea typeface="华文楷体" panose="02010600040101010101" pitchFamily="2" charset="-122"/>
            </a:endParaRPr>
          </a:p>
        </p:txBody>
      </p:sp>
      <p:pic>
        <p:nvPicPr>
          <p:cNvPr id="3" name="图片 2"/>
          <p:cNvPicPr>
            <a:picLocks noChangeAspect="1"/>
          </p:cNvPicPr>
          <p:nvPr/>
        </p:nvPicPr>
        <p:blipFill>
          <a:blip r:embed="rId1"/>
          <a:stretch>
            <a:fillRect/>
          </a:stretch>
        </p:blipFill>
        <p:spPr>
          <a:xfrm>
            <a:off x="947253" y="343488"/>
            <a:ext cx="8382727" cy="969348"/>
          </a:xfrm>
          <a:prstGeom prst="rect">
            <a:avLst/>
          </a:prstGeom>
        </p:spPr>
      </p:pic>
      <p:sp>
        <p:nvSpPr>
          <p:cNvPr id="4" name="矩形 3"/>
          <p:cNvSpPr/>
          <p:nvPr/>
        </p:nvSpPr>
        <p:spPr>
          <a:xfrm>
            <a:off x="974631" y="3599070"/>
            <a:ext cx="10775685" cy="3100464"/>
          </a:xfrm>
          <a:prstGeom prst="rect">
            <a:avLst/>
          </a:prstGeom>
        </p:spPr>
        <p:txBody>
          <a:bodyPr wrap="square">
            <a:spAutoFit/>
          </a:bodyPr>
          <a:lstStyle/>
          <a:p>
            <a:pPr marL="635" lvl="0">
              <a:lnSpc>
                <a:spcPct val="90000"/>
              </a:lnSpc>
              <a:spcBef>
                <a:spcPts val="1000"/>
              </a:spcBef>
              <a:spcAft>
                <a:spcPct val="0"/>
              </a:spcAft>
              <a:defRPr/>
            </a:pPr>
            <a:r>
              <a:rPr lang="zh-CN" altLang="en-US" sz="2000" b="1" noProof="1">
                <a:solidFill>
                  <a:srgbClr val="FF0000"/>
                </a:solidFill>
                <a:latin typeface="华文楷体" panose="02010600040101010101" pitchFamily="2" charset="-122"/>
                <a:ea typeface="华文楷体" panose="02010600040101010101" pitchFamily="2" charset="-122"/>
              </a:rPr>
              <a:t>财税</a:t>
            </a:r>
            <a:r>
              <a:rPr lang="en-US" altLang="zh-CN" sz="2000" b="1" noProof="1">
                <a:solidFill>
                  <a:srgbClr val="FF0000"/>
                </a:solidFill>
                <a:latin typeface="华文楷体" panose="02010600040101010101" pitchFamily="2" charset="-122"/>
                <a:ea typeface="华文楷体" panose="02010600040101010101" pitchFamily="2" charset="-122"/>
              </a:rPr>
              <a:t>【2016】140</a:t>
            </a:r>
            <a:endParaRPr lang="en-US" altLang="zh-CN" sz="2000" b="1" noProof="1">
              <a:solidFill>
                <a:srgbClr val="FF0000"/>
              </a:solidFill>
              <a:latin typeface="华文楷体" panose="02010600040101010101" pitchFamily="2" charset="-122"/>
              <a:ea typeface="华文楷体" panose="02010600040101010101" pitchFamily="2" charset="-122"/>
            </a:endParaRPr>
          </a:p>
          <a:p>
            <a:pPr marL="228600" lvl="0" indent="-228600">
              <a:lnSpc>
                <a:spcPct val="90000"/>
              </a:lnSpc>
              <a:spcBef>
                <a:spcPts val="1000"/>
              </a:spcBef>
              <a:spcAft>
                <a:spcPct val="0"/>
              </a:spcAft>
              <a:buFont typeface="Arial" panose="020B0604020202020204" pitchFamily="34" charset="0"/>
              <a:buChar char="•"/>
              <a:defRPr/>
            </a:pPr>
            <a:r>
              <a:rPr lang="zh-CN" altLang="en-US" sz="2000" noProof="1">
                <a:solidFill>
                  <a:prstClr val="black"/>
                </a:solidFill>
                <a:latin typeface="Calibri" panose="020F0502020204030204"/>
                <a:ea typeface="宋体" panose="02010600030101010101" pitchFamily="2" charset="-122"/>
              </a:rPr>
              <a:t>　</a:t>
            </a:r>
            <a:r>
              <a:rPr lang="zh-CN" altLang="en-US" sz="2000" noProof="1">
                <a:solidFill>
                  <a:prstClr val="black"/>
                </a:solidFill>
                <a:latin typeface="华文楷体" panose="02010600040101010101" pitchFamily="2" charset="-122"/>
                <a:ea typeface="华文楷体" panose="02010600040101010101" pitchFamily="2" charset="-122"/>
              </a:rPr>
              <a:t>八、房地产开发企业（包括多个房地产开发企业组成的联合体）受让土地</a:t>
            </a:r>
            <a:r>
              <a:rPr lang="zh-CN" altLang="en-US" sz="2000" noProof="1">
                <a:solidFill>
                  <a:srgbClr val="FF0000"/>
                </a:solidFill>
                <a:latin typeface="华文楷体" panose="02010600040101010101" pitchFamily="2" charset="-122"/>
                <a:ea typeface="华文楷体" panose="02010600040101010101" pitchFamily="2" charset="-122"/>
              </a:rPr>
              <a:t>向政府部门支付土地价款后</a:t>
            </a:r>
            <a:r>
              <a:rPr lang="zh-CN" altLang="en-US" sz="2000" noProof="1">
                <a:solidFill>
                  <a:prstClr val="black"/>
                </a:solidFill>
                <a:latin typeface="华文楷体" panose="02010600040101010101" pitchFamily="2" charset="-122"/>
                <a:ea typeface="华文楷体" panose="02010600040101010101" pitchFamily="2" charset="-122"/>
              </a:rPr>
              <a:t>，设立项目公司对该受让土地进行开发，同时符合下列条件的，可由项目公司按规定扣除房地产开发企业向政府部门支付的土地价款。</a:t>
            </a:r>
            <a:endParaRPr lang="zh-CN" altLang="en-US" sz="2000" noProof="1">
              <a:solidFill>
                <a:prstClr val="black"/>
              </a:solidFill>
              <a:latin typeface="华文楷体" panose="02010600040101010101" pitchFamily="2" charset="-122"/>
              <a:ea typeface="华文楷体" panose="02010600040101010101" pitchFamily="2" charset="-122"/>
            </a:endParaRPr>
          </a:p>
          <a:p>
            <a:pPr marL="228600" lvl="0" indent="-228600">
              <a:lnSpc>
                <a:spcPct val="90000"/>
              </a:lnSpc>
              <a:spcBef>
                <a:spcPts val="1000"/>
              </a:spcBef>
              <a:spcAft>
                <a:spcPct val="0"/>
              </a:spcAft>
              <a:buFont typeface="Arial" panose="020B0604020202020204" pitchFamily="34" charset="0"/>
              <a:buChar char="•"/>
              <a:defRPr/>
            </a:pPr>
            <a:r>
              <a:rPr lang="zh-CN" altLang="en-US" sz="2000" noProof="1">
                <a:solidFill>
                  <a:prstClr val="black"/>
                </a:solidFill>
                <a:latin typeface="华文楷体" panose="02010600040101010101" pitchFamily="2" charset="-122"/>
                <a:ea typeface="华文楷体" panose="02010600040101010101" pitchFamily="2" charset="-122"/>
              </a:rPr>
              <a:t>　　（一）房地产开发企业、项目公司、政府部门三方签订变更协议或补充合同，将土地受让人变更为项目公司</a:t>
            </a:r>
            <a:r>
              <a:rPr lang="en-US" altLang="zh-CN" sz="2000" noProof="1">
                <a:solidFill>
                  <a:prstClr val="black"/>
                </a:solidFill>
                <a:latin typeface="华文楷体" panose="02010600040101010101" pitchFamily="2" charset="-122"/>
                <a:ea typeface="华文楷体" panose="02010600040101010101" pitchFamily="2" charset="-122"/>
              </a:rPr>
              <a:t>;</a:t>
            </a:r>
            <a:endParaRPr lang="zh-CN" altLang="zh-CN" sz="2000" noProof="1">
              <a:solidFill>
                <a:prstClr val="black"/>
              </a:solidFill>
              <a:latin typeface="华文楷体" panose="02010600040101010101" pitchFamily="2" charset="-122"/>
              <a:ea typeface="华文楷体" panose="02010600040101010101" pitchFamily="2" charset="-122"/>
            </a:endParaRPr>
          </a:p>
          <a:p>
            <a:pPr marL="228600" lvl="0" indent="-228600">
              <a:lnSpc>
                <a:spcPct val="90000"/>
              </a:lnSpc>
              <a:spcBef>
                <a:spcPts val="1000"/>
              </a:spcBef>
              <a:spcAft>
                <a:spcPct val="0"/>
              </a:spcAft>
              <a:buFont typeface="Arial" panose="020B0604020202020204" pitchFamily="34" charset="0"/>
              <a:buChar char="•"/>
              <a:defRPr/>
            </a:pPr>
            <a:r>
              <a:rPr lang="zh-CN" altLang="en-US" sz="2000" noProof="1">
                <a:solidFill>
                  <a:prstClr val="black"/>
                </a:solidFill>
                <a:latin typeface="华文楷体" panose="02010600040101010101" pitchFamily="2" charset="-122"/>
                <a:ea typeface="华文楷体" panose="02010600040101010101" pitchFamily="2" charset="-122"/>
              </a:rPr>
              <a:t>　　（二）政府部门出让土地的用途、规划等条件不变的情况下，签署变更协议或补充合同时，土地价款总额不变；</a:t>
            </a:r>
            <a:endParaRPr lang="zh-CN" altLang="en-US" sz="2000" noProof="1">
              <a:solidFill>
                <a:prstClr val="black"/>
              </a:solidFill>
              <a:latin typeface="华文楷体" panose="02010600040101010101" pitchFamily="2" charset="-122"/>
              <a:ea typeface="华文楷体" panose="02010600040101010101" pitchFamily="2" charset="-122"/>
            </a:endParaRPr>
          </a:p>
          <a:p>
            <a:pPr marL="228600" lvl="0" indent="-228600">
              <a:lnSpc>
                <a:spcPct val="90000"/>
              </a:lnSpc>
              <a:spcBef>
                <a:spcPts val="1000"/>
              </a:spcBef>
              <a:spcAft>
                <a:spcPct val="0"/>
              </a:spcAft>
              <a:buFont typeface="Arial" panose="020B0604020202020204" pitchFamily="34" charset="0"/>
              <a:buChar char="•"/>
              <a:defRPr/>
            </a:pPr>
            <a:r>
              <a:rPr lang="zh-CN" altLang="en-US" sz="2000" noProof="1">
                <a:solidFill>
                  <a:prstClr val="black"/>
                </a:solidFill>
                <a:latin typeface="华文楷体" panose="02010600040101010101" pitchFamily="2" charset="-122"/>
                <a:ea typeface="华文楷体" panose="02010600040101010101" pitchFamily="2" charset="-122"/>
              </a:rPr>
              <a:t>　　（三）项目公司的全部股权由受让土地的房地产开发企业持有。</a:t>
            </a:r>
            <a:endParaRPr lang="zh-CN" altLang="en-US" sz="2000" noProof="1">
              <a:solidFill>
                <a:prstClr val="black"/>
              </a:solidFill>
              <a:latin typeface="华文楷体" panose="02010600040101010101" pitchFamily="2" charset="-122"/>
              <a:ea typeface="华文楷体" panose="02010600040101010101" pitchFamily="2" charset="-122"/>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876072" y="1270304"/>
            <a:ext cx="10638797" cy="4254626"/>
          </a:xfrm>
          <a:prstGeom prst="rect">
            <a:avLst/>
          </a:prstGeom>
        </p:spPr>
        <p:txBody>
          <a:bodyPr wrap="square">
            <a:spAutoFit/>
          </a:bodyPr>
          <a:lstStyle/>
          <a:p>
            <a:pPr marL="635" lvl="0">
              <a:lnSpc>
                <a:spcPct val="90000"/>
              </a:lnSpc>
              <a:spcBef>
                <a:spcPts val="1000"/>
              </a:spcBef>
              <a:spcAft>
                <a:spcPct val="0"/>
              </a:spcAft>
              <a:defRPr/>
            </a:pPr>
            <a:r>
              <a:rPr lang="zh-CN" altLang="en-US" sz="2000" b="1" noProof="1">
                <a:solidFill>
                  <a:srgbClr val="FF0000"/>
                </a:solidFill>
                <a:latin typeface="华文楷体" panose="02010600040101010101" pitchFamily="2" charset="-122"/>
                <a:ea typeface="华文楷体" panose="02010600040101010101" pitchFamily="2" charset="-122"/>
              </a:rPr>
              <a:t>财税</a:t>
            </a:r>
            <a:r>
              <a:rPr lang="zh-CN" altLang="zh-CN" sz="2000" b="1" noProof="1">
                <a:solidFill>
                  <a:srgbClr val="FF0000"/>
                </a:solidFill>
                <a:latin typeface="华文楷体" panose="02010600040101010101" pitchFamily="2" charset="-122"/>
                <a:ea typeface="华文楷体" panose="02010600040101010101" pitchFamily="2" charset="-122"/>
              </a:rPr>
              <a:t>〔</a:t>
            </a:r>
            <a:r>
              <a:rPr lang="en-US" altLang="zh-CN" sz="2000" b="1" noProof="1">
                <a:solidFill>
                  <a:srgbClr val="FF0000"/>
                </a:solidFill>
                <a:latin typeface="华文楷体" panose="02010600040101010101" pitchFamily="2" charset="-122"/>
                <a:ea typeface="华文楷体" panose="02010600040101010101" pitchFamily="2" charset="-122"/>
              </a:rPr>
              <a:t>2016</a:t>
            </a:r>
            <a:r>
              <a:rPr lang="zh-CN" altLang="zh-CN" sz="2000" b="1" noProof="1">
                <a:solidFill>
                  <a:srgbClr val="FF0000"/>
                </a:solidFill>
                <a:latin typeface="华文楷体" panose="02010600040101010101" pitchFamily="2" charset="-122"/>
                <a:ea typeface="华文楷体" panose="02010600040101010101" pitchFamily="2" charset="-122"/>
              </a:rPr>
              <a:t>〕</a:t>
            </a:r>
            <a:r>
              <a:rPr lang="en-US" altLang="zh-CN" sz="2000" b="1" noProof="1">
                <a:solidFill>
                  <a:srgbClr val="FF0000"/>
                </a:solidFill>
                <a:latin typeface="华文楷体" panose="02010600040101010101" pitchFamily="2" charset="-122"/>
                <a:ea typeface="华文楷体" panose="02010600040101010101" pitchFamily="2" charset="-122"/>
              </a:rPr>
              <a:t>47</a:t>
            </a:r>
            <a:r>
              <a:rPr lang="zh-CN" altLang="en-US" sz="2000" b="1" noProof="1">
                <a:solidFill>
                  <a:srgbClr val="FF0000"/>
                </a:solidFill>
                <a:latin typeface="华文楷体" panose="02010600040101010101" pitchFamily="2" charset="-122"/>
                <a:ea typeface="华文楷体" panose="02010600040101010101" pitchFamily="2" charset="-122"/>
              </a:rPr>
              <a:t>号 </a:t>
            </a:r>
            <a:endParaRPr lang="en-US" altLang="zh-CN" sz="2000" b="1" noProof="1">
              <a:solidFill>
                <a:srgbClr val="FF0000"/>
              </a:solidFill>
              <a:latin typeface="华文楷体" panose="02010600040101010101" pitchFamily="2" charset="-122"/>
              <a:ea typeface="华文楷体" panose="02010600040101010101" pitchFamily="2" charset="-122"/>
            </a:endParaRPr>
          </a:p>
          <a:p>
            <a:pPr marL="228600" lvl="0" indent="-228600">
              <a:lnSpc>
                <a:spcPct val="110000"/>
              </a:lnSpc>
              <a:spcBef>
                <a:spcPts val="1000"/>
              </a:spcBef>
              <a:spcAft>
                <a:spcPct val="0"/>
              </a:spcAft>
              <a:buFont typeface="Arial" panose="020B0604020202020204" pitchFamily="34" charset="0"/>
              <a:buChar char="•"/>
              <a:defRPr/>
            </a:pPr>
            <a:r>
              <a:rPr lang="zh-CN" altLang="en-US" sz="2000" noProof="1">
                <a:solidFill>
                  <a:prstClr val="black"/>
                </a:solidFill>
                <a:latin typeface="华文楷体" panose="02010600040101010101" pitchFamily="2" charset="-122"/>
                <a:ea typeface="华文楷体" panose="02010600040101010101" pitchFamily="2" charset="-122"/>
              </a:rPr>
              <a:t>一、劳务派遣服务政策</a:t>
            </a:r>
            <a:endParaRPr lang="zh-CN" altLang="en-US" sz="2000" noProof="1">
              <a:solidFill>
                <a:prstClr val="black"/>
              </a:solidFill>
              <a:latin typeface="华文楷体" panose="02010600040101010101" pitchFamily="2" charset="-122"/>
              <a:ea typeface="华文楷体" panose="02010600040101010101" pitchFamily="2" charset="-122"/>
            </a:endParaRPr>
          </a:p>
          <a:p>
            <a:pPr marL="228600" lvl="0" indent="-228600">
              <a:lnSpc>
                <a:spcPct val="110000"/>
              </a:lnSpc>
              <a:spcBef>
                <a:spcPts val="1000"/>
              </a:spcBef>
              <a:spcAft>
                <a:spcPct val="0"/>
              </a:spcAft>
              <a:buFont typeface="Arial" panose="020B0604020202020204" pitchFamily="34" charset="0"/>
              <a:buChar char="•"/>
              <a:defRPr/>
            </a:pPr>
            <a:r>
              <a:rPr lang="en-US" altLang="zh-CN" sz="2000" noProof="1">
                <a:solidFill>
                  <a:prstClr val="black"/>
                </a:solidFill>
                <a:latin typeface="华文楷体" panose="02010600040101010101" pitchFamily="2" charset="-122"/>
                <a:ea typeface="华文楷体" panose="02010600040101010101" pitchFamily="2" charset="-122"/>
              </a:rPr>
              <a:t>      </a:t>
            </a:r>
            <a:r>
              <a:rPr lang="zh-CN" altLang="en-US" sz="2000" noProof="1">
                <a:solidFill>
                  <a:prstClr val="black"/>
                </a:solidFill>
                <a:latin typeface="华文楷体" panose="02010600040101010101" pitchFamily="2" charset="-122"/>
                <a:ea typeface="华文楷体" panose="02010600040101010101" pitchFamily="2" charset="-122"/>
              </a:rPr>
              <a:t>一般纳税人提供劳务派遣服务，可以按照</a:t>
            </a:r>
            <a:r>
              <a:rPr lang="zh-CN" altLang="zh-CN" sz="2000" noProof="1">
                <a:solidFill>
                  <a:prstClr val="black"/>
                </a:solidFill>
                <a:latin typeface="华文楷体" panose="02010600040101010101" pitchFamily="2" charset="-122"/>
                <a:ea typeface="华文楷体" panose="02010600040101010101" pitchFamily="2" charset="-122"/>
              </a:rPr>
              <a:t>《</a:t>
            </a:r>
            <a:r>
              <a:rPr lang="zh-CN" altLang="en-US" sz="2000" noProof="1">
                <a:solidFill>
                  <a:prstClr val="black"/>
                </a:solidFill>
                <a:latin typeface="华文楷体" panose="02010600040101010101" pitchFamily="2" charset="-122"/>
                <a:ea typeface="华文楷体" panose="02010600040101010101" pitchFamily="2" charset="-122"/>
              </a:rPr>
              <a:t>财政部 国家税务总局关于全面推开营业税改征增值税试点的通知</a:t>
            </a:r>
            <a:r>
              <a:rPr lang="zh-CN" altLang="zh-CN" sz="2000" noProof="1">
                <a:solidFill>
                  <a:prstClr val="black"/>
                </a:solidFill>
                <a:latin typeface="华文楷体" panose="02010600040101010101" pitchFamily="2" charset="-122"/>
                <a:ea typeface="华文楷体" panose="02010600040101010101" pitchFamily="2" charset="-122"/>
              </a:rPr>
              <a:t>》</a:t>
            </a:r>
            <a:r>
              <a:rPr lang="zh-CN" altLang="en-US" sz="2000" noProof="1">
                <a:solidFill>
                  <a:prstClr val="black"/>
                </a:solidFill>
                <a:latin typeface="华文楷体" panose="02010600040101010101" pitchFamily="2" charset="-122"/>
                <a:ea typeface="华文楷体" panose="02010600040101010101" pitchFamily="2" charset="-122"/>
              </a:rPr>
              <a:t>（财税</a:t>
            </a:r>
            <a:r>
              <a:rPr lang="zh-CN" altLang="zh-CN" sz="2000" noProof="1">
                <a:solidFill>
                  <a:prstClr val="black"/>
                </a:solidFill>
                <a:latin typeface="华文楷体" panose="02010600040101010101" pitchFamily="2" charset="-122"/>
                <a:ea typeface="华文楷体" panose="02010600040101010101" pitchFamily="2" charset="-122"/>
              </a:rPr>
              <a:t>〔</a:t>
            </a:r>
            <a:r>
              <a:rPr lang="en-US" altLang="zh-CN" sz="2000" noProof="1">
                <a:solidFill>
                  <a:prstClr val="black"/>
                </a:solidFill>
                <a:latin typeface="华文楷体" panose="02010600040101010101" pitchFamily="2" charset="-122"/>
                <a:ea typeface="华文楷体" panose="02010600040101010101" pitchFamily="2" charset="-122"/>
              </a:rPr>
              <a:t>2016</a:t>
            </a:r>
            <a:r>
              <a:rPr lang="zh-CN" altLang="zh-CN" sz="2000" noProof="1">
                <a:solidFill>
                  <a:prstClr val="black"/>
                </a:solidFill>
                <a:latin typeface="华文楷体" panose="02010600040101010101" pitchFamily="2" charset="-122"/>
                <a:ea typeface="华文楷体" panose="02010600040101010101" pitchFamily="2" charset="-122"/>
              </a:rPr>
              <a:t>〕</a:t>
            </a:r>
            <a:r>
              <a:rPr lang="en-US" altLang="zh-CN" sz="2000" noProof="1">
                <a:solidFill>
                  <a:prstClr val="black"/>
                </a:solidFill>
                <a:latin typeface="华文楷体" panose="02010600040101010101" pitchFamily="2" charset="-122"/>
                <a:ea typeface="华文楷体" panose="02010600040101010101" pitchFamily="2" charset="-122"/>
              </a:rPr>
              <a:t>36</a:t>
            </a:r>
            <a:r>
              <a:rPr lang="zh-CN" altLang="en-US" sz="2000" noProof="1">
                <a:solidFill>
                  <a:prstClr val="black"/>
                </a:solidFill>
                <a:latin typeface="华文楷体" panose="02010600040101010101" pitchFamily="2" charset="-122"/>
                <a:ea typeface="华文楷体" panose="02010600040101010101" pitchFamily="2" charset="-122"/>
              </a:rPr>
              <a:t>号）的有关规定，</a:t>
            </a:r>
            <a:r>
              <a:rPr lang="en-US" altLang="zh-CN" sz="2000" noProof="1">
                <a:solidFill>
                  <a:prstClr val="black"/>
                </a:solidFill>
                <a:latin typeface="华文楷体" panose="02010600040101010101" pitchFamily="2" charset="-122"/>
                <a:ea typeface="华文楷体" panose="02010600040101010101" pitchFamily="2" charset="-122"/>
              </a:rPr>
              <a:t>1)</a:t>
            </a:r>
            <a:r>
              <a:rPr lang="zh-CN" altLang="en-US" sz="2000" b="1" noProof="1">
                <a:solidFill>
                  <a:srgbClr val="FF0000"/>
                </a:solidFill>
                <a:latin typeface="华文楷体" panose="02010600040101010101" pitchFamily="2" charset="-122"/>
                <a:ea typeface="华文楷体" panose="02010600040101010101" pitchFamily="2" charset="-122"/>
              </a:rPr>
              <a:t>以取得的全部价款和价外费用为销售额，按照一般计税方法计算缴纳增值税</a:t>
            </a:r>
            <a:r>
              <a:rPr lang="zh-CN" altLang="en-US" sz="2000" noProof="1">
                <a:solidFill>
                  <a:prstClr val="black"/>
                </a:solidFill>
                <a:latin typeface="华文楷体" panose="02010600040101010101" pitchFamily="2" charset="-122"/>
                <a:ea typeface="华文楷体" panose="02010600040101010101" pitchFamily="2" charset="-122"/>
              </a:rPr>
              <a:t>；</a:t>
            </a:r>
            <a:r>
              <a:rPr lang="en-US" altLang="zh-CN" sz="2000" noProof="1">
                <a:solidFill>
                  <a:prstClr val="black"/>
                </a:solidFill>
                <a:latin typeface="华文楷体" panose="02010600040101010101" pitchFamily="2" charset="-122"/>
                <a:ea typeface="华文楷体" panose="02010600040101010101" pitchFamily="2" charset="-122"/>
              </a:rPr>
              <a:t>2)</a:t>
            </a:r>
            <a:r>
              <a:rPr lang="zh-CN" altLang="en-US" sz="2000" b="1" noProof="1">
                <a:solidFill>
                  <a:srgbClr val="ED7D31"/>
                </a:solidFill>
                <a:latin typeface="华文楷体" panose="02010600040101010101" pitchFamily="2" charset="-122"/>
                <a:ea typeface="华文楷体" panose="02010600040101010101" pitchFamily="2" charset="-122"/>
              </a:rPr>
              <a:t>也可以选择差额纳税，以取得的全部价款和价外费用，扣除代用工单位支付给劳务派遣员工的工资、福利和为其办理社会保险及住房公积金后的余额为销售额，按照简易计税方法依</a:t>
            </a:r>
            <a:r>
              <a:rPr lang="en-US" altLang="zh-CN" sz="2000" b="1" noProof="1">
                <a:solidFill>
                  <a:srgbClr val="FF0000"/>
                </a:solidFill>
                <a:latin typeface="华文楷体" panose="02010600040101010101" pitchFamily="2" charset="-122"/>
                <a:ea typeface="华文楷体" panose="02010600040101010101" pitchFamily="2" charset="-122"/>
              </a:rPr>
              <a:t>5%</a:t>
            </a:r>
            <a:r>
              <a:rPr lang="zh-CN" altLang="en-US" sz="2000" b="1" noProof="1">
                <a:solidFill>
                  <a:srgbClr val="ED7D31"/>
                </a:solidFill>
                <a:latin typeface="华文楷体" panose="02010600040101010101" pitchFamily="2" charset="-122"/>
                <a:ea typeface="华文楷体" panose="02010600040101010101" pitchFamily="2" charset="-122"/>
              </a:rPr>
              <a:t>的征收率计算缴纳增值税。</a:t>
            </a:r>
            <a:endParaRPr lang="zh-CN" altLang="en-US" sz="2000" b="1" noProof="1">
              <a:solidFill>
                <a:srgbClr val="ED7D31"/>
              </a:solidFill>
              <a:latin typeface="华文楷体" panose="02010600040101010101" pitchFamily="2" charset="-122"/>
              <a:ea typeface="华文楷体" panose="02010600040101010101" pitchFamily="2" charset="-122"/>
            </a:endParaRPr>
          </a:p>
          <a:p>
            <a:pPr marL="228600" lvl="0" indent="-228600">
              <a:lnSpc>
                <a:spcPct val="110000"/>
              </a:lnSpc>
              <a:spcBef>
                <a:spcPts val="1000"/>
              </a:spcBef>
              <a:spcAft>
                <a:spcPct val="0"/>
              </a:spcAft>
              <a:buFont typeface="Arial" panose="020B0604020202020204" pitchFamily="34" charset="0"/>
              <a:buChar char="•"/>
              <a:defRPr/>
            </a:pPr>
            <a:r>
              <a:rPr lang="zh-CN" altLang="en-US" sz="2000" noProof="1">
                <a:solidFill>
                  <a:prstClr val="black"/>
                </a:solidFill>
                <a:latin typeface="华文楷体" panose="02010600040101010101" pitchFamily="2" charset="-122"/>
                <a:ea typeface="华文楷体" panose="02010600040101010101" pitchFamily="2" charset="-122"/>
              </a:rPr>
              <a:t>　</a:t>
            </a:r>
            <a:r>
              <a:rPr lang="en-US" altLang="zh-CN" sz="2000" noProof="1">
                <a:solidFill>
                  <a:prstClr val="black"/>
                </a:solidFill>
                <a:latin typeface="华文楷体" panose="02010600040101010101" pitchFamily="2" charset="-122"/>
                <a:ea typeface="华文楷体" panose="02010600040101010101" pitchFamily="2" charset="-122"/>
              </a:rPr>
              <a:t>  </a:t>
            </a:r>
            <a:r>
              <a:rPr lang="zh-CN" altLang="en-US" sz="2000" noProof="1">
                <a:solidFill>
                  <a:prstClr val="black"/>
                </a:solidFill>
                <a:latin typeface="华文楷体" panose="02010600040101010101" pitchFamily="2" charset="-122"/>
                <a:ea typeface="华文楷体" panose="02010600040101010101" pitchFamily="2" charset="-122"/>
              </a:rPr>
              <a:t>选择差额纳税的纳税人，向用工单位收取用于支付给劳务派遣员工工资、福利和为其办理社会保险及住房公积金的费用，</a:t>
            </a:r>
            <a:r>
              <a:rPr lang="zh-CN" altLang="en-US" sz="2000" noProof="1">
                <a:solidFill>
                  <a:srgbClr val="FF0000"/>
                </a:solidFill>
                <a:latin typeface="华文楷体" panose="02010600040101010101" pitchFamily="2" charset="-122"/>
                <a:ea typeface="华文楷体" panose="02010600040101010101" pitchFamily="2" charset="-122"/>
              </a:rPr>
              <a:t>不得开具增值税专用发票，可以开具普通发票。</a:t>
            </a:r>
            <a:endParaRPr lang="zh-CN" altLang="en-US" sz="2000" noProof="1">
              <a:solidFill>
                <a:srgbClr val="FF0000"/>
              </a:solidFill>
              <a:latin typeface="华文楷体" panose="02010600040101010101" pitchFamily="2" charset="-122"/>
              <a:ea typeface="华文楷体" panose="02010600040101010101" pitchFamily="2" charset="-122"/>
            </a:endParaRPr>
          </a:p>
          <a:p>
            <a:pPr marL="228600" lvl="0" indent="-228600">
              <a:lnSpc>
                <a:spcPct val="110000"/>
              </a:lnSpc>
              <a:spcBef>
                <a:spcPts val="1000"/>
              </a:spcBef>
              <a:spcAft>
                <a:spcPct val="0"/>
              </a:spcAft>
              <a:buFont typeface="Arial" panose="020B0604020202020204" pitchFamily="34" charset="0"/>
              <a:buChar char="•"/>
              <a:defRPr/>
            </a:pPr>
            <a:r>
              <a:rPr lang="en-US" altLang="zh-CN" sz="2000" noProof="1">
                <a:solidFill>
                  <a:prstClr val="black"/>
                </a:solidFill>
                <a:latin typeface="华文楷体" panose="02010600040101010101" pitchFamily="2" charset="-122"/>
                <a:ea typeface="华文楷体" panose="02010600040101010101" pitchFamily="2" charset="-122"/>
              </a:rPr>
              <a:t>       </a:t>
            </a:r>
            <a:r>
              <a:rPr lang="zh-CN" altLang="en-US" sz="2000" noProof="1">
                <a:solidFill>
                  <a:prstClr val="black"/>
                </a:solidFill>
                <a:latin typeface="华文楷体" panose="02010600040101010101" pitchFamily="2" charset="-122"/>
                <a:ea typeface="华文楷体" panose="02010600040101010101" pitchFamily="2" charset="-122"/>
              </a:rPr>
              <a:t>劳务派遣服务，是指劳务派遣公司为了满足用工单位对于各类灵活用工的需求，将员工派遣至用工单位，接受用工单位管理并为其工作的服务。</a:t>
            </a:r>
            <a:endParaRPr lang="en-US" altLang="zh-CN" sz="2000" noProof="1">
              <a:solidFill>
                <a:prstClr val="black"/>
              </a:solidFill>
              <a:latin typeface="华文楷体" panose="02010600040101010101" pitchFamily="2" charset="-122"/>
              <a:ea typeface="华文楷体" panose="02010600040101010101" pitchFamily="2" charset="-122"/>
            </a:endParaRPr>
          </a:p>
        </p:txBody>
      </p:sp>
      <p:pic>
        <p:nvPicPr>
          <p:cNvPr id="3" name="图片 2"/>
          <p:cNvPicPr>
            <a:picLocks noChangeAspect="1"/>
          </p:cNvPicPr>
          <p:nvPr/>
        </p:nvPicPr>
        <p:blipFill>
          <a:blip r:embed="rId1"/>
          <a:stretch>
            <a:fillRect/>
          </a:stretch>
        </p:blipFill>
        <p:spPr>
          <a:xfrm>
            <a:off x="1069319" y="300956"/>
            <a:ext cx="8388823" cy="969348"/>
          </a:xfrm>
          <a:prstGeom prst="rect">
            <a:avLst/>
          </a:prstGeom>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810367" y="1023909"/>
            <a:ext cx="11071358" cy="5919184"/>
          </a:xfrm>
          <a:prstGeom prst="rect">
            <a:avLst/>
          </a:prstGeom>
        </p:spPr>
        <p:txBody>
          <a:bodyPr wrap="square">
            <a:spAutoFit/>
          </a:bodyPr>
          <a:lstStyle/>
          <a:p>
            <a:pPr marL="635" lvl="0">
              <a:lnSpc>
                <a:spcPct val="90000"/>
              </a:lnSpc>
              <a:spcBef>
                <a:spcPts val="1000"/>
              </a:spcBef>
              <a:spcAft>
                <a:spcPct val="0"/>
              </a:spcAft>
              <a:defRPr/>
            </a:pPr>
            <a:r>
              <a:rPr lang="zh-CN" altLang="en-US" sz="2000" b="1" noProof="1">
                <a:solidFill>
                  <a:srgbClr val="FF0000"/>
                </a:solidFill>
                <a:latin typeface="华文楷体" panose="02010600040101010101" pitchFamily="2" charset="-122"/>
                <a:ea typeface="华文楷体" panose="02010600040101010101" pitchFamily="2" charset="-122"/>
              </a:rPr>
              <a:t>财税</a:t>
            </a:r>
            <a:r>
              <a:rPr lang="zh-CN" altLang="zh-CN" sz="2000" b="1" noProof="1">
                <a:solidFill>
                  <a:srgbClr val="FF0000"/>
                </a:solidFill>
                <a:latin typeface="华文楷体" panose="02010600040101010101" pitchFamily="2" charset="-122"/>
                <a:ea typeface="华文楷体" panose="02010600040101010101" pitchFamily="2" charset="-122"/>
              </a:rPr>
              <a:t>〔</a:t>
            </a:r>
            <a:r>
              <a:rPr lang="en-US" altLang="zh-CN" sz="2000" b="1" noProof="1">
                <a:solidFill>
                  <a:srgbClr val="FF0000"/>
                </a:solidFill>
                <a:latin typeface="华文楷体" panose="02010600040101010101" pitchFamily="2" charset="-122"/>
                <a:ea typeface="华文楷体" panose="02010600040101010101" pitchFamily="2" charset="-122"/>
              </a:rPr>
              <a:t>2016</a:t>
            </a:r>
            <a:r>
              <a:rPr lang="zh-CN" altLang="zh-CN" sz="2000" b="1" noProof="1">
                <a:solidFill>
                  <a:srgbClr val="FF0000"/>
                </a:solidFill>
                <a:latin typeface="华文楷体" panose="02010600040101010101" pitchFamily="2" charset="-122"/>
                <a:ea typeface="华文楷体" panose="02010600040101010101" pitchFamily="2" charset="-122"/>
              </a:rPr>
              <a:t>〕</a:t>
            </a:r>
            <a:r>
              <a:rPr lang="en-US" altLang="zh-CN" sz="2000" b="1" noProof="1">
                <a:solidFill>
                  <a:srgbClr val="FF0000"/>
                </a:solidFill>
                <a:latin typeface="华文楷体" panose="02010600040101010101" pitchFamily="2" charset="-122"/>
                <a:ea typeface="华文楷体" panose="02010600040101010101" pitchFamily="2" charset="-122"/>
              </a:rPr>
              <a:t>47</a:t>
            </a:r>
            <a:r>
              <a:rPr lang="zh-CN" altLang="en-US" sz="2000" b="1" noProof="1">
                <a:solidFill>
                  <a:srgbClr val="FF0000"/>
                </a:solidFill>
                <a:latin typeface="华文楷体" panose="02010600040101010101" pitchFamily="2" charset="-122"/>
                <a:ea typeface="华文楷体" panose="02010600040101010101" pitchFamily="2" charset="-122"/>
              </a:rPr>
              <a:t>号：</a:t>
            </a:r>
            <a:endParaRPr lang="en-US" altLang="zh-CN" sz="2000" b="1" noProof="1">
              <a:solidFill>
                <a:srgbClr val="FF0000"/>
              </a:solidFill>
              <a:latin typeface="华文楷体" panose="02010600040101010101" pitchFamily="2" charset="-122"/>
              <a:ea typeface="华文楷体" panose="02010600040101010101" pitchFamily="2" charset="-122"/>
            </a:endParaRPr>
          </a:p>
          <a:p>
            <a:pPr marL="228600" lvl="0" indent="-228600">
              <a:lnSpc>
                <a:spcPct val="120000"/>
              </a:lnSpc>
              <a:spcBef>
                <a:spcPts val="1000"/>
              </a:spcBef>
              <a:spcAft>
                <a:spcPct val="0"/>
              </a:spcAft>
              <a:buFont typeface="Arial" panose="020B0604020202020204" pitchFamily="34" charset="0"/>
              <a:buChar char="•"/>
              <a:defRPr/>
            </a:pPr>
            <a:r>
              <a:rPr lang="zh-CN" altLang="en-US" sz="2000" noProof="1">
                <a:solidFill>
                  <a:prstClr val="black"/>
                </a:solidFill>
                <a:latin typeface="华文楷体" panose="02010600040101010101" pitchFamily="2" charset="-122"/>
                <a:ea typeface="华文楷体" panose="02010600040101010101" pitchFamily="2" charset="-122"/>
              </a:rPr>
              <a:t>三、其他政策</a:t>
            </a:r>
            <a:endParaRPr lang="zh-CN" altLang="en-US" sz="2000" noProof="1">
              <a:solidFill>
                <a:prstClr val="black"/>
              </a:solidFill>
              <a:latin typeface="华文楷体" panose="02010600040101010101" pitchFamily="2" charset="-122"/>
              <a:ea typeface="华文楷体" panose="02010600040101010101" pitchFamily="2" charset="-122"/>
            </a:endParaRPr>
          </a:p>
          <a:p>
            <a:pPr marL="228600" lvl="0" indent="-228600">
              <a:lnSpc>
                <a:spcPct val="120000"/>
              </a:lnSpc>
              <a:spcBef>
                <a:spcPts val="1000"/>
              </a:spcBef>
              <a:spcAft>
                <a:spcPct val="0"/>
              </a:spcAft>
              <a:buFont typeface="Arial" panose="020B0604020202020204" pitchFamily="34" charset="0"/>
              <a:buChar char="•"/>
              <a:defRPr/>
            </a:pPr>
            <a:r>
              <a:rPr lang="zh-CN" altLang="en-US" sz="2000" noProof="1">
                <a:solidFill>
                  <a:prstClr val="black"/>
                </a:solidFill>
                <a:latin typeface="华文楷体" panose="02010600040101010101" pitchFamily="2" charset="-122"/>
                <a:ea typeface="华文楷体" panose="02010600040101010101" pitchFamily="2" charset="-122"/>
              </a:rPr>
              <a:t>（一）</a:t>
            </a:r>
            <a:r>
              <a:rPr lang="zh-CN" altLang="en-US" sz="2000" noProof="1">
                <a:solidFill>
                  <a:srgbClr val="FF0000"/>
                </a:solidFill>
                <a:latin typeface="华文楷体" panose="02010600040101010101" pitchFamily="2" charset="-122"/>
                <a:ea typeface="华文楷体" panose="02010600040101010101" pitchFamily="2" charset="-122"/>
              </a:rPr>
              <a:t>纳税人提供人力资源外包服务，按照经纪代理服务缴纳增值税，其销售额不包括受客户单位委托代为向客户单位员工发放的工资和代理缴纳的社会保险、住房公积金。</a:t>
            </a:r>
            <a:r>
              <a:rPr lang="zh-CN" altLang="en-US" sz="2000" noProof="1">
                <a:solidFill>
                  <a:prstClr val="black"/>
                </a:solidFill>
                <a:latin typeface="华文楷体" panose="02010600040101010101" pitchFamily="2" charset="-122"/>
                <a:ea typeface="华文楷体" panose="02010600040101010101" pitchFamily="2" charset="-122"/>
              </a:rPr>
              <a:t>向委托方收取并代为发放的工资和代理缴纳的社会保险、住房公积金，不得开具增值税专用发票，可以开具普通发票。</a:t>
            </a:r>
            <a:endParaRPr lang="zh-CN" altLang="en-US" sz="2000" noProof="1">
              <a:solidFill>
                <a:prstClr val="black"/>
              </a:solidFill>
              <a:latin typeface="华文楷体" panose="02010600040101010101" pitchFamily="2" charset="-122"/>
              <a:ea typeface="华文楷体" panose="02010600040101010101" pitchFamily="2" charset="-122"/>
            </a:endParaRPr>
          </a:p>
          <a:p>
            <a:pPr marL="228600" lvl="0" indent="-228600">
              <a:lnSpc>
                <a:spcPct val="120000"/>
              </a:lnSpc>
              <a:spcBef>
                <a:spcPts val="1000"/>
              </a:spcBef>
              <a:spcAft>
                <a:spcPct val="0"/>
              </a:spcAft>
              <a:buFont typeface="Arial" panose="020B0604020202020204" pitchFamily="34" charset="0"/>
              <a:buChar char="•"/>
              <a:defRPr/>
            </a:pPr>
            <a:r>
              <a:rPr lang="zh-CN" altLang="en-US" sz="2000" noProof="1">
                <a:solidFill>
                  <a:prstClr val="black"/>
                </a:solidFill>
                <a:latin typeface="华文楷体" panose="02010600040101010101" pitchFamily="2" charset="-122"/>
                <a:ea typeface="华文楷体" panose="02010600040101010101" pitchFamily="2" charset="-122"/>
              </a:rPr>
              <a:t>　一般纳税人提供人力资源外包服务，</a:t>
            </a:r>
            <a:r>
              <a:rPr lang="zh-CN" altLang="en-US" sz="2000" b="1" noProof="1">
                <a:solidFill>
                  <a:srgbClr val="FF0000"/>
                </a:solidFill>
                <a:latin typeface="华文楷体" panose="02010600040101010101" pitchFamily="2" charset="-122"/>
                <a:ea typeface="华文楷体" panose="02010600040101010101" pitchFamily="2" charset="-122"/>
              </a:rPr>
              <a:t>可以选择适用简易计税方法，按照</a:t>
            </a:r>
            <a:r>
              <a:rPr lang="en-US" altLang="zh-CN" sz="2000" b="1" noProof="1">
                <a:solidFill>
                  <a:srgbClr val="FF0000"/>
                </a:solidFill>
                <a:latin typeface="华文楷体" panose="02010600040101010101" pitchFamily="2" charset="-122"/>
                <a:ea typeface="华文楷体" panose="02010600040101010101" pitchFamily="2" charset="-122"/>
              </a:rPr>
              <a:t>5%</a:t>
            </a:r>
            <a:r>
              <a:rPr lang="zh-CN" altLang="en-US" sz="2000" b="1" noProof="1">
                <a:solidFill>
                  <a:srgbClr val="FF0000"/>
                </a:solidFill>
                <a:latin typeface="华文楷体" panose="02010600040101010101" pitchFamily="2" charset="-122"/>
                <a:ea typeface="华文楷体" panose="02010600040101010101" pitchFamily="2" charset="-122"/>
              </a:rPr>
              <a:t>的征收</a:t>
            </a:r>
            <a:r>
              <a:rPr lang="zh-CN" altLang="en-US" sz="2000" noProof="1">
                <a:solidFill>
                  <a:prstClr val="black"/>
                </a:solidFill>
                <a:latin typeface="华文楷体" panose="02010600040101010101" pitchFamily="2" charset="-122"/>
                <a:ea typeface="华文楷体" panose="02010600040101010101" pitchFamily="2" charset="-122"/>
              </a:rPr>
              <a:t>率计算缴纳增值税。</a:t>
            </a:r>
            <a:endParaRPr lang="en-US" altLang="zh-CN" sz="2000" noProof="1">
              <a:solidFill>
                <a:prstClr val="black"/>
              </a:solidFill>
              <a:latin typeface="华文楷体" panose="02010600040101010101" pitchFamily="2" charset="-122"/>
              <a:ea typeface="华文楷体" panose="02010600040101010101" pitchFamily="2" charset="-122"/>
            </a:endParaRPr>
          </a:p>
          <a:p>
            <a:pPr marL="228600" lvl="0" indent="-228600">
              <a:lnSpc>
                <a:spcPct val="120000"/>
              </a:lnSpc>
              <a:spcBef>
                <a:spcPts val="1000"/>
              </a:spcBef>
              <a:spcAft>
                <a:spcPct val="0"/>
              </a:spcAft>
              <a:buFont typeface="Arial" panose="020B0604020202020204" pitchFamily="34" charset="0"/>
              <a:buChar char="•"/>
              <a:defRPr/>
            </a:pPr>
            <a:r>
              <a:rPr lang="zh-CN" altLang="en-US" sz="2000" noProof="1">
                <a:solidFill>
                  <a:prstClr val="black"/>
                </a:solidFill>
                <a:latin typeface="华文楷体" panose="02010600040101010101" pitchFamily="2" charset="-122"/>
                <a:ea typeface="华文楷体" panose="02010600040101010101" pitchFamily="2" charset="-122"/>
              </a:rPr>
              <a:t>（二）纳税人以经营租赁方式将土地出租给他人使用，按照不动产经营租赁服务缴纳增值税。</a:t>
            </a:r>
            <a:endParaRPr lang="en-US" altLang="zh-CN" sz="2000" noProof="1">
              <a:solidFill>
                <a:prstClr val="black"/>
              </a:solidFill>
              <a:latin typeface="华文楷体" panose="02010600040101010101" pitchFamily="2" charset="-122"/>
              <a:ea typeface="华文楷体" panose="02010600040101010101" pitchFamily="2" charset="-122"/>
            </a:endParaRPr>
          </a:p>
          <a:p>
            <a:pPr marL="228600" lvl="0" indent="-228600">
              <a:lnSpc>
                <a:spcPct val="120000"/>
              </a:lnSpc>
              <a:spcBef>
                <a:spcPts val="1000"/>
              </a:spcBef>
              <a:spcAft>
                <a:spcPct val="0"/>
              </a:spcAft>
              <a:buFont typeface="Arial" panose="020B0604020202020204" pitchFamily="34" charset="0"/>
              <a:buChar char="•"/>
              <a:defRPr/>
            </a:pPr>
            <a:r>
              <a:rPr lang="zh-CN" altLang="en-US" sz="2000" noProof="1">
                <a:solidFill>
                  <a:prstClr val="black"/>
                </a:solidFill>
                <a:latin typeface="华文楷体" panose="02010600040101010101" pitchFamily="2" charset="-122"/>
                <a:ea typeface="华文楷体" panose="02010600040101010101" pitchFamily="2" charset="-122"/>
              </a:rPr>
              <a:t>纳税人转让</a:t>
            </a:r>
            <a:r>
              <a:rPr lang="en-US" altLang="zh-CN" sz="2000" noProof="1">
                <a:solidFill>
                  <a:prstClr val="black"/>
                </a:solidFill>
                <a:latin typeface="华文楷体" panose="02010600040101010101" pitchFamily="2" charset="-122"/>
                <a:ea typeface="华文楷体" panose="02010600040101010101" pitchFamily="2" charset="-122"/>
              </a:rPr>
              <a:t>2016</a:t>
            </a:r>
            <a:r>
              <a:rPr lang="zh-CN" altLang="en-US" sz="2000" noProof="1">
                <a:solidFill>
                  <a:prstClr val="black"/>
                </a:solidFill>
                <a:latin typeface="华文楷体" panose="02010600040101010101" pitchFamily="2" charset="-122"/>
                <a:ea typeface="华文楷体" panose="02010600040101010101" pitchFamily="2" charset="-122"/>
              </a:rPr>
              <a:t>年</a:t>
            </a:r>
            <a:r>
              <a:rPr lang="en-US" altLang="zh-CN" sz="2000" noProof="1">
                <a:solidFill>
                  <a:prstClr val="black"/>
                </a:solidFill>
                <a:latin typeface="华文楷体" panose="02010600040101010101" pitchFamily="2" charset="-122"/>
                <a:ea typeface="华文楷体" panose="02010600040101010101" pitchFamily="2" charset="-122"/>
              </a:rPr>
              <a:t>4</a:t>
            </a:r>
            <a:r>
              <a:rPr lang="zh-CN" altLang="en-US" sz="2000" noProof="1">
                <a:solidFill>
                  <a:prstClr val="black"/>
                </a:solidFill>
                <a:latin typeface="华文楷体" panose="02010600040101010101" pitchFamily="2" charset="-122"/>
                <a:ea typeface="华文楷体" panose="02010600040101010101" pitchFamily="2" charset="-122"/>
              </a:rPr>
              <a:t>月</a:t>
            </a:r>
            <a:r>
              <a:rPr lang="en-US" altLang="zh-CN" sz="2000" noProof="1">
                <a:solidFill>
                  <a:prstClr val="black"/>
                </a:solidFill>
                <a:latin typeface="华文楷体" panose="02010600040101010101" pitchFamily="2" charset="-122"/>
                <a:ea typeface="华文楷体" panose="02010600040101010101" pitchFamily="2" charset="-122"/>
              </a:rPr>
              <a:t>30</a:t>
            </a:r>
            <a:r>
              <a:rPr lang="zh-CN" altLang="en-US" sz="2000" noProof="1">
                <a:solidFill>
                  <a:prstClr val="black"/>
                </a:solidFill>
                <a:latin typeface="华文楷体" panose="02010600040101010101" pitchFamily="2" charset="-122"/>
                <a:ea typeface="华文楷体" panose="02010600040101010101" pitchFamily="2" charset="-122"/>
              </a:rPr>
              <a:t>日前取得的土地使用权，可以选择适用简易计税方法，以取得的全部价款和价外费用</a:t>
            </a:r>
            <a:r>
              <a:rPr lang="zh-CN" altLang="en-US" sz="2000" noProof="1">
                <a:solidFill>
                  <a:srgbClr val="FF0000"/>
                </a:solidFill>
                <a:latin typeface="华文楷体" panose="02010600040101010101" pitchFamily="2" charset="-122"/>
                <a:ea typeface="华文楷体" panose="02010600040101010101" pitchFamily="2" charset="-122"/>
              </a:rPr>
              <a:t>减去取得该土地使用权的原价后的余额为销售额，按照</a:t>
            </a:r>
            <a:r>
              <a:rPr lang="en-US" altLang="zh-CN" sz="2000" noProof="1">
                <a:solidFill>
                  <a:srgbClr val="FF0000"/>
                </a:solidFill>
                <a:latin typeface="华文楷体" panose="02010600040101010101" pitchFamily="2" charset="-122"/>
                <a:ea typeface="华文楷体" panose="02010600040101010101" pitchFamily="2" charset="-122"/>
              </a:rPr>
              <a:t>5%</a:t>
            </a:r>
            <a:r>
              <a:rPr lang="zh-CN" altLang="en-US" sz="2000" noProof="1">
                <a:solidFill>
                  <a:srgbClr val="FF0000"/>
                </a:solidFill>
                <a:latin typeface="华文楷体" panose="02010600040101010101" pitchFamily="2" charset="-122"/>
                <a:ea typeface="华文楷体" panose="02010600040101010101" pitchFamily="2" charset="-122"/>
              </a:rPr>
              <a:t>的征收率计算缴纳增值税。</a:t>
            </a:r>
            <a:endParaRPr lang="en-US" altLang="zh-CN" sz="2000" noProof="1">
              <a:solidFill>
                <a:srgbClr val="FF0000"/>
              </a:solidFill>
              <a:latin typeface="华文楷体" panose="02010600040101010101" pitchFamily="2" charset="-122"/>
              <a:ea typeface="华文楷体" panose="02010600040101010101" pitchFamily="2" charset="-122"/>
            </a:endParaRPr>
          </a:p>
          <a:p>
            <a:pPr marL="228600" lvl="0" indent="-228600">
              <a:lnSpc>
                <a:spcPct val="120000"/>
              </a:lnSpc>
              <a:spcBef>
                <a:spcPts val="1000"/>
              </a:spcBef>
              <a:spcAft>
                <a:spcPct val="0"/>
              </a:spcAft>
              <a:buFont typeface="Arial" panose="020B0604020202020204" pitchFamily="34" charset="0"/>
              <a:buChar char="•"/>
              <a:defRPr/>
            </a:pPr>
            <a:r>
              <a:rPr lang="zh-CN" altLang="en-US" sz="2000" noProof="1">
                <a:solidFill>
                  <a:prstClr val="black"/>
                </a:solidFill>
                <a:latin typeface="华文楷体" panose="02010600040101010101" pitchFamily="2" charset="-122"/>
                <a:ea typeface="华文楷体" panose="02010600040101010101" pitchFamily="2" charset="-122"/>
              </a:rPr>
              <a:t>（三）一般纳税人</a:t>
            </a:r>
            <a:r>
              <a:rPr lang="en-US" altLang="zh-CN" sz="2000" noProof="1">
                <a:solidFill>
                  <a:prstClr val="black"/>
                </a:solidFill>
                <a:latin typeface="华文楷体" panose="02010600040101010101" pitchFamily="2" charset="-122"/>
                <a:ea typeface="华文楷体" panose="02010600040101010101" pitchFamily="2" charset="-122"/>
              </a:rPr>
              <a:t>2016</a:t>
            </a:r>
            <a:r>
              <a:rPr lang="zh-CN" altLang="en-US" sz="2000" noProof="1">
                <a:solidFill>
                  <a:prstClr val="black"/>
                </a:solidFill>
                <a:latin typeface="华文楷体" panose="02010600040101010101" pitchFamily="2" charset="-122"/>
                <a:ea typeface="华文楷体" panose="02010600040101010101" pitchFamily="2" charset="-122"/>
              </a:rPr>
              <a:t>年</a:t>
            </a:r>
            <a:r>
              <a:rPr lang="en-US" altLang="zh-CN" sz="2000" noProof="1">
                <a:solidFill>
                  <a:prstClr val="black"/>
                </a:solidFill>
                <a:latin typeface="华文楷体" panose="02010600040101010101" pitchFamily="2" charset="-122"/>
                <a:ea typeface="华文楷体" panose="02010600040101010101" pitchFamily="2" charset="-122"/>
              </a:rPr>
              <a:t>4</a:t>
            </a:r>
            <a:r>
              <a:rPr lang="zh-CN" altLang="en-US" sz="2000" noProof="1">
                <a:solidFill>
                  <a:prstClr val="black"/>
                </a:solidFill>
                <a:latin typeface="华文楷体" panose="02010600040101010101" pitchFamily="2" charset="-122"/>
                <a:ea typeface="华文楷体" panose="02010600040101010101" pitchFamily="2" charset="-122"/>
              </a:rPr>
              <a:t>月</a:t>
            </a:r>
            <a:r>
              <a:rPr lang="en-US" altLang="zh-CN" sz="2000" noProof="1">
                <a:solidFill>
                  <a:prstClr val="black"/>
                </a:solidFill>
                <a:latin typeface="华文楷体" panose="02010600040101010101" pitchFamily="2" charset="-122"/>
                <a:ea typeface="华文楷体" panose="02010600040101010101" pitchFamily="2" charset="-122"/>
              </a:rPr>
              <a:t>30</a:t>
            </a:r>
            <a:r>
              <a:rPr lang="zh-CN" altLang="en-US" sz="2000" noProof="1">
                <a:solidFill>
                  <a:prstClr val="black"/>
                </a:solidFill>
                <a:latin typeface="华文楷体" panose="02010600040101010101" pitchFamily="2" charset="-122"/>
                <a:ea typeface="华文楷体" panose="02010600040101010101" pitchFamily="2" charset="-122"/>
              </a:rPr>
              <a:t>日前签订的不动产融资租赁合同，或以</a:t>
            </a:r>
            <a:r>
              <a:rPr lang="en-US" altLang="zh-CN" sz="2000" noProof="1">
                <a:solidFill>
                  <a:prstClr val="black"/>
                </a:solidFill>
                <a:latin typeface="华文楷体" panose="02010600040101010101" pitchFamily="2" charset="-122"/>
                <a:ea typeface="华文楷体" panose="02010600040101010101" pitchFamily="2" charset="-122"/>
              </a:rPr>
              <a:t>2016</a:t>
            </a:r>
            <a:r>
              <a:rPr lang="zh-CN" altLang="en-US" sz="2000" noProof="1">
                <a:solidFill>
                  <a:prstClr val="black"/>
                </a:solidFill>
                <a:latin typeface="华文楷体" panose="02010600040101010101" pitchFamily="2" charset="-122"/>
                <a:ea typeface="华文楷体" panose="02010600040101010101" pitchFamily="2" charset="-122"/>
              </a:rPr>
              <a:t>年</a:t>
            </a:r>
            <a:r>
              <a:rPr lang="en-US" altLang="zh-CN" sz="2000" noProof="1">
                <a:solidFill>
                  <a:prstClr val="black"/>
                </a:solidFill>
                <a:latin typeface="华文楷体" panose="02010600040101010101" pitchFamily="2" charset="-122"/>
                <a:ea typeface="华文楷体" panose="02010600040101010101" pitchFamily="2" charset="-122"/>
              </a:rPr>
              <a:t>4</a:t>
            </a:r>
            <a:r>
              <a:rPr lang="zh-CN" altLang="en-US" sz="2000" noProof="1">
                <a:solidFill>
                  <a:prstClr val="black"/>
                </a:solidFill>
                <a:latin typeface="华文楷体" panose="02010600040101010101" pitchFamily="2" charset="-122"/>
                <a:ea typeface="华文楷体" panose="02010600040101010101" pitchFamily="2" charset="-122"/>
              </a:rPr>
              <a:t>月</a:t>
            </a:r>
            <a:r>
              <a:rPr lang="en-US" altLang="zh-CN" sz="2000" noProof="1">
                <a:solidFill>
                  <a:prstClr val="black"/>
                </a:solidFill>
                <a:latin typeface="华文楷体" panose="02010600040101010101" pitchFamily="2" charset="-122"/>
                <a:ea typeface="华文楷体" panose="02010600040101010101" pitchFamily="2" charset="-122"/>
              </a:rPr>
              <a:t>30</a:t>
            </a:r>
            <a:r>
              <a:rPr lang="zh-CN" altLang="en-US" sz="2000" noProof="1">
                <a:solidFill>
                  <a:prstClr val="black"/>
                </a:solidFill>
                <a:latin typeface="华文楷体" panose="02010600040101010101" pitchFamily="2" charset="-122"/>
                <a:ea typeface="华文楷体" panose="02010600040101010101" pitchFamily="2" charset="-122"/>
              </a:rPr>
              <a:t>日前取得的不动产提供的融资租赁服务，</a:t>
            </a:r>
            <a:r>
              <a:rPr lang="zh-CN" altLang="en-US" sz="2000" noProof="1">
                <a:solidFill>
                  <a:srgbClr val="FF0000"/>
                </a:solidFill>
                <a:latin typeface="华文楷体" panose="02010600040101010101" pitchFamily="2" charset="-122"/>
                <a:ea typeface="华文楷体" panose="02010600040101010101" pitchFamily="2" charset="-122"/>
              </a:rPr>
              <a:t>可以选择适用简易计税方法，按照</a:t>
            </a:r>
            <a:r>
              <a:rPr lang="en-US" altLang="zh-CN" sz="2000" noProof="1">
                <a:solidFill>
                  <a:srgbClr val="FF0000"/>
                </a:solidFill>
                <a:latin typeface="华文楷体" panose="02010600040101010101" pitchFamily="2" charset="-122"/>
                <a:ea typeface="华文楷体" panose="02010600040101010101" pitchFamily="2" charset="-122"/>
              </a:rPr>
              <a:t>5%</a:t>
            </a:r>
            <a:r>
              <a:rPr lang="zh-CN" altLang="en-US" sz="2000" noProof="1">
                <a:solidFill>
                  <a:srgbClr val="FF0000"/>
                </a:solidFill>
                <a:latin typeface="华文楷体" panose="02010600040101010101" pitchFamily="2" charset="-122"/>
                <a:ea typeface="华文楷体" panose="02010600040101010101" pitchFamily="2" charset="-122"/>
              </a:rPr>
              <a:t>的征收率计算缴纳增值税。</a:t>
            </a:r>
            <a:endParaRPr lang="zh-CN" altLang="en-US" sz="2000" noProof="1">
              <a:solidFill>
                <a:srgbClr val="FF0000"/>
              </a:solidFill>
              <a:latin typeface="华文楷体" panose="02010600040101010101" pitchFamily="2" charset="-122"/>
              <a:ea typeface="华文楷体" panose="02010600040101010101" pitchFamily="2" charset="-122"/>
            </a:endParaRPr>
          </a:p>
        </p:txBody>
      </p:sp>
      <p:pic>
        <p:nvPicPr>
          <p:cNvPr id="3" name="图片 2"/>
          <p:cNvPicPr>
            <a:picLocks noChangeAspect="1"/>
          </p:cNvPicPr>
          <p:nvPr/>
        </p:nvPicPr>
        <p:blipFill>
          <a:blip r:embed="rId1"/>
          <a:stretch>
            <a:fillRect/>
          </a:stretch>
        </p:blipFill>
        <p:spPr>
          <a:xfrm>
            <a:off x="928536" y="250405"/>
            <a:ext cx="8626588" cy="969348"/>
          </a:xfrm>
          <a:prstGeom prst="rect">
            <a:avLst/>
          </a:prstGeom>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1166271" y="1560503"/>
            <a:ext cx="10020071" cy="1660968"/>
          </a:xfrm>
          <a:prstGeom prst="rect">
            <a:avLst/>
          </a:prstGeom>
        </p:spPr>
        <p:txBody>
          <a:bodyPr wrap="square">
            <a:spAutoFit/>
          </a:bodyPr>
          <a:lstStyle/>
          <a:p>
            <a:pPr marL="635" lvl="0">
              <a:lnSpc>
                <a:spcPct val="90000"/>
              </a:lnSpc>
              <a:spcBef>
                <a:spcPts val="1000"/>
              </a:spcBef>
              <a:spcAft>
                <a:spcPct val="0"/>
              </a:spcAft>
              <a:defRPr/>
            </a:pPr>
            <a:r>
              <a:rPr lang="en-US" altLang="zh-CN" sz="2400" b="1" noProof="1">
                <a:solidFill>
                  <a:srgbClr val="FF0000"/>
                </a:solidFill>
                <a:latin typeface="华文楷体" panose="02010600040101010101" pitchFamily="2" charset="-122"/>
                <a:ea typeface="华文楷体" panose="02010600040101010101" pitchFamily="2" charset="-122"/>
              </a:rPr>
              <a:t>2016</a:t>
            </a:r>
            <a:r>
              <a:rPr lang="zh-CN" altLang="en-US" sz="2400" b="1" noProof="1">
                <a:solidFill>
                  <a:srgbClr val="FF0000"/>
                </a:solidFill>
                <a:latin typeface="华文楷体" panose="02010600040101010101" pitchFamily="2" charset="-122"/>
                <a:ea typeface="华文楷体" panose="02010600040101010101" pitchFamily="2" charset="-122"/>
              </a:rPr>
              <a:t>年</a:t>
            </a:r>
            <a:r>
              <a:rPr lang="en-US" altLang="zh-CN" sz="2400" b="1" noProof="1">
                <a:solidFill>
                  <a:srgbClr val="FF0000"/>
                </a:solidFill>
                <a:latin typeface="华文楷体" panose="02010600040101010101" pitchFamily="2" charset="-122"/>
                <a:ea typeface="华文楷体" panose="02010600040101010101" pitchFamily="2" charset="-122"/>
              </a:rPr>
              <a:t>54</a:t>
            </a:r>
            <a:r>
              <a:rPr lang="zh-CN" altLang="en-US" sz="2400" b="1" noProof="1">
                <a:solidFill>
                  <a:srgbClr val="FF0000"/>
                </a:solidFill>
                <a:latin typeface="华文楷体" panose="02010600040101010101" pitchFamily="2" charset="-122"/>
                <a:ea typeface="华文楷体" panose="02010600040101010101" pitchFamily="2" charset="-122"/>
              </a:rPr>
              <a:t>号公告</a:t>
            </a:r>
            <a:endParaRPr lang="en-US" altLang="zh-CN" sz="2400" b="1" noProof="1">
              <a:solidFill>
                <a:srgbClr val="FF0000"/>
              </a:solidFill>
              <a:latin typeface="华文楷体" panose="02010600040101010101" pitchFamily="2" charset="-122"/>
              <a:ea typeface="华文楷体" panose="02010600040101010101" pitchFamily="2" charset="-122"/>
            </a:endParaRPr>
          </a:p>
          <a:p>
            <a:pPr marL="228600" lvl="0" indent="-228600">
              <a:spcBef>
                <a:spcPts val="1000"/>
              </a:spcBef>
              <a:spcAft>
                <a:spcPct val="0"/>
              </a:spcAft>
              <a:buFont typeface="Arial" panose="020B0604020202020204" pitchFamily="34" charset="0"/>
              <a:buChar char="•"/>
              <a:defRPr/>
            </a:pPr>
            <a:r>
              <a:rPr lang="zh-CN" altLang="en-US" sz="2400" noProof="1">
                <a:solidFill>
                  <a:prstClr val="black"/>
                </a:solidFill>
                <a:latin typeface="华文楷体" panose="02010600040101010101" pitchFamily="2" charset="-122"/>
                <a:ea typeface="华文楷体" panose="02010600040101010101" pitchFamily="2" charset="-122"/>
              </a:rPr>
              <a:t>提供</a:t>
            </a:r>
            <a:r>
              <a:rPr lang="zh-CN" altLang="en-US" sz="2400" noProof="1">
                <a:solidFill>
                  <a:srgbClr val="FF0000"/>
                </a:solidFill>
                <a:latin typeface="华文楷体" panose="02010600040101010101" pitchFamily="2" charset="-122"/>
                <a:ea typeface="华文楷体" panose="02010600040101010101" pitchFamily="2" charset="-122"/>
              </a:rPr>
              <a:t>物业管理服务的纳税人</a:t>
            </a:r>
            <a:r>
              <a:rPr lang="zh-CN" altLang="en-US" sz="2400" noProof="1">
                <a:solidFill>
                  <a:prstClr val="black"/>
                </a:solidFill>
                <a:latin typeface="华文楷体" panose="02010600040101010101" pitchFamily="2" charset="-122"/>
                <a:ea typeface="华文楷体" panose="02010600040101010101" pitchFamily="2" charset="-122"/>
              </a:rPr>
              <a:t>，向服务接受方收取的</a:t>
            </a:r>
            <a:r>
              <a:rPr lang="zh-CN" altLang="en-US" sz="2400" noProof="1">
                <a:solidFill>
                  <a:srgbClr val="FF0000"/>
                </a:solidFill>
                <a:latin typeface="华文楷体" panose="02010600040101010101" pitchFamily="2" charset="-122"/>
                <a:ea typeface="华文楷体" panose="02010600040101010101" pitchFamily="2" charset="-122"/>
              </a:rPr>
              <a:t>自来水水费</a:t>
            </a:r>
            <a:r>
              <a:rPr lang="zh-CN" altLang="en-US" sz="2400" noProof="1">
                <a:solidFill>
                  <a:prstClr val="black"/>
                </a:solidFill>
                <a:latin typeface="华文楷体" panose="02010600040101010101" pitchFamily="2" charset="-122"/>
                <a:ea typeface="华文楷体" panose="02010600040101010101" pitchFamily="2" charset="-122"/>
              </a:rPr>
              <a:t>，以扣除其对外支付的自来水水费后的</a:t>
            </a:r>
            <a:r>
              <a:rPr lang="zh-CN" altLang="en-US" sz="2400" noProof="1">
                <a:solidFill>
                  <a:srgbClr val="FF0000"/>
                </a:solidFill>
                <a:latin typeface="华文楷体" panose="02010600040101010101" pitchFamily="2" charset="-122"/>
                <a:ea typeface="华文楷体" panose="02010600040101010101" pitchFamily="2" charset="-122"/>
              </a:rPr>
              <a:t>余额为销售额</a:t>
            </a:r>
            <a:r>
              <a:rPr lang="zh-CN" altLang="en-US" sz="2400" noProof="1">
                <a:solidFill>
                  <a:prstClr val="black"/>
                </a:solidFill>
                <a:latin typeface="华文楷体" panose="02010600040101010101" pitchFamily="2" charset="-122"/>
                <a:ea typeface="华文楷体" panose="02010600040101010101" pitchFamily="2" charset="-122"/>
              </a:rPr>
              <a:t>，按照简易计税方法依</a:t>
            </a:r>
            <a:r>
              <a:rPr lang="en-US" altLang="zh-CN" sz="2400" noProof="1">
                <a:solidFill>
                  <a:prstClr val="black"/>
                </a:solidFill>
                <a:latin typeface="华文楷体" panose="02010600040101010101" pitchFamily="2" charset="-122"/>
                <a:ea typeface="华文楷体" panose="02010600040101010101" pitchFamily="2" charset="-122"/>
              </a:rPr>
              <a:t>3%</a:t>
            </a:r>
            <a:r>
              <a:rPr lang="zh-CN" altLang="en-US" sz="2400" noProof="1">
                <a:solidFill>
                  <a:prstClr val="black"/>
                </a:solidFill>
                <a:latin typeface="华文楷体" panose="02010600040101010101" pitchFamily="2" charset="-122"/>
                <a:ea typeface="华文楷体" panose="02010600040101010101" pitchFamily="2" charset="-122"/>
              </a:rPr>
              <a:t>的征收率计算缴纳增值税</a:t>
            </a:r>
            <a:endParaRPr lang="zh-CN" altLang="en-US" sz="2400" b="1" noProof="1">
              <a:solidFill>
                <a:prstClr val="black"/>
              </a:solidFill>
              <a:latin typeface="华文楷体" panose="02010600040101010101" pitchFamily="2" charset="-122"/>
              <a:ea typeface="华文楷体" panose="02010600040101010101" pitchFamily="2" charset="-122"/>
            </a:endParaRPr>
          </a:p>
        </p:txBody>
      </p:sp>
      <p:sp>
        <p:nvSpPr>
          <p:cNvPr id="3" name="矩形 2"/>
          <p:cNvSpPr/>
          <p:nvPr/>
        </p:nvSpPr>
        <p:spPr>
          <a:xfrm>
            <a:off x="1033034" y="507246"/>
            <a:ext cx="8012408" cy="646331"/>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defRPr/>
            </a:pPr>
            <a:r>
              <a:rPr kumimoji="0" lang="en-US" altLang="zh-CN" sz="3600" b="1" i="0" u="none" strike="noStrike" kern="0" cap="none" spc="0" normalizeH="0" baseline="0" noProof="0" dirty="0">
                <a:ln>
                  <a:noFill/>
                </a:ln>
                <a:solidFill>
                  <a:prstClr val="black"/>
                </a:solidFill>
                <a:effectLst/>
                <a:uLnTx/>
                <a:uFillTx/>
                <a:latin typeface="华文楷体" panose="02010600040101010101" pitchFamily="2" charset="-122"/>
                <a:ea typeface="华文楷体" panose="02010600040101010101" pitchFamily="2" charset="-122"/>
                <a:cs typeface="+mj-cs"/>
              </a:rPr>
              <a:t>3</a:t>
            </a:r>
            <a:r>
              <a:rPr kumimoji="0" lang="zh-CN" altLang="en-US" sz="3600" b="1" i="0" u="none" strike="noStrike" kern="0" cap="none" spc="0" normalizeH="0" baseline="0" noProof="0" dirty="0">
                <a:ln>
                  <a:noFill/>
                </a:ln>
                <a:solidFill>
                  <a:prstClr val="black"/>
                </a:solidFill>
                <a:effectLst/>
                <a:uLnTx/>
                <a:uFillTx/>
                <a:latin typeface="华文楷体" panose="02010600040101010101" pitchFamily="2" charset="-122"/>
                <a:ea typeface="华文楷体" panose="02010600040101010101" pitchFamily="2" charset="-122"/>
                <a:cs typeface="+mj-cs"/>
              </a:rPr>
              <a:t>、应纳税额计算</a:t>
            </a:r>
            <a:r>
              <a:rPr kumimoji="0" lang="en-US" altLang="zh-CN" sz="3600" b="1" i="0" u="none" strike="noStrike" kern="0" cap="none" spc="0" normalizeH="0" baseline="0" noProof="0" dirty="0">
                <a:ln>
                  <a:noFill/>
                </a:ln>
                <a:solidFill>
                  <a:prstClr val="black"/>
                </a:solidFill>
                <a:effectLst/>
                <a:uLnTx/>
                <a:uFillTx/>
                <a:latin typeface="华文楷体" panose="02010600040101010101" pitchFamily="2" charset="-122"/>
                <a:ea typeface="华文楷体" panose="02010600040101010101" pitchFamily="2" charset="-122"/>
                <a:cs typeface="+mj-cs"/>
              </a:rPr>
              <a:t>---</a:t>
            </a:r>
            <a:r>
              <a:rPr kumimoji="0" lang="zh-CN" altLang="en-US" sz="3600" b="1" i="0" u="none" strike="noStrike" kern="0" cap="none" spc="0" normalizeH="0" baseline="0" noProof="0" dirty="0">
                <a:ln>
                  <a:noFill/>
                </a:ln>
                <a:solidFill>
                  <a:prstClr val="black"/>
                </a:solidFill>
                <a:effectLst/>
                <a:uLnTx/>
                <a:uFillTx/>
                <a:latin typeface="华文楷体" panose="02010600040101010101" pitchFamily="2" charset="-122"/>
                <a:ea typeface="华文楷体" panose="02010600040101010101" pitchFamily="2" charset="-122"/>
                <a:cs typeface="+mj-cs"/>
              </a:rPr>
              <a:t>一般计税（差额）</a:t>
            </a:r>
            <a:endParaRPr kumimoji="0" lang="zh-CN" altLang="en-US" sz="1800" b="0" i="0" u="none" strike="noStrike" kern="0" cap="none" spc="0" normalizeH="0" baseline="0" noProof="0" dirty="0">
              <a:ln>
                <a:noFill/>
              </a:ln>
              <a:solidFill>
                <a:sysClr val="windowText" lastClr="000000"/>
              </a:solidFill>
              <a:effectLst/>
              <a:uLnTx/>
              <a:uFillTx/>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1281255" y="646104"/>
            <a:ext cx="8968786" cy="646331"/>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defRPr/>
            </a:pPr>
            <a:r>
              <a:rPr kumimoji="0" lang="en-US" altLang="zh-CN" sz="3600" b="1" i="0" u="none" strike="noStrike" kern="0" cap="none" spc="0" normalizeH="0" baseline="0" noProof="1">
                <a:ln>
                  <a:noFill/>
                </a:ln>
                <a:solidFill>
                  <a:prstClr val="black"/>
                </a:solidFill>
                <a:effectLst/>
                <a:uLnTx/>
                <a:uFillTx/>
                <a:latin typeface="华文楷体" panose="02010600040101010101" pitchFamily="2" charset="-122"/>
                <a:ea typeface="华文楷体" panose="02010600040101010101" pitchFamily="2" charset="-122"/>
                <a:cs typeface="+mj-cs"/>
              </a:rPr>
              <a:t>3</a:t>
            </a:r>
            <a:r>
              <a:rPr kumimoji="0" lang="zh-CN" altLang="en-US" sz="3600" b="1" i="0" u="none" strike="noStrike" kern="0" cap="none" spc="0" normalizeH="0" baseline="0" noProof="1">
                <a:ln>
                  <a:noFill/>
                </a:ln>
                <a:solidFill>
                  <a:prstClr val="black"/>
                </a:solidFill>
                <a:effectLst/>
                <a:uLnTx/>
                <a:uFillTx/>
                <a:latin typeface="华文楷体" panose="02010600040101010101" pitchFamily="2" charset="-122"/>
                <a:ea typeface="华文楷体" panose="02010600040101010101" pitchFamily="2" charset="-122"/>
                <a:cs typeface="+mj-cs"/>
              </a:rPr>
              <a:t>、应纳税额计算</a:t>
            </a:r>
            <a:r>
              <a:rPr kumimoji="0" lang="en-US" altLang="zh-CN" sz="3600" b="1" i="0" u="none" strike="noStrike" kern="0" cap="none" spc="0" normalizeH="0" baseline="0" noProof="1">
                <a:ln>
                  <a:noFill/>
                </a:ln>
                <a:solidFill>
                  <a:prstClr val="black"/>
                </a:solidFill>
                <a:effectLst/>
                <a:uLnTx/>
                <a:uFillTx/>
                <a:latin typeface="华文楷体" panose="02010600040101010101" pitchFamily="2" charset="-122"/>
                <a:ea typeface="华文楷体" panose="02010600040101010101" pitchFamily="2" charset="-122"/>
                <a:cs typeface="+mj-cs"/>
              </a:rPr>
              <a:t>---</a:t>
            </a:r>
            <a:r>
              <a:rPr kumimoji="0" lang="zh-CN" altLang="en-US" sz="3600" b="1" i="0" u="none" strike="noStrike" kern="0" cap="none" spc="0" normalizeH="0" baseline="0" noProof="1">
                <a:ln>
                  <a:noFill/>
                </a:ln>
                <a:solidFill>
                  <a:prstClr val="black"/>
                </a:solidFill>
                <a:effectLst/>
                <a:uLnTx/>
                <a:uFillTx/>
                <a:latin typeface="华文楷体" panose="02010600040101010101" pitchFamily="2" charset="-122"/>
                <a:ea typeface="华文楷体" panose="02010600040101010101" pitchFamily="2" charset="-122"/>
                <a:cs typeface="+mj-cs"/>
              </a:rPr>
              <a:t>一般计税（混合销售）</a:t>
            </a:r>
            <a:endParaRPr kumimoji="0" lang="zh-CN" altLang="en-US" sz="1800" b="0" i="0" u="none" strike="noStrike" kern="0" cap="none" spc="0" normalizeH="0" baseline="0" noProof="0" dirty="0">
              <a:ln>
                <a:noFill/>
              </a:ln>
              <a:solidFill>
                <a:sysClr val="windowText" lastClr="000000"/>
              </a:solidFill>
              <a:effectLst/>
              <a:uLnTx/>
              <a:uFillTx/>
            </a:endParaRPr>
          </a:p>
        </p:txBody>
      </p:sp>
      <p:sp>
        <p:nvSpPr>
          <p:cNvPr id="3" name="矩形 2"/>
          <p:cNvSpPr/>
          <p:nvPr/>
        </p:nvSpPr>
        <p:spPr>
          <a:xfrm>
            <a:off x="772038" y="1571454"/>
            <a:ext cx="10885193" cy="1607748"/>
          </a:xfrm>
          <a:prstGeom prst="rect">
            <a:avLst/>
          </a:prstGeom>
        </p:spPr>
        <p:txBody>
          <a:bodyPr wrap="square">
            <a:spAutoFit/>
          </a:bodyPr>
          <a:lstStyle/>
          <a:p>
            <a:pPr marL="228600" lvl="0" indent="-228600">
              <a:lnSpc>
                <a:spcPct val="90000"/>
              </a:lnSpc>
              <a:spcBef>
                <a:spcPts val="1000"/>
              </a:spcBef>
              <a:spcAft>
                <a:spcPct val="0"/>
              </a:spcAft>
              <a:buFont typeface="Arial" panose="020B0604020202020204" pitchFamily="34" charset="0"/>
              <a:buChar char="•"/>
              <a:defRPr/>
            </a:pPr>
            <a:r>
              <a:rPr lang="zh-CN" altLang="en-US" sz="2000" b="1" noProof="1">
                <a:solidFill>
                  <a:srgbClr val="FF0000"/>
                </a:solidFill>
                <a:latin typeface="华文楷体" panose="02010600040101010101" pitchFamily="2" charset="-122"/>
                <a:ea typeface="华文楷体" panose="02010600040101010101" pitchFamily="2" charset="-122"/>
              </a:rPr>
              <a:t>国家税务总局公告</a:t>
            </a:r>
            <a:r>
              <a:rPr lang="en-US" altLang="zh-CN" sz="2000" b="1" noProof="1">
                <a:solidFill>
                  <a:srgbClr val="FF0000"/>
                </a:solidFill>
                <a:latin typeface="华文楷体" panose="02010600040101010101" pitchFamily="2" charset="-122"/>
                <a:ea typeface="华文楷体" panose="02010600040101010101" pitchFamily="2" charset="-122"/>
              </a:rPr>
              <a:t>2017</a:t>
            </a:r>
            <a:r>
              <a:rPr lang="zh-CN" altLang="en-US" sz="2000" b="1" noProof="1">
                <a:solidFill>
                  <a:srgbClr val="FF0000"/>
                </a:solidFill>
                <a:latin typeface="华文楷体" panose="02010600040101010101" pitchFamily="2" charset="-122"/>
                <a:ea typeface="华文楷体" panose="02010600040101010101" pitchFamily="2" charset="-122"/>
              </a:rPr>
              <a:t>年第</a:t>
            </a:r>
            <a:r>
              <a:rPr lang="en-US" altLang="zh-CN" sz="2000" b="1" noProof="1">
                <a:solidFill>
                  <a:srgbClr val="FF0000"/>
                </a:solidFill>
                <a:latin typeface="华文楷体" panose="02010600040101010101" pitchFamily="2" charset="-122"/>
                <a:ea typeface="华文楷体" panose="02010600040101010101" pitchFamily="2" charset="-122"/>
              </a:rPr>
              <a:t>11</a:t>
            </a:r>
            <a:r>
              <a:rPr lang="zh-CN" altLang="en-US" sz="2000" b="1" noProof="1">
                <a:solidFill>
                  <a:srgbClr val="FF0000"/>
                </a:solidFill>
                <a:latin typeface="华文楷体" panose="02010600040101010101" pitchFamily="2" charset="-122"/>
                <a:ea typeface="华文楷体" panose="02010600040101010101" pitchFamily="2" charset="-122"/>
              </a:rPr>
              <a:t>号</a:t>
            </a:r>
            <a:endParaRPr lang="en-US" altLang="zh-CN" sz="2000" b="1" noProof="1">
              <a:solidFill>
                <a:prstClr val="black"/>
              </a:solidFill>
              <a:latin typeface="华文楷体" panose="02010600040101010101" pitchFamily="2" charset="-122"/>
              <a:ea typeface="华文楷体" panose="02010600040101010101" pitchFamily="2" charset="-122"/>
            </a:endParaRPr>
          </a:p>
          <a:p>
            <a:pPr marL="228600" lvl="0" indent="-228600">
              <a:lnSpc>
                <a:spcPct val="90000"/>
              </a:lnSpc>
              <a:spcBef>
                <a:spcPts val="1000"/>
              </a:spcBef>
              <a:spcAft>
                <a:spcPct val="0"/>
              </a:spcAft>
              <a:buFont typeface="Arial" panose="020B0604020202020204" pitchFamily="34" charset="0"/>
              <a:buChar char="•"/>
              <a:defRPr/>
            </a:pPr>
            <a:r>
              <a:rPr lang="zh-CN" altLang="en-US" sz="2000" noProof="1">
                <a:solidFill>
                  <a:prstClr val="black"/>
                </a:solidFill>
                <a:latin typeface="华文楷体" panose="02010600040101010101" pitchFamily="2" charset="-122"/>
                <a:ea typeface="华文楷体" panose="02010600040101010101" pitchFamily="2" charset="-122"/>
              </a:rPr>
              <a:t>一、纳税人销售</a:t>
            </a:r>
            <a:r>
              <a:rPr lang="zh-CN" altLang="en-US" sz="2000" noProof="1">
                <a:solidFill>
                  <a:srgbClr val="FFC000"/>
                </a:solidFill>
                <a:latin typeface="华文楷体" panose="02010600040101010101" pitchFamily="2" charset="-122"/>
                <a:ea typeface="华文楷体" panose="02010600040101010101" pitchFamily="2" charset="-122"/>
              </a:rPr>
              <a:t>活动板房、机器设备、钢结构件</a:t>
            </a:r>
            <a:r>
              <a:rPr lang="zh-CN" altLang="en-US" sz="2000" noProof="1">
                <a:solidFill>
                  <a:srgbClr val="FF0000"/>
                </a:solidFill>
                <a:highlight>
                  <a:srgbClr val="FFFF00"/>
                </a:highlight>
                <a:latin typeface="华文楷体" panose="02010600040101010101" pitchFamily="2" charset="-122"/>
                <a:ea typeface="华文楷体" panose="02010600040101010101" pitchFamily="2" charset="-122"/>
              </a:rPr>
              <a:t>等</a:t>
            </a:r>
            <a:r>
              <a:rPr lang="zh-CN" altLang="en-US" sz="2000" noProof="1">
                <a:solidFill>
                  <a:srgbClr val="FF0000"/>
                </a:solidFill>
                <a:latin typeface="华文楷体" panose="02010600040101010101" pitchFamily="2" charset="-122"/>
                <a:ea typeface="华文楷体" panose="02010600040101010101" pitchFamily="2" charset="-122"/>
              </a:rPr>
              <a:t>自产货物</a:t>
            </a:r>
            <a:r>
              <a:rPr lang="zh-CN" altLang="en-US" sz="2000" noProof="1">
                <a:solidFill>
                  <a:prstClr val="black"/>
                </a:solidFill>
                <a:latin typeface="华文楷体" panose="02010600040101010101" pitchFamily="2" charset="-122"/>
                <a:ea typeface="华文楷体" panose="02010600040101010101" pitchFamily="2" charset="-122"/>
              </a:rPr>
              <a:t>的同时提供建筑、安装服务，</a:t>
            </a:r>
            <a:r>
              <a:rPr lang="zh-CN" altLang="en-US" sz="2000" noProof="1">
                <a:solidFill>
                  <a:srgbClr val="FF0000"/>
                </a:solidFill>
                <a:latin typeface="华文楷体" panose="02010600040101010101" pitchFamily="2" charset="-122"/>
                <a:ea typeface="华文楷体" panose="02010600040101010101" pitchFamily="2" charset="-122"/>
              </a:rPr>
              <a:t>不属于</a:t>
            </a:r>
            <a:r>
              <a:rPr lang="en-US" altLang="zh-CN" sz="2000" noProof="1">
                <a:solidFill>
                  <a:prstClr val="black"/>
                </a:solidFill>
                <a:latin typeface="华文楷体" panose="02010600040101010101" pitchFamily="2" charset="-122"/>
                <a:ea typeface="华文楷体" panose="02010600040101010101" pitchFamily="2" charset="-122"/>
              </a:rPr>
              <a:t>《</a:t>
            </a:r>
            <a:r>
              <a:rPr lang="zh-CN" altLang="en-US" sz="2000" noProof="1">
                <a:solidFill>
                  <a:prstClr val="black"/>
                </a:solidFill>
                <a:latin typeface="华文楷体" panose="02010600040101010101" pitchFamily="2" charset="-122"/>
                <a:ea typeface="华文楷体" panose="02010600040101010101" pitchFamily="2" charset="-122"/>
              </a:rPr>
              <a:t>营业税改征增值税试点实施办法</a:t>
            </a:r>
            <a:r>
              <a:rPr lang="en-US" altLang="zh-CN" sz="2000" noProof="1">
                <a:solidFill>
                  <a:prstClr val="black"/>
                </a:solidFill>
                <a:latin typeface="华文楷体" panose="02010600040101010101" pitchFamily="2" charset="-122"/>
                <a:ea typeface="华文楷体" panose="02010600040101010101" pitchFamily="2" charset="-122"/>
              </a:rPr>
              <a:t>》</a:t>
            </a:r>
            <a:r>
              <a:rPr lang="zh-CN" altLang="en-US" sz="2000" noProof="1">
                <a:solidFill>
                  <a:prstClr val="black"/>
                </a:solidFill>
                <a:latin typeface="华文楷体" panose="02010600040101010101" pitchFamily="2" charset="-122"/>
                <a:ea typeface="华文楷体" panose="02010600040101010101" pitchFamily="2" charset="-122"/>
              </a:rPr>
              <a:t>（财税</a:t>
            </a:r>
            <a:r>
              <a:rPr lang="en-US" altLang="zh-CN" sz="2000" noProof="1">
                <a:solidFill>
                  <a:prstClr val="black"/>
                </a:solidFill>
                <a:latin typeface="华文楷体" panose="02010600040101010101" pitchFamily="2" charset="-122"/>
                <a:ea typeface="华文楷体" panose="02010600040101010101" pitchFamily="2" charset="-122"/>
              </a:rPr>
              <a:t>〔2016〕36</a:t>
            </a:r>
            <a:r>
              <a:rPr lang="zh-CN" altLang="en-US" sz="2000" noProof="1">
                <a:solidFill>
                  <a:prstClr val="black"/>
                </a:solidFill>
                <a:latin typeface="华文楷体" panose="02010600040101010101" pitchFamily="2" charset="-122"/>
                <a:ea typeface="华文楷体" panose="02010600040101010101" pitchFamily="2" charset="-122"/>
              </a:rPr>
              <a:t>号文件印发）第四十条规定的</a:t>
            </a:r>
            <a:r>
              <a:rPr lang="zh-CN" altLang="en-US" sz="2000" noProof="1">
                <a:solidFill>
                  <a:srgbClr val="FF0000"/>
                </a:solidFill>
                <a:latin typeface="华文楷体" panose="02010600040101010101" pitchFamily="2" charset="-122"/>
                <a:ea typeface="华文楷体" panose="02010600040101010101" pitchFamily="2" charset="-122"/>
              </a:rPr>
              <a:t>混合销售</a:t>
            </a:r>
            <a:r>
              <a:rPr lang="zh-CN" altLang="en-US" sz="2000" noProof="1">
                <a:solidFill>
                  <a:prstClr val="black"/>
                </a:solidFill>
                <a:latin typeface="华文楷体" panose="02010600040101010101" pitchFamily="2" charset="-122"/>
                <a:ea typeface="华文楷体" panose="02010600040101010101" pitchFamily="2" charset="-122"/>
              </a:rPr>
              <a:t>，应分别核算货物和建筑服务的销售额，分别适用不同的税率或者征收率。</a:t>
            </a:r>
            <a:br>
              <a:rPr lang="en-US" altLang="zh-CN" sz="2000" b="1" dirty="0">
                <a:solidFill>
                  <a:prstClr val="black"/>
                </a:solidFill>
                <a:latin typeface="华文楷体" panose="02010600040101010101" pitchFamily="2" charset="-122"/>
                <a:ea typeface="华文楷体" panose="02010600040101010101" pitchFamily="2" charset="-122"/>
              </a:rPr>
            </a:br>
            <a:endParaRPr lang="en-US" altLang="zh-CN" sz="2000" b="1" noProof="1">
              <a:solidFill>
                <a:prstClr val="black"/>
              </a:solidFill>
              <a:latin typeface="华文楷体" panose="02010600040101010101" pitchFamily="2" charset="-122"/>
              <a:ea typeface="华文楷体" panose="02010600040101010101" pitchFamily="2" charset="-122"/>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1664537" y="744662"/>
            <a:ext cx="8235075" cy="646331"/>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defRPr/>
            </a:pPr>
            <a:r>
              <a:rPr kumimoji="0" lang="en-US" altLang="zh-CN" sz="3600" b="1" i="0" u="none" strike="noStrike" kern="0" cap="none" spc="0" normalizeH="0" baseline="0" noProof="0" dirty="0">
                <a:ln>
                  <a:noFill/>
                </a:ln>
                <a:solidFill>
                  <a:prstClr val="black"/>
                </a:solidFill>
                <a:effectLst/>
                <a:uLnTx/>
                <a:uFillTx/>
                <a:latin typeface="华文楷体" panose="02010600040101010101" pitchFamily="2" charset="-122"/>
                <a:ea typeface="华文楷体" panose="02010600040101010101" pitchFamily="2" charset="-122"/>
                <a:cs typeface="+mj-cs"/>
              </a:rPr>
              <a:t>3</a:t>
            </a:r>
            <a:r>
              <a:rPr kumimoji="0" lang="zh-CN" altLang="en-US" sz="3600" b="1" i="0" u="none" strike="noStrike" kern="0" cap="none" spc="0" normalizeH="0" baseline="0" noProof="0" dirty="0">
                <a:ln>
                  <a:noFill/>
                </a:ln>
                <a:solidFill>
                  <a:prstClr val="black"/>
                </a:solidFill>
                <a:effectLst/>
                <a:uLnTx/>
                <a:uFillTx/>
                <a:latin typeface="华文楷体" panose="02010600040101010101" pitchFamily="2" charset="-122"/>
                <a:ea typeface="华文楷体" panose="02010600040101010101" pitchFamily="2" charset="-122"/>
                <a:cs typeface="+mj-cs"/>
              </a:rPr>
              <a:t>、应纳税额计算</a:t>
            </a:r>
            <a:r>
              <a:rPr kumimoji="0" lang="en-US" altLang="zh-CN" sz="3600" b="1" i="0" u="none" strike="noStrike" kern="0" cap="none" spc="0" normalizeH="0" baseline="0" noProof="0" dirty="0">
                <a:ln>
                  <a:noFill/>
                </a:ln>
                <a:solidFill>
                  <a:prstClr val="black"/>
                </a:solidFill>
                <a:effectLst/>
                <a:uLnTx/>
                <a:uFillTx/>
                <a:latin typeface="华文楷体" panose="02010600040101010101" pitchFamily="2" charset="-122"/>
                <a:ea typeface="华文楷体" panose="02010600040101010101" pitchFamily="2" charset="-122"/>
                <a:cs typeface="+mj-cs"/>
              </a:rPr>
              <a:t>---</a:t>
            </a:r>
            <a:r>
              <a:rPr kumimoji="0" lang="zh-CN" altLang="en-US" sz="3600" b="1" i="0" u="none" strike="noStrike" kern="0" cap="none" spc="0" normalizeH="0" baseline="0" noProof="0" dirty="0">
                <a:ln>
                  <a:noFill/>
                </a:ln>
                <a:solidFill>
                  <a:prstClr val="black"/>
                </a:solidFill>
                <a:effectLst/>
                <a:uLnTx/>
                <a:uFillTx/>
                <a:latin typeface="华文楷体" panose="02010600040101010101" pitchFamily="2" charset="-122"/>
                <a:ea typeface="华文楷体" panose="02010600040101010101" pitchFamily="2" charset="-122"/>
                <a:cs typeface="+mj-cs"/>
              </a:rPr>
              <a:t>一般计税（进项税额）</a:t>
            </a:r>
            <a:endParaRPr kumimoji="0" lang="zh-CN" altLang="en-US" sz="1800" b="0" i="0" u="none" strike="noStrike" kern="0" cap="none" spc="0" normalizeH="0" baseline="0" noProof="0" dirty="0">
              <a:ln>
                <a:noFill/>
              </a:ln>
              <a:solidFill>
                <a:sysClr val="windowText" lastClr="000000"/>
              </a:solidFill>
              <a:effectLst/>
              <a:uLnTx/>
              <a:uFillTx/>
            </a:endParaRPr>
          </a:p>
        </p:txBody>
      </p:sp>
      <p:sp>
        <p:nvSpPr>
          <p:cNvPr id="3" name="矩形 2"/>
          <p:cNvSpPr/>
          <p:nvPr/>
        </p:nvSpPr>
        <p:spPr>
          <a:xfrm>
            <a:off x="1204599" y="1828800"/>
            <a:ext cx="9757250" cy="4124527"/>
          </a:xfrm>
          <a:prstGeom prst="rect">
            <a:avLst/>
          </a:prstGeom>
        </p:spPr>
        <p:txBody>
          <a:bodyPr wrap="square">
            <a:spAutoFit/>
          </a:bodyPr>
          <a:lstStyle/>
          <a:p>
            <a:pPr marL="635" lvl="0">
              <a:lnSpc>
                <a:spcPct val="90000"/>
              </a:lnSpc>
              <a:spcBef>
                <a:spcPts val="1000"/>
              </a:spcBef>
              <a:spcAft>
                <a:spcPct val="0"/>
              </a:spcAft>
              <a:defRPr/>
            </a:pPr>
            <a:r>
              <a:rPr lang="zh-CN" altLang="en-US" sz="2600" b="1" noProof="1">
                <a:solidFill>
                  <a:srgbClr val="FF0000"/>
                </a:solidFill>
                <a:latin typeface="华文楷体" panose="02010600040101010101" pitchFamily="2" charset="-122"/>
                <a:ea typeface="华文楷体" panose="02010600040101010101" pitchFamily="2" charset="-122"/>
              </a:rPr>
              <a:t>国家税务总局公告</a:t>
            </a:r>
            <a:r>
              <a:rPr lang="en-US" altLang="zh-CN" sz="2600" b="1" noProof="1">
                <a:solidFill>
                  <a:srgbClr val="FF0000"/>
                </a:solidFill>
                <a:latin typeface="华文楷体" panose="02010600040101010101" pitchFamily="2" charset="-122"/>
                <a:ea typeface="华文楷体" panose="02010600040101010101" pitchFamily="2" charset="-122"/>
              </a:rPr>
              <a:t>2017</a:t>
            </a:r>
            <a:r>
              <a:rPr lang="zh-CN" altLang="en-US" sz="2600" b="1" noProof="1">
                <a:solidFill>
                  <a:srgbClr val="FF0000"/>
                </a:solidFill>
                <a:latin typeface="华文楷体" panose="02010600040101010101" pitchFamily="2" charset="-122"/>
                <a:ea typeface="华文楷体" panose="02010600040101010101" pitchFamily="2" charset="-122"/>
              </a:rPr>
              <a:t>年第</a:t>
            </a:r>
            <a:r>
              <a:rPr lang="en-US" altLang="zh-CN" sz="2600" b="1" noProof="1">
                <a:solidFill>
                  <a:srgbClr val="FF0000"/>
                </a:solidFill>
                <a:latin typeface="华文楷体" panose="02010600040101010101" pitchFamily="2" charset="-122"/>
                <a:ea typeface="华文楷体" panose="02010600040101010101" pitchFamily="2" charset="-122"/>
              </a:rPr>
              <a:t>11</a:t>
            </a:r>
            <a:r>
              <a:rPr lang="zh-CN" altLang="en-US" sz="2600" b="1" noProof="1">
                <a:solidFill>
                  <a:srgbClr val="FF0000"/>
                </a:solidFill>
                <a:latin typeface="华文楷体" panose="02010600040101010101" pitchFamily="2" charset="-122"/>
                <a:ea typeface="华文楷体" panose="02010600040101010101" pitchFamily="2" charset="-122"/>
              </a:rPr>
              <a:t>号</a:t>
            </a:r>
            <a:endParaRPr lang="en-US" altLang="zh-CN" sz="2600" b="1" noProof="1">
              <a:solidFill>
                <a:srgbClr val="FF0000"/>
              </a:solidFill>
              <a:latin typeface="华文楷体" panose="02010600040101010101" pitchFamily="2" charset="-122"/>
              <a:ea typeface="华文楷体" panose="02010600040101010101" pitchFamily="2" charset="-122"/>
            </a:endParaRPr>
          </a:p>
          <a:p>
            <a:pPr marL="228600" lvl="0" indent="-228600">
              <a:lnSpc>
                <a:spcPct val="150000"/>
              </a:lnSpc>
              <a:spcBef>
                <a:spcPts val="1000"/>
              </a:spcBef>
              <a:spcAft>
                <a:spcPct val="0"/>
              </a:spcAft>
              <a:buFont typeface="Arial" panose="020B0604020202020204" pitchFamily="34" charset="0"/>
              <a:buChar char="•"/>
              <a:defRPr/>
            </a:pPr>
            <a:r>
              <a:rPr lang="zh-CN" altLang="en-US" sz="2600" noProof="1">
                <a:solidFill>
                  <a:prstClr val="black"/>
                </a:solidFill>
                <a:latin typeface="华文楷体" panose="02010600040101010101" pitchFamily="2" charset="-122"/>
                <a:ea typeface="华文楷体" panose="02010600040101010101" pitchFamily="2" charset="-122"/>
              </a:rPr>
              <a:t>二、建筑企业与发包方签订建筑合同后，</a:t>
            </a:r>
            <a:r>
              <a:rPr lang="en-US" altLang="zh-CN" sz="2600" noProof="1">
                <a:solidFill>
                  <a:srgbClr val="FF0000"/>
                </a:solidFill>
                <a:latin typeface="华文楷体" panose="02010600040101010101" pitchFamily="2" charset="-122"/>
                <a:ea typeface="华文楷体" panose="02010600040101010101" pitchFamily="2" charset="-122"/>
              </a:rPr>
              <a:t>1</a:t>
            </a:r>
            <a:r>
              <a:rPr lang="zh-CN" altLang="en-US" sz="2600" noProof="1">
                <a:solidFill>
                  <a:srgbClr val="FF0000"/>
                </a:solidFill>
                <a:latin typeface="华文楷体" panose="02010600040101010101" pitchFamily="2" charset="-122"/>
                <a:ea typeface="华文楷体" panose="02010600040101010101" pitchFamily="2" charset="-122"/>
              </a:rPr>
              <a:t>、以内部授权或者三方协议等方式，</a:t>
            </a:r>
            <a:r>
              <a:rPr lang="en-US" altLang="zh-CN" sz="2600" noProof="1">
                <a:solidFill>
                  <a:srgbClr val="FF0000"/>
                </a:solidFill>
                <a:latin typeface="华文楷体" panose="02010600040101010101" pitchFamily="2" charset="-122"/>
                <a:ea typeface="华文楷体" panose="02010600040101010101" pitchFamily="2" charset="-122"/>
              </a:rPr>
              <a:t>2</a:t>
            </a:r>
            <a:r>
              <a:rPr lang="zh-CN" altLang="en-US" sz="2600" noProof="1">
                <a:solidFill>
                  <a:srgbClr val="FF0000"/>
                </a:solidFill>
                <a:latin typeface="华文楷体" panose="02010600040101010101" pitchFamily="2" charset="-122"/>
                <a:ea typeface="华文楷体" panose="02010600040101010101" pitchFamily="2" charset="-122"/>
              </a:rPr>
              <a:t>、授权集团内其他纳税人（以下称“第三方”）为发包方提供建筑服务，</a:t>
            </a:r>
            <a:r>
              <a:rPr lang="en-US" altLang="zh-CN" sz="2600" noProof="1">
                <a:solidFill>
                  <a:srgbClr val="FF0000"/>
                </a:solidFill>
                <a:latin typeface="华文楷体" panose="02010600040101010101" pitchFamily="2" charset="-122"/>
                <a:ea typeface="华文楷体" panose="02010600040101010101" pitchFamily="2" charset="-122"/>
              </a:rPr>
              <a:t>3</a:t>
            </a:r>
            <a:r>
              <a:rPr lang="zh-CN" altLang="en-US" sz="2600" noProof="1">
                <a:solidFill>
                  <a:srgbClr val="FF0000"/>
                </a:solidFill>
                <a:latin typeface="华文楷体" panose="02010600040101010101" pitchFamily="2" charset="-122"/>
                <a:ea typeface="华文楷体" panose="02010600040101010101" pitchFamily="2" charset="-122"/>
              </a:rPr>
              <a:t>、并由第三方直接与发包方结算工程款的</a:t>
            </a:r>
            <a:r>
              <a:rPr lang="zh-CN" altLang="en-US" sz="2600" noProof="1">
                <a:solidFill>
                  <a:prstClr val="black"/>
                </a:solidFill>
                <a:latin typeface="华文楷体" panose="02010600040101010101" pitchFamily="2" charset="-122"/>
                <a:ea typeface="华文楷体" panose="02010600040101010101" pitchFamily="2" charset="-122"/>
              </a:rPr>
              <a:t>，由第三方缴纳增值税并向发包方开具增值税发票，与发包方签订建筑合同的建筑企业不缴纳增值税。发包方可凭实际提供建筑服务的纳税人开具的增值税专用发票抵扣进项税额。</a:t>
            </a:r>
            <a:endParaRPr lang="zh-CN" altLang="en-US" sz="2600" noProof="1">
              <a:solidFill>
                <a:prstClr val="black"/>
              </a:solidFill>
              <a:latin typeface="华文楷体" panose="02010600040101010101" pitchFamily="2" charset="-122"/>
              <a:ea typeface="华文楷体" panose="02010600040101010101" pitchFamily="2" charset="-122"/>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673481" y="1620733"/>
            <a:ext cx="10978276" cy="2859244"/>
          </a:xfrm>
          <a:prstGeom prst="rect">
            <a:avLst/>
          </a:prstGeom>
        </p:spPr>
        <p:txBody>
          <a:bodyPr wrap="square">
            <a:spAutoFit/>
          </a:bodyPr>
          <a:lstStyle/>
          <a:p>
            <a:pPr marL="228600" marR="0" lvl="0" indent="-228600" defTabSz="914400" eaLnBrk="1" fontAlgn="base" latinLnBrk="0" hangingPunct="1">
              <a:lnSpc>
                <a:spcPct val="90000"/>
              </a:lnSpc>
              <a:spcBef>
                <a:spcPts val="1000"/>
              </a:spcBef>
              <a:spcAft>
                <a:spcPct val="0"/>
              </a:spcAft>
              <a:buClrTx/>
              <a:buSzTx/>
              <a:buFont typeface="Arial" panose="020B0604020202020204" pitchFamily="34" charset="0"/>
              <a:buChar char="•"/>
              <a:defRPr/>
            </a:pPr>
            <a:r>
              <a:rPr kumimoji="0" lang="zh-CN" altLang="en-US" sz="2800" b="1" i="0" u="none" strike="noStrike" kern="0" cap="none" spc="0" normalizeH="0" baseline="0" noProof="0" dirty="0">
                <a:ln>
                  <a:noFill/>
                </a:ln>
                <a:solidFill>
                  <a:srgbClr val="FF0000"/>
                </a:solidFill>
                <a:effectLst/>
                <a:uLnTx/>
                <a:uFillTx/>
                <a:latin typeface="华文楷体" panose="02010600040101010101" pitchFamily="2" charset="-122"/>
                <a:ea typeface="华文楷体" panose="02010600040101010101" pitchFamily="2" charset="-122"/>
              </a:rPr>
              <a:t>财税</a:t>
            </a:r>
            <a:r>
              <a:rPr kumimoji="0" lang="en-US" altLang="zh-CN" sz="2800" b="1" i="0" u="none" strike="noStrike" kern="0" cap="none" spc="0" normalizeH="0" baseline="0" noProof="0" dirty="0">
                <a:ln>
                  <a:noFill/>
                </a:ln>
                <a:solidFill>
                  <a:srgbClr val="FF0000"/>
                </a:solidFill>
                <a:effectLst/>
                <a:uLnTx/>
                <a:uFillTx/>
                <a:latin typeface="华文楷体" panose="02010600040101010101" pitchFamily="2" charset="-122"/>
                <a:ea typeface="华文楷体" panose="02010600040101010101" pitchFamily="2" charset="-122"/>
              </a:rPr>
              <a:t>[2016]36</a:t>
            </a:r>
            <a:r>
              <a:rPr kumimoji="0" lang="zh-CN" altLang="en-US" sz="2800" b="1" i="0" u="none" strike="noStrike" kern="0" cap="none" spc="0" normalizeH="0" baseline="0" noProof="0" dirty="0">
                <a:ln>
                  <a:noFill/>
                </a:ln>
                <a:solidFill>
                  <a:srgbClr val="FF0000"/>
                </a:solidFill>
                <a:effectLst/>
                <a:uLnTx/>
                <a:uFillTx/>
                <a:latin typeface="华文楷体" panose="02010600040101010101" pitchFamily="2" charset="-122"/>
                <a:ea typeface="华文楷体" panose="02010600040101010101" pitchFamily="2" charset="-122"/>
              </a:rPr>
              <a:t>号附件</a:t>
            </a:r>
            <a:r>
              <a:rPr kumimoji="0" lang="en-US" altLang="zh-CN" sz="2800" b="1" i="0" u="none" strike="noStrike" kern="0" cap="none" spc="0" normalizeH="0" baseline="0" noProof="0" dirty="0">
                <a:ln>
                  <a:noFill/>
                </a:ln>
                <a:solidFill>
                  <a:srgbClr val="FF0000"/>
                </a:solidFill>
                <a:effectLst/>
                <a:uLnTx/>
                <a:uFillTx/>
                <a:latin typeface="华文楷体" panose="02010600040101010101" pitchFamily="2" charset="-122"/>
                <a:ea typeface="华文楷体" panose="02010600040101010101" pitchFamily="2" charset="-122"/>
              </a:rPr>
              <a:t>1</a:t>
            </a:r>
            <a:r>
              <a:rPr kumimoji="0" lang="zh-CN" altLang="en-US" sz="2800" b="1" i="0" u="none" strike="noStrike" kern="0" cap="none" spc="0" normalizeH="0" baseline="0" noProof="0" dirty="0">
                <a:ln>
                  <a:noFill/>
                </a:ln>
                <a:solidFill>
                  <a:srgbClr val="FF0000"/>
                </a:solidFill>
                <a:effectLst/>
                <a:uLnTx/>
                <a:uFillTx/>
                <a:latin typeface="华文楷体" panose="02010600040101010101" pitchFamily="2" charset="-122"/>
                <a:ea typeface="华文楷体" panose="02010600040101010101" pitchFamily="2" charset="-122"/>
              </a:rPr>
              <a:t>：</a:t>
            </a:r>
            <a:endParaRPr kumimoji="0" lang="en-US" altLang="zh-CN" sz="2800" b="1" i="0" u="none" strike="noStrike" kern="0" cap="none" spc="0" normalizeH="0" baseline="0" noProof="0" dirty="0">
              <a:ln>
                <a:noFill/>
              </a:ln>
              <a:solidFill>
                <a:srgbClr val="FF0000"/>
              </a:solidFill>
              <a:effectLst/>
              <a:uLnTx/>
              <a:uFillTx/>
              <a:latin typeface="华文楷体" panose="02010600040101010101" pitchFamily="2" charset="-122"/>
              <a:ea typeface="华文楷体" panose="02010600040101010101" pitchFamily="2" charset="-122"/>
            </a:endParaRPr>
          </a:p>
          <a:p>
            <a:pPr marL="228600" marR="0" lvl="0" indent="-228600" defTabSz="914400" eaLnBrk="1" fontAlgn="base" latinLnBrk="0" hangingPunct="1">
              <a:lnSpc>
                <a:spcPct val="90000"/>
              </a:lnSpc>
              <a:spcBef>
                <a:spcPts val="1000"/>
              </a:spcBef>
              <a:spcAft>
                <a:spcPct val="0"/>
              </a:spcAft>
              <a:buClrTx/>
              <a:buSzTx/>
              <a:buFont typeface="Arial" panose="020B0604020202020204" pitchFamily="34" charset="0"/>
              <a:buChar char="•"/>
              <a:defRPr/>
            </a:pPr>
            <a:r>
              <a:rPr kumimoji="0" lang="zh-CN" altLang="en-US" sz="2400" b="0" i="0" u="none" strike="noStrike" kern="0" cap="none" spc="0" normalizeH="0" baseline="0" noProof="0" dirty="0">
                <a:ln>
                  <a:noFill/>
                </a:ln>
                <a:solidFill>
                  <a:prstClr val="black"/>
                </a:solidFill>
                <a:effectLst/>
                <a:uLnTx/>
                <a:uFillTx/>
                <a:latin typeface="华文楷体" panose="02010600040101010101" pitchFamily="2" charset="-122"/>
                <a:ea typeface="华文楷体" panose="02010600040101010101" pitchFamily="2" charset="-122"/>
              </a:rPr>
              <a:t>第二十九条 适用一般计税方法的纳税人</a:t>
            </a:r>
            <a:r>
              <a:rPr kumimoji="0" lang="en-US" altLang="zh-CN" sz="2400" b="0" i="0" u="none" strike="noStrike" kern="0" cap="none" spc="0" normalizeH="0" baseline="0" noProof="0" dirty="0">
                <a:ln>
                  <a:noFill/>
                </a:ln>
                <a:solidFill>
                  <a:prstClr val="black"/>
                </a:solidFill>
                <a:effectLst/>
                <a:uLnTx/>
                <a:uFillTx/>
                <a:latin typeface="华文楷体" panose="02010600040101010101" pitchFamily="2" charset="-122"/>
                <a:ea typeface="华文楷体" panose="02010600040101010101" pitchFamily="2" charset="-122"/>
              </a:rPr>
              <a:t>,</a:t>
            </a:r>
            <a:r>
              <a:rPr kumimoji="0" lang="zh-CN" altLang="en-US" sz="2400" b="0" i="0" u="none" strike="noStrike" kern="0" cap="none" spc="0" normalizeH="0" baseline="0" noProof="0" dirty="0">
                <a:ln>
                  <a:noFill/>
                </a:ln>
                <a:solidFill>
                  <a:prstClr val="black"/>
                </a:solidFill>
                <a:effectLst/>
                <a:uLnTx/>
                <a:uFillTx/>
                <a:latin typeface="华文楷体" panose="02010600040101010101" pitchFamily="2" charset="-122"/>
                <a:ea typeface="华文楷体" panose="02010600040101010101" pitchFamily="2" charset="-122"/>
              </a:rPr>
              <a:t>兼营简易计税方法计税项目、免征增值税项目而</a:t>
            </a:r>
            <a:r>
              <a:rPr kumimoji="0" lang="zh-CN" altLang="en-US" sz="2400" b="0" i="0" u="none" strike="noStrike" kern="0" cap="none" spc="0" normalizeH="0" baseline="0" noProof="0" dirty="0">
                <a:ln>
                  <a:noFill/>
                </a:ln>
                <a:solidFill>
                  <a:srgbClr val="FF0000"/>
                </a:solidFill>
                <a:effectLst/>
                <a:uLnTx/>
                <a:uFillTx/>
                <a:latin typeface="华文楷体" panose="02010600040101010101" pitchFamily="2" charset="-122"/>
                <a:ea typeface="华文楷体" panose="02010600040101010101" pitchFamily="2" charset="-122"/>
              </a:rPr>
              <a:t>无法划分不得抵扣的进项税额</a:t>
            </a:r>
            <a:r>
              <a:rPr kumimoji="0" lang="zh-CN" altLang="en-US" sz="2400" b="0" i="0" u="none" strike="noStrike" kern="0" cap="none" spc="0" normalizeH="0" baseline="0" noProof="0" dirty="0">
                <a:ln>
                  <a:noFill/>
                </a:ln>
                <a:solidFill>
                  <a:prstClr val="black"/>
                </a:solidFill>
                <a:effectLst/>
                <a:uLnTx/>
                <a:uFillTx/>
                <a:latin typeface="华文楷体" panose="02010600040101010101" pitchFamily="2" charset="-122"/>
                <a:ea typeface="华文楷体" panose="02010600040101010101" pitchFamily="2" charset="-122"/>
              </a:rPr>
              <a:t>，按照下列公式计算不得抵扣的进项税额：</a:t>
            </a:r>
            <a:endParaRPr kumimoji="0" lang="zh-CN" altLang="en-US" sz="2400" b="0" i="0" u="none" strike="noStrike" kern="0" cap="none" spc="0" normalizeH="0" baseline="0" noProof="0" dirty="0">
              <a:ln>
                <a:noFill/>
              </a:ln>
              <a:solidFill>
                <a:prstClr val="black"/>
              </a:solidFill>
              <a:effectLst/>
              <a:uLnTx/>
              <a:uFillTx/>
              <a:latin typeface="华文楷体" panose="02010600040101010101" pitchFamily="2" charset="-122"/>
              <a:ea typeface="华文楷体" panose="02010600040101010101" pitchFamily="2" charset="-122"/>
            </a:endParaRPr>
          </a:p>
          <a:p>
            <a:pPr marL="228600" marR="0" lvl="0" indent="-228600" defTabSz="914400" eaLnBrk="1" fontAlgn="base" latinLnBrk="0" hangingPunct="1">
              <a:lnSpc>
                <a:spcPct val="90000"/>
              </a:lnSpc>
              <a:spcBef>
                <a:spcPts val="1000"/>
              </a:spcBef>
              <a:spcAft>
                <a:spcPct val="0"/>
              </a:spcAft>
              <a:buClrTx/>
              <a:buSzTx/>
              <a:buFont typeface="Arial" panose="020B0604020202020204" pitchFamily="34" charset="0"/>
              <a:buChar char="•"/>
              <a:defRPr/>
            </a:pPr>
            <a:r>
              <a:rPr kumimoji="0" lang="zh-CN" altLang="en-US" sz="2400" b="0" i="0" u="none" strike="noStrike" kern="0" cap="none" spc="0" normalizeH="0" baseline="0" noProof="0" dirty="0">
                <a:ln>
                  <a:noFill/>
                </a:ln>
                <a:solidFill>
                  <a:prstClr val="black"/>
                </a:solidFill>
                <a:effectLst/>
                <a:uLnTx/>
                <a:uFillTx/>
                <a:latin typeface="华文楷体" panose="02010600040101010101" pitchFamily="2" charset="-122"/>
                <a:ea typeface="华文楷体" panose="02010600040101010101" pitchFamily="2" charset="-122"/>
              </a:rPr>
              <a:t>不得抵扣的进项税额＝当期无法划分的全部进项税额</a:t>
            </a:r>
            <a:r>
              <a:rPr kumimoji="0" lang="zh-CN" altLang="zh-CN" sz="2400" b="0" i="0" u="none" strike="noStrike" kern="0" cap="none" spc="0" normalizeH="0" baseline="0" noProof="0" dirty="0">
                <a:ln>
                  <a:noFill/>
                </a:ln>
                <a:solidFill>
                  <a:prstClr val="black"/>
                </a:solidFill>
                <a:effectLst/>
                <a:uLnTx/>
                <a:uFillTx/>
                <a:latin typeface="华文楷体" panose="02010600040101010101" pitchFamily="2" charset="-122"/>
                <a:ea typeface="华文楷体" panose="02010600040101010101" pitchFamily="2" charset="-122"/>
              </a:rPr>
              <a:t>×</a:t>
            </a:r>
            <a:r>
              <a:rPr kumimoji="0" lang="zh-CN" altLang="en-US" sz="2400" b="0" i="0" u="none" strike="noStrike" kern="0" cap="none" spc="0" normalizeH="0" baseline="0" noProof="0" dirty="0">
                <a:ln>
                  <a:noFill/>
                </a:ln>
                <a:solidFill>
                  <a:prstClr val="black"/>
                </a:solidFill>
                <a:effectLst/>
                <a:uLnTx/>
                <a:uFillTx/>
                <a:latin typeface="华文楷体" panose="02010600040101010101" pitchFamily="2" charset="-122"/>
                <a:ea typeface="华文楷体" panose="02010600040101010101" pitchFamily="2" charset="-122"/>
              </a:rPr>
              <a:t>（当期简易计税方法计税项目</a:t>
            </a:r>
            <a:r>
              <a:rPr kumimoji="0" lang="zh-CN" altLang="en-US" sz="2400" b="0" i="0" u="none" strike="noStrike" kern="0" cap="none" spc="0" normalizeH="0" baseline="0" noProof="0" dirty="0">
                <a:ln>
                  <a:noFill/>
                </a:ln>
                <a:solidFill>
                  <a:srgbClr val="FF0000"/>
                </a:solidFill>
                <a:effectLst/>
                <a:uLnTx/>
                <a:uFillTx/>
                <a:latin typeface="华文楷体" panose="02010600040101010101" pitchFamily="2" charset="-122"/>
                <a:ea typeface="华文楷体" panose="02010600040101010101" pitchFamily="2" charset="-122"/>
              </a:rPr>
              <a:t>销售额</a:t>
            </a:r>
            <a:r>
              <a:rPr kumimoji="0" lang="en-US" altLang="zh-CN" sz="2400" b="0" i="0" u="none" strike="noStrike" kern="0" cap="none" spc="0" normalizeH="0" baseline="0" noProof="0" dirty="0">
                <a:ln>
                  <a:noFill/>
                </a:ln>
                <a:solidFill>
                  <a:prstClr val="black"/>
                </a:solidFill>
                <a:effectLst/>
                <a:uLnTx/>
                <a:uFillTx/>
                <a:latin typeface="华文楷体" panose="02010600040101010101" pitchFamily="2" charset="-122"/>
                <a:ea typeface="华文楷体" panose="02010600040101010101" pitchFamily="2" charset="-122"/>
              </a:rPr>
              <a:t>+</a:t>
            </a:r>
            <a:r>
              <a:rPr kumimoji="0" lang="zh-CN" altLang="en-US" sz="2400" b="0" i="0" u="none" strike="noStrike" kern="0" cap="none" spc="0" normalizeH="0" baseline="0" noProof="0" dirty="0">
                <a:ln>
                  <a:noFill/>
                </a:ln>
                <a:solidFill>
                  <a:prstClr val="black"/>
                </a:solidFill>
                <a:effectLst/>
                <a:uLnTx/>
                <a:uFillTx/>
                <a:latin typeface="华文楷体" panose="02010600040101010101" pitchFamily="2" charset="-122"/>
                <a:ea typeface="华文楷体" panose="02010600040101010101" pitchFamily="2" charset="-122"/>
              </a:rPr>
              <a:t>免征增值税项目</a:t>
            </a:r>
            <a:r>
              <a:rPr kumimoji="0" lang="zh-CN" altLang="en-US" sz="2400" b="0" i="0" u="none" strike="noStrike" kern="0" cap="none" spc="0" normalizeH="0" baseline="0" noProof="0" dirty="0">
                <a:ln>
                  <a:noFill/>
                </a:ln>
                <a:solidFill>
                  <a:srgbClr val="FF0000"/>
                </a:solidFill>
                <a:effectLst/>
                <a:uLnTx/>
                <a:uFillTx/>
                <a:latin typeface="华文楷体" panose="02010600040101010101" pitchFamily="2" charset="-122"/>
                <a:ea typeface="华文楷体" panose="02010600040101010101" pitchFamily="2" charset="-122"/>
              </a:rPr>
              <a:t>销售额</a:t>
            </a:r>
            <a:r>
              <a:rPr kumimoji="0" lang="zh-CN" altLang="en-US" sz="2400" b="0" i="0" u="none" strike="noStrike" kern="0" cap="none" spc="0" normalizeH="0" baseline="0" noProof="0" dirty="0">
                <a:ln>
                  <a:noFill/>
                </a:ln>
                <a:solidFill>
                  <a:prstClr val="black"/>
                </a:solidFill>
                <a:effectLst/>
                <a:uLnTx/>
                <a:uFillTx/>
                <a:latin typeface="华文楷体" panose="02010600040101010101" pitchFamily="2" charset="-122"/>
                <a:ea typeface="华文楷体" panose="02010600040101010101" pitchFamily="2" charset="-122"/>
              </a:rPr>
              <a:t>）</a:t>
            </a:r>
            <a:r>
              <a:rPr kumimoji="0" lang="zh-CN" altLang="zh-CN" sz="2400" b="0" i="0" u="none" strike="noStrike" kern="0" cap="none" spc="0" normalizeH="0" baseline="0" noProof="0" dirty="0">
                <a:ln>
                  <a:noFill/>
                </a:ln>
                <a:solidFill>
                  <a:prstClr val="black"/>
                </a:solidFill>
                <a:effectLst/>
                <a:uLnTx/>
                <a:uFillTx/>
                <a:latin typeface="华文楷体" panose="02010600040101010101" pitchFamily="2" charset="-122"/>
                <a:ea typeface="华文楷体" panose="02010600040101010101" pitchFamily="2" charset="-122"/>
              </a:rPr>
              <a:t>÷</a:t>
            </a:r>
            <a:r>
              <a:rPr kumimoji="0" lang="zh-CN" altLang="en-US" sz="2400" b="0" i="0" u="none" strike="noStrike" kern="0" cap="none" spc="0" normalizeH="0" baseline="0" noProof="0" dirty="0">
                <a:ln>
                  <a:noFill/>
                </a:ln>
                <a:solidFill>
                  <a:prstClr val="black"/>
                </a:solidFill>
                <a:effectLst/>
                <a:uLnTx/>
                <a:uFillTx/>
                <a:latin typeface="华文楷体" panose="02010600040101010101" pitchFamily="2" charset="-122"/>
                <a:ea typeface="华文楷体" panose="02010600040101010101" pitchFamily="2" charset="-122"/>
              </a:rPr>
              <a:t>当期全部</a:t>
            </a:r>
            <a:r>
              <a:rPr kumimoji="0" lang="zh-CN" altLang="en-US" sz="2400" b="0" i="0" u="none" strike="noStrike" kern="0" cap="none" spc="0" normalizeH="0" baseline="0" noProof="0" dirty="0">
                <a:ln>
                  <a:noFill/>
                </a:ln>
                <a:solidFill>
                  <a:srgbClr val="FF0000"/>
                </a:solidFill>
                <a:effectLst/>
                <a:uLnTx/>
                <a:uFillTx/>
                <a:latin typeface="华文楷体" panose="02010600040101010101" pitchFamily="2" charset="-122"/>
                <a:ea typeface="华文楷体" panose="02010600040101010101" pitchFamily="2" charset="-122"/>
              </a:rPr>
              <a:t>销售额</a:t>
            </a:r>
            <a:endParaRPr kumimoji="0" lang="zh-CN" altLang="en-US" sz="2400" b="0" i="0" u="none" strike="noStrike" kern="0" cap="none" spc="0" normalizeH="0" baseline="0" noProof="0" dirty="0">
              <a:ln>
                <a:noFill/>
              </a:ln>
              <a:solidFill>
                <a:srgbClr val="FF0000"/>
              </a:solidFill>
              <a:effectLst/>
              <a:uLnTx/>
              <a:uFillTx/>
              <a:latin typeface="华文楷体" panose="02010600040101010101" pitchFamily="2" charset="-122"/>
              <a:ea typeface="华文楷体" panose="02010600040101010101" pitchFamily="2" charset="-122"/>
            </a:endParaRPr>
          </a:p>
          <a:p>
            <a:pPr marL="228600" marR="0" lvl="0" indent="-228600" defTabSz="914400" eaLnBrk="1" fontAlgn="base" latinLnBrk="0" hangingPunct="1">
              <a:lnSpc>
                <a:spcPct val="90000"/>
              </a:lnSpc>
              <a:spcBef>
                <a:spcPts val="1000"/>
              </a:spcBef>
              <a:spcAft>
                <a:spcPct val="0"/>
              </a:spcAft>
              <a:buClrTx/>
              <a:buSzTx/>
              <a:buFont typeface="Arial" panose="020B0604020202020204" pitchFamily="34" charset="0"/>
              <a:buChar char="•"/>
              <a:defRPr/>
            </a:pPr>
            <a:r>
              <a:rPr kumimoji="0" lang="zh-CN" altLang="en-US" sz="2400" b="0" i="0" u="none" strike="noStrike" kern="0" cap="none" spc="0" normalizeH="0" baseline="0" noProof="0" dirty="0">
                <a:ln>
                  <a:noFill/>
                </a:ln>
                <a:solidFill>
                  <a:prstClr val="black"/>
                </a:solidFill>
                <a:effectLst/>
                <a:uLnTx/>
                <a:uFillTx/>
                <a:latin typeface="华文楷体" panose="02010600040101010101" pitchFamily="2" charset="-122"/>
                <a:ea typeface="华文楷体" panose="02010600040101010101" pitchFamily="2" charset="-122"/>
              </a:rPr>
              <a:t>主管税务机关可以按照上述公式依据年度数据对不得抵扣的进项税额进行清算</a:t>
            </a:r>
            <a:endParaRPr kumimoji="0" lang="zh-CN" altLang="en-US" sz="1800" b="0" i="0" u="none" strike="noStrike" kern="0" cap="none" spc="0" normalizeH="0" baseline="0" noProof="0" dirty="0">
              <a:ln>
                <a:noFill/>
              </a:ln>
              <a:solidFill>
                <a:sysClr val="windowText" lastClr="000000"/>
              </a:solidFill>
              <a:effectLst/>
              <a:uLnTx/>
              <a:uFillTx/>
            </a:endParaRPr>
          </a:p>
        </p:txBody>
      </p:sp>
      <p:sp>
        <p:nvSpPr>
          <p:cNvPr id="3" name="矩形 2"/>
          <p:cNvSpPr/>
          <p:nvPr/>
        </p:nvSpPr>
        <p:spPr>
          <a:xfrm>
            <a:off x="1034860" y="443512"/>
            <a:ext cx="8235075" cy="646331"/>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defRPr/>
            </a:pPr>
            <a:r>
              <a:rPr kumimoji="0" lang="en-US" altLang="zh-CN" sz="3600" b="1" i="0" u="none" strike="noStrike" kern="0" cap="none" spc="0" normalizeH="0" baseline="0" noProof="0" dirty="0">
                <a:ln>
                  <a:noFill/>
                </a:ln>
                <a:solidFill>
                  <a:prstClr val="black"/>
                </a:solidFill>
                <a:effectLst/>
                <a:uLnTx/>
                <a:uFillTx/>
                <a:latin typeface="华文楷体" panose="02010600040101010101" pitchFamily="2" charset="-122"/>
                <a:ea typeface="华文楷体" panose="02010600040101010101" pitchFamily="2" charset="-122"/>
                <a:cs typeface="+mj-cs"/>
              </a:rPr>
              <a:t>3</a:t>
            </a:r>
            <a:r>
              <a:rPr kumimoji="0" lang="zh-CN" altLang="en-US" sz="3600" b="1" i="0" u="none" strike="noStrike" kern="0" cap="none" spc="0" normalizeH="0" baseline="0" noProof="0" dirty="0">
                <a:ln>
                  <a:noFill/>
                </a:ln>
                <a:solidFill>
                  <a:prstClr val="black"/>
                </a:solidFill>
                <a:effectLst/>
                <a:uLnTx/>
                <a:uFillTx/>
                <a:latin typeface="华文楷体" panose="02010600040101010101" pitchFamily="2" charset="-122"/>
                <a:ea typeface="华文楷体" panose="02010600040101010101" pitchFamily="2" charset="-122"/>
                <a:cs typeface="+mj-cs"/>
              </a:rPr>
              <a:t>、应纳税额计算</a:t>
            </a:r>
            <a:r>
              <a:rPr kumimoji="0" lang="en-US" altLang="zh-CN" sz="3600" b="1" i="0" u="none" strike="noStrike" kern="0" cap="none" spc="0" normalizeH="0" baseline="0" noProof="0" dirty="0">
                <a:ln>
                  <a:noFill/>
                </a:ln>
                <a:solidFill>
                  <a:prstClr val="black"/>
                </a:solidFill>
                <a:effectLst/>
                <a:uLnTx/>
                <a:uFillTx/>
                <a:latin typeface="华文楷体" panose="02010600040101010101" pitchFamily="2" charset="-122"/>
                <a:ea typeface="华文楷体" panose="02010600040101010101" pitchFamily="2" charset="-122"/>
                <a:cs typeface="+mj-cs"/>
              </a:rPr>
              <a:t>---</a:t>
            </a:r>
            <a:r>
              <a:rPr kumimoji="0" lang="zh-CN" altLang="en-US" sz="3600" b="1" i="0" u="none" strike="noStrike" kern="0" cap="none" spc="0" normalizeH="0" baseline="0" noProof="0" dirty="0">
                <a:ln>
                  <a:noFill/>
                </a:ln>
                <a:solidFill>
                  <a:prstClr val="black"/>
                </a:solidFill>
                <a:effectLst/>
                <a:uLnTx/>
                <a:uFillTx/>
                <a:latin typeface="华文楷体" panose="02010600040101010101" pitchFamily="2" charset="-122"/>
                <a:ea typeface="华文楷体" panose="02010600040101010101" pitchFamily="2" charset="-122"/>
                <a:cs typeface="+mj-cs"/>
              </a:rPr>
              <a:t>一般计税（进项税额）</a:t>
            </a:r>
            <a:endParaRPr kumimoji="0" lang="zh-CN" altLang="en-US" sz="1800" b="0" i="0" u="none" strike="noStrike" kern="0" cap="none" spc="0" normalizeH="0" baseline="0" noProof="0" dirty="0">
              <a:ln>
                <a:noFill/>
              </a:ln>
              <a:solidFill>
                <a:sysClr val="windowText" lastClr="000000"/>
              </a:solidFill>
              <a:effectLst/>
              <a:uLnTx/>
              <a:uFillTx/>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903449" y="1385289"/>
            <a:ext cx="9992694" cy="2012987"/>
          </a:xfrm>
          <a:prstGeom prst="rect">
            <a:avLst/>
          </a:prstGeom>
        </p:spPr>
        <p:txBody>
          <a:bodyPr wrap="square">
            <a:spAutoFit/>
          </a:bodyPr>
          <a:lstStyle/>
          <a:p>
            <a:pPr marL="228600" lvl="0" indent="-228600" fontAlgn="base">
              <a:lnSpc>
                <a:spcPct val="90000"/>
              </a:lnSpc>
              <a:spcBef>
                <a:spcPts val="1000"/>
              </a:spcBef>
              <a:spcAft>
                <a:spcPct val="0"/>
              </a:spcAft>
            </a:pPr>
            <a:r>
              <a:rPr lang="zh-CN" altLang="en-US" sz="2000" b="1" dirty="0">
                <a:solidFill>
                  <a:srgbClr val="FF0000"/>
                </a:solidFill>
                <a:latin typeface="华文楷体" panose="02010600040101010101" pitchFamily="2" charset="-122"/>
                <a:ea typeface="华文楷体" panose="02010600040101010101" pitchFamily="2" charset="-122"/>
              </a:rPr>
              <a:t>国家税务总局公告</a:t>
            </a:r>
            <a:r>
              <a:rPr lang="en-US" altLang="zh-CN" sz="2000" b="1" dirty="0">
                <a:solidFill>
                  <a:srgbClr val="FF0000"/>
                </a:solidFill>
                <a:latin typeface="华文楷体" panose="02010600040101010101" pitchFamily="2" charset="-122"/>
                <a:ea typeface="华文楷体" panose="02010600040101010101" pitchFamily="2" charset="-122"/>
              </a:rPr>
              <a:t>2016</a:t>
            </a:r>
            <a:r>
              <a:rPr lang="zh-CN" altLang="en-US" sz="2000" b="1" dirty="0">
                <a:solidFill>
                  <a:srgbClr val="FF0000"/>
                </a:solidFill>
                <a:latin typeface="华文楷体" panose="02010600040101010101" pitchFamily="2" charset="-122"/>
                <a:ea typeface="华文楷体" panose="02010600040101010101" pitchFamily="2" charset="-122"/>
              </a:rPr>
              <a:t>年</a:t>
            </a:r>
            <a:r>
              <a:rPr lang="en-US" altLang="zh-CN" sz="2000" b="1" dirty="0">
                <a:solidFill>
                  <a:srgbClr val="FF0000"/>
                </a:solidFill>
                <a:latin typeface="华文楷体" panose="02010600040101010101" pitchFamily="2" charset="-122"/>
                <a:ea typeface="华文楷体" panose="02010600040101010101" pitchFamily="2" charset="-122"/>
              </a:rPr>
              <a:t>18</a:t>
            </a:r>
            <a:r>
              <a:rPr lang="zh-CN" altLang="en-US" sz="2000" b="1" dirty="0">
                <a:solidFill>
                  <a:srgbClr val="FF0000"/>
                </a:solidFill>
                <a:latin typeface="华文楷体" panose="02010600040101010101" pitchFamily="2" charset="-122"/>
                <a:ea typeface="华文楷体" panose="02010600040101010101" pitchFamily="2" charset="-122"/>
              </a:rPr>
              <a:t>号</a:t>
            </a:r>
            <a:endParaRPr lang="en-US" altLang="zh-CN" sz="2000" b="1" dirty="0">
              <a:solidFill>
                <a:srgbClr val="FF0000"/>
              </a:solidFill>
              <a:latin typeface="华文楷体" panose="02010600040101010101" pitchFamily="2" charset="-122"/>
              <a:ea typeface="华文楷体" panose="02010600040101010101" pitchFamily="2" charset="-122"/>
            </a:endParaRPr>
          </a:p>
          <a:p>
            <a:pPr marL="228600" lvl="0" indent="-228600" fontAlgn="base">
              <a:lnSpc>
                <a:spcPct val="90000"/>
              </a:lnSpc>
              <a:spcBef>
                <a:spcPts val="1000"/>
              </a:spcBef>
              <a:spcAft>
                <a:spcPct val="0"/>
              </a:spcAft>
              <a:buFont typeface="Arial" panose="020B0604020202020204" pitchFamily="34" charset="0"/>
              <a:buChar char="•"/>
            </a:pPr>
            <a:r>
              <a:rPr lang="zh-CN" altLang="en-US" sz="2000" dirty="0">
                <a:solidFill>
                  <a:prstClr val="black"/>
                </a:solidFill>
                <a:latin typeface="华文楷体" panose="02010600040101010101" pitchFamily="2" charset="-122"/>
                <a:ea typeface="华文楷体" panose="02010600040101010101" pitchFamily="2" charset="-122"/>
              </a:rPr>
              <a:t>第十三条 一般纳税人销售自行开发的房地产项目，</a:t>
            </a:r>
            <a:r>
              <a:rPr lang="zh-CN" altLang="en-US" sz="2000" dirty="0">
                <a:solidFill>
                  <a:srgbClr val="FF0000"/>
                </a:solidFill>
                <a:latin typeface="华文楷体" panose="02010600040101010101" pitchFamily="2" charset="-122"/>
                <a:ea typeface="华文楷体" panose="02010600040101010101" pitchFamily="2" charset="-122"/>
              </a:rPr>
              <a:t>兼有</a:t>
            </a:r>
            <a:r>
              <a:rPr lang="zh-CN" altLang="en-US" sz="2000" dirty="0">
                <a:solidFill>
                  <a:prstClr val="black"/>
                </a:solidFill>
                <a:latin typeface="华文楷体" panose="02010600040101010101" pitchFamily="2" charset="-122"/>
                <a:ea typeface="华文楷体" panose="02010600040101010101" pitchFamily="2" charset="-122"/>
              </a:rPr>
              <a:t>一般计税方法计税、简易计税方法计税、免征增值税的房地产项目而</a:t>
            </a:r>
            <a:r>
              <a:rPr lang="zh-CN" altLang="en-US" sz="2000" dirty="0">
                <a:solidFill>
                  <a:srgbClr val="C00000"/>
                </a:solidFill>
                <a:latin typeface="华文楷体" panose="02010600040101010101" pitchFamily="2" charset="-122"/>
                <a:ea typeface="华文楷体" panose="02010600040101010101" pitchFamily="2" charset="-122"/>
              </a:rPr>
              <a:t>无法划分不得抵扣的进项税额的</a:t>
            </a:r>
            <a:r>
              <a:rPr lang="zh-CN" altLang="en-US" sz="2000" dirty="0">
                <a:solidFill>
                  <a:prstClr val="black"/>
                </a:solidFill>
                <a:latin typeface="华文楷体" panose="02010600040101010101" pitchFamily="2" charset="-122"/>
                <a:ea typeface="华文楷体" panose="02010600040101010101" pitchFamily="2" charset="-122"/>
              </a:rPr>
              <a:t>，</a:t>
            </a:r>
            <a:r>
              <a:rPr lang="zh-CN" altLang="en-US" sz="2000" dirty="0">
                <a:solidFill>
                  <a:srgbClr val="FF0000"/>
                </a:solidFill>
                <a:latin typeface="华文楷体" panose="02010600040101010101" pitchFamily="2" charset="-122"/>
                <a:ea typeface="华文楷体" panose="02010600040101010101" pitchFamily="2" charset="-122"/>
              </a:rPr>
              <a:t>应以</a:t>
            </a:r>
            <a:r>
              <a:rPr lang="zh-CN" altLang="zh-CN" sz="2000" dirty="0">
                <a:solidFill>
                  <a:srgbClr val="FF0000"/>
                </a:solidFill>
                <a:latin typeface="华文楷体" panose="02010600040101010101" pitchFamily="2" charset="-122"/>
                <a:ea typeface="华文楷体" panose="02010600040101010101" pitchFamily="2" charset="-122"/>
              </a:rPr>
              <a:t>《</a:t>
            </a:r>
            <a:r>
              <a:rPr lang="zh-CN" altLang="en-US" sz="2000" dirty="0">
                <a:solidFill>
                  <a:srgbClr val="FF0000"/>
                </a:solidFill>
                <a:latin typeface="华文楷体" panose="02010600040101010101" pitchFamily="2" charset="-122"/>
                <a:ea typeface="华文楷体" panose="02010600040101010101" pitchFamily="2" charset="-122"/>
              </a:rPr>
              <a:t>建筑工程施工许可证</a:t>
            </a:r>
            <a:r>
              <a:rPr lang="zh-CN" altLang="zh-CN" sz="2000" dirty="0">
                <a:solidFill>
                  <a:srgbClr val="FF0000"/>
                </a:solidFill>
                <a:latin typeface="华文楷体" panose="02010600040101010101" pitchFamily="2" charset="-122"/>
                <a:ea typeface="华文楷体" panose="02010600040101010101" pitchFamily="2" charset="-122"/>
              </a:rPr>
              <a:t>》</a:t>
            </a:r>
            <a:r>
              <a:rPr lang="zh-CN" altLang="en-US" sz="2000" dirty="0">
                <a:solidFill>
                  <a:srgbClr val="FF0000"/>
                </a:solidFill>
                <a:latin typeface="华文楷体" panose="02010600040101010101" pitchFamily="2" charset="-122"/>
                <a:ea typeface="华文楷体" panose="02010600040101010101" pitchFamily="2" charset="-122"/>
              </a:rPr>
              <a:t>注明的</a:t>
            </a:r>
            <a:r>
              <a:rPr lang="en-US" altLang="zh-CN" sz="2000" dirty="0">
                <a:solidFill>
                  <a:srgbClr val="FF0000"/>
                </a:solidFill>
                <a:latin typeface="华文楷体" panose="02010600040101010101" pitchFamily="2" charset="-122"/>
                <a:ea typeface="华文楷体" panose="02010600040101010101" pitchFamily="2" charset="-122"/>
              </a:rPr>
              <a:t>“</a:t>
            </a:r>
            <a:r>
              <a:rPr lang="zh-CN" altLang="en-US" sz="2000" dirty="0">
                <a:solidFill>
                  <a:srgbClr val="FF0000"/>
                </a:solidFill>
                <a:latin typeface="华文楷体" panose="02010600040101010101" pitchFamily="2" charset="-122"/>
                <a:ea typeface="华文楷体" panose="02010600040101010101" pitchFamily="2" charset="-122"/>
              </a:rPr>
              <a:t>建设规模</a:t>
            </a:r>
            <a:r>
              <a:rPr lang="en-US" altLang="zh-CN" sz="2000" dirty="0">
                <a:solidFill>
                  <a:srgbClr val="FF0000"/>
                </a:solidFill>
                <a:latin typeface="华文楷体" panose="02010600040101010101" pitchFamily="2" charset="-122"/>
                <a:ea typeface="华文楷体" panose="02010600040101010101" pitchFamily="2" charset="-122"/>
              </a:rPr>
              <a:t>”</a:t>
            </a:r>
            <a:r>
              <a:rPr lang="zh-CN" altLang="en-US" sz="2000" dirty="0">
                <a:solidFill>
                  <a:srgbClr val="FF0000"/>
                </a:solidFill>
                <a:latin typeface="华文楷体" panose="02010600040101010101" pitchFamily="2" charset="-122"/>
                <a:ea typeface="华文楷体" panose="02010600040101010101" pitchFamily="2" charset="-122"/>
              </a:rPr>
              <a:t>为依据进行划分</a:t>
            </a:r>
            <a:r>
              <a:rPr lang="zh-CN" altLang="en-US" sz="2000" dirty="0">
                <a:solidFill>
                  <a:prstClr val="black"/>
                </a:solidFill>
                <a:latin typeface="华文楷体" panose="02010600040101010101" pitchFamily="2" charset="-122"/>
                <a:ea typeface="华文楷体" panose="02010600040101010101" pitchFamily="2" charset="-122"/>
              </a:rPr>
              <a:t>。</a:t>
            </a:r>
            <a:endParaRPr lang="zh-CN" altLang="en-US" sz="2000" dirty="0">
              <a:solidFill>
                <a:prstClr val="black"/>
              </a:solidFill>
              <a:latin typeface="华文楷体" panose="02010600040101010101" pitchFamily="2" charset="-122"/>
              <a:ea typeface="华文楷体" panose="02010600040101010101" pitchFamily="2" charset="-122"/>
            </a:endParaRPr>
          </a:p>
          <a:p>
            <a:pPr marL="228600" lvl="0" indent="-228600" fontAlgn="base">
              <a:lnSpc>
                <a:spcPct val="90000"/>
              </a:lnSpc>
              <a:spcBef>
                <a:spcPts val="1000"/>
              </a:spcBef>
              <a:spcAft>
                <a:spcPct val="0"/>
              </a:spcAft>
              <a:buFont typeface="Arial" panose="020B0604020202020204" pitchFamily="34" charset="0"/>
              <a:buChar char="•"/>
            </a:pPr>
            <a:r>
              <a:rPr lang="zh-CN" altLang="en-US" sz="2000" dirty="0">
                <a:solidFill>
                  <a:srgbClr val="FF0000"/>
                </a:solidFill>
                <a:latin typeface="华文楷体" panose="02010600040101010101" pitchFamily="2" charset="-122"/>
                <a:ea typeface="华文楷体" panose="02010600040101010101" pitchFamily="2" charset="-122"/>
              </a:rPr>
              <a:t>不得抵扣的进项税额</a:t>
            </a:r>
            <a:r>
              <a:rPr lang="en-US" altLang="zh-CN" sz="2000" dirty="0">
                <a:solidFill>
                  <a:prstClr val="black"/>
                </a:solidFill>
                <a:latin typeface="华文楷体" panose="02010600040101010101" pitchFamily="2" charset="-122"/>
                <a:ea typeface="华文楷体" panose="02010600040101010101" pitchFamily="2" charset="-122"/>
              </a:rPr>
              <a:t>=</a:t>
            </a:r>
            <a:r>
              <a:rPr lang="zh-CN" altLang="en-US" sz="2000" dirty="0">
                <a:solidFill>
                  <a:prstClr val="black"/>
                </a:solidFill>
                <a:latin typeface="华文楷体" panose="02010600040101010101" pitchFamily="2" charset="-122"/>
                <a:ea typeface="华文楷体" panose="02010600040101010101" pitchFamily="2" charset="-122"/>
              </a:rPr>
              <a:t>当期无法划分的全部进项税额</a:t>
            </a:r>
            <a:r>
              <a:rPr lang="en-US" altLang="zh-CN" sz="2000" dirty="0">
                <a:solidFill>
                  <a:prstClr val="black"/>
                </a:solidFill>
                <a:latin typeface="华文楷体" panose="02010600040101010101" pitchFamily="2" charset="-122"/>
                <a:ea typeface="华文楷体" panose="02010600040101010101" pitchFamily="2" charset="-122"/>
              </a:rPr>
              <a:t>×</a:t>
            </a:r>
            <a:r>
              <a:rPr lang="zh-CN" altLang="en-US" sz="2000" dirty="0">
                <a:solidFill>
                  <a:prstClr val="black"/>
                </a:solidFill>
                <a:latin typeface="华文楷体" panose="02010600040101010101" pitchFamily="2" charset="-122"/>
                <a:ea typeface="华文楷体" panose="02010600040101010101" pitchFamily="2" charset="-122"/>
              </a:rPr>
              <a:t>（简易计税、免税房地产项目建设规模</a:t>
            </a:r>
            <a:r>
              <a:rPr lang="en-US" altLang="zh-CN" sz="2000" dirty="0">
                <a:solidFill>
                  <a:prstClr val="black"/>
                </a:solidFill>
                <a:latin typeface="华文楷体" panose="02010600040101010101" pitchFamily="2" charset="-122"/>
                <a:ea typeface="华文楷体" panose="02010600040101010101" pitchFamily="2" charset="-122"/>
              </a:rPr>
              <a:t>÷</a:t>
            </a:r>
            <a:r>
              <a:rPr lang="zh-CN" altLang="en-US" sz="2000" dirty="0">
                <a:solidFill>
                  <a:prstClr val="black"/>
                </a:solidFill>
                <a:latin typeface="华文楷体" panose="02010600040101010101" pitchFamily="2" charset="-122"/>
                <a:ea typeface="华文楷体" panose="02010600040101010101" pitchFamily="2" charset="-122"/>
              </a:rPr>
              <a:t>房地产项目总建设规模）</a:t>
            </a:r>
            <a:endParaRPr lang="zh-CN" altLang="en-US" sz="2000" dirty="0">
              <a:solidFill>
                <a:prstClr val="black"/>
              </a:solidFill>
              <a:latin typeface="华文楷体" panose="02010600040101010101" pitchFamily="2" charset="-122"/>
              <a:ea typeface="华文楷体" panose="02010600040101010101" pitchFamily="2" charset="-122"/>
            </a:endParaRPr>
          </a:p>
        </p:txBody>
      </p:sp>
      <p:sp>
        <p:nvSpPr>
          <p:cNvPr id="3" name="矩形 2"/>
          <p:cNvSpPr/>
          <p:nvPr/>
        </p:nvSpPr>
        <p:spPr>
          <a:xfrm>
            <a:off x="972805" y="370360"/>
            <a:ext cx="8653034" cy="646331"/>
          </a:xfrm>
          <a:prstGeom prst="rect">
            <a:avLst/>
          </a:prstGeom>
        </p:spPr>
        <p:txBody>
          <a:bodyPr wrap="square">
            <a:spAutoFit/>
          </a:bodyPr>
          <a:lstStyle/>
          <a:p>
            <a:pPr lvl="0">
              <a:defRPr/>
            </a:pPr>
            <a:r>
              <a:rPr lang="en-US" altLang="zh-CN" sz="3600" b="1" kern="0" dirty="0">
                <a:solidFill>
                  <a:prstClr val="black"/>
                </a:solidFill>
                <a:latin typeface="华文楷体" panose="02010600040101010101" pitchFamily="2" charset="-122"/>
                <a:ea typeface="华文楷体" panose="02010600040101010101" pitchFamily="2" charset="-122"/>
              </a:rPr>
              <a:t>3</a:t>
            </a:r>
            <a:r>
              <a:rPr lang="zh-CN" altLang="en-US" sz="3600" b="1" kern="0" dirty="0">
                <a:solidFill>
                  <a:prstClr val="black"/>
                </a:solidFill>
                <a:latin typeface="华文楷体" panose="02010600040101010101" pitchFamily="2" charset="-122"/>
                <a:ea typeface="华文楷体" panose="02010600040101010101" pitchFamily="2" charset="-122"/>
              </a:rPr>
              <a:t>、应纳税额计算</a:t>
            </a:r>
            <a:r>
              <a:rPr lang="en-US" altLang="zh-CN" sz="3600" b="1" kern="0" dirty="0">
                <a:solidFill>
                  <a:prstClr val="black"/>
                </a:solidFill>
                <a:latin typeface="华文楷体" panose="02010600040101010101" pitchFamily="2" charset="-122"/>
                <a:ea typeface="华文楷体" panose="02010600040101010101" pitchFamily="2" charset="-122"/>
              </a:rPr>
              <a:t>---</a:t>
            </a:r>
            <a:r>
              <a:rPr lang="zh-CN" altLang="en-US" sz="3600" b="1" kern="0" dirty="0">
                <a:solidFill>
                  <a:prstClr val="black"/>
                </a:solidFill>
                <a:latin typeface="华文楷体" panose="02010600040101010101" pitchFamily="2" charset="-122"/>
                <a:ea typeface="华文楷体" panose="02010600040101010101" pitchFamily="2" charset="-122"/>
              </a:rPr>
              <a:t>一般计税（进项税额）</a:t>
            </a:r>
            <a:endParaRPr lang="zh-CN" altLang="en-US" kern="0" dirty="0">
              <a:solidFill>
                <a:sysClr val="windowText" lastClr="000000"/>
              </a:solidFill>
            </a:endParaRPr>
          </a:p>
        </p:txBody>
      </p:sp>
      <p:sp>
        <p:nvSpPr>
          <p:cNvPr id="4" name="矩形 3"/>
          <p:cNvSpPr/>
          <p:nvPr/>
        </p:nvSpPr>
        <p:spPr>
          <a:xfrm>
            <a:off x="903449" y="3650147"/>
            <a:ext cx="10792110" cy="2323713"/>
          </a:xfrm>
          <a:prstGeom prst="rect">
            <a:avLst/>
          </a:prstGeom>
        </p:spPr>
        <p:txBody>
          <a:bodyPr wrap="square">
            <a:spAutoFit/>
          </a:bodyPr>
          <a:lstStyle/>
          <a:p>
            <a:pPr marL="228600" lvl="0" indent="-228600" fontAlgn="base">
              <a:spcBef>
                <a:spcPts val="1000"/>
              </a:spcBef>
              <a:spcAft>
                <a:spcPct val="0"/>
              </a:spcAft>
              <a:buFont typeface="Arial" panose="020B0604020202020204" pitchFamily="34" charset="0"/>
              <a:buChar char="•"/>
            </a:pPr>
            <a:r>
              <a:rPr lang="zh-CN" altLang="en-US" sz="2000" b="1" dirty="0">
                <a:solidFill>
                  <a:srgbClr val="FF0000"/>
                </a:solidFill>
                <a:latin typeface="华文楷体" panose="02010600040101010101" pitchFamily="2" charset="-122"/>
                <a:ea typeface="华文楷体" panose="02010600040101010101" pitchFamily="2" charset="-122"/>
              </a:rPr>
              <a:t>财税</a:t>
            </a:r>
            <a:r>
              <a:rPr lang="en-US" altLang="zh-CN" sz="2000" b="1" dirty="0">
                <a:solidFill>
                  <a:srgbClr val="FF0000"/>
                </a:solidFill>
                <a:latin typeface="华文楷体" panose="02010600040101010101" pitchFamily="2" charset="-122"/>
                <a:ea typeface="华文楷体" panose="02010600040101010101" pitchFamily="2" charset="-122"/>
              </a:rPr>
              <a:t>[2016]36</a:t>
            </a:r>
            <a:r>
              <a:rPr lang="zh-CN" altLang="en-US" sz="2000" b="1" dirty="0">
                <a:solidFill>
                  <a:srgbClr val="FF0000"/>
                </a:solidFill>
                <a:latin typeface="华文楷体" panose="02010600040101010101" pitchFamily="2" charset="-122"/>
                <a:ea typeface="华文楷体" panose="02010600040101010101" pitchFamily="2" charset="-122"/>
              </a:rPr>
              <a:t>号附件</a:t>
            </a:r>
            <a:r>
              <a:rPr lang="en-US" altLang="zh-CN" sz="2000" b="1" dirty="0">
                <a:solidFill>
                  <a:srgbClr val="FF0000"/>
                </a:solidFill>
                <a:latin typeface="华文楷体" panose="02010600040101010101" pitchFamily="2" charset="-122"/>
                <a:ea typeface="华文楷体" panose="02010600040101010101" pitchFamily="2" charset="-122"/>
              </a:rPr>
              <a:t>2</a:t>
            </a:r>
            <a:r>
              <a:rPr lang="zh-CN" altLang="en-US" sz="2000" b="1" dirty="0">
                <a:solidFill>
                  <a:srgbClr val="FF0000"/>
                </a:solidFill>
                <a:latin typeface="华文楷体" panose="02010600040101010101" pitchFamily="2" charset="-122"/>
                <a:ea typeface="华文楷体" panose="02010600040101010101" pitchFamily="2" charset="-122"/>
              </a:rPr>
              <a:t>：一（四）</a:t>
            </a:r>
            <a:r>
              <a:rPr lang="en-US" altLang="zh-CN" sz="2000" dirty="0">
                <a:solidFill>
                  <a:srgbClr val="FF0000"/>
                </a:solidFill>
                <a:latin typeface="华文楷体" panose="02010600040101010101" pitchFamily="2" charset="-122"/>
                <a:ea typeface="华文楷体" panose="02010600040101010101" pitchFamily="2" charset="-122"/>
              </a:rPr>
              <a:t> </a:t>
            </a:r>
            <a:r>
              <a:rPr lang="zh-CN" altLang="en-US" sz="2000" dirty="0">
                <a:solidFill>
                  <a:srgbClr val="FF0000"/>
                </a:solidFill>
                <a:latin typeface="华文楷体" panose="02010600040101010101" pitchFamily="2" charset="-122"/>
                <a:ea typeface="华文楷体" panose="02010600040101010101" pitchFamily="2" charset="-122"/>
              </a:rPr>
              <a:t>进项税额。</a:t>
            </a:r>
            <a:endParaRPr lang="zh-CN" altLang="en-US" sz="2000" dirty="0">
              <a:solidFill>
                <a:srgbClr val="FF0000"/>
              </a:solidFill>
              <a:latin typeface="华文楷体" panose="02010600040101010101" pitchFamily="2" charset="-122"/>
              <a:ea typeface="华文楷体" panose="02010600040101010101" pitchFamily="2" charset="-122"/>
            </a:endParaRPr>
          </a:p>
          <a:p>
            <a:pPr marL="228600" lvl="0" indent="-228600" fontAlgn="base">
              <a:spcBef>
                <a:spcPts val="1000"/>
              </a:spcBef>
              <a:spcAft>
                <a:spcPct val="0"/>
              </a:spcAft>
              <a:buFont typeface="Arial" panose="020B0604020202020204" pitchFamily="34" charset="0"/>
              <a:buChar char="•"/>
            </a:pPr>
            <a:r>
              <a:rPr lang="en-US" altLang="zh-CN" sz="2000" dirty="0">
                <a:solidFill>
                  <a:prstClr val="black"/>
                </a:solidFill>
                <a:latin typeface="华文楷体" panose="02010600040101010101" pitchFamily="2" charset="-122"/>
                <a:ea typeface="华文楷体" panose="02010600040101010101" pitchFamily="2" charset="-122"/>
              </a:rPr>
              <a:t>2.</a:t>
            </a:r>
            <a:r>
              <a:rPr lang="zh-CN" altLang="zh-CN" sz="2000" dirty="0">
                <a:solidFill>
                  <a:prstClr val="black"/>
                </a:solidFill>
                <a:latin typeface="华文楷体" panose="02010600040101010101" pitchFamily="2" charset="-122"/>
                <a:ea typeface="华文楷体" panose="02010600040101010101" pitchFamily="2" charset="-122"/>
              </a:rPr>
              <a:t>按照《试点实施办法》第二十七条第（一）项规定不得抵扣且未抵扣进项税额的</a:t>
            </a:r>
            <a:r>
              <a:rPr lang="zh-CN" altLang="zh-CN" sz="2000" b="1" dirty="0">
                <a:solidFill>
                  <a:srgbClr val="ED7D31"/>
                </a:solidFill>
                <a:latin typeface="华文楷体" panose="02010600040101010101" pitchFamily="2" charset="-122"/>
                <a:ea typeface="华文楷体" panose="02010600040101010101" pitchFamily="2" charset="-122"/>
              </a:rPr>
              <a:t>固定资产、无形资产、不动产</a:t>
            </a:r>
            <a:r>
              <a:rPr lang="zh-CN" altLang="zh-CN" sz="2000" dirty="0">
                <a:solidFill>
                  <a:prstClr val="black"/>
                </a:solidFill>
                <a:latin typeface="华文楷体" panose="02010600040101010101" pitchFamily="2" charset="-122"/>
                <a:ea typeface="华文楷体" panose="02010600040101010101" pitchFamily="2" charset="-122"/>
              </a:rPr>
              <a:t>，</a:t>
            </a:r>
            <a:r>
              <a:rPr lang="zh-CN" altLang="zh-CN" sz="2000" b="1" dirty="0">
                <a:solidFill>
                  <a:srgbClr val="FF0000"/>
                </a:solidFill>
                <a:latin typeface="华文楷体" panose="02010600040101010101" pitchFamily="2" charset="-122"/>
                <a:ea typeface="华文楷体" panose="02010600040101010101" pitchFamily="2" charset="-122"/>
              </a:rPr>
              <a:t>发生用途改变，用于允许抵扣进项税额的应税项目</a:t>
            </a:r>
            <a:r>
              <a:rPr lang="zh-CN" altLang="zh-CN" sz="2000" dirty="0">
                <a:solidFill>
                  <a:prstClr val="black"/>
                </a:solidFill>
                <a:latin typeface="华文楷体" panose="02010600040101010101" pitchFamily="2" charset="-122"/>
                <a:ea typeface="华文楷体" panose="02010600040101010101" pitchFamily="2" charset="-122"/>
              </a:rPr>
              <a:t>，可在</a:t>
            </a:r>
            <a:r>
              <a:rPr lang="zh-CN" altLang="zh-CN" sz="2000" b="1" dirty="0">
                <a:solidFill>
                  <a:srgbClr val="ED7D31"/>
                </a:solidFill>
                <a:latin typeface="华文楷体" panose="02010600040101010101" pitchFamily="2" charset="-122"/>
                <a:ea typeface="华文楷体" panose="02010600040101010101" pitchFamily="2" charset="-122"/>
              </a:rPr>
              <a:t>用途改变的次月</a:t>
            </a:r>
            <a:r>
              <a:rPr lang="zh-CN" altLang="zh-CN" sz="2000" dirty="0">
                <a:solidFill>
                  <a:prstClr val="black"/>
                </a:solidFill>
                <a:latin typeface="华文楷体" panose="02010600040101010101" pitchFamily="2" charset="-122"/>
                <a:ea typeface="华文楷体" panose="02010600040101010101" pitchFamily="2" charset="-122"/>
              </a:rPr>
              <a:t>按照下列公式计算可以抵扣的进项税额：</a:t>
            </a:r>
            <a:endParaRPr lang="zh-CN" altLang="zh-CN" sz="2000" dirty="0">
              <a:solidFill>
                <a:prstClr val="black"/>
              </a:solidFill>
              <a:latin typeface="华文楷体" panose="02010600040101010101" pitchFamily="2" charset="-122"/>
              <a:ea typeface="华文楷体" panose="02010600040101010101" pitchFamily="2" charset="-122"/>
            </a:endParaRPr>
          </a:p>
          <a:p>
            <a:pPr marL="228600" lvl="0" indent="-228600" fontAlgn="base">
              <a:spcBef>
                <a:spcPts val="1000"/>
              </a:spcBef>
              <a:spcAft>
                <a:spcPct val="0"/>
              </a:spcAft>
              <a:buFont typeface="Arial" panose="020B0604020202020204" pitchFamily="34" charset="0"/>
              <a:buChar char="•"/>
            </a:pPr>
            <a:r>
              <a:rPr lang="zh-CN" altLang="zh-CN" sz="2000" dirty="0">
                <a:solidFill>
                  <a:prstClr val="black"/>
                </a:solidFill>
                <a:latin typeface="华文楷体" panose="02010600040101010101" pitchFamily="2" charset="-122"/>
                <a:ea typeface="华文楷体" panose="02010600040101010101" pitchFamily="2" charset="-122"/>
              </a:rPr>
              <a:t>可以抵扣的进项税额</a:t>
            </a:r>
            <a:r>
              <a:rPr lang="en-US" altLang="zh-CN" sz="2000" dirty="0">
                <a:solidFill>
                  <a:prstClr val="black"/>
                </a:solidFill>
                <a:latin typeface="华文楷体" panose="02010600040101010101" pitchFamily="2" charset="-122"/>
                <a:ea typeface="华文楷体" panose="02010600040101010101" pitchFamily="2" charset="-122"/>
              </a:rPr>
              <a:t>=</a:t>
            </a:r>
            <a:r>
              <a:rPr lang="zh-CN" altLang="zh-CN" sz="2000" dirty="0">
                <a:solidFill>
                  <a:prstClr val="black"/>
                </a:solidFill>
                <a:latin typeface="华文楷体" panose="02010600040101010101" pitchFamily="2" charset="-122"/>
                <a:ea typeface="华文楷体" panose="02010600040101010101" pitchFamily="2" charset="-122"/>
              </a:rPr>
              <a:t>固定资产、无形资产、不动产</a:t>
            </a:r>
            <a:r>
              <a:rPr lang="zh-CN" altLang="zh-CN" sz="2000" b="1" dirty="0">
                <a:solidFill>
                  <a:srgbClr val="FF0000"/>
                </a:solidFill>
                <a:latin typeface="华文楷体" panose="02010600040101010101" pitchFamily="2" charset="-122"/>
                <a:ea typeface="华文楷体" panose="02010600040101010101" pitchFamily="2" charset="-122"/>
              </a:rPr>
              <a:t>净值</a:t>
            </a:r>
            <a:r>
              <a:rPr lang="en-US" altLang="zh-CN" sz="2000" dirty="0">
                <a:solidFill>
                  <a:prstClr val="black"/>
                </a:solidFill>
                <a:latin typeface="华文楷体" panose="02010600040101010101" pitchFamily="2" charset="-122"/>
                <a:ea typeface="华文楷体" panose="02010600040101010101" pitchFamily="2" charset="-122"/>
              </a:rPr>
              <a:t>/</a:t>
            </a:r>
            <a:r>
              <a:rPr lang="zh-CN" altLang="zh-CN" sz="2000" dirty="0">
                <a:solidFill>
                  <a:prstClr val="black"/>
                </a:solidFill>
                <a:latin typeface="华文楷体" panose="02010600040101010101" pitchFamily="2" charset="-122"/>
                <a:ea typeface="华文楷体" panose="02010600040101010101" pitchFamily="2" charset="-122"/>
              </a:rPr>
              <a:t>（</a:t>
            </a:r>
            <a:r>
              <a:rPr lang="en-US" altLang="zh-CN" sz="2000" dirty="0">
                <a:solidFill>
                  <a:prstClr val="black"/>
                </a:solidFill>
                <a:latin typeface="华文楷体" panose="02010600040101010101" pitchFamily="2" charset="-122"/>
                <a:ea typeface="华文楷体" panose="02010600040101010101" pitchFamily="2" charset="-122"/>
              </a:rPr>
              <a:t>1+</a:t>
            </a:r>
            <a:r>
              <a:rPr lang="zh-CN" altLang="zh-CN" sz="2000" dirty="0">
                <a:solidFill>
                  <a:prstClr val="black"/>
                </a:solidFill>
                <a:latin typeface="华文楷体" panose="02010600040101010101" pitchFamily="2" charset="-122"/>
                <a:ea typeface="华文楷体" panose="02010600040101010101" pitchFamily="2" charset="-122"/>
              </a:rPr>
              <a:t>适用税率）×适用税率</a:t>
            </a:r>
            <a:endParaRPr lang="zh-CN" altLang="zh-CN" sz="2000" dirty="0">
              <a:solidFill>
                <a:prstClr val="black"/>
              </a:solidFill>
              <a:latin typeface="华文楷体" panose="02010600040101010101" pitchFamily="2" charset="-122"/>
              <a:ea typeface="华文楷体" panose="02010600040101010101" pitchFamily="2" charset="-122"/>
            </a:endParaRPr>
          </a:p>
          <a:p>
            <a:pPr marL="228600" lvl="0" indent="-228600" fontAlgn="base">
              <a:spcBef>
                <a:spcPts val="1000"/>
              </a:spcBef>
              <a:spcAft>
                <a:spcPct val="0"/>
              </a:spcAft>
              <a:buFont typeface="Arial" panose="020B0604020202020204" pitchFamily="34" charset="0"/>
              <a:buChar char="•"/>
            </a:pPr>
            <a:r>
              <a:rPr lang="zh-CN" altLang="zh-CN" sz="2000" dirty="0">
                <a:solidFill>
                  <a:prstClr val="black"/>
                </a:solidFill>
                <a:latin typeface="华文楷体" panose="02010600040101010101" pitchFamily="2" charset="-122"/>
                <a:ea typeface="华文楷体" panose="02010600040101010101" pitchFamily="2" charset="-122"/>
              </a:rPr>
              <a:t>上述可以抵扣的进项税额</a:t>
            </a:r>
            <a:r>
              <a:rPr lang="zh-CN" altLang="zh-CN" sz="2000" b="1" dirty="0">
                <a:solidFill>
                  <a:srgbClr val="ED7D31"/>
                </a:solidFill>
                <a:latin typeface="华文楷体" panose="02010600040101010101" pitchFamily="2" charset="-122"/>
                <a:ea typeface="华文楷体" panose="02010600040101010101" pitchFamily="2" charset="-122"/>
              </a:rPr>
              <a:t>应取得合法有效的增值税扣税凭证</a:t>
            </a:r>
            <a:r>
              <a:rPr lang="zh-CN" altLang="zh-CN" sz="2000" dirty="0">
                <a:solidFill>
                  <a:prstClr val="black"/>
                </a:solidFill>
                <a:latin typeface="华文楷体" panose="02010600040101010101" pitchFamily="2" charset="-122"/>
                <a:ea typeface="华文楷体" panose="02010600040101010101" pitchFamily="2" charset="-122"/>
              </a:rPr>
              <a:t>。</a:t>
            </a:r>
            <a:endParaRPr lang="en-US" altLang="zh-CN" sz="2000" dirty="0">
              <a:solidFill>
                <a:prstClr val="black"/>
              </a:solidFill>
              <a:latin typeface="华文楷体" panose="02010600040101010101" pitchFamily="2" charset="-122"/>
              <a:ea typeface="华文楷体" panose="02010600040101010101" pitchFamily="2" charset="-122"/>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1095089" y="1204598"/>
            <a:ext cx="10562142" cy="3783152"/>
          </a:xfrm>
          <a:prstGeom prst="rect">
            <a:avLst/>
          </a:prstGeom>
        </p:spPr>
        <p:txBody>
          <a:bodyPr wrap="square">
            <a:spAutoFit/>
          </a:bodyPr>
          <a:lstStyle/>
          <a:p>
            <a:pPr lvl="0" fontAlgn="base">
              <a:lnSpc>
                <a:spcPct val="90000"/>
              </a:lnSpc>
              <a:spcBef>
                <a:spcPts val="1000"/>
              </a:spcBef>
              <a:spcAft>
                <a:spcPct val="0"/>
              </a:spcAft>
            </a:pPr>
            <a:r>
              <a:rPr lang="zh-CN" altLang="en-US" sz="2800" b="1" dirty="0">
                <a:solidFill>
                  <a:srgbClr val="FF0000"/>
                </a:solidFill>
                <a:latin typeface="华文楷体" panose="02010600040101010101" pitchFamily="2" charset="-122"/>
                <a:ea typeface="华文楷体" panose="02010600040101010101" pitchFamily="2" charset="-122"/>
              </a:rPr>
              <a:t>国家税务总局公告</a:t>
            </a:r>
            <a:r>
              <a:rPr lang="en-US" altLang="zh-CN" sz="2800" b="1" dirty="0">
                <a:solidFill>
                  <a:srgbClr val="FF0000"/>
                </a:solidFill>
                <a:latin typeface="华文楷体" panose="02010600040101010101" pitchFamily="2" charset="-122"/>
                <a:ea typeface="华文楷体" panose="02010600040101010101" pitchFamily="2" charset="-122"/>
              </a:rPr>
              <a:t>2019</a:t>
            </a:r>
            <a:r>
              <a:rPr lang="zh-CN" altLang="en-US" sz="2800" b="1" dirty="0">
                <a:solidFill>
                  <a:srgbClr val="FF0000"/>
                </a:solidFill>
                <a:latin typeface="华文楷体" panose="02010600040101010101" pitchFamily="2" charset="-122"/>
                <a:ea typeface="华文楷体" panose="02010600040101010101" pitchFamily="2" charset="-122"/>
              </a:rPr>
              <a:t>年第</a:t>
            </a:r>
            <a:r>
              <a:rPr lang="en-US" altLang="zh-CN" sz="2800" b="1" dirty="0">
                <a:solidFill>
                  <a:srgbClr val="FF0000"/>
                </a:solidFill>
                <a:latin typeface="华文楷体" panose="02010600040101010101" pitchFamily="2" charset="-122"/>
                <a:ea typeface="华文楷体" panose="02010600040101010101" pitchFamily="2" charset="-122"/>
              </a:rPr>
              <a:t>14</a:t>
            </a:r>
            <a:r>
              <a:rPr lang="zh-CN" altLang="en-US" sz="2800" b="1" dirty="0">
                <a:solidFill>
                  <a:srgbClr val="FF0000"/>
                </a:solidFill>
                <a:latin typeface="华文楷体" panose="02010600040101010101" pitchFamily="2" charset="-122"/>
                <a:ea typeface="华文楷体" panose="02010600040101010101" pitchFamily="2" charset="-122"/>
              </a:rPr>
              <a:t>号：</a:t>
            </a:r>
            <a:endParaRPr lang="en-US" altLang="zh-CN" sz="2800" b="1" dirty="0">
              <a:solidFill>
                <a:srgbClr val="FF0000"/>
              </a:solidFill>
              <a:latin typeface="华文楷体" panose="02010600040101010101" pitchFamily="2" charset="-122"/>
              <a:ea typeface="华文楷体" panose="02010600040101010101" pitchFamily="2" charset="-122"/>
            </a:endParaRPr>
          </a:p>
          <a:p>
            <a:pPr lvl="0" fontAlgn="base">
              <a:lnSpc>
                <a:spcPct val="90000"/>
              </a:lnSpc>
              <a:spcBef>
                <a:spcPts val="1000"/>
              </a:spcBef>
              <a:spcAft>
                <a:spcPct val="0"/>
              </a:spcAft>
            </a:pPr>
            <a:r>
              <a:rPr lang="zh-CN" altLang="en-US" sz="2400" b="1" dirty="0">
                <a:solidFill>
                  <a:prstClr val="black"/>
                </a:solidFill>
                <a:latin typeface="华文楷体" panose="02010600040101010101" pitchFamily="2" charset="-122"/>
                <a:ea typeface="华文楷体" panose="02010600040101010101" pitchFamily="2" charset="-122"/>
              </a:rPr>
              <a:t>　六、已抵扣进项税额的不动产，发生非正常损失，或者改变用途，专用于简易计税方法计税项目、免征增值税项目、集体福利或者个人消费的，按照下列公式计算不得抵扣的进项税额，并从当期进项税额中扣减：</a:t>
            </a:r>
            <a:endParaRPr lang="zh-CN" altLang="en-US" sz="2400" b="1" dirty="0">
              <a:solidFill>
                <a:prstClr val="black"/>
              </a:solidFill>
              <a:latin typeface="华文楷体" panose="02010600040101010101" pitchFamily="2" charset="-122"/>
              <a:ea typeface="华文楷体" panose="02010600040101010101" pitchFamily="2" charset="-122"/>
            </a:endParaRPr>
          </a:p>
          <a:p>
            <a:pPr lvl="0" fontAlgn="base">
              <a:lnSpc>
                <a:spcPct val="90000"/>
              </a:lnSpc>
              <a:spcBef>
                <a:spcPts val="1000"/>
              </a:spcBef>
              <a:spcAft>
                <a:spcPct val="0"/>
              </a:spcAft>
            </a:pPr>
            <a:r>
              <a:rPr lang="zh-CN" altLang="en-US" sz="2400" b="1" dirty="0">
                <a:solidFill>
                  <a:prstClr val="black"/>
                </a:solidFill>
                <a:latin typeface="华文楷体" panose="02010600040101010101" pitchFamily="2" charset="-122"/>
                <a:ea typeface="华文楷体" panose="02010600040101010101" pitchFamily="2" charset="-122"/>
              </a:rPr>
              <a:t>　　</a:t>
            </a:r>
            <a:r>
              <a:rPr lang="zh-CN" altLang="en-US" sz="2400" b="1" dirty="0">
                <a:solidFill>
                  <a:srgbClr val="FF0000"/>
                </a:solidFill>
                <a:latin typeface="华文楷体" panose="02010600040101010101" pitchFamily="2" charset="-122"/>
                <a:ea typeface="华文楷体" panose="02010600040101010101" pitchFamily="2" charset="-122"/>
              </a:rPr>
              <a:t>不得抵扣的进项税额＝已抵扣进项税额</a:t>
            </a:r>
            <a:r>
              <a:rPr lang="en-US" altLang="zh-CN" sz="2400" b="1" dirty="0">
                <a:solidFill>
                  <a:srgbClr val="FF0000"/>
                </a:solidFill>
                <a:latin typeface="华文楷体" panose="02010600040101010101" pitchFamily="2" charset="-122"/>
                <a:ea typeface="华文楷体" panose="02010600040101010101" pitchFamily="2" charset="-122"/>
              </a:rPr>
              <a:t>×</a:t>
            </a:r>
            <a:r>
              <a:rPr lang="zh-CN" altLang="en-US" sz="2400" b="1" dirty="0">
                <a:solidFill>
                  <a:srgbClr val="FF0000"/>
                </a:solidFill>
                <a:latin typeface="华文楷体" panose="02010600040101010101" pitchFamily="2" charset="-122"/>
                <a:ea typeface="华文楷体" panose="02010600040101010101" pitchFamily="2" charset="-122"/>
              </a:rPr>
              <a:t>不动产净值率</a:t>
            </a:r>
            <a:endParaRPr lang="zh-CN" altLang="en-US" sz="2400" b="1" dirty="0">
              <a:solidFill>
                <a:srgbClr val="FF0000"/>
              </a:solidFill>
              <a:latin typeface="华文楷体" panose="02010600040101010101" pitchFamily="2" charset="-122"/>
              <a:ea typeface="华文楷体" panose="02010600040101010101" pitchFamily="2" charset="-122"/>
            </a:endParaRPr>
          </a:p>
          <a:p>
            <a:pPr lvl="0" fontAlgn="base">
              <a:lnSpc>
                <a:spcPct val="90000"/>
              </a:lnSpc>
              <a:spcBef>
                <a:spcPts val="1000"/>
              </a:spcBef>
              <a:spcAft>
                <a:spcPct val="0"/>
              </a:spcAft>
            </a:pPr>
            <a:r>
              <a:rPr lang="zh-CN" altLang="en-US" sz="2400" b="1" dirty="0">
                <a:solidFill>
                  <a:srgbClr val="FF0000"/>
                </a:solidFill>
                <a:latin typeface="华文楷体" panose="02010600040101010101" pitchFamily="2" charset="-122"/>
                <a:ea typeface="华文楷体" panose="02010600040101010101" pitchFamily="2" charset="-122"/>
              </a:rPr>
              <a:t>　　不动产净值率＝（不动产净值</a:t>
            </a:r>
            <a:r>
              <a:rPr lang="en-US" altLang="zh-CN" sz="2400" b="1" dirty="0">
                <a:solidFill>
                  <a:srgbClr val="FF0000"/>
                </a:solidFill>
                <a:latin typeface="华文楷体" panose="02010600040101010101" pitchFamily="2" charset="-122"/>
                <a:ea typeface="华文楷体" panose="02010600040101010101" pitchFamily="2" charset="-122"/>
              </a:rPr>
              <a:t>÷</a:t>
            </a:r>
            <a:r>
              <a:rPr lang="zh-CN" altLang="en-US" sz="2400" b="1" dirty="0">
                <a:solidFill>
                  <a:srgbClr val="FF0000"/>
                </a:solidFill>
                <a:latin typeface="华文楷体" panose="02010600040101010101" pitchFamily="2" charset="-122"/>
                <a:ea typeface="华文楷体" panose="02010600040101010101" pitchFamily="2" charset="-122"/>
              </a:rPr>
              <a:t>不动产原值）</a:t>
            </a:r>
            <a:r>
              <a:rPr lang="en-US" altLang="zh-CN" sz="2400" b="1" dirty="0">
                <a:solidFill>
                  <a:srgbClr val="FF0000"/>
                </a:solidFill>
                <a:latin typeface="华文楷体" panose="02010600040101010101" pitchFamily="2" charset="-122"/>
                <a:ea typeface="华文楷体" panose="02010600040101010101" pitchFamily="2" charset="-122"/>
              </a:rPr>
              <a:t>×100%</a:t>
            </a:r>
            <a:endParaRPr lang="en-US" altLang="zh-CN" sz="2400" b="1" dirty="0">
              <a:solidFill>
                <a:srgbClr val="FF0000"/>
              </a:solidFill>
              <a:latin typeface="华文楷体" panose="02010600040101010101" pitchFamily="2" charset="-122"/>
              <a:ea typeface="华文楷体" panose="02010600040101010101" pitchFamily="2" charset="-122"/>
            </a:endParaRPr>
          </a:p>
          <a:p>
            <a:pPr lvl="0" fontAlgn="base">
              <a:lnSpc>
                <a:spcPct val="90000"/>
              </a:lnSpc>
              <a:spcBef>
                <a:spcPts val="1000"/>
              </a:spcBef>
              <a:spcAft>
                <a:spcPct val="0"/>
              </a:spcAft>
            </a:pPr>
            <a:r>
              <a:rPr lang="zh-CN" altLang="en-US" sz="2400" b="1" dirty="0">
                <a:solidFill>
                  <a:prstClr val="black"/>
                </a:solidFill>
                <a:latin typeface="华文楷体" panose="02010600040101010101" pitchFamily="2" charset="-122"/>
                <a:ea typeface="华文楷体" panose="02010600040101010101" pitchFamily="2" charset="-122"/>
              </a:rPr>
              <a:t>　　七、按照规定不得抵扣进项税额的不动产，发生用途改变，用于允许抵扣进项税额项目的，按照下列公式在改变用途的次月计算可抵扣进项税额。</a:t>
            </a:r>
            <a:endParaRPr lang="zh-CN" altLang="en-US" sz="2400" b="1" dirty="0">
              <a:solidFill>
                <a:prstClr val="black"/>
              </a:solidFill>
              <a:latin typeface="华文楷体" panose="02010600040101010101" pitchFamily="2" charset="-122"/>
              <a:ea typeface="华文楷体" panose="02010600040101010101" pitchFamily="2" charset="-122"/>
            </a:endParaRPr>
          </a:p>
          <a:p>
            <a:pPr lvl="0" fontAlgn="base">
              <a:lnSpc>
                <a:spcPct val="90000"/>
              </a:lnSpc>
              <a:spcBef>
                <a:spcPts val="1000"/>
              </a:spcBef>
              <a:spcAft>
                <a:spcPct val="0"/>
              </a:spcAft>
            </a:pPr>
            <a:r>
              <a:rPr lang="zh-CN" altLang="en-US" sz="2400" b="1" dirty="0">
                <a:solidFill>
                  <a:prstClr val="black"/>
                </a:solidFill>
                <a:latin typeface="华文楷体" panose="02010600040101010101" pitchFamily="2" charset="-122"/>
                <a:ea typeface="华文楷体" panose="02010600040101010101" pitchFamily="2" charset="-122"/>
              </a:rPr>
              <a:t>　　可抵扣进项税额＝增值税扣税凭证注明或计算的进项税额</a:t>
            </a:r>
            <a:r>
              <a:rPr lang="en-US" altLang="zh-CN" sz="2400" b="1" dirty="0">
                <a:solidFill>
                  <a:prstClr val="black"/>
                </a:solidFill>
                <a:latin typeface="华文楷体" panose="02010600040101010101" pitchFamily="2" charset="-122"/>
                <a:ea typeface="华文楷体" panose="02010600040101010101" pitchFamily="2" charset="-122"/>
              </a:rPr>
              <a:t>×</a:t>
            </a:r>
            <a:r>
              <a:rPr lang="zh-CN" altLang="en-US" sz="2400" b="1" dirty="0">
                <a:solidFill>
                  <a:prstClr val="black"/>
                </a:solidFill>
                <a:latin typeface="华文楷体" panose="02010600040101010101" pitchFamily="2" charset="-122"/>
                <a:ea typeface="华文楷体" panose="02010600040101010101" pitchFamily="2" charset="-122"/>
              </a:rPr>
              <a:t>不动产净值率</a:t>
            </a:r>
            <a:endParaRPr lang="zh-CN" altLang="en-US" sz="2400" b="1" dirty="0">
              <a:solidFill>
                <a:prstClr val="black"/>
              </a:solidFill>
              <a:latin typeface="华文楷体" panose="02010600040101010101" pitchFamily="2" charset="-122"/>
              <a:ea typeface="华文楷体" panose="02010600040101010101" pitchFamily="2" charset="-122"/>
            </a:endParaRPr>
          </a:p>
        </p:txBody>
      </p:sp>
      <p:sp>
        <p:nvSpPr>
          <p:cNvPr id="3" name="矩形 2"/>
          <p:cNvSpPr/>
          <p:nvPr/>
        </p:nvSpPr>
        <p:spPr>
          <a:xfrm>
            <a:off x="1237452" y="344724"/>
            <a:ext cx="9926989" cy="646331"/>
          </a:xfrm>
          <a:prstGeom prst="rect">
            <a:avLst/>
          </a:prstGeom>
        </p:spPr>
        <p:txBody>
          <a:bodyPr wrap="square">
            <a:spAutoFit/>
          </a:bodyPr>
          <a:lstStyle/>
          <a:p>
            <a:r>
              <a:rPr lang="en-US" altLang="zh-CN" sz="3600" b="1" kern="0" dirty="0">
                <a:solidFill>
                  <a:prstClr val="black"/>
                </a:solidFill>
                <a:latin typeface="华文楷体" panose="02010600040101010101" pitchFamily="2" charset="-122"/>
                <a:ea typeface="华文楷体" panose="02010600040101010101" pitchFamily="2" charset="-122"/>
              </a:rPr>
              <a:t>3</a:t>
            </a:r>
            <a:r>
              <a:rPr lang="zh-CN" altLang="en-US" sz="3600" b="1" kern="0" dirty="0">
                <a:solidFill>
                  <a:prstClr val="black"/>
                </a:solidFill>
                <a:latin typeface="华文楷体" panose="02010600040101010101" pitchFamily="2" charset="-122"/>
                <a:ea typeface="华文楷体" panose="02010600040101010101" pitchFamily="2" charset="-122"/>
              </a:rPr>
              <a:t>、应纳税额计算</a:t>
            </a:r>
            <a:r>
              <a:rPr lang="en-US" altLang="zh-CN" sz="3600" b="1" kern="0" dirty="0">
                <a:solidFill>
                  <a:prstClr val="black"/>
                </a:solidFill>
                <a:latin typeface="华文楷体" panose="02010600040101010101" pitchFamily="2" charset="-122"/>
                <a:ea typeface="华文楷体" panose="02010600040101010101" pitchFamily="2" charset="-122"/>
              </a:rPr>
              <a:t>---</a:t>
            </a:r>
            <a:r>
              <a:rPr lang="zh-CN" altLang="en-US" sz="3600" b="1" kern="0" dirty="0">
                <a:solidFill>
                  <a:prstClr val="black"/>
                </a:solidFill>
                <a:latin typeface="华文楷体" panose="02010600040101010101" pitchFamily="2" charset="-122"/>
                <a:ea typeface="华文楷体" panose="02010600040101010101" pitchFamily="2" charset="-122"/>
              </a:rPr>
              <a:t>一般计税（进项税额）</a:t>
            </a:r>
            <a:endParaRPr lang="zh-CN" alt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963679" y="1138893"/>
            <a:ext cx="10288369" cy="2621230"/>
          </a:xfrm>
          <a:prstGeom prst="rect">
            <a:avLst/>
          </a:prstGeom>
        </p:spPr>
        <p:txBody>
          <a:bodyPr wrap="square">
            <a:spAutoFit/>
          </a:bodyPr>
          <a:lstStyle/>
          <a:p>
            <a:pPr marL="228600" lvl="0" indent="-228600" fontAlgn="base">
              <a:spcBef>
                <a:spcPts val="1000"/>
              </a:spcBef>
              <a:spcAft>
                <a:spcPct val="0"/>
              </a:spcAft>
              <a:buFont typeface="Arial" panose="020B0604020202020204" pitchFamily="34" charset="0"/>
              <a:buChar char="•"/>
            </a:pPr>
            <a:r>
              <a:rPr lang="zh-CN" altLang="en-US" sz="2600" b="1" dirty="0">
                <a:solidFill>
                  <a:srgbClr val="FF0000"/>
                </a:solidFill>
                <a:latin typeface="华文楷体" panose="02010600040101010101" pitchFamily="2" charset="-122"/>
                <a:ea typeface="华文楷体" panose="02010600040101010101" pitchFamily="2" charset="-122"/>
              </a:rPr>
              <a:t>财政部 税务总局 海关总署公告</a:t>
            </a:r>
            <a:r>
              <a:rPr lang="en-US" altLang="zh-CN" sz="2600" b="1" dirty="0">
                <a:solidFill>
                  <a:srgbClr val="FF0000"/>
                </a:solidFill>
                <a:latin typeface="华文楷体" panose="02010600040101010101" pitchFamily="2" charset="-122"/>
                <a:ea typeface="华文楷体" panose="02010600040101010101" pitchFamily="2" charset="-122"/>
              </a:rPr>
              <a:t>2019</a:t>
            </a:r>
            <a:r>
              <a:rPr lang="zh-CN" altLang="en-US" sz="2600" b="1" dirty="0">
                <a:solidFill>
                  <a:srgbClr val="FF0000"/>
                </a:solidFill>
                <a:latin typeface="华文楷体" panose="02010600040101010101" pitchFamily="2" charset="-122"/>
                <a:ea typeface="华文楷体" panose="02010600040101010101" pitchFamily="2" charset="-122"/>
              </a:rPr>
              <a:t>年第</a:t>
            </a:r>
            <a:r>
              <a:rPr lang="en-US" altLang="zh-CN" sz="2600" b="1" dirty="0">
                <a:solidFill>
                  <a:srgbClr val="FF0000"/>
                </a:solidFill>
                <a:latin typeface="华文楷体" panose="02010600040101010101" pitchFamily="2" charset="-122"/>
                <a:ea typeface="华文楷体" panose="02010600040101010101" pitchFamily="2" charset="-122"/>
              </a:rPr>
              <a:t>39</a:t>
            </a:r>
            <a:r>
              <a:rPr lang="zh-CN" altLang="en-US" sz="2600" b="1" dirty="0">
                <a:solidFill>
                  <a:srgbClr val="FF0000"/>
                </a:solidFill>
                <a:latin typeface="华文楷体" panose="02010600040101010101" pitchFamily="2" charset="-122"/>
                <a:ea typeface="华文楷体" panose="02010600040101010101" pitchFamily="2" charset="-122"/>
              </a:rPr>
              <a:t>号：</a:t>
            </a:r>
            <a:endParaRPr lang="en-US" altLang="zh-CN" sz="2600" b="1" dirty="0">
              <a:solidFill>
                <a:srgbClr val="FF0000"/>
              </a:solidFill>
              <a:latin typeface="华文楷体" panose="02010600040101010101" pitchFamily="2" charset="-122"/>
              <a:ea typeface="华文楷体" panose="02010600040101010101" pitchFamily="2" charset="-122"/>
            </a:endParaRPr>
          </a:p>
          <a:p>
            <a:pPr marL="228600" lvl="0" indent="-228600" fontAlgn="base">
              <a:spcBef>
                <a:spcPts val="1000"/>
              </a:spcBef>
              <a:spcAft>
                <a:spcPct val="0"/>
              </a:spcAft>
              <a:buFont typeface="Arial" panose="020B0604020202020204" pitchFamily="34" charset="0"/>
              <a:buChar char="•"/>
            </a:pPr>
            <a:r>
              <a:rPr lang="zh-CN" altLang="en-US" sz="2600" b="1" dirty="0">
                <a:solidFill>
                  <a:prstClr val="black"/>
                </a:solidFill>
                <a:latin typeface="华文楷体" panose="02010600040101010101" pitchFamily="2" charset="-122"/>
                <a:ea typeface="华文楷体" panose="02010600040101010101" pitchFamily="2" charset="-122"/>
              </a:rPr>
              <a:t>五、自</a:t>
            </a:r>
            <a:r>
              <a:rPr lang="en-US" altLang="zh-CN" sz="2600" b="1" dirty="0">
                <a:solidFill>
                  <a:prstClr val="black"/>
                </a:solidFill>
                <a:latin typeface="华文楷体" panose="02010600040101010101" pitchFamily="2" charset="-122"/>
                <a:ea typeface="华文楷体" panose="02010600040101010101" pitchFamily="2" charset="-122"/>
              </a:rPr>
              <a:t>2019</a:t>
            </a:r>
            <a:r>
              <a:rPr lang="zh-CN" altLang="en-US" sz="2600" b="1" dirty="0">
                <a:solidFill>
                  <a:prstClr val="black"/>
                </a:solidFill>
                <a:latin typeface="华文楷体" panose="02010600040101010101" pitchFamily="2" charset="-122"/>
                <a:ea typeface="华文楷体" panose="02010600040101010101" pitchFamily="2" charset="-122"/>
              </a:rPr>
              <a:t>年</a:t>
            </a:r>
            <a:r>
              <a:rPr lang="en-US" altLang="zh-CN" sz="2600" b="1" dirty="0">
                <a:solidFill>
                  <a:prstClr val="black"/>
                </a:solidFill>
                <a:latin typeface="华文楷体" panose="02010600040101010101" pitchFamily="2" charset="-122"/>
                <a:ea typeface="华文楷体" panose="02010600040101010101" pitchFamily="2" charset="-122"/>
              </a:rPr>
              <a:t>4</a:t>
            </a:r>
            <a:r>
              <a:rPr lang="zh-CN" altLang="en-US" sz="2600" b="1" dirty="0">
                <a:solidFill>
                  <a:prstClr val="black"/>
                </a:solidFill>
                <a:latin typeface="华文楷体" panose="02010600040101010101" pitchFamily="2" charset="-122"/>
                <a:ea typeface="华文楷体" panose="02010600040101010101" pitchFamily="2" charset="-122"/>
              </a:rPr>
              <a:t>月</a:t>
            </a:r>
            <a:r>
              <a:rPr lang="en-US" altLang="zh-CN" sz="2600" b="1" dirty="0">
                <a:solidFill>
                  <a:prstClr val="black"/>
                </a:solidFill>
                <a:latin typeface="华文楷体" panose="02010600040101010101" pitchFamily="2" charset="-122"/>
                <a:ea typeface="华文楷体" panose="02010600040101010101" pitchFamily="2" charset="-122"/>
              </a:rPr>
              <a:t>1</a:t>
            </a:r>
            <a:r>
              <a:rPr lang="zh-CN" altLang="en-US" sz="2600" b="1" dirty="0">
                <a:solidFill>
                  <a:prstClr val="black"/>
                </a:solidFill>
                <a:latin typeface="华文楷体" panose="02010600040101010101" pitchFamily="2" charset="-122"/>
                <a:ea typeface="华文楷体" panose="02010600040101010101" pitchFamily="2" charset="-122"/>
              </a:rPr>
              <a:t>日起，</a:t>
            </a:r>
            <a:r>
              <a:rPr lang="en-US" altLang="zh-CN" sz="2600" b="1" dirty="0">
                <a:solidFill>
                  <a:prstClr val="black"/>
                </a:solidFill>
                <a:latin typeface="华文楷体" panose="02010600040101010101" pitchFamily="2" charset="-122"/>
                <a:ea typeface="华文楷体" panose="02010600040101010101" pitchFamily="2" charset="-122"/>
              </a:rPr>
              <a:t>《</a:t>
            </a:r>
            <a:r>
              <a:rPr lang="zh-CN" altLang="en-US" sz="2600" b="1" dirty="0">
                <a:solidFill>
                  <a:prstClr val="black"/>
                </a:solidFill>
                <a:latin typeface="华文楷体" panose="02010600040101010101" pitchFamily="2" charset="-122"/>
                <a:ea typeface="华文楷体" panose="02010600040101010101" pitchFamily="2" charset="-122"/>
              </a:rPr>
              <a:t>营业税改征增值税试点有关事项的规定</a:t>
            </a:r>
            <a:r>
              <a:rPr lang="en-US" altLang="zh-CN" sz="2600" b="1" dirty="0">
                <a:solidFill>
                  <a:prstClr val="black"/>
                </a:solidFill>
                <a:latin typeface="华文楷体" panose="02010600040101010101" pitchFamily="2" charset="-122"/>
                <a:ea typeface="华文楷体" panose="02010600040101010101" pitchFamily="2" charset="-122"/>
              </a:rPr>
              <a:t>》</a:t>
            </a:r>
            <a:r>
              <a:rPr lang="zh-CN" altLang="en-US" sz="2600" b="1" dirty="0">
                <a:solidFill>
                  <a:prstClr val="black"/>
                </a:solidFill>
                <a:latin typeface="华文楷体" panose="02010600040101010101" pitchFamily="2" charset="-122"/>
                <a:ea typeface="华文楷体" panose="02010600040101010101" pitchFamily="2" charset="-122"/>
              </a:rPr>
              <a:t>（财税</a:t>
            </a:r>
            <a:r>
              <a:rPr lang="en-US" altLang="zh-CN" sz="2600" b="1" dirty="0">
                <a:solidFill>
                  <a:prstClr val="black"/>
                </a:solidFill>
                <a:latin typeface="华文楷体" panose="02010600040101010101" pitchFamily="2" charset="-122"/>
                <a:ea typeface="华文楷体" panose="02010600040101010101" pitchFamily="2" charset="-122"/>
              </a:rPr>
              <a:t>〔2016〕36</a:t>
            </a:r>
            <a:r>
              <a:rPr lang="zh-CN" altLang="en-US" sz="2600" b="1" dirty="0">
                <a:solidFill>
                  <a:prstClr val="black"/>
                </a:solidFill>
                <a:latin typeface="华文楷体" panose="02010600040101010101" pitchFamily="2" charset="-122"/>
                <a:ea typeface="华文楷体" panose="02010600040101010101" pitchFamily="2" charset="-122"/>
              </a:rPr>
              <a:t>号印发）第一条第（四）项第</a:t>
            </a:r>
            <a:r>
              <a:rPr lang="en-US" altLang="zh-CN" sz="2600" b="1" dirty="0">
                <a:solidFill>
                  <a:prstClr val="black"/>
                </a:solidFill>
                <a:latin typeface="华文楷体" panose="02010600040101010101" pitchFamily="2" charset="-122"/>
                <a:ea typeface="华文楷体" panose="02010600040101010101" pitchFamily="2" charset="-122"/>
              </a:rPr>
              <a:t>1</a:t>
            </a:r>
            <a:r>
              <a:rPr lang="zh-CN" altLang="en-US" sz="2600" b="1" dirty="0">
                <a:solidFill>
                  <a:prstClr val="black"/>
                </a:solidFill>
                <a:latin typeface="华文楷体" panose="02010600040101010101" pitchFamily="2" charset="-122"/>
                <a:ea typeface="华文楷体" panose="02010600040101010101" pitchFamily="2" charset="-122"/>
              </a:rPr>
              <a:t>点、第二条第（一）项第</a:t>
            </a:r>
            <a:r>
              <a:rPr lang="en-US" altLang="zh-CN" sz="2600" b="1" dirty="0">
                <a:solidFill>
                  <a:prstClr val="black"/>
                </a:solidFill>
                <a:latin typeface="华文楷体" panose="02010600040101010101" pitchFamily="2" charset="-122"/>
                <a:ea typeface="华文楷体" panose="02010600040101010101" pitchFamily="2" charset="-122"/>
              </a:rPr>
              <a:t>1</a:t>
            </a:r>
            <a:r>
              <a:rPr lang="zh-CN" altLang="en-US" sz="2600" b="1" dirty="0">
                <a:solidFill>
                  <a:prstClr val="black"/>
                </a:solidFill>
                <a:latin typeface="华文楷体" panose="02010600040101010101" pitchFamily="2" charset="-122"/>
                <a:ea typeface="华文楷体" panose="02010600040101010101" pitchFamily="2" charset="-122"/>
              </a:rPr>
              <a:t>点停止执行，</a:t>
            </a:r>
            <a:r>
              <a:rPr lang="zh-CN" altLang="en-US" sz="2600" b="1" dirty="0">
                <a:solidFill>
                  <a:srgbClr val="FF0000"/>
                </a:solidFill>
                <a:latin typeface="华文楷体" panose="02010600040101010101" pitchFamily="2" charset="-122"/>
                <a:ea typeface="华文楷体" panose="02010600040101010101" pitchFamily="2" charset="-122"/>
              </a:rPr>
              <a:t>纳税人取得不动产或者不动产在建工程的进项税额不再分</a:t>
            </a:r>
            <a:r>
              <a:rPr lang="en-US" altLang="zh-CN" sz="2600" b="1" dirty="0">
                <a:solidFill>
                  <a:srgbClr val="FF0000"/>
                </a:solidFill>
                <a:latin typeface="华文楷体" panose="02010600040101010101" pitchFamily="2" charset="-122"/>
                <a:ea typeface="华文楷体" panose="02010600040101010101" pitchFamily="2" charset="-122"/>
              </a:rPr>
              <a:t>2</a:t>
            </a:r>
            <a:r>
              <a:rPr lang="zh-CN" altLang="en-US" sz="2600" b="1" dirty="0">
                <a:solidFill>
                  <a:srgbClr val="FF0000"/>
                </a:solidFill>
                <a:latin typeface="华文楷体" panose="02010600040101010101" pitchFamily="2" charset="-122"/>
                <a:ea typeface="华文楷体" panose="02010600040101010101" pitchFamily="2" charset="-122"/>
              </a:rPr>
              <a:t>年抵扣。此前</a:t>
            </a:r>
            <a:r>
              <a:rPr lang="zh-CN" altLang="en-US" sz="2600" b="1" dirty="0">
                <a:solidFill>
                  <a:prstClr val="black"/>
                </a:solidFill>
                <a:latin typeface="华文楷体" panose="02010600040101010101" pitchFamily="2" charset="-122"/>
                <a:ea typeface="华文楷体" panose="02010600040101010101" pitchFamily="2" charset="-122"/>
              </a:rPr>
              <a:t>按照上述规定尚未抵扣完毕的待抵扣进项税额，可自</a:t>
            </a:r>
            <a:r>
              <a:rPr lang="en-US" altLang="zh-CN" sz="2600" b="1" dirty="0">
                <a:solidFill>
                  <a:prstClr val="black"/>
                </a:solidFill>
                <a:latin typeface="华文楷体" panose="02010600040101010101" pitchFamily="2" charset="-122"/>
                <a:ea typeface="华文楷体" panose="02010600040101010101" pitchFamily="2" charset="-122"/>
              </a:rPr>
              <a:t>2019</a:t>
            </a:r>
            <a:r>
              <a:rPr lang="zh-CN" altLang="en-US" sz="2600" b="1" dirty="0">
                <a:solidFill>
                  <a:prstClr val="black"/>
                </a:solidFill>
                <a:latin typeface="华文楷体" panose="02010600040101010101" pitchFamily="2" charset="-122"/>
                <a:ea typeface="华文楷体" panose="02010600040101010101" pitchFamily="2" charset="-122"/>
              </a:rPr>
              <a:t>年</a:t>
            </a:r>
            <a:r>
              <a:rPr lang="en-US" altLang="zh-CN" sz="2600" b="1" dirty="0">
                <a:solidFill>
                  <a:prstClr val="black"/>
                </a:solidFill>
                <a:latin typeface="华文楷体" panose="02010600040101010101" pitchFamily="2" charset="-122"/>
                <a:ea typeface="华文楷体" panose="02010600040101010101" pitchFamily="2" charset="-122"/>
              </a:rPr>
              <a:t>4</a:t>
            </a:r>
            <a:r>
              <a:rPr lang="zh-CN" altLang="en-US" sz="2600" b="1" dirty="0">
                <a:solidFill>
                  <a:prstClr val="black"/>
                </a:solidFill>
                <a:latin typeface="华文楷体" panose="02010600040101010101" pitchFamily="2" charset="-122"/>
                <a:ea typeface="华文楷体" panose="02010600040101010101" pitchFamily="2" charset="-122"/>
              </a:rPr>
              <a:t>月税款所属期起从销项税额中抵扣。</a:t>
            </a:r>
            <a:endParaRPr lang="en-US" altLang="zh-CN" sz="2600" b="1" dirty="0">
              <a:solidFill>
                <a:prstClr val="black"/>
              </a:solidFill>
              <a:latin typeface="华文楷体" panose="02010600040101010101" pitchFamily="2" charset="-122"/>
              <a:ea typeface="华文楷体" panose="02010600040101010101" pitchFamily="2" charset="-122"/>
            </a:endParaRPr>
          </a:p>
        </p:txBody>
      </p:sp>
      <p:pic>
        <p:nvPicPr>
          <p:cNvPr id="3" name="图片 2"/>
          <p:cNvPicPr>
            <a:picLocks noChangeAspect="1"/>
          </p:cNvPicPr>
          <p:nvPr/>
        </p:nvPicPr>
        <p:blipFill>
          <a:blip r:embed="rId1"/>
          <a:stretch>
            <a:fillRect/>
          </a:stretch>
        </p:blipFill>
        <p:spPr>
          <a:xfrm>
            <a:off x="1038929" y="223028"/>
            <a:ext cx="10114141" cy="969348"/>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2"/>
          <p:cNvSpPr txBox="1">
            <a:spLocks noChangeArrowheads="1"/>
          </p:cNvSpPr>
          <p:nvPr/>
        </p:nvSpPr>
        <p:spPr bwMode="auto">
          <a:xfrm>
            <a:off x="520700" y="1484313"/>
            <a:ext cx="11150600" cy="4970462"/>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eaLnBrk="1" hangingPunct="1">
              <a:buFont typeface="Arial" panose="020B0604020202020204" pitchFamily="34" charset="0"/>
              <a:buNone/>
            </a:pPr>
            <a:r>
              <a:rPr lang="zh-CN" altLang="en-US" b="1">
                <a:latin typeface="华文楷体" panose="02010600040101010101" pitchFamily="2" charset="-122"/>
                <a:ea typeface="华文楷体" panose="02010600040101010101" pitchFamily="2" charset="-122"/>
              </a:rPr>
              <a:t>   </a:t>
            </a:r>
            <a:endParaRPr lang="en-US" altLang="zh-CN" b="1">
              <a:latin typeface="华文楷体" panose="02010600040101010101" pitchFamily="2" charset="-122"/>
              <a:ea typeface="华文楷体" panose="02010600040101010101" pitchFamily="2" charset="-122"/>
            </a:endParaRPr>
          </a:p>
          <a:p>
            <a:pPr marL="0" indent="0" eaLnBrk="1" hangingPunct="1">
              <a:buFont typeface="Arial" panose="020B0604020202020204" pitchFamily="34" charset="0"/>
              <a:buNone/>
            </a:pPr>
            <a:r>
              <a:rPr lang="zh-CN" altLang="en-US" b="1">
                <a:latin typeface="华文楷体" panose="02010600040101010101" pitchFamily="2" charset="-122"/>
                <a:ea typeface="华文楷体" panose="02010600040101010101" pitchFamily="2" charset="-122"/>
              </a:rPr>
              <a:t>增值税暂行条例：</a:t>
            </a:r>
            <a:endParaRPr lang="en-US" altLang="zh-CN" b="1">
              <a:latin typeface="华文楷体" panose="02010600040101010101" pitchFamily="2" charset="-122"/>
              <a:ea typeface="华文楷体" panose="02010600040101010101" pitchFamily="2" charset="-122"/>
            </a:endParaRPr>
          </a:p>
          <a:p>
            <a:pPr marL="0" indent="0" eaLnBrk="1" hangingPunct="1">
              <a:buFont typeface="Arial" panose="020B0604020202020204" pitchFamily="34" charset="0"/>
              <a:buNone/>
            </a:pPr>
            <a:r>
              <a:rPr lang="zh-CN" altLang="en-US" b="1">
                <a:latin typeface="华文楷体" panose="02010600040101010101" pitchFamily="2" charset="-122"/>
                <a:ea typeface="华文楷体" panose="02010600040101010101" pitchFamily="2" charset="-122"/>
              </a:rPr>
              <a:t>第一条　在中华人民共和国境内</a:t>
            </a:r>
            <a:r>
              <a:rPr lang="zh-CN" altLang="en-US" b="1">
                <a:solidFill>
                  <a:srgbClr val="FF0000"/>
                </a:solidFill>
                <a:latin typeface="华文楷体" panose="02010600040101010101" pitchFamily="2" charset="-122"/>
                <a:ea typeface="华文楷体" panose="02010600040101010101" pitchFamily="2" charset="-122"/>
              </a:rPr>
              <a:t>销售货物</a:t>
            </a:r>
            <a:r>
              <a:rPr lang="zh-CN" altLang="en-US" b="1">
                <a:latin typeface="华文楷体" panose="02010600040101010101" pitchFamily="2" charset="-122"/>
                <a:ea typeface="华文楷体" panose="02010600040101010101" pitchFamily="2" charset="-122"/>
              </a:rPr>
              <a:t>或者</a:t>
            </a:r>
            <a:r>
              <a:rPr lang="zh-CN" altLang="en-US" b="1">
                <a:solidFill>
                  <a:srgbClr val="FF0000"/>
                </a:solidFill>
                <a:latin typeface="华文楷体" panose="02010600040101010101" pitchFamily="2" charset="-122"/>
                <a:ea typeface="华文楷体" panose="02010600040101010101" pitchFamily="2" charset="-122"/>
              </a:rPr>
              <a:t>加工、修理修配劳务</a:t>
            </a:r>
            <a:r>
              <a:rPr lang="zh-CN" altLang="en-US" b="1">
                <a:latin typeface="华文楷体" panose="02010600040101010101" pitchFamily="2" charset="-122"/>
                <a:ea typeface="华文楷体" panose="02010600040101010101" pitchFamily="2" charset="-122"/>
              </a:rPr>
              <a:t>（以下简称劳务），</a:t>
            </a:r>
            <a:r>
              <a:rPr lang="zh-CN" altLang="en-US" b="1">
                <a:solidFill>
                  <a:srgbClr val="FF0000"/>
                </a:solidFill>
                <a:latin typeface="华文楷体" panose="02010600040101010101" pitchFamily="2" charset="-122"/>
                <a:ea typeface="华文楷体" panose="02010600040101010101" pitchFamily="2" charset="-122"/>
              </a:rPr>
              <a:t>销售服务、无形资产、不动产</a:t>
            </a:r>
            <a:r>
              <a:rPr lang="zh-CN" altLang="en-US" b="1">
                <a:latin typeface="华文楷体" panose="02010600040101010101" pitchFamily="2" charset="-122"/>
                <a:ea typeface="华文楷体" panose="02010600040101010101" pitchFamily="2" charset="-122"/>
              </a:rPr>
              <a:t>以及</a:t>
            </a:r>
            <a:r>
              <a:rPr lang="zh-CN" altLang="en-US" b="1">
                <a:solidFill>
                  <a:srgbClr val="FF0000"/>
                </a:solidFill>
                <a:latin typeface="华文楷体" panose="02010600040101010101" pitchFamily="2" charset="-122"/>
                <a:ea typeface="华文楷体" panose="02010600040101010101" pitchFamily="2" charset="-122"/>
              </a:rPr>
              <a:t>进口货物</a:t>
            </a:r>
            <a:r>
              <a:rPr lang="zh-CN" altLang="en-US" b="1">
                <a:latin typeface="华文楷体" panose="02010600040101010101" pitchFamily="2" charset="-122"/>
                <a:ea typeface="华文楷体" panose="02010600040101010101" pitchFamily="2" charset="-122"/>
              </a:rPr>
              <a:t>的单位和个人，为增值税的纳税人，应当依照本条例缴纳增值税。</a:t>
            </a:r>
            <a:endParaRPr lang="en-US" altLang="zh-CN" b="1">
              <a:latin typeface="华文楷体" panose="02010600040101010101" pitchFamily="2" charset="-122"/>
              <a:ea typeface="华文楷体" panose="02010600040101010101" pitchFamily="2" charset="-122"/>
            </a:endParaRPr>
          </a:p>
          <a:p>
            <a:pPr marL="0" indent="0" eaLnBrk="1" hangingPunct="1">
              <a:buFont typeface="Arial" panose="020B0604020202020204" pitchFamily="34" charset="0"/>
              <a:buNone/>
            </a:pPr>
            <a:endParaRPr lang="en-US" altLang="zh-CN" b="1">
              <a:latin typeface="华文楷体" panose="02010600040101010101" pitchFamily="2" charset="-122"/>
              <a:ea typeface="华文楷体" panose="02010600040101010101" pitchFamily="2" charset="-122"/>
            </a:endParaRPr>
          </a:p>
          <a:p>
            <a:pPr marL="0" indent="0" eaLnBrk="1" hangingPunct="1">
              <a:buFont typeface="Arial" panose="020B0604020202020204" pitchFamily="34" charset="0"/>
              <a:buNone/>
            </a:pPr>
            <a:endParaRPr lang="zh-CN" altLang="zh-CN" b="1" dirty="0">
              <a:latin typeface="华文楷体" panose="02010600040101010101" pitchFamily="2" charset="-122"/>
              <a:ea typeface="华文楷体" panose="02010600040101010101" pitchFamily="2" charset="-122"/>
            </a:endParaRPr>
          </a:p>
        </p:txBody>
      </p:sp>
      <p:sp>
        <p:nvSpPr>
          <p:cNvPr id="3" name="文本框 2"/>
          <p:cNvSpPr txBox="1"/>
          <p:nvPr/>
        </p:nvSpPr>
        <p:spPr>
          <a:xfrm>
            <a:off x="897974" y="782989"/>
            <a:ext cx="2896512" cy="646331"/>
          </a:xfrm>
          <a:prstGeom prst="rect">
            <a:avLst/>
          </a:prstGeom>
          <a:noFill/>
        </p:spPr>
        <p:txBody>
          <a:bodyPr wrap="square" rtlCol="0">
            <a:spAutoFit/>
          </a:bodyPr>
          <a:lstStyle/>
          <a:p>
            <a:r>
              <a:rPr lang="en-US" altLang="zh-CN" sz="3600" b="1" dirty="0">
                <a:solidFill>
                  <a:prstClr val="black"/>
                </a:solidFill>
                <a:latin typeface="华文楷体" panose="02010600040101010101" pitchFamily="2" charset="-122"/>
                <a:ea typeface="华文楷体" panose="02010600040101010101" pitchFamily="2" charset="-122"/>
                <a:cs typeface="+mj-cs"/>
              </a:rPr>
              <a:t>1</a:t>
            </a:r>
            <a:r>
              <a:rPr lang="zh-CN" altLang="en-US" sz="3600" b="1" dirty="0">
                <a:solidFill>
                  <a:prstClr val="black"/>
                </a:solidFill>
                <a:latin typeface="华文楷体" panose="02010600040101010101" pitchFamily="2" charset="-122"/>
                <a:ea typeface="华文楷体" panose="02010600040101010101" pitchFamily="2" charset="-122"/>
                <a:cs typeface="+mj-cs"/>
              </a:rPr>
              <a:t>、征收范围：</a:t>
            </a:r>
            <a:endParaRPr lang="zh-CN" altLang="en-US" sz="2800" b="1"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1440756" y="487533"/>
            <a:ext cx="6058069" cy="615553"/>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defRPr/>
            </a:pPr>
            <a:r>
              <a:rPr kumimoji="0" lang="en-US" altLang="zh-CN" sz="3400" b="1" i="0" u="none" strike="noStrike" kern="0" cap="none" spc="0" normalizeH="0" baseline="0" noProof="0" dirty="0">
                <a:ln>
                  <a:noFill/>
                </a:ln>
                <a:solidFill>
                  <a:prstClr val="black"/>
                </a:solidFill>
                <a:effectLst/>
                <a:uLnTx/>
                <a:uFillTx/>
                <a:latin typeface="华文楷体" panose="02010600040101010101" pitchFamily="2" charset="-122"/>
                <a:ea typeface="华文楷体" panose="02010600040101010101" pitchFamily="2" charset="-122"/>
                <a:cs typeface="+mj-cs"/>
              </a:rPr>
              <a:t>4</a:t>
            </a:r>
            <a:r>
              <a:rPr kumimoji="0" lang="zh-CN" altLang="en-US" sz="3400" b="1" i="0" u="none" strike="noStrike" kern="0" cap="none" spc="0" normalizeH="0" baseline="0" noProof="0" dirty="0">
                <a:ln>
                  <a:noFill/>
                </a:ln>
                <a:solidFill>
                  <a:prstClr val="black"/>
                </a:solidFill>
                <a:effectLst/>
                <a:uLnTx/>
                <a:uFillTx/>
                <a:latin typeface="华文楷体" panose="02010600040101010101" pitchFamily="2" charset="-122"/>
                <a:ea typeface="华文楷体" panose="02010600040101010101" pitchFamily="2" charset="-122"/>
                <a:cs typeface="+mj-cs"/>
              </a:rPr>
              <a:t>、增值税纳税义务发生时间：</a:t>
            </a:r>
            <a:endParaRPr kumimoji="0" lang="zh-CN" altLang="en-US" sz="1800" b="0" i="0" u="none" strike="noStrike" kern="0" cap="none" spc="0" normalizeH="0" baseline="0" noProof="0" dirty="0">
              <a:ln>
                <a:noFill/>
              </a:ln>
              <a:solidFill>
                <a:sysClr val="windowText" lastClr="000000"/>
              </a:solidFill>
              <a:effectLst/>
              <a:uLnTx/>
              <a:uFillTx/>
            </a:endParaRPr>
          </a:p>
        </p:txBody>
      </p:sp>
      <p:sp>
        <p:nvSpPr>
          <p:cNvPr id="3" name="矩形 2"/>
          <p:cNvSpPr/>
          <p:nvPr/>
        </p:nvSpPr>
        <p:spPr>
          <a:xfrm>
            <a:off x="1127943" y="1325059"/>
            <a:ext cx="10803061" cy="5126660"/>
          </a:xfrm>
          <a:prstGeom prst="rect">
            <a:avLst/>
          </a:prstGeom>
        </p:spPr>
        <p:txBody>
          <a:bodyPr wrap="square">
            <a:spAutoFit/>
          </a:bodyPr>
          <a:lstStyle/>
          <a:p>
            <a:pPr marL="635" lvl="0">
              <a:lnSpc>
                <a:spcPct val="90000"/>
              </a:lnSpc>
              <a:spcBef>
                <a:spcPts val="1000"/>
              </a:spcBef>
              <a:spcAft>
                <a:spcPct val="0"/>
              </a:spcAft>
              <a:defRPr/>
            </a:pPr>
            <a:r>
              <a:rPr lang="zh-CN" altLang="en-US" sz="2000" noProof="1">
                <a:latin typeface="华文楷体" panose="02010600040101010101" pitchFamily="2" charset="-122"/>
                <a:ea typeface="华文楷体" panose="02010600040101010101" pitchFamily="2" charset="-122"/>
              </a:rPr>
              <a:t>财税</a:t>
            </a:r>
            <a:r>
              <a:rPr lang="en-US" altLang="zh-CN" sz="2000" noProof="1">
                <a:latin typeface="华文楷体" panose="02010600040101010101" pitchFamily="2" charset="-122"/>
                <a:ea typeface="华文楷体" panose="02010600040101010101" pitchFamily="2" charset="-122"/>
              </a:rPr>
              <a:t>[2016]36</a:t>
            </a:r>
            <a:r>
              <a:rPr lang="zh-CN" altLang="en-US" sz="2000" noProof="1">
                <a:latin typeface="华文楷体" panose="02010600040101010101" pitchFamily="2" charset="-122"/>
                <a:ea typeface="华文楷体" panose="02010600040101010101" pitchFamily="2" charset="-122"/>
              </a:rPr>
              <a:t>号附件</a:t>
            </a:r>
            <a:r>
              <a:rPr lang="en-US" altLang="zh-CN" sz="2000" noProof="1">
                <a:latin typeface="华文楷体" panose="02010600040101010101" pitchFamily="2" charset="-122"/>
                <a:ea typeface="华文楷体" panose="02010600040101010101" pitchFamily="2" charset="-122"/>
              </a:rPr>
              <a:t>1</a:t>
            </a:r>
            <a:r>
              <a:rPr lang="zh-CN" altLang="en-US" sz="2000" noProof="1">
                <a:latin typeface="华文楷体" panose="02010600040101010101" pitchFamily="2" charset="-122"/>
                <a:ea typeface="华文楷体" panose="02010600040101010101" pitchFamily="2" charset="-122"/>
              </a:rPr>
              <a:t>：</a:t>
            </a:r>
            <a:endParaRPr lang="en-US" altLang="zh-CN" sz="2000" noProof="1">
              <a:latin typeface="华文楷体" panose="02010600040101010101" pitchFamily="2" charset="-122"/>
              <a:ea typeface="华文楷体" panose="02010600040101010101" pitchFamily="2" charset="-122"/>
            </a:endParaRPr>
          </a:p>
          <a:p>
            <a:pPr marL="635" lvl="0">
              <a:lnSpc>
                <a:spcPct val="90000"/>
              </a:lnSpc>
              <a:spcBef>
                <a:spcPts val="1000"/>
              </a:spcBef>
              <a:spcAft>
                <a:spcPct val="0"/>
              </a:spcAft>
              <a:defRPr/>
            </a:pPr>
            <a:r>
              <a:rPr lang="zh-CN" altLang="en-US" sz="2000" noProof="1">
                <a:latin typeface="华文楷体" panose="02010600040101010101" pitchFamily="2" charset="-122"/>
                <a:ea typeface="华文楷体" panose="02010600040101010101" pitchFamily="2" charset="-122"/>
              </a:rPr>
              <a:t>第四十五条 增值税纳税义务、扣缴义务发生时间为：</a:t>
            </a:r>
            <a:endParaRPr lang="zh-CN" altLang="en-US" sz="2000" noProof="1">
              <a:latin typeface="华文楷体" panose="02010600040101010101" pitchFamily="2" charset="-122"/>
              <a:ea typeface="华文楷体" panose="02010600040101010101" pitchFamily="2" charset="-122"/>
            </a:endParaRPr>
          </a:p>
          <a:p>
            <a:pPr marL="228600" lvl="0" indent="-228600">
              <a:lnSpc>
                <a:spcPct val="90000"/>
              </a:lnSpc>
              <a:spcBef>
                <a:spcPts val="1000"/>
              </a:spcBef>
              <a:spcAft>
                <a:spcPct val="0"/>
              </a:spcAft>
              <a:buFont typeface="Arial" panose="020B0604020202020204" pitchFamily="34" charset="0"/>
              <a:buChar char="•"/>
              <a:defRPr/>
            </a:pPr>
            <a:r>
              <a:rPr lang="zh-CN" altLang="en-US" sz="2000" noProof="1">
                <a:latin typeface="华文楷体" panose="02010600040101010101" pitchFamily="2" charset="-122"/>
                <a:ea typeface="华文楷体" panose="02010600040101010101" pitchFamily="2" charset="-122"/>
              </a:rPr>
              <a:t>（一）纳税人发生应税行为并收讫销售款项或者取得索取销售款项凭据的当天；先开具发票的，为开具发票的当天。</a:t>
            </a:r>
            <a:endParaRPr lang="zh-CN" altLang="en-US" sz="2000" noProof="1">
              <a:latin typeface="华文楷体" panose="02010600040101010101" pitchFamily="2" charset="-122"/>
              <a:ea typeface="华文楷体" panose="02010600040101010101" pitchFamily="2" charset="-122"/>
            </a:endParaRPr>
          </a:p>
          <a:p>
            <a:pPr marL="228600" lvl="0" indent="-228600">
              <a:lnSpc>
                <a:spcPct val="90000"/>
              </a:lnSpc>
              <a:spcBef>
                <a:spcPts val="1000"/>
              </a:spcBef>
              <a:spcAft>
                <a:spcPct val="0"/>
              </a:spcAft>
              <a:buFont typeface="Arial" panose="020B0604020202020204" pitchFamily="34" charset="0"/>
              <a:buChar char="•"/>
              <a:defRPr/>
            </a:pPr>
            <a:r>
              <a:rPr lang="zh-CN" altLang="en-US" sz="2000" noProof="1">
                <a:latin typeface="华文楷体" panose="02010600040101010101" pitchFamily="2" charset="-122"/>
                <a:ea typeface="华文楷体" panose="02010600040101010101" pitchFamily="2" charset="-122"/>
              </a:rPr>
              <a:t>收讫销售款项，是指纳税人销售服务、无形资产、不动产过程中或者完成后收到款项。</a:t>
            </a:r>
            <a:endParaRPr lang="zh-CN" altLang="en-US" sz="2000" noProof="1">
              <a:latin typeface="华文楷体" panose="02010600040101010101" pitchFamily="2" charset="-122"/>
              <a:ea typeface="华文楷体" panose="02010600040101010101" pitchFamily="2" charset="-122"/>
            </a:endParaRPr>
          </a:p>
          <a:p>
            <a:pPr marL="228600" lvl="0" indent="-228600">
              <a:lnSpc>
                <a:spcPct val="90000"/>
              </a:lnSpc>
              <a:spcBef>
                <a:spcPts val="1000"/>
              </a:spcBef>
              <a:spcAft>
                <a:spcPct val="0"/>
              </a:spcAft>
              <a:buFont typeface="Arial" panose="020B0604020202020204" pitchFamily="34" charset="0"/>
              <a:buChar char="•"/>
              <a:defRPr/>
            </a:pPr>
            <a:r>
              <a:rPr lang="zh-CN" altLang="en-US" sz="2000" noProof="1">
                <a:latin typeface="华文楷体" panose="02010600040101010101" pitchFamily="2" charset="-122"/>
                <a:ea typeface="华文楷体" panose="02010600040101010101" pitchFamily="2" charset="-122"/>
              </a:rPr>
              <a:t>取得索取销售款项凭据的当天，是指书面合同确定的付款日期；未签订书面合同或者书面合同未确定付款日期的，为服务、无形资产转让完成的当天或者不动产权属变更的当天。</a:t>
            </a:r>
            <a:endParaRPr lang="zh-CN" altLang="en-US" sz="2000" noProof="1">
              <a:latin typeface="华文楷体" panose="02010600040101010101" pitchFamily="2" charset="-122"/>
              <a:ea typeface="华文楷体" panose="02010600040101010101" pitchFamily="2" charset="-122"/>
            </a:endParaRPr>
          </a:p>
          <a:p>
            <a:pPr marL="228600" lvl="0" indent="-228600">
              <a:lnSpc>
                <a:spcPct val="90000"/>
              </a:lnSpc>
              <a:spcBef>
                <a:spcPts val="1000"/>
              </a:spcBef>
              <a:spcAft>
                <a:spcPct val="0"/>
              </a:spcAft>
              <a:buFont typeface="Arial" panose="020B0604020202020204" pitchFamily="34" charset="0"/>
              <a:buChar char="•"/>
              <a:defRPr/>
            </a:pPr>
            <a:r>
              <a:rPr lang="zh-CN" altLang="en-US" sz="2000" noProof="1">
                <a:latin typeface="华文楷体" panose="02010600040101010101" pitchFamily="2" charset="-122"/>
                <a:ea typeface="华文楷体" panose="02010600040101010101" pitchFamily="2" charset="-122"/>
              </a:rPr>
              <a:t>（二）纳税人提供建筑服务、租赁服务采取预收款方式的，其纳税义务发生时间为收到预收款的当天。</a:t>
            </a:r>
            <a:endParaRPr lang="zh-CN" altLang="en-US" sz="2000" noProof="1">
              <a:latin typeface="华文楷体" panose="02010600040101010101" pitchFamily="2" charset="-122"/>
              <a:ea typeface="华文楷体" panose="02010600040101010101" pitchFamily="2" charset="-122"/>
            </a:endParaRPr>
          </a:p>
          <a:p>
            <a:pPr marL="228600" lvl="0" indent="-228600">
              <a:lnSpc>
                <a:spcPct val="90000"/>
              </a:lnSpc>
              <a:spcBef>
                <a:spcPts val="1000"/>
              </a:spcBef>
              <a:spcAft>
                <a:spcPct val="0"/>
              </a:spcAft>
              <a:buFont typeface="Arial" panose="020B0604020202020204" pitchFamily="34" charset="0"/>
              <a:buChar char="•"/>
              <a:defRPr/>
            </a:pPr>
            <a:r>
              <a:rPr lang="zh-CN" altLang="en-US" sz="2000" noProof="1">
                <a:latin typeface="华文楷体" panose="02010600040101010101" pitchFamily="2" charset="-122"/>
                <a:ea typeface="华文楷体" panose="02010600040101010101" pitchFamily="2" charset="-122"/>
              </a:rPr>
              <a:t>（三）纳税人从事金融商品转让的，为金融商品所有权转移的当天。</a:t>
            </a:r>
            <a:endParaRPr lang="zh-CN" altLang="en-US" sz="2000" noProof="1">
              <a:latin typeface="华文楷体" panose="02010600040101010101" pitchFamily="2" charset="-122"/>
              <a:ea typeface="华文楷体" panose="02010600040101010101" pitchFamily="2" charset="-122"/>
            </a:endParaRPr>
          </a:p>
          <a:p>
            <a:pPr marL="228600" lvl="0" indent="-228600">
              <a:lnSpc>
                <a:spcPct val="90000"/>
              </a:lnSpc>
              <a:spcBef>
                <a:spcPts val="1000"/>
              </a:spcBef>
              <a:spcAft>
                <a:spcPct val="0"/>
              </a:spcAft>
              <a:buFont typeface="Arial" panose="020B0604020202020204" pitchFamily="34" charset="0"/>
              <a:buChar char="•"/>
              <a:defRPr/>
            </a:pPr>
            <a:r>
              <a:rPr lang="zh-CN" altLang="en-US" sz="2000" noProof="1">
                <a:latin typeface="华文楷体" panose="02010600040101010101" pitchFamily="2" charset="-122"/>
                <a:ea typeface="华文楷体" panose="02010600040101010101" pitchFamily="2" charset="-122"/>
              </a:rPr>
              <a:t>（四）纳税人发生本办法第十四条规定情形的，其纳税义务发生时间为服务、无形资产转让完成的当天或者不动产权属变更的当天。</a:t>
            </a:r>
            <a:endParaRPr lang="zh-CN" altLang="en-US" sz="2000" noProof="1">
              <a:latin typeface="华文楷体" panose="02010600040101010101" pitchFamily="2" charset="-122"/>
              <a:ea typeface="华文楷体" panose="02010600040101010101" pitchFamily="2" charset="-122"/>
            </a:endParaRPr>
          </a:p>
          <a:p>
            <a:pPr marL="228600" lvl="0" indent="-228600">
              <a:lnSpc>
                <a:spcPct val="90000"/>
              </a:lnSpc>
              <a:spcBef>
                <a:spcPts val="1000"/>
              </a:spcBef>
              <a:spcAft>
                <a:spcPct val="0"/>
              </a:spcAft>
              <a:defRPr/>
            </a:pPr>
            <a:r>
              <a:rPr lang="zh-CN" altLang="en-US" sz="2000" noProof="1">
                <a:latin typeface="华文楷体" panose="02010600040101010101" pitchFamily="2" charset="-122"/>
                <a:ea typeface="华文楷体" panose="02010600040101010101" pitchFamily="2" charset="-122"/>
              </a:rPr>
              <a:t>（五）增值税扣缴义务发生时间为纳税人增值税纳税义务发生的当天。</a:t>
            </a:r>
            <a:endParaRPr lang="zh-CN" altLang="en-US" sz="2000" noProof="1">
              <a:latin typeface="华文楷体" panose="02010600040101010101" pitchFamily="2" charset="-122"/>
              <a:ea typeface="华文楷体" panose="02010600040101010101" pitchFamily="2" charset="-122"/>
            </a:endParaRPr>
          </a:p>
          <a:p>
            <a:pPr marL="228600" lvl="0" indent="-228600">
              <a:lnSpc>
                <a:spcPct val="90000"/>
              </a:lnSpc>
              <a:spcBef>
                <a:spcPts val="1000"/>
              </a:spcBef>
              <a:spcAft>
                <a:spcPct val="0"/>
              </a:spcAft>
              <a:buFont typeface="Arial" panose="020B0604020202020204" pitchFamily="34" charset="0"/>
              <a:buChar char="•"/>
              <a:defRPr/>
            </a:pPr>
            <a:endParaRPr lang="en-US" altLang="zh-CN" sz="2000" noProof="1">
              <a:solidFill>
                <a:prstClr val="black"/>
              </a:solidFill>
              <a:latin typeface="华文楷体" panose="02010600040101010101" pitchFamily="2" charset="-122"/>
              <a:ea typeface="华文楷体" panose="02010600040101010101" pitchFamily="2" charset="-122"/>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870598" y="1730242"/>
            <a:ext cx="10551190" cy="2693045"/>
          </a:xfrm>
          <a:prstGeom prst="rect">
            <a:avLst/>
          </a:prstGeom>
        </p:spPr>
        <p:txBody>
          <a:bodyPr wrap="square">
            <a:spAutoFit/>
          </a:bodyPr>
          <a:lstStyle/>
          <a:p>
            <a:pPr marL="635" marR="0" lvl="0" indent="0" defTabSz="914400" eaLnBrk="1" fontAlgn="auto" latinLnBrk="0" hangingPunct="1">
              <a:lnSpc>
                <a:spcPct val="90000"/>
              </a:lnSpc>
              <a:spcBef>
                <a:spcPts val="1000"/>
              </a:spcBef>
              <a:spcAft>
                <a:spcPct val="0"/>
              </a:spcAft>
              <a:buClrTx/>
              <a:buSzTx/>
              <a:buFontTx/>
              <a:buNone/>
              <a:defRPr/>
            </a:pPr>
            <a:r>
              <a:rPr kumimoji="0" lang="zh-CN" altLang="en-US" sz="2000" b="1" i="0" u="none" strike="noStrike" kern="0" cap="none" spc="0" normalizeH="0" baseline="0" noProof="1">
                <a:ln>
                  <a:noFill/>
                </a:ln>
                <a:solidFill>
                  <a:srgbClr val="FF0000"/>
                </a:solidFill>
                <a:effectLst/>
                <a:uLnTx/>
                <a:uFillTx/>
                <a:latin typeface="华文楷体" panose="02010600040101010101" pitchFamily="2" charset="-122"/>
                <a:ea typeface="华文楷体" panose="02010600040101010101" pitchFamily="2" charset="-122"/>
              </a:rPr>
              <a:t>财税</a:t>
            </a:r>
            <a:r>
              <a:rPr kumimoji="0" lang="en-US" altLang="zh-CN" sz="2000" b="1" i="0" u="none" strike="noStrike" kern="0" cap="none" spc="0" normalizeH="0" baseline="0" noProof="1">
                <a:ln>
                  <a:noFill/>
                </a:ln>
                <a:solidFill>
                  <a:srgbClr val="FF0000"/>
                </a:solidFill>
                <a:effectLst/>
                <a:uLnTx/>
                <a:uFillTx/>
                <a:latin typeface="华文楷体" panose="02010600040101010101" pitchFamily="2" charset="-122"/>
                <a:ea typeface="华文楷体" panose="02010600040101010101" pitchFamily="2" charset="-122"/>
              </a:rPr>
              <a:t>【2017】58</a:t>
            </a:r>
            <a:r>
              <a:rPr kumimoji="0" lang="zh-CN" altLang="en-US" sz="2000" b="1" i="0" u="none" strike="noStrike" kern="0" cap="none" spc="0" normalizeH="0" baseline="0" noProof="1">
                <a:ln>
                  <a:noFill/>
                </a:ln>
                <a:solidFill>
                  <a:srgbClr val="FF0000"/>
                </a:solidFill>
                <a:effectLst/>
                <a:uLnTx/>
                <a:uFillTx/>
                <a:latin typeface="华文楷体" panose="02010600040101010101" pitchFamily="2" charset="-122"/>
                <a:ea typeface="华文楷体" panose="02010600040101010101" pitchFamily="2" charset="-122"/>
              </a:rPr>
              <a:t>：</a:t>
            </a:r>
            <a:endParaRPr kumimoji="0" lang="en-US" altLang="zh-CN" sz="2000" b="1" i="0" u="none" strike="noStrike" kern="0" cap="none" spc="0" normalizeH="0" baseline="0" noProof="1">
              <a:ln>
                <a:noFill/>
              </a:ln>
              <a:solidFill>
                <a:srgbClr val="FF0000"/>
              </a:solidFill>
              <a:effectLst/>
              <a:uLnTx/>
              <a:uFillTx/>
              <a:latin typeface="华文楷体" panose="02010600040101010101" pitchFamily="2" charset="-122"/>
              <a:ea typeface="华文楷体" panose="02010600040101010101" pitchFamily="2" charset="-122"/>
            </a:endParaRPr>
          </a:p>
          <a:p>
            <a:pPr marL="635" marR="0" lvl="0" indent="0" defTabSz="914400" eaLnBrk="1" fontAlgn="auto" latinLnBrk="0" hangingPunct="1">
              <a:lnSpc>
                <a:spcPct val="90000"/>
              </a:lnSpc>
              <a:spcBef>
                <a:spcPts val="1000"/>
              </a:spcBef>
              <a:spcAft>
                <a:spcPct val="0"/>
              </a:spcAft>
              <a:buClrTx/>
              <a:buSzTx/>
              <a:buFontTx/>
              <a:buNone/>
              <a:defRPr/>
            </a:pPr>
            <a:r>
              <a:rPr kumimoji="0" lang="zh-CN" altLang="en-US" sz="2000" b="0" i="0" u="none" strike="noStrike" kern="0" cap="none" spc="0" normalizeH="0" baseline="0" noProof="1">
                <a:ln>
                  <a:noFill/>
                </a:ln>
                <a:solidFill>
                  <a:prstClr val="black"/>
                </a:solidFill>
                <a:effectLst/>
                <a:uLnTx/>
                <a:uFillTx/>
                <a:latin typeface="华文楷体" panose="02010600040101010101" pitchFamily="2" charset="-122"/>
                <a:ea typeface="华文楷体" panose="02010600040101010101" pitchFamily="2" charset="-122"/>
              </a:rPr>
              <a:t>二、</a:t>
            </a:r>
            <a:r>
              <a:rPr kumimoji="0" lang="en-US" altLang="zh-CN" sz="2000" b="0" i="0" u="none" strike="noStrike" kern="0" cap="none" spc="0" normalizeH="0" baseline="0" noProof="1">
                <a:ln>
                  <a:noFill/>
                </a:ln>
                <a:solidFill>
                  <a:prstClr val="black"/>
                </a:solidFill>
                <a:effectLst/>
                <a:uLnTx/>
                <a:uFillTx/>
                <a:latin typeface="华文楷体" panose="02010600040101010101" pitchFamily="2" charset="-122"/>
                <a:ea typeface="华文楷体" panose="02010600040101010101" pitchFamily="2" charset="-122"/>
              </a:rPr>
              <a:t>《</a:t>
            </a:r>
            <a:r>
              <a:rPr kumimoji="0" lang="zh-CN" altLang="en-US" sz="2000" b="0" i="0" u="none" strike="noStrike" kern="0" cap="none" spc="0" normalizeH="0" baseline="0" noProof="1">
                <a:ln>
                  <a:noFill/>
                </a:ln>
                <a:solidFill>
                  <a:prstClr val="black"/>
                </a:solidFill>
                <a:effectLst/>
                <a:uLnTx/>
                <a:uFillTx/>
                <a:latin typeface="华文楷体" panose="02010600040101010101" pitchFamily="2" charset="-122"/>
                <a:ea typeface="华文楷体" panose="02010600040101010101" pitchFamily="2" charset="-122"/>
              </a:rPr>
              <a:t>营业税改征增值税试点实施办法</a:t>
            </a:r>
            <a:r>
              <a:rPr kumimoji="0" lang="en-US" altLang="zh-CN" sz="2000" b="0" i="0" u="none" strike="noStrike" kern="0" cap="none" spc="0" normalizeH="0" baseline="0" noProof="1">
                <a:ln>
                  <a:noFill/>
                </a:ln>
                <a:solidFill>
                  <a:prstClr val="black"/>
                </a:solidFill>
                <a:effectLst/>
                <a:uLnTx/>
                <a:uFillTx/>
                <a:latin typeface="华文楷体" panose="02010600040101010101" pitchFamily="2" charset="-122"/>
                <a:ea typeface="华文楷体" panose="02010600040101010101" pitchFamily="2" charset="-122"/>
              </a:rPr>
              <a:t>》(</a:t>
            </a:r>
            <a:r>
              <a:rPr kumimoji="0" lang="zh-CN" altLang="en-US" sz="2000" b="0" i="0" u="none" strike="noStrike" kern="0" cap="none" spc="0" normalizeH="0" baseline="0" noProof="1">
                <a:ln>
                  <a:noFill/>
                </a:ln>
                <a:solidFill>
                  <a:prstClr val="black"/>
                </a:solidFill>
                <a:effectLst/>
                <a:uLnTx/>
                <a:uFillTx/>
                <a:latin typeface="华文楷体" panose="02010600040101010101" pitchFamily="2" charset="-122"/>
                <a:ea typeface="华文楷体" panose="02010600040101010101" pitchFamily="2" charset="-122"/>
              </a:rPr>
              <a:t>财税</a:t>
            </a:r>
            <a:r>
              <a:rPr kumimoji="0" lang="en-US" altLang="zh-CN" sz="2000" b="0" i="0" u="none" strike="noStrike" kern="0" cap="none" spc="0" normalizeH="0" baseline="0" noProof="1">
                <a:ln>
                  <a:noFill/>
                </a:ln>
                <a:solidFill>
                  <a:prstClr val="black"/>
                </a:solidFill>
                <a:effectLst/>
                <a:uLnTx/>
                <a:uFillTx/>
                <a:latin typeface="华文楷体" panose="02010600040101010101" pitchFamily="2" charset="-122"/>
                <a:ea typeface="华文楷体" panose="02010600040101010101" pitchFamily="2" charset="-122"/>
              </a:rPr>
              <a:t>〔2016〕36</a:t>
            </a:r>
            <a:r>
              <a:rPr kumimoji="0" lang="zh-CN" altLang="en-US" sz="2000" b="0" i="0" u="none" strike="noStrike" kern="0" cap="none" spc="0" normalizeH="0" baseline="0" noProof="1">
                <a:ln>
                  <a:noFill/>
                </a:ln>
                <a:solidFill>
                  <a:prstClr val="black"/>
                </a:solidFill>
                <a:effectLst/>
                <a:uLnTx/>
                <a:uFillTx/>
                <a:latin typeface="华文楷体" panose="02010600040101010101" pitchFamily="2" charset="-122"/>
                <a:ea typeface="华文楷体" panose="02010600040101010101" pitchFamily="2" charset="-122"/>
              </a:rPr>
              <a:t>号印发</a:t>
            </a:r>
            <a:r>
              <a:rPr kumimoji="0" lang="en-US" altLang="zh-CN" sz="2000" b="0" i="0" u="none" strike="noStrike" kern="0" cap="none" spc="0" normalizeH="0" baseline="0" noProof="1">
                <a:ln>
                  <a:noFill/>
                </a:ln>
                <a:solidFill>
                  <a:prstClr val="black"/>
                </a:solidFill>
                <a:effectLst/>
                <a:uLnTx/>
                <a:uFillTx/>
                <a:latin typeface="华文楷体" panose="02010600040101010101" pitchFamily="2" charset="-122"/>
                <a:ea typeface="华文楷体" panose="02010600040101010101" pitchFamily="2" charset="-122"/>
              </a:rPr>
              <a:t>)</a:t>
            </a:r>
            <a:r>
              <a:rPr kumimoji="0" lang="zh-CN" altLang="en-US" sz="2000" b="0" i="0" u="none" strike="noStrike" kern="0" cap="none" spc="0" normalizeH="0" baseline="0" noProof="1">
                <a:ln>
                  <a:noFill/>
                </a:ln>
                <a:solidFill>
                  <a:prstClr val="black"/>
                </a:solidFill>
                <a:effectLst/>
                <a:uLnTx/>
                <a:uFillTx/>
                <a:latin typeface="华文楷体" panose="02010600040101010101" pitchFamily="2" charset="-122"/>
                <a:ea typeface="华文楷体" panose="02010600040101010101" pitchFamily="2" charset="-122"/>
              </a:rPr>
              <a:t>第四十五条第</a:t>
            </a:r>
            <a:r>
              <a:rPr kumimoji="0" lang="en-US" altLang="zh-CN" sz="2000" b="0" i="0" u="none" strike="noStrike" kern="0" cap="none" spc="0" normalizeH="0" baseline="0" noProof="1">
                <a:ln>
                  <a:noFill/>
                </a:ln>
                <a:solidFill>
                  <a:prstClr val="black"/>
                </a:solidFill>
                <a:effectLst/>
                <a:uLnTx/>
                <a:uFillTx/>
                <a:latin typeface="华文楷体" panose="02010600040101010101" pitchFamily="2" charset="-122"/>
                <a:ea typeface="华文楷体" panose="02010600040101010101" pitchFamily="2" charset="-122"/>
              </a:rPr>
              <a:t>(</a:t>
            </a:r>
            <a:r>
              <a:rPr kumimoji="0" lang="zh-CN" altLang="en-US" sz="2000" b="0" i="0" u="none" strike="noStrike" kern="0" cap="none" spc="0" normalizeH="0" baseline="0" noProof="1">
                <a:ln>
                  <a:noFill/>
                </a:ln>
                <a:solidFill>
                  <a:prstClr val="black"/>
                </a:solidFill>
                <a:effectLst/>
                <a:uLnTx/>
                <a:uFillTx/>
                <a:latin typeface="华文楷体" panose="02010600040101010101" pitchFamily="2" charset="-122"/>
                <a:ea typeface="华文楷体" panose="02010600040101010101" pitchFamily="2" charset="-122"/>
              </a:rPr>
              <a:t>二</a:t>
            </a:r>
            <a:r>
              <a:rPr kumimoji="0" lang="en-US" altLang="zh-CN" sz="2000" b="0" i="0" u="none" strike="noStrike" kern="0" cap="none" spc="0" normalizeH="0" baseline="0" noProof="1">
                <a:ln>
                  <a:noFill/>
                </a:ln>
                <a:solidFill>
                  <a:prstClr val="black"/>
                </a:solidFill>
                <a:effectLst/>
                <a:uLnTx/>
                <a:uFillTx/>
                <a:latin typeface="华文楷体" panose="02010600040101010101" pitchFamily="2" charset="-122"/>
                <a:ea typeface="华文楷体" panose="02010600040101010101" pitchFamily="2" charset="-122"/>
              </a:rPr>
              <a:t>)</a:t>
            </a:r>
            <a:r>
              <a:rPr kumimoji="0" lang="zh-CN" altLang="en-US" sz="2000" b="0" i="0" u="none" strike="noStrike" kern="0" cap="none" spc="0" normalizeH="0" baseline="0" noProof="1">
                <a:ln>
                  <a:noFill/>
                </a:ln>
                <a:solidFill>
                  <a:prstClr val="black"/>
                </a:solidFill>
                <a:effectLst/>
                <a:uLnTx/>
                <a:uFillTx/>
                <a:latin typeface="华文楷体" panose="02010600040101010101" pitchFamily="2" charset="-122"/>
                <a:ea typeface="华文楷体" panose="02010600040101010101" pitchFamily="2" charset="-122"/>
              </a:rPr>
              <a:t>项修改为“</a:t>
            </a:r>
            <a:r>
              <a:rPr kumimoji="0" lang="zh-CN" altLang="en-US" sz="2000" b="0" i="0" u="none" strike="noStrike" kern="0" cap="none" spc="0" normalizeH="0" baseline="0" noProof="1">
                <a:ln>
                  <a:noFill/>
                </a:ln>
                <a:solidFill>
                  <a:srgbClr val="FF0000"/>
                </a:solidFill>
                <a:effectLst/>
                <a:uLnTx/>
                <a:uFillTx/>
                <a:latin typeface="华文楷体" panose="02010600040101010101" pitchFamily="2" charset="-122"/>
                <a:ea typeface="华文楷体" panose="02010600040101010101" pitchFamily="2" charset="-122"/>
              </a:rPr>
              <a:t>纳税人提供租赁服务采取预收款方式的，其纳税义务发生时间为收到预收款的当天</a:t>
            </a:r>
            <a:r>
              <a:rPr kumimoji="0" lang="zh-CN" altLang="en-US" sz="2000" b="0" i="0" u="none" strike="noStrike" kern="0" cap="none" spc="0" normalizeH="0" baseline="0" noProof="1">
                <a:ln>
                  <a:noFill/>
                </a:ln>
                <a:solidFill>
                  <a:prstClr val="black"/>
                </a:solidFill>
                <a:effectLst/>
                <a:uLnTx/>
                <a:uFillTx/>
                <a:latin typeface="华文楷体" panose="02010600040101010101" pitchFamily="2" charset="-122"/>
                <a:ea typeface="华文楷体" panose="02010600040101010101" pitchFamily="2" charset="-122"/>
              </a:rPr>
              <a:t>”。</a:t>
            </a:r>
            <a:endParaRPr kumimoji="0" lang="zh-CN" altLang="en-US" sz="2000" b="0" i="0" u="none" strike="noStrike" kern="0" cap="none" spc="0" normalizeH="0" baseline="0" noProof="1">
              <a:ln>
                <a:noFill/>
              </a:ln>
              <a:solidFill>
                <a:prstClr val="black"/>
              </a:solidFill>
              <a:effectLst/>
              <a:uLnTx/>
              <a:uFillTx/>
              <a:latin typeface="华文楷体" panose="02010600040101010101" pitchFamily="2" charset="-122"/>
              <a:ea typeface="华文楷体" panose="02010600040101010101" pitchFamily="2" charset="-122"/>
            </a:endParaRPr>
          </a:p>
          <a:p>
            <a:pPr marL="228600" marR="0" lvl="0" indent="-228600" defTabSz="914400" eaLnBrk="1" fontAlgn="auto" latinLnBrk="0" hangingPunct="1">
              <a:lnSpc>
                <a:spcPct val="90000"/>
              </a:lnSpc>
              <a:spcBef>
                <a:spcPts val="1000"/>
              </a:spcBef>
              <a:spcAft>
                <a:spcPct val="0"/>
              </a:spcAft>
              <a:buClrTx/>
              <a:buSzTx/>
              <a:buFont typeface="Arial" panose="020B0604020202020204" pitchFamily="34" charset="0"/>
              <a:buChar char="•"/>
              <a:defRPr/>
            </a:pPr>
            <a:r>
              <a:rPr kumimoji="0" lang="zh-CN" altLang="en-US" sz="2000" b="0" i="0" u="none" strike="noStrike" kern="0" cap="none" spc="0" normalizeH="0" baseline="0" noProof="1">
                <a:ln>
                  <a:noFill/>
                </a:ln>
                <a:solidFill>
                  <a:prstClr val="black"/>
                </a:solidFill>
                <a:effectLst/>
                <a:uLnTx/>
                <a:uFillTx/>
                <a:latin typeface="华文楷体" panose="02010600040101010101" pitchFamily="2" charset="-122"/>
                <a:ea typeface="华文楷体" panose="02010600040101010101" pitchFamily="2" charset="-122"/>
              </a:rPr>
              <a:t>　　三、纳税人提供建筑服务取得预收款，</a:t>
            </a:r>
            <a:r>
              <a:rPr kumimoji="0" lang="zh-CN" altLang="en-US" sz="2000" b="0" i="0" u="none" strike="noStrike" kern="0" cap="none" spc="0" normalizeH="0" baseline="0" noProof="1">
                <a:ln>
                  <a:noFill/>
                </a:ln>
                <a:solidFill>
                  <a:srgbClr val="FF0000"/>
                </a:solidFill>
                <a:effectLst/>
                <a:uLnTx/>
                <a:uFillTx/>
                <a:latin typeface="华文楷体" panose="02010600040101010101" pitchFamily="2" charset="-122"/>
                <a:ea typeface="华文楷体" panose="02010600040101010101" pitchFamily="2" charset="-122"/>
              </a:rPr>
              <a:t>应在收到预收款时，以取得的预收款扣除支付的分包款后的余额，按照本条第三款规定的预征率预缴增值税。</a:t>
            </a:r>
            <a:endParaRPr kumimoji="0" lang="zh-CN" altLang="en-US" sz="2000" b="0" i="0" u="none" strike="noStrike" kern="0" cap="none" spc="0" normalizeH="0" baseline="0" noProof="1">
              <a:ln>
                <a:noFill/>
              </a:ln>
              <a:solidFill>
                <a:srgbClr val="FF0000"/>
              </a:solidFill>
              <a:effectLst/>
              <a:uLnTx/>
              <a:uFillTx/>
              <a:latin typeface="华文楷体" panose="02010600040101010101" pitchFamily="2" charset="-122"/>
              <a:ea typeface="华文楷体" panose="02010600040101010101" pitchFamily="2" charset="-122"/>
            </a:endParaRPr>
          </a:p>
          <a:p>
            <a:pPr marL="228600" marR="0" lvl="0" indent="-228600" defTabSz="914400" eaLnBrk="1" fontAlgn="auto" latinLnBrk="0" hangingPunct="1">
              <a:lnSpc>
                <a:spcPct val="90000"/>
              </a:lnSpc>
              <a:spcBef>
                <a:spcPts val="1000"/>
              </a:spcBef>
              <a:spcAft>
                <a:spcPct val="0"/>
              </a:spcAft>
              <a:buClrTx/>
              <a:buSzTx/>
              <a:buFont typeface="Arial" panose="020B0604020202020204" pitchFamily="34" charset="0"/>
              <a:buChar char="•"/>
              <a:defRPr/>
            </a:pPr>
            <a:r>
              <a:rPr kumimoji="0" lang="zh-CN" altLang="en-US" sz="2000" b="0" i="0" u="none" strike="noStrike" kern="0" cap="none" spc="0" normalizeH="0" baseline="0" noProof="1">
                <a:ln>
                  <a:noFill/>
                </a:ln>
                <a:solidFill>
                  <a:prstClr val="black"/>
                </a:solidFill>
                <a:effectLst/>
                <a:uLnTx/>
                <a:uFillTx/>
                <a:latin typeface="华文楷体" panose="02010600040101010101" pitchFamily="2" charset="-122"/>
                <a:ea typeface="华文楷体" panose="02010600040101010101" pitchFamily="2" charset="-122"/>
              </a:rPr>
              <a:t>　　按照现行规定应在建筑服务发生地预缴增值税的项目，纳税人收到预收款时在建筑服务发生地预缴增值税。按照现行规定无需在建筑服务发生地预缴增值税的项目，纳税人收到预收款时在机构所在地预缴增值税</a:t>
            </a:r>
            <a:endParaRPr kumimoji="0" lang="zh-CN" altLang="en-US" sz="2000" b="0" i="0" u="none" strike="noStrike" kern="0" cap="none" spc="0" normalizeH="0" baseline="0" noProof="0" dirty="0">
              <a:ln>
                <a:noFill/>
              </a:ln>
              <a:solidFill>
                <a:sysClr val="windowText" lastClr="000000"/>
              </a:solidFill>
              <a:effectLst/>
              <a:uLnTx/>
              <a:uFillTx/>
            </a:endParaRPr>
          </a:p>
        </p:txBody>
      </p:sp>
      <p:sp>
        <p:nvSpPr>
          <p:cNvPr id="3" name="矩形 2"/>
          <p:cNvSpPr/>
          <p:nvPr/>
        </p:nvSpPr>
        <p:spPr>
          <a:xfrm>
            <a:off x="1134131" y="651796"/>
            <a:ext cx="6058069" cy="615553"/>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defRPr/>
            </a:pPr>
            <a:r>
              <a:rPr kumimoji="0" lang="en-US" altLang="zh-CN" sz="3400" b="1" i="0" u="none" strike="noStrike" kern="0" cap="none" spc="0" normalizeH="0" baseline="0" noProof="0" dirty="0">
                <a:ln>
                  <a:noFill/>
                </a:ln>
                <a:solidFill>
                  <a:prstClr val="black"/>
                </a:solidFill>
                <a:effectLst/>
                <a:uLnTx/>
                <a:uFillTx/>
                <a:latin typeface="华文楷体" panose="02010600040101010101" pitchFamily="2" charset="-122"/>
                <a:ea typeface="华文楷体" panose="02010600040101010101" pitchFamily="2" charset="-122"/>
                <a:cs typeface="+mj-cs"/>
              </a:rPr>
              <a:t>4</a:t>
            </a:r>
            <a:r>
              <a:rPr kumimoji="0" lang="zh-CN" altLang="en-US" sz="3400" b="1" i="0" u="none" strike="noStrike" kern="0" cap="none" spc="0" normalizeH="0" baseline="0" noProof="0" dirty="0">
                <a:ln>
                  <a:noFill/>
                </a:ln>
                <a:solidFill>
                  <a:prstClr val="black"/>
                </a:solidFill>
                <a:effectLst/>
                <a:uLnTx/>
                <a:uFillTx/>
                <a:latin typeface="华文楷体" panose="02010600040101010101" pitchFamily="2" charset="-122"/>
                <a:ea typeface="华文楷体" panose="02010600040101010101" pitchFamily="2" charset="-122"/>
                <a:cs typeface="+mj-cs"/>
              </a:rPr>
              <a:t>、增值税纳税义务发生时间：</a:t>
            </a:r>
            <a:endParaRPr kumimoji="0" lang="zh-CN" altLang="en-US" sz="1800" b="0" i="0" u="none" strike="noStrike" kern="0" cap="none" spc="0" normalizeH="0" baseline="0" noProof="0" dirty="0">
              <a:ln>
                <a:noFill/>
              </a:ln>
              <a:solidFill>
                <a:sysClr val="windowText" lastClr="000000"/>
              </a:solidFill>
              <a:effectLst/>
              <a:uLnTx/>
              <a:uFillTx/>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1281255" y="525643"/>
            <a:ext cx="6631108" cy="646331"/>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defRPr/>
            </a:pPr>
            <a:r>
              <a:rPr kumimoji="0" lang="en-US" altLang="zh-CN" sz="3600" b="1" i="0" u="none" strike="noStrike" kern="0" cap="none" spc="0" normalizeH="0" baseline="0" noProof="0" dirty="0">
                <a:ln>
                  <a:noFill/>
                </a:ln>
                <a:solidFill>
                  <a:prstClr val="black"/>
                </a:solidFill>
                <a:effectLst/>
                <a:uLnTx/>
                <a:uFillTx/>
                <a:latin typeface="华文楷体" panose="02010600040101010101" pitchFamily="2" charset="-122"/>
                <a:ea typeface="华文楷体" panose="02010600040101010101" pitchFamily="2" charset="-122"/>
                <a:cs typeface="+mj-cs"/>
              </a:rPr>
              <a:t>5</a:t>
            </a:r>
            <a:r>
              <a:rPr kumimoji="0" lang="zh-CN" altLang="en-US" sz="3600" b="1" i="0" u="none" strike="noStrike" kern="0" cap="none" spc="0" normalizeH="0" baseline="0" noProof="0" dirty="0">
                <a:ln>
                  <a:noFill/>
                </a:ln>
                <a:solidFill>
                  <a:prstClr val="black"/>
                </a:solidFill>
                <a:effectLst/>
                <a:uLnTx/>
                <a:uFillTx/>
                <a:latin typeface="华文楷体" panose="02010600040101010101" pitchFamily="2" charset="-122"/>
                <a:ea typeface="华文楷体" panose="02010600040101010101" pitchFamily="2" charset="-122"/>
                <a:cs typeface="+mj-cs"/>
              </a:rPr>
              <a:t>、增值税的预缴</a:t>
            </a:r>
            <a:endParaRPr kumimoji="0" lang="zh-CN" altLang="en-US" sz="1800" b="0" i="0" u="none" strike="noStrike" kern="0" cap="none" spc="0" normalizeH="0" baseline="0" noProof="0" dirty="0">
              <a:ln>
                <a:noFill/>
              </a:ln>
              <a:solidFill>
                <a:sysClr val="windowText" lastClr="000000"/>
              </a:solidFill>
              <a:effectLst/>
              <a:uLnTx/>
              <a:uFillTx/>
            </a:endParaRPr>
          </a:p>
        </p:txBody>
      </p:sp>
      <p:sp>
        <p:nvSpPr>
          <p:cNvPr id="3" name="矩形 2"/>
          <p:cNvSpPr/>
          <p:nvPr/>
        </p:nvSpPr>
        <p:spPr>
          <a:xfrm>
            <a:off x="897975" y="1171975"/>
            <a:ext cx="10337648" cy="4523931"/>
          </a:xfrm>
          <a:prstGeom prst="rect">
            <a:avLst/>
          </a:prstGeom>
        </p:spPr>
        <p:txBody>
          <a:bodyPr wrap="square">
            <a:spAutoFit/>
          </a:bodyPr>
          <a:lstStyle/>
          <a:p>
            <a:pPr marL="228600" lvl="0" indent="-228600" fontAlgn="base">
              <a:lnSpc>
                <a:spcPts val="3160"/>
              </a:lnSpc>
              <a:spcBef>
                <a:spcPts val="1000"/>
              </a:spcBef>
              <a:spcAft>
                <a:spcPct val="0"/>
              </a:spcAft>
            </a:pPr>
            <a:r>
              <a:rPr lang="zh-CN" altLang="en-US" sz="2000" dirty="0">
                <a:solidFill>
                  <a:srgbClr val="FF0000"/>
                </a:solidFill>
                <a:latin typeface="华文楷体" panose="02010600040101010101" pitchFamily="2" charset="-122"/>
                <a:ea typeface="华文楷体" panose="02010600040101010101" pitchFamily="2" charset="-122"/>
              </a:rPr>
              <a:t>国家税务总局公告</a:t>
            </a:r>
            <a:r>
              <a:rPr lang="en-US" altLang="zh-CN" sz="2000" dirty="0">
                <a:solidFill>
                  <a:srgbClr val="FF0000"/>
                </a:solidFill>
                <a:latin typeface="华文楷体" panose="02010600040101010101" pitchFamily="2" charset="-122"/>
                <a:ea typeface="华文楷体" panose="02010600040101010101" pitchFamily="2" charset="-122"/>
              </a:rPr>
              <a:t>2016</a:t>
            </a:r>
            <a:r>
              <a:rPr lang="zh-CN" altLang="en-US" sz="2000" dirty="0">
                <a:solidFill>
                  <a:srgbClr val="FF0000"/>
                </a:solidFill>
                <a:latin typeface="华文楷体" panose="02010600040101010101" pitchFamily="2" charset="-122"/>
                <a:ea typeface="华文楷体" panose="02010600040101010101" pitchFamily="2" charset="-122"/>
              </a:rPr>
              <a:t>年</a:t>
            </a:r>
            <a:r>
              <a:rPr lang="en-US" altLang="zh-CN" sz="2000" dirty="0">
                <a:solidFill>
                  <a:srgbClr val="FF0000"/>
                </a:solidFill>
                <a:latin typeface="华文楷体" panose="02010600040101010101" pitchFamily="2" charset="-122"/>
                <a:ea typeface="华文楷体" panose="02010600040101010101" pitchFamily="2" charset="-122"/>
              </a:rPr>
              <a:t>18</a:t>
            </a:r>
            <a:r>
              <a:rPr lang="zh-CN" altLang="en-US" sz="2000" dirty="0">
                <a:solidFill>
                  <a:srgbClr val="FF0000"/>
                </a:solidFill>
                <a:latin typeface="华文楷体" panose="02010600040101010101" pitchFamily="2" charset="-122"/>
                <a:ea typeface="华文楷体" panose="02010600040101010101" pitchFamily="2" charset="-122"/>
              </a:rPr>
              <a:t>号：</a:t>
            </a:r>
            <a:endParaRPr lang="zh-CN" altLang="en-US" sz="2000" dirty="0">
              <a:solidFill>
                <a:srgbClr val="FF0000"/>
              </a:solidFill>
              <a:latin typeface="华文楷体" panose="02010600040101010101" pitchFamily="2" charset="-122"/>
              <a:ea typeface="华文楷体" panose="02010600040101010101" pitchFamily="2" charset="-122"/>
            </a:endParaRPr>
          </a:p>
          <a:p>
            <a:pPr marL="228600" lvl="0" indent="-228600" fontAlgn="base">
              <a:lnSpc>
                <a:spcPts val="3160"/>
              </a:lnSpc>
              <a:spcBef>
                <a:spcPts val="1000"/>
              </a:spcBef>
              <a:spcAft>
                <a:spcPct val="0"/>
              </a:spcAft>
              <a:buFont typeface="Arial" panose="020B0604020202020204" pitchFamily="34" charset="0"/>
              <a:buChar char="•"/>
            </a:pPr>
            <a:r>
              <a:rPr lang="zh-CN" altLang="en-US" sz="2000" dirty="0">
                <a:solidFill>
                  <a:prstClr val="black"/>
                </a:solidFill>
                <a:latin typeface="华文楷体" panose="02010600040101010101" pitchFamily="2" charset="-122"/>
                <a:ea typeface="华文楷体" panose="02010600040101010101" pitchFamily="2" charset="-122"/>
              </a:rPr>
              <a:t>第十条 一般纳税人</a:t>
            </a:r>
            <a:r>
              <a:rPr lang="zh-CN" altLang="en-US" sz="2000" dirty="0">
                <a:solidFill>
                  <a:srgbClr val="FF0000"/>
                </a:solidFill>
                <a:latin typeface="华文楷体" panose="02010600040101010101" pitchFamily="2" charset="-122"/>
                <a:ea typeface="华文楷体" panose="02010600040101010101" pitchFamily="2" charset="-122"/>
              </a:rPr>
              <a:t>采取预收款方式销售</a:t>
            </a:r>
            <a:r>
              <a:rPr lang="zh-CN" altLang="en-US" sz="2000" dirty="0">
                <a:solidFill>
                  <a:prstClr val="black"/>
                </a:solidFill>
                <a:latin typeface="华文楷体" panose="02010600040101010101" pitchFamily="2" charset="-122"/>
                <a:ea typeface="华文楷体" panose="02010600040101010101" pitchFamily="2" charset="-122"/>
              </a:rPr>
              <a:t>自行开发的房地产项目，应在</a:t>
            </a:r>
            <a:r>
              <a:rPr lang="zh-CN" altLang="en-US" sz="2000" dirty="0">
                <a:solidFill>
                  <a:srgbClr val="C00000"/>
                </a:solidFill>
                <a:latin typeface="华文楷体" panose="02010600040101010101" pitchFamily="2" charset="-122"/>
                <a:ea typeface="华文楷体" panose="02010600040101010101" pitchFamily="2" charset="-122"/>
              </a:rPr>
              <a:t>收到预收款时按照</a:t>
            </a:r>
            <a:r>
              <a:rPr lang="en-US" altLang="zh-CN" sz="2000" dirty="0">
                <a:solidFill>
                  <a:srgbClr val="C00000"/>
                </a:solidFill>
                <a:latin typeface="华文楷体" panose="02010600040101010101" pitchFamily="2" charset="-122"/>
                <a:ea typeface="华文楷体" panose="02010600040101010101" pitchFamily="2" charset="-122"/>
              </a:rPr>
              <a:t>3%</a:t>
            </a:r>
            <a:r>
              <a:rPr lang="zh-CN" altLang="en-US" sz="2000" dirty="0">
                <a:solidFill>
                  <a:srgbClr val="C00000"/>
                </a:solidFill>
                <a:latin typeface="华文楷体" panose="02010600040101010101" pitchFamily="2" charset="-122"/>
                <a:ea typeface="华文楷体" panose="02010600040101010101" pitchFamily="2" charset="-122"/>
              </a:rPr>
              <a:t>的预征率预缴增值税。</a:t>
            </a:r>
            <a:endParaRPr lang="en-US" altLang="zh-CN" sz="2000" dirty="0">
              <a:solidFill>
                <a:srgbClr val="C00000"/>
              </a:solidFill>
              <a:latin typeface="华文楷体" panose="02010600040101010101" pitchFamily="2" charset="-122"/>
              <a:ea typeface="华文楷体" panose="02010600040101010101" pitchFamily="2" charset="-122"/>
            </a:endParaRPr>
          </a:p>
          <a:p>
            <a:pPr marL="228600" lvl="0" indent="-228600" fontAlgn="base">
              <a:lnSpc>
                <a:spcPts val="3160"/>
              </a:lnSpc>
              <a:spcBef>
                <a:spcPts val="1000"/>
              </a:spcBef>
              <a:spcAft>
                <a:spcPct val="0"/>
              </a:spcAft>
              <a:buFont typeface="Arial" panose="020B0604020202020204" pitchFamily="34" charset="0"/>
              <a:buChar char="•"/>
            </a:pPr>
            <a:r>
              <a:rPr lang="zh-CN" altLang="en-US" sz="2000" dirty="0">
                <a:solidFill>
                  <a:srgbClr val="FF0000"/>
                </a:solidFill>
                <a:latin typeface="华文楷体" panose="02010600040101010101" pitchFamily="2" charset="-122"/>
                <a:ea typeface="华文楷体" panose="02010600040101010101" pitchFamily="2" charset="-122"/>
              </a:rPr>
              <a:t>国家税务总局公告</a:t>
            </a:r>
            <a:r>
              <a:rPr lang="en-US" altLang="zh-CN" sz="2000" dirty="0">
                <a:solidFill>
                  <a:srgbClr val="FF0000"/>
                </a:solidFill>
                <a:latin typeface="华文楷体" panose="02010600040101010101" pitchFamily="2" charset="-122"/>
                <a:ea typeface="华文楷体" panose="02010600040101010101" pitchFamily="2" charset="-122"/>
              </a:rPr>
              <a:t>2016</a:t>
            </a:r>
            <a:r>
              <a:rPr lang="zh-CN" altLang="en-US" sz="2000" dirty="0">
                <a:solidFill>
                  <a:srgbClr val="FF0000"/>
                </a:solidFill>
                <a:latin typeface="华文楷体" panose="02010600040101010101" pitchFamily="2" charset="-122"/>
                <a:ea typeface="华文楷体" panose="02010600040101010101" pitchFamily="2" charset="-122"/>
              </a:rPr>
              <a:t>年</a:t>
            </a:r>
            <a:r>
              <a:rPr lang="en-US" altLang="zh-CN" sz="2000" dirty="0">
                <a:solidFill>
                  <a:srgbClr val="FF0000"/>
                </a:solidFill>
                <a:latin typeface="华文楷体" panose="02010600040101010101" pitchFamily="2" charset="-122"/>
                <a:ea typeface="华文楷体" panose="02010600040101010101" pitchFamily="2" charset="-122"/>
              </a:rPr>
              <a:t>18</a:t>
            </a:r>
            <a:r>
              <a:rPr lang="zh-CN" altLang="en-US" sz="2000" dirty="0">
                <a:solidFill>
                  <a:srgbClr val="FF0000"/>
                </a:solidFill>
                <a:latin typeface="华文楷体" panose="02010600040101010101" pitchFamily="2" charset="-122"/>
                <a:ea typeface="华文楷体" panose="02010600040101010101" pitchFamily="2" charset="-122"/>
              </a:rPr>
              <a:t>号：</a:t>
            </a:r>
            <a:endParaRPr lang="zh-CN" altLang="en-US" sz="2000" dirty="0">
              <a:solidFill>
                <a:srgbClr val="FF0000"/>
              </a:solidFill>
              <a:latin typeface="华文楷体" panose="02010600040101010101" pitchFamily="2" charset="-122"/>
              <a:ea typeface="华文楷体" panose="02010600040101010101" pitchFamily="2" charset="-122"/>
            </a:endParaRPr>
          </a:p>
          <a:p>
            <a:pPr marL="228600" lvl="0" indent="-228600" fontAlgn="base">
              <a:lnSpc>
                <a:spcPts val="3160"/>
              </a:lnSpc>
              <a:spcBef>
                <a:spcPts val="1000"/>
              </a:spcBef>
              <a:spcAft>
                <a:spcPct val="0"/>
              </a:spcAft>
              <a:buFont typeface="Arial" panose="020B0604020202020204" pitchFamily="34" charset="0"/>
              <a:buChar char="•"/>
            </a:pPr>
            <a:r>
              <a:rPr lang="zh-CN" altLang="en-US" sz="2000" dirty="0">
                <a:solidFill>
                  <a:prstClr val="black"/>
                </a:solidFill>
                <a:latin typeface="华文楷体" panose="02010600040101010101" pitchFamily="2" charset="-122"/>
                <a:ea typeface="华文楷体" panose="02010600040101010101" pitchFamily="2" charset="-122"/>
              </a:rPr>
              <a:t>第十一条 应预缴税款按照以下公式计算：</a:t>
            </a:r>
            <a:endParaRPr lang="zh-CN" altLang="en-US" sz="2000" dirty="0">
              <a:solidFill>
                <a:prstClr val="black"/>
              </a:solidFill>
              <a:latin typeface="华文楷体" panose="02010600040101010101" pitchFamily="2" charset="-122"/>
              <a:ea typeface="华文楷体" panose="02010600040101010101" pitchFamily="2" charset="-122"/>
            </a:endParaRPr>
          </a:p>
          <a:p>
            <a:pPr marL="228600" lvl="0" indent="-228600" fontAlgn="base">
              <a:lnSpc>
                <a:spcPts val="3160"/>
              </a:lnSpc>
              <a:spcBef>
                <a:spcPts val="1000"/>
              </a:spcBef>
              <a:spcAft>
                <a:spcPct val="0"/>
              </a:spcAft>
              <a:buFont typeface="Arial" panose="020B0604020202020204" pitchFamily="34" charset="0"/>
              <a:buChar char="•"/>
            </a:pPr>
            <a:r>
              <a:rPr lang="zh-CN" altLang="en-US" sz="2000" dirty="0">
                <a:solidFill>
                  <a:srgbClr val="C00000"/>
                </a:solidFill>
                <a:latin typeface="华文楷体" panose="02010600040101010101" pitchFamily="2" charset="-122"/>
                <a:ea typeface="华文楷体" panose="02010600040101010101" pitchFamily="2" charset="-122"/>
              </a:rPr>
              <a:t>应预缴税款</a:t>
            </a:r>
            <a:r>
              <a:rPr lang="en-US" altLang="zh-CN" sz="2000" dirty="0">
                <a:solidFill>
                  <a:srgbClr val="C00000"/>
                </a:solidFill>
                <a:latin typeface="华文楷体" panose="02010600040101010101" pitchFamily="2" charset="-122"/>
                <a:ea typeface="华文楷体" panose="02010600040101010101" pitchFamily="2" charset="-122"/>
              </a:rPr>
              <a:t>=</a:t>
            </a:r>
            <a:r>
              <a:rPr lang="zh-CN" altLang="en-US" sz="2000" dirty="0">
                <a:solidFill>
                  <a:srgbClr val="C00000"/>
                </a:solidFill>
                <a:latin typeface="华文楷体" panose="02010600040101010101" pitchFamily="2" charset="-122"/>
                <a:ea typeface="华文楷体" panose="02010600040101010101" pitchFamily="2" charset="-122"/>
              </a:rPr>
              <a:t>预收款</a:t>
            </a:r>
            <a:r>
              <a:rPr lang="en-US" altLang="zh-CN" sz="2000" dirty="0">
                <a:solidFill>
                  <a:srgbClr val="C00000"/>
                </a:solidFill>
                <a:latin typeface="华文楷体" panose="02010600040101010101" pitchFamily="2" charset="-122"/>
                <a:ea typeface="华文楷体" panose="02010600040101010101" pitchFamily="2" charset="-122"/>
              </a:rPr>
              <a:t>÷</a:t>
            </a:r>
            <a:r>
              <a:rPr lang="zh-CN" altLang="en-US" sz="2000" dirty="0">
                <a:solidFill>
                  <a:srgbClr val="C00000"/>
                </a:solidFill>
                <a:latin typeface="华文楷体" panose="02010600040101010101" pitchFamily="2" charset="-122"/>
                <a:ea typeface="华文楷体" panose="02010600040101010101" pitchFamily="2" charset="-122"/>
              </a:rPr>
              <a:t>（</a:t>
            </a:r>
            <a:r>
              <a:rPr lang="en-US" altLang="zh-CN" sz="2000" dirty="0">
                <a:solidFill>
                  <a:srgbClr val="C00000"/>
                </a:solidFill>
                <a:latin typeface="华文楷体" panose="02010600040101010101" pitchFamily="2" charset="-122"/>
                <a:ea typeface="华文楷体" panose="02010600040101010101" pitchFamily="2" charset="-122"/>
              </a:rPr>
              <a:t>1+</a:t>
            </a:r>
            <a:r>
              <a:rPr lang="zh-CN" altLang="en-US" sz="2000" dirty="0">
                <a:solidFill>
                  <a:srgbClr val="C00000"/>
                </a:solidFill>
                <a:latin typeface="华文楷体" panose="02010600040101010101" pitchFamily="2" charset="-122"/>
                <a:ea typeface="华文楷体" panose="02010600040101010101" pitchFamily="2" charset="-122"/>
              </a:rPr>
              <a:t>适用税率或征收率）</a:t>
            </a:r>
            <a:r>
              <a:rPr lang="en-US" altLang="zh-CN" sz="2000" dirty="0">
                <a:solidFill>
                  <a:srgbClr val="C00000"/>
                </a:solidFill>
                <a:latin typeface="华文楷体" panose="02010600040101010101" pitchFamily="2" charset="-122"/>
                <a:ea typeface="华文楷体" panose="02010600040101010101" pitchFamily="2" charset="-122"/>
              </a:rPr>
              <a:t>×3%</a:t>
            </a:r>
            <a:endParaRPr lang="zh-CN" altLang="zh-CN" sz="2000" dirty="0">
              <a:solidFill>
                <a:srgbClr val="C00000"/>
              </a:solidFill>
              <a:latin typeface="华文楷体" panose="02010600040101010101" pitchFamily="2" charset="-122"/>
              <a:ea typeface="华文楷体" panose="02010600040101010101" pitchFamily="2" charset="-122"/>
            </a:endParaRPr>
          </a:p>
          <a:p>
            <a:pPr marL="228600" lvl="0" indent="-228600" fontAlgn="base">
              <a:lnSpc>
                <a:spcPts val="3160"/>
              </a:lnSpc>
              <a:spcBef>
                <a:spcPts val="1000"/>
              </a:spcBef>
              <a:spcAft>
                <a:spcPct val="0"/>
              </a:spcAft>
              <a:buFont typeface="Arial" panose="020B0604020202020204" pitchFamily="34" charset="0"/>
              <a:buChar char="•"/>
            </a:pPr>
            <a:r>
              <a:rPr lang="en-US" altLang="zh-CN" sz="2000" dirty="0">
                <a:solidFill>
                  <a:prstClr val="black"/>
                </a:solidFill>
                <a:latin typeface="华文楷体" panose="02010600040101010101" pitchFamily="2" charset="-122"/>
                <a:ea typeface="华文楷体" panose="02010600040101010101" pitchFamily="2" charset="-122"/>
              </a:rPr>
              <a:t>     </a:t>
            </a:r>
            <a:r>
              <a:rPr lang="zh-CN" altLang="en-US" sz="2000" dirty="0">
                <a:solidFill>
                  <a:prstClr val="black"/>
                </a:solidFill>
                <a:latin typeface="华文楷体" panose="02010600040101010101" pitchFamily="2" charset="-122"/>
                <a:ea typeface="华文楷体" panose="02010600040101010101" pitchFamily="2" charset="-122"/>
              </a:rPr>
              <a:t>适用一般计税方法计税的，按照</a:t>
            </a:r>
            <a:r>
              <a:rPr lang="en-US" altLang="zh-CN" sz="2000" dirty="0">
                <a:solidFill>
                  <a:prstClr val="black"/>
                </a:solidFill>
                <a:latin typeface="华文楷体" panose="02010600040101010101" pitchFamily="2" charset="-122"/>
                <a:ea typeface="华文楷体" panose="02010600040101010101" pitchFamily="2" charset="-122"/>
              </a:rPr>
              <a:t>11%</a:t>
            </a:r>
            <a:r>
              <a:rPr lang="zh-CN" altLang="en-US" sz="2000" dirty="0">
                <a:solidFill>
                  <a:prstClr val="black"/>
                </a:solidFill>
                <a:latin typeface="华文楷体" panose="02010600040101010101" pitchFamily="2" charset="-122"/>
                <a:ea typeface="华文楷体" panose="02010600040101010101" pitchFamily="2" charset="-122"/>
              </a:rPr>
              <a:t>的适用税率计算；适用简易计税方法计税的，按照</a:t>
            </a:r>
            <a:r>
              <a:rPr lang="en-US" altLang="zh-CN" sz="2000" dirty="0">
                <a:solidFill>
                  <a:prstClr val="black"/>
                </a:solidFill>
                <a:latin typeface="华文楷体" panose="02010600040101010101" pitchFamily="2" charset="-122"/>
                <a:ea typeface="华文楷体" panose="02010600040101010101" pitchFamily="2" charset="-122"/>
              </a:rPr>
              <a:t>5%</a:t>
            </a:r>
            <a:r>
              <a:rPr lang="zh-CN" altLang="en-US" sz="2000" dirty="0">
                <a:solidFill>
                  <a:prstClr val="black"/>
                </a:solidFill>
                <a:latin typeface="华文楷体" panose="02010600040101010101" pitchFamily="2" charset="-122"/>
                <a:ea typeface="华文楷体" panose="02010600040101010101" pitchFamily="2" charset="-122"/>
              </a:rPr>
              <a:t>的征收率计算。</a:t>
            </a:r>
            <a:endParaRPr lang="zh-CN" altLang="en-US" sz="2000" dirty="0">
              <a:solidFill>
                <a:prstClr val="black"/>
              </a:solidFill>
              <a:latin typeface="华文楷体" panose="02010600040101010101" pitchFamily="2" charset="-122"/>
              <a:ea typeface="华文楷体" panose="02010600040101010101" pitchFamily="2" charset="-122"/>
            </a:endParaRPr>
          </a:p>
          <a:p>
            <a:pPr marL="228600" lvl="0" indent="-228600" fontAlgn="base">
              <a:lnSpc>
                <a:spcPts val="3160"/>
              </a:lnSpc>
              <a:spcBef>
                <a:spcPts val="1000"/>
              </a:spcBef>
              <a:spcAft>
                <a:spcPct val="0"/>
              </a:spcAft>
              <a:buFont typeface="Arial" panose="020B0604020202020204" pitchFamily="34" charset="0"/>
              <a:buChar char="•"/>
            </a:pPr>
            <a:r>
              <a:rPr lang="zh-CN" altLang="en-US" sz="2000" dirty="0">
                <a:solidFill>
                  <a:prstClr val="black"/>
                </a:solidFill>
                <a:latin typeface="华文楷体" panose="02010600040101010101" pitchFamily="2" charset="-122"/>
                <a:ea typeface="华文楷体" panose="02010600040101010101" pitchFamily="2" charset="-122"/>
              </a:rPr>
              <a:t>第十二条 一般纳税人应在</a:t>
            </a:r>
            <a:r>
              <a:rPr lang="zh-CN" altLang="en-US" sz="2000" dirty="0">
                <a:solidFill>
                  <a:srgbClr val="FF0000"/>
                </a:solidFill>
                <a:latin typeface="华文楷体" panose="02010600040101010101" pitchFamily="2" charset="-122"/>
                <a:ea typeface="华文楷体" panose="02010600040101010101" pitchFamily="2" charset="-122"/>
              </a:rPr>
              <a:t>取得预收款的次月</a:t>
            </a:r>
            <a:r>
              <a:rPr lang="zh-CN" altLang="en-US" sz="2000" dirty="0">
                <a:solidFill>
                  <a:prstClr val="black"/>
                </a:solidFill>
                <a:latin typeface="华文楷体" panose="02010600040101010101" pitchFamily="2" charset="-122"/>
                <a:ea typeface="华文楷体" panose="02010600040101010101" pitchFamily="2" charset="-122"/>
              </a:rPr>
              <a:t>纳税申报期向主管国税机关预缴税款</a:t>
            </a:r>
            <a:endParaRPr lang="zh-CN" altLang="en-US" sz="2000" dirty="0">
              <a:solidFill>
                <a:srgbClr val="C00000"/>
              </a:solidFill>
              <a:latin typeface="华文楷体" panose="02010600040101010101" pitchFamily="2" charset="-122"/>
              <a:ea typeface="华文楷体" panose="02010600040101010101" pitchFamily="2" charset="-122"/>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1193647" y="1346960"/>
            <a:ext cx="10250041" cy="4021229"/>
          </a:xfrm>
          <a:prstGeom prst="rect">
            <a:avLst/>
          </a:prstGeom>
        </p:spPr>
        <p:txBody>
          <a:bodyPr wrap="square">
            <a:spAutoFit/>
          </a:bodyPr>
          <a:lstStyle/>
          <a:p>
            <a:pPr marL="228600" lvl="0" indent="-228600">
              <a:lnSpc>
                <a:spcPct val="120000"/>
              </a:lnSpc>
              <a:spcBef>
                <a:spcPts val="1000"/>
              </a:spcBef>
              <a:spcAft>
                <a:spcPct val="0"/>
              </a:spcAft>
              <a:buFont typeface="Arial" panose="020B0604020202020204" pitchFamily="34" charset="0"/>
              <a:buChar char="•"/>
              <a:defRPr/>
            </a:pPr>
            <a:r>
              <a:rPr lang="zh-CN" altLang="en-US" sz="2000" noProof="1">
                <a:solidFill>
                  <a:srgbClr val="FF0000"/>
                </a:solidFill>
                <a:latin typeface="华文楷体" panose="02010600040101010101" pitchFamily="2" charset="-122"/>
                <a:ea typeface="华文楷体" panose="02010600040101010101" pitchFamily="2" charset="-122"/>
              </a:rPr>
              <a:t>国家税务总局公告</a:t>
            </a:r>
            <a:r>
              <a:rPr lang="en-US" altLang="zh-CN" sz="2000" noProof="1">
                <a:solidFill>
                  <a:srgbClr val="FF0000"/>
                </a:solidFill>
                <a:latin typeface="华文楷体" panose="02010600040101010101" pitchFamily="2" charset="-122"/>
                <a:ea typeface="华文楷体" panose="02010600040101010101" pitchFamily="2" charset="-122"/>
              </a:rPr>
              <a:t>2016</a:t>
            </a:r>
            <a:r>
              <a:rPr lang="zh-CN" altLang="en-US" sz="2000" noProof="1">
                <a:solidFill>
                  <a:srgbClr val="FF0000"/>
                </a:solidFill>
                <a:latin typeface="华文楷体" panose="02010600040101010101" pitchFamily="2" charset="-122"/>
                <a:ea typeface="华文楷体" panose="02010600040101010101" pitchFamily="2" charset="-122"/>
              </a:rPr>
              <a:t>年</a:t>
            </a:r>
            <a:r>
              <a:rPr lang="en-US" altLang="zh-CN" sz="2000" noProof="1">
                <a:solidFill>
                  <a:srgbClr val="FF0000"/>
                </a:solidFill>
                <a:latin typeface="华文楷体" panose="02010600040101010101" pitchFamily="2" charset="-122"/>
                <a:ea typeface="华文楷体" panose="02010600040101010101" pitchFamily="2" charset="-122"/>
              </a:rPr>
              <a:t>18</a:t>
            </a:r>
            <a:r>
              <a:rPr lang="zh-CN" altLang="en-US" sz="2000" noProof="1">
                <a:solidFill>
                  <a:srgbClr val="FF0000"/>
                </a:solidFill>
                <a:latin typeface="华文楷体" panose="02010600040101010101" pitchFamily="2" charset="-122"/>
                <a:ea typeface="华文楷体" panose="02010600040101010101" pitchFamily="2" charset="-122"/>
              </a:rPr>
              <a:t>号：</a:t>
            </a:r>
            <a:endParaRPr lang="zh-CN" altLang="en-US" sz="2000" noProof="1">
              <a:solidFill>
                <a:srgbClr val="FF0000"/>
              </a:solidFill>
              <a:latin typeface="华文楷体" panose="02010600040101010101" pitchFamily="2" charset="-122"/>
              <a:ea typeface="华文楷体" panose="02010600040101010101" pitchFamily="2" charset="-122"/>
            </a:endParaRPr>
          </a:p>
          <a:p>
            <a:pPr marL="228600" lvl="0" indent="-228600">
              <a:lnSpc>
                <a:spcPct val="120000"/>
              </a:lnSpc>
              <a:spcBef>
                <a:spcPts val="1000"/>
              </a:spcBef>
              <a:spcAft>
                <a:spcPct val="0"/>
              </a:spcAft>
              <a:buFont typeface="Arial" panose="020B0604020202020204" pitchFamily="34" charset="0"/>
              <a:buChar char="•"/>
              <a:defRPr/>
            </a:pPr>
            <a:r>
              <a:rPr lang="zh-CN" altLang="en-US" sz="2000" noProof="1">
                <a:solidFill>
                  <a:prstClr val="black"/>
                </a:solidFill>
                <a:latin typeface="华文楷体" panose="02010600040101010101" pitchFamily="2" charset="-122"/>
                <a:ea typeface="华文楷体" panose="02010600040101010101" pitchFamily="2" charset="-122"/>
              </a:rPr>
              <a:t>第十四条 </a:t>
            </a:r>
            <a:r>
              <a:rPr lang="zh-CN" altLang="en-US" sz="2000" noProof="1">
                <a:solidFill>
                  <a:srgbClr val="C00000"/>
                </a:solidFill>
                <a:latin typeface="华文楷体" panose="02010600040101010101" pitchFamily="2" charset="-122"/>
                <a:ea typeface="华文楷体" panose="02010600040101010101" pitchFamily="2" charset="-122"/>
              </a:rPr>
              <a:t>一般纳税人</a:t>
            </a:r>
            <a:r>
              <a:rPr lang="zh-CN" altLang="en-US" sz="2000" noProof="1">
                <a:solidFill>
                  <a:prstClr val="black"/>
                </a:solidFill>
                <a:latin typeface="华文楷体" panose="02010600040101010101" pitchFamily="2" charset="-122"/>
                <a:ea typeface="华文楷体" panose="02010600040101010101" pitchFamily="2" charset="-122"/>
              </a:rPr>
              <a:t>销售自行开发的房地产项目</a:t>
            </a:r>
            <a:r>
              <a:rPr lang="zh-CN" altLang="en-US" sz="2000" noProof="1">
                <a:solidFill>
                  <a:srgbClr val="FF0000"/>
                </a:solidFill>
                <a:latin typeface="华文楷体" panose="02010600040101010101" pitchFamily="2" charset="-122"/>
                <a:ea typeface="华文楷体" panose="02010600040101010101" pitchFamily="2" charset="-122"/>
              </a:rPr>
              <a:t>适用一般计税方法计税的</a:t>
            </a:r>
            <a:r>
              <a:rPr lang="zh-CN" altLang="en-US" sz="2000" noProof="1">
                <a:solidFill>
                  <a:prstClr val="black"/>
                </a:solidFill>
                <a:latin typeface="华文楷体" panose="02010600040101010101" pitchFamily="2" charset="-122"/>
                <a:ea typeface="华文楷体" panose="02010600040101010101" pitchFamily="2" charset="-122"/>
              </a:rPr>
              <a:t>，应按照</a:t>
            </a:r>
            <a:r>
              <a:rPr lang="zh-CN" altLang="zh-CN" sz="2000" noProof="1">
                <a:solidFill>
                  <a:prstClr val="black"/>
                </a:solidFill>
                <a:latin typeface="华文楷体" panose="02010600040101010101" pitchFamily="2" charset="-122"/>
                <a:ea typeface="华文楷体" panose="02010600040101010101" pitchFamily="2" charset="-122"/>
              </a:rPr>
              <a:t>《</a:t>
            </a:r>
            <a:r>
              <a:rPr lang="zh-CN" altLang="en-US" sz="2000" noProof="1">
                <a:solidFill>
                  <a:prstClr val="black"/>
                </a:solidFill>
                <a:latin typeface="华文楷体" panose="02010600040101010101" pitchFamily="2" charset="-122"/>
                <a:ea typeface="华文楷体" panose="02010600040101010101" pitchFamily="2" charset="-122"/>
              </a:rPr>
              <a:t>营业税改征增值税试点实施办法</a:t>
            </a:r>
            <a:r>
              <a:rPr lang="zh-CN" altLang="zh-CN" sz="2000" noProof="1">
                <a:solidFill>
                  <a:prstClr val="black"/>
                </a:solidFill>
                <a:latin typeface="华文楷体" panose="02010600040101010101" pitchFamily="2" charset="-122"/>
                <a:ea typeface="华文楷体" panose="02010600040101010101" pitchFamily="2" charset="-122"/>
              </a:rPr>
              <a:t>》</a:t>
            </a:r>
            <a:r>
              <a:rPr lang="zh-CN" altLang="en-US" sz="2000" noProof="1">
                <a:solidFill>
                  <a:prstClr val="black"/>
                </a:solidFill>
                <a:latin typeface="华文楷体" panose="02010600040101010101" pitchFamily="2" charset="-122"/>
                <a:ea typeface="华文楷体" panose="02010600040101010101" pitchFamily="2" charset="-122"/>
              </a:rPr>
              <a:t>（财税</a:t>
            </a:r>
            <a:r>
              <a:rPr lang="zh-CN" altLang="zh-CN" sz="2000" noProof="1">
                <a:solidFill>
                  <a:prstClr val="black"/>
                </a:solidFill>
                <a:latin typeface="华文楷体" panose="02010600040101010101" pitchFamily="2" charset="-122"/>
                <a:ea typeface="华文楷体" panose="02010600040101010101" pitchFamily="2" charset="-122"/>
              </a:rPr>
              <a:t>〔</a:t>
            </a:r>
            <a:r>
              <a:rPr lang="en-US" altLang="zh-CN" sz="2000" noProof="1">
                <a:solidFill>
                  <a:prstClr val="black"/>
                </a:solidFill>
                <a:latin typeface="华文楷体" panose="02010600040101010101" pitchFamily="2" charset="-122"/>
                <a:ea typeface="华文楷体" panose="02010600040101010101" pitchFamily="2" charset="-122"/>
              </a:rPr>
              <a:t>2016</a:t>
            </a:r>
            <a:r>
              <a:rPr lang="zh-CN" altLang="zh-CN" sz="2000" noProof="1">
                <a:solidFill>
                  <a:prstClr val="black"/>
                </a:solidFill>
                <a:latin typeface="华文楷体" panose="02010600040101010101" pitchFamily="2" charset="-122"/>
                <a:ea typeface="华文楷体" panose="02010600040101010101" pitchFamily="2" charset="-122"/>
              </a:rPr>
              <a:t>〕</a:t>
            </a:r>
            <a:r>
              <a:rPr lang="en-US" altLang="zh-CN" sz="2000" noProof="1">
                <a:solidFill>
                  <a:prstClr val="black"/>
                </a:solidFill>
                <a:latin typeface="华文楷体" panose="02010600040101010101" pitchFamily="2" charset="-122"/>
                <a:ea typeface="华文楷体" panose="02010600040101010101" pitchFamily="2" charset="-122"/>
              </a:rPr>
              <a:t>36</a:t>
            </a:r>
            <a:r>
              <a:rPr lang="zh-CN" altLang="en-US" sz="2000" noProof="1">
                <a:solidFill>
                  <a:prstClr val="black"/>
                </a:solidFill>
                <a:latin typeface="华文楷体" panose="02010600040101010101" pitchFamily="2" charset="-122"/>
                <a:ea typeface="华文楷体" panose="02010600040101010101" pitchFamily="2" charset="-122"/>
              </a:rPr>
              <a:t>号文件印发，以下简称</a:t>
            </a:r>
            <a:r>
              <a:rPr lang="zh-CN" altLang="zh-CN" sz="2000" noProof="1">
                <a:solidFill>
                  <a:prstClr val="black"/>
                </a:solidFill>
                <a:latin typeface="华文楷体" panose="02010600040101010101" pitchFamily="2" charset="-122"/>
                <a:ea typeface="华文楷体" panose="02010600040101010101" pitchFamily="2" charset="-122"/>
              </a:rPr>
              <a:t>《</a:t>
            </a:r>
            <a:r>
              <a:rPr lang="zh-CN" altLang="en-US" sz="2000" noProof="1">
                <a:solidFill>
                  <a:prstClr val="black"/>
                </a:solidFill>
                <a:latin typeface="华文楷体" panose="02010600040101010101" pitchFamily="2" charset="-122"/>
                <a:ea typeface="华文楷体" panose="02010600040101010101" pitchFamily="2" charset="-122"/>
              </a:rPr>
              <a:t>试点实施办法</a:t>
            </a:r>
            <a:r>
              <a:rPr lang="zh-CN" altLang="zh-CN" sz="2000" noProof="1">
                <a:solidFill>
                  <a:prstClr val="black"/>
                </a:solidFill>
                <a:latin typeface="华文楷体" panose="02010600040101010101" pitchFamily="2" charset="-122"/>
                <a:ea typeface="华文楷体" panose="02010600040101010101" pitchFamily="2" charset="-122"/>
              </a:rPr>
              <a:t>》</a:t>
            </a:r>
            <a:r>
              <a:rPr lang="zh-CN" altLang="en-US" sz="2000" noProof="1">
                <a:solidFill>
                  <a:prstClr val="black"/>
                </a:solidFill>
                <a:latin typeface="华文楷体" panose="02010600040101010101" pitchFamily="2" charset="-122"/>
                <a:ea typeface="华文楷体" panose="02010600040101010101" pitchFamily="2" charset="-122"/>
              </a:rPr>
              <a:t>）</a:t>
            </a:r>
            <a:r>
              <a:rPr lang="zh-CN" altLang="en-US" sz="2000" noProof="1">
                <a:solidFill>
                  <a:srgbClr val="C00000"/>
                </a:solidFill>
                <a:latin typeface="华文楷体" panose="02010600040101010101" pitchFamily="2" charset="-122"/>
                <a:ea typeface="华文楷体" panose="02010600040101010101" pitchFamily="2" charset="-122"/>
              </a:rPr>
              <a:t>第四十五条规定的纳税义务发生时间，以当期销售额和</a:t>
            </a:r>
            <a:r>
              <a:rPr lang="en-US" altLang="zh-CN" sz="2000" noProof="1">
                <a:solidFill>
                  <a:srgbClr val="C00000"/>
                </a:solidFill>
                <a:latin typeface="华文楷体" panose="02010600040101010101" pitchFamily="2" charset="-122"/>
                <a:ea typeface="华文楷体" panose="02010600040101010101" pitchFamily="2" charset="-122"/>
              </a:rPr>
              <a:t>11%</a:t>
            </a:r>
            <a:r>
              <a:rPr lang="zh-CN" altLang="en-US" sz="2000" noProof="1">
                <a:solidFill>
                  <a:srgbClr val="C00000"/>
                </a:solidFill>
                <a:latin typeface="华文楷体" panose="02010600040101010101" pitchFamily="2" charset="-122"/>
                <a:ea typeface="华文楷体" panose="02010600040101010101" pitchFamily="2" charset="-122"/>
              </a:rPr>
              <a:t>的适用税率计算当期应纳税额，抵减已预缴税款后，向主管国税机关申报纳税。未抵减完的预缴税款可以结转下期继续抵减。</a:t>
            </a:r>
            <a:endParaRPr lang="zh-CN" altLang="en-US" sz="2000" noProof="1">
              <a:solidFill>
                <a:srgbClr val="C00000"/>
              </a:solidFill>
              <a:latin typeface="华文楷体" panose="02010600040101010101" pitchFamily="2" charset="-122"/>
              <a:ea typeface="华文楷体" panose="02010600040101010101" pitchFamily="2" charset="-122"/>
            </a:endParaRPr>
          </a:p>
          <a:p>
            <a:pPr marL="228600" lvl="0" indent="-228600">
              <a:lnSpc>
                <a:spcPct val="120000"/>
              </a:lnSpc>
              <a:spcBef>
                <a:spcPts val="1000"/>
              </a:spcBef>
              <a:spcAft>
                <a:spcPct val="0"/>
              </a:spcAft>
              <a:buFont typeface="Arial" panose="020B0604020202020204" pitchFamily="34" charset="0"/>
              <a:buChar char="•"/>
              <a:defRPr/>
            </a:pPr>
            <a:r>
              <a:rPr lang="zh-CN" altLang="en-US" sz="2000" noProof="1">
                <a:solidFill>
                  <a:prstClr val="black"/>
                </a:solidFill>
                <a:latin typeface="华文楷体" panose="02010600040101010101" pitchFamily="2" charset="-122"/>
                <a:ea typeface="华文楷体" panose="02010600040101010101" pitchFamily="2" charset="-122"/>
              </a:rPr>
              <a:t>第十五条 </a:t>
            </a:r>
            <a:r>
              <a:rPr lang="zh-CN" altLang="en-US" sz="2000" noProof="1">
                <a:solidFill>
                  <a:srgbClr val="C00000"/>
                </a:solidFill>
                <a:latin typeface="华文楷体" panose="02010600040101010101" pitchFamily="2" charset="-122"/>
                <a:ea typeface="华文楷体" panose="02010600040101010101" pitchFamily="2" charset="-122"/>
              </a:rPr>
              <a:t>一般纳税人</a:t>
            </a:r>
            <a:r>
              <a:rPr lang="zh-CN" altLang="en-US" sz="2000" noProof="1">
                <a:solidFill>
                  <a:prstClr val="black"/>
                </a:solidFill>
                <a:latin typeface="华文楷体" panose="02010600040101010101" pitchFamily="2" charset="-122"/>
                <a:ea typeface="华文楷体" panose="02010600040101010101" pitchFamily="2" charset="-122"/>
              </a:rPr>
              <a:t>销售自行开发的房地产项目</a:t>
            </a:r>
            <a:r>
              <a:rPr lang="zh-CN" altLang="en-US" sz="2000" noProof="1">
                <a:solidFill>
                  <a:srgbClr val="FF0000"/>
                </a:solidFill>
                <a:latin typeface="华文楷体" panose="02010600040101010101" pitchFamily="2" charset="-122"/>
                <a:ea typeface="华文楷体" panose="02010600040101010101" pitchFamily="2" charset="-122"/>
              </a:rPr>
              <a:t>适用简易计税方法计税的</a:t>
            </a:r>
            <a:r>
              <a:rPr lang="zh-CN" altLang="en-US" sz="2000" noProof="1">
                <a:solidFill>
                  <a:prstClr val="black"/>
                </a:solidFill>
                <a:latin typeface="华文楷体" panose="02010600040101010101" pitchFamily="2" charset="-122"/>
                <a:ea typeface="华文楷体" panose="02010600040101010101" pitchFamily="2" charset="-122"/>
              </a:rPr>
              <a:t>，应按照</a:t>
            </a:r>
            <a:r>
              <a:rPr lang="zh-CN" altLang="zh-CN" sz="2000" noProof="1">
                <a:solidFill>
                  <a:prstClr val="black"/>
                </a:solidFill>
                <a:latin typeface="华文楷体" panose="02010600040101010101" pitchFamily="2" charset="-122"/>
                <a:ea typeface="华文楷体" panose="02010600040101010101" pitchFamily="2" charset="-122"/>
              </a:rPr>
              <a:t>《</a:t>
            </a:r>
            <a:r>
              <a:rPr lang="zh-CN" altLang="en-US" sz="2000" noProof="1">
                <a:solidFill>
                  <a:prstClr val="black"/>
                </a:solidFill>
                <a:latin typeface="华文楷体" panose="02010600040101010101" pitchFamily="2" charset="-122"/>
                <a:ea typeface="华文楷体" panose="02010600040101010101" pitchFamily="2" charset="-122"/>
              </a:rPr>
              <a:t>试点实施办法</a:t>
            </a:r>
            <a:r>
              <a:rPr lang="zh-CN" altLang="zh-CN" sz="2000" noProof="1">
                <a:solidFill>
                  <a:prstClr val="black"/>
                </a:solidFill>
                <a:latin typeface="华文楷体" panose="02010600040101010101" pitchFamily="2" charset="-122"/>
                <a:ea typeface="华文楷体" panose="02010600040101010101" pitchFamily="2" charset="-122"/>
              </a:rPr>
              <a:t>》</a:t>
            </a:r>
            <a:r>
              <a:rPr lang="zh-CN" altLang="en-US" sz="2000" noProof="1">
                <a:solidFill>
                  <a:prstClr val="black"/>
                </a:solidFill>
                <a:latin typeface="华文楷体" panose="02010600040101010101" pitchFamily="2" charset="-122"/>
                <a:ea typeface="华文楷体" panose="02010600040101010101" pitchFamily="2" charset="-122"/>
              </a:rPr>
              <a:t>第四十五条规定的纳税义务发生时间，以当期销售额和</a:t>
            </a:r>
            <a:r>
              <a:rPr lang="en-US" altLang="zh-CN" sz="2000" noProof="1">
                <a:solidFill>
                  <a:prstClr val="black"/>
                </a:solidFill>
                <a:latin typeface="华文楷体" panose="02010600040101010101" pitchFamily="2" charset="-122"/>
                <a:ea typeface="华文楷体" panose="02010600040101010101" pitchFamily="2" charset="-122"/>
              </a:rPr>
              <a:t>5%</a:t>
            </a:r>
            <a:r>
              <a:rPr lang="zh-CN" altLang="en-US" sz="2000" noProof="1">
                <a:solidFill>
                  <a:prstClr val="black"/>
                </a:solidFill>
                <a:latin typeface="华文楷体" panose="02010600040101010101" pitchFamily="2" charset="-122"/>
                <a:ea typeface="华文楷体" panose="02010600040101010101" pitchFamily="2" charset="-122"/>
              </a:rPr>
              <a:t>的征收率计算当期应纳税额，抵减已预缴税款后，向主管国税机关申报纳税。未抵减完的预缴税款可以结转下期继续抵减。</a:t>
            </a:r>
            <a:endParaRPr lang="en-US" altLang="zh-CN" sz="2000" noProof="1">
              <a:solidFill>
                <a:prstClr val="black"/>
              </a:solidFill>
              <a:latin typeface="华文楷体" panose="02010600040101010101" pitchFamily="2" charset="-122"/>
              <a:ea typeface="华文楷体" panose="02010600040101010101" pitchFamily="2" charset="-122"/>
            </a:endParaRPr>
          </a:p>
        </p:txBody>
      </p:sp>
      <p:sp>
        <p:nvSpPr>
          <p:cNvPr id="3" name="矩形 2"/>
          <p:cNvSpPr/>
          <p:nvPr/>
        </p:nvSpPr>
        <p:spPr>
          <a:xfrm>
            <a:off x="1492634" y="537849"/>
            <a:ext cx="3632726" cy="646331"/>
          </a:xfrm>
          <a:prstGeom prst="rect">
            <a:avLst/>
          </a:prstGeom>
        </p:spPr>
        <p:txBody>
          <a:bodyPr wrap="none">
            <a:spAutoFit/>
          </a:bodyPr>
          <a:lstStyle/>
          <a:p>
            <a:pPr lvl="0">
              <a:defRPr/>
            </a:pPr>
            <a:r>
              <a:rPr lang="en-US" altLang="zh-CN" sz="3600" b="1" kern="0" dirty="0">
                <a:solidFill>
                  <a:prstClr val="black"/>
                </a:solidFill>
                <a:latin typeface="华文楷体" panose="02010600040101010101" pitchFamily="2" charset="-122"/>
                <a:ea typeface="华文楷体" panose="02010600040101010101" pitchFamily="2" charset="-122"/>
              </a:rPr>
              <a:t>5</a:t>
            </a:r>
            <a:r>
              <a:rPr lang="zh-CN" altLang="en-US" sz="3600" b="1" kern="0" dirty="0">
                <a:solidFill>
                  <a:prstClr val="black"/>
                </a:solidFill>
                <a:latin typeface="华文楷体" panose="02010600040101010101" pitchFamily="2" charset="-122"/>
                <a:ea typeface="华文楷体" panose="02010600040101010101" pitchFamily="2" charset="-122"/>
              </a:rPr>
              <a:t>、增值税的预缴</a:t>
            </a:r>
            <a:endParaRPr lang="zh-CN" altLang="en-US" kern="0" dirty="0">
              <a:solidFill>
                <a:sysClr val="windowText" lastClr="000000"/>
              </a:solidFill>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826793" y="372332"/>
            <a:ext cx="7208199" cy="615553"/>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defRPr/>
            </a:pPr>
            <a:r>
              <a:rPr kumimoji="0" lang="en-US" altLang="zh-CN" sz="3400" b="1" i="0" u="none" strike="noStrike" kern="0" cap="none" spc="0" normalizeH="0" baseline="0" noProof="0" dirty="0">
                <a:ln>
                  <a:noFill/>
                </a:ln>
                <a:solidFill>
                  <a:prstClr val="black"/>
                </a:solidFill>
                <a:effectLst/>
                <a:uLnTx/>
                <a:uFillTx/>
                <a:latin typeface="华文楷体" panose="02010600040101010101" pitchFamily="2" charset="-122"/>
                <a:ea typeface="华文楷体" panose="02010600040101010101" pitchFamily="2" charset="-122"/>
                <a:cs typeface="+mj-cs"/>
              </a:rPr>
              <a:t>6</a:t>
            </a:r>
            <a:r>
              <a:rPr kumimoji="0" lang="zh-CN" altLang="en-US" sz="3400" b="1" i="0" u="none" strike="noStrike" kern="0" cap="none" spc="0" normalizeH="0" baseline="0" noProof="0" dirty="0">
                <a:ln>
                  <a:noFill/>
                </a:ln>
                <a:solidFill>
                  <a:prstClr val="black"/>
                </a:solidFill>
                <a:effectLst/>
                <a:uLnTx/>
                <a:uFillTx/>
                <a:latin typeface="华文楷体" panose="02010600040101010101" pitchFamily="2" charset="-122"/>
                <a:ea typeface="华文楷体" panose="02010600040101010101" pitchFamily="2" charset="-122"/>
                <a:cs typeface="+mj-cs"/>
              </a:rPr>
              <a:t>、增值税纳税地点</a:t>
            </a:r>
            <a:endParaRPr kumimoji="0" lang="zh-CN" altLang="en-US" sz="1800" b="0" i="0" u="none" strike="noStrike" kern="0" cap="none" spc="0" normalizeH="0" baseline="0" noProof="0" dirty="0">
              <a:ln>
                <a:noFill/>
              </a:ln>
              <a:solidFill>
                <a:sysClr val="windowText" lastClr="000000"/>
              </a:solidFill>
              <a:effectLst/>
              <a:uLnTx/>
              <a:uFillTx/>
            </a:endParaRPr>
          </a:p>
        </p:txBody>
      </p:sp>
      <p:sp>
        <p:nvSpPr>
          <p:cNvPr id="3" name="矩形 2"/>
          <p:cNvSpPr/>
          <p:nvPr/>
        </p:nvSpPr>
        <p:spPr>
          <a:xfrm>
            <a:off x="1045811" y="1242927"/>
            <a:ext cx="10277418" cy="4347409"/>
          </a:xfrm>
          <a:prstGeom prst="rect">
            <a:avLst/>
          </a:prstGeom>
        </p:spPr>
        <p:txBody>
          <a:bodyPr wrap="square">
            <a:spAutoFit/>
          </a:bodyPr>
          <a:lstStyle/>
          <a:p>
            <a:pPr marL="635" lvl="0">
              <a:lnSpc>
                <a:spcPct val="90000"/>
              </a:lnSpc>
              <a:spcBef>
                <a:spcPts val="1000"/>
              </a:spcBef>
              <a:spcAft>
                <a:spcPct val="0"/>
              </a:spcAft>
              <a:defRPr/>
            </a:pPr>
            <a:r>
              <a:rPr lang="zh-CN" altLang="en-US" sz="3000" b="1" noProof="1">
                <a:solidFill>
                  <a:srgbClr val="FF0000"/>
                </a:solidFill>
                <a:latin typeface="华文楷体" panose="02010600040101010101" pitchFamily="2" charset="-122"/>
                <a:ea typeface="华文楷体" panose="02010600040101010101" pitchFamily="2" charset="-122"/>
              </a:rPr>
              <a:t>财税</a:t>
            </a:r>
            <a:r>
              <a:rPr lang="en-US" altLang="zh-CN" sz="3000" b="1" noProof="1">
                <a:solidFill>
                  <a:srgbClr val="FF0000"/>
                </a:solidFill>
                <a:latin typeface="华文楷体" panose="02010600040101010101" pitchFamily="2" charset="-122"/>
                <a:ea typeface="华文楷体" panose="02010600040101010101" pitchFamily="2" charset="-122"/>
              </a:rPr>
              <a:t>[2016]36</a:t>
            </a:r>
            <a:r>
              <a:rPr lang="zh-CN" altLang="en-US" sz="3000" b="1" noProof="1">
                <a:solidFill>
                  <a:srgbClr val="FF0000"/>
                </a:solidFill>
                <a:latin typeface="华文楷体" panose="02010600040101010101" pitchFamily="2" charset="-122"/>
                <a:ea typeface="华文楷体" panose="02010600040101010101" pitchFamily="2" charset="-122"/>
              </a:rPr>
              <a:t>号附件</a:t>
            </a:r>
            <a:r>
              <a:rPr lang="en-US" altLang="zh-CN" sz="3000" b="1" noProof="1">
                <a:solidFill>
                  <a:srgbClr val="FF0000"/>
                </a:solidFill>
                <a:latin typeface="华文楷体" panose="02010600040101010101" pitchFamily="2" charset="-122"/>
                <a:ea typeface="华文楷体" panose="02010600040101010101" pitchFamily="2" charset="-122"/>
              </a:rPr>
              <a:t>1</a:t>
            </a:r>
            <a:r>
              <a:rPr lang="zh-CN" altLang="en-US" sz="3000" b="1" noProof="1">
                <a:solidFill>
                  <a:srgbClr val="FF0000"/>
                </a:solidFill>
                <a:latin typeface="华文楷体" panose="02010600040101010101" pitchFamily="2" charset="-122"/>
                <a:ea typeface="华文楷体" panose="02010600040101010101" pitchFamily="2" charset="-122"/>
              </a:rPr>
              <a:t>：</a:t>
            </a:r>
            <a:endParaRPr lang="en-US" altLang="zh-CN" sz="3000" b="1" noProof="1">
              <a:solidFill>
                <a:srgbClr val="FF0000"/>
              </a:solidFill>
              <a:latin typeface="华文楷体" panose="02010600040101010101" pitchFamily="2" charset="-122"/>
              <a:ea typeface="华文楷体" panose="02010600040101010101" pitchFamily="2" charset="-122"/>
            </a:endParaRPr>
          </a:p>
          <a:p>
            <a:pPr marL="228600" lvl="0" indent="-228600">
              <a:lnSpc>
                <a:spcPct val="90000"/>
              </a:lnSpc>
              <a:spcBef>
                <a:spcPts val="1000"/>
              </a:spcBef>
              <a:spcAft>
                <a:spcPct val="0"/>
              </a:spcAft>
              <a:buFont typeface="Arial" panose="020B0604020202020204" pitchFamily="34" charset="0"/>
              <a:buChar char="•"/>
              <a:defRPr/>
            </a:pPr>
            <a:r>
              <a:rPr lang="zh-CN" altLang="en-US" sz="2400" b="1" noProof="1">
                <a:solidFill>
                  <a:prstClr val="black"/>
                </a:solidFill>
                <a:latin typeface="华文楷体" panose="02010600040101010101" pitchFamily="2" charset="-122"/>
                <a:ea typeface="华文楷体" panose="02010600040101010101" pitchFamily="2" charset="-122"/>
              </a:rPr>
              <a:t>第四十六条 </a:t>
            </a:r>
            <a:r>
              <a:rPr lang="zh-CN" altLang="en-US" sz="2400" noProof="1">
                <a:solidFill>
                  <a:prstClr val="black"/>
                </a:solidFill>
                <a:latin typeface="华文楷体" panose="02010600040101010101" pitchFamily="2" charset="-122"/>
                <a:ea typeface="华文楷体" panose="02010600040101010101" pitchFamily="2" charset="-122"/>
              </a:rPr>
              <a:t>增值税纳税地点为：</a:t>
            </a:r>
            <a:endParaRPr lang="zh-CN" altLang="en-US" sz="2400" noProof="1">
              <a:solidFill>
                <a:prstClr val="black"/>
              </a:solidFill>
              <a:latin typeface="华文楷体" panose="02010600040101010101" pitchFamily="2" charset="-122"/>
              <a:ea typeface="华文楷体" panose="02010600040101010101" pitchFamily="2" charset="-122"/>
            </a:endParaRPr>
          </a:p>
          <a:p>
            <a:pPr marL="228600" lvl="0" indent="-228600">
              <a:lnSpc>
                <a:spcPct val="90000"/>
              </a:lnSpc>
              <a:spcBef>
                <a:spcPts val="1000"/>
              </a:spcBef>
              <a:spcAft>
                <a:spcPct val="0"/>
              </a:spcAft>
              <a:buFont typeface="Arial" panose="020B0604020202020204" pitchFamily="34" charset="0"/>
              <a:buChar char="•"/>
              <a:defRPr/>
            </a:pPr>
            <a:r>
              <a:rPr lang="zh-CN" altLang="en-US" sz="2400" noProof="1">
                <a:solidFill>
                  <a:prstClr val="black"/>
                </a:solidFill>
                <a:latin typeface="华文楷体" panose="02010600040101010101" pitchFamily="2" charset="-122"/>
                <a:ea typeface="华文楷体" panose="02010600040101010101" pitchFamily="2" charset="-122"/>
              </a:rPr>
              <a:t>（一）</a:t>
            </a:r>
            <a:r>
              <a:rPr lang="zh-CN" altLang="en-US" sz="2400" noProof="1">
                <a:solidFill>
                  <a:srgbClr val="FF0000"/>
                </a:solidFill>
                <a:latin typeface="华文楷体" panose="02010600040101010101" pitchFamily="2" charset="-122"/>
                <a:ea typeface="华文楷体" panose="02010600040101010101" pitchFamily="2" charset="-122"/>
              </a:rPr>
              <a:t>固定业户应当向其机构所在地</a:t>
            </a:r>
            <a:r>
              <a:rPr lang="zh-CN" altLang="en-US" sz="2400" noProof="1">
                <a:solidFill>
                  <a:prstClr val="black"/>
                </a:solidFill>
                <a:latin typeface="华文楷体" panose="02010600040101010101" pitchFamily="2" charset="-122"/>
                <a:ea typeface="华文楷体" panose="02010600040101010101" pitchFamily="2" charset="-122"/>
              </a:rPr>
              <a:t>或者居住地主管税务机关申报纳税。</a:t>
            </a:r>
            <a:r>
              <a:rPr lang="zh-CN" altLang="en-US" sz="2400" noProof="1">
                <a:solidFill>
                  <a:srgbClr val="FF0000"/>
                </a:solidFill>
                <a:latin typeface="华文楷体" panose="02010600040101010101" pitchFamily="2" charset="-122"/>
                <a:ea typeface="华文楷体" panose="02010600040101010101" pitchFamily="2" charset="-122"/>
              </a:rPr>
              <a:t>总机构和分支机构不在同一县（市）的，应当分别向各自所在地的主管税务机关申报纳税</a:t>
            </a:r>
            <a:r>
              <a:rPr lang="zh-CN" altLang="en-US" sz="2400" noProof="1">
                <a:solidFill>
                  <a:prstClr val="black"/>
                </a:solidFill>
                <a:latin typeface="华文楷体" panose="02010600040101010101" pitchFamily="2" charset="-122"/>
                <a:ea typeface="华文楷体" panose="02010600040101010101" pitchFamily="2" charset="-122"/>
              </a:rPr>
              <a:t>；经财政部和国家税务总局或者其授权的财政和税务机关批准，可以由总机构汇总向总机构所在地的主管税务机关申报纳税。</a:t>
            </a:r>
            <a:endParaRPr lang="zh-CN" altLang="en-US" sz="2400" noProof="1">
              <a:solidFill>
                <a:prstClr val="black"/>
              </a:solidFill>
              <a:latin typeface="华文楷体" panose="02010600040101010101" pitchFamily="2" charset="-122"/>
              <a:ea typeface="华文楷体" panose="02010600040101010101" pitchFamily="2" charset="-122"/>
            </a:endParaRPr>
          </a:p>
          <a:p>
            <a:pPr marL="228600" lvl="0" indent="-228600">
              <a:lnSpc>
                <a:spcPct val="90000"/>
              </a:lnSpc>
              <a:spcBef>
                <a:spcPts val="1000"/>
              </a:spcBef>
              <a:spcAft>
                <a:spcPct val="0"/>
              </a:spcAft>
              <a:buFont typeface="Arial" panose="020B0604020202020204" pitchFamily="34" charset="0"/>
              <a:buChar char="•"/>
              <a:defRPr/>
            </a:pPr>
            <a:r>
              <a:rPr lang="zh-CN" altLang="en-US" sz="2400" noProof="1">
                <a:solidFill>
                  <a:prstClr val="black"/>
                </a:solidFill>
                <a:latin typeface="华文楷体" panose="02010600040101010101" pitchFamily="2" charset="-122"/>
                <a:ea typeface="华文楷体" panose="02010600040101010101" pitchFamily="2" charset="-122"/>
              </a:rPr>
              <a:t>（二）非固定业户应当向</a:t>
            </a:r>
            <a:r>
              <a:rPr lang="zh-CN" altLang="en-US" sz="2400" noProof="1">
                <a:solidFill>
                  <a:srgbClr val="FF0000"/>
                </a:solidFill>
                <a:latin typeface="华文楷体" panose="02010600040101010101" pitchFamily="2" charset="-122"/>
                <a:ea typeface="华文楷体" panose="02010600040101010101" pitchFamily="2" charset="-122"/>
              </a:rPr>
              <a:t>应税行为发生地主管</a:t>
            </a:r>
            <a:r>
              <a:rPr lang="zh-CN" altLang="en-US" sz="2400" noProof="1">
                <a:solidFill>
                  <a:prstClr val="black"/>
                </a:solidFill>
                <a:latin typeface="华文楷体" panose="02010600040101010101" pitchFamily="2" charset="-122"/>
                <a:ea typeface="华文楷体" panose="02010600040101010101" pitchFamily="2" charset="-122"/>
              </a:rPr>
              <a:t>税务机关申报纳税；未申报纳税的，由其机构所在地或者居住地主管税务机关补征税款。</a:t>
            </a:r>
            <a:endParaRPr lang="zh-CN" altLang="en-US" sz="2400" noProof="1">
              <a:solidFill>
                <a:prstClr val="black"/>
              </a:solidFill>
              <a:latin typeface="华文楷体" panose="02010600040101010101" pitchFamily="2" charset="-122"/>
              <a:ea typeface="华文楷体" panose="02010600040101010101" pitchFamily="2" charset="-122"/>
            </a:endParaRPr>
          </a:p>
          <a:p>
            <a:pPr marL="228600" lvl="0" indent="-228600">
              <a:lnSpc>
                <a:spcPct val="90000"/>
              </a:lnSpc>
              <a:spcBef>
                <a:spcPts val="1000"/>
              </a:spcBef>
              <a:spcAft>
                <a:spcPct val="0"/>
              </a:spcAft>
              <a:buFont typeface="Arial" panose="020B0604020202020204" pitchFamily="34" charset="0"/>
              <a:buChar char="•"/>
              <a:defRPr/>
            </a:pPr>
            <a:r>
              <a:rPr lang="zh-CN" altLang="en-US" sz="2400" noProof="1">
                <a:solidFill>
                  <a:prstClr val="black"/>
                </a:solidFill>
                <a:latin typeface="华文楷体" panose="02010600040101010101" pitchFamily="2" charset="-122"/>
                <a:ea typeface="华文楷体" panose="02010600040101010101" pitchFamily="2" charset="-122"/>
              </a:rPr>
              <a:t>（三）</a:t>
            </a:r>
            <a:r>
              <a:rPr lang="zh-CN" altLang="en-US" sz="2400" noProof="1">
                <a:solidFill>
                  <a:srgbClr val="FF0000"/>
                </a:solidFill>
                <a:latin typeface="华文楷体" panose="02010600040101010101" pitchFamily="2" charset="-122"/>
                <a:ea typeface="华文楷体" panose="02010600040101010101" pitchFamily="2" charset="-122"/>
              </a:rPr>
              <a:t>其他个人</a:t>
            </a:r>
            <a:r>
              <a:rPr lang="zh-CN" altLang="en-US" sz="2400" noProof="1">
                <a:solidFill>
                  <a:prstClr val="black"/>
                </a:solidFill>
                <a:latin typeface="华文楷体" panose="02010600040101010101" pitchFamily="2" charset="-122"/>
                <a:ea typeface="华文楷体" panose="02010600040101010101" pitchFamily="2" charset="-122"/>
              </a:rPr>
              <a:t>提供</a:t>
            </a:r>
            <a:r>
              <a:rPr lang="zh-CN" altLang="en-US" sz="2400" b="1" noProof="1">
                <a:solidFill>
                  <a:srgbClr val="ED7D31"/>
                </a:solidFill>
                <a:latin typeface="华文楷体" panose="02010600040101010101" pitchFamily="2" charset="-122"/>
                <a:ea typeface="华文楷体" panose="02010600040101010101" pitchFamily="2" charset="-122"/>
              </a:rPr>
              <a:t>建筑服务，销售或者租赁不动产，转让自然资源使用权，应向建筑服务发生地、不动产所在地、自然资源所在地主管税务机关申报纳税。</a:t>
            </a:r>
            <a:endParaRPr lang="zh-CN" altLang="en-US" sz="2400" b="1" noProof="1">
              <a:solidFill>
                <a:srgbClr val="ED7D31"/>
              </a:solidFill>
              <a:latin typeface="华文楷体" panose="02010600040101010101" pitchFamily="2" charset="-122"/>
              <a:ea typeface="华文楷体" panose="02010600040101010101" pitchFamily="2" charset="-122"/>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1204383" y="559751"/>
            <a:ext cx="5030544" cy="646331"/>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defRPr/>
            </a:pPr>
            <a:r>
              <a:rPr kumimoji="0" lang="en-US" altLang="zh-CN" sz="3600" b="1" i="0" u="none" strike="noStrike" kern="0" cap="none" spc="0" normalizeH="0" baseline="0" noProof="0" dirty="0">
                <a:ln>
                  <a:noFill/>
                </a:ln>
                <a:solidFill>
                  <a:prstClr val="black"/>
                </a:solidFill>
                <a:effectLst/>
                <a:uLnTx/>
                <a:uFillTx/>
                <a:latin typeface="Calibri Light" panose="020F0302020204030204"/>
                <a:ea typeface="华文楷体" panose="02010600040101010101" pitchFamily="2" charset="-122"/>
                <a:cs typeface="+mj-cs"/>
              </a:rPr>
              <a:t>7</a:t>
            </a:r>
            <a:r>
              <a:rPr kumimoji="0" lang="zh-CN" altLang="en-US" sz="3600" b="1" i="0" u="none" strike="noStrike" kern="0" cap="none" spc="0" normalizeH="0" baseline="0" noProof="0" dirty="0">
                <a:ln>
                  <a:noFill/>
                </a:ln>
                <a:solidFill>
                  <a:prstClr val="black"/>
                </a:solidFill>
                <a:effectLst/>
                <a:uLnTx/>
                <a:uFillTx/>
                <a:latin typeface="Calibri Light" panose="020F0302020204030204"/>
                <a:ea typeface="华文楷体" panose="02010600040101010101" pitchFamily="2" charset="-122"/>
                <a:cs typeface="+mj-cs"/>
              </a:rPr>
              <a:t>、增值税减免税规定：</a:t>
            </a:r>
            <a:endParaRPr kumimoji="0" lang="zh-CN" altLang="en-US" sz="1800" b="0" i="0" u="none" strike="noStrike" kern="0" cap="none" spc="0" normalizeH="0" baseline="0" noProof="0" dirty="0">
              <a:ln>
                <a:noFill/>
              </a:ln>
              <a:solidFill>
                <a:sysClr val="windowText" lastClr="000000"/>
              </a:solidFill>
              <a:effectLst/>
              <a:uLnTx/>
              <a:uFillTx/>
            </a:endParaRPr>
          </a:p>
        </p:txBody>
      </p:sp>
      <p:sp>
        <p:nvSpPr>
          <p:cNvPr id="3" name="矩形 2"/>
          <p:cNvSpPr/>
          <p:nvPr/>
        </p:nvSpPr>
        <p:spPr>
          <a:xfrm>
            <a:off x="930827" y="1292206"/>
            <a:ext cx="10644272" cy="6159635"/>
          </a:xfrm>
          <a:prstGeom prst="rect">
            <a:avLst/>
          </a:prstGeom>
        </p:spPr>
        <p:txBody>
          <a:bodyPr wrap="square">
            <a:spAutoFit/>
          </a:bodyPr>
          <a:lstStyle/>
          <a:p>
            <a:pPr lvl="0" fontAlgn="base">
              <a:lnSpc>
                <a:spcPct val="90000"/>
              </a:lnSpc>
              <a:spcBef>
                <a:spcPts val="1000"/>
              </a:spcBef>
              <a:spcAft>
                <a:spcPct val="0"/>
              </a:spcAft>
            </a:pPr>
            <a:r>
              <a:rPr lang="zh-CN" altLang="en-US" sz="2000" b="1" dirty="0">
                <a:solidFill>
                  <a:srgbClr val="FF0000"/>
                </a:solidFill>
                <a:latin typeface="华文楷体" panose="02010600040101010101" pitchFamily="2" charset="-122"/>
                <a:ea typeface="华文楷体" panose="02010600040101010101" pitchFamily="2" charset="-122"/>
              </a:rPr>
              <a:t>财税</a:t>
            </a:r>
            <a:r>
              <a:rPr lang="en-US" altLang="zh-CN" sz="2000" b="1" dirty="0">
                <a:solidFill>
                  <a:srgbClr val="FF0000"/>
                </a:solidFill>
                <a:latin typeface="华文楷体" panose="02010600040101010101" pitchFamily="2" charset="-122"/>
                <a:ea typeface="华文楷体" panose="02010600040101010101" pitchFamily="2" charset="-122"/>
              </a:rPr>
              <a:t>〔2016〕36</a:t>
            </a:r>
            <a:r>
              <a:rPr lang="zh-CN" altLang="en-US" sz="2000" b="1" dirty="0">
                <a:solidFill>
                  <a:srgbClr val="FF0000"/>
                </a:solidFill>
                <a:latin typeface="华文楷体" panose="02010600040101010101" pitchFamily="2" charset="-122"/>
                <a:ea typeface="华文楷体" panose="02010600040101010101" pitchFamily="2" charset="-122"/>
              </a:rPr>
              <a:t>号附件</a:t>
            </a:r>
            <a:r>
              <a:rPr lang="en-US" altLang="zh-CN" sz="2000" b="1" dirty="0">
                <a:solidFill>
                  <a:srgbClr val="FF0000"/>
                </a:solidFill>
                <a:latin typeface="华文楷体" panose="02010600040101010101" pitchFamily="2" charset="-122"/>
                <a:ea typeface="华文楷体" panose="02010600040101010101" pitchFamily="2" charset="-122"/>
              </a:rPr>
              <a:t>3    </a:t>
            </a:r>
            <a:r>
              <a:rPr lang="zh-CN" altLang="en-US" sz="2000" b="1" dirty="0">
                <a:solidFill>
                  <a:srgbClr val="FF0000"/>
                </a:solidFill>
                <a:latin typeface="华文楷体" panose="02010600040101010101" pitchFamily="2" charset="-122"/>
                <a:ea typeface="华文楷体" panose="02010600040101010101" pitchFamily="2" charset="-122"/>
              </a:rPr>
              <a:t>免征增值税</a:t>
            </a:r>
            <a:endParaRPr lang="zh-CN" altLang="en-US" sz="2000" b="1" dirty="0">
              <a:solidFill>
                <a:srgbClr val="FF0000"/>
              </a:solidFill>
              <a:latin typeface="华文楷体" panose="02010600040101010101" pitchFamily="2" charset="-122"/>
              <a:ea typeface="华文楷体" panose="02010600040101010101" pitchFamily="2" charset="-122"/>
            </a:endParaRPr>
          </a:p>
          <a:p>
            <a:pPr lvl="0" fontAlgn="base">
              <a:lnSpc>
                <a:spcPct val="90000"/>
              </a:lnSpc>
              <a:spcBef>
                <a:spcPts val="1000"/>
              </a:spcBef>
              <a:spcAft>
                <a:spcPct val="0"/>
              </a:spcAft>
            </a:pPr>
            <a:r>
              <a:rPr lang="zh-CN" altLang="en-US" sz="2000" b="1" dirty="0">
                <a:solidFill>
                  <a:prstClr val="black"/>
                </a:solidFill>
                <a:latin typeface="华文楷体" panose="02010600040101010101" pitchFamily="2" charset="-122"/>
                <a:ea typeface="华文楷体" panose="02010600040101010101" pitchFamily="2" charset="-122"/>
              </a:rPr>
              <a:t>（十九）以下利息收入。</a:t>
            </a:r>
            <a:endParaRPr lang="zh-CN" altLang="en-US" sz="2000" b="1" dirty="0">
              <a:solidFill>
                <a:prstClr val="black"/>
              </a:solidFill>
              <a:latin typeface="华文楷体" panose="02010600040101010101" pitchFamily="2" charset="-122"/>
              <a:ea typeface="华文楷体" panose="02010600040101010101" pitchFamily="2" charset="-122"/>
            </a:endParaRPr>
          </a:p>
          <a:p>
            <a:pPr lvl="0" fontAlgn="base">
              <a:lnSpc>
                <a:spcPct val="90000"/>
              </a:lnSpc>
              <a:spcBef>
                <a:spcPts val="1000"/>
              </a:spcBef>
              <a:spcAft>
                <a:spcPct val="0"/>
              </a:spcAft>
            </a:pPr>
            <a:r>
              <a:rPr lang="en-US" altLang="zh-CN" sz="2000" b="1" dirty="0">
                <a:solidFill>
                  <a:prstClr val="black"/>
                </a:solidFill>
                <a:latin typeface="华文楷体" panose="02010600040101010101" pitchFamily="2" charset="-122"/>
                <a:ea typeface="华文楷体" panose="02010600040101010101" pitchFamily="2" charset="-122"/>
              </a:rPr>
              <a:t>3.</a:t>
            </a:r>
            <a:r>
              <a:rPr lang="zh-CN" altLang="en-US" sz="2000" b="1" dirty="0">
                <a:solidFill>
                  <a:prstClr val="black"/>
                </a:solidFill>
                <a:latin typeface="华文楷体" panose="02010600040101010101" pitchFamily="2" charset="-122"/>
                <a:ea typeface="华文楷体" panose="02010600040101010101" pitchFamily="2" charset="-122"/>
              </a:rPr>
              <a:t>国债、地方政府债。</a:t>
            </a:r>
            <a:endParaRPr lang="zh-CN" altLang="en-US" sz="2000" b="1" dirty="0">
              <a:solidFill>
                <a:prstClr val="black"/>
              </a:solidFill>
              <a:latin typeface="华文楷体" panose="02010600040101010101" pitchFamily="2" charset="-122"/>
              <a:ea typeface="华文楷体" panose="02010600040101010101" pitchFamily="2" charset="-122"/>
            </a:endParaRPr>
          </a:p>
          <a:p>
            <a:pPr lvl="0" fontAlgn="base">
              <a:lnSpc>
                <a:spcPct val="90000"/>
              </a:lnSpc>
              <a:spcBef>
                <a:spcPts val="1000"/>
              </a:spcBef>
              <a:spcAft>
                <a:spcPct val="0"/>
              </a:spcAft>
            </a:pPr>
            <a:r>
              <a:rPr lang="en-US" altLang="zh-CN" sz="2000" b="1" dirty="0">
                <a:solidFill>
                  <a:srgbClr val="FF0000"/>
                </a:solidFill>
                <a:latin typeface="华文楷体" panose="02010600040101010101" pitchFamily="2" charset="-122"/>
                <a:ea typeface="华文楷体" panose="02010600040101010101" pitchFamily="2" charset="-122"/>
              </a:rPr>
              <a:t>7.</a:t>
            </a:r>
            <a:r>
              <a:rPr lang="zh-CN" altLang="en-US" sz="2000" b="1" dirty="0">
                <a:solidFill>
                  <a:srgbClr val="FF0000"/>
                </a:solidFill>
                <a:latin typeface="华文楷体" panose="02010600040101010101" pitchFamily="2" charset="-122"/>
                <a:ea typeface="华文楷体" panose="02010600040101010101" pitchFamily="2" charset="-122"/>
              </a:rPr>
              <a:t>统借统还业务中，企业集团或企业集团中的核心企业以及集团所属财务公司按不高于支付给金融机构的借款利率水平或者支付的债券票面利率水平，向企业集团或者集团内下属单位收取的利息。</a:t>
            </a:r>
            <a:endParaRPr lang="zh-CN" altLang="en-US" sz="2000" b="1" dirty="0">
              <a:solidFill>
                <a:srgbClr val="FF0000"/>
              </a:solidFill>
              <a:latin typeface="华文楷体" panose="02010600040101010101" pitchFamily="2" charset="-122"/>
              <a:ea typeface="华文楷体" panose="02010600040101010101" pitchFamily="2" charset="-122"/>
            </a:endParaRPr>
          </a:p>
          <a:p>
            <a:pPr lvl="0" fontAlgn="base">
              <a:lnSpc>
                <a:spcPct val="90000"/>
              </a:lnSpc>
              <a:spcBef>
                <a:spcPts val="1000"/>
              </a:spcBef>
              <a:spcAft>
                <a:spcPct val="0"/>
              </a:spcAft>
            </a:pPr>
            <a:r>
              <a:rPr lang="zh-CN" altLang="en-US" sz="2000" b="1" dirty="0">
                <a:solidFill>
                  <a:srgbClr val="FF0000"/>
                </a:solidFill>
                <a:latin typeface="华文楷体" panose="02010600040101010101" pitchFamily="2" charset="-122"/>
                <a:ea typeface="华文楷体" panose="02010600040101010101" pitchFamily="2" charset="-122"/>
              </a:rPr>
              <a:t>统借方向资金使用单位收取的利息，高于支付给金融机构借款利率水平或者支付的债券票面利率水平的，应全额缴纳增值税。</a:t>
            </a:r>
            <a:endParaRPr lang="en-US" altLang="zh-CN" sz="2000" b="1" dirty="0">
              <a:solidFill>
                <a:srgbClr val="FF0000"/>
              </a:solidFill>
              <a:latin typeface="华文楷体" panose="02010600040101010101" pitchFamily="2" charset="-122"/>
              <a:ea typeface="华文楷体" panose="02010600040101010101" pitchFamily="2" charset="-122"/>
            </a:endParaRPr>
          </a:p>
          <a:p>
            <a:pPr lvl="0" fontAlgn="base">
              <a:lnSpc>
                <a:spcPct val="90000"/>
              </a:lnSpc>
              <a:spcBef>
                <a:spcPts val="1000"/>
              </a:spcBef>
              <a:spcAft>
                <a:spcPct val="0"/>
              </a:spcAft>
            </a:pPr>
            <a:r>
              <a:rPr lang="zh-CN" altLang="en-US" sz="2000" b="1" dirty="0">
                <a:solidFill>
                  <a:srgbClr val="FF0000"/>
                </a:solidFill>
                <a:latin typeface="华文楷体" panose="02010600040101010101" pitchFamily="2" charset="-122"/>
                <a:ea typeface="华文楷体" panose="02010600040101010101" pitchFamily="2" charset="-122"/>
              </a:rPr>
              <a:t>关于明确养老机构免征增值税等政策的通知</a:t>
            </a:r>
            <a:endParaRPr lang="zh-CN" altLang="en-US" sz="2000" b="1" dirty="0">
              <a:solidFill>
                <a:srgbClr val="FF0000"/>
              </a:solidFill>
              <a:latin typeface="华文楷体" panose="02010600040101010101" pitchFamily="2" charset="-122"/>
              <a:ea typeface="华文楷体" panose="02010600040101010101" pitchFamily="2" charset="-122"/>
            </a:endParaRPr>
          </a:p>
          <a:p>
            <a:pPr lvl="0" fontAlgn="base">
              <a:lnSpc>
                <a:spcPct val="90000"/>
              </a:lnSpc>
              <a:spcBef>
                <a:spcPts val="1000"/>
              </a:spcBef>
              <a:spcAft>
                <a:spcPct val="0"/>
              </a:spcAft>
            </a:pPr>
            <a:r>
              <a:rPr lang="zh-CN" altLang="en-US" sz="2000" b="1" dirty="0">
                <a:solidFill>
                  <a:srgbClr val="FF0000"/>
                </a:solidFill>
                <a:latin typeface="华文楷体" panose="02010600040101010101" pitchFamily="2" charset="-122"/>
                <a:ea typeface="华文楷体" panose="02010600040101010101" pitchFamily="2" charset="-122"/>
              </a:rPr>
              <a:t>财税</a:t>
            </a:r>
            <a:r>
              <a:rPr lang="en-US" altLang="zh-CN" sz="2000" b="1" dirty="0">
                <a:solidFill>
                  <a:srgbClr val="FF0000"/>
                </a:solidFill>
                <a:latin typeface="华文楷体" panose="02010600040101010101" pitchFamily="2" charset="-122"/>
                <a:ea typeface="华文楷体" panose="02010600040101010101" pitchFamily="2" charset="-122"/>
              </a:rPr>
              <a:t>〔2019〕20</a:t>
            </a:r>
            <a:r>
              <a:rPr lang="zh-CN" altLang="en-US" sz="2000" b="1" dirty="0">
                <a:solidFill>
                  <a:srgbClr val="FF0000"/>
                </a:solidFill>
                <a:latin typeface="华文楷体" panose="02010600040101010101" pitchFamily="2" charset="-122"/>
                <a:ea typeface="华文楷体" panose="02010600040101010101" pitchFamily="2" charset="-122"/>
              </a:rPr>
              <a:t>号</a:t>
            </a:r>
            <a:endParaRPr lang="en-US" altLang="zh-CN" sz="2000" b="1" dirty="0">
              <a:solidFill>
                <a:srgbClr val="FF0000"/>
              </a:solidFill>
              <a:latin typeface="华文楷体" panose="02010600040101010101" pitchFamily="2" charset="-122"/>
              <a:ea typeface="华文楷体" panose="02010600040101010101" pitchFamily="2" charset="-122"/>
            </a:endParaRPr>
          </a:p>
          <a:p>
            <a:pPr lvl="0" fontAlgn="base">
              <a:lnSpc>
                <a:spcPct val="90000"/>
              </a:lnSpc>
              <a:spcBef>
                <a:spcPts val="1000"/>
              </a:spcBef>
              <a:spcAft>
                <a:spcPct val="0"/>
              </a:spcAft>
            </a:pPr>
            <a:r>
              <a:rPr lang="zh-CN" altLang="en-US" sz="2000" b="1" dirty="0">
                <a:solidFill>
                  <a:prstClr val="black"/>
                </a:solidFill>
                <a:latin typeface="华文楷体" panose="02010600040101010101" pitchFamily="2" charset="-122"/>
                <a:ea typeface="华文楷体" panose="02010600040101010101" pitchFamily="2" charset="-122"/>
              </a:rPr>
              <a:t>　三、自</a:t>
            </a:r>
            <a:r>
              <a:rPr lang="en-US" altLang="zh-CN" sz="2000" b="1" dirty="0">
                <a:solidFill>
                  <a:prstClr val="black"/>
                </a:solidFill>
                <a:latin typeface="华文楷体" panose="02010600040101010101" pitchFamily="2" charset="-122"/>
                <a:ea typeface="华文楷体" panose="02010600040101010101" pitchFamily="2" charset="-122"/>
              </a:rPr>
              <a:t>2019</a:t>
            </a:r>
            <a:r>
              <a:rPr lang="zh-CN" altLang="en-US" sz="2000" b="1" dirty="0">
                <a:solidFill>
                  <a:prstClr val="black"/>
                </a:solidFill>
                <a:latin typeface="华文楷体" panose="02010600040101010101" pitchFamily="2" charset="-122"/>
                <a:ea typeface="华文楷体" panose="02010600040101010101" pitchFamily="2" charset="-122"/>
              </a:rPr>
              <a:t>年</a:t>
            </a:r>
            <a:r>
              <a:rPr lang="en-US" altLang="zh-CN" sz="2000" b="1" dirty="0">
                <a:solidFill>
                  <a:prstClr val="black"/>
                </a:solidFill>
                <a:latin typeface="华文楷体" panose="02010600040101010101" pitchFamily="2" charset="-122"/>
                <a:ea typeface="华文楷体" panose="02010600040101010101" pitchFamily="2" charset="-122"/>
              </a:rPr>
              <a:t>2</a:t>
            </a:r>
            <a:r>
              <a:rPr lang="zh-CN" altLang="en-US" sz="2000" b="1" dirty="0">
                <a:solidFill>
                  <a:prstClr val="black"/>
                </a:solidFill>
                <a:latin typeface="华文楷体" panose="02010600040101010101" pitchFamily="2" charset="-122"/>
                <a:ea typeface="华文楷体" panose="02010600040101010101" pitchFamily="2" charset="-122"/>
              </a:rPr>
              <a:t>月</a:t>
            </a:r>
            <a:r>
              <a:rPr lang="en-US" altLang="zh-CN" sz="2000" b="1" dirty="0">
                <a:solidFill>
                  <a:prstClr val="black"/>
                </a:solidFill>
                <a:latin typeface="华文楷体" panose="02010600040101010101" pitchFamily="2" charset="-122"/>
                <a:ea typeface="华文楷体" panose="02010600040101010101" pitchFamily="2" charset="-122"/>
              </a:rPr>
              <a:t>1</a:t>
            </a:r>
            <a:r>
              <a:rPr lang="zh-CN" altLang="en-US" sz="2000" b="1" dirty="0">
                <a:solidFill>
                  <a:prstClr val="black"/>
                </a:solidFill>
                <a:latin typeface="华文楷体" panose="02010600040101010101" pitchFamily="2" charset="-122"/>
                <a:ea typeface="华文楷体" panose="02010600040101010101" pitchFamily="2" charset="-122"/>
              </a:rPr>
              <a:t>日至</a:t>
            </a:r>
            <a:r>
              <a:rPr lang="en-US" altLang="zh-CN" sz="2000" b="1" dirty="0">
                <a:solidFill>
                  <a:prstClr val="black"/>
                </a:solidFill>
                <a:latin typeface="华文楷体" panose="02010600040101010101" pitchFamily="2" charset="-122"/>
                <a:ea typeface="华文楷体" panose="02010600040101010101" pitchFamily="2" charset="-122"/>
              </a:rPr>
              <a:t>2020</a:t>
            </a:r>
            <a:r>
              <a:rPr lang="zh-CN" altLang="en-US" sz="2000" b="1" dirty="0">
                <a:solidFill>
                  <a:prstClr val="black"/>
                </a:solidFill>
                <a:latin typeface="华文楷体" panose="02010600040101010101" pitchFamily="2" charset="-122"/>
                <a:ea typeface="华文楷体" panose="02010600040101010101" pitchFamily="2" charset="-122"/>
              </a:rPr>
              <a:t>年</a:t>
            </a:r>
            <a:r>
              <a:rPr lang="en-US" altLang="zh-CN" sz="2000" b="1" dirty="0">
                <a:solidFill>
                  <a:prstClr val="black"/>
                </a:solidFill>
                <a:latin typeface="华文楷体" panose="02010600040101010101" pitchFamily="2" charset="-122"/>
                <a:ea typeface="华文楷体" panose="02010600040101010101" pitchFamily="2" charset="-122"/>
              </a:rPr>
              <a:t>12</a:t>
            </a:r>
            <a:r>
              <a:rPr lang="zh-CN" altLang="en-US" sz="2000" b="1" dirty="0">
                <a:solidFill>
                  <a:prstClr val="black"/>
                </a:solidFill>
                <a:latin typeface="华文楷体" panose="02010600040101010101" pitchFamily="2" charset="-122"/>
                <a:ea typeface="华文楷体" panose="02010600040101010101" pitchFamily="2" charset="-122"/>
              </a:rPr>
              <a:t>月</a:t>
            </a:r>
            <a:r>
              <a:rPr lang="en-US" altLang="zh-CN" sz="2000" b="1" dirty="0">
                <a:solidFill>
                  <a:prstClr val="black"/>
                </a:solidFill>
                <a:latin typeface="华文楷体" panose="02010600040101010101" pitchFamily="2" charset="-122"/>
                <a:ea typeface="华文楷体" panose="02010600040101010101" pitchFamily="2" charset="-122"/>
              </a:rPr>
              <a:t>31</a:t>
            </a:r>
            <a:r>
              <a:rPr lang="zh-CN" altLang="en-US" sz="2000" b="1" dirty="0">
                <a:solidFill>
                  <a:prstClr val="black"/>
                </a:solidFill>
                <a:latin typeface="华文楷体" panose="02010600040101010101" pitchFamily="2" charset="-122"/>
                <a:ea typeface="华文楷体" panose="02010600040101010101" pitchFamily="2" charset="-122"/>
              </a:rPr>
              <a:t>日，</a:t>
            </a:r>
            <a:r>
              <a:rPr lang="zh-CN" altLang="en-US" sz="2000" b="1" dirty="0">
                <a:solidFill>
                  <a:srgbClr val="FF0000"/>
                </a:solidFill>
                <a:latin typeface="华文楷体" panose="02010600040101010101" pitchFamily="2" charset="-122"/>
                <a:ea typeface="华文楷体" panose="02010600040101010101" pitchFamily="2" charset="-122"/>
              </a:rPr>
              <a:t>对企业集团内单位（含企业集团）之间的资金无偿借贷行为</a:t>
            </a:r>
            <a:r>
              <a:rPr lang="zh-CN" altLang="en-US" sz="2000" b="1" dirty="0">
                <a:solidFill>
                  <a:prstClr val="black"/>
                </a:solidFill>
                <a:latin typeface="华文楷体" panose="02010600040101010101" pitchFamily="2" charset="-122"/>
                <a:ea typeface="华文楷体" panose="02010600040101010101" pitchFamily="2" charset="-122"/>
              </a:rPr>
              <a:t>，免征增值税。</a:t>
            </a:r>
            <a:endParaRPr lang="en-US" altLang="zh-CN" sz="2000" b="1" dirty="0">
              <a:solidFill>
                <a:prstClr val="black"/>
              </a:solidFill>
              <a:latin typeface="华文楷体" panose="02010600040101010101" pitchFamily="2" charset="-122"/>
              <a:ea typeface="华文楷体" panose="02010600040101010101" pitchFamily="2" charset="-122"/>
            </a:endParaRPr>
          </a:p>
          <a:p>
            <a:pPr lvl="0" fontAlgn="base">
              <a:lnSpc>
                <a:spcPct val="90000"/>
              </a:lnSpc>
              <a:spcBef>
                <a:spcPts val="1000"/>
              </a:spcBef>
              <a:spcAft>
                <a:spcPct val="0"/>
              </a:spcAft>
            </a:pPr>
            <a:r>
              <a:rPr lang="zh-CN" altLang="en-US" sz="2000" b="1" dirty="0">
                <a:solidFill>
                  <a:prstClr val="black"/>
                </a:solidFill>
                <a:latin typeface="华文楷体" panose="02010600040101010101" pitchFamily="2" charset="-122"/>
                <a:ea typeface="华文楷体" panose="02010600040101010101" pitchFamily="2" charset="-122"/>
              </a:rPr>
              <a:t>    五、本通知自发布之日起执行。</a:t>
            </a:r>
            <a:r>
              <a:rPr lang="zh-CN" altLang="en-US" sz="2000" b="1" dirty="0">
                <a:solidFill>
                  <a:srgbClr val="FF0000"/>
                </a:solidFill>
                <a:latin typeface="华文楷体" panose="02010600040101010101" pitchFamily="2" charset="-122"/>
                <a:ea typeface="华文楷体" panose="02010600040101010101" pitchFamily="2" charset="-122"/>
              </a:rPr>
              <a:t>此前已发生未处理的事项，按本通知规定执行。</a:t>
            </a:r>
            <a:endParaRPr lang="en-US" altLang="zh-CN" sz="2000" b="1" dirty="0">
              <a:solidFill>
                <a:srgbClr val="FF0000"/>
              </a:solidFill>
              <a:latin typeface="华文楷体" panose="02010600040101010101" pitchFamily="2" charset="-122"/>
              <a:ea typeface="华文楷体" panose="02010600040101010101" pitchFamily="2" charset="-122"/>
            </a:endParaRPr>
          </a:p>
          <a:p>
            <a:pPr lvl="0" fontAlgn="base">
              <a:lnSpc>
                <a:spcPct val="90000"/>
              </a:lnSpc>
              <a:spcBef>
                <a:spcPts val="1000"/>
              </a:spcBef>
              <a:spcAft>
                <a:spcPct val="0"/>
              </a:spcAft>
            </a:pPr>
            <a:endParaRPr lang="en-US" altLang="zh-CN" sz="2000" b="1" dirty="0">
              <a:solidFill>
                <a:srgbClr val="FF0000"/>
              </a:solidFill>
              <a:latin typeface="华文楷体" panose="02010600040101010101" pitchFamily="2" charset="-122"/>
              <a:ea typeface="华文楷体" panose="02010600040101010101" pitchFamily="2" charset="-122"/>
            </a:endParaRPr>
          </a:p>
          <a:p>
            <a:pPr lvl="0" fontAlgn="base">
              <a:lnSpc>
                <a:spcPct val="90000"/>
              </a:lnSpc>
              <a:spcBef>
                <a:spcPts val="1000"/>
              </a:spcBef>
              <a:spcAft>
                <a:spcPct val="0"/>
              </a:spcAft>
            </a:pPr>
            <a:r>
              <a:rPr lang="en-US" altLang="zh-CN" sz="2000" b="1" dirty="0">
                <a:solidFill>
                  <a:srgbClr val="FF0000"/>
                </a:solidFill>
                <a:latin typeface="华文楷体" panose="02010600040101010101" pitchFamily="2" charset="-122"/>
                <a:ea typeface="华文楷体" panose="02010600040101010101" pitchFamily="2" charset="-122"/>
              </a:rPr>
              <a:t>          </a:t>
            </a:r>
            <a:r>
              <a:rPr lang="zh-CN" altLang="en-US" sz="2000" b="1" dirty="0">
                <a:solidFill>
                  <a:srgbClr val="FF0000"/>
                </a:solidFill>
                <a:latin typeface="华文楷体" panose="02010600040101010101" pitchFamily="2" charset="-122"/>
                <a:ea typeface="华文楷体" panose="02010600040101010101" pitchFamily="2" charset="-122"/>
              </a:rPr>
              <a:t>注：总局解答中，境外子公司借款给境内企业也可以免税</a:t>
            </a:r>
            <a:endParaRPr lang="en-US" altLang="zh-CN" sz="2000" b="1" dirty="0">
              <a:solidFill>
                <a:srgbClr val="FF0000"/>
              </a:solidFill>
              <a:latin typeface="华文楷体" panose="02010600040101010101" pitchFamily="2" charset="-122"/>
              <a:ea typeface="华文楷体" panose="02010600040101010101" pitchFamily="2" charset="-122"/>
            </a:endParaRPr>
          </a:p>
          <a:p>
            <a:pPr lvl="0" fontAlgn="base">
              <a:lnSpc>
                <a:spcPct val="90000"/>
              </a:lnSpc>
              <a:spcBef>
                <a:spcPts val="1000"/>
              </a:spcBef>
              <a:spcAft>
                <a:spcPct val="0"/>
              </a:spcAft>
            </a:pPr>
            <a:endParaRPr lang="zh-CN" altLang="en-US" sz="2800" b="1" dirty="0">
              <a:solidFill>
                <a:srgbClr val="FF0000"/>
              </a:solidFill>
              <a:latin typeface="华文楷体" panose="02010600040101010101" pitchFamily="2" charset="-122"/>
              <a:ea typeface="华文楷体" panose="02010600040101010101" pitchFamily="2" charset="-122"/>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1303157" y="1631684"/>
            <a:ext cx="10146007" cy="4614597"/>
          </a:xfrm>
          <a:prstGeom prst="rect">
            <a:avLst/>
          </a:prstGeom>
        </p:spPr>
        <p:txBody>
          <a:bodyPr wrap="square">
            <a:spAutoFit/>
          </a:bodyPr>
          <a:lstStyle/>
          <a:p>
            <a:pPr lvl="0" fontAlgn="base">
              <a:lnSpc>
                <a:spcPct val="90000"/>
              </a:lnSpc>
              <a:spcBef>
                <a:spcPts val="1000"/>
              </a:spcBef>
              <a:spcAft>
                <a:spcPct val="0"/>
              </a:spcAft>
            </a:pPr>
            <a:r>
              <a:rPr lang="zh-CN" altLang="en-US" sz="2800" b="1" dirty="0">
                <a:solidFill>
                  <a:srgbClr val="FF0000"/>
                </a:solidFill>
                <a:latin typeface="华文楷体" panose="02010600040101010101" pitchFamily="2" charset="-122"/>
                <a:ea typeface="华文楷体" panose="02010600040101010101" pitchFamily="2" charset="-122"/>
              </a:rPr>
              <a:t>财税</a:t>
            </a:r>
            <a:r>
              <a:rPr lang="en-US" altLang="zh-CN" sz="2800" b="1" dirty="0">
                <a:solidFill>
                  <a:srgbClr val="FF0000"/>
                </a:solidFill>
                <a:latin typeface="华文楷体" panose="02010600040101010101" pitchFamily="2" charset="-122"/>
                <a:ea typeface="华文楷体" panose="02010600040101010101" pitchFamily="2" charset="-122"/>
              </a:rPr>
              <a:t>〔2016〕36</a:t>
            </a:r>
            <a:r>
              <a:rPr lang="zh-CN" altLang="en-US" sz="2800" b="1" dirty="0">
                <a:solidFill>
                  <a:srgbClr val="FF0000"/>
                </a:solidFill>
                <a:latin typeface="华文楷体" panose="02010600040101010101" pitchFamily="2" charset="-122"/>
                <a:ea typeface="华文楷体" panose="02010600040101010101" pitchFamily="2" charset="-122"/>
              </a:rPr>
              <a:t>号附件</a:t>
            </a:r>
            <a:r>
              <a:rPr lang="en-US" altLang="zh-CN" sz="2800" b="1" dirty="0">
                <a:solidFill>
                  <a:srgbClr val="FF0000"/>
                </a:solidFill>
                <a:latin typeface="华文楷体" panose="02010600040101010101" pitchFamily="2" charset="-122"/>
                <a:ea typeface="华文楷体" panose="02010600040101010101" pitchFamily="2" charset="-122"/>
              </a:rPr>
              <a:t>2</a:t>
            </a:r>
            <a:r>
              <a:rPr lang="zh-CN" altLang="en-US" sz="2800" b="1" dirty="0">
                <a:solidFill>
                  <a:srgbClr val="FF0000"/>
                </a:solidFill>
                <a:latin typeface="华文楷体" panose="02010600040101010101" pitchFamily="2" charset="-122"/>
                <a:ea typeface="华文楷体" panose="02010600040101010101" pitchFamily="2" charset="-122"/>
              </a:rPr>
              <a:t>：</a:t>
            </a:r>
            <a:endParaRPr lang="zh-CN" altLang="en-US" sz="2800" b="1" dirty="0">
              <a:solidFill>
                <a:srgbClr val="FF0000"/>
              </a:solidFill>
              <a:latin typeface="华文楷体" panose="02010600040101010101" pitchFamily="2" charset="-122"/>
              <a:ea typeface="华文楷体" panose="02010600040101010101" pitchFamily="2" charset="-122"/>
            </a:endParaRPr>
          </a:p>
          <a:p>
            <a:pPr lvl="0" fontAlgn="base">
              <a:lnSpc>
                <a:spcPct val="90000"/>
              </a:lnSpc>
              <a:spcBef>
                <a:spcPts val="1000"/>
              </a:spcBef>
              <a:spcAft>
                <a:spcPct val="0"/>
              </a:spcAft>
            </a:pPr>
            <a:r>
              <a:rPr lang="zh-CN" altLang="en-US" sz="2800" b="1" dirty="0">
                <a:solidFill>
                  <a:prstClr val="black"/>
                </a:solidFill>
                <a:latin typeface="华文楷体" panose="02010600040101010101" pitchFamily="2" charset="-122"/>
                <a:ea typeface="华文楷体" panose="02010600040101010101" pitchFamily="2" charset="-122"/>
              </a:rPr>
              <a:t>（二）不征收增值税项目。</a:t>
            </a:r>
            <a:endParaRPr lang="zh-CN" altLang="en-US" sz="2800" b="1" dirty="0">
              <a:solidFill>
                <a:prstClr val="black"/>
              </a:solidFill>
              <a:latin typeface="华文楷体" panose="02010600040101010101" pitchFamily="2" charset="-122"/>
              <a:ea typeface="华文楷体" panose="02010600040101010101" pitchFamily="2" charset="-122"/>
            </a:endParaRPr>
          </a:p>
          <a:p>
            <a:pPr lvl="0" fontAlgn="base">
              <a:lnSpc>
                <a:spcPct val="90000"/>
              </a:lnSpc>
              <a:spcBef>
                <a:spcPts val="1000"/>
              </a:spcBef>
              <a:spcAft>
                <a:spcPct val="0"/>
              </a:spcAft>
            </a:pPr>
            <a:r>
              <a:rPr lang="en-US" altLang="zh-CN" sz="2800" b="1" dirty="0">
                <a:solidFill>
                  <a:prstClr val="black"/>
                </a:solidFill>
                <a:latin typeface="华文楷体" panose="02010600040101010101" pitchFamily="2" charset="-122"/>
                <a:ea typeface="华文楷体" panose="02010600040101010101" pitchFamily="2" charset="-122"/>
              </a:rPr>
              <a:t>2.</a:t>
            </a:r>
            <a:r>
              <a:rPr lang="zh-CN" altLang="en-US" sz="2800" b="1" dirty="0">
                <a:solidFill>
                  <a:prstClr val="black"/>
                </a:solidFill>
                <a:latin typeface="华文楷体" panose="02010600040101010101" pitchFamily="2" charset="-122"/>
                <a:ea typeface="华文楷体" panose="02010600040101010101" pitchFamily="2" charset="-122"/>
              </a:rPr>
              <a:t>存款利息。</a:t>
            </a:r>
            <a:endParaRPr lang="zh-CN" altLang="en-US" sz="2800" b="1" dirty="0">
              <a:solidFill>
                <a:prstClr val="black"/>
              </a:solidFill>
              <a:latin typeface="华文楷体" panose="02010600040101010101" pitchFamily="2" charset="-122"/>
              <a:ea typeface="华文楷体" panose="02010600040101010101" pitchFamily="2" charset="-122"/>
            </a:endParaRPr>
          </a:p>
          <a:p>
            <a:pPr lvl="0" fontAlgn="base">
              <a:lnSpc>
                <a:spcPct val="90000"/>
              </a:lnSpc>
              <a:spcBef>
                <a:spcPts val="1000"/>
              </a:spcBef>
              <a:spcAft>
                <a:spcPct val="0"/>
              </a:spcAft>
            </a:pPr>
            <a:r>
              <a:rPr lang="en-US" altLang="zh-CN" sz="2800" b="1" dirty="0">
                <a:solidFill>
                  <a:prstClr val="black"/>
                </a:solidFill>
                <a:latin typeface="华文楷体" panose="02010600040101010101" pitchFamily="2" charset="-122"/>
                <a:ea typeface="华文楷体" panose="02010600040101010101" pitchFamily="2" charset="-122"/>
              </a:rPr>
              <a:t>3.</a:t>
            </a:r>
            <a:r>
              <a:rPr lang="zh-CN" altLang="en-US" sz="2800" b="1" dirty="0">
                <a:solidFill>
                  <a:prstClr val="black"/>
                </a:solidFill>
                <a:latin typeface="华文楷体" panose="02010600040101010101" pitchFamily="2" charset="-122"/>
                <a:ea typeface="华文楷体" panose="02010600040101010101" pitchFamily="2" charset="-122"/>
              </a:rPr>
              <a:t>被保险人获得的保险赔付。</a:t>
            </a:r>
            <a:endParaRPr lang="zh-CN" altLang="en-US" sz="2800" b="1" dirty="0">
              <a:solidFill>
                <a:prstClr val="black"/>
              </a:solidFill>
              <a:latin typeface="华文楷体" panose="02010600040101010101" pitchFamily="2" charset="-122"/>
              <a:ea typeface="华文楷体" panose="02010600040101010101" pitchFamily="2" charset="-122"/>
            </a:endParaRPr>
          </a:p>
          <a:p>
            <a:pPr lvl="0" fontAlgn="base">
              <a:lnSpc>
                <a:spcPct val="90000"/>
              </a:lnSpc>
              <a:spcBef>
                <a:spcPts val="1000"/>
              </a:spcBef>
              <a:spcAft>
                <a:spcPct val="0"/>
              </a:spcAft>
            </a:pPr>
            <a:r>
              <a:rPr lang="en-US" altLang="zh-CN" sz="2800" b="1" dirty="0">
                <a:solidFill>
                  <a:prstClr val="black"/>
                </a:solidFill>
                <a:latin typeface="华文楷体" panose="02010600040101010101" pitchFamily="2" charset="-122"/>
                <a:ea typeface="华文楷体" panose="02010600040101010101" pitchFamily="2" charset="-122"/>
              </a:rPr>
              <a:t>4.</a:t>
            </a:r>
            <a:r>
              <a:rPr lang="zh-CN" altLang="en-US" sz="2800" b="1" dirty="0">
                <a:solidFill>
                  <a:prstClr val="black"/>
                </a:solidFill>
                <a:latin typeface="华文楷体" panose="02010600040101010101" pitchFamily="2" charset="-122"/>
                <a:ea typeface="华文楷体" panose="02010600040101010101" pitchFamily="2" charset="-122"/>
              </a:rPr>
              <a:t>房地产主管部门或者其指定机构、公积金管理中心、开发企业以及物业管理单位代收的住宅专项维修资金。</a:t>
            </a:r>
            <a:endParaRPr lang="zh-CN" altLang="en-US" sz="2800" b="1" dirty="0">
              <a:solidFill>
                <a:prstClr val="black"/>
              </a:solidFill>
              <a:latin typeface="华文楷体" panose="02010600040101010101" pitchFamily="2" charset="-122"/>
              <a:ea typeface="华文楷体" panose="02010600040101010101" pitchFamily="2" charset="-122"/>
            </a:endParaRPr>
          </a:p>
          <a:p>
            <a:pPr lvl="0" fontAlgn="base">
              <a:lnSpc>
                <a:spcPct val="90000"/>
              </a:lnSpc>
              <a:spcBef>
                <a:spcPts val="1000"/>
              </a:spcBef>
              <a:spcAft>
                <a:spcPct val="0"/>
              </a:spcAft>
            </a:pPr>
            <a:r>
              <a:rPr lang="en-US" altLang="zh-CN" sz="2800" b="1" dirty="0">
                <a:solidFill>
                  <a:srgbClr val="FF0000"/>
                </a:solidFill>
                <a:latin typeface="华文楷体" panose="02010600040101010101" pitchFamily="2" charset="-122"/>
                <a:ea typeface="华文楷体" panose="02010600040101010101" pitchFamily="2" charset="-122"/>
              </a:rPr>
              <a:t>5.</a:t>
            </a:r>
            <a:r>
              <a:rPr lang="zh-CN" altLang="en-US" sz="2800" b="1" dirty="0">
                <a:solidFill>
                  <a:srgbClr val="FF0000"/>
                </a:solidFill>
                <a:latin typeface="华文楷体" panose="02010600040101010101" pitchFamily="2" charset="-122"/>
                <a:ea typeface="华文楷体" panose="02010600040101010101" pitchFamily="2" charset="-122"/>
              </a:rPr>
              <a:t>在资产重组过程中，通过合并、分立、出售、置换等方式，将全部或者部分实物资产以及与其相关联的债权、负债和劳动力一并转让给其他单位和个人，其中涉及的不动产、土地使用权转让行为。</a:t>
            </a:r>
            <a:endParaRPr lang="zh-CN" altLang="en-US" sz="2800" b="1" dirty="0">
              <a:solidFill>
                <a:srgbClr val="FF0000"/>
              </a:solidFill>
              <a:latin typeface="华文楷体" panose="02010600040101010101" pitchFamily="2" charset="-122"/>
              <a:ea typeface="华文楷体" panose="02010600040101010101" pitchFamily="2" charset="-122"/>
            </a:endParaRPr>
          </a:p>
        </p:txBody>
      </p:sp>
      <p:sp>
        <p:nvSpPr>
          <p:cNvPr id="3" name="矩形 2"/>
          <p:cNvSpPr/>
          <p:nvPr/>
        </p:nvSpPr>
        <p:spPr>
          <a:xfrm>
            <a:off x="1220810" y="767818"/>
            <a:ext cx="5030544" cy="646331"/>
          </a:xfrm>
          <a:prstGeom prst="rect">
            <a:avLst/>
          </a:prstGeom>
        </p:spPr>
        <p:txBody>
          <a:bodyPr wrap="none">
            <a:spAutoFit/>
          </a:bodyPr>
          <a:lstStyle/>
          <a:p>
            <a:pPr lvl="0">
              <a:defRPr/>
            </a:pPr>
            <a:r>
              <a:rPr lang="en-US" altLang="zh-CN" sz="3600" b="1" kern="0" dirty="0">
                <a:solidFill>
                  <a:prstClr val="black"/>
                </a:solidFill>
                <a:latin typeface="Calibri Light" panose="020F0302020204030204"/>
                <a:ea typeface="华文楷体" panose="02010600040101010101" pitchFamily="2" charset="-122"/>
              </a:rPr>
              <a:t>7</a:t>
            </a:r>
            <a:r>
              <a:rPr lang="zh-CN" altLang="en-US" sz="3600" b="1" kern="0" dirty="0">
                <a:solidFill>
                  <a:prstClr val="black"/>
                </a:solidFill>
                <a:latin typeface="Calibri Light" panose="020F0302020204030204"/>
                <a:ea typeface="华文楷体" panose="02010600040101010101" pitchFamily="2" charset="-122"/>
              </a:rPr>
              <a:t>、增值税减免税规定：</a:t>
            </a:r>
            <a:endParaRPr lang="zh-CN" altLang="en-US" kern="0" dirty="0">
              <a:solidFill>
                <a:sysClr val="windowText" lastClr="000000"/>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2"/>
          <p:cNvSpPr txBox="1"/>
          <p:nvPr/>
        </p:nvSpPr>
        <p:spPr>
          <a:xfrm>
            <a:off x="719470" y="1513896"/>
            <a:ext cx="11245850" cy="4851400"/>
          </a:xfrm>
          <a:prstGeom prst="rect">
            <a:avLst/>
          </a:prstGeom>
        </p:spPr>
        <p:txBody>
          <a:bodyPr>
            <a:normAutofit fontScale="85000" lnSpcReduction="20000"/>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635" indent="0" eaLnBrk="1" fontAlgn="auto" hangingPunct="1">
              <a:buFont typeface="Arial" panose="020B0604020202020204" pitchFamily="34" charset="0"/>
              <a:buNone/>
              <a:defRPr/>
            </a:pPr>
            <a:r>
              <a:rPr lang="zh-CN" altLang="en-US" sz="2600" b="1" noProof="1">
                <a:latin typeface="华文楷体" panose="02010600040101010101" pitchFamily="2" charset="-122"/>
                <a:ea typeface="华文楷体" panose="02010600040101010101" pitchFamily="2" charset="-122"/>
              </a:rPr>
              <a:t>财税</a:t>
            </a:r>
            <a:r>
              <a:rPr lang="en-US" altLang="zh-CN" sz="2600" b="1" noProof="1">
                <a:latin typeface="华文楷体" panose="02010600040101010101" pitchFamily="2" charset="-122"/>
                <a:ea typeface="华文楷体" panose="02010600040101010101" pitchFamily="2" charset="-122"/>
              </a:rPr>
              <a:t>〔2016〕36</a:t>
            </a:r>
            <a:r>
              <a:rPr lang="zh-CN" altLang="en-US" sz="2600" b="1" noProof="1">
                <a:latin typeface="华文楷体" panose="02010600040101010101" pitchFamily="2" charset="-122"/>
                <a:ea typeface="华文楷体" panose="02010600040101010101" pitchFamily="2" charset="-122"/>
              </a:rPr>
              <a:t>号附件</a:t>
            </a:r>
            <a:r>
              <a:rPr lang="en-US" altLang="zh-CN" sz="2600" b="1" noProof="1">
                <a:latin typeface="华文楷体" panose="02010600040101010101" pitchFamily="2" charset="-122"/>
                <a:ea typeface="华文楷体" panose="02010600040101010101" pitchFamily="2" charset="-122"/>
              </a:rPr>
              <a:t>1</a:t>
            </a:r>
            <a:r>
              <a:rPr lang="zh-CN" altLang="en-US" sz="2600" b="1" noProof="1">
                <a:latin typeface="华文楷体" panose="02010600040101010101" pitchFamily="2" charset="-122"/>
                <a:ea typeface="华文楷体" panose="02010600040101010101" pitchFamily="2" charset="-122"/>
              </a:rPr>
              <a:t>：</a:t>
            </a:r>
            <a:endParaRPr lang="en-US" altLang="zh-CN" sz="2600" b="1" noProof="1">
              <a:latin typeface="华文楷体" panose="02010600040101010101" pitchFamily="2" charset="-122"/>
              <a:ea typeface="华文楷体" panose="02010600040101010101" pitchFamily="2" charset="-122"/>
            </a:endParaRPr>
          </a:p>
          <a:p>
            <a:pPr marL="635" indent="0" eaLnBrk="1" fontAlgn="auto" hangingPunct="1">
              <a:lnSpc>
                <a:spcPct val="120000"/>
              </a:lnSpc>
              <a:buFont typeface="Arial" panose="020B0604020202020204" pitchFamily="34" charset="0"/>
              <a:buNone/>
              <a:defRPr/>
            </a:pPr>
            <a:r>
              <a:rPr lang="zh-CN" sz="2600" noProof="1">
                <a:latin typeface="华文楷体" panose="02010600040101010101" pitchFamily="2" charset="-122"/>
                <a:ea typeface="华文楷体" panose="02010600040101010101" pitchFamily="2" charset="-122"/>
              </a:rPr>
              <a:t>第十条 销售服务、无形资产或者不动产，是指</a:t>
            </a:r>
            <a:r>
              <a:rPr lang="zh-CN" sz="2600" noProof="1">
                <a:solidFill>
                  <a:srgbClr val="FF0000"/>
                </a:solidFill>
                <a:latin typeface="华文楷体" panose="02010600040101010101" pitchFamily="2" charset="-122"/>
                <a:ea typeface="华文楷体" panose="02010600040101010101" pitchFamily="2" charset="-122"/>
              </a:rPr>
              <a:t>有偿</a:t>
            </a:r>
            <a:r>
              <a:rPr lang="zh-CN" sz="2600" noProof="1">
                <a:latin typeface="华文楷体" panose="02010600040101010101" pitchFamily="2" charset="-122"/>
                <a:ea typeface="华文楷体" panose="02010600040101010101" pitchFamily="2" charset="-122"/>
              </a:rPr>
              <a:t>提供服务、</a:t>
            </a:r>
            <a:r>
              <a:rPr lang="zh-CN" sz="2600" noProof="1">
                <a:solidFill>
                  <a:srgbClr val="FF0000"/>
                </a:solidFill>
                <a:latin typeface="华文楷体" panose="02010600040101010101" pitchFamily="2" charset="-122"/>
                <a:ea typeface="华文楷体" panose="02010600040101010101" pitchFamily="2" charset="-122"/>
              </a:rPr>
              <a:t>有偿</a:t>
            </a:r>
            <a:r>
              <a:rPr lang="zh-CN" sz="2600" noProof="1">
                <a:latin typeface="华文楷体" panose="02010600040101010101" pitchFamily="2" charset="-122"/>
                <a:ea typeface="华文楷体" panose="02010600040101010101" pitchFamily="2" charset="-122"/>
              </a:rPr>
              <a:t>转让无形资产或者不动产，但属于</a:t>
            </a:r>
            <a:r>
              <a:rPr lang="zh-CN" sz="2600" noProof="1">
                <a:solidFill>
                  <a:srgbClr val="FF0000"/>
                </a:solidFill>
                <a:latin typeface="华文楷体" panose="02010600040101010101" pitchFamily="2" charset="-122"/>
                <a:ea typeface="华文楷体" panose="02010600040101010101" pitchFamily="2" charset="-122"/>
              </a:rPr>
              <a:t>下列非经营活动</a:t>
            </a:r>
            <a:r>
              <a:rPr lang="zh-CN" sz="2600" noProof="1">
                <a:latin typeface="华文楷体" panose="02010600040101010101" pitchFamily="2" charset="-122"/>
                <a:ea typeface="华文楷体" panose="02010600040101010101" pitchFamily="2" charset="-122"/>
              </a:rPr>
              <a:t>的情形除外：</a:t>
            </a:r>
            <a:endParaRPr lang="zh-CN" sz="2600" noProof="1">
              <a:latin typeface="华文楷体" panose="02010600040101010101" pitchFamily="2" charset="-122"/>
              <a:ea typeface="华文楷体" panose="02010600040101010101" pitchFamily="2" charset="-122"/>
            </a:endParaRPr>
          </a:p>
          <a:p>
            <a:pPr eaLnBrk="1" fontAlgn="auto" hangingPunct="1">
              <a:lnSpc>
                <a:spcPct val="120000"/>
              </a:lnSpc>
              <a:defRPr/>
            </a:pPr>
            <a:r>
              <a:rPr lang="zh-CN" sz="2600" noProof="1">
                <a:latin typeface="华文楷体" panose="02010600040101010101" pitchFamily="2" charset="-122"/>
                <a:ea typeface="华文楷体" panose="02010600040101010101" pitchFamily="2" charset="-122"/>
              </a:rPr>
              <a:t>（一）行政单位收取的同时满足以下条件的</a:t>
            </a:r>
            <a:r>
              <a:rPr lang="zh-CN" sz="2600" noProof="1">
                <a:solidFill>
                  <a:srgbClr val="FF0000"/>
                </a:solidFill>
                <a:latin typeface="华文楷体" panose="02010600040101010101" pitchFamily="2" charset="-122"/>
                <a:ea typeface="华文楷体" panose="02010600040101010101" pitchFamily="2" charset="-122"/>
              </a:rPr>
              <a:t>政府性基金或者行政事业性收费。</a:t>
            </a:r>
            <a:endParaRPr lang="zh-CN" sz="2600" noProof="1">
              <a:solidFill>
                <a:srgbClr val="FF0000"/>
              </a:solidFill>
              <a:latin typeface="华文楷体" panose="02010600040101010101" pitchFamily="2" charset="-122"/>
              <a:ea typeface="华文楷体" panose="02010600040101010101" pitchFamily="2" charset="-122"/>
            </a:endParaRPr>
          </a:p>
          <a:p>
            <a:pPr eaLnBrk="1" fontAlgn="auto" hangingPunct="1">
              <a:lnSpc>
                <a:spcPct val="120000"/>
              </a:lnSpc>
              <a:defRPr/>
            </a:pPr>
            <a:r>
              <a:rPr lang="en-US" altLang="zh-CN" sz="2600" noProof="1">
                <a:latin typeface="华文楷体" panose="02010600040101010101" pitchFamily="2" charset="-122"/>
                <a:ea typeface="华文楷体" panose="02010600040101010101" pitchFamily="2" charset="-122"/>
              </a:rPr>
              <a:t>1.</a:t>
            </a:r>
            <a:r>
              <a:rPr lang="zh-CN" sz="2600" noProof="1">
                <a:latin typeface="华文楷体" panose="02010600040101010101" pitchFamily="2" charset="-122"/>
                <a:ea typeface="华文楷体" panose="02010600040101010101" pitchFamily="2" charset="-122"/>
              </a:rPr>
              <a:t>由国务院或者财政部批准设立的政府性基金，由国务院或者省级人民政府及其财政、价格主管部门批准设立的行政事业性收费；</a:t>
            </a:r>
            <a:endParaRPr lang="zh-CN" sz="2600" noProof="1">
              <a:latin typeface="华文楷体" panose="02010600040101010101" pitchFamily="2" charset="-122"/>
              <a:ea typeface="华文楷体" panose="02010600040101010101" pitchFamily="2" charset="-122"/>
            </a:endParaRPr>
          </a:p>
          <a:p>
            <a:pPr eaLnBrk="1" fontAlgn="auto" hangingPunct="1">
              <a:lnSpc>
                <a:spcPct val="120000"/>
              </a:lnSpc>
              <a:defRPr/>
            </a:pPr>
            <a:r>
              <a:rPr lang="en-US" altLang="zh-CN" sz="2600" noProof="1">
                <a:latin typeface="华文楷体" panose="02010600040101010101" pitchFamily="2" charset="-122"/>
                <a:ea typeface="华文楷体" panose="02010600040101010101" pitchFamily="2" charset="-122"/>
              </a:rPr>
              <a:t>2.</a:t>
            </a:r>
            <a:r>
              <a:rPr lang="zh-CN" sz="2600" noProof="1">
                <a:latin typeface="华文楷体" panose="02010600040101010101" pitchFamily="2" charset="-122"/>
                <a:ea typeface="华文楷体" panose="02010600040101010101" pitchFamily="2" charset="-122"/>
              </a:rPr>
              <a:t>收取时开具省级以上（含省级）财政部门监（印）制的财政票据；</a:t>
            </a:r>
            <a:endParaRPr lang="zh-CN" sz="2600" noProof="1">
              <a:latin typeface="华文楷体" panose="02010600040101010101" pitchFamily="2" charset="-122"/>
              <a:ea typeface="华文楷体" panose="02010600040101010101" pitchFamily="2" charset="-122"/>
            </a:endParaRPr>
          </a:p>
          <a:p>
            <a:pPr eaLnBrk="1" fontAlgn="auto" hangingPunct="1">
              <a:lnSpc>
                <a:spcPct val="120000"/>
              </a:lnSpc>
              <a:defRPr/>
            </a:pPr>
            <a:r>
              <a:rPr lang="en-US" altLang="zh-CN" sz="2600" noProof="1">
                <a:latin typeface="华文楷体" panose="02010600040101010101" pitchFamily="2" charset="-122"/>
                <a:ea typeface="华文楷体" panose="02010600040101010101" pitchFamily="2" charset="-122"/>
              </a:rPr>
              <a:t>3.</a:t>
            </a:r>
            <a:r>
              <a:rPr lang="zh-CN" sz="2600" noProof="1">
                <a:latin typeface="华文楷体" panose="02010600040101010101" pitchFamily="2" charset="-122"/>
                <a:ea typeface="华文楷体" panose="02010600040101010101" pitchFamily="2" charset="-122"/>
              </a:rPr>
              <a:t>所收款项全额上缴财政。</a:t>
            </a:r>
            <a:endParaRPr lang="zh-CN" sz="2600" noProof="1">
              <a:latin typeface="华文楷体" panose="02010600040101010101" pitchFamily="2" charset="-122"/>
              <a:ea typeface="华文楷体" panose="02010600040101010101" pitchFamily="2" charset="-122"/>
            </a:endParaRPr>
          </a:p>
          <a:p>
            <a:pPr eaLnBrk="1" fontAlgn="auto" hangingPunct="1">
              <a:lnSpc>
                <a:spcPct val="120000"/>
              </a:lnSpc>
              <a:defRPr/>
            </a:pPr>
            <a:r>
              <a:rPr lang="zh-CN" sz="2600" noProof="1">
                <a:latin typeface="华文楷体" panose="02010600040101010101" pitchFamily="2" charset="-122"/>
                <a:ea typeface="华文楷体" panose="02010600040101010101" pitchFamily="2" charset="-122"/>
              </a:rPr>
              <a:t>（二）单位或者个体工商户聘用的</a:t>
            </a:r>
            <a:r>
              <a:rPr lang="zh-CN" sz="2600" noProof="1">
                <a:solidFill>
                  <a:srgbClr val="FF0000"/>
                </a:solidFill>
                <a:latin typeface="华文楷体" panose="02010600040101010101" pitchFamily="2" charset="-122"/>
                <a:ea typeface="华文楷体" panose="02010600040101010101" pitchFamily="2" charset="-122"/>
              </a:rPr>
              <a:t>员工为本单位或者雇主提供</a:t>
            </a:r>
            <a:r>
              <a:rPr lang="zh-CN" sz="2600" noProof="1">
                <a:latin typeface="华文楷体" panose="02010600040101010101" pitchFamily="2" charset="-122"/>
                <a:ea typeface="华文楷体" panose="02010600040101010101" pitchFamily="2" charset="-122"/>
              </a:rPr>
              <a:t>取得工资的服务。</a:t>
            </a:r>
            <a:endParaRPr lang="zh-CN" sz="2600" noProof="1">
              <a:latin typeface="华文楷体" panose="02010600040101010101" pitchFamily="2" charset="-122"/>
              <a:ea typeface="华文楷体" panose="02010600040101010101" pitchFamily="2" charset="-122"/>
            </a:endParaRPr>
          </a:p>
          <a:p>
            <a:pPr eaLnBrk="1" fontAlgn="auto" hangingPunct="1">
              <a:lnSpc>
                <a:spcPct val="120000"/>
              </a:lnSpc>
              <a:defRPr/>
            </a:pPr>
            <a:r>
              <a:rPr lang="zh-CN" sz="2600" noProof="1">
                <a:latin typeface="华文楷体" panose="02010600040101010101" pitchFamily="2" charset="-122"/>
                <a:ea typeface="华文楷体" panose="02010600040101010101" pitchFamily="2" charset="-122"/>
              </a:rPr>
              <a:t>（三）单位或者个体工商户</a:t>
            </a:r>
            <a:r>
              <a:rPr lang="zh-CN" sz="2600" noProof="1">
                <a:solidFill>
                  <a:srgbClr val="FF0000"/>
                </a:solidFill>
                <a:latin typeface="华文楷体" panose="02010600040101010101" pitchFamily="2" charset="-122"/>
                <a:ea typeface="华文楷体" panose="02010600040101010101" pitchFamily="2" charset="-122"/>
              </a:rPr>
              <a:t>为聘用的员工提供服务</a:t>
            </a:r>
            <a:r>
              <a:rPr lang="zh-CN" sz="2600" noProof="1">
                <a:latin typeface="华文楷体" panose="02010600040101010101" pitchFamily="2" charset="-122"/>
                <a:ea typeface="华文楷体" panose="02010600040101010101" pitchFamily="2" charset="-122"/>
              </a:rPr>
              <a:t>。</a:t>
            </a:r>
            <a:endParaRPr lang="zh-CN" sz="2600" noProof="1">
              <a:latin typeface="华文楷体" panose="02010600040101010101" pitchFamily="2" charset="-122"/>
              <a:ea typeface="华文楷体" panose="02010600040101010101" pitchFamily="2" charset="-122"/>
            </a:endParaRPr>
          </a:p>
          <a:p>
            <a:pPr eaLnBrk="1" fontAlgn="auto" hangingPunct="1">
              <a:lnSpc>
                <a:spcPct val="120000"/>
              </a:lnSpc>
              <a:defRPr/>
            </a:pPr>
            <a:r>
              <a:rPr lang="zh-CN" sz="2600" noProof="1">
                <a:latin typeface="华文楷体" panose="02010600040101010101" pitchFamily="2" charset="-122"/>
                <a:ea typeface="华文楷体" panose="02010600040101010101" pitchFamily="2" charset="-122"/>
              </a:rPr>
              <a:t>（四）财政部和国家税务总局规定的其他情形。</a:t>
            </a:r>
            <a:endParaRPr lang="zh-CN" sz="2600" noProof="1">
              <a:latin typeface="华文楷体" panose="02010600040101010101" pitchFamily="2" charset="-122"/>
              <a:ea typeface="华文楷体" panose="02010600040101010101" pitchFamily="2" charset="-122"/>
            </a:endParaRPr>
          </a:p>
          <a:p>
            <a:pPr eaLnBrk="1" fontAlgn="auto" hangingPunct="1">
              <a:defRPr/>
            </a:pPr>
            <a:endParaRPr lang="zh-CN" altLang="zh-CN" sz="1800" b="1" noProof="1">
              <a:latin typeface="华文楷体" panose="02010600040101010101" pitchFamily="2" charset="-122"/>
              <a:ea typeface="华文楷体" panose="02010600040101010101" pitchFamily="2" charset="-122"/>
            </a:endParaRPr>
          </a:p>
        </p:txBody>
      </p:sp>
      <p:pic>
        <p:nvPicPr>
          <p:cNvPr id="3" name="图片 2"/>
          <p:cNvPicPr>
            <a:picLocks noChangeAspect="1"/>
          </p:cNvPicPr>
          <p:nvPr/>
        </p:nvPicPr>
        <p:blipFill>
          <a:blip r:embed="rId1"/>
          <a:stretch>
            <a:fillRect/>
          </a:stretch>
        </p:blipFill>
        <p:spPr>
          <a:xfrm>
            <a:off x="1213718" y="308208"/>
            <a:ext cx="3511600" cy="963251"/>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2"/>
          <p:cNvSpPr txBox="1"/>
          <p:nvPr/>
        </p:nvSpPr>
        <p:spPr>
          <a:xfrm>
            <a:off x="826794" y="1384224"/>
            <a:ext cx="11192502" cy="3061841"/>
          </a:xfrm>
          <a:prstGeom prst="rect">
            <a:avLst/>
          </a:prstGeom>
        </p:spPr>
        <p:txBody>
          <a:bodyPr>
            <a:normAutofit/>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635" indent="0" eaLnBrk="1" fontAlgn="auto" hangingPunct="1">
              <a:buFont typeface="Arial" panose="020B0604020202020204" pitchFamily="34" charset="0"/>
              <a:buNone/>
              <a:defRPr/>
            </a:pPr>
            <a:r>
              <a:rPr lang="zh-CN" altLang="en-US" b="1" noProof="1">
                <a:latin typeface="华文楷体" panose="02010600040101010101" pitchFamily="2" charset="-122"/>
                <a:ea typeface="华文楷体" panose="02010600040101010101" pitchFamily="2" charset="-122"/>
              </a:rPr>
              <a:t>财税</a:t>
            </a:r>
            <a:r>
              <a:rPr lang="en-US" altLang="zh-CN" b="1" noProof="1">
                <a:latin typeface="华文楷体" panose="02010600040101010101" pitchFamily="2" charset="-122"/>
                <a:ea typeface="华文楷体" panose="02010600040101010101" pitchFamily="2" charset="-122"/>
              </a:rPr>
              <a:t>〔2016〕36</a:t>
            </a:r>
            <a:r>
              <a:rPr lang="zh-CN" altLang="en-US" b="1" noProof="1">
                <a:latin typeface="华文楷体" panose="02010600040101010101" pitchFamily="2" charset="-122"/>
                <a:ea typeface="华文楷体" panose="02010600040101010101" pitchFamily="2" charset="-122"/>
              </a:rPr>
              <a:t>号附件</a:t>
            </a:r>
            <a:r>
              <a:rPr lang="en-US" altLang="zh-CN" b="1" noProof="1">
                <a:latin typeface="华文楷体" panose="02010600040101010101" pitchFamily="2" charset="-122"/>
                <a:ea typeface="华文楷体" panose="02010600040101010101" pitchFamily="2" charset="-122"/>
              </a:rPr>
              <a:t>1</a:t>
            </a:r>
            <a:r>
              <a:rPr lang="zh-CN" altLang="en-US" b="1" noProof="1">
                <a:latin typeface="华文楷体" panose="02010600040101010101" pitchFamily="2" charset="-122"/>
                <a:ea typeface="华文楷体" panose="02010600040101010101" pitchFamily="2" charset="-122"/>
              </a:rPr>
              <a:t>：</a:t>
            </a:r>
            <a:endParaRPr lang="en-US" altLang="zh-CN" b="1" noProof="1">
              <a:latin typeface="华文楷体" panose="02010600040101010101" pitchFamily="2" charset="-122"/>
              <a:ea typeface="华文楷体" panose="02010600040101010101" pitchFamily="2" charset="-122"/>
            </a:endParaRPr>
          </a:p>
          <a:p>
            <a:pPr eaLnBrk="1" fontAlgn="auto" hangingPunct="1">
              <a:defRPr/>
            </a:pPr>
            <a:r>
              <a:rPr lang="zh-CN" altLang="en-US" sz="2400" noProof="1">
                <a:latin typeface="华文楷体" panose="02010600040101010101" pitchFamily="2" charset="-122"/>
                <a:ea typeface="华文楷体" panose="02010600040101010101" pitchFamily="2" charset="-122"/>
              </a:rPr>
              <a:t>第十四条 下列情形</a:t>
            </a:r>
            <a:r>
              <a:rPr lang="zh-CN" altLang="en-US" sz="2400" noProof="1">
                <a:solidFill>
                  <a:srgbClr val="FF0000"/>
                </a:solidFill>
                <a:latin typeface="华文楷体" panose="02010600040101010101" pitchFamily="2" charset="-122"/>
                <a:ea typeface="华文楷体" panose="02010600040101010101" pitchFamily="2" charset="-122"/>
              </a:rPr>
              <a:t>视同销售</a:t>
            </a:r>
            <a:r>
              <a:rPr lang="zh-CN" altLang="en-US" sz="2400" noProof="1">
                <a:latin typeface="华文楷体" panose="02010600040101010101" pitchFamily="2" charset="-122"/>
                <a:ea typeface="华文楷体" panose="02010600040101010101" pitchFamily="2" charset="-122"/>
              </a:rPr>
              <a:t>服务、无形资产或者不动产：</a:t>
            </a:r>
            <a:endParaRPr lang="zh-CN" altLang="en-US" sz="2400" noProof="1">
              <a:latin typeface="华文楷体" panose="02010600040101010101" pitchFamily="2" charset="-122"/>
              <a:ea typeface="华文楷体" panose="02010600040101010101" pitchFamily="2" charset="-122"/>
            </a:endParaRPr>
          </a:p>
          <a:p>
            <a:pPr eaLnBrk="1" fontAlgn="auto" hangingPunct="1">
              <a:defRPr/>
            </a:pPr>
            <a:r>
              <a:rPr lang="zh-CN" altLang="en-US" sz="2400" noProof="1">
                <a:latin typeface="华文楷体" panose="02010600040101010101" pitchFamily="2" charset="-122"/>
                <a:ea typeface="华文楷体" panose="02010600040101010101" pitchFamily="2" charset="-122"/>
              </a:rPr>
              <a:t>（一）</a:t>
            </a:r>
            <a:r>
              <a:rPr lang="zh-CN" altLang="en-US" sz="2400" noProof="1">
                <a:solidFill>
                  <a:srgbClr val="FFC000"/>
                </a:solidFill>
                <a:latin typeface="华文楷体" panose="02010600040101010101" pitchFamily="2" charset="-122"/>
                <a:ea typeface="华文楷体" panose="02010600040101010101" pitchFamily="2" charset="-122"/>
              </a:rPr>
              <a:t>单位</a:t>
            </a:r>
            <a:r>
              <a:rPr lang="zh-CN" altLang="en-US" sz="2400" noProof="1">
                <a:latin typeface="华文楷体" panose="02010600040101010101" pitchFamily="2" charset="-122"/>
                <a:ea typeface="华文楷体" panose="02010600040101010101" pitchFamily="2" charset="-122"/>
              </a:rPr>
              <a:t>或者</a:t>
            </a:r>
            <a:r>
              <a:rPr lang="zh-CN" altLang="en-US" sz="2400" noProof="1">
                <a:solidFill>
                  <a:srgbClr val="FFCC00"/>
                </a:solidFill>
                <a:latin typeface="华文楷体" panose="02010600040101010101" pitchFamily="2" charset="-122"/>
                <a:ea typeface="华文楷体" panose="02010600040101010101" pitchFamily="2" charset="-122"/>
              </a:rPr>
              <a:t>个体工商户</a:t>
            </a:r>
            <a:r>
              <a:rPr lang="zh-CN" altLang="en-US" sz="2400" noProof="1">
                <a:solidFill>
                  <a:srgbClr val="FF0000"/>
                </a:solidFill>
                <a:latin typeface="华文楷体" panose="02010600040101010101" pitchFamily="2" charset="-122"/>
                <a:ea typeface="华文楷体" panose="02010600040101010101" pitchFamily="2" charset="-122"/>
              </a:rPr>
              <a:t>向其他单位或者个人</a:t>
            </a:r>
            <a:r>
              <a:rPr lang="zh-CN" altLang="en-US" sz="2400" noProof="1">
                <a:solidFill>
                  <a:srgbClr val="FFCC00"/>
                </a:solidFill>
                <a:latin typeface="华文楷体" panose="02010600040101010101" pitchFamily="2" charset="-122"/>
                <a:ea typeface="华文楷体" panose="02010600040101010101" pitchFamily="2" charset="-122"/>
              </a:rPr>
              <a:t>无偿提供</a:t>
            </a:r>
            <a:r>
              <a:rPr lang="zh-CN" altLang="en-US" sz="2400" noProof="1">
                <a:latin typeface="华文楷体" panose="02010600040101010101" pitchFamily="2" charset="-122"/>
                <a:ea typeface="华文楷体" panose="02010600040101010101" pitchFamily="2" charset="-122"/>
              </a:rPr>
              <a:t>服务，但用于公益事业或者以社会公众为对象的除外。</a:t>
            </a:r>
            <a:endParaRPr lang="zh-CN" altLang="en-US" sz="2400" noProof="1">
              <a:latin typeface="华文楷体" panose="02010600040101010101" pitchFamily="2" charset="-122"/>
              <a:ea typeface="华文楷体" panose="02010600040101010101" pitchFamily="2" charset="-122"/>
            </a:endParaRPr>
          </a:p>
          <a:p>
            <a:pPr eaLnBrk="1" fontAlgn="auto" hangingPunct="1">
              <a:defRPr/>
            </a:pPr>
            <a:r>
              <a:rPr lang="zh-CN" altLang="en-US" sz="2400" noProof="1">
                <a:latin typeface="华文楷体" panose="02010600040101010101" pitchFamily="2" charset="-122"/>
                <a:ea typeface="华文楷体" panose="02010600040101010101" pitchFamily="2" charset="-122"/>
              </a:rPr>
              <a:t>（二）</a:t>
            </a:r>
            <a:r>
              <a:rPr lang="zh-CN" altLang="en-US" sz="2400" noProof="1">
                <a:solidFill>
                  <a:srgbClr val="FFC000"/>
                </a:solidFill>
                <a:latin typeface="华文楷体" panose="02010600040101010101" pitchFamily="2" charset="-122"/>
                <a:ea typeface="华文楷体" panose="02010600040101010101" pitchFamily="2" charset="-122"/>
              </a:rPr>
              <a:t>单位</a:t>
            </a:r>
            <a:r>
              <a:rPr lang="zh-CN" altLang="en-US" sz="2400" noProof="1">
                <a:latin typeface="华文楷体" panose="02010600040101010101" pitchFamily="2" charset="-122"/>
                <a:ea typeface="华文楷体" panose="02010600040101010101" pitchFamily="2" charset="-122"/>
              </a:rPr>
              <a:t>或者</a:t>
            </a:r>
            <a:r>
              <a:rPr lang="zh-CN" altLang="en-US" sz="2400" noProof="1">
                <a:solidFill>
                  <a:srgbClr val="FFCC00"/>
                </a:solidFill>
                <a:latin typeface="华文楷体" panose="02010600040101010101" pitchFamily="2" charset="-122"/>
                <a:ea typeface="华文楷体" panose="02010600040101010101" pitchFamily="2" charset="-122"/>
              </a:rPr>
              <a:t>个人</a:t>
            </a:r>
            <a:r>
              <a:rPr lang="zh-CN" altLang="en-US" sz="2400" noProof="1">
                <a:solidFill>
                  <a:srgbClr val="FF0000"/>
                </a:solidFill>
                <a:latin typeface="华文楷体" panose="02010600040101010101" pitchFamily="2" charset="-122"/>
                <a:ea typeface="华文楷体" panose="02010600040101010101" pitchFamily="2" charset="-122"/>
              </a:rPr>
              <a:t>向其他单位或者个人</a:t>
            </a:r>
            <a:r>
              <a:rPr lang="zh-CN" altLang="en-US" sz="2400" noProof="1">
                <a:solidFill>
                  <a:srgbClr val="FFC000"/>
                </a:solidFill>
                <a:latin typeface="华文楷体" panose="02010600040101010101" pitchFamily="2" charset="-122"/>
                <a:ea typeface="华文楷体" panose="02010600040101010101" pitchFamily="2" charset="-122"/>
              </a:rPr>
              <a:t>无偿转让</a:t>
            </a:r>
            <a:r>
              <a:rPr lang="zh-CN" altLang="en-US" sz="2400" noProof="1">
                <a:latin typeface="华文楷体" panose="02010600040101010101" pitchFamily="2" charset="-122"/>
                <a:ea typeface="华文楷体" panose="02010600040101010101" pitchFamily="2" charset="-122"/>
              </a:rPr>
              <a:t>无形资产或者不动产，但用于公益事业或者以社会公众为对象的除外。</a:t>
            </a:r>
            <a:endParaRPr lang="zh-CN" altLang="en-US" sz="2400" noProof="1">
              <a:latin typeface="华文楷体" panose="02010600040101010101" pitchFamily="2" charset="-122"/>
              <a:ea typeface="华文楷体" panose="02010600040101010101" pitchFamily="2" charset="-122"/>
            </a:endParaRPr>
          </a:p>
          <a:p>
            <a:pPr eaLnBrk="1" fontAlgn="auto" hangingPunct="1">
              <a:defRPr/>
            </a:pPr>
            <a:r>
              <a:rPr lang="zh-CN" altLang="en-US" sz="2400" noProof="1">
                <a:latin typeface="华文楷体" panose="02010600040101010101" pitchFamily="2" charset="-122"/>
                <a:ea typeface="华文楷体" panose="02010600040101010101" pitchFamily="2" charset="-122"/>
              </a:rPr>
              <a:t>（三）财政部和国家税务总局规定的其他情形。</a:t>
            </a:r>
            <a:endParaRPr lang="zh-CN" altLang="en-US" sz="2400" noProof="1">
              <a:latin typeface="华文楷体" panose="02010600040101010101" pitchFamily="2" charset="-122"/>
              <a:ea typeface="华文楷体" panose="02010600040101010101" pitchFamily="2" charset="-122"/>
            </a:endParaRPr>
          </a:p>
          <a:p>
            <a:pPr eaLnBrk="1" fontAlgn="auto" hangingPunct="1">
              <a:defRPr/>
            </a:pPr>
            <a:endParaRPr lang="zh-CN" altLang="zh-CN" sz="2400" b="1" noProof="1">
              <a:latin typeface="华文楷体" panose="02010600040101010101" pitchFamily="2" charset="-122"/>
              <a:ea typeface="华文楷体" panose="02010600040101010101" pitchFamily="2" charset="-122"/>
            </a:endParaRPr>
          </a:p>
        </p:txBody>
      </p:sp>
      <p:pic>
        <p:nvPicPr>
          <p:cNvPr id="3" name="图片 2"/>
          <p:cNvPicPr>
            <a:picLocks noChangeAspect="1"/>
          </p:cNvPicPr>
          <p:nvPr/>
        </p:nvPicPr>
        <p:blipFill>
          <a:blip r:embed="rId1"/>
          <a:stretch>
            <a:fillRect/>
          </a:stretch>
        </p:blipFill>
        <p:spPr>
          <a:xfrm>
            <a:off x="757159" y="448987"/>
            <a:ext cx="4302156" cy="1023909"/>
          </a:xfrm>
          <a:prstGeom prst="rect">
            <a:avLst/>
          </a:prstGeom>
        </p:spPr>
      </p:pic>
      <p:sp>
        <p:nvSpPr>
          <p:cNvPr id="4" name="矩形 3"/>
          <p:cNvSpPr/>
          <p:nvPr/>
        </p:nvSpPr>
        <p:spPr>
          <a:xfrm>
            <a:off x="991056" y="4489869"/>
            <a:ext cx="9801054" cy="2217595"/>
          </a:xfrm>
          <a:prstGeom prst="rect">
            <a:avLst/>
          </a:prstGeom>
        </p:spPr>
        <p:txBody>
          <a:bodyPr wrap="square">
            <a:spAutoFit/>
          </a:bodyPr>
          <a:lstStyle/>
          <a:p>
            <a:pPr marL="635" lvl="0">
              <a:lnSpc>
                <a:spcPct val="90000"/>
              </a:lnSpc>
              <a:spcBef>
                <a:spcPts val="1000"/>
              </a:spcBef>
              <a:spcAft>
                <a:spcPct val="0"/>
              </a:spcAft>
              <a:defRPr/>
            </a:pPr>
            <a:r>
              <a:rPr lang="en-US" altLang="zh-CN" sz="2800" b="1" noProof="1">
                <a:solidFill>
                  <a:srgbClr val="FF0000"/>
                </a:solidFill>
                <a:latin typeface="华文楷体" panose="02010600040101010101" pitchFamily="2" charset="-122"/>
                <a:ea typeface="华文楷体" panose="02010600040101010101" pitchFamily="2" charset="-122"/>
              </a:rPr>
              <a:t>2016</a:t>
            </a:r>
            <a:r>
              <a:rPr lang="zh-CN" altLang="en-US" sz="2800" b="1" noProof="1">
                <a:solidFill>
                  <a:srgbClr val="FF0000"/>
                </a:solidFill>
                <a:latin typeface="华文楷体" panose="02010600040101010101" pitchFamily="2" charset="-122"/>
                <a:ea typeface="华文楷体" panose="02010600040101010101" pitchFamily="2" charset="-122"/>
              </a:rPr>
              <a:t>年</a:t>
            </a:r>
            <a:r>
              <a:rPr lang="en-US" altLang="zh-CN" sz="2800" b="1" noProof="1">
                <a:solidFill>
                  <a:srgbClr val="FF0000"/>
                </a:solidFill>
                <a:latin typeface="华文楷体" panose="02010600040101010101" pitchFamily="2" charset="-122"/>
                <a:ea typeface="华文楷体" panose="02010600040101010101" pitchFamily="2" charset="-122"/>
              </a:rPr>
              <a:t>86</a:t>
            </a:r>
            <a:r>
              <a:rPr lang="zh-CN" altLang="en-US" sz="2800" b="1" noProof="1">
                <a:solidFill>
                  <a:srgbClr val="FF0000"/>
                </a:solidFill>
                <a:latin typeface="华文楷体" panose="02010600040101010101" pitchFamily="2" charset="-122"/>
                <a:ea typeface="华文楷体" panose="02010600040101010101" pitchFamily="2" charset="-122"/>
              </a:rPr>
              <a:t>号公告</a:t>
            </a:r>
            <a:endParaRPr lang="en-US" altLang="zh-CN" sz="2800" b="1" noProof="1">
              <a:solidFill>
                <a:srgbClr val="FF0000"/>
              </a:solidFill>
              <a:latin typeface="华文楷体" panose="02010600040101010101" pitchFamily="2" charset="-122"/>
              <a:ea typeface="华文楷体" panose="02010600040101010101" pitchFamily="2" charset="-122"/>
            </a:endParaRPr>
          </a:p>
          <a:p>
            <a:pPr marL="228600" lvl="0" indent="-228600">
              <a:lnSpc>
                <a:spcPct val="150000"/>
              </a:lnSpc>
              <a:spcBef>
                <a:spcPts val="1000"/>
              </a:spcBef>
              <a:spcAft>
                <a:spcPct val="0"/>
              </a:spcAft>
              <a:buFont typeface="Arial" panose="020B0604020202020204" pitchFamily="34" charset="0"/>
              <a:buChar char="•"/>
              <a:defRPr/>
            </a:pPr>
            <a:r>
              <a:rPr lang="zh-CN" altLang="en-US" sz="2400" noProof="1">
                <a:solidFill>
                  <a:prstClr val="black"/>
                </a:solidFill>
                <a:latin typeface="华文楷体" panose="02010600040101010101" pitchFamily="2" charset="-122"/>
                <a:ea typeface="华文楷体" panose="02010600040101010101" pitchFamily="2" charset="-122"/>
              </a:rPr>
              <a:t>七、纳税人出租不动产，租赁合同中约定免租期的，不属于</a:t>
            </a:r>
            <a:r>
              <a:rPr lang="zh-CN" altLang="zh-CN" sz="2400" noProof="1">
                <a:solidFill>
                  <a:prstClr val="black"/>
                </a:solidFill>
                <a:latin typeface="华文楷体" panose="02010600040101010101" pitchFamily="2" charset="-122"/>
                <a:ea typeface="华文楷体" panose="02010600040101010101" pitchFamily="2" charset="-122"/>
              </a:rPr>
              <a:t>《</a:t>
            </a:r>
            <a:r>
              <a:rPr lang="zh-CN" altLang="en-US" sz="2400" noProof="1">
                <a:solidFill>
                  <a:prstClr val="black"/>
                </a:solidFill>
                <a:latin typeface="华文楷体" panose="02010600040101010101" pitchFamily="2" charset="-122"/>
                <a:ea typeface="华文楷体" panose="02010600040101010101" pitchFamily="2" charset="-122"/>
              </a:rPr>
              <a:t>营业税改征增值税试点实施办法</a:t>
            </a:r>
            <a:r>
              <a:rPr lang="zh-CN" altLang="zh-CN" sz="2400" noProof="1">
                <a:solidFill>
                  <a:prstClr val="black"/>
                </a:solidFill>
                <a:latin typeface="华文楷体" panose="02010600040101010101" pitchFamily="2" charset="-122"/>
                <a:ea typeface="华文楷体" panose="02010600040101010101" pitchFamily="2" charset="-122"/>
              </a:rPr>
              <a:t>》</a:t>
            </a:r>
            <a:r>
              <a:rPr lang="zh-CN" altLang="en-US" sz="2400" noProof="1">
                <a:solidFill>
                  <a:prstClr val="black"/>
                </a:solidFill>
                <a:latin typeface="华文楷体" panose="02010600040101010101" pitchFamily="2" charset="-122"/>
                <a:ea typeface="华文楷体" panose="02010600040101010101" pitchFamily="2" charset="-122"/>
              </a:rPr>
              <a:t>（财税</a:t>
            </a:r>
            <a:r>
              <a:rPr lang="zh-CN" altLang="zh-CN" sz="2400" noProof="1">
                <a:solidFill>
                  <a:prstClr val="black"/>
                </a:solidFill>
                <a:latin typeface="华文楷体" panose="02010600040101010101" pitchFamily="2" charset="-122"/>
                <a:ea typeface="华文楷体" panose="02010600040101010101" pitchFamily="2" charset="-122"/>
              </a:rPr>
              <a:t>〔</a:t>
            </a:r>
            <a:r>
              <a:rPr lang="en-US" altLang="zh-CN" sz="2400" noProof="1">
                <a:solidFill>
                  <a:prstClr val="black"/>
                </a:solidFill>
                <a:latin typeface="华文楷体" panose="02010600040101010101" pitchFamily="2" charset="-122"/>
                <a:ea typeface="华文楷体" panose="02010600040101010101" pitchFamily="2" charset="-122"/>
              </a:rPr>
              <a:t>2016</a:t>
            </a:r>
            <a:r>
              <a:rPr lang="zh-CN" altLang="zh-CN" sz="2400" noProof="1">
                <a:solidFill>
                  <a:prstClr val="black"/>
                </a:solidFill>
                <a:latin typeface="华文楷体" panose="02010600040101010101" pitchFamily="2" charset="-122"/>
                <a:ea typeface="华文楷体" panose="02010600040101010101" pitchFamily="2" charset="-122"/>
              </a:rPr>
              <a:t>〕</a:t>
            </a:r>
            <a:r>
              <a:rPr lang="en-US" altLang="zh-CN" sz="2400" noProof="1">
                <a:solidFill>
                  <a:prstClr val="black"/>
                </a:solidFill>
                <a:latin typeface="华文楷体" panose="02010600040101010101" pitchFamily="2" charset="-122"/>
                <a:ea typeface="华文楷体" panose="02010600040101010101" pitchFamily="2" charset="-122"/>
              </a:rPr>
              <a:t>36</a:t>
            </a:r>
            <a:r>
              <a:rPr lang="zh-CN" altLang="en-US" sz="2400" noProof="1">
                <a:solidFill>
                  <a:prstClr val="black"/>
                </a:solidFill>
                <a:latin typeface="华文楷体" panose="02010600040101010101" pitchFamily="2" charset="-122"/>
                <a:ea typeface="华文楷体" panose="02010600040101010101" pitchFamily="2" charset="-122"/>
              </a:rPr>
              <a:t>号文件印发）第十四条规定的视同销售服务</a:t>
            </a:r>
            <a:endParaRPr lang="zh-CN" altLang="en-US" sz="2400" b="1" noProof="1">
              <a:solidFill>
                <a:srgbClr val="FF0000"/>
              </a:solidFill>
              <a:latin typeface="华文楷体" panose="02010600040101010101" pitchFamily="2" charset="-122"/>
              <a:ea typeface="华文楷体" panose="02010600040101010101" pitchFamily="2" charset="-122"/>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1628236" y="713064"/>
            <a:ext cx="6027612" cy="646331"/>
          </a:xfrm>
          <a:prstGeom prst="rect">
            <a:avLst/>
          </a:prstGeom>
        </p:spPr>
        <p:txBody>
          <a:bodyPr wrap="none">
            <a:spAutoFit/>
          </a:bodyPr>
          <a:lstStyle/>
          <a:p>
            <a:pPr lvl="0"/>
            <a:r>
              <a:rPr kumimoji="0" lang="en-US" altLang="zh-CN" sz="3600" b="1" i="0" u="none" strike="noStrike" kern="0" cap="none" spc="0" normalizeH="0" baseline="0" noProof="0" dirty="0">
                <a:ln>
                  <a:noFill/>
                </a:ln>
                <a:solidFill>
                  <a:prstClr val="black"/>
                </a:solidFill>
                <a:effectLst/>
                <a:uLnTx/>
                <a:uFillTx/>
                <a:latin typeface="华文楷体" panose="02010600040101010101" pitchFamily="2" charset="-122"/>
                <a:ea typeface="华文楷体" panose="02010600040101010101" pitchFamily="2" charset="-122"/>
                <a:cs typeface="+mj-cs"/>
              </a:rPr>
              <a:t>2</a:t>
            </a:r>
            <a:r>
              <a:rPr lang="zh-CN" altLang="en-US" sz="3600" b="1" dirty="0">
                <a:solidFill>
                  <a:prstClr val="black"/>
                </a:solidFill>
                <a:latin typeface="华文楷体" panose="02010600040101010101" pitchFamily="2" charset="-122"/>
                <a:ea typeface="华文楷体" panose="02010600040101010101" pitchFamily="2" charset="-122"/>
              </a:rPr>
              <a:t> 、</a:t>
            </a:r>
            <a:r>
              <a:rPr kumimoji="0" lang="zh-CN" altLang="en-US" sz="3600" b="1" i="0" u="none" strike="noStrike" kern="0" cap="none" spc="0" normalizeH="0" baseline="0" noProof="0" dirty="0">
                <a:ln>
                  <a:noFill/>
                </a:ln>
                <a:solidFill>
                  <a:prstClr val="black"/>
                </a:solidFill>
                <a:effectLst/>
                <a:uLnTx/>
                <a:uFillTx/>
                <a:latin typeface="华文楷体" panose="02010600040101010101" pitchFamily="2" charset="-122"/>
                <a:ea typeface="华文楷体" panose="02010600040101010101" pitchFamily="2" charset="-122"/>
                <a:cs typeface="+mj-cs"/>
              </a:rPr>
              <a:t>应纳税额计算</a:t>
            </a:r>
            <a:r>
              <a:rPr kumimoji="0" lang="en-US" altLang="zh-CN" sz="3600" b="1" i="0" u="none" strike="noStrike" kern="0" cap="none" spc="0" normalizeH="0" baseline="0" noProof="0" dirty="0">
                <a:ln>
                  <a:noFill/>
                </a:ln>
                <a:solidFill>
                  <a:prstClr val="black"/>
                </a:solidFill>
                <a:effectLst/>
                <a:uLnTx/>
                <a:uFillTx/>
                <a:latin typeface="华文楷体" panose="02010600040101010101" pitchFamily="2" charset="-122"/>
                <a:ea typeface="华文楷体" panose="02010600040101010101" pitchFamily="2" charset="-122"/>
                <a:cs typeface="+mj-cs"/>
              </a:rPr>
              <a:t>---</a:t>
            </a:r>
            <a:r>
              <a:rPr kumimoji="0" lang="zh-CN" altLang="en-US" sz="3600" b="1" i="0" u="none" strike="noStrike" kern="0" cap="none" spc="0" normalizeH="0" baseline="0" noProof="0" dirty="0">
                <a:ln>
                  <a:noFill/>
                </a:ln>
                <a:solidFill>
                  <a:prstClr val="black"/>
                </a:solidFill>
                <a:effectLst/>
                <a:uLnTx/>
                <a:uFillTx/>
                <a:latin typeface="华文楷体" panose="02010600040101010101" pitchFamily="2" charset="-122"/>
                <a:ea typeface="华文楷体" panose="02010600040101010101" pitchFamily="2" charset="-122"/>
                <a:cs typeface="+mj-cs"/>
              </a:rPr>
              <a:t>简易征收</a:t>
            </a:r>
            <a:endParaRPr kumimoji="0" lang="zh-CN" altLang="en-US" sz="1800" b="0" i="0" u="none" strike="noStrike" kern="0" cap="none" spc="0" normalizeH="0" baseline="0" noProof="0" dirty="0">
              <a:ln>
                <a:noFill/>
              </a:ln>
              <a:solidFill>
                <a:sysClr val="windowText" lastClr="000000"/>
              </a:solidFill>
              <a:effectLst/>
              <a:uLnTx/>
              <a:uFillTx/>
            </a:endParaRPr>
          </a:p>
        </p:txBody>
      </p:sp>
      <p:sp>
        <p:nvSpPr>
          <p:cNvPr id="3" name="矩形 2"/>
          <p:cNvSpPr/>
          <p:nvPr/>
        </p:nvSpPr>
        <p:spPr>
          <a:xfrm>
            <a:off x="1078663" y="1359395"/>
            <a:ext cx="10458108" cy="4614597"/>
          </a:xfrm>
          <a:prstGeom prst="rect">
            <a:avLst/>
          </a:prstGeom>
        </p:spPr>
        <p:txBody>
          <a:bodyPr wrap="square">
            <a:spAutoFit/>
          </a:bodyPr>
          <a:lstStyle/>
          <a:p>
            <a:pPr marL="635" lvl="0">
              <a:lnSpc>
                <a:spcPct val="90000"/>
              </a:lnSpc>
              <a:spcBef>
                <a:spcPts val="1000"/>
              </a:spcBef>
              <a:spcAft>
                <a:spcPct val="0"/>
              </a:spcAft>
              <a:defRPr/>
            </a:pPr>
            <a:r>
              <a:rPr lang="zh-CN" altLang="en-US" sz="2800" b="1" noProof="1">
                <a:solidFill>
                  <a:prstClr val="black"/>
                </a:solidFill>
                <a:highlight>
                  <a:srgbClr val="FFFF00"/>
                </a:highlight>
                <a:latin typeface="华文楷体" panose="02010600040101010101" pitchFamily="2" charset="-122"/>
                <a:ea typeface="华文楷体" panose="02010600040101010101" pitchFamily="2" charset="-122"/>
              </a:rPr>
              <a:t>小规模纳税人</a:t>
            </a:r>
            <a:endParaRPr lang="en-US" altLang="zh-CN" sz="2800" b="1" noProof="1">
              <a:solidFill>
                <a:prstClr val="black"/>
              </a:solidFill>
              <a:highlight>
                <a:srgbClr val="FFFF00"/>
              </a:highlight>
              <a:latin typeface="华文楷体" panose="02010600040101010101" pitchFamily="2" charset="-122"/>
              <a:ea typeface="华文楷体" panose="02010600040101010101" pitchFamily="2" charset="-122"/>
            </a:endParaRPr>
          </a:p>
          <a:p>
            <a:pPr marL="635" lvl="0">
              <a:lnSpc>
                <a:spcPct val="90000"/>
              </a:lnSpc>
              <a:spcBef>
                <a:spcPts val="1000"/>
              </a:spcBef>
              <a:spcAft>
                <a:spcPct val="0"/>
              </a:spcAft>
              <a:defRPr/>
            </a:pPr>
            <a:r>
              <a:rPr lang="en-US" altLang="zh-CN" sz="2800" b="1" noProof="1">
                <a:solidFill>
                  <a:prstClr val="black"/>
                </a:solidFill>
                <a:highlight>
                  <a:srgbClr val="FFFF00"/>
                </a:highlight>
                <a:latin typeface="华文楷体" panose="02010600040101010101" pitchFamily="2" charset="-122"/>
                <a:ea typeface="华文楷体" panose="02010600040101010101" pitchFamily="2" charset="-122"/>
              </a:rPr>
              <a:t>   </a:t>
            </a:r>
            <a:r>
              <a:rPr lang="zh-CN" altLang="en-US" sz="2800" b="1" noProof="1">
                <a:solidFill>
                  <a:prstClr val="black"/>
                </a:solidFill>
                <a:highlight>
                  <a:srgbClr val="FFFF00"/>
                </a:highlight>
                <a:latin typeface="华文楷体" panose="02010600040101010101" pitchFamily="2" charset="-122"/>
                <a:ea typeface="华文楷体" panose="02010600040101010101" pitchFamily="2" charset="-122"/>
              </a:rPr>
              <a:t>房地产建筑企业哪些业务可以简易征收？</a:t>
            </a:r>
            <a:endParaRPr lang="en-US" altLang="zh-CN" sz="2800" b="1" noProof="1">
              <a:solidFill>
                <a:prstClr val="black"/>
              </a:solidFill>
              <a:highlight>
                <a:srgbClr val="FFFF00"/>
              </a:highlight>
              <a:latin typeface="华文楷体" panose="02010600040101010101" pitchFamily="2" charset="-122"/>
              <a:ea typeface="华文楷体" panose="02010600040101010101" pitchFamily="2" charset="-122"/>
            </a:endParaRPr>
          </a:p>
          <a:p>
            <a:pPr marL="228600" lvl="0" indent="-228600">
              <a:lnSpc>
                <a:spcPct val="90000"/>
              </a:lnSpc>
              <a:spcBef>
                <a:spcPts val="1000"/>
              </a:spcBef>
              <a:spcAft>
                <a:spcPct val="0"/>
              </a:spcAft>
              <a:buFont typeface="Arial" panose="020B0604020202020204" pitchFamily="34" charset="0"/>
              <a:buChar char="•"/>
              <a:defRPr/>
            </a:pPr>
            <a:r>
              <a:rPr lang="en-US" altLang="zh-CN" sz="2800" noProof="1">
                <a:solidFill>
                  <a:prstClr val="black"/>
                </a:solidFill>
                <a:latin typeface="华文楷体" panose="02010600040101010101" pitchFamily="2" charset="-122"/>
                <a:ea typeface="华文楷体" panose="02010600040101010101" pitchFamily="2" charset="-122"/>
              </a:rPr>
              <a:t>1</a:t>
            </a:r>
            <a:r>
              <a:rPr lang="en-US" altLang="zh-CN" sz="2800" noProof="1">
                <a:solidFill>
                  <a:srgbClr val="FF0000"/>
                </a:solidFill>
                <a:latin typeface="华文楷体" panose="02010600040101010101" pitchFamily="2" charset="-122"/>
                <a:ea typeface="华文楷体" panose="02010600040101010101" pitchFamily="2" charset="-122"/>
              </a:rPr>
              <a:t>.</a:t>
            </a:r>
            <a:r>
              <a:rPr lang="zh-CN" altLang="en-US" sz="2800" noProof="1">
                <a:solidFill>
                  <a:srgbClr val="FF0000"/>
                </a:solidFill>
                <a:latin typeface="华文楷体" panose="02010600040101010101" pitchFamily="2" charset="-122"/>
                <a:ea typeface="华文楷体" panose="02010600040101010101" pitchFamily="2" charset="-122"/>
              </a:rPr>
              <a:t>一般纳税人</a:t>
            </a:r>
            <a:r>
              <a:rPr lang="zh-CN" altLang="en-US" sz="2800" noProof="1">
                <a:solidFill>
                  <a:prstClr val="black"/>
                </a:solidFill>
                <a:latin typeface="华文楷体" panose="02010600040101010101" pitchFamily="2" charset="-122"/>
                <a:ea typeface="华文楷体" panose="02010600040101010101" pitchFamily="2" charset="-122"/>
              </a:rPr>
              <a:t>以</a:t>
            </a:r>
            <a:r>
              <a:rPr lang="zh-CN" altLang="en-US" sz="2800" noProof="1">
                <a:solidFill>
                  <a:srgbClr val="FFC000"/>
                </a:solidFill>
                <a:latin typeface="华文楷体" panose="02010600040101010101" pitchFamily="2" charset="-122"/>
                <a:ea typeface="华文楷体" panose="02010600040101010101" pitchFamily="2" charset="-122"/>
              </a:rPr>
              <a:t>清包工</a:t>
            </a:r>
            <a:r>
              <a:rPr lang="zh-CN" altLang="en-US" sz="2800" noProof="1">
                <a:solidFill>
                  <a:prstClr val="black"/>
                </a:solidFill>
                <a:latin typeface="华文楷体" panose="02010600040101010101" pitchFamily="2" charset="-122"/>
                <a:ea typeface="华文楷体" panose="02010600040101010101" pitchFamily="2" charset="-122"/>
              </a:rPr>
              <a:t>方式</a:t>
            </a:r>
            <a:r>
              <a:rPr lang="zh-CN" altLang="en-US" sz="2800" noProof="1">
                <a:solidFill>
                  <a:srgbClr val="FF0000"/>
                </a:solidFill>
                <a:latin typeface="华文楷体" panose="02010600040101010101" pitchFamily="2" charset="-122"/>
                <a:ea typeface="华文楷体" panose="02010600040101010101" pitchFamily="2" charset="-122"/>
              </a:rPr>
              <a:t>可以选择适用简易计税方法计税。</a:t>
            </a:r>
            <a:endParaRPr lang="zh-CN" altLang="en-US" sz="2800" noProof="1">
              <a:solidFill>
                <a:srgbClr val="FF0000"/>
              </a:solidFill>
              <a:latin typeface="华文楷体" panose="02010600040101010101" pitchFamily="2" charset="-122"/>
              <a:ea typeface="华文楷体" panose="02010600040101010101" pitchFamily="2" charset="-122"/>
            </a:endParaRPr>
          </a:p>
          <a:p>
            <a:pPr marL="228600" lvl="0" indent="-228600">
              <a:lnSpc>
                <a:spcPct val="90000"/>
              </a:lnSpc>
              <a:spcBef>
                <a:spcPts val="1000"/>
              </a:spcBef>
              <a:spcAft>
                <a:spcPct val="0"/>
              </a:spcAft>
              <a:buFont typeface="Arial" panose="020B0604020202020204" pitchFamily="34" charset="0"/>
              <a:buChar char="•"/>
              <a:defRPr/>
            </a:pPr>
            <a:r>
              <a:rPr lang="zh-CN" altLang="en-US" sz="2800" noProof="1">
                <a:solidFill>
                  <a:prstClr val="black"/>
                </a:solidFill>
                <a:latin typeface="华文楷体" panose="02010600040101010101" pitchFamily="2" charset="-122"/>
                <a:ea typeface="华文楷体" panose="02010600040101010101" pitchFamily="2" charset="-122"/>
              </a:rPr>
              <a:t>以清包工方式提供建筑服务，是指施工方不采购建筑工程所需的材料或只采购辅助材料，并收取人工费、管理费或者其他费用的建筑服务。</a:t>
            </a:r>
            <a:endParaRPr lang="zh-CN" altLang="en-US" sz="2800" noProof="1">
              <a:solidFill>
                <a:prstClr val="black"/>
              </a:solidFill>
              <a:latin typeface="华文楷体" panose="02010600040101010101" pitchFamily="2" charset="-122"/>
              <a:ea typeface="华文楷体" panose="02010600040101010101" pitchFamily="2" charset="-122"/>
            </a:endParaRPr>
          </a:p>
          <a:p>
            <a:pPr marL="228600" lvl="0" indent="-228600">
              <a:lnSpc>
                <a:spcPct val="90000"/>
              </a:lnSpc>
              <a:spcBef>
                <a:spcPts val="1000"/>
              </a:spcBef>
              <a:spcAft>
                <a:spcPct val="0"/>
              </a:spcAft>
              <a:buFont typeface="Arial" panose="020B0604020202020204" pitchFamily="34" charset="0"/>
              <a:buChar char="•"/>
              <a:defRPr/>
            </a:pPr>
            <a:r>
              <a:rPr lang="en-US" altLang="zh-CN" sz="2800" noProof="1">
                <a:solidFill>
                  <a:prstClr val="black"/>
                </a:solidFill>
                <a:latin typeface="华文楷体" panose="02010600040101010101" pitchFamily="2" charset="-122"/>
                <a:ea typeface="华文楷体" panose="02010600040101010101" pitchFamily="2" charset="-122"/>
              </a:rPr>
              <a:t>2.</a:t>
            </a:r>
            <a:r>
              <a:rPr lang="zh-CN" altLang="en-US" sz="2800" noProof="1">
                <a:solidFill>
                  <a:srgbClr val="FF0000"/>
                </a:solidFill>
                <a:latin typeface="华文楷体" panose="02010600040101010101" pitchFamily="2" charset="-122"/>
                <a:ea typeface="华文楷体" panose="02010600040101010101" pitchFamily="2" charset="-122"/>
              </a:rPr>
              <a:t>一般纳税人</a:t>
            </a:r>
            <a:r>
              <a:rPr lang="zh-CN" altLang="en-US" sz="2800" noProof="1">
                <a:solidFill>
                  <a:prstClr val="black"/>
                </a:solidFill>
                <a:latin typeface="华文楷体" panose="02010600040101010101" pitchFamily="2" charset="-122"/>
                <a:ea typeface="华文楷体" panose="02010600040101010101" pitchFamily="2" charset="-122"/>
              </a:rPr>
              <a:t>为</a:t>
            </a:r>
            <a:r>
              <a:rPr lang="zh-CN" altLang="en-US" sz="2800" noProof="1">
                <a:solidFill>
                  <a:srgbClr val="FFC000"/>
                </a:solidFill>
                <a:latin typeface="华文楷体" panose="02010600040101010101" pitchFamily="2" charset="-122"/>
                <a:ea typeface="华文楷体" panose="02010600040101010101" pitchFamily="2" charset="-122"/>
              </a:rPr>
              <a:t>甲供工程</a:t>
            </a:r>
            <a:r>
              <a:rPr lang="zh-CN" altLang="en-US" sz="2800" noProof="1">
                <a:solidFill>
                  <a:prstClr val="black"/>
                </a:solidFill>
                <a:latin typeface="华文楷体" panose="02010600040101010101" pitchFamily="2" charset="-122"/>
                <a:ea typeface="华文楷体" panose="02010600040101010101" pitchFamily="2" charset="-122"/>
              </a:rPr>
              <a:t>提供的建筑服务，</a:t>
            </a:r>
            <a:r>
              <a:rPr lang="zh-CN" altLang="en-US" sz="2800" noProof="1">
                <a:solidFill>
                  <a:srgbClr val="FF0000"/>
                </a:solidFill>
                <a:latin typeface="华文楷体" panose="02010600040101010101" pitchFamily="2" charset="-122"/>
                <a:ea typeface="华文楷体" panose="02010600040101010101" pitchFamily="2" charset="-122"/>
              </a:rPr>
              <a:t>可以选择适用简易计税方法计税。</a:t>
            </a:r>
            <a:endParaRPr lang="zh-CN" altLang="en-US" sz="2800" noProof="1">
              <a:solidFill>
                <a:srgbClr val="FF0000"/>
              </a:solidFill>
              <a:latin typeface="华文楷体" panose="02010600040101010101" pitchFamily="2" charset="-122"/>
              <a:ea typeface="华文楷体" panose="02010600040101010101" pitchFamily="2" charset="-122"/>
            </a:endParaRPr>
          </a:p>
          <a:p>
            <a:pPr marL="228600" lvl="0" indent="-228600">
              <a:lnSpc>
                <a:spcPct val="90000"/>
              </a:lnSpc>
              <a:spcBef>
                <a:spcPts val="1000"/>
              </a:spcBef>
              <a:spcAft>
                <a:spcPct val="0"/>
              </a:spcAft>
              <a:buFont typeface="Arial" panose="020B0604020202020204" pitchFamily="34" charset="0"/>
              <a:buChar char="•"/>
              <a:defRPr/>
            </a:pPr>
            <a:r>
              <a:rPr lang="zh-CN" altLang="en-US" sz="2800" noProof="1">
                <a:solidFill>
                  <a:prstClr val="black"/>
                </a:solidFill>
                <a:latin typeface="华文楷体" panose="02010600040101010101" pitchFamily="2" charset="-122"/>
                <a:ea typeface="华文楷体" panose="02010600040101010101" pitchFamily="2" charset="-122"/>
              </a:rPr>
              <a:t>甲供工程，是指全部或部分设备、材料、动力由工程发包方自行采购的建筑工程。</a:t>
            </a:r>
            <a:endParaRPr lang="zh-CN" altLang="en-US" sz="2800" noProof="1">
              <a:solidFill>
                <a:prstClr val="black"/>
              </a:solidFill>
              <a:latin typeface="华文楷体" panose="02010600040101010101" pitchFamily="2" charset="-122"/>
              <a:ea typeface="华文楷体" panose="02010600040101010101" pitchFamily="2" charset="-122"/>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1122467" y="1587880"/>
            <a:ext cx="9937939" cy="3773149"/>
          </a:xfrm>
          <a:prstGeom prst="rect">
            <a:avLst/>
          </a:prstGeom>
        </p:spPr>
        <p:txBody>
          <a:bodyPr wrap="square">
            <a:spAutoFit/>
          </a:bodyPr>
          <a:lstStyle/>
          <a:p>
            <a:pPr lvl="0">
              <a:lnSpc>
                <a:spcPct val="90000"/>
              </a:lnSpc>
              <a:spcBef>
                <a:spcPts val="1000"/>
              </a:spcBef>
              <a:spcAft>
                <a:spcPct val="0"/>
              </a:spcAft>
              <a:defRPr/>
            </a:pPr>
            <a:r>
              <a:rPr lang="zh-CN" altLang="en-US" sz="2800" noProof="1">
                <a:solidFill>
                  <a:prstClr val="black"/>
                </a:solidFill>
                <a:highlight>
                  <a:srgbClr val="FFFF00"/>
                </a:highlight>
                <a:latin typeface="华文楷体" panose="02010600040101010101" pitchFamily="2" charset="-122"/>
                <a:ea typeface="华文楷体" panose="02010600040101010101" pitchFamily="2" charset="-122"/>
              </a:rPr>
              <a:t>房地产建筑企业哪些业务可以简易征收？</a:t>
            </a:r>
            <a:endParaRPr lang="zh-CN" altLang="en-US" sz="2800" noProof="1">
              <a:solidFill>
                <a:prstClr val="black"/>
              </a:solidFill>
              <a:highlight>
                <a:srgbClr val="FFFF00"/>
              </a:highlight>
              <a:latin typeface="华文楷体" panose="02010600040101010101" pitchFamily="2" charset="-122"/>
              <a:ea typeface="华文楷体" panose="02010600040101010101" pitchFamily="2" charset="-122"/>
            </a:endParaRPr>
          </a:p>
          <a:p>
            <a:pPr marL="228600" lvl="0" indent="-228600">
              <a:lnSpc>
                <a:spcPct val="90000"/>
              </a:lnSpc>
              <a:spcBef>
                <a:spcPts val="1000"/>
              </a:spcBef>
              <a:buFont typeface="Arial" panose="020B0604020202020204" pitchFamily="34" charset="0"/>
              <a:buChar char="•"/>
              <a:defRPr/>
            </a:pPr>
            <a:r>
              <a:rPr lang="en-US" altLang="zh-CN" sz="2600" noProof="1">
                <a:solidFill>
                  <a:prstClr val="black"/>
                </a:solidFill>
                <a:latin typeface="华文楷体" panose="02010600040101010101" pitchFamily="2" charset="-122"/>
                <a:ea typeface="华文楷体" panose="02010600040101010101" pitchFamily="2" charset="-122"/>
              </a:rPr>
              <a:t>3.</a:t>
            </a:r>
            <a:r>
              <a:rPr lang="zh-CN" altLang="en-US" sz="2600" noProof="1">
                <a:solidFill>
                  <a:srgbClr val="FF0000"/>
                </a:solidFill>
                <a:latin typeface="华文楷体" panose="02010600040101010101" pitchFamily="2" charset="-122"/>
                <a:ea typeface="华文楷体" panose="02010600040101010101" pitchFamily="2" charset="-122"/>
              </a:rPr>
              <a:t>一般纳税人</a:t>
            </a:r>
            <a:r>
              <a:rPr lang="zh-CN" altLang="en-US" sz="2600" noProof="1">
                <a:solidFill>
                  <a:prstClr val="black"/>
                </a:solidFill>
                <a:latin typeface="华文楷体" panose="02010600040101010101" pitchFamily="2" charset="-122"/>
                <a:ea typeface="华文楷体" panose="02010600040101010101" pitchFamily="2" charset="-122"/>
              </a:rPr>
              <a:t>为建筑工程</a:t>
            </a:r>
            <a:r>
              <a:rPr lang="zh-CN" altLang="en-US" sz="2600" noProof="1">
                <a:solidFill>
                  <a:srgbClr val="FFC000"/>
                </a:solidFill>
                <a:latin typeface="华文楷体" panose="02010600040101010101" pitchFamily="2" charset="-122"/>
                <a:ea typeface="华文楷体" panose="02010600040101010101" pitchFamily="2" charset="-122"/>
              </a:rPr>
              <a:t>老项目</a:t>
            </a:r>
            <a:r>
              <a:rPr lang="zh-CN" altLang="en-US" sz="2600" noProof="1">
                <a:solidFill>
                  <a:prstClr val="black"/>
                </a:solidFill>
                <a:latin typeface="华文楷体" panose="02010600040101010101" pitchFamily="2" charset="-122"/>
                <a:ea typeface="华文楷体" panose="02010600040101010101" pitchFamily="2" charset="-122"/>
              </a:rPr>
              <a:t>提供的建筑服务，</a:t>
            </a:r>
            <a:r>
              <a:rPr lang="zh-CN" altLang="en-US" sz="2600" noProof="1">
                <a:solidFill>
                  <a:srgbClr val="FF0000"/>
                </a:solidFill>
                <a:latin typeface="华文楷体" panose="02010600040101010101" pitchFamily="2" charset="-122"/>
                <a:ea typeface="华文楷体" panose="02010600040101010101" pitchFamily="2" charset="-122"/>
              </a:rPr>
              <a:t>可以选择适用简易计税方法计税。</a:t>
            </a:r>
            <a:endParaRPr lang="zh-CN" altLang="en-US" sz="2600" noProof="1">
              <a:solidFill>
                <a:srgbClr val="FF0000"/>
              </a:solidFill>
              <a:latin typeface="华文楷体" panose="02010600040101010101" pitchFamily="2" charset="-122"/>
              <a:ea typeface="华文楷体" panose="02010600040101010101" pitchFamily="2" charset="-122"/>
            </a:endParaRPr>
          </a:p>
          <a:p>
            <a:pPr marL="228600" lvl="0" indent="-228600">
              <a:lnSpc>
                <a:spcPct val="90000"/>
              </a:lnSpc>
              <a:spcBef>
                <a:spcPts val="1000"/>
              </a:spcBef>
              <a:buFont typeface="Arial" panose="020B0604020202020204" pitchFamily="34" charset="0"/>
              <a:buChar char="•"/>
              <a:defRPr/>
            </a:pPr>
            <a:r>
              <a:rPr lang="en-US" altLang="zh-CN" sz="2600" noProof="1">
                <a:solidFill>
                  <a:prstClr val="black"/>
                </a:solidFill>
                <a:latin typeface="华文楷体" panose="02010600040101010101" pitchFamily="2" charset="-122"/>
                <a:ea typeface="华文楷体" panose="02010600040101010101" pitchFamily="2" charset="-122"/>
              </a:rPr>
              <a:t>4.</a:t>
            </a:r>
            <a:r>
              <a:rPr lang="zh-CN" altLang="en-US" sz="2600" noProof="1">
                <a:solidFill>
                  <a:prstClr val="black"/>
                </a:solidFill>
                <a:latin typeface="华文楷体" panose="02010600040101010101" pitchFamily="2" charset="-122"/>
                <a:ea typeface="华文楷体" panose="02010600040101010101" pitchFamily="2" charset="-122"/>
              </a:rPr>
              <a:t>房地产老项目</a:t>
            </a:r>
            <a:endParaRPr lang="en-US" altLang="zh-CN" sz="2600" noProof="1">
              <a:solidFill>
                <a:prstClr val="black"/>
              </a:solidFill>
              <a:latin typeface="华文楷体" panose="02010600040101010101" pitchFamily="2" charset="-122"/>
              <a:ea typeface="华文楷体" panose="02010600040101010101" pitchFamily="2" charset="-122"/>
            </a:endParaRPr>
          </a:p>
          <a:p>
            <a:pPr marL="228600" lvl="0" indent="-228600">
              <a:lnSpc>
                <a:spcPct val="90000"/>
              </a:lnSpc>
              <a:spcBef>
                <a:spcPts val="1000"/>
              </a:spcBef>
              <a:buFont typeface="Arial" panose="020B0604020202020204" pitchFamily="34" charset="0"/>
              <a:buChar char="•"/>
              <a:defRPr/>
            </a:pPr>
            <a:r>
              <a:rPr lang="en-US" altLang="zh-CN" sz="2600" noProof="1">
                <a:solidFill>
                  <a:prstClr val="black"/>
                </a:solidFill>
                <a:latin typeface="华文楷体" panose="02010600040101010101" pitchFamily="2" charset="-122"/>
                <a:ea typeface="华文楷体" panose="02010600040101010101" pitchFamily="2" charset="-122"/>
              </a:rPr>
              <a:t>5</a:t>
            </a:r>
            <a:r>
              <a:rPr lang="zh-CN" altLang="en-US" sz="2600" noProof="1">
                <a:solidFill>
                  <a:prstClr val="black"/>
                </a:solidFill>
                <a:latin typeface="华文楷体" panose="02010600040101010101" pitchFamily="2" charset="-122"/>
                <a:ea typeface="华文楷体" panose="02010600040101010101" pitchFamily="2" charset="-122"/>
              </a:rPr>
              <a:t>、转让</a:t>
            </a:r>
            <a:r>
              <a:rPr lang="en-US" altLang="zh-CN" sz="2600" noProof="1">
                <a:solidFill>
                  <a:prstClr val="black"/>
                </a:solidFill>
                <a:latin typeface="华文楷体" panose="02010600040101010101" pitchFamily="2" charset="-122"/>
                <a:ea typeface="华文楷体" panose="02010600040101010101" pitchFamily="2" charset="-122"/>
              </a:rPr>
              <a:t>2016</a:t>
            </a:r>
            <a:r>
              <a:rPr lang="zh-CN" altLang="en-US" sz="2600" noProof="1">
                <a:solidFill>
                  <a:prstClr val="black"/>
                </a:solidFill>
                <a:latin typeface="华文楷体" panose="02010600040101010101" pitchFamily="2" charset="-122"/>
                <a:ea typeface="华文楷体" panose="02010600040101010101" pitchFamily="2" charset="-122"/>
              </a:rPr>
              <a:t>年</a:t>
            </a:r>
            <a:r>
              <a:rPr lang="en-US" altLang="zh-CN" sz="2600" noProof="1">
                <a:solidFill>
                  <a:prstClr val="black"/>
                </a:solidFill>
                <a:latin typeface="华文楷体" panose="02010600040101010101" pitchFamily="2" charset="-122"/>
                <a:ea typeface="华文楷体" panose="02010600040101010101" pitchFamily="2" charset="-122"/>
              </a:rPr>
              <a:t>4</a:t>
            </a:r>
            <a:r>
              <a:rPr lang="zh-CN" altLang="en-US" sz="2600" noProof="1">
                <a:solidFill>
                  <a:prstClr val="black"/>
                </a:solidFill>
                <a:latin typeface="华文楷体" panose="02010600040101010101" pitchFamily="2" charset="-122"/>
                <a:ea typeface="华文楷体" panose="02010600040101010101" pitchFamily="2" charset="-122"/>
              </a:rPr>
              <a:t>月</a:t>
            </a:r>
            <a:r>
              <a:rPr lang="en-US" altLang="zh-CN" sz="2600" noProof="1">
                <a:solidFill>
                  <a:prstClr val="black"/>
                </a:solidFill>
                <a:latin typeface="华文楷体" panose="02010600040101010101" pitchFamily="2" charset="-122"/>
                <a:ea typeface="华文楷体" panose="02010600040101010101" pitchFamily="2" charset="-122"/>
              </a:rPr>
              <a:t>30</a:t>
            </a:r>
            <a:r>
              <a:rPr lang="zh-CN" altLang="en-US" sz="2600" noProof="1">
                <a:solidFill>
                  <a:prstClr val="black"/>
                </a:solidFill>
                <a:latin typeface="华文楷体" panose="02010600040101010101" pitchFamily="2" charset="-122"/>
                <a:ea typeface="华文楷体" panose="02010600040101010101" pitchFamily="2" charset="-122"/>
              </a:rPr>
              <a:t>前取得的不动产</a:t>
            </a:r>
            <a:endParaRPr lang="en-US" altLang="zh-CN" sz="2600" noProof="1">
              <a:solidFill>
                <a:prstClr val="black"/>
              </a:solidFill>
              <a:latin typeface="华文楷体" panose="02010600040101010101" pitchFamily="2" charset="-122"/>
              <a:ea typeface="华文楷体" panose="02010600040101010101" pitchFamily="2" charset="-122"/>
            </a:endParaRPr>
          </a:p>
          <a:p>
            <a:pPr marL="228600" lvl="0" indent="-228600">
              <a:lnSpc>
                <a:spcPct val="90000"/>
              </a:lnSpc>
              <a:spcBef>
                <a:spcPts val="1000"/>
              </a:spcBef>
              <a:buFont typeface="Arial" panose="020B0604020202020204" pitchFamily="34" charset="0"/>
              <a:buChar char="•"/>
              <a:defRPr/>
            </a:pPr>
            <a:r>
              <a:rPr lang="en-US" altLang="zh-CN" sz="2600" noProof="1">
                <a:solidFill>
                  <a:prstClr val="black"/>
                </a:solidFill>
                <a:latin typeface="华文楷体" panose="02010600040101010101" pitchFamily="2" charset="-122"/>
                <a:ea typeface="华文楷体" panose="02010600040101010101" pitchFamily="2" charset="-122"/>
              </a:rPr>
              <a:t>6</a:t>
            </a:r>
            <a:r>
              <a:rPr lang="zh-CN" altLang="en-US" sz="2600" noProof="1">
                <a:solidFill>
                  <a:prstClr val="black"/>
                </a:solidFill>
                <a:latin typeface="华文楷体" panose="02010600040101010101" pitchFamily="2" charset="-122"/>
                <a:ea typeface="华文楷体" panose="02010600040101010101" pitchFamily="2" charset="-122"/>
              </a:rPr>
              <a:t>、出租</a:t>
            </a:r>
            <a:r>
              <a:rPr lang="en-US" altLang="zh-CN" sz="2600" noProof="1">
                <a:solidFill>
                  <a:prstClr val="black"/>
                </a:solidFill>
                <a:latin typeface="华文楷体" panose="02010600040101010101" pitchFamily="2" charset="-122"/>
                <a:ea typeface="华文楷体" panose="02010600040101010101" pitchFamily="2" charset="-122"/>
              </a:rPr>
              <a:t>2016</a:t>
            </a:r>
            <a:r>
              <a:rPr lang="zh-CN" altLang="en-US" sz="2600" noProof="1">
                <a:solidFill>
                  <a:prstClr val="black"/>
                </a:solidFill>
                <a:latin typeface="华文楷体" panose="02010600040101010101" pitchFamily="2" charset="-122"/>
                <a:ea typeface="华文楷体" panose="02010600040101010101" pitchFamily="2" charset="-122"/>
              </a:rPr>
              <a:t>年</a:t>
            </a:r>
            <a:r>
              <a:rPr lang="en-US" altLang="zh-CN" sz="2600" noProof="1">
                <a:solidFill>
                  <a:prstClr val="black"/>
                </a:solidFill>
                <a:latin typeface="华文楷体" panose="02010600040101010101" pitchFamily="2" charset="-122"/>
                <a:ea typeface="华文楷体" panose="02010600040101010101" pitchFamily="2" charset="-122"/>
              </a:rPr>
              <a:t>4</a:t>
            </a:r>
            <a:r>
              <a:rPr lang="zh-CN" altLang="en-US" sz="2600" noProof="1">
                <a:solidFill>
                  <a:prstClr val="black"/>
                </a:solidFill>
                <a:latin typeface="华文楷体" panose="02010600040101010101" pitchFamily="2" charset="-122"/>
                <a:ea typeface="华文楷体" panose="02010600040101010101" pitchFamily="2" charset="-122"/>
              </a:rPr>
              <a:t>月</a:t>
            </a:r>
            <a:r>
              <a:rPr lang="en-US" altLang="zh-CN" sz="2600" noProof="1">
                <a:solidFill>
                  <a:prstClr val="black"/>
                </a:solidFill>
                <a:latin typeface="华文楷体" panose="02010600040101010101" pitchFamily="2" charset="-122"/>
                <a:ea typeface="华文楷体" panose="02010600040101010101" pitchFamily="2" charset="-122"/>
              </a:rPr>
              <a:t>30</a:t>
            </a:r>
            <a:r>
              <a:rPr lang="zh-CN" altLang="en-US" sz="2600" noProof="1">
                <a:solidFill>
                  <a:prstClr val="black"/>
                </a:solidFill>
                <a:latin typeface="华文楷体" panose="02010600040101010101" pitchFamily="2" charset="-122"/>
                <a:ea typeface="华文楷体" panose="02010600040101010101" pitchFamily="2" charset="-122"/>
              </a:rPr>
              <a:t>前取得不动产</a:t>
            </a:r>
            <a:endParaRPr lang="en-US" altLang="zh-CN" sz="2600" noProof="1">
              <a:solidFill>
                <a:prstClr val="black"/>
              </a:solidFill>
              <a:latin typeface="华文楷体" panose="02010600040101010101" pitchFamily="2" charset="-122"/>
              <a:ea typeface="华文楷体" panose="02010600040101010101" pitchFamily="2" charset="-122"/>
            </a:endParaRPr>
          </a:p>
          <a:p>
            <a:pPr marL="228600" lvl="0" indent="-228600">
              <a:lnSpc>
                <a:spcPct val="90000"/>
              </a:lnSpc>
              <a:spcBef>
                <a:spcPts val="1000"/>
              </a:spcBef>
              <a:buFont typeface="Arial" panose="020B0604020202020204" pitchFamily="34" charset="0"/>
              <a:buChar char="•"/>
              <a:defRPr/>
            </a:pPr>
            <a:r>
              <a:rPr lang="en-US" altLang="zh-CN" sz="2600" noProof="1">
                <a:solidFill>
                  <a:prstClr val="black"/>
                </a:solidFill>
                <a:latin typeface="华文楷体" panose="02010600040101010101" pitchFamily="2" charset="-122"/>
                <a:ea typeface="华文楷体" panose="02010600040101010101" pitchFamily="2" charset="-122"/>
              </a:rPr>
              <a:t>7</a:t>
            </a:r>
            <a:r>
              <a:rPr lang="zh-CN" altLang="en-US" sz="2600" noProof="1">
                <a:solidFill>
                  <a:prstClr val="black"/>
                </a:solidFill>
                <a:latin typeface="华文楷体" panose="02010600040101010101" pitchFamily="2" charset="-122"/>
                <a:ea typeface="华文楷体" panose="02010600040101010101" pitchFamily="2" charset="-122"/>
              </a:rPr>
              <a:t>、销售</a:t>
            </a:r>
            <a:r>
              <a:rPr lang="en-US" altLang="zh-CN" sz="2600" noProof="1">
                <a:solidFill>
                  <a:prstClr val="black"/>
                </a:solidFill>
                <a:latin typeface="华文楷体" panose="02010600040101010101" pitchFamily="2" charset="-122"/>
                <a:ea typeface="华文楷体" panose="02010600040101010101" pitchFamily="2" charset="-122"/>
              </a:rPr>
              <a:t>2016</a:t>
            </a:r>
            <a:r>
              <a:rPr lang="zh-CN" altLang="en-US" sz="2600" noProof="1">
                <a:solidFill>
                  <a:prstClr val="black"/>
                </a:solidFill>
                <a:latin typeface="华文楷体" panose="02010600040101010101" pitchFamily="2" charset="-122"/>
                <a:ea typeface="华文楷体" panose="02010600040101010101" pitchFamily="2" charset="-122"/>
              </a:rPr>
              <a:t>年</a:t>
            </a:r>
            <a:r>
              <a:rPr lang="en-US" altLang="zh-CN" sz="2600" noProof="1">
                <a:solidFill>
                  <a:prstClr val="black"/>
                </a:solidFill>
                <a:latin typeface="华文楷体" panose="02010600040101010101" pitchFamily="2" charset="-122"/>
                <a:ea typeface="华文楷体" panose="02010600040101010101" pitchFamily="2" charset="-122"/>
              </a:rPr>
              <a:t>4</a:t>
            </a:r>
            <a:r>
              <a:rPr lang="zh-CN" altLang="en-US" sz="2600" noProof="1">
                <a:solidFill>
                  <a:prstClr val="black"/>
                </a:solidFill>
                <a:latin typeface="华文楷体" panose="02010600040101010101" pitchFamily="2" charset="-122"/>
                <a:ea typeface="华文楷体" panose="02010600040101010101" pitchFamily="2" charset="-122"/>
              </a:rPr>
              <a:t>月</a:t>
            </a:r>
            <a:r>
              <a:rPr lang="en-US" altLang="zh-CN" sz="2600" noProof="1">
                <a:solidFill>
                  <a:prstClr val="black"/>
                </a:solidFill>
                <a:latin typeface="华文楷体" panose="02010600040101010101" pitchFamily="2" charset="-122"/>
                <a:ea typeface="华文楷体" panose="02010600040101010101" pitchFamily="2" charset="-122"/>
              </a:rPr>
              <a:t>30</a:t>
            </a:r>
            <a:r>
              <a:rPr lang="zh-CN" altLang="en-US" sz="2600" noProof="1">
                <a:solidFill>
                  <a:prstClr val="black"/>
                </a:solidFill>
                <a:latin typeface="华文楷体" panose="02010600040101010101" pitchFamily="2" charset="-122"/>
                <a:ea typeface="华文楷体" panose="02010600040101010101" pitchFamily="2" charset="-122"/>
              </a:rPr>
              <a:t>日前取得固定资产</a:t>
            </a:r>
            <a:endParaRPr lang="en-US" altLang="zh-CN" sz="2600" noProof="1">
              <a:solidFill>
                <a:prstClr val="black"/>
              </a:solidFill>
              <a:latin typeface="华文楷体" panose="02010600040101010101" pitchFamily="2" charset="-122"/>
              <a:ea typeface="华文楷体" panose="02010600040101010101" pitchFamily="2" charset="-122"/>
            </a:endParaRPr>
          </a:p>
          <a:p>
            <a:pPr marL="228600" lvl="0" indent="-228600">
              <a:lnSpc>
                <a:spcPct val="90000"/>
              </a:lnSpc>
              <a:spcBef>
                <a:spcPts val="1000"/>
              </a:spcBef>
              <a:buFont typeface="Arial" panose="020B0604020202020204" pitchFamily="34" charset="0"/>
              <a:buChar char="•"/>
              <a:defRPr/>
            </a:pPr>
            <a:r>
              <a:rPr lang="en-US" altLang="zh-CN" sz="2600" noProof="1">
                <a:solidFill>
                  <a:prstClr val="black"/>
                </a:solidFill>
                <a:latin typeface="华文楷体" panose="02010600040101010101" pitchFamily="2" charset="-122"/>
                <a:ea typeface="华文楷体" panose="02010600040101010101" pitchFamily="2" charset="-122"/>
              </a:rPr>
              <a:t>8</a:t>
            </a:r>
            <a:r>
              <a:rPr lang="zh-CN" altLang="en-US" sz="2600" noProof="1">
                <a:solidFill>
                  <a:prstClr val="black"/>
                </a:solidFill>
                <a:latin typeface="华文楷体" panose="02010600040101010101" pitchFamily="2" charset="-122"/>
                <a:ea typeface="华文楷体" panose="02010600040101010101" pitchFamily="2" charset="-122"/>
              </a:rPr>
              <a:t>、</a:t>
            </a:r>
            <a:r>
              <a:rPr lang="zh-CN" altLang="en-US" sz="2600" noProof="1">
                <a:solidFill>
                  <a:srgbClr val="FF0000"/>
                </a:solidFill>
                <a:latin typeface="华文楷体" panose="02010600040101010101" pitchFamily="2" charset="-122"/>
                <a:ea typeface="华文楷体" panose="02010600040101010101" pitchFamily="2" charset="-122"/>
              </a:rPr>
              <a:t>财税</a:t>
            </a:r>
            <a:r>
              <a:rPr lang="en-US" altLang="zh-CN" sz="2600" noProof="1">
                <a:solidFill>
                  <a:srgbClr val="FF0000"/>
                </a:solidFill>
                <a:latin typeface="华文楷体" panose="02010600040101010101" pitchFamily="2" charset="-122"/>
                <a:ea typeface="华文楷体" panose="02010600040101010101" pitchFamily="2" charset="-122"/>
              </a:rPr>
              <a:t>【2016】47</a:t>
            </a:r>
            <a:r>
              <a:rPr lang="zh-CN" altLang="en-US" sz="2600" noProof="1">
                <a:solidFill>
                  <a:srgbClr val="FF0000"/>
                </a:solidFill>
                <a:latin typeface="华文楷体" panose="02010600040101010101" pitchFamily="2" charset="-122"/>
                <a:ea typeface="华文楷体" panose="02010600040101010101" pitchFamily="2" charset="-122"/>
              </a:rPr>
              <a:t>，转让土地和出租土地</a:t>
            </a:r>
            <a:endParaRPr lang="zh-CN" altLang="en-US" sz="2600" noProof="1">
              <a:solidFill>
                <a:srgbClr val="FF0000"/>
              </a:solidFill>
              <a:latin typeface="华文楷体" panose="02010600040101010101" pitchFamily="2" charset="-122"/>
              <a:ea typeface="华文楷体" panose="02010600040101010101" pitchFamily="2" charset="-122"/>
            </a:endParaRPr>
          </a:p>
        </p:txBody>
      </p:sp>
      <p:sp>
        <p:nvSpPr>
          <p:cNvPr id="3" name="矩形 2"/>
          <p:cNvSpPr/>
          <p:nvPr/>
        </p:nvSpPr>
        <p:spPr>
          <a:xfrm>
            <a:off x="1302673" y="702112"/>
            <a:ext cx="6027612" cy="646331"/>
          </a:xfrm>
          <a:prstGeom prst="rect">
            <a:avLst/>
          </a:prstGeom>
        </p:spPr>
        <p:txBody>
          <a:bodyPr wrap="none">
            <a:spAutoFit/>
          </a:bodyPr>
          <a:lstStyle/>
          <a:p>
            <a:pPr lvl="0"/>
            <a:r>
              <a:rPr lang="en-US" altLang="zh-CN" sz="3600" b="1" kern="0" dirty="0">
                <a:solidFill>
                  <a:prstClr val="black"/>
                </a:solidFill>
                <a:latin typeface="华文楷体" panose="02010600040101010101" pitchFamily="2" charset="-122"/>
                <a:ea typeface="华文楷体" panose="02010600040101010101" pitchFamily="2" charset="-122"/>
              </a:rPr>
              <a:t>2</a:t>
            </a:r>
            <a:r>
              <a:rPr lang="zh-CN" altLang="en-US" sz="3600" b="1" dirty="0">
                <a:solidFill>
                  <a:prstClr val="black"/>
                </a:solidFill>
                <a:latin typeface="华文楷体" panose="02010600040101010101" pitchFamily="2" charset="-122"/>
                <a:ea typeface="华文楷体" panose="02010600040101010101" pitchFamily="2" charset="-122"/>
              </a:rPr>
              <a:t> 、</a:t>
            </a:r>
            <a:r>
              <a:rPr lang="zh-CN" altLang="en-US" sz="3600" b="1" kern="0" dirty="0">
                <a:solidFill>
                  <a:prstClr val="black"/>
                </a:solidFill>
                <a:latin typeface="华文楷体" panose="02010600040101010101" pitchFamily="2" charset="-122"/>
                <a:ea typeface="华文楷体" panose="02010600040101010101" pitchFamily="2" charset="-122"/>
              </a:rPr>
              <a:t>应纳税额计算</a:t>
            </a:r>
            <a:r>
              <a:rPr lang="en-US" altLang="zh-CN" sz="3600" b="1" kern="0" dirty="0">
                <a:solidFill>
                  <a:prstClr val="black"/>
                </a:solidFill>
                <a:latin typeface="华文楷体" panose="02010600040101010101" pitchFamily="2" charset="-122"/>
                <a:ea typeface="华文楷体" panose="02010600040101010101" pitchFamily="2" charset="-122"/>
              </a:rPr>
              <a:t>---</a:t>
            </a:r>
            <a:r>
              <a:rPr lang="zh-CN" altLang="en-US" sz="3600" b="1" kern="0" dirty="0">
                <a:solidFill>
                  <a:prstClr val="black"/>
                </a:solidFill>
                <a:latin typeface="华文楷体" panose="02010600040101010101" pitchFamily="2" charset="-122"/>
                <a:ea typeface="华文楷体" panose="02010600040101010101" pitchFamily="2" charset="-122"/>
              </a:rPr>
              <a:t>简易征收</a:t>
            </a:r>
            <a:endParaRPr lang="zh-CN" altLang="en-US" kern="0" dirty="0">
              <a:solidFill>
                <a:sysClr val="windowText" lastClr="000000"/>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1314109" y="1298837"/>
            <a:ext cx="10129580" cy="5500993"/>
          </a:xfrm>
          <a:prstGeom prst="rect">
            <a:avLst/>
          </a:prstGeom>
        </p:spPr>
        <p:txBody>
          <a:bodyPr wrap="square">
            <a:spAutoFit/>
          </a:bodyPr>
          <a:lstStyle/>
          <a:p>
            <a:pPr marL="228600" lvl="0" indent="-228600">
              <a:lnSpc>
                <a:spcPct val="90000"/>
              </a:lnSpc>
              <a:spcBef>
                <a:spcPts val="1000"/>
              </a:spcBef>
              <a:spcAft>
                <a:spcPct val="0"/>
              </a:spcAft>
              <a:buFont typeface="Arial" panose="020B0604020202020204" pitchFamily="34" charset="0"/>
              <a:buChar char="•"/>
              <a:defRPr/>
            </a:pPr>
            <a:r>
              <a:rPr lang="en-US" altLang="zh-CN" sz="2400" noProof="1">
                <a:solidFill>
                  <a:srgbClr val="FF0000"/>
                </a:solidFill>
                <a:latin typeface="华文楷体" panose="02010600040101010101" pitchFamily="2" charset="-122"/>
                <a:ea typeface="华文楷体" panose="02010600040101010101" pitchFamily="2" charset="-122"/>
              </a:rPr>
              <a:t>9</a:t>
            </a:r>
            <a:r>
              <a:rPr lang="zh-CN" altLang="en-US" sz="2400" noProof="1">
                <a:solidFill>
                  <a:srgbClr val="FF0000"/>
                </a:solidFill>
                <a:latin typeface="华文楷体" panose="02010600040101010101" pitchFamily="2" charset="-122"/>
                <a:ea typeface="华文楷体" panose="02010600040101010101" pitchFamily="2" charset="-122"/>
              </a:rPr>
              <a:t>、国家税务总局公告</a:t>
            </a:r>
            <a:r>
              <a:rPr lang="en-US" altLang="zh-CN" sz="2400" noProof="1">
                <a:solidFill>
                  <a:srgbClr val="FF0000"/>
                </a:solidFill>
                <a:latin typeface="华文楷体" panose="02010600040101010101" pitchFamily="2" charset="-122"/>
                <a:ea typeface="华文楷体" panose="02010600040101010101" pitchFamily="2" charset="-122"/>
              </a:rPr>
              <a:t>2017</a:t>
            </a:r>
            <a:r>
              <a:rPr lang="zh-CN" altLang="en-US" sz="2400" noProof="1">
                <a:solidFill>
                  <a:srgbClr val="FF0000"/>
                </a:solidFill>
                <a:latin typeface="华文楷体" panose="02010600040101010101" pitchFamily="2" charset="-122"/>
                <a:ea typeface="华文楷体" panose="02010600040101010101" pitchFamily="2" charset="-122"/>
              </a:rPr>
              <a:t>年第</a:t>
            </a:r>
            <a:r>
              <a:rPr lang="en-US" altLang="zh-CN" sz="2400" noProof="1">
                <a:solidFill>
                  <a:srgbClr val="FF0000"/>
                </a:solidFill>
                <a:latin typeface="华文楷体" panose="02010600040101010101" pitchFamily="2" charset="-122"/>
                <a:ea typeface="华文楷体" panose="02010600040101010101" pitchFamily="2" charset="-122"/>
              </a:rPr>
              <a:t>11</a:t>
            </a:r>
            <a:r>
              <a:rPr lang="zh-CN" altLang="en-US" sz="2400" noProof="1">
                <a:solidFill>
                  <a:srgbClr val="FF0000"/>
                </a:solidFill>
                <a:latin typeface="华文楷体" panose="02010600040101010101" pitchFamily="2" charset="-122"/>
                <a:ea typeface="华文楷体" panose="02010600040101010101" pitchFamily="2" charset="-122"/>
              </a:rPr>
              <a:t>号</a:t>
            </a:r>
            <a:endParaRPr lang="zh-CN" altLang="en-US" sz="2400" noProof="1">
              <a:solidFill>
                <a:srgbClr val="FF0000"/>
              </a:solidFill>
              <a:latin typeface="华文楷体" panose="02010600040101010101" pitchFamily="2" charset="-122"/>
              <a:ea typeface="华文楷体" panose="02010600040101010101" pitchFamily="2" charset="-122"/>
            </a:endParaRPr>
          </a:p>
          <a:p>
            <a:pPr marL="228600" lvl="0" indent="720090">
              <a:lnSpc>
                <a:spcPct val="90000"/>
              </a:lnSpc>
              <a:spcBef>
                <a:spcPts val="1000"/>
              </a:spcBef>
              <a:spcAft>
                <a:spcPct val="0"/>
              </a:spcAft>
              <a:defRPr/>
            </a:pPr>
            <a:r>
              <a:rPr lang="zh-CN" altLang="en-US" sz="2400" noProof="1">
                <a:solidFill>
                  <a:prstClr val="black"/>
                </a:solidFill>
                <a:latin typeface="华文楷体" panose="02010600040101010101" pitchFamily="2" charset="-122"/>
                <a:ea typeface="华文楷体" panose="02010600040101010101" pitchFamily="2" charset="-122"/>
              </a:rPr>
              <a:t>四、一般纳税人</a:t>
            </a:r>
            <a:r>
              <a:rPr lang="zh-CN" altLang="en-US" sz="2400" noProof="1">
                <a:solidFill>
                  <a:srgbClr val="FF0000"/>
                </a:solidFill>
                <a:latin typeface="华文楷体" panose="02010600040101010101" pitchFamily="2" charset="-122"/>
                <a:ea typeface="华文楷体" panose="02010600040101010101" pitchFamily="2" charset="-122"/>
              </a:rPr>
              <a:t>销售电梯的同时提供安装服务</a:t>
            </a:r>
            <a:r>
              <a:rPr lang="zh-CN" altLang="en-US" sz="2400" noProof="1">
                <a:solidFill>
                  <a:prstClr val="black"/>
                </a:solidFill>
                <a:latin typeface="华文楷体" panose="02010600040101010101" pitchFamily="2" charset="-122"/>
                <a:ea typeface="华文楷体" panose="02010600040101010101" pitchFamily="2" charset="-122"/>
              </a:rPr>
              <a:t>，其安装服务可以按照甲供工程选择适用简易计税方法计税。</a:t>
            </a:r>
            <a:br>
              <a:rPr lang="en-US" altLang="zh-CN" sz="2400" dirty="0">
                <a:solidFill>
                  <a:prstClr val="black"/>
                </a:solidFill>
                <a:latin typeface="华文楷体" panose="02010600040101010101" pitchFamily="2" charset="-122"/>
                <a:ea typeface="华文楷体" panose="02010600040101010101" pitchFamily="2" charset="-122"/>
              </a:rPr>
            </a:br>
            <a:r>
              <a:rPr lang="zh-CN" altLang="en-US" sz="2400" noProof="1">
                <a:solidFill>
                  <a:prstClr val="black"/>
                </a:solidFill>
                <a:latin typeface="华文楷体" panose="02010600040101010101" pitchFamily="2" charset="-122"/>
                <a:ea typeface="华文楷体" panose="02010600040101010101" pitchFamily="2" charset="-122"/>
              </a:rPr>
              <a:t>　　纳税人对安装运行后的电梯提供的维护保养服务，按照“其他现代服务”缴纳增值税。</a:t>
            </a:r>
            <a:br>
              <a:rPr lang="en-US" altLang="zh-CN" sz="2400" dirty="0">
                <a:solidFill>
                  <a:prstClr val="black"/>
                </a:solidFill>
                <a:latin typeface="华文楷体" panose="02010600040101010101" pitchFamily="2" charset="-122"/>
                <a:ea typeface="华文楷体" panose="02010600040101010101" pitchFamily="2" charset="-122"/>
              </a:rPr>
            </a:br>
            <a:r>
              <a:rPr lang="zh-CN" altLang="en-US" sz="2400" noProof="1">
                <a:solidFill>
                  <a:prstClr val="black"/>
                </a:solidFill>
                <a:latin typeface="华文楷体" panose="02010600040101010101" pitchFamily="2" charset="-122"/>
                <a:ea typeface="华文楷体" panose="02010600040101010101" pitchFamily="2" charset="-122"/>
              </a:rPr>
              <a:t>　　五、纳税人提供</a:t>
            </a:r>
            <a:r>
              <a:rPr lang="zh-CN" altLang="en-US" sz="2400" noProof="1">
                <a:solidFill>
                  <a:srgbClr val="FF0000"/>
                </a:solidFill>
                <a:latin typeface="华文楷体" panose="02010600040101010101" pitchFamily="2" charset="-122"/>
                <a:ea typeface="华文楷体" panose="02010600040101010101" pitchFamily="2" charset="-122"/>
              </a:rPr>
              <a:t>植物养护服务</a:t>
            </a:r>
            <a:r>
              <a:rPr lang="zh-CN" altLang="en-US" sz="2400" noProof="1">
                <a:solidFill>
                  <a:prstClr val="black"/>
                </a:solidFill>
                <a:latin typeface="华文楷体" panose="02010600040101010101" pitchFamily="2" charset="-122"/>
                <a:ea typeface="华文楷体" panose="02010600040101010101" pitchFamily="2" charset="-122"/>
              </a:rPr>
              <a:t>，按照“其他生活服务”缴纳增值税。</a:t>
            </a:r>
            <a:endParaRPr lang="en-US" altLang="zh-CN" sz="2400" noProof="1">
              <a:solidFill>
                <a:prstClr val="black"/>
              </a:solidFill>
              <a:latin typeface="华文楷体" panose="02010600040101010101" pitchFamily="2" charset="-122"/>
              <a:ea typeface="华文楷体" panose="02010600040101010101" pitchFamily="2" charset="-122"/>
            </a:endParaRPr>
          </a:p>
          <a:p>
            <a:pPr marL="228600" lvl="0" indent="-228600" fontAlgn="base">
              <a:lnSpc>
                <a:spcPct val="90000"/>
              </a:lnSpc>
              <a:spcBef>
                <a:spcPts val="1000"/>
              </a:spcBef>
              <a:spcAft>
                <a:spcPct val="0"/>
              </a:spcAft>
              <a:buFont typeface="Arial" panose="020B0604020202020204" pitchFamily="34" charset="0"/>
              <a:buChar char="•"/>
            </a:pPr>
            <a:r>
              <a:rPr lang="en-US" altLang="zh-CN" sz="2400" b="1" dirty="0">
                <a:solidFill>
                  <a:srgbClr val="FF0000"/>
                </a:solidFill>
                <a:latin typeface="华文楷体" panose="02010600040101010101" pitchFamily="2" charset="-122"/>
                <a:ea typeface="华文楷体" panose="02010600040101010101" pitchFamily="2" charset="-122"/>
              </a:rPr>
              <a:t>10</a:t>
            </a:r>
            <a:r>
              <a:rPr lang="zh-CN" altLang="en-US" sz="2400" b="1" dirty="0">
                <a:solidFill>
                  <a:srgbClr val="FF0000"/>
                </a:solidFill>
                <a:latin typeface="华文楷体" panose="02010600040101010101" pitchFamily="2" charset="-122"/>
                <a:ea typeface="华文楷体" panose="02010600040101010101" pitchFamily="2" charset="-122"/>
              </a:rPr>
              <a:t>、财税</a:t>
            </a:r>
            <a:r>
              <a:rPr lang="en-US" altLang="zh-CN" sz="2400" b="1" dirty="0">
                <a:solidFill>
                  <a:srgbClr val="FF0000"/>
                </a:solidFill>
                <a:latin typeface="华文楷体" panose="02010600040101010101" pitchFamily="2" charset="-122"/>
                <a:ea typeface="华文楷体" panose="02010600040101010101" pitchFamily="2" charset="-122"/>
              </a:rPr>
              <a:t>【2017】58</a:t>
            </a:r>
            <a:endParaRPr lang="en-US" altLang="zh-CN" sz="2400" b="1" dirty="0">
              <a:solidFill>
                <a:srgbClr val="FF0000"/>
              </a:solidFill>
              <a:latin typeface="华文楷体" panose="02010600040101010101" pitchFamily="2" charset="-122"/>
              <a:ea typeface="华文楷体" panose="02010600040101010101" pitchFamily="2" charset="-122"/>
            </a:endParaRPr>
          </a:p>
          <a:p>
            <a:pPr marL="228600" lvl="0" indent="-228600" fontAlgn="base">
              <a:lnSpc>
                <a:spcPct val="90000"/>
              </a:lnSpc>
              <a:spcBef>
                <a:spcPts val="1000"/>
              </a:spcBef>
              <a:spcAft>
                <a:spcPct val="0"/>
              </a:spcAft>
              <a:buFont typeface="Arial" panose="020B0604020202020204" pitchFamily="34" charset="0"/>
              <a:buChar char="•"/>
            </a:pPr>
            <a:r>
              <a:rPr lang="zh-CN" altLang="en-US" sz="2400" dirty="0">
                <a:solidFill>
                  <a:prstClr val="black"/>
                </a:solidFill>
                <a:latin typeface="华文楷体" panose="02010600040101010101" pitchFamily="2" charset="-122"/>
                <a:ea typeface="华文楷体" panose="02010600040101010101" pitchFamily="2" charset="-122"/>
              </a:rPr>
              <a:t>一、建筑工程</a:t>
            </a:r>
            <a:r>
              <a:rPr lang="zh-CN" altLang="en-US" sz="2400" dirty="0">
                <a:solidFill>
                  <a:srgbClr val="FF0000"/>
                </a:solidFill>
                <a:latin typeface="华文楷体" panose="02010600040101010101" pitchFamily="2" charset="-122"/>
                <a:ea typeface="华文楷体" panose="02010600040101010101" pitchFamily="2" charset="-122"/>
              </a:rPr>
              <a:t>总承包单位</a:t>
            </a:r>
            <a:r>
              <a:rPr lang="zh-CN" altLang="en-US" sz="2400" dirty="0">
                <a:solidFill>
                  <a:prstClr val="black"/>
                </a:solidFill>
                <a:latin typeface="华文楷体" panose="02010600040101010101" pitchFamily="2" charset="-122"/>
                <a:ea typeface="华文楷体" panose="02010600040101010101" pitchFamily="2" charset="-122"/>
              </a:rPr>
              <a:t>为房屋建筑的</a:t>
            </a:r>
            <a:r>
              <a:rPr lang="zh-CN" altLang="en-US" sz="2400" dirty="0">
                <a:solidFill>
                  <a:srgbClr val="FF0000"/>
                </a:solidFill>
                <a:latin typeface="华文楷体" panose="02010600040101010101" pitchFamily="2" charset="-122"/>
                <a:ea typeface="华文楷体" panose="02010600040101010101" pitchFamily="2" charset="-122"/>
              </a:rPr>
              <a:t>地基与基础、主体结构</a:t>
            </a:r>
            <a:r>
              <a:rPr lang="zh-CN" altLang="en-US" sz="2400" dirty="0">
                <a:solidFill>
                  <a:prstClr val="black"/>
                </a:solidFill>
                <a:latin typeface="华文楷体" panose="02010600040101010101" pitchFamily="2" charset="-122"/>
                <a:ea typeface="华文楷体" panose="02010600040101010101" pitchFamily="2" charset="-122"/>
              </a:rPr>
              <a:t>提供工程服务，建设单位</a:t>
            </a:r>
            <a:r>
              <a:rPr lang="zh-CN" altLang="en-US" sz="2400" dirty="0">
                <a:solidFill>
                  <a:srgbClr val="FF0000"/>
                </a:solidFill>
                <a:latin typeface="华文楷体" panose="02010600040101010101" pitchFamily="2" charset="-122"/>
                <a:ea typeface="华文楷体" panose="02010600040101010101" pitchFamily="2" charset="-122"/>
              </a:rPr>
              <a:t>自行采购全部或部分钢材、混凝土、砌体材料、预制构件的</a:t>
            </a:r>
            <a:r>
              <a:rPr lang="zh-CN" altLang="en-US" sz="2400" dirty="0">
                <a:solidFill>
                  <a:prstClr val="black"/>
                </a:solidFill>
                <a:latin typeface="华文楷体" panose="02010600040101010101" pitchFamily="2" charset="-122"/>
                <a:ea typeface="华文楷体" panose="02010600040101010101" pitchFamily="2" charset="-122"/>
              </a:rPr>
              <a:t>，适用简易计税方法计税。</a:t>
            </a:r>
            <a:endParaRPr lang="zh-CN" altLang="en-US" sz="2400" dirty="0">
              <a:solidFill>
                <a:prstClr val="black"/>
              </a:solidFill>
              <a:latin typeface="华文楷体" panose="02010600040101010101" pitchFamily="2" charset="-122"/>
              <a:ea typeface="华文楷体" panose="02010600040101010101" pitchFamily="2" charset="-122"/>
            </a:endParaRPr>
          </a:p>
          <a:p>
            <a:pPr marL="228600" lvl="0" indent="-228600" fontAlgn="base">
              <a:lnSpc>
                <a:spcPct val="90000"/>
              </a:lnSpc>
              <a:spcBef>
                <a:spcPts val="1000"/>
              </a:spcBef>
              <a:spcAft>
                <a:spcPct val="0"/>
              </a:spcAft>
              <a:buFont typeface="Arial" panose="020B0604020202020204" pitchFamily="34" charset="0"/>
              <a:buChar char="•"/>
            </a:pPr>
            <a:r>
              <a:rPr lang="zh-CN" altLang="en-US" sz="2400" dirty="0">
                <a:solidFill>
                  <a:prstClr val="black"/>
                </a:solidFill>
                <a:latin typeface="华文楷体" panose="02010600040101010101" pitchFamily="2" charset="-122"/>
                <a:ea typeface="华文楷体" panose="02010600040101010101" pitchFamily="2" charset="-122"/>
              </a:rPr>
              <a:t>　　地基与基础、主体结构的范围，按照</a:t>
            </a:r>
            <a:r>
              <a:rPr lang="en-US" altLang="zh-CN" sz="2400" dirty="0">
                <a:solidFill>
                  <a:prstClr val="black"/>
                </a:solidFill>
                <a:latin typeface="华文楷体" panose="02010600040101010101" pitchFamily="2" charset="-122"/>
                <a:ea typeface="华文楷体" panose="02010600040101010101" pitchFamily="2" charset="-122"/>
              </a:rPr>
              <a:t>《</a:t>
            </a:r>
            <a:r>
              <a:rPr lang="zh-CN" altLang="en-US" sz="2400" dirty="0">
                <a:solidFill>
                  <a:prstClr val="black"/>
                </a:solidFill>
                <a:latin typeface="华文楷体" panose="02010600040101010101" pitchFamily="2" charset="-122"/>
                <a:ea typeface="华文楷体" panose="02010600040101010101" pitchFamily="2" charset="-122"/>
              </a:rPr>
              <a:t>建筑工程施工质量验收统一标准</a:t>
            </a:r>
            <a:r>
              <a:rPr lang="en-US" altLang="zh-CN" sz="2400" dirty="0">
                <a:solidFill>
                  <a:prstClr val="black"/>
                </a:solidFill>
                <a:latin typeface="华文楷体" panose="02010600040101010101" pitchFamily="2" charset="-122"/>
                <a:ea typeface="华文楷体" panose="02010600040101010101" pitchFamily="2" charset="-122"/>
              </a:rPr>
              <a:t>》</a:t>
            </a:r>
            <a:r>
              <a:rPr lang="zh-CN" altLang="en-US" sz="2400" dirty="0">
                <a:solidFill>
                  <a:prstClr val="black"/>
                </a:solidFill>
                <a:latin typeface="华文楷体" panose="02010600040101010101" pitchFamily="2" charset="-122"/>
                <a:ea typeface="华文楷体" panose="02010600040101010101" pitchFamily="2" charset="-122"/>
              </a:rPr>
              <a:t>（</a:t>
            </a:r>
            <a:r>
              <a:rPr lang="en-US" altLang="zh-CN" sz="2400" dirty="0">
                <a:solidFill>
                  <a:prstClr val="black"/>
                </a:solidFill>
                <a:latin typeface="华文楷体" panose="02010600040101010101" pitchFamily="2" charset="-122"/>
                <a:ea typeface="华文楷体" panose="02010600040101010101" pitchFamily="2" charset="-122"/>
              </a:rPr>
              <a:t>GB50300-2013</a:t>
            </a:r>
            <a:r>
              <a:rPr lang="zh-CN" altLang="en-US" sz="2400" dirty="0">
                <a:solidFill>
                  <a:prstClr val="black"/>
                </a:solidFill>
                <a:latin typeface="华文楷体" panose="02010600040101010101" pitchFamily="2" charset="-122"/>
                <a:ea typeface="华文楷体" panose="02010600040101010101" pitchFamily="2" charset="-122"/>
              </a:rPr>
              <a:t>）附录</a:t>
            </a:r>
            <a:r>
              <a:rPr lang="en-US" altLang="zh-CN" sz="2400" dirty="0">
                <a:solidFill>
                  <a:prstClr val="black"/>
                </a:solidFill>
                <a:latin typeface="华文楷体" panose="02010600040101010101" pitchFamily="2" charset="-122"/>
                <a:ea typeface="华文楷体" panose="02010600040101010101" pitchFamily="2" charset="-122"/>
              </a:rPr>
              <a:t>B《</a:t>
            </a:r>
            <a:r>
              <a:rPr lang="zh-CN" altLang="en-US" sz="2400" dirty="0">
                <a:solidFill>
                  <a:prstClr val="black"/>
                </a:solidFill>
                <a:latin typeface="华文楷体" panose="02010600040101010101" pitchFamily="2" charset="-122"/>
                <a:ea typeface="华文楷体" panose="02010600040101010101" pitchFamily="2" charset="-122"/>
              </a:rPr>
              <a:t>建筑工程的分部工程、分项工程划分</a:t>
            </a:r>
            <a:r>
              <a:rPr lang="en-US" altLang="zh-CN" sz="2400" dirty="0">
                <a:solidFill>
                  <a:prstClr val="black"/>
                </a:solidFill>
                <a:latin typeface="华文楷体" panose="02010600040101010101" pitchFamily="2" charset="-122"/>
                <a:ea typeface="华文楷体" panose="02010600040101010101" pitchFamily="2" charset="-122"/>
              </a:rPr>
              <a:t>》</a:t>
            </a:r>
            <a:r>
              <a:rPr lang="zh-CN" altLang="en-US" sz="2400" dirty="0">
                <a:solidFill>
                  <a:prstClr val="black"/>
                </a:solidFill>
                <a:latin typeface="华文楷体" panose="02010600040101010101" pitchFamily="2" charset="-122"/>
                <a:ea typeface="华文楷体" panose="02010600040101010101" pitchFamily="2" charset="-122"/>
              </a:rPr>
              <a:t>中的“地基与基础”“主体结构”分部工程的范围执行</a:t>
            </a:r>
            <a:r>
              <a:rPr lang="zh-CN" altLang="en-US" sz="2800" dirty="0">
                <a:solidFill>
                  <a:prstClr val="black"/>
                </a:solidFill>
                <a:latin typeface="华文楷体" panose="02010600040101010101" pitchFamily="2" charset="-122"/>
                <a:ea typeface="华文楷体" panose="02010600040101010101" pitchFamily="2" charset="-122"/>
              </a:rPr>
              <a:t>。</a:t>
            </a:r>
            <a:endParaRPr lang="zh-CN" altLang="en-US" sz="2800" dirty="0">
              <a:solidFill>
                <a:prstClr val="black"/>
              </a:solidFill>
              <a:latin typeface="华文楷体" panose="02010600040101010101" pitchFamily="2" charset="-122"/>
              <a:ea typeface="华文楷体" panose="02010600040101010101" pitchFamily="2" charset="-122"/>
            </a:endParaRPr>
          </a:p>
          <a:p>
            <a:pPr marL="228600" lvl="0" indent="720090">
              <a:lnSpc>
                <a:spcPct val="90000"/>
              </a:lnSpc>
              <a:spcBef>
                <a:spcPts val="1000"/>
              </a:spcBef>
              <a:spcAft>
                <a:spcPct val="0"/>
              </a:spcAft>
              <a:defRPr/>
            </a:pPr>
            <a:endParaRPr lang="zh-CN" altLang="zh-CN" sz="2800" noProof="1">
              <a:solidFill>
                <a:prstClr val="black"/>
              </a:solidFill>
              <a:latin typeface="华文楷体" panose="02010600040101010101" pitchFamily="2" charset="-122"/>
              <a:ea typeface="华文楷体" panose="02010600040101010101" pitchFamily="2" charset="-122"/>
            </a:endParaRPr>
          </a:p>
        </p:txBody>
      </p:sp>
      <p:pic>
        <p:nvPicPr>
          <p:cNvPr id="3" name="图片 2"/>
          <p:cNvPicPr>
            <a:picLocks noChangeAspect="1"/>
          </p:cNvPicPr>
          <p:nvPr/>
        </p:nvPicPr>
        <p:blipFill>
          <a:blip r:embed="rId1"/>
          <a:stretch>
            <a:fillRect/>
          </a:stretch>
        </p:blipFill>
        <p:spPr>
          <a:xfrm>
            <a:off x="1410911" y="335585"/>
            <a:ext cx="6358679" cy="963251"/>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1034858" y="1639159"/>
            <a:ext cx="10096729" cy="3464346"/>
          </a:xfrm>
          <a:prstGeom prst="rect">
            <a:avLst/>
          </a:prstGeom>
        </p:spPr>
        <p:txBody>
          <a:bodyPr wrap="square">
            <a:spAutoFit/>
          </a:bodyPr>
          <a:lstStyle/>
          <a:p>
            <a:pPr lvl="0">
              <a:lnSpc>
                <a:spcPct val="90000"/>
              </a:lnSpc>
              <a:spcBef>
                <a:spcPts val="1000"/>
              </a:spcBef>
              <a:spcAft>
                <a:spcPct val="0"/>
              </a:spcAft>
              <a:buFont typeface="Arial" panose="020B0604020202020204" pitchFamily="34" charset="0"/>
              <a:buChar char="•"/>
              <a:defRPr/>
            </a:pPr>
            <a:r>
              <a:rPr lang="en-US" altLang="zh-CN" sz="2600" noProof="1">
                <a:solidFill>
                  <a:srgbClr val="FF0000"/>
                </a:solidFill>
                <a:latin typeface="华文楷体" panose="02010600040101010101" pitchFamily="2" charset="-122"/>
                <a:ea typeface="华文楷体" panose="02010600040101010101" pitchFamily="2" charset="-122"/>
              </a:rPr>
              <a:t>11</a:t>
            </a:r>
            <a:r>
              <a:rPr lang="zh-CN" altLang="en-US" sz="2600" noProof="1">
                <a:solidFill>
                  <a:srgbClr val="FF0000"/>
                </a:solidFill>
                <a:latin typeface="华文楷体" panose="02010600040101010101" pitchFamily="2" charset="-122"/>
                <a:ea typeface="华文楷体" panose="02010600040101010101" pitchFamily="2" charset="-122"/>
              </a:rPr>
              <a:t>、国家税务总局公告</a:t>
            </a:r>
            <a:r>
              <a:rPr lang="en-US" altLang="zh-CN" sz="2600" noProof="1">
                <a:solidFill>
                  <a:srgbClr val="FF0000"/>
                </a:solidFill>
                <a:latin typeface="华文楷体" panose="02010600040101010101" pitchFamily="2" charset="-122"/>
                <a:ea typeface="华文楷体" panose="02010600040101010101" pitchFamily="2" charset="-122"/>
              </a:rPr>
              <a:t>2018</a:t>
            </a:r>
            <a:r>
              <a:rPr lang="zh-CN" altLang="en-US" sz="2600" noProof="1">
                <a:solidFill>
                  <a:srgbClr val="FF0000"/>
                </a:solidFill>
                <a:latin typeface="华文楷体" panose="02010600040101010101" pitchFamily="2" charset="-122"/>
                <a:ea typeface="华文楷体" panose="02010600040101010101" pitchFamily="2" charset="-122"/>
              </a:rPr>
              <a:t>年第</a:t>
            </a:r>
            <a:r>
              <a:rPr lang="en-US" altLang="zh-CN" sz="2600" noProof="1">
                <a:solidFill>
                  <a:srgbClr val="FF0000"/>
                </a:solidFill>
                <a:latin typeface="华文楷体" panose="02010600040101010101" pitchFamily="2" charset="-122"/>
                <a:ea typeface="华文楷体" panose="02010600040101010101" pitchFamily="2" charset="-122"/>
              </a:rPr>
              <a:t>42</a:t>
            </a:r>
            <a:r>
              <a:rPr lang="zh-CN" altLang="en-US" sz="2600" noProof="1">
                <a:solidFill>
                  <a:srgbClr val="FF0000"/>
                </a:solidFill>
                <a:latin typeface="华文楷体" panose="02010600040101010101" pitchFamily="2" charset="-122"/>
                <a:ea typeface="华文楷体" panose="02010600040101010101" pitchFamily="2" charset="-122"/>
              </a:rPr>
              <a:t>号</a:t>
            </a:r>
            <a:endParaRPr lang="zh-CN" altLang="en-US" sz="2600" noProof="1">
              <a:solidFill>
                <a:srgbClr val="FF0000"/>
              </a:solidFill>
              <a:latin typeface="华文楷体" panose="02010600040101010101" pitchFamily="2" charset="-122"/>
              <a:ea typeface="华文楷体" panose="02010600040101010101" pitchFamily="2" charset="-122"/>
            </a:endParaRPr>
          </a:p>
          <a:p>
            <a:pPr lvl="0">
              <a:lnSpc>
                <a:spcPct val="90000"/>
              </a:lnSpc>
              <a:spcBef>
                <a:spcPts val="1000"/>
              </a:spcBef>
              <a:spcAft>
                <a:spcPct val="0"/>
              </a:spcAft>
              <a:buFont typeface="Arial" panose="020B0604020202020204" pitchFamily="34" charset="0"/>
              <a:buChar char="•"/>
              <a:defRPr/>
            </a:pPr>
            <a:r>
              <a:rPr lang="zh-CN" altLang="en-US" sz="2600" noProof="1">
                <a:solidFill>
                  <a:prstClr val="black"/>
                </a:solidFill>
                <a:latin typeface="华文楷体" panose="02010600040101010101" pitchFamily="2" charset="-122"/>
                <a:ea typeface="华文楷体" panose="02010600040101010101" pitchFamily="2" charset="-122"/>
              </a:rPr>
              <a:t>六、一般纳税人</a:t>
            </a:r>
            <a:r>
              <a:rPr lang="zh-CN" altLang="en-US" sz="2600" noProof="1">
                <a:solidFill>
                  <a:srgbClr val="FF0000"/>
                </a:solidFill>
                <a:latin typeface="华文楷体" panose="02010600040101010101" pitchFamily="2" charset="-122"/>
                <a:ea typeface="华文楷体" panose="02010600040101010101" pitchFamily="2" charset="-122"/>
              </a:rPr>
              <a:t>销售</a:t>
            </a:r>
            <a:r>
              <a:rPr lang="zh-CN" altLang="en-US" sz="2600" noProof="1">
                <a:solidFill>
                  <a:srgbClr val="FF0000"/>
                </a:solidFill>
                <a:highlight>
                  <a:srgbClr val="FFFF00"/>
                </a:highlight>
                <a:latin typeface="华文楷体" panose="02010600040101010101" pitchFamily="2" charset="-122"/>
                <a:ea typeface="华文楷体" panose="02010600040101010101" pitchFamily="2" charset="-122"/>
              </a:rPr>
              <a:t>自产</a:t>
            </a:r>
            <a:r>
              <a:rPr lang="zh-CN" altLang="en-US" sz="2600" noProof="1">
                <a:solidFill>
                  <a:srgbClr val="FF0000"/>
                </a:solidFill>
                <a:latin typeface="华文楷体" panose="02010600040101010101" pitchFamily="2" charset="-122"/>
                <a:ea typeface="华文楷体" panose="02010600040101010101" pitchFamily="2" charset="-122"/>
              </a:rPr>
              <a:t>机器设备的同时提供安装服务</a:t>
            </a:r>
            <a:r>
              <a:rPr lang="zh-CN" altLang="en-US" sz="2600" noProof="1">
                <a:solidFill>
                  <a:prstClr val="black"/>
                </a:solidFill>
                <a:latin typeface="华文楷体" panose="02010600040101010101" pitchFamily="2" charset="-122"/>
                <a:ea typeface="华文楷体" panose="02010600040101010101" pitchFamily="2" charset="-122"/>
              </a:rPr>
              <a:t>，应分别核算机器设备和安装服务的销售额，</a:t>
            </a:r>
            <a:r>
              <a:rPr lang="zh-CN" altLang="en-US" sz="2600" noProof="1">
                <a:solidFill>
                  <a:srgbClr val="FF0000"/>
                </a:solidFill>
                <a:latin typeface="华文楷体" panose="02010600040101010101" pitchFamily="2" charset="-122"/>
                <a:ea typeface="华文楷体" panose="02010600040101010101" pitchFamily="2" charset="-122"/>
              </a:rPr>
              <a:t>安装服务可以按照甲供工程选择适用简易计税方法计税。</a:t>
            </a:r>
            <a:br>
              <a:rPr lang="zh-CN" altLang="en-US" sz="2600" dirty="0">
                <a:solidFill>
                  <a:prstClr val="black"/>
                </a:solidFill>
                <a:latin typeface="华文楷体" panose="02010600040101010101" pitchFamily="2" charset="-122"/>
                <a:ea typeface="华文楷体" panose="02010600040101010101" pitchFamily="2" charset="-122"/>
              </a:rPr>
            </a:br>
            <a:r>
              <a:rPr lang="zh-CN" altLang="en-US" sz="2600" noProof="1">
                <a:solidFill>
                  <a:prstClr val="black"/>
                </a:solidFill>
                <a:latin typeface="华文楷体" panose="02010600040101010101" pitchFamily="2" charset="-122"/>
                <a:ea typeface="华文楷体" panose="02010600040101010101" pitchFamily="2" charset="-122"/>
              </a:rPr>
              <a:t>　　一般纳税人</a:t>
            </a:r>
            <a:r>
              <a:rPr lang="zh-CN" altLang="en-US" sz="2600" noProof="1">
                <a:solidFill>
                  <a:srgbClr val="FF0000"/>
                </a:solidFill>
                <a:latin typeface="华文楷体" panose="02010600040101010101" pitchFamily="2" charset="-122"/>
                <a:ea typeface="华文楷体" panose="02010600040101010101" pitchFamily="2" charset="-122"/>
              </a:rPr>
              <a:t>销售</a:t>
            </a:r>
            <a:r>
              <a:rPr lang="zh-CN" altLang="en-US" sz="2600" noProof="1">
                <a:solidFill>
                  <a:srgbClr val="FF0000"/>
                </a:solidFill>
                <a:highlight>
                  <a:srgbClr val="FFFF00"/>
                </a:highlight>
                <a:latin typeface="华文楷体" panose="02010600040101010101" pitchFamily="2" charset="-122"/>
                <a:ea typeface="华文楷体" panose="02010600040101010101" pitchFamily="2" charset="-122"/>
              </a:rPr>
              <a:t>外购</a:t>
            </a:r>
            <a:r>
              <a:rPr lang="zh-CN" altLang="en-US" sz="2600" noProof="1">
                <a:solidFill>
                  <a:srgbClr val="FF0000"/>
                </a:solidFill>
                <a:latin typeface="华文楷体" panose="02010600040101010101" pitchFamily="2" charset="-122"/>
                <a:ea typeface="华文楷体" panose="02010600040101010101" pitchFamily="2" charset="-122"/>
              </a:rPr>
              <a:t>机器设备的同时提供安装服务</a:t>
            </a:r>
            <a:r>
              <a:rPr lang="zh-CN" altLang="en-US" sz="2600" noProof="1">
                <a:solidFill>
                  <a:prstClr val="black"/>
                </a:solidFill>
                <a:latin typeface="华文楷体" panose="02010600040101010101" pitchFamily="2" charset="-122"/>
                <a:ea typeface="华文楷体" panose="02010600040101010101" pitchFamily="2" charset="-122"/>
              </a:rPr>
              <a:t>，如果已经按照兼营的有关规定，分别核算机器设备和安装服务的销售额，安装服务可以按照甲供工程选择适用简易计税方法计税。</a:t>
            </a:r>
            <a:br>
              <a:rPr lang="zh-CN" altLang="en-US" sz="2600" dirty="0">
                <a:solidFill>
                  <a:prstClr val="black"/>
                </a:solidFill>
                <a:latin typeface="华文楷体" panose="02010600040101010101" pitchFamily="2" charset="-122"/>
                <a:ea typeface="华文楷体" panose="02010600040101010101" pitchFamily="2" charset="-122"/>
              </a:rPr>
            </a:br>
            <a:r>
              <a:rPr lang="zh-CN" altLang="en-US" sz="2600" noProof="1">
                <a:solidFill>
                  <a:prstClr val="black"/>
                </a:solidFill>
                <a:latin typeface="华文楷体" panose="02010600040101010101" pitchFamily="2" charset="-122"/>
                <a:ea typeface="华文楷体" panose="02010600040101010101" pitchFamily="2" charset="-122"/>
              </a:rPr>
              <a:t>　　纳税人对安装运行后的机器设备提供的</a:t>
            </a:r>
            <a:r>
              <a:rPr lang="zh-CN" altLang="en-US" sz="2600" noProof="1">
                <a:solidFill>
                  <a:srgbClr val="FF0000"/>
                </a:solidFill>
                <a:latin typeface="华文楷体" panose="02010600040101010101" pitchFamily="2" charset="-122"/>
                <a:ea typeface="华文楷体" panose="02010600040101010101" pitchFamily="2" charset="-122"/>
              </a:rPr>
              <a:t>维护保养服务</a:t>
            </a:r>
            <a:r>
              <a:rPr lang="zh-CN" altLang="en-US" sz="2600" noProof="1">
                <a:solidFill>
                  <a:prstClr val="black"/>
                </a:solidFill>
                <a:latin typeface="华文楷体" panose="02010600040101010101" pitchFamily="2" charset="-122"/>
                <a:ea typeface="华文楷体" panose="02010600040101010101" pitchFamily="2" charset="-122"/>
              </a:rPr>
              <a:t>，按照“其他现代服务”缴纳增值税。 </a:t>
            </a:r>
            <a:endParaRPr lang="zh-CN" altLang="en-US" sz="2600" noProof="1">
              <a:solidFill>
                <a:prstClr val="black"/>
              </a:solidFill>
              <a:latin typeface="华文楷体" panose="02010600040101010101" pitchFamily="2" charset="-122"/>
              <a:ea typeface="华文楷体" panose="02010600040101010101" pitchFamily="2" charset="-122"/>
            </a:endParaRPr>
          </a:p>
        </p:txBody>
      </p:sp>
      <p:pic>
        <p:nvPicPr>
          <p:cNvPr id="3" name="图片 2"/>
          <p:cNvPicPr>
            <a:picLocks noChangeAspect="1"/>
          </p:cNvPicPr>
          <p:nvPr/>
        </p:nvPicPr>
        <p:blipFill>
          <a:blip r:embed="rId1"/>
          <a:stretch>
            <a:fillRect/>
          </a:stretch>
        </p:blipFill>
        <p:spPr>
          <a:xfrm>
            <a:off x="1396913" y="521750"/>
            <a:ext cx="6364776" cy="963251"/>
          </a:xfrm>
          <a:prstGeom prst="rect">
            <a:avLst/>
          </a:prstGeom>
        </p:spPr>
      </p:pic>
    </p:spTree>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封面">
  <a:themeElements>
    <a:clrScheme name="1_Office 主题 1">
      <a:dk1>
        <a:srgbClr val="000000"/>
      </a:dk1>
      <a:lt1>
        <a:srgbClr val="FFFFFF"/>
      </a:lt1>
      <a:dk2>
        <a:srgbClr val="44546A"/>
      </a:dk2>
      <a:lt2>
        <a:srgbClr val="E7E6E6"/>
      </a:lt2>
      <a:accent1>
        <a:srgbClr val="475F77"/>
      </a:accent1>
      <a:accent2>
        <a:srgbClr val="D74B4B"/>
      </a:accent2>
      <a:accent3>
        <a:srgbClr val="FFFFFF"/>
      </a:accent3>
      <a:accent4>
        <a:srgbClr val="000000"/>
      </a:accent4>
      <a:accent5>
        <a:srgbClr val="B1B6BD"/>
      </a:accent5>
      <a:accent6>
        <a:srgbClr val="C34343"/>
      </a:accent6>
      <a:hlink>
        <a:srgbClr val="D74B4B"/>
      </a:hlink>
      <a:folHlink>
        <a:srgbClr val="869FB7"/>
      </a:folHlink>
    </a:clrScheme>
    <a:fontScheme name="1_Office 主题">
      <a:majorFont>
        <a:latin typeface="Segoe UI Light"/>
        <a:ea typeface="微软雅黑 Light"/>
        <a:cs typeface=""/>
      </a:majorFont>
      <a:minorFont>
        <a:latin typeface="Segoe UI"/>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 typeface="Arial" panose="020B0604020202020204" pitchFamily="34" charset="0"/>
          <a:buNone/>
          <a:defRPr kumimoji="0" lang="zh-TW" altLang="zh-CN" sz="1800" b="0" i="0" u="none" strike="noStrike" cap="none" normalizeH="0" baseline="0" smtClean="0">
            <a:ln>
              <a:noFill/>
            </a:ln>
            <a:solidFill>
              <a:schemeClr val="tx1"/>
            </a:solidFill>
            <a:effectLst/>
            <a:latin typeface="Segoe UI" panose="020B0502040204020203" pitchFamily="34" charset="0"/>
            <a:ea typeface="微软雅黑" panose="020B0503020204020204" pitchFamily="34"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 typeface="Arial" panose="020B0604020202020204" pitchFamily="34" charset="0"/>
          <a:buNone/>
          <a:defRPr kumimoji="0" lang="zh-TW" altLang="zh-CN" sz="1800" b="0" i="0" u="none" strike="noStrike" cap="none" normalizeH="0" baseline="0" smtClean="0">
            <a:ln>
              <a:noFill/>
            </a:ln>
            <a:solidFill>
              <a:schemeClr val="tx1"/>
            </a:solidFill>
            <a:effectLst/>
            <a:latin typeface="Segoe UI" panose="020B0502040204020203" pitchFamily="34" charset="0"/>
            <a:ea typeface="微软雅黑" panose="020B0503020204020204" pitchFamily="34" charset="-122"/>
          </a:defRPr>
        </a:defPPr>
      </a:lstStyle>
    </a:lnDef>
  </a:objectDefaults>
  <a:extraClrSchemeLst>
    <a:extraClrScheme>
      <a:clrScheme name="1_Office 主题 1">
        <a:dk1>
          <a:srgbClr val="000000"/>
        </a:dk1>
        <a:lt1>
          <a:srgbClr val="FFFFFF"/>
        </a:lt1>
        <a:dk2>
          <a:srgbClr val="44546A"/>
        </a:dk2>
        <a:lt2>
          <a:srgbClr val="E7E6E6"/>
        </a:lt2>
        <a:accent1>
          <a:srgbClr val="475F77"/>
        </a:accent1>
        <a:accent2>
          <a:srgbClr val="D74B4B"/>
        </a:accent2>
        <a:accent3>
          <a:srgbClr val="FFFFFF"/>
        </a:accent3>
        <a:accent4>
          <a:srgbClr val="000000"/>
        </a:accent4>
        <a:accent5>
          <a:srgbClr val="B1B6BD"/>
        </a:accent5>
        <a:accent6>
          <a:srgbClr val="C34343"/>
        </a:accent6>
        <a:hlink>
          <a:srgbClr val="D74B4B"/>
        </a:hlink>
        <a:folHlink>
          <a:srgbClr val="869FB7"/>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2_Office 主题">
  <a:themeElements>
    <a:clrScheme name="4_Office 主题 1">
      <a:dk1>
        <a:srgbClr val="000000"/>
      </a:dk1>
      <a:lt1>
        <a:srgbClr val="FFFFFF"/>
      </a:lt1>
      <a:dk2>
        <a:srgbClr val="44546A"/>
      </a:dk2>
      <a:lt2>
        <a:srgbClr val="E7E6E6"/>
      </a:lt2>
      <a:accent1>
        <a:srgbClr val="475F77"/>
      </a:accent1>
      <a:accent2>
        <a:srgbClr val="D74B4B"/>
      </a:accent2>
      <a:accent3>
        <a:srgbClr val="FFFFFF"/>
      </a:accent3>
      <a:accent4>
        <a:srgbClr val="000000"/>
      </a:accent4>
      <a:accent5>
        <a:srgbClr val="B1B6BD"/>
      </a:accent5>
      <a:accent6>
        <a:srgbClr val="C34343"/>
      </a:accent6>
      <a:hlink>
        <a:srgbClr val="D74B4B"/>
      </a:hlink>
      <a:folHlink>
        <a:srgbClr val="869FB7"/>
      </a:folHlink>
    </a:clrScheme>
    <a:fontScheme name="4_Office 主题">
      <a:majorFont>
        <a:latin typeface="Segoe UI Light"/>
        <a:ea typeface="微软雅黑 Light"/>
        <a:cs typeface=""/>
      </a:majorFont>
      <a:minorFont>
        <a:latin typeface="Segoe UI"/>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 typeface="Arial" panose="020B0604020202020204" pitchFamily="34" charset="0"/>
          <a:buNone/>
          <a:defRPr kumimoji="0" lang="zh-TW" altLang="zh-CN" sz="1800" b="0" i="0" u="none" strike="noStrike" cap="none" normalizeH="0" baseline="0" smtClean="0">
            <a:ln>
              <a:noFill/>
            </a:ln>
            <a:solidFill>
              <a:schemeClr val="tx1"/>
            </a:solidFill>
            <a:effectLst/>
            <a:latin typeface="Segoe UI" panose="020B0502040204020203" pitchFamily="34" charset="0"/>
            <a:ea typeface="微软雅黑" panose="020B0503020204020204" pitchFamily="34"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 typeface="Arial" panose="020B0604020202020204" pitchFamily="34" charset="0"/>
          <a:buNone/>
          <a:defRPr kumimoji="0" lang="zh-TW" altLang="zh-CN" sz="1800" b="0" i="0" u="none" strike="noStrike" cap="none" normalizeH="0" baseline="0" smtClean="0">
            <a:ln>
              <a:noFill/>
            </a:ln>
            <a:solidFill>
              <a:schemeClr val="tx1"/>
            </a:solidFill>
            <a:effectLst/>
            <a:latin typeface="Segoe UI" panose="020B0502040204020203" pitchFamily="34" charset="0"/>
            <a:ea typeface="微软雅黑" panose="020B0503020204020204" pitchFamily="34" charset="-122"/>
          </a:defRPr>
        </a:defPPr>
      </a:lstStyle>
    </a:lnDef>
  </a:objectDefaults>
  <a:extraClrSchemeLst>
    <a:extraClrScheme>
      <a:clrScheme name="4_Office 主题 1">
        <a:dk1>
          <a:srgbClr val="000000"/>
        </a:dk1>
        <a:lt1>
          <a:srgbClr val="FFFFFF"/>
        </a:lt1>
        <a:dk2>
          <a:srgbClr val="44546A"/>
        </a:dk2>
        <a:lt2>
          <a:srgbClr val="E7E6E6"/>
        </a:lt2>
        <a:accent1>
          <a:srgbClr val="475F77"/>
        </a:accent1>
        <a:accent2>
          <a:srgbClr val="D74B4B"/>
        </a:accent2>
        <a:accent3>
          <a:srgbClr val="FFFFFF"/>
        </a:accent3>
        <a:accent4>
          <a:srgbClr val="000000"/>
        </a:accent4>
        <a:accent5>
          <a:srgbClr val="B1B6BD"/>
        </a:accent5>
        <a:accent6>
          <a:srgbClr val="C34343"/>
        </a:accent6>
        <a:hlink>
          <a:srgbClr val="D74B4B"/>
        </a:hlink>
        <a:folHlink>
          <a:srgbClr val="869FB7"/>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9599</Words>
  <Application>WPS 演示</Application>
  <PresentationFormat>宽屏</PresentationFormat>
  <Paragraphs>292</Paragraphs>
  <Slides>36</Slides>
  <Notes>0</Notes>
  <HiddenSlides>0</HiddenSlides>
  <MMClips>0</MMClips>
  <ScaleCrop>false</ScaleCrop>
  <HeadingPairs>
    <vt:vector size="6" baseType="variant">
      <vt:variant>
        <vt:lpstr>已用的字体</vt:lpstr>
      </vt:variant>
      <vt:variant>
        <vt:i4>15</vt:i4>
      </vt:variant>
      <vt:variant>
        <vt:lpstr>主题</vt:lpstr>
      </vt:variant>
      <vt:variant>
        <vt:i4>3</vt:i4>
      </vt:variant>
      <vt:variant>
        <vt:lpstr>幻灯片标题</vt:lpstr>
      </vt:variant>
      <vt:variant>
        <vt:i4>36</vt:i4>
      </vt:variant>
    </vt:vector>
  </HeadingPairs>
  <TitlesOfParts>
    <vt:vector size="54" baseType="lpstr">
      <vt:lpstr>Arial</vt:lpstr>
      <vt:lpstr>宋体</vt:lpstr>
      <vt:lpstr>Wingdings</vt:lpstr>
      <vt:lpstr>Segoe UI</vt:lpstr>
      <vt:lpstr>微软雅黑</vt:lpstr>
      <vt:lpstr>Segoe UI Light</vt:lpstr>
      <vt:lpstr>微软雅黑 Light</vt:lpstr>
      <vt:lpstr>黑体</vt:lpstr>
      <vt:lpstr>华文楷体</vt:lpstr>
      <vt:lpstr>Arial Unicode MS</vt:lpstr>
      <vt:lpstr>等线</vt:lpstr>
      <vt:lpstr>Calibri</vt:lpstr>
      <vt:lpstr>Calibri Light</vt:lpstr>
      <vt:lpstr>等线 Light</vt:lpstr>
      <vt:lpstr>微软雅黑 Light</vt:lpstr>
      <vt:lpstr>Office 主题​​</vt:lpstr>
      <vt:lpstr>封面</vt:lpstr>
      <vt:lpstr>2_Office 主题</vt:lpstr>
      <vt:lpstr>     国家税务总局唐槐税务分局   房地产企业和建筑企业的相关税收政策解读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国家税务总局泽州县税务局   房地产企业和建筑企业的相关税收政策解读 </dc:title>
  <dc:creator>15635104257</dc:creator>
  <cp:lastModifiedBy>杜刚</cp:lastModifiedBy>
  <cp:revision>14</cp:revision>
  <dcterms:created xsi:type="dcterms:W3CDTF">2020-05-08T14:07:00Z</dcterms:created>
  <dcterms:modified xsi:type="dcterms:W3CDTF">2021-11-08T01:23:25Z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2052-11.8.2.10158</vt:lpwstr>
  </property>
</Properties>
</file>