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20"/>
  </p:notesMasterIdLst>
  <p:sldIdLst>
    <p:sldId id="524" r:id="rId4"/>
    <p:sldId id="257"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1"/>
    <p:sldId id="258" r:id="rId22"/>
    <p:sldId id="282" r:id="rId23"/>
    <p:sldId id="283" r:id="rId24"/>
    <p:sldId id="284" r:id="rId25"/>
    <p:sldId id="287" r:id="rId26"/>
    <p:sldId id="285" r:id="rId27"/>
    <p:sldId id="427" r:id="rId28"/>
    <p:sldId id="298" r:id="rId29"/>
    <p:sldId id="299" r:id="rId30"/>
    <p:sldId id="300" r:id="rId31"/>
    <p:sldId id="301" r:id="rId32"/>
    <p:sldId id="302" r:id="rId33"/>
    <p:sldId id="303" r:id="rId34"/>
    <p:sldId id="304" r:id="rId35"/>
    <p:sldId id="305" r:id="rId36"/>
    <p:sldId id="306" r:id="rId37"/>
    <p:sldId id="307" r:id="rId38"/>
    <p:sldId id="310" r:id="rId39"/>
    <p:sldId id="308" r:id="rId40"/>
    <p:sldId id="309" r:id="rId41"/>
    <p:sldId id="311" r:id="rId42"/>
    <p:sldId id="312" r:id="rId43"/>
    <p:sldId id="313" r:id="rId44"/>
    <p:sldId id="314" r:id="rId45"/>
    <p:sldId id="315" r:id="rId46"/>
    <p:sldId id="316" r:id="rId47"/>
    <p:sldId id="317" r:id="rId48"/>
    <p:sldId id="318" r:id="rId49"/>
    <p:sldId id="319"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9" r:id="rId71"/>
    <p:sldId id="259" r:id="rId72"/>
    <p:sldId id="360" r:id="rId73"/>
    <p:sldId id="361" r:id="rId74"/>
    <p:sldId id="362" r:id="rId75"/>
    <p:sldId id="363" r:id="rId76"/>
    <p:sldId id="364" r:id="rId77"/>
    <p:sldId id="365" r:id="rId78"/>
    <p:sldId id="366" r:id="rId79"/>
    <p:sldId id="367" r:id="rId80"/>
    <p:sldId id="368" r:id="rId81"/>
    <p:sldId id="369" r:id="rId82"/>
    <p:sldId id="370" r:id="rId83"/>
    <p:sldId id="372" r:id="rId84"/>
    <p:sldId id="371" r:id="rId85"/>
    <p:sldId id="381" r:id="rId86"/>
    <p:sldId id="382" r:id="rId87"/>
    <p:sldId id="383" r:id="rId88"/>
    <p:sldId id="384" r:id="rId89"/>
    <p:sldId id="385" r:id="rId90"/>
    <p:sldId id="386" r:id="rId91"/>
    <p:sldId id="387" r:id="rId92"/>
    <p:sldId id="395" r:id="rId93"/>
    <p:sldId id="396" r:id="rId94"/>
    <p:sldId id="397" r:id="rId95"/>
    <p:sldId id="398" r:id="rId96"/>
    <p:sldId id="399" r:id="rId97"/>
    <p:sldId id="400" r:id="rId98"/>
    <p:sldId id="401" r:id="rId99"/>
    <p:sldId id="402" r:id="rId100"/>
    <p:sldId id="403" r:id="rId101"/>
    <p:sldId id="404" r:id="rId102"/>
    <p:sldId id="405" r:id="rId103"/>
    <p:sldId id="406" r:id="rId104"/>
    <p:sldId id="407" r:id="rId105"/>
    <p:sldId id="408" r:id="rId106"/>
    <p:sldId id="409" r:id="rId107"/>
    <p:sldId id="411" r:id="rId108"/>
    <p:sldId id="412" r:id="rId109"/>
    <p:sldId id="413" r:id="rId110"/>
    <p:sldId id="414" r:id="rId111"/>
    <p:sldId id="260" r:id="rId112"/>
    <p:sldId id="261" r:id="rId113"/>
    <p:sldId id="262" r:id="rId114"/>
    <p:sldId id="263" r:id="rId115"/>
    <p:sldId id="264" r:id="rId116"/>
    <p:sldId id="415" r:id="rId117"/>
    <p:sldId id="416" r:id="rId118"/>
    <p:sldId id="417" r:id="rId119"/>
    <p:sldId id="418" r:id="rId120"/>
    <p:sldId id="419" r:id="rId121"/>
    <p:sldId id="265" r:id="rId122"/>
    <p:sldId id="266" r:id="rId123"/>
    <p:sldId id="523" r:id="rId1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7" Type="http://schemas.openxmlformats.org/officeDocument/2006/relationships/tableStyles" Target="tableStyles.xml"/><Relationship Id="rId126" Type="http://schemas.openxmlformats.org/officeDocument/2006/relationships/viewProps" Target="viewProps.xml"/><Relationship Id="rId125" Type="http://schemas.openxmlformats.org/officeDocument/2006/relationships/presProps" Target="presProps.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image" Target="../media/image2.jpe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平行四边形 3"/>
          <p:cNvSpPr/>
          <p:nvPr/>
        </p:nvSpPr>
        <p:spPr>
          <a:xfrm flipV="1">
            <a:off x="8980488" y="5002213"/>
            <a:ext cx="3073400" cy="186531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7" name="等腰三角形 7"/>
          <p:cNvSpPr/>
          <p:nvPr/>
        </p:nvSpPr>
        <p:spPr>
          <a:xfrm>
            <a:off x="4449763" y="5073650"/>
            <a:ext cx="1354137" cy="1784350"/>
          </a:xfrm>
          <a:custGeom>
            <a:avLst/>
            <a:gdLst>
              <a:gd name="connsiteX0" fmla="*/ 0 w 2070696"/>
              <a:gd name="connsiteY0" fmla="*/ 1785082 h 1785082"/>
              <a:gd name="connsiteX1" fmla="*/ 1035348 w 2070696"/>
              <a:gd name="connsiteY1" fmla="*/ 0 h 1785082"/>
              <a:gd name="connsiteX2" fmla="*/ 2070696 w 2070696"/>
              <a:gd name="connsiteY2" fmla="*/ 1785082 h 1785082"/>
              <a:gd name="connsiteX3" fmla="*/ 0 w 2070696"/>
              <a:gd name="connsiteY3" fmla="*/ 1785082 h 1785082"/>
              <a:gd name="connsiteX0-1" fmla="*/ 0 w 1478876"/>
              <a:gd name="connsiteY0-2" fmla="*/ 1785082 h 1785082"/>
              <a:gd name="connsiteX1-3" fmla="*/ 1035348 w 1478876"/>
              <a:gd name="connsiteY1-4" fmla="*/ 0 h 1785082"/>
              <a:gd name="connsiteX2-5" fmla="*/ 1478876 w 1478876"/>
              <a:gd name="connsiteY2-6" fmla="*/ 1785082 h 1785082"/>
              <a:gd name="connsiteX3-7" fmla="*/ 0 w 1478876"/>
              <a:gd name="connsiteY3-8" fmla="*/ 1785082 h 1785082"/>
              <a:gd name="connsiteX0-9" fmla="*/ 0 w 1699856"/>
              <a:gd name="connsiteY0-10" fmla="*/ 1785082 h 1785082"/>
              <a:gd name="connsiteX1-11" fmla="*/ 1035348 w 1699856"/>
              <a:gd name="connsiteY1-12" fmla="*/ 0 h 1785082"/>
              <a:gd name="connsiteX2-13" fmla="*/ 1699856 w 1699856"/>
              <a:gd name="connsiteY2-14" fmla="*/ 1785082 h 1785082"/>
              <a:gd name="connsiteX3-15" fmla="*/ 0 w 1699856"/>
              <a:gd name="connsiteY3-16" fmla="*/ 1785082 h 1785082"/>
              <a:gd name="connsiteX0-17" fmla="*/ 0 w 1250276"/>
              <a:gd name="connsiteY0-18" fmla="*/ 1785082 h 1785082"/>
              <a:gd name="connsiteX1-19" fmla="*/ 585768 w 1250276"/>
              <a:gd name="connsiteY1-20" fmla="*/ 0 h 1785082"/>
              <a:gd name="connsiteX2-21" fmla="*/ 1250276 w 1250276"/>
              <a:gd name="connsiteY2-22" fmla="*/ 1785082 h 1785082"/>
              <a:gd name="connsiteX3-23" fmla="*/ 0 w 1250276"/>
              <a:gd name="connsiteY3-24" fmla="*/ 1785082 h 1785082"/>
              <a:gd name="connsiteX0-25" fmla="*/ 0 w 1354416"/>
              <a:gd name="connsiteY0-26" fmla="*/ 1774922 h 1785082"/>
              <a:gd name="connsiteX1-27" fmla="*/ 689908 w 1354416"/>
              <a:gd name="connsiteY1-28" fmla="*/ 0 h 1785082"/>
              <a:gd name="connsiteX2-29" fmla="*/ 1354416 w 1354416"/>
              <a:gd name="connsiteY2-30" fmla="*/ 1785082 h 1785082"/>
              <a:gd name="connsiteX3-31" fmla="*/ 0 w 1354416"/>
              <a:gd name="connsiteY3-32" fmla="*/ 1774922 h 1785082"/>
              <a:gd name="connsiteX0-33" fmla="*/ 0 w 1354416"/>
              <a:gd name="connsiteY0-34" fmla="*/ 1785082 h 1785082"/>
              <a:gd name="connsiteX1-35" fmla="*/ 689908 w 1354416"/>
              <a:gd name="connsiteY1-36" fmla="*/ 0 h 1785082"/>
              <a:gd name="connsiteX2-37" fmla="*/ 1354416 w 1354416"/>
              <a:gd name="connsiteY2-38" fmla="*/ 1785082 h 1785082"/>
              <a:gd name="connsiteX3-39" fmla="*/ 0 w 1354416"/>
              <a:gd name="connsiteY3-40" fmla="*/ 1785082 h 1785082"/>
            </a:gdLst>
            <a:ahLst/>
            <a:cxnLst>
              <a:cxn ang="0">
                <a:pos x="connsiteX0-1" y="connsiteY0-2"/>
              </a:cxn>
              <a:cxn ang="0">
                <a:pos x="connsiteX1-3" y="connsiteY1-4"/>
              </a:cxn>
              <a:cxn ang="0">
                <a:pos x="connsiteX2-5" y="connsiteY2-6"/>
              </a:cxn>
              <a:cxn ang="0">
                <a:pos x="connsiteX3-7" y="connsiteY3-8"/>
              </a:cxn>
            </a:cxnLst>
            <a:rect l="l" t="t" r="r" b="b"/>
            <a:pathLst>
              <a:path w="1354416" h="1785082">
                <a:moveTo>
                  <a:pt x="0" y="1785082"/>
                </a:moveTo>
                <a:lnTo>
                  <a:pt x="689908" y="0"/>
                </a:lnTo>
                <a:lnTo>
                  <a:pt x="1354416" y="1785082"/>
                </a:lnTo>
                <a:lnTo>
                  <a:pt x="0" y="178508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8" name="平行四边形 7"/>
          <p:cNvSpPr/>
          <p:nvPr/>
        </p:nvSpPr>
        <p:spPr>
          <a:xfrm flipV="1">
            <a:off x="0" y="-9525"/>
            <a:ext cx="3140075" cy="200818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9" name="任意多边形 8"/>
          <p:cNvSpPr/>
          <p:nvPr>
            <p:custDataLst>
              <p:tags r:id="rId2"/>
            </p:custDataLst>
          </p:nvPr>
        </p:nvSpPr>
        <p:spPr>
          <a:xfrm>
            <a:off x="-17463" y="-11113"/>
            <a:ext cx="7237413" cy="6892926"/>
          </a:xfrm>
          <a:custGeom>
            <a:avLst/>
            <a:gdLst>
              <a:gd name="connsiteX0" fmla="*/ 1367257 w 7176303"/>
              <a:gd name="connsiteY0" fmla="*/ 0 h 6866674"/>
              <a:gd name="connsiteX1" fmla="*/ 7176303 w 7176303"/>
              <a:gd name="connsiteY1" fmla="*/ 11556 h 6866674"/>
              <a:gd name="connsiteX2" fmla="*/ 4454810 w 7176303"/>
              <a:gd name="connsiteY2" fmla="*/ 6858020 h 6866674"/>
              <a:gd name="connsiteX3" fmla="*/ 0 w 7176303"/>
              <a:gd name="connsiteY3" fmla="*/ 6866674 h 6866674"/>
              <a:gd name="connsiteX4" fmla="*/ 0 w 7176303"/>
              <a:gd name="connsiteY4" fmla="*/ 3283633 h 686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303" h="6866674">
                <a:moveTo>
                  <a:pt x="1367257" y="0"/>
                </a:moveTo>
                <a:lnTo>
                  <a:pt x="7176303" y="11556"/>
                </a:lnTo>
                <a:lnTo>
                  <a:pt x="4454810" y="6858020"/>
                </a:lnTo>
                <a:lnTo>
                  <a:pt x="0" y="6866674"/>
                </a:lnTo>
                <a:lnTo>
                  <a:pt x="0" y="3283633"/>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17"/>
          <p:cNvSpPr/>
          <p:nvPr>
            <p:custDataLst>
              <p:tags r:id="rId4"/>
            </p:custDataLst>
          </p:nvPr>
        </p:nvSpPr>
        <p:spPr>
          <a:xfrm>
            <a:off x="-42863" y="-9525"/>
            <a:ext cx="7269163" cy="6891338"/>
          </a:xfrm>
          <a:custGeom>
            <a:avLst/>
            <a:gdLst>
              <a:gd name="connsiteX0" fmla="*/ 1377503 w 7191711"/>
              <a:gd name="connsiteY0" fmla="*/ 0 h 6866692"/>
              <a:gd name="connsiteX1" fmla="*/ 7191711 w 7191711"/>
              <a:gd name="connsiteY1" fmla="*/ 11556 h 6866692"/>
              <a:gd name="connsiteX2" fmla="*/ 4467800 w 7191711"/>
              <a:gd name="connsiteY2" fmla="*/ 6858020 h 6866692"/>
              <a:gd name="connsiteX3" fmla="*/ 0 w 7191711"/>
              <a:gd name="connsiteY3" fmla="*/ 6866692 h 6866692"/>
              <a:gd name="connsiteX4" fmla="*/ 0 w 7191711"/>
              <a:gd name="connsiteY4" fmla="*/ 3305303 h 68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711" h="6866692">
                <a:moveTo>
                  <a:pt x="1377503" y="0"/>
                </a:moveTo>
                <a:lnTo>
                  <a:pt x="7191711" y="11556"/>
                </a:lnTo>
                <a:lnTo>
                  <a:pt x="4467800" y="6858020"/>
                </a:lnTo>
                <a:lnTo>
                  <a:pt x="0" y="6866692"/>
                </a:lnTo>
                <a:lnTo>
                  <a:pt x="0" y="3305303"/>
                </a:lnTo>
                <a:close/>
              </a:path>
            </a:pathLst>
          </a:cu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5" name="标题 4"/>
          <p:cNvSpPr>
            <a:spLocks noGrp="1"/>
          </p:cNvSpPr>
          <p:nvPr>
            <p:ph type="ctrTitle"/>
          </p:nvPr>
        </p:nvSpPr>
        <p:spPr>
          <a:xfrm>
            <a:off x="6442710" y="1488440"/>
            <a:ext cx="5539740" cy="1687830"/>
          </a:xfrm>
        </p:spPr>
        <p:txBody>
          <a:bodyPr anchor="b">
            <a:normAutofit/>
          </a:bodyPr>
          <a:lstStyle>
            <a:lvl1pPr algn="r">
              <a:defRPr sz="4000" b="1">
                <a:solidFill>
                  <a:schemeClr val="tx1">
                    <a:lumMod val="75000"/>
                    <a:lumOff val="25000"/>
                  </a:schemeClr>
                </a:solidFill>
                <a:latin typeface="+mj-lt"/>
              </a:defRPr>
            </a:lvl1pPr>
          </a:lstStyle>
          <a:p>
            <a:r>
              <a:rPr lang="zh-CN" altLang="en-US" noProof="1" smtClean="0"/>
              <a:t>单击此处编辑母版标题样式</a:t>
            </a:r>
            <a:endParaRPr lang="zh-CN" altLang="en-US" noProof="1"/>
          </a:p>
        </p:txBody>
      </p:sp>
      <p:sp>
        <p:nvSpPr>
          <p:cNvPr id="6" name="副标题 5"/>
          <p:cNvSpPr>
            <a:spLocks noGrp="1"/>
          </p:cNvSpPr>
          <p:nvPr>
            <p:ph type="subTitle" idx="1"/>
          </p:nvPr>
        </p:nvSpPr>
        <p:spPr>
          <a:xfrm>
            <a:off x="7484110" y="3242310"/>
            <a:ext cx="4489450" cy="523240"/>
          </a:xfrm>
        </p:spPr>
        <p:txBody>
          <a:bodyPr>
            <a:noAutofit/>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1" name="日期占位符 3"/>
          <p:cNvSpPr>
            <a:spLocks noGrp="1"/>
          </p:cNvSpPr>
          <p:nvPr>
            <p:ph type="dt" sz="half" idx="10"/>
          </p:nvPr>
        </p:nvSpPr>
        <p:spPr/>
        <p:txBody>
          <a:bodyPr/>
          <a:lstStyle>
            <a:lvl1pPr>
              <a:defRPr/>
            </a:lvl1pPr>
          </a:lstStyle>
          <a:p>
            <a:pPr>
              <a:defRPr/>
            </a:pPr>
            <a:endParaRPr lang="zh-CN" altLang="en-US"/>
          </a:p>
        </p:txBody>
      </p:sp>
      <p:sp>
        <p:nvSpPr>
          <p:cNvPr id="12" name="页脚占位符 4"/>
          <p:cNvSpPr>
            <a:spLocks noGrp="1"/>
          </p:cNvSpPr>
          <p:nvPr>
            <p:ph type="ftr" sz="quarter" idx="11"/>
          </p:nvPr>
        </p:nvSpPr>
        <p:spPr/>
        <p:txBody>
          <a:bodyPr/>
          <a:lstStyle>
            <a:lvl1pPr>
              <a:defRPr/>
            </a:lvl1pPr>
          </a:lstStyle>
          <a:p>
            <a:pPr>
              <a:defRPr/>
            </a:pPr>
            <a:endParaRPr lang="zh-CN" altLang="en-US"/>
          </a:p>
        </p:txBody>
      </p:sp>
      <p:sp>
        <p:nvSpPr>
          <p:cNvPr id="13" name="灯片编号占位符 5"/>
          <p:cNvSpPr>
            <a:spLocks noGrp="1"/>
          </p:cNvSpPr>
          <p:nvPr>
            <p:ph type="sldNum" sz="quarter" idx="12"/>
          </p:nvPr>
        </p:nvSpPr>
        <p:spPr/>
        <p:txBody>
          <a:bodyPr/>
          <a:lstStyle>
            <a:lvl1pPr>
              <a:defRPr/>
            </a:lvl1pPr>
          </a:lstStyle>
          <a:p>
            <a:pPr>
              <a:defRPr/>
            </a:pPr>
            <a:fld id="{8009BC88-DE73-4E30-B58F-9645CC157D5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直角三角形 4"/>
          <p:cNvSpPr/>
          <p:nvPr>
            <p:custDataLst>
              <p:tags r:id="rId2"/>
            </p:custDataLst>
          </p:nvPr>
        </p:nvSpPr>
        <p:spPr>
          <a:xfrm rot="5400000">
            <a:off x="358775" y="58102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2" name="标题 1"/>
          <p:cNvSpPr>
            <a:spLocks noGrp="1"/>
          </p:cNvSpPr>
          <p:nvPr>
            <p:ph type="title"/>
          </p:nvPr>
        </p:nvSpPr>
        <p:spPr>
          <a:xfrm>
            <a:off x="839787" y="457200"/>
            <a:ext cx="4165200" cy="1600200"/>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6" name="日期占位符 4"/>
          <p:cNvSpPr>
            <a:spLocks noGrp="1"/>
          </p:cNvSpPr>
          <p:nvPr>
            <p:ph type="dt" sz="half" idx="10"/>
          </p:nvPr>
        </p:nvSpPr>
        <p:spPr/>
        <p:txBody>
          <a:bodyPr/>
          <a:lstStyle>
            <a:lvl1pPr>
              <a:defRPr/>
            </a:lvl1pPr>
          </a:lstStyle>
          <a:p>
            <a:pPr>
              <a:defRPr/>
            </a:pPr>
            <a:fld id="{353504D8-D657-4D57-B36C-872CB832F3E2}"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A3916F84-CA7F-4CB0-AD36-8D018880A94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32224" y="365125"/>
            <a:ext cx="821575" cy="5811838"/>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602585"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EC3F97D2-4F19-4603-B90D-F56C4F57E54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无页码">
    <p:bg>
      <p:bgPr>
        <a:solidFill>
          <a:srgbClr val="FDFDFD"/>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D0756C1-A646-457C-A2B9-587C1B768162}"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357871FE-5D96-4D38-8D00-6C9DF9F5F80B}"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有页码">
    <p:bg>
      <p:bgPr>
        <a:solidFill>
          <a:srgbClr val="FDFDFD"/>
        </a:solidFill>
        <a:effectLst/>
      </p:bgPr>
    </p:bg>
    <p:spTree>
      <p:nvGrpSpPr>
        <p:cNvPr id="1" name=""/>
        <p:cNvGrpSpPr/>
        <p:nvPr/>
      </p:nvGrpSpPr>
      <p:grpSpPr>
        <a:xfrm>
          <a:off x="0" y="0"/>
          <a:ext cx="0" cy="0"/>
          <a:chOff x="0" y="0"/>
          <a:chExt cx="0" cy="0"/>
        </a:xfrm>
      </p:grpSpPr>
      <p:sp>
        <p:nvSpPr>
          <p:cNvPr id="7" name="椭圆 6"/>
          <p:cNvSpPr/>
          <p:nvPr/>
        </p:nvSpPr>
        <p:spPr>
          <a:xfrm>
            <a:off x="11304588" y="6086475"/>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11603038" y="6034088"/>
            <a:ext cx="142875" cy="1412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11690350" y="6248400"/>
            <a:ext cx="60325" cy="6032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灯片编号占位符 4"/>
          <p:cNvSpPr>
            <a:spLocks noGrp="1"/>
          </p:cNvSpPr>
          <p:nvPr>
            <p:ph type="sldNum" sz="quarter" idx="4"/>
          </p:nvPr>
        </p:nvSpPr>
        <p:spPr>
          <a:xfrm>
            <a:off x="11239500" y="6048375"/>
            <a:ext cx="430213" cy="365125"/>
          </a:xfrm>
          <a:prstGeom prst="rect">
            <a:avLst/>
          </a:prstGeom>
        </p:spPr>
        <p:txBody>
          <a:bodyPr vert="horz" lIns="91440" tIns="45720" rIns="91440" bIns="45720" rtlCol="0" anchor="ctr"/>
          <a:lstStyle>
            <a:lvl1pPr algn="ctr">
              <a:defRPr smtClean="0">
                <a:solidFill>
                  <a:schemeClr val="bg1"/>
                </a:solidFill>
                <a:latin typeface="Century Gothic"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3F1ECF5D-9975-4F46-BC5E-4CF7C4CB052B}" type="slidenum">
              <a:rPr kumimoji="0" lang="zh-CN" altLang="en-US" sz="1200" b="0" i="0" u="none" strike="noStrike" kern="1200" cap="none" spc="0" normalizeH="0" baseline="0" noProof="0">
                <a:ln>
                  <a:noFill/>
                </a:ln>
                <a:solidFill>
                  <a:schemeClr val="bg1"/>
                </a:solidFill>
                <a:effectLst/>
                <a:uLnTx/>
                <a:uFillTx/>
                <a:latin typeface="Century Gothic" pitchFamily="34" charset="0"/>
                <a:ea typeface="微软雅黑" panose="020B0503020204020204" charset="-122"/>
                <a:cs typeface="+mn-cs"/>
              </a:rPr>
            </a:fld>
            <a:endParaRPr kumimoji="0" lang="zh-CN" altLang="en-US" sz="1200" b="0" i="0" u="none" strike="noStrike" kern="1200" cap="none" spc="0" normalizeH="0" baseline="0" noProof="0" dirty="0">
              <a:ln>
                <a:noFill/>
              </a:ln>
              <a:solidFill>
                <a:schemeClr val="bg1"/>
              </a:solidFill>
              <a:effectLst/>
              <a:uLnTx/>
              <a:uFillTx/>
              <a:latin typeface="Century Gothic" pitchFamily="34" charset="0"/>
              <a:ea typeface="微软雅黑" panose="020B0503020204020204" charset="-122"/>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D0756C1-A646-457C-A2B9-587C1B768162}"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直角三角形 3"/>
          <p:cNvSpPr/>
          <p:nvPr>
            <p:custDataLst>
              <p:tags r:id="rId2"/>
            </p:custDataLst>
          </p:nvPr>
        </p:nvSpPr>
        <p:spPr>
          <a:xfrm rot="5400000">
            <a:off x="358775" y="58102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2" name="标题 1"/>
          <p:cNvSpPr>
            <a:spLocks noGrp="1"/>
          </p:cNvSpPr>
          <p:nvPr>
            <p:ph type="title"/>
          </p:nvPr>
        </p:nvSpPr>
        <p:spPr>
          <a:xfrm>
            <a:off x="873125" y="474345"/>
            <a:ext cx="7657465" cy="749935"/>
          </a:xfrm>
        </p:spPr>
        <p:txBody>
          <a:bodyPr>
            <a:noAutofit/>
          </a:bodyPr>
          <a:lstStyle>
            <a:lvl1pPr algn="l">
              <a:defRPr sz="3900"/>
            </a:lvl1p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无背景的标题">
    <p:spTree>
      <p:nvGrpSpPr>
        <p:cNvPr id="1" name=""/>
        <p:cNvGrpSpPr/>
        <p:nvPr/>
      </p:nvGrpSpPr>
      <p:grpSpPr>
        <a:xfrm>
          <a:off x="0" y="0"/>
          <a:ext cx="0" cy="0"/>
          <a:chOff x="0" y="0"/>
          <a:chExt cx="0" cy="0"/>
        </a:xfrm>
      </p:grpSpPr>
      <p:sp>
        <p:nvSpPr>
          <p:cNvPr id="4" name="平行四边形 3"/>
          <p:cNvSpPr/>
          <p:nvPr/>
        </p:nvSpPr>
        <p:spPr>
          <a:xfrm flipV="1">
            <a:off x="8980488" y="5002213"/>
            <a:ext cx="3073400" cy="1865312"/>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5" name="等腰三角形 7"/>
          <p:cNvSpPr/>
          <p:nvPr/>
        </p:nvSpPr>
        <p:spPr>
          <a:xfrm>
            <a:off x="4449763" y="5073650"/>
            <a:ext cx="1354137" cy="1784350"/>
          </a:xfrm>
          <a:custGeom>
            <a:avLst/>
            <a:gdLst>
              <a:gd name="connsiteX0" fmla="*/ 0 w 2070696"/>
              <a:gd name="connsiteY0" fmla="*/ 1785082 h 1785082"/>
              <a:gd name="connsiteX1" fmla="*/ 1035348 w 2070696"/>
              <a:gd name="connsiteY1" fmla="*/ 0 h 1785082"/>
              <a:gd name="connsiteX2" fmla="*/ 2070696 w 2070696"/>
              <a:gd name="connsiteY2" fmla="*/ 1785082 h 1785082"/>
              <a:gd name="connsiteX3" fmla="*/ 0 w 2070696"/>
              <a:gd name="connsiteY3" fmla="*/ 1785082 h 1785082"/>
              <a:gd name="connsiteX0-1" fmla="*/ 0 w 1478876"/>
              <a:gd name="connsiteY0-2" fmla="*/ 1785082 h 1785082"/>
              <a:gd name="connsiteX1-3" fmla="*/ 1035348 w 1478876"/>
              <a:gd name="connsiteY1-4" fmla="*/ 0 h 1785082"/>
              <a:gd name="connsiteX2-5" fmla="*/ 1478876 w 1478876"/>
              <a:gd name="connsiteY2-6" fmla="*/ 1785082 h 1785082"/>
              <a:gd name="connsiteX3-7" fmla="*/ 0 w 1478876"/>
              <a:gd name="connsiteY3-8" fmla="*/ 1785082 h 1785082"/>
              <a:gd name="connsiteX0-9" fmla="*/ 0 w 1699856"/>
              <a:gd name="connsiteY0-10" fmla="*/ 1785082 h 1785082"/>
              <a:gd name="connsiteX1-11" fmla="*/ 1035348 w 1699856"/>
              <a:gd name="connsiteY1-12" fmla="*/ 0 h 1785082"/>
              <a:gd name="connsiteX2-13" fmla="*/ 1699856 w 1699856"/>
              <a:gd name="connsiteY2-14" fmla="*/ 1785082 h 1785082"/>
              <a:gd name="connsiteX3-15" fmla="*/ 0 w 1699856"/>
              <a:gd name="connsiteY3-16" fmla="*/ 1785082 h 1785082"/>
              <a:gd name="connsiteX0-17" fmla="*/ 0 w 1250276"/>
              <a:gd name="connsiteY0-18" fmla="*/ 1785082 h 1785082"/>
              <a:gd name="connsiteX1-19" fmla="*/ 585768 w 1250276"/>
              <a:gd name="connsiteY1-20" fmla="*/ 0 h 1785082"/>
              <a:gd name="connsiteX2-21" fmla="*/ 1250276 w 1250276"/>
              <a:gd name="connsiteY2-22" fmla="*/ 1785082 h 1785082"/>
              <a:gd name="connsiteX3-23" fmla="*/ 0 w 1250276"/>
              <a:gd name="connsiteY3-24" fmla="*/ 1785082 h 1785082"/>
              <a:gd name="connsiteX0-25" fmla="*/ 0 w 1354416"/>
              <a:gd name="connsiteY0-26" fmla="*/ 1774922 h 1785082"/>
              <a:gd name="connsiteX1-27" fmla="*/ 689908 w 1354416"/>
              <a:gd name="connsiteY1-28" fmla="*/ 0 h 1785082"/>
              <a:gd name="connsiteX2-29" fmla="*/ 1354416 w 1354416"/>
              <a:gd name="connsiteY2-30" fmla="*/ 1785082 h 1785082"/>
              <a:gd name="connsiteX3-31" fmla="*/ 0 w 1354416"/>
              <a:gd name="connsiteY3-32" fmla="*/ 1774922 h 1785082"/>
              <a:gd name="connsiteX0-33" fmla="*/ 0 w 1354416"/>
              <a:gd name="connsiteY0-34" fmla="*/ 1785082 h 1785082"/>
              <a:gd name="connsiteX1-35" fmla="*/ 689908 w 1354416"/>
              <a:gd name="connsiteY1-36" fmla="*/ 0 h 1785082"/>
              <a:gd name="connsiteX2-37" fmla="*/ 1354416 w 1354416"/>
              <a:gd name="connsiteY2-38" fmla="*/ 1785082 h 1785082"/>
              <a:gd name="connsiteX3-39" fmla="*/ 0 w 1354416"/>
              <a:gd name="connsiteY3-40" fmla="*/ 1785082 h 1785082"/>
            </a:gdLst>
            <a:ahLst/>
            <a:cxnLst>
              <a:cxn ang="0">
                <a:pos x="connsiteX0-1" y="connsiteY0-2"/>
              </a:cxn>
              <a:cxn ang="0">
                <a:pos x="connsiteX1-3" y="connsiteY1-4"/>
              </a:cxn>
              <a:cxn ang="0">
                <a:pos x="connsiteX2-5" y="connsiteY2-6"/>
              </a:cxn>
              <a:cxn ang="0">
                <a:pos x="connsiteX3-7" y="connsiteY3-8"/>
              </a:cxn>
            </a:cxnLst>
            <a:rect l="l" t="t" r="r" b="b"/>
            <a:pathLst>
              <a:path w="1354416" h="1785082">
                <a:moveTo>
                  <a:pt x="0" y="1785082"/>
                </a:moveTo>
                <a:lnTo>
                  <a:pt x="689908" y="0"/>
                </a:lnTo>
                <a:lnTo>
                  <a:pt x="1354416" y="1785082"/>
                </a:lnTo>
                <a:lnTo>
                  <a:pt x="0" y="178508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6" name="平行四边形 5"/>
          <p:cNvSpPr/>
          <p:nvPr/>
        </p:nvSpPr>
        <p:spPr>
          <a:xfrm flipV="1">
            <a:off x="0" y="-9525"/>
            <a:ext cx="3140075" cy="200818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2" name="标题 1"/>
          <p:cNvSpPr>
            <a:spLocks noGrp="1"/>
          </p:cNvSpPr>
          <p:nvPr>
            <p:ph type="ctrTitle"/>
          </p:nvPr>
        </p:nvSpPr>
        <p:spPr>
          <a:xfrm>
            <a:off x="6424972" y="727306"/>
            <a:ext cx="5539523" cy="2751522"/>
          </a:xfrm>
        </p:spPr>
        <p:txBody>
          <a:bodyPr anchor="b">
            <a:normAutofit/>
          </a:bodyPr>
          <a:lstStyle>
            <a:lvl1pPr algn="r">
              <a:defRPr sz="7200" b="1">
                <a:solidFill>
                  <a:schemeClr val="tx1">
                    <a:lumMod val="75000"/>
                    <a:lumOff val="25000"/>
                  </a:schemeClr>
                </a:solidFill>
                <a:latin typeface="+mj-lt"/>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7475220" y="3491230"/>
            <a:ext cx="4489450" cy="523240"/>
          </a:xfrm>
        </p:spPr>
        <p:txBody>
          <a:bodyPr>
            <a:normAutofit/>
          </a:bodyPr>
          <a:lstStyle>
            <a:lvl1pPr marL="0" indent="0" algn="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09BC88-DE73-4E30-B58F-9645CC157D5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图片与文字">
    <p:spTree>
      <p:nvGrpSpPr>
        <p:cNvPr id="1" name=""/>
        <p:cNvGrpSpPr/>
        <p:nvPr/>
      </p:nvGrpSpPr>
      <p:grpSpPr>
        <a:xfrm>
          <a:off x="0" y="0"/>
          <a:ext cx="0" cy="0"/>
          <a:chOff x="0" y="0"/>
          <a:chExt cx="0" cy="0"/>
        </a:xfrm>
      </p:grpSpPr>
      <p:sp>
        <p:nvSpPr>
          <p:cNvPr id="8" name="直角三角形 7"/>
          <p:cNvSpPr/>
          <p:nvPr>
            <p:custDataLst>
              <p:tags r:id="rId2"/>
            </p:custDataLst>
          </p:nvPr>
        </p:nvSpPr>
        <p:spPr>
          <a:xfrm rot="5400000">
            <a:off x="358775" y="58102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grpSp>
        <p:nvGrpSpPr>
          <p:cNvPr id="9" name="组合 14"/>
          <p:cNvGrpSpPr/>
          <p:nvPr/>
        </p:nvGrpSpPr>
        <p:grpSpPr bwMode="auto">
          <a:xfrm>
            <a:off x="5888038" y="5175250"/>
            <a:ext cx="382587" cy="382588"/>
            <a:chOff x="8997" y="7946"/>
            <a:chExt cx="603" cy="603"/>
          </a:xfrm>
        </p:grpSpPr>
        <p:sp>
          <p:nvSpPr>
            <p:cNvPr id="10" name="Oval 50"/>
            <p:cNvSpPr/>
            <p:nvPr>
              <p:custDataLst>
                <p:tags r:id="rId3"/>
              </p:custDataLst>
            </p:nvPr>
          </p:nvSpPr>
          <p:spPr>
            <a:xfrm>
              <a:off x="8997" y="7946"/>
              <a:ext cx="603" cy="603"/>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fontScale="80000" lnSpcReduction="20000"/>
            </a:bodyPr>
            <a:lstStyle/>
            <a:p>
              <a:pPr algn="ctr" fontAlgn="auto">
                <a:buFontTx/>
                <a:buNone/>
                <a:defRPr/>
              </a:pPr>
              <a:endParaRPr lang="en-US" noProof="1">
                <a:solidFill>
                  <a:schemeClr val="tx1"/>
                </a:solidFill>
                <a:latin typeface="黑体" panose="02010609060101010101" pitchFamily="49" charset="-122"/>
                <a:ea typeface="黑体" panose="02010609060101010101" pitchFamily="49" charset="-122"/>
              </a:endParaRPr>
            </a:p>
          </p:txBody>
        </p:sp>
        <p:sp>
          <p:nvSpPr>
            <p:cNvPr id="11" name="Freeform 6"/>
            <p:cNvSpPr/>
            <p:nvPr>
              <p:custDataLst>
                <p:tags r:id="rId4"/>
              </p:custDataLst>
            </p:nvPr>
          </p:nvSpPr>
          <p:spPr bwMode="auto">
            <a:xfrm>
              <a:off x="9160" y="8131"/>
              <a:ext cx="275" cy="233"/>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lIns="90000" tIns="46800" rIns="90000" bIns="46800" anchor="ctr">
              <a:normAutofit fontScale="25000" lnSpcReduction="20000"/>
            </a:bodyPr>
            <a:lstStyle/>
            <a:p>
              <a:pPr fontAlgn="auto">
                <a:buFontTx/>
                <a:buNone/>
                <a:defRPr/>
              </a:pPr>
              <a:endParaRPr lang="en-US" noProof="1">
                <a:latin typeface="黑体" panose="02010609060101010101" pitchFamily="49" charset="-122"/>
                <a:ea typeface="黑体" panose="02010609060101010101" pitchFamily="49" charset="-122"/>
              </a:endParaRPr>
            </a:p>
          </p:txBody>
        </p:sp>
      </p:grpSp>
      <p:grpSp>
        <p:nvGrpSpPr>
          <p:cNvPr id="12" name="组合 18"/>
          <p:cNvGrpSpPr/>
          <p:nvPr/>
        </p:nvGrpSpPr>
        <p:grpSpPr bwMode="auto">
          <a:xfrm>
            <a:off x="5888038" y="4059238"/>
            <a:ext cx="382587" cy="382587"/>
            <a:chOff x="8997" y="6189"/>
            <a:chExt cx="603" cy="603"/>
          </a:xfrm>
        </p:grpSpPr>
        <p:sp>
          <p:nvSpPr>
            <p:cNvPr id="13" name="Oval 47"/>
            <p:cNvSpPr/>
            <p:nvPr>
              <p:custDataLst>
                <p:tags r:id="rId5"/>
              </p:custDataLst>
            </p:nvPr>
          </p:nvSpPr>
          <p:spPr>
            <a:xfrm>
              <a:off x="8997" y="6189"/>
              <a:ext cx="603" cy="603"/>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fontScale="80000" lnSpcReduction="20000"/>
            </a:bodyPr>
            <a:lstStyle/>
            <a:p>
              <a:pPr algn="ctr" fontAlgn="auto">
                <a:buFontTx/>
                <a:buNone/>
                <a:defRPr/>
              </a:pPr>
              <a:endParaRPr lang="en-US" noProof="1">
                <a:solidFill>
                  <a:schemeClr val="tx1"/>
                </a:solidFill>
                <a:latin typeface="黑体" panose="02010609060101010101" pitchFamily="49" charset="-122"/>
                <a:ea typeface="黑体" panose="02010609060101010101" pitchFamily="49" charset="-122"/>
              </a:endParaRPr>
            </a:p>
          </p:txBody>
        </p:sp>
        <p:sp>
          <p:nvSpPr>
            <p:cNvPr id="14" name="Freeform 6"/>
            <p:cNvSpPr/>
            <p:nvPr>
              <p:custDataLst>
                <p:tags r:id="rId6"/>
              </p:custDataLst>
            </p:nvPr>
          </p:nvSpPr>
          <p:spPr bwMode="auto">
            <a:xfrm>
              <a:off x="9160" y="6374"/>
              <a:ext cx="275" cy="233"/>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lIns="90000" tIns="46800" rIns="90000" bIns="46800" anchor="ctr">
              <a:normAutofit fontScale="25000" lnSpcReduction="20000"/>
            </a:bodyPr>
            <a:lstStyle/>
            <a:p>
              <a:pPr fontAlgn="auto">
                <a:buFontTx/>
                <a:buNone/>
                <a:defRPr/>
              </a:pPr>
              <a:endParaRPr lang="en-US" noProof="1">
                <a:latin typeface="黑体" panose="02010609060101010101" pitchFamily="49" charset="-122"/>
                <a:ea typeface="黑体" panose="02010609060101010101" pitchFamily="49" charset="-122"/>
              </a:endParaRPr>
            </a:p>
          </p:txBody>
        </p:sp>
      </p:grpSp>
      <p:grpSp>
        <p:nvGrpSpPr>
          <p:cNvPr id="15" name="组合 22"/>
          <p:cNvGrpSpPr/>
          <p:nvPr/>
        </p:nvGrpSpPr>
        <p:grpSpPr bwMode="auto">
          <a:xfrm>
            <a:off x="5888038" y="2943225"/>
            <a:ext cx="382587" cy="384175"/>
            <a:chOff x="8997" y="4432"/>
            <a:chExt cx="603" cy="603"/>
          </a:xfrm>
        </p:grpSpPr>
        <p:sp>
          <p:nvSpPr>
            <p:cNvPr id="16" name="Oval 44"/>
            <p:cNvSpPr/>
            <p:nvPr>
              <p:custDataLst>
                <p:tags r:id="rId7"/>
              </p:custDataLst>
            </p:nvPr>
          </p:nvSpPr>
          <p:spPr>
            <a:xfrm>
              <a:off x="8997" y="4432"/>
              <a:ext cx="603" cy="603"/>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fontScale="80000" lnSpcReduction="20000"/>
            </a:bodyPr>
            <a:lstStyle/>
            <a:p>
              <a:pPr algn="ctr" fontAlgn="auto">
                <a:buFontTx/>
                <a:buNone/>
                <a:defRPr/>
              </a:pPr>
              <a:endParaRPr lang="en-US" noProof="1">
                <a:solidFill>
                  <a:schemeClr val="tx1"/>
                </a:solidFill>
                <a:latin typeface="黑体" panose="02010609060101010101" pitchFamily="49" charset="-122"/>
                <a:ea typeface="黑体" panose="02010609060101010101" pitchFamily="49" charset="-122"/>
              </a:endParaRPr>
            </a:p>
          </p:txBody>
        </p:sp>
        <p:sp>
          <p:nvSpPr>
            <p:cNvPr id="17" name="Freeform 6"/>
            <p:cNvSpPr/>
            <p:nvPr>
              <p:custDataLst>
                <p:tags r:id="rId8"/>
              </p:custDataLst>
            </p:nvPr>
          </p:nvSpPr>
          <p:spPr bwMode="auto">
            <a:xfrm>
              <a:off x="9160" y="4616"/>
              <a:ext cx="275" cy="234"/>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lIns="90000" tIns="46800" rIns="90000" bIns="46800" anchor="ctr">
              <a:normAutofit fontScale="25000" lnSpcReduction="20000"/>
            </a:bodyPr>
            <a:lstStyle/>
            <a:p>
              <a:pPr fontAlgn="auto">
                <a:buFontTx/>
                <a:buNone/>
                <a:defRPr/>
              </a:pPr>
              <a:endParaRPr lang="en-US" noProof="1">
                <a:latin typeface="黑体" panose="02010609060101010101" pitchFamily="49" charset="-122"/>
                <a:ea typeface="黑体" panose="02010609060101010101" pitchFamily="49" charset="-122"/>
              </a:endParaRPr>
            </a:p>
          </p:txBody>
        </p:sp>
      </p:grpSp>
      <p:grpSp>
        <p:nvGrpSpPr>
          <p:cNvPr id="18" name="组合 26"/>
          <p:cNvGrpSpPr/>
          <p:nvPr/>
        </p:nvGrpSpPr>
        <p:grpSpPr bwMode="auto">
          <a:xfrm>
            <a:off x="5888038" y="1827213"/>
            <a:ext cx="382587" cy="382587"/>
            <a:chOff x="8997" y="2674"/>
            <a:chExt cx="603" cy="603"/>
          </a:xfrm>
        </p:grpSpPr>
        <p:sp>
          <p:nvSpPr>
            <p:cNvPr id="19" name="Oval 41"/>
            <p:cNvSpPr/>
            <p:nvPr>
              <p:custDataLst>
                <p:tags r:id="rId9"/>
              </p:custDataLst>
            </p:nvPr>
          </p:nvSpPr>
          <p:spPr>
            <a:xfrm>
              <a:off x="8997" y="2674"/>
              <a:ext cx="603" cy="603"/>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fontScale="80000" lnSpcReduction="20000"/>
            </a:bodyPr>
            <a:lstStyle/>
            <a:p>
              <a:pPr algn="ctr" fontAlgn="auto">
                <a:buFontTx/>
                <a:buNone/>
                <a:defRPr/>
              </a:pPr>
              <a:endParaRPr lang="en-US" noProof="1">
                <a:solidFill>
                  <a:schemeClr val="tx1"/>
                </a:solidFill>
                <a:latin typeface="黑体" panose="02010609060101010101" pitchFamily="49" charset="-122"/>
                <a:ea typeface="黑体" panose="02010609060101010101" pitchFamily="49" charset="-122"/>
              </a:endParaRPr>
            </a:p>
          </p:txBody>
        </p:sp>
        <p:sp>
          <p:nvSpPr>
            <p:cNvPr id="20" name="Freeform 6"/>
            <p:cNvSpPr/>
            <p:nvPr>
              <p:custDataLst>
                <p:tags r:id="rId10"/>
              </p:custDataLst>
            </p:nvPr>
          </p:nvSpPr>
          <p:spPr bwMode="auto">
            <a:xfrm>
              <a:off x="9160" y="2859"/>
              <a:ext cx="275" cy="233"/>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lIns="90000" tIns="46800" rIns="90000" bIns="46800" anchor="ctr">
              <a:normAutofit fontScale="25000" lnSpcReduction="20000"/>
            </a:bodyPr>
            <a:lstStyle/>
            <a:p>
              <a:pPr fontAlgn="auto">
                <a:buFontTx/>
                <a:buNone/>
                <a:defRPr/>
              </a:pPr>
              <a:endParaRPr lang="en-US" noProof="1">
                <a:latin typeface="黑体" panose="02010609060101010101" pitchFamily="49" charset="-122"/>
                <a:ea typeface="黑体" panose="02010609060101010101" pitchFamily="49" charset="-122"/>
              </a:endParaRPr>
            </a:p>
          </p:txBody>
        </p:sp>
      </p:grpSp>
      <p:sp>
        <p:nvSpPr>
          <p:cNvPr id="32" name="图片占位符 31"/>
          <p:cNvSpPr>
            <a:spLocks noGrp="1"/>
          </p:cNvSpPr>
          <p:nvPr>
            <p:ph type="pic" sz="quarter" idx="13"/>
          </p:nvPr>
        </p:nvSpPr>
        <p:spPr>
          <a:xfrm>
            <a:off x="1060396" y="2210435"/>
            <a:ext cx="4325937" cy="3348038"/>
          </a:xfrm>
        </p:spPr>
        <p:txBody>
          <a:bodyPr/>
          <a:lstStyle/>
          <a:p>
            <a:pPr lvl="0"/>
            <a:endParaRPr lang="zh-CN" altLang="en-US" noProof="1"/>
          </a:p>
        </p:txBody>
      </p:sp>
      <p:sp>
        <p:nvSpPr>
          <p:cNvPr id="34" name="文本占位符 33"/>
          <p:cNvSpPr>
            <a:spLocks noGrp="1"/>
          </p:cNvSpPr>
          <p:nvPr>
            <p:ph type="body" sz="quarter" idx="14"/>
          </p:nvPr>
        </p:nvSpPr>
        <p:spPr>
          <a:xfrm>
            <a:off x="6375400" y="1589088"/>
            <a:ext cx="4937125" cy="844550"/>
          </a:xfrm>
        </p:spPr>
        <p:txBody>
          <a:bodyPr>
            <a:normAutofit/>
          </a:bodyPr>
          <a:lstStyle>
            <a:lvl1pPr marL="0" indent="0">
              <a:buNone/>
              <a:defRPr sz="1400">
                <a:solidFill>
                  <a:schemeClr val="tx1">
                    <a:lumMod val="50000"/>
                    <a:lumOff val="50000"/>
                  </a:schemeClr>
                </a:solidFill>
              </a:defRPr>
            </a:lvl1pPr>
          </a:lstStyle>
          <a:p>
            <a:pPr lvl="0"/>
            <a:r>
              <a:rPr lang="zh-CN" altLang="en-US" noProof="1" smtClean="0"/>
              <a:t>单击此处编辑母版文本样式</a:t>
            </a:r>
            <a:endParaRPr lang="zh-CN" altLang="en-US" noProof="1" smtClean="0"/>
          </a:p>
        </p:txBody>
      </p:sp>
      <p:sp>
        <p:nvSpPr>
          <p:cNvPr id="35" name="文本占位符 33"/>
          <p:cNvSpPr>
            <a:spLocks noGrp="1"/>
          </p:cNvSpPr>
          <p:nvPr>
            <p:ph type="body" sz="quarter" idx="15"/>
          </p:nvPr>
        </p:nvSpPr>
        <p:spPr>
          <a:xfrm>
            <a:off x="6374763" y="2713037"/>
            <a:ext cx="4937125" cy="844550"/>
          </a:xfrm>
        </p:spPr>
        <p:txBody>
          <a:bodyPr>
            <a:normAutofit/>
          </a:bodyPr>
          <a:lstStyle>
            <a:lvl1pPr marL="0" indent="0">
              <a:buNone/>
              <a:defRPr sz="1400">
                <a:solidFill>
                  <a:schemeClr val="tx1">
                    <a:lumMod val="50000"/>
                    <a:lumOff val="50000"/>
                  </a:schemeClr>
                </a:solidFill>
              </a:defRPr>
            </a:lvl1pPr>
          </a:lstStyle>
          <a:p>
            <a:pPr lvl="0"/>
            <a:r>
              <a:rPr lang="zh-CN" altLang="en-US" noProof="1" smtClean="0"/>
              <a:t>单击此处编辑母版文本样式</a:t>
            </a:r>
            <a:endParaRPr lang="zh-CN" altLang="en-US" noProof="1" smtClean="0"/>
          </a:p>
        </p:txBody>
      </p:sp>
      <p:sp>
        <p:nvSpPr>
          <p:cNvPr id="36" name="文本占位符 33"/>
          <p:cNvSpPr>
            <a:spLocks noGrp="1"/>
          </p:cNvSpPr>
          <p:nvPr>
            <p:ph type="body" sz="quarter" idx="16"/>
          </p:nvPr>
        </p:nvSpPr>
        <p:spPr>
          <a:xfrm>
            <a:off x="6374763" y="3828732"/>
            <a:ext cx="4937125" cy="844550"/>
          </a:xfrm>
        </p:spPr>
        <p:txBody>
          <a:bodyPr>
            <a:normAutofit/>
          </a:bodyPr>
          <a:lstStyle>
            <a:lvl1pPr marL="0" indent="0">
              <a:buNone/>
              <a:defRPr sz="1400">
                <a:solidFill>
                  <a:schemeClr val="tx1">
                    <a:lumMod val="50000"/>
                    <a:lumOff val="50000"/>
                  </a:schemeClr>
                </a:solidFill>
              </a:defRPr>
            </a:lvl1pPr>
          </a:lstStyle>
          <a:p>
            <a:pPr lvl="0"/>
            <a:r>
              <a:rPr lang="zh-CN" altLang="en-US" noProof="1" smtClean="0"/>
              <a:t>单击此处编辑母版文本样式</a:t>
            </a:r>
            <a:endParaRPr lang="zh-CN" altLang="en-US" noProof="1" smtClean="0"/>
          </a:p>
        </p:txBody>
      </p:sp>
      <p:sp>
        <p:nvSpPr>
          <p:cNvPr id="37" name="文本占位符 33"/>
          <p:cNvSpPr>
            <a:spLocks noGrp="1"/>
          </p:cNvSpPr>
          <p:nvPr>
            <p:ph type="body" sz="quarter" idx="17"/>
          </p:nvPr>
        </p:nvSpPr>
        <p:spPr>
          <a:xfrm>
            <a:off x="6374764" y="4943792"/>
            <a:ext cx="4937125" cy="844550"/>
          </a:xfrm>
        </p:spPr>
        <p:txBody>
          <a:bodyPr>
            <a:normAutofit/>
          </a:bodyPr>
          <a:lstStyle>
            <a:lvl1pPr marL="0" indent="0">
              <a:buNone/>
              <a:defRPr sz="1400">
                <a:solidFill>
                  <a:schemeClr val="tx1">
                    <a:lumMod val="50000"/>
                    <a:lumOff val="50000"/>
                  </a:schemeClr>
                </a:solidFill>
              </a:defRPr>
            </a:lvl1pPr>
          </a:lstStyle>
          <a:p>
            <a:pPr lvl="0"/>
            <a:r>
              <a:rPr lang="zh-CN" altLang="en-US" noProof="1" smtClean="0"/>
              <a:t>单击此处编辑母版文本样式</a:t>
            </a:r>
            <a:endParaRPr lang="zh-CN" altLang="en-US" noProof="1" smtClean="0"/>
          </a:p>
        </p:txBody>
      </p:sp>
      <p:sp>
        <p:nvSpPr>
          <p:cNvPr id="2" name="标题 1"/>
          <p:cNvSpPr>
            <a:spLocks noGrp="1"/>
          </p:cNvSpPr>
          <p:nvPr>
            <p:ph type="title"/>
          </p:nvPr>
        </p:nvSpPr>
        <p:spPr>
          <a:xfrm>
            <a:off x="873125" y="474345"/>
            <a:ext cx="7657465" cy="749935"/>
          </a:xfrm>
        </p:spPr>
        <p:txBody>
          <a:bodyPr>
            <a:noAutofit/>
          </a:bodyPr>
          <a:lstStyle>
            <a:lvl1pPr algn="l">
              <a:defRPr sz="3900"/>
            </a:lvl1pPr>
          </a:lstStyle>
          <a:p>
            <a:r>
              <a:rPr lang="zh-CN" altLang="en-US" noProof="1"/>
              <a:t>单击此处编辑母版标题样式</a:t>
            </a:r>
            <a:endParaRPr lang="zh-CN" altLang="en-US" noProof="1"/>
          </a:p>
        </p:txBody>
      </p:sp>
      <p:sp>
        <p:nvSpPr>
          <p:cNvPr id="21" name="日期占位符 2"/>
          <p:cNvSpPr>
            <a:spLocks noGrp="1"/>
          </p:cNvSpPr>
          <p:nvPr>
            <p:ph type="dt" sz="half" idx="18"/>
          </p:nvPr>
        </p:nvSpPr>
        <p:spPr/>
        <p:txBody>
          <a:bodyPr/>
          <a:lstStyle>
            <a:lvl1pPr>
              <a:defRPr/>
            </a:lvl1pPr>
          </a:lstStyle>
          <a:p>
            <a:pPr>
              <a:defRPr/>
            </a:pPr>
            <a:endParaRPr lang="zh-CN" altLang="en-US"/>
          </a:p>
        </p:txBody>
      </p:sp>
      <p:sp>
        <p:nvSpPr>
          <p:cNvPr id="22" name="页脚占位符 3"/>
          <p:cNvSpPr>
            <a:spLocks noGrp="1"/>
          </p:cNvSpPr>
          <p:nvPr>
            <p:ph type="ftr" sz="quarter" idx="19"/>
          </p:nvPr>
        </p:nvSpPr>
        <p:spPr/>
        <p:txBody>
          <a:bodyPr/>
          <a:lstStyle>
            <a:lvl1pPr>
              <a:defRPr/>
            </a:lvl1pPr>
          </a:lstStyle>
          <a:p>
            <a:pPr>
              <a:defRPr/>
            </a:pPr>
            <a:endParaRPr lang="zh-CN" altLang="en-US"/>
          </a:p>
        </p:txBody>
      </p:sp>
      <p:sp>
        <p:nvSpPr>
          <p:cNvPr id="23" name="灯片编号占位符 4"/>
          <p:cNvSpPr>
            <a:spLocks noGrp="1"/>
          </p:cNvSpPr>
          <p:nvPr>
            <p:ph type="sldNum" sz="quarter" idx="20"/>
          </p:nvPr>
        </p:nvSpPr>
        <p:spPr/>
        <p:txBody>
          <a:bodyPr/>
          <a:lstStyle>
            <a:lvl1pPr>
              <a:defRPr/>
            </a:lvl1pPr>
          </a:lstStyle>
          <a:p>
            <a:pPr>
              <a:defRPr/>
            </a:pPr>
            <a:fld id="{08A27417-C40F-4BCB-A649-20D5710ADFD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直接连接符 2"/>
          <p:cNvCxnSpPr/>
          <p:nvPr/>
        </p:nvCxnSpPr>
        <p:spPr>
          <a:xfrm flipH="1">
            <a:off x="8194675" y="3686175"/>
            <a:ext cx="3067050"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flipV="1">
            <a:off x="0" y="0"/>
            <a:ext cx="3140075" cy="200818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5" name="矩形 4"/>
          <p:cNvSpPr/>
          <p:nvPr/>
        </p:nvSpPr>
        <p:spPr>
          <a:xfrm>
            <a:off x="0" y="4849813"/>
            <a:ext cx="12192000" cy="2055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6" name="平行四边形 5"/>
          <p:cNvSpPr/>
          <p:nvPr/>
        </p:nvSpPr>
        <p:spPr>
          <a:xfrm flipV="1">
            <a:off x="8970963" y="4849813"/>
            <a:ext cx="3073400" cy="2054225"/>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B0604020202020204" pitchFamily="34" charset="0"/>
            </a:endParaRPr>
          </a:p>
        </p:txBody>
      </p:sp>
      <p:sp>
        <p:nvSpPr>
          <p:cNvPr id="2" name="标题 1"/>
          <p:cNvSpPr>
            <a:spLocks noGrp="1"/>
          </p:cNvSpPr>
          <p:nvPr>
            <p:ph type="title"/>
          </p:nvPr>
        </p:nvSpPr>
        <p:spPr>
          <a:xfrm>
            <a:off x="5906095" y="1817226"/>
            <a:ext cx="5539522" cy="1858954"/>
          </a:xfrm>
        </p:spPr>
        <p:txBody>
          <a:bodyPr lIns="90000" tIns="46800" rIns="90000" bIns="46800" anchor="b">
            <a:normAutofit/>
          </a:bodyPr>
          <a:lstStyle>
            <a:lvl1pPr algn="r">
              <a:defRPr sz="9600" b="1">
                <a:solidFill>
                  <a:schemeClr val="tx1">
                    <a:lumMod val="75000"/>
                    <a:lumOff val="25000"/>
                  </a:schemeClr>
                </a:solidFill>
                <a:latin typeface="+mj-lt"/>
              </a:defRPr>
            </a:lvl1pPr>
          </a:lstStyle>
          <a:p>
            <a:r>
              <a:rPr lang="zh-CN" altLang="en-US" noProof="1" smtClean="0"/>
              <a:t>单击此处编辑母版标题样式</a:t>
            </a:r>
            <a:endParaRPr lang="zh-CN" altLang="en-US" noProof="1"/>
          </a:p>
        </p:txBody>
      </p:sp>
      <p:sp>
        <p:nvSpPr>
          <p:cNvPr id="7" name="日期占位符 2"/>
          <p:cNvSpPr>
            <a:spLocks noGrp="1"/>
          </p:cNvSpPr>
          <p:nvPr>
            <p:ph type="dt" sz="half" idx="10"/>
          </p:nvPr>
        </p:nvSpPr>
        <p:spPr/>
        <p:txBody>
          <a:bodyPr lIns="90000" tIns="46800" rIns="90000" bIns="46800"/>
          <a:lstStyle>
            <a:lvl1pPr>
              <a:defRPr/>
            </a:lvl1pPr>
          </a:lstStyle>
          <a:p>
            <a:pPr>
              <a:defRPr/>
            </a:pPr>
            <a:endParaRPr lang="zh-CN" altLang="en-US"/>
          </a:p>
        </p:txBody>
      </p:sp>
      <p:sp>
        <p:nvSpPr>
          <p:cNvPr id="8" name="页脚占位符 3"/>
          <p:cNvSpPr>
            <a:spLocks noGrp="1"/>
          </p:cNvSpPr>
          <p:nvPr>
            <p:ph type="ftr" sz="quarter" idx="11"/>
          </p:nvPr>
        </p:nvSpPr>
        <p:spPr/>
        <p:txBody>
          <a:bodyPr lIns="90000" tIns="46800" rIns="90000" bIns="46800"/>
          <a:lstStyle>
            <a:lvl1pPr>
              <a:defRPr/>
            </a:lvl1pPr>
          </a:lstStyle>
          <a:p>
            <a:pPr>
              <a:defRPr/>
            </a:pPr>
            <a:endParaRPr lang="zh-CN" altLang="en-US"/>
          </a:p>
        </p:txBody>
      </p:sp>
      <p:sp>
        <p:nvSpPr>
          <p:cNvPr id="9" name="灯片编号占位符 4"/>
          <p:cNvSpPr>
            <a:spLocks noGrp="1"/>
          </p:cNvSpPr>
          <p:nvPr>
            <p:ph type="sldNum" sz="quarter" idx="12"/>
          </p:nvPr>
        </p:nvSpPr>
        <p:spPr/>
        <p:txBody>
          <a:bodyPr lIns="90000" tIns="46800" rIns="90000" bIns="46800"/>
          <a:lstStyle>
            <a:lvl1pPr>
              <a:defRPr/>
            </a:lvl1pPr>
          </a:lstStyle>
          <a:p>
            <a:pPr>
              <a:defRPr/>
            </a:pPr>
            <a:fld id="{69D602DD-68A8-41A2-B35E-86A5C6EDDC1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5" name="直角三角形 4"/>
          <p:cNvSpPr/>
          <p:nvPr>
            <p:custDataLst>
              <p:tags r:id="rId2"/>
            </p:custDataLst>
          </p:nvPr>
        </p:nvSpPr>
        <p:spPr>
          <a:xfrm rot="5400000">
            <a:off x="358775" y="58102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1"/>
          <p:cNvSpPr>
            <a:spLocks noGrp="1"/>
          </p:cNvSpPr>
          <p:nvPr>
            <p:ph type="title"/>
          </p:nvPr>
        </p:nvSpPr>
        <p:spPr>
          <a:xfrm>
            <a:off x="873125" y="474345"/>
            <a:ext cx="7657465" cy="749935"/>
          </a:xfrm>
        </p:spPr>
        <p:txBody>
          <a:bodyPr>
            <a:noAutofit/>
          </a:bodyPr>
          <a:lstStyle>
            <a:lvl1pPr algn="l">
              <a:defRPr sz="3900"/>
            </a:lvl1pPr>
          </a:lstStyle>
          <a:p>
            <a:r>
              <a:rPr lang="zh-CN" altLang="en-US" noProof="1"/>
              <a:t>单击此处编辑母版标题样式</a:t>
            </a:r>
            <a:endParaRPr lang="zh-CN" altLang="en-US" noProof="1"/>
          </a:p>
        </p:txBody>
      </p:sp>
      <p:sp>
        <p:nvSpPr>
          <p:cNvPr id="6" name="日期占位符 4"/>
          <p:cNvSpPr>
            <a:spLocks noGrp="1"/>
          </p:cNvSpPr>
          <p:nvPr>
            <p:ph type="dt" sz="half" idx="10"/>
          </p:nvPr>
        </p:nvSpPr>
        <p:spPr/>
        <p:txBody>
          <a:bodyPr/>
          <a:lstStyle>
            <a:lvl1pPr>
              <a:defRPr/>
            </a:lvl1pPr>
          </a:lstStyle>
          <a:p>
            <a:pPr>
              <a:defRPr/>
            </a:pPr>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52FF8D4C-3912-4AF9-9F15-CB2C6BA9C11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中心辐射">
    <p:spTree>
      <p:nvGrpSpPr>
        <p:cNvPr id="1" name=""/>
        <p:cNvGrpSpPr/>
        <p:nvPr/>
      </p:nvGrpSpPr>
      <p:grpSpPr>
        <a:xfrm>
          <a:off x="0" y="0"/>
          <a:ext cx="0" cy="0"/>
          <a:chOff x="0" y="0"/>
          <a:chExt cx="0" cy="0"/>
        </a:xfrm>
      </p:grpSpPr>
      <p:sp>
        <p:nvSpPr>
          <p:cNvPr id="11" name="直角三角形 10"/>
          <p:cNvSpPr/>
          <p:nvPr>
            <p:custDataLst>
              <p:tags r:id="rId2"/>
            </p:custDataLst>
          </p:nvPr>
        </p:nvSpPr>
        <p:spPr>
          <a:xfrm rot="5400000">
            <a:off x="358775" y="58102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12" name="椭圆 11"/>
          <p:cNvSpPr/>
          <p:nvPr>
            <p:custDataLst>
              <p:tags r:id="rId3"/>
            </p:custDataLst>
          </p:nvPr>
        </p:nvSpPr>
        <p:spPr bwMode="auto">
          <a:xfrm>
            <a:off x="5311775" y="2919413"/>
            <a:ext cx="1536700" cy="15351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buFontTx/>
              <a:buNone/>
              <a:defRPr/>
            </a:pPr>
            <a:endParaRPr lang="zh-CN" altLang="en-US" noProof="1">
              <a:solidFill>
                <a:prstClr val="white"/>
              </a:solidFill>
              <a:latin typeface="黑体" panose="02010609060101010101" pitchFamily="49" charset="-122"/>
              <a:ea typeface="黑体" panose="02010609060101010101" pitchFamily="49" charset="-122"/>
            </a:endParaRPr>
          </a:p>
        </p:txBody>
      </p:sp>
      <p:sp>
        <p:nvSpPr>
          <p:cNvPr id="13" name="椭圆 12"/>
          <p:cNvSpPr/>
          <p:nvPr>
            <p:custDataLst>
              <p:tags r:id="rId4"/>
            </p:custDataLst>
          </p:nvPr>
        </p:nvSpPr>
        <p:spPr bwMode="auto">
          <a:xfrm>
            <a:off x="6800850" y="4352925"/>
            <a:ext cx="1022350" cy="10223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buFontTx/>
              <a:buNone/>
              <a:defRPr/>
            </a:pPr>
            <a:endParaRPr lang="zh-CN" altLang="en-US" noProof="1">
              <a:solidFill>
                <a:prstClr val="white"/>
              </a:solidFill>
              <a:latin typeface="黑体" panose="02010609060101010101" pitchFamily="49" charset="-122"/>
              <a:ea typeface="黑体" panose="02010609060101010101" pitchFamily="49" charset="-122"/>
            </a:endParaRPr>
          </a:p>
        </p:txBody>
      </p:sp>
      <p:sp>
        <p:nvSpPr>
          <p:cNvPr id="14" name="椭圆 13"/>
          <p:cNvSpPr/>
          <p:nvPr>
            <p:custDataLst>
              <p:tags r:id="rId5"/>
            </p:custDataLst>
          </p:nvPr>
        </p:nvSpPr>
        <p:spPr bwMode="auto">
          <a:xfrm>
            <a:off x="6800850" y="2000250"/>
            <a:ext cx="1022350" cy="102076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buFontTx/>
              <a:buNone/>
              <a:defRPr/>
            </a:pPr>
            <a:endParaRPr lang="zh-CN" altLang="en-US" noProof="1">
              <a:solidFill>
                <a:prstClr val="white"/>
              </a:solidFill>
              <a:latin typeface="黑体" panose="02010609060101010101" pitchFamily="49" charset="-122"/>
              <a:ea typeface="黑体" panose="02010609060101010101" pitchFamily="49" charset="-122"/>
            </a:endParaRPr>
          </a:p>
        </p:txBody>
      </p:sp>
      <p:sp>
        <p:nvSpPr>
          <p:cNvPr id="15" name="椭圆 14"/>
          <p:cNvSpPr/>
          <p:nvPr>
            <p:custDataLst>
              <p:tags r:id="rId6"/>
            </p:custDataLst>
          </p:nvPr>
        </p:nvSpPr>
        <p:spPr bwMode="auto">
          <a:xfrm>
            <a:off x="4375150" y="2000250"/>
            <a:ext cx="1020763" cy="102076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buFontTx/>
              <a:buNone/>
              <a:defRPr/>
            </a:pPr>
            <a:endParaRPr lang="zh-CN" altLang="en-US" noProof="1">
              <a:solidFill>
                <a:prstClr val="white"/>
              </a:solidFill>
              <a:latin typeface="黑体" panose="02010609060101010101" pitchFamily="49" charset="-122"/>
              <a:ea typeface="黑体" panose="02010609060101010101" pitchFamily="49" charset="-122"/>
            </a:endParaRPr>
          </a:p>
        </p:txBody>
      </p:sp>
      <p:sp>
        <p:nvSpPr>
          <p:cNvPr id="16" name="椭圆 15"/>
          <p:cNvSpPr/>
          <p:nvPr>
            <p:custDataLst>
              <p:tags r:id="rId7"/>
            </p:custDataLst>
          </p:nvPr>
        </p:nvSpPr>
        <p:spPr bwMode="auto">
          <a:xfrm>
            <a:off x="4375150" y="4352925"/>
            <a:ext cx="1020763" cy="10223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buFontTx/>
              <a:buNone/>
              <a:defRPr/>
            </a:pPr>
            <a:endParaRPr lang="zh-CN" altLang="en-US" noProof="1">
              <a:solidFill>
                <a:prstClr val="white"/>
              </a:solidFill>
              <a:latin typeface="黑体" panose="02010609060101010101" pitchFamily="49" charset="-122"/>
              <a:ea typeface="黑体" panose="02010609060101010101" pitchFamily="49" charset="-122"/>
            </a:endParaRPr>
          </a:p>
        </p:txBody>
      </p:sp>
      <p:sp>
        <p:nvSpPr>
          <p:cNvPr id="63" name="文本占位符 62"/>
          <p:cNvSpPr>
            <a:spLocks noGrp="1"/>
          </p:cNvSpPr>
          <p:nvPr>
            <p:ph type="body" sz="quarter" idx="13"/>
          </p:nvPr>
        </p:nvSpPr>
        <p:spPr>
          <a:xfrm>
            <a:off x="1170623" y="1803400"/>
            <a:ext cx="2690812" cy="514032"/>
          </a:xfrm>
        </p:spPr>
        <p:txBody>
          <a:bodyPr>
            <a:normAutofit/>
          </a:bodyPr>
          <a:lstStyle>
            <a:lvl1pPr marL="0" indent="0" algn="r">
              <a:buNone/>
              <a:defRPr sz="2000" b="1">
                <a:solidFill>
                  <a:schemeClr val="tx1">
                    <a:lumMod val="75000"/>
                    <a:lumOff val="25000"/>
                  </a:schemeClr>
                </a:solidFill>
              </a:defRPr>
            </a:lvl1pPr>
          </a:lstStyle>
          <a:p>
            <a:pPr lvl="0"/>
            <a:endParaRPr lang="zh-CN" altLang="en-US" noProof="1"/>
          </a:p>
        </p:txBody>
      </p:sp>
      <p:sp>
        <p:nvSpPr>
          <p:cNvPr id="65" name="文本占位符 64"/>
          <p:cNvSpPr>
            <a:spLocks noGrp="1"/>
          </p:cNvSpPr>
          <p:nvPr>
            <p:ph type="body" sz="quarter" idx="14"/>
          </p:nvPr>
        </p:nvSpPr>
        <p:spPr>
          <a:xfrm>
            <a:off x="1170623" y="2337909"/>
            <a:ext cx="2690812" cy="769938"/>
          </a:xfrm>
        </p:spPr>
        <p:txBody>
          <a:bodyPr>
            <a:normAutofit/>
          </a:bodyPr>
          <a:lstStyle>
            <a:lvl1pPr marL="0" indent="0" algn="r">
              <a:buNone/>
              <a:defRPr sz="1400">
                <a:solidFill>
                  <a:schemeClr val="bg1">
                    <a:lumMod val="65000"/>
                  </a:schemeClr>
                </a:solidFill>
              </a:defRPr>
            </a:lvl1pPr>
          </a:lstStyle>
          <a:p>
            <a:pPr lvl="0"/>
            <a:endParaRPr lang="zh-CN" altLang="en-US" noProof="1"/>
          </a:p>
        </p:txBody>
      </p:sp>
      <p:sp>
        <p:nvSpPr>
          <p:cNvPr id="66" name="文本占位符 62"/>
          <p:cNvSpPr>
            <a:spLocks noGrp="1"/>
          </p:cNvSpPr>
          <p:nvPr>
            <p:ph type="body" sz="quarter" idx="15"/>
          </p:nvPr>
        </p:nvSpPr>
        <p:spPr>
          <a:xfrm>
            <a:off x="1170623" y="4079875"/>
            <a:ext cx="2690812" cy="514032"/>
          </a:xfrm>
        </p:spPr>
        <p:txBody>
          <a:bodyPr>
            <a:normAutofit/>
          </a:bodyPr>
          <a:lstStyle>
            <a:lvl1pPr marL="0" indent="0" algn="r">
              <a:buNone/>
              <a:defRPr sz="2000" b="1">
                <a:solidFill>
                  <a:schemeClr val="tx1">
                    <a:lumMod val="75000"/>
                    <a:lumOff val="25000"/>
                  </a:schemeClr>
                </a:solidFill>
              </a:defRPr>
            </a:lvl1pPr>
          </a:lstStyle>
          <a:p>
            <a:pPr lvl="0"/>
            <a:endParaRPr lang="zh-CN" altLang="en-US" noProof="1"/>
          </a:p>
        </p:txBody>
      </p:sp>
      <p:sp>
        <p:nvSpPr>
          <p:cNvPr id="67" name="文本占位符 64"/>
          <p:cNvSpPr>
            <a:spLocks noGrp="1"/>
          </p:cNvSpPr>
          <p:nvPr>
            <p:ph type="body" sz="quarter" idx="16"/>
          </p:nvPr>
        </p:nvSpPr>
        <p:spPr>
          <a:xfrm>
            <a:off x="1170623" y="4598631"/>
            <a:ext cx="2690812" cy="769938"/>
          </a:xfrm>
        </p:spPr>
        <p:txBody>
          <a:bodyPr>
            <a:normAutofit/>
          </a:bodyPr>
          <a:lstStyle>
            <a:lvl1pPr marL="0" indent="0" algn="r">
              <a:buNone/>
              <a:defRPr sz="1400">
                <a:solidFill>
                  <a:schemeClr val="bg1">
                    <a:lumMod val="65000"/>
                  </a:schemeClr>
                </a:solidFill>
              </a:defRPr>
            </a:lvl1pPr>
          </a:lstStyle>
          <a:p>
            <a:pPr lvl="0"/>
            <a:endParaRPr lang="zh-CN" altLang="en-US" noProof="1"/>
          </a:p>
        </p:txBody>
      </p:sp>
      <p:sp>
        <p:nvSpPr>
          <p:cNvPr id="68" name="文本占位符 62"/>
          <p:cNvSpPr>
            <a:spLocks noGrp="1"/>
          </p:cNvSpPr>
          <p:nvPr>
            <p:ph type="body" sz="quarter" idx="17"/>
          </p:nvPr>
        </p:nvSpPr>
        <p:spPr>
          <a:xfrm>
            <a:off x="8300085" y="1803400"/>
            <a:ext cx="2690812" cy="514032"/>
          </a:xfrm>
        </p:spPr>
        <p:txBody>
          <a:bodyPr>
            <a:normAutofit/>
          </a:bodyPr>
          <a:lstStyle>
            <a:lvl1pPr marL="0" indent="0" algn="l">
              <a:buNone/>
              <a:defRPr sz="2000" b="1">
                <a:solidFill>
                  <a:schemeClr val="tx1">
                    <a:lumMod val="75000"/>
                    <a:lumOff val="25000"/>
                  </a:schemeClr>
                </a:solidFill>
              </a:defRPr>
            </a:lvl1pPr>
          </a:lstStyle>
          <a:p>
            <a:pPr lvl="0"/>
            <a:endParaRPr lang="zh-CN" altLang="en-US" noProof="1"/>
          </a:p>
        </p:txBody>
      </p:sp>
      <p:sp>
        <p:nvSpPr>
          <p:cNvPr id="69" name="文本占位符 64"/>
          <p:cNvSpPr>
            <a:spLocks noGrp="1"/>
          </p:cNvSpPr>
          <p:nvPr>
            <p:ph type="body" sz="quarter" idx="18"/>
          </p:nvPr>
        </p:nvSpPr>
        <p:spPr>
          <a:xfrm>
            <a:off x="8300085" y="2325100"/>
            <a:ext cx="2690812" cy="769938"/>
          </a:xfrm>
        </p:spPr>
        <p:txBody>
          <a:bodyPr>
            <a:normAutofit/>
          </a:bodyPr>
          <a:lstStyle>
            <a:lvl1pPr marL="0" indent="0" algn="l">
              <a:buNone/>
              <a:defRPr sz="1400">
                <a:solidFill>
                  <a:schemeClr val="bg1">
                    <a:lumMod val="65000"/>
                  </a:schemeClr>
                </a:solidFill>
              </a:defRPr>
            </a:lvl1pPr>
          </a:lstStyle>
          <a:p>
            <a:pPr lvl="0"/>
            <a:endParaRPr lang="zh-CN" altLang="en-US" noProof="1"/>
          </a:p>
        </p:txBody>
      </p:sp>
      <p:sp>
        <p:nvSpPr>
          <p:cNvPr id="70" name="文本占位符 62"/>
          <p:cNvSpPr>
            <a:spLocks noGrp="1"/>
          </p:cNvSpPr>
          <p:nvPr>
            <p:ph type="body" sz="quarter" idx="19"/>
          </p:nvPr>
        </p:nvSpPr>
        <p:spPr>
          <a:xfrm>
            <a:off x="8300085" y="4079875"/>
            <a:ext cx="2690812" cy="514032"/>
          </a:xfrm>
        </p:spPr>
        <p:txBody>
          <a:bodyPr>
            <a:normAutofit/>
          </a:bodyPr>
          <a:lstStyle>
            <a:lvl1pPr marL="0" indent="0" algn="l">
              <a:buNone/>
              <a:defRPr sz="2000" b="1">
                <a:solidFill>
                  <a:schemeClr val="tx1">
                    <a:lumMod val="75000"/>
                    <a:lumOff val="25000"/>
                  </a:schemeClr>
                </a:solidFill>
              </a:defRPr>
            </a:lvl1pPr>
          </a:lstStyle>
          <a:p>
            <a:pPr lvl="0"/>
            <a:endParaRPr lang="zh-CN" altLang="en-US" noProof="1"/>
          </a:p>
        </p:txBody>
      </p:sp>
      <p:sp>
        <p:nvSpPr>
          <p:cNvPr id="71" name="文本占位符 64"/>
          <p:cNvSpPr>
            <a:spLocks noGrp="1"/>
          </p:cNvSpPr>
          <p:nvPr>
            <p:ph type="body" sz="quarter" idx="20"/>
          </p:nvPr>
        </p:nvSpPr>
        <p:spPr>
          <a:xfrm>
            <a:off x="8300085" y="4614384"/>
            <a:ext cx="2690812" cy="769938"/>
          </a:xfrm>
        </p:spPr>
        <p:txBody>
          <a:bodyPr>
            <a:normAutofit/>
          </a:bodyPr>
          <a:lstStyle>
            <a:lvl1pPr marL="0" indent="0" algn="l">
              <a:buNone/>
              <a:defRPr sz="1400">
                <a:solidFill>
                  <a:schemeClr val="bg1">
                    <a:lumMod val="65000"/>
                  </a:schemeClr>
                </a:solidFill>
              </a:defRPr>
            </a:lvl1pPr>
          </a:lstStyle>
          <a:p>
            <a:pPr lvl="0"/>
            <a:endParaRPr lang="zh-CN" altLang="en-US" noProof="1"/>
          </a:p>
        </p:txBody>
      </p:sp>
      <p:sp>
        <p:nvSpPr>
          <p:cNvPr id="3" name="标题 2"/>
          <p:cNvSpPr>
            <a:spLocks noGrp="1"/>
          </p:cNvSpPr>
          <p:nvPr>
            <p:ph type="title"/>
          </p:nvPr>
        </p:nvSpPr>
        <p:spPr>
          <a:xfrm>
            <a:off x="873125" y="474345"/>
            <a:ext cx="7657465" cy="749935"/>
          </a:xfrm>
        </p:spPr>
        <p:txBody>
          <a:bodyPr>
            <a:noAutofit/>
          </a:bodyPr>
          <a:lstStyle>
            <a:lvl1pPr algn="l">
              <a:defRPr sz="3900"/>
            </a:lvl1pPr>
          </a:lstStyle>
          <a:p>
            <a:r>
              <a:rPr lang="zh-CN" altLang="en-US" noProof="1"/>
              <a:t>单击此处编辑母版标题样式</a:t>
            </a:r>
            <a:endParaRPr lang="zh-CN" altLang="en-US" noProof="1"/>
          </a:p>
        </p:txBody>
      </p:sp>
      <p:sp>
        <p:nvSpPr>
          <p:cNvPr id="17" name="日期占位符 3"/>
          <p:cNvSpPr>
            <a:spLocks noGrp="1"/>
          </p:cNvSpPr>
          <p:nvPr>
            <p:ph type="dt" sz="half" idx="21"/>
          </p:nvPr>
        </p:nvSpPr>
        <p:spPr/>
        <p:txBody>
          <a:bodyPr/>
          <a:lstStyle>
            <a:lvl1pPr>
              <a:defRPr/>
            </a:lvl1pPr>
          </a:lstStyle>
          <a:p>
            <a:pPr>
              <a:defRPr/>
            </a:pPr>
            <a:endParaRPr lang="zh-CN" altLang="en-US"/>
          </a:p>
        </p:txBody>
      </p:sp>
      <p:sp>
        <p:nvSpPr>
          <p:cNvPr id="18" name="页脚占位符 4"/>
          <p:cNvSpPr>
            <a:spLocks noGrp="1"/>
          </p:cNvSpPr>
          <p:nvPr>
            <p:ph type="ftr" sz="quarter" idx="22"/>
          </p:nvPr>
        </p:nvSpPr>
        <p:spPr/>
        <p:txBody>
          <a:bodyPr/>
          <a:lstStyle>
            <a:lvl1pPr>
              <a:defRPr/>
            </a:lvl1pPr>
          </a:lstStyle>
          <a:p>
            <a:pPr>
              <a:defRPr/>
            </a:pPr>
            <a:endParaRPr lang="zh-CN" altLang="en-US"/>
          </a:p>
        </p:txBody>
      </p:sp>
      <p:sp>
        <p:nvSpPr>
          <p:cNvPr id="19" name="灯片编号占位符 5"/>
          <p:cNvSpPr>
            <a:spLocks noGrp="1"/>
          </p:cNvSpPr>
          <p:nvPr>
            <p:ph type="sldNum" sz="quarter" idx="23"/>
          </p:nvPr>
        </p:nvSpPr>
        <p:spPr/>
        <p:txBody>
          <a:bodyPr/>
          <a:lstStyle>
            <a:lvl1pPr>
              <a:defRPr/>
            </a:lvl1pPr>
          </a:lstStyle>
          <a:p>
            <a:pPr>
              <a:defRPr/>
            </a:pPr>
            <a:fld id="{99942D66-09A3-49C8-BD78-0E22FA0EEE9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横排四项">
    <p:spTree>
      <p:nvGrpSpPr>
        <p:cNvPr id="1" name=""/>
        <p:cNvGrpSpPr/>
        <p:nvPr/>
      </p:nvGrpSpPr>
      <p:grpSpPr>
        <a:xfrm>
          <a:off x="0" y="0"/>
          <a:ext cx="0" cy="0"/>
          <a:chOff x="0" y="0"/>
          <a:chExt cx="0" cy="0"/>
        </a:xfrm>
      </p:grpSpPr>
      <p:pic>
        <p:nvPicPr>
          <p:cNvPr id="7" name="图片 1" descr="image1 (6)"/>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b="57613"/>
          <a:stretch>
            <a:fillRect/>
          </a:stretch>
        </p:blipFill>
        <p:spPr bwMode="auto">
          <a:xfrm>
            <a:off x="-6350" y="7938"/>
            <a:ext cx="12193588"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custDataLst>
              <p:tags r:id="rId4"/>
            </p:custDataLst>
          </p:nvPr>
        </p:nvSpPr>
        <p:spPr>
          <a:xfrm>
            <a:off x="-12700" y="-9525"/>
            <a:ext cx="12204700" cy="3429000"/>
          </a:xfrm>
          <a:prstGeom prst="rect">
            <a:avLst/>
          </a:prstGeom>
          <a:solidFill>
            <a:schemeClr val="tx1">
              <a:lumMod val="75000"/>
              <a:lumOff val="2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28" name="内容占位符 27"/>
          <p:cNvSpPr>
            <a:spLocks noGrp="1"/>
          </p:cNvSpPr>
          <p:nvPr>
            <p:ph sz="quarter" idx="13"/>
          </p:nvPr>
        </p:nvSpPr>
        <p:spPr>
          <a:xfrm>
            <a:off x="1069706" y="2831300"/>
            <a:ext cx="2438400" cy="3267075"/>
          </a:xfrm>
        </p:spPr>
        <p:txBody>
          <a:bodyPr/>
          <a:lstStyle>
            <a:lvl1pPr>
              <a:defRPr sz="18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29" name="内容占位符 27"/>
          <p:cNvSpPr>
            <a:spLocks noGrp="1"/>
          </p:cNvSpPr>
          <p:nvPr>
            <p:ph sz="quarter" idx="14"/>
          </p:nvPr>
        </p:nvSpPr>
        <p:spPr>
          <a:xfrm>
            <a:off x="3617204" y="2831301"/>
            <a:ext cx="2438400" cy="3267075"/>
          </a:xfrm>
        </p:spPr>
        <p:txBody>
          <a:bodyPr/>
          <a:lstStyle>
            <a:lvl1pPr>
              <a:defRPr sz="18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0" name="内容占位符 27"/>
          <p:cNvSpPr>
            <a:spLocks noGrp="1"/>
          </p:cNvSpPr>
          <p:nvPr>
            <p:ph sz="quarter" idx="15"/>
          </p:nvPr>
        </p:nvSpPr>
        <p:spPr>
          <a:xfrm>
            <a:off x="6164702" y="2831300"/>
            <a:ext cx="2438400" cy="3267075"/>
          </a:xfrm>
        </p:spPr>
        <p:txBody>
          <a:bodyPr/>
          <a:lstStyle>
            <a:lvl1pPr>
              <a:defRPr sz="18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1" name="内容占位符 27"/>
          <p:cNvSpPr>
            <a:spLocks noGrp="1"/>
          </p:cNvSpPr>
          <p:nvPr>
            <p:ph sz="quarter" idx="16"/>
          </p:nvPr>
        </p:nvSpPr>
        <p:spPr>
          <a:xfrm>
            <a:off x="8712200" y="2831300"/>
            <a:ext cx="2438400" cy="3267075"/>
          </a:xfrm>
        </p:spPr>
        <p:txBody>
          <a:bodyPr/>
          <a:lstStyle>
            <a:lvl1pPr>
              <a:defRPr sz="18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3" name="文本占位符 32"/>
          <p:cNvSpPr>
            <a:spLocks noGrp="1"/>
          </p:cNvSpPr>
          <p:nvPr>
            <p:ph type="body" sz="quarter" idx="17"/>
          </p:nvPr>
        </p:nvSpPr>
        <p:spPr>
          <a:xfrm>
            <a:off x="3544753" y="987425"/>
            <a:ext cx="5102494" cy="1001713"/>
          </a:xfrm>
        </p:spPr>
        <p:txBody>
          <a:bodyPr/>
          <a:lstStyle>
            <a:lvl1pPr marL="0" indent="0" algn="ctr">
              <a:buNone/>
              <a:defRPr sz="4700" b="1">
                <a:solidFill>
                  <a:schemeClr val="bg1"/>
                </a:solidFill>
              </a:defRPr>
            </a:lvl1pPr>
          </a:lstStyle>
          <a:p>
            <a:pPr lvl="0"/>
            <a:endParaRPr lang="zh-CN" altLang="en-US" noProof="1"/>
          </a:p>
        </p:txBody>
      </p:sp>
      <p:sp>
        <p:nvSpPr>
          <p:cNvPr id="9" name="日期占位符 3"/>
          <p:cNvSpPr>
            <a:spLocks noGrp="1"/>
          </p:cNvSpPr>
          <p:nvPr>
            <p:ph type="dt" sz="half" idx="18"/>
          </p:nvPr>
        </p:nvSpPr>
        <p:spPr/>
        <p:txBody>
          <a:bodyPr/>
          <a:lstStyle>
            <a:lvl1pPr>
              <a:defRPr/>
            </a:lvl1pPr>
          </a:lstStyle>
          <a:p>
            <a:pPr>
              <a:defRPr/>
            </a:pPr>
            <a:endParaRPr lang="zh-CN" altLang="en-US"/>
          </a:p>
        </p:txBody>
      </p:sp>
      <p:sp>
        <p:nvSpPr>
          <p:cNvPr id="10" name="页脚占位符 4"/>
          <p:cNvSpPr>
            <a:spLocks noGrp="1"/>
          </p:cNvSpPr>
          <p:nvPr>
            <p:ph type="ftr" sz="quarter" idx="19"/>
          </p:nvPr>
        </p:nvSpPr>
        <p:spPr/>
        <p:txBody>
          <a:bodyPr/>
          <a:lstStyle>
            <a:lvl1pPr>
              <a:defRPr/>
            </a:lvl1pPr>
          </a:lstStyle>
          <a:p>
            <a:pPr>
              <a:defRPr/>
            </a:pPr>
            <a:endParaRPr lang="zh-CN" altLang="en-US"/>
          </a:p>
        </p:txBody>
      </p:sp>
      <p:sp>
        <p:nvSpPr>
          <p:cNvPr id="11" name="灯片编号占位符 5"/>
          <p:cNvSpPr>
            <a:spLocks noGrp="1"/>
          </p:cNvSpPr>
          <p:nvPr>
            <p:ph type="sldNum" sz="quarter" idx="20"/>
          </p:nvPr>
        </p:nvSpPr>
        <p:spPr/>
        <p:txBody>
          <a:bodyPr/>
          <a:lstStyle>
            <a:lvl1pPr>
              <a:defRPr/>
            </a:lvl1pPr>
          </a:lstStyle>
          <a:p>
            <a:pPr>
              <a:defRPr/>
            </a:pPr>
            <a:fld id="{8B4CB220-9613-45E2-87AB-1F4CF10BF01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7" name="直角三角形 6"/>
          <p:cNvSpPr/>
          <p:nvPr>
            <p:custDataLst>
              <p:tags r:id="rId2"/>
            </p:custDataLst>
          </p:nvPr>
        </p:nvSpPr>
        <p:spPr>
          <a:xfrm rot="5400000">
            <a:off x="358775" y="58102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a typeface="黑体" panose="02010609060101010101" pitchFamily="49" charset="-122"/>
              <a:cs typeface="Arial" panose="020B0604020202020204" pitchFamily="34" charset="0"/>
            </a:endParaRPr>
          </a:p>
        </p:txBody>
      </p:sp>
      <p:sp>
        <p:nvSpPr>
          <p:cNvPr id="3" name="文本占位符 2"/>
          <p:cNvSpPr>
            <a:spLocks noGrp="1"/>
          </p:cNvSpPr>
          <p:nvPr>
            <p:ph type="body" idx="1"/>
          </p:nvPr>
        </p:nvSpPr>
        <p:spPr>
          <a:xfrm>
            <a:off x="839788" y="1639598"/>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39598"/>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1"/>
          <p:cNvSpPr>
            <a:spLocks noGrp="1"/>
          </p:cNvSpPr>
          <p:nvPr>
            <p:ph type="title"/>
          </p:nvPr>
        </p:nvSpPr>
        <p:spPr>
          <a:xfrm>
            <a:off x="873125" y="474345"/>
            <a:ext cx="7657465" cy="749935"/>
          </a:xfrm>
        </p:spPr>
        <p:txBody>
          <a:bodyPr>
            <a:noAutofit/>
          </a:bodyPr>
          <a:lstStyle>
            <a:lvl1pPr algn="l">
              <a:defRPr sz="3900"/>
            </a:lvl1pPr>
          </a:lstStyle>
          <a:p>
            <a:r>
              <a:rPr lang="zh-CN" altLang="en-US" noProof="1"/>
              <a:t>单击此处编辑母版标题样式</a:t>
            </a:r>
            <a:endParaRPr lang="zh-CN" altLang="en-US" noProof="1"/>
          </a:p>
        </p:txBody>
      </p:sp>
      <p:sp>
        <p:nvSpPr>
          <p:cNvPr id="8" name="日期占位符 6"/>
          <p:cNvSpPr>
            <a:spLocks noGrp="1"/>
          </p:cNvSpPr>
          <p:nvPr>
            <p:ph type="dt" sz="half" idx="10"/>
          </p:nvPr>
        </p:nvSpPr>
        <p:spPr/>
        <p:txBody>
          <a:bodyPr/>
          <a:lstStyle>
            <a:lvl1pPr>
              <a:defRPr/>
            </a:lvl1pPr>
          </a:lstStyle>
          <a:p>
            <a:pPr>
              <a:defRPr/>
            </a:pPr>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A5ACFF87-0D46-48D2-95E8-166B2D74DC8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5"/>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lnSpc>
                <a:spcPct val="120000"/>
              </a:lnSpc>
              <a:buFontTx/>
              <a:buNone/>
              <a:defRPr sz="1200" noProof="1">
                <a:solidFill>
                  <a:schemeClr val="tx1">
                    <a:lumMod val="50000"/>
                    <a:lumOff val="50000"/>
                  </a:schemeClr>
                </a:solidFill>
                <a:latin typeface="+mn-lt"/>
                <a:ea typeface="+mn-ea"/>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lnSpc>
                <a:spcPct val="120000"/>
              </a:lnSpc>
              <a:buFontTx/>
              <a:buNone/>
              <a:defRPr sz="1200" noProof="1">
                <a:solidFill>
                  <a:schemeClr val="tx1">
                    <a:lumMod val="50000"/>
                    <a:lumOff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lnSpc>
                <a:spcPct val="120000"/>
              </a:lnSpc>
              <a:buFontTx/>
              <a:buNone/>
              <a:defRPr sz="1200" noProof="1">
                <a:solidFill>
                  <a:schemeClr val="tx1">
                    <a:lumMod val="50000"/>
                    <a:lumOff val="50000"/>
                  </a:schemeClr>
                </a:solidFill>
                <a:latin typeface="+mn-lt"/>
                <a:ea typeface="+mn-ea"/>
              </a:defRPr>
            </a:lvl1pPr>
          </a:lstStyle>
          <a:p>
            <a:fld id="{565CE74E-AB26-4998-AD42-012C4C1AD076}"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hf sldNum="0" hdr="0" ftr="0" dt="0"/>
  <p:txStyles>
    <p:titleStyle>
      <a:lvl1pPr algn="l" rtl="0" fontAlgn="base">
        <a:lnSpc>
          <a:spcPct val="120000"/>
        </a:lnSpc>
        <a:spcBef>
          <a:spcPct val="0"/>
        </a:spcBef>
        <a:spcAft>
          <a:spcPct val="0"/>
        </a:spcAft>
        <a:defRPr sz="3600" kern="1200">
          <a:solidFill>
            <a:schemeClr val="tx1"/>
          </a:solidFill>
          <a:latin typeface="黑体" panose="02010609060101010101" pitchFamily="49" charset="-122"/>
          <a:ea typeface="黑体" panose="02010609060101010101" pitchFamily="49" charset="-122"/>
          <a:cs typeface="+mj-cs"/>
        </a:defRPr>
      </a:lvl1pPr>
      <a:lvl2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2pPr>
      <a:lvl3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3pPr>
      <a:lvl4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4pPr>
      <a:lvl5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5pPr>
      <a:lvl6pPr marL="4572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6pPr>
      <a:lvl7pPr marL="9144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7pPr>
      <a:lvl8pPr marL="13716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8pPr>
      <a:lvl9pPr marL="18288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D0756C1-A646-457C-A2B9-587C1B768162}"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57871FE-5D96-4D38-8D00-6C9DF9F5F80B}"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ransition>
    <p:fade/>
  </p:transition>
  <p:hf sldNum="0" hdr="0" ftr="0" dt="0"/>
  <p:txStyles>
    <p:titleStyle>
      <a:lvl1pPr algn="l" rtl="0" fontAlgn="base">
        <a:lnSpc>
          <a:spcPct val="90000"/>
        </a:lnSpc>
        <a:spcBef>
          <a:spcPct val="0"/>
        </a:spcBef>
        <a:spcAft>
          <a:spcPct val="0"/>
        </a:spcAft>
        <a:defRPr sz="4400" kern="1200">
          <a:solidFill>
            <a:schemeClr val="tx1"/>
          </a:solidFill>
          <a:latin typeface="微软雅黑 Light" pitchFamily="34" charset="-122"/>
          <a:ea typeface="微软雅黑 Light" pitchFamily="34" charset="-122"/>
          <a:cs typeface="+mj-cs"/>
        </a:defRPr>
      </a:lvl1pPr>
      <a:lvl2pPr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2pPr>
      <a:lvl3pPr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3pPr>
      <a:lvl4pPr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4pPr>
      <a:lvl5pPr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5pPr>
      <a:lvl6pPr marL="4572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6pPr>
      <a:lvl7pPr marL="9144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7pPr>
      <a:lvl8pPr marL="13716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8pPr>
      <a:lvl9pPr marL="1828800" algn="l" rtl="0" fontAlgn="base">
        <a:lnSpc>
          <a:spcPct val="90000"/>
        </a:lnSpc>
        <a:spcBef>
          <a:spcPct val="0"/>
        </a:spcBef>
        <a:spcAft>
          <a:spcPct val="0"/>
        </a:spcAft>
        <a:defRPr sz="4400">
          <a:solidFill>
            <a:schemeClr val="tx1"/>
          </a:solidFill>
          <a:latin typeface="微软雅黑 Light" pitchFamily="34" charset="-122"/>
          <a:ea typeface="微软雅黑 Light"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微软雅黑 Light" pitchFamily="34" charset="-122"/>
          <a:ea typeface="微软雅黑 Light"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微软雅黑 Light" pitchFamily="34" charset="-122"/>
          <a:ea typeface="微软雅黑 Light"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微软雅黑 Light" pitchFamily="34" charset="-122"/>
          <a:ea typeface="微软雅黑 Light"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微软雅黑 Light" pitchFamily="34" charset="-122"/>
          <a:ea typeface="微软雅黑 Light"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微软雅黑 Light" pitchFamily="34" charset="-122"/>
          <a:ea typeface="微软雅黑 Light"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 name="椭圆 85"/>
          <p:cNvSpPr/>
          <p:nvPr/>
        </p:nvSpPr>
        <p:spPr>
          <a:xfrm rot="11047877" flipV="1">
            <a:off x="8308975" y="5719763"/>
            <a:ext cx="176213" cy="1762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 name="椭圆 87"/>
          <p:cNvSpPr/>
          <p:nvPr/>
        </p:nvSpPr>
        <p:spPr>
          <a:xfrm rot="11047877">
            <a:off x="3890963" y="5235575"/>
            <a:ext cx="123825" cy="1238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 name="椭圆 88"/>
          <p:cNvSpPr/>
          <p:nvPr/>
        </p:nvSpPr>
        <p:spPr>
          <a:xfrm rot="11047877">
            <a:off x="4294188" y="6721475"/>
            <a:ext cx="123825" cy="1238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椭圆 89"/>
          <p:cNvSpPr/>
          <p:nvPr/>
        </p:nvSpPr>
        <p:spPr>
          <a:xfrm rot="11047877">
            <a:off x="8826500" y="5873750"/>
            <a:ext cx="127000" cy="127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 name="椭圆 90"/>
          <p:cNvSpPr/>
          <p:nvPr/>
        </p:nvSpPr>
        <p:spPr>
          <a:xfrm rot="11047877">
            <a:off x="7078663" y="6456363"/>
            <a:ext cx="452438" cy="4524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 name="椭圆 91"/>
          <p:cNvSpPr/>
          <p:nvPr/>
        </p:nvSpPr>
        <p:spPr>
          <a:xfrm rot="11047877" flipH="1">
            <a:off x="8724900" y="4476750"/>
            <a:ext cx="138113" cy="138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3" name="椭圆 92"/>
          <p:cNvSpPr/>
          <p:nvPr/>
        </p:nvSpPr>
        <p:spPr>
          <a:xfrm rot="11047877" flipH="1">
            <a:off x="4899025" y="6496050"/>
            <a:ext cx="139700" cy="138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4" name="椭圆 93"/>
          <p:cNvSpPr/>
          <p:nvPr/>
        </p:nvSpPr>
        <p:spPr>
          <a:xfrm rot="11047877" flipH="1">
            <a:off x="7996238" y="4240213"/>
            <a:ext cx="422275" cy="4222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5" name="椭圆 94"/>
          <p:cNvSpPr/>
          <p:nvPr/>
        </p:nvSpPr>
        <p:spPr>
          <a:xfrm>
            <a:off x="169863" y="3019425"/>
            <a:ext cx="517525" cy="519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椭圆 95"/>
          <p:cNvSpPr/>
          <p:nvPr/>
        </p:nvSpPr>
        <p:spPr>
          <a:xfrm>
            <a:off x="6731000" y="6753225"/>
            <a:ext cx="271463" cy="2714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8" name="椭圆 97"/>
          <p:cNvSpPr/>
          <p:nvPr/>
        </p:nvSpPr>
        <p:spPr>
          <a:xfrm>
            <a:off x="10213975" y="3238500"/>
            <a:ext cx="501650" cy="5000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9" name="椭圆 98"/>
          <p:cNvSpPr/>
          <p:nvPr/>
        </p:nvSpPr>
        <p:spPr>
          <a:xfrm flipV="1">
            <a:off x="10110788" y="4351338"/>
            <a:ext cx="384175" cy="384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0" name="椭圆 99"/>
          <p:cNvSpPr/>
          <p:nvPr/>
        </p:nvSpPr>
        <p:spPr>
          <a:xfrm flipV="1">
            <a:off x="4464050" y="5535613"/>
            <a:ext cx="384175" cy="384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1" name="椭圆 100"/>
          <p:cNvSpPr/>
          <p:nvPr/>
        </p:nvSpPr>
        <p:spPr>
          <a:xfrm>
            <a:off x="1817688" y="6245225"/>
            <a:ext cx="471488" cy="4714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 name="椭圆 101"/>
          <p:cNvSpPr/>
          <p:nvPr/>
        </p:nvSpPr>
        <p:spPr>
          <a:xfrm>
            <a:off x="11842750" y="3402013"/>
            <a:ext cx="271463" cy="2714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3" name="椭圆 102"/>
          <p:cNvSpPr/>
          <p:nvPr/>
        </p:nvSpPr>
        <p:spPr>
          <a:xfrm>
            <a:off x="11102975" y="4179888"/>
            <a:ext cx="269875" cy="2714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 name="椭圆 103"/>
          <p:cNvSpPr/>
          <p:nvPr/>
        </p:nvSpPr>
        <p:spPr>
          <a:xfrm>
            <a:off x="9615488" y="6046788"/>
            <a:ext cx="271463" cy="2714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5" name="椭圆 104"/>
          <p:cNvSpPr/>
          <p:nvPr/>
        </p:nvSpPr>
        <p:spPr>
          <a:xfrm>
            <a:off x="2860675" y="6430963"/>
            <a:ext cx="549275" cy="549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6" name="椭圆 105"/>
          <p:cNvSpPr/>
          <p:nvPr/>
        </p:nvSpPr>
        <p:spPr>
          <a:xfrm>
            <a:off x="7159625" y="5703888"/>
            <a:ext cx="549275" cy="549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7" name="椭圆 106"/>
          <p:cNvSpPr/>
          <p:nvPr/>
        </p:nvSpPr>
        <p:spPr>
          <a:xfrm>
            <a:off x="9618663" y="2452688"/>
            <a:ext cx="282575" cy="2857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8" name="椭圆 107"/>
          <p:cNvSpPr/>
          <p:nvPr/>
        </p:nvSpPr>
        <p:spPr>
          <a:xfrm>
            <a:off x="169863" y="4748213"/>
            <a:ext cx="550863" cy="549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9" name="椭圆 108"/>
          <p:cNvSpPr/>
          <p:nvPr/>
        </p:nvSpPr>
        <p:spPr>
          <a:xfrm flipH="1">
            <a:off x="1428750" y="5278438"/>
            <a:ext cx="368300" cy="368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0" name="椭圆 109"/>
          <p:cNvSpPr/>
          <p:nvPr/>
        </p:nvSpPr>
        <p:spPr>
          <a:xfrm>
            <a:off x="3117850" y="5554663"/>
            <a:ext cx="608013" cy="608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1" name="椭圆 110"/>
          <p:cNvSpPr/>
          <p:nvPr/>
        </p:nvSpPr>
        <p:spPr>
          <a:xfrm>
            <a:off x="6462713" y="6118225"/>
            <a:ext cx="344488" cy="346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 name="椭圆 111"/>
          <p:cNvSpPr/>
          <p:nvPr/>
        </p:nvSpPr>
        <p:spPr>
          <a:xfrm>
            <a:off x="8501063" y="5019675"/>
            <a:ext cx="247650" cy="247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3" name="椭圆 112"/>
          <p:cNvSpPr/>
          <p:nvPr/>
        </p:nvSpPr>
        <p:spPr>
          <a:xfrm>
            <a:off x="8526463" y="6335713"/>
            <a:ext cx="1100138" cy="11001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5" name="椭圆 114"/>
          <p:cNvSpPr/>
          <p:nvPr/>
        </p:nvSpPr>
        <p:spPr>
          <a:xfrm>
            <a:off x="5118100" y="6583363"/>
            <a:ext cx="728663" cy="7286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7" name="椭圆 116"/>
          <p:cNvSpPr/>
          <p:nvPr/>
        </p:nvSpPr>
        <p:spPr>
          <a:xfrm flipH="1">
            <a:off x="3421063" y="4489450"/>
            <a:ext cx="309563" cy="311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8" name="椭圆 117"/>
          <p:cNvSpPr/>
          <p:nvPr/>
        </p:nvSpPr>
        <p:spPr>
          <a:xfrm>
            <a:off x="9518650" y="5357813"/>
            <a:ext cx="350838" cy="3524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9" name="椭圆 118"/>
          <p:cNvSpPr/>
          <p:nvPr/>
        </p:nvSpPr>
        <p:spPr>
          <a:xfrm>
            <a:off x="7937500" y="6753225"/>
            <a:ext cx="361950" cy="3603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0" name="椭圆 119"/>
          <p:cNvSpPr/>
          <p:nvPr/>
        </p:nvSpPr>
        <p:spPr>
          <a:xfrm>
            <a:off x="10304463" y="5583238"/>
            <a:ext cx="522288" cy="522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1" name="椭圆 120"/>
          <p:cNvSpPr/>
          <p:nvPr/>
        </p:nvSpPr>
        <p:spPr>
          <a:xfrm flipH="1">
            <a:off x="5786438" y="6280150"/>
            <a:ext cx="315913" cy="3159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 name="椭圆 121"/>
          <p:cNvSpPr/>
          <p:nvPr/>
        </p:nvSpPr>
        <p:spPr>
          <a:xfrm flipH="1">
            <a:off x="787400" y="4184650"/>
            <a:ext cx="415925" cy="4175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3" name="椭圆 122"/>
          <p:cNvSpPr/>
          <p:nvPr/>
        </p:nvSpPr>
        <p:spPr>
          <a:xfrm rot="11047877">
            <a:off x="4237038" y="6276975"/>
            <a:ext cx="123825" cy="1238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6" name="椭圆 125"/>
          <p:cNvSpPr/>
          <p:nvPr/>
        </p:nvSpPr>
        <p:spPr>
          <a:xfrm>
            <a:off x="4870450" y="5681663"/>
            <a:ext cx="669925" cy="669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7" name="椭圆 126"/>
          <p:cNvSpPr/>
          <p:nvPr/>
        </p:nvSpPr>
        <p:spPr>
          <a:xfrm>
            <a:off x="7967663" y="6008688"/>
            <a:ext cx="439738" cy="439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8" name="椭圆 127"/>
          <p:cNvSpPr/>
          <p:nvPr/>
        </p:nvSpPr>
        <p:spPr>
          <a:xfrm>
            <a:off x="6088063" y="6635750"/>
            <a:ext cx="549275" cy="549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9" name="椭圆 128"/>
          <p:cNvSpPr/>
          <p:nvPr/>
        </p:nvSpPr>
        <p:spPr>
          <a:xfrm>
            <a:off x="11652250" y="4589463"/>
            <a:ext cx="728663" cy="7302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0" name="椭圆 129"/>
          <p:cNvSpPr/>
          <p:nvPr/>
        </p:nvSpPr>
        <p:spPr>
          <a:xfrm>
            <a:off x="10537825" y="6399213"/>
            <a:ext cx="412750" cy="4127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1" name="椭圆 130"/>
          <p:cNvSpPr/>
          <p:nvPr/>
        </p:nvSpPr>
        <p:spPr>
          <a:xfrm>
            <a:off x="465138" y="5934075"/>
            <a:ext cx="730250" cy="7286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 name="椭圆 132"/>
          <p:cNvSpPr/>
          <p:nvPr/>
        </p:nvSpPr>
        <p:spPr>
          <a:xfrm>
            <a:off x="4124325" y="5864225"/>
            <a:ext cx="282575" cy="284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4" name="椭圆 133"/>
          <p:cNvSpPr/>
          <p:nvPr/>
        </p:nvSpPr>
        <p:spPr>
          <a:xfrm rot="11047877" flipH="1">
            <a:off x="7205663" y="5405438"/>
            <a:ext cx="138113" cy="138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5" name="椭圆 134"/>
          <p:cNvSpPr/>
          <p:nvPr/>
        </p:nvSpPr>
        <p:spPr>
          <a:xfrm>
            <a:off x="3779838" y="6300788"/>
            <a:ext cx="990600" cy="990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6" name="椭圆 135"/>
          <p:cNvSpPr/>
          <p:nvPr/>
        </p:nvSpPr>
        <p:spPr>
          <a:xfrm>
            <a:off x="1812925" y="3538538"/>
            <a:ext cx="490538" cy="4905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1" name="椭圆 210"/>
          <p:cNvSpPr/>
          <p:nvPr/>
        </p:nvSpPr>
        <p:spPr>
          <a:xfrm flipH="1">
            <a:off x="11687175" y="2138363"/>
            <a:ext cx="444500" cy="444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2" name="椭圆 211"/>
          <p:cNvSpPr/>
          <p:nvPr/>
        </p:nvSpPr>
        <p:spPr>
          <a:xfrm>
            <a:off x="0" y="1858963"/>
            <a:ext cx="628650" cy="6270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3" name="椭圆 212"/>
          <p:cNvSpPr/>
          <p:nvPr/>
        </p:nvSpPr>
        <p:spPr>
          <a:xfrm flipH="1">
            <a:off x="2444750" y="2798763"/>
            <a:ext cx="266700" cy="268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4" name="椭圆 213"/>
          <p:cNvSpPr/>
          <p:nvPr/>
        </p:nvSpPr>
        <p:spPr>
          <a:xfrm rot="11047877" flipV="1">
            <a:off x="9999663" y="1350963"/>
            <a:ext cx="149225" cy="149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 name="椭圆 214"/>
          <p:cNvSpPr/>
          <p:nvPr/>
        </p:nvSpPr>
        <p:spPr>
          <a:xfrm flipH="1">
            <a:off x="2636838" y="4654550"/>
            <a:ext cx="601663" cy="600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6" name="椭圆 215"/>
          <p:cNvSpPr/>
          <p:nvPr/>
        </p:nvSpPr>
        <p:spPr>
          <a:xfrm>
            <a:off x="2490788" y="5783263"/>
            <a:ext cx="382588" cy="3825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7" name="椭圆 216"/>
          <p:cNvSpPr/>
          <p:nvPr/>
        </p:nvSpPr>
        <p:spPr>
          <a:xfrm>
            <a:off x="7702550" y="4910138"/>
            <a:ext cx="638175" cy="638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8" name="椭圆 217"/>
          <p:cNvSpPr/>
          <p:nvPr/>
        </p:nvSpPr>
        <p:spPr>
          <a:xfrm>
            <a:off x="9159875" y="4476750"/>
            <a:ext cx="541338" cy="5429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9" name="椭圆 218"/>
          <p:cNvSpPr/>
          <p:nvPr/>
        </p:nvSpPr>
        <p:spPr>
          <a:xfrm>
            <a:off x="11637963" y="3808413"/>
            <a:ext cx="541338" cy="5429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0" name="椭圆 219"/>
          <p:cNvSpPr/>
          <p:nvPr/>
        </p:nvSpPr>
        <p:spPr>
          <a:xfrm flipV="1">
            <a:off x="9682163" y="3733800"/>
            <a:ext cx="274638" cy="276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1" name="椭圆 220"/>
          <p:cNvSpPr/>
          <p:nvPr/>
        </p:nvSpPr>
        <p:spPr>
          <a:xfrm>
            <a:off x="6561138" y="5537200"/>
            <a:ext cx="409575" cy="4095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6" name="图片 195"/>
          <p:cNvPicPr>
            <a:picLocks noChangeAspect="1"/>
          </p:cNvPicPr>
          <p:nvPr/>
        </p:nvPicPr>
        <p:blipFill>
          <a:blip r:embed="rId1"/>
          <a:srcRect l="36905" t="33759" r="32570" b="22025"/>
          <a:stretch>
            <a:fillRect/>
          </a:stretch>
        </p:blipFill>
        <p:spPr>
          <a:xfrm rot="1501864">
            <a:off x="7973266" y="1354132"/>
            <a:ext cx="407562" cy="407562"/>
          </a:xfrm>
          <a:custGeom>
            <a:avLst/>
            <a:gdLst>
              <a:gd name="connsiteX0" fmla="*/ 588998 w 1177996"/>
              <a:gd name="connsiteY0" fmla="*/ 0 h 1177994"/>
              <a:gd name="connsiteX1" fmla="*/ 1177996 w 1177996"/>
              <a:gd name="connsiteY1" fmla="*/ 588997 h 1177994"/>
              <a:gd name="connsiteX2" fmla="*/ 588998 w 1177996"/>
              <a:gd name="connsiteY2" fmla="*/ 1177994 h 1177994"/>
              <a:gd name="connsiteX3" fmla="*/ 0 w 1177996"/>
              <a:gd name="connsiteY3" fmla="*/ 588997 h 1177994"/>
              <a:gd name="connsiteX4" fmla="*/ 588998 w 1177996"/>
              <a:gd name="connsiteY4" fmla="*/ 0 h 117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996" h="1177994">
                <a:moveTo>
                  <a:pt x="588998" y="0"/>
                </a:moveTo>
                <a:cubicBezTo>
                  <a:pt x="914293" y="0"/>
                  <a:pt x="1177996" y="263703"/>
                  <a:pt x="1177996" y="588997"/>
                </a:cubicBezTo>
                <a:cubicBezTo>
                  <a:pt x="1177996" y="914291"/>
                  <a:pt x="914293" y="1177994"/>
                  <a:pt x="588998" y="1177994"/>
                </a:cubicBezTo>
                <a:cubicBezTo>
                  <a:pt x="263703" y="1177994"/>
                  <a:pt x="0" y="914291"/>
                  <a:pt x="0" y="588997"/>
                </a:cubicBezTo>
                <a:cubicBezTo>
                  <a:pt x="0" y="263703"/>
                  <a:pt x="263703" y="0"/>
                  <a:pt x="588998" y="0"/>
                </a:cubicBezTo>
                <a:close/>
              </a:path>
            </a:pathLst>
          </a:custGeom>
        </p:spPr>
      </p:pic>
      <p:sp>
        <p:nvSpPr>
          <p:cNvPr id="197" name="椭圆 196"/>
          <p:cNvSpPr/>
          <p:nvPr/>
        </p:nvSpPr>
        <p:spPr>
          <a:xfrm>
            <a:off x="11261725" y="5419725"/>
            <a:ext cx="271463" cy="2714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8" name="椭圆 197"/>
          <p:cNvSpPr/>
          <p:nvPr/>
        </p:nvSpPr>
        <p:spPr>
          <a:xfrm flipV="1">
            <a:off x="11339513" y="6289675"/>
            <a:ext cx="276225" cy="274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3591239" y="272737"/>
            <a:ext cx="5071436" cy="6035988"/>
            <a:chOff x="3565438" y="299817"/>
            <a:chExt cx="5070953" cy="6036557"/>
          </a:xfrm>
        </p:grpSpPr>
        <p:sp>
          <p:nvSpPr>
            <p:cNvPr id="210" name="任意多边形 209"/>
            <p:cNvSpPr/>
            <p:nvPr/>
          </p:nvSpPr>
          <p:spPr>
            <a:xfrm rot="13500000" flipH="1">
              <a:off x="3565124" y="300130"/>
              <a:ext cx="5071580" cy="5070953"/>
            </a:xfrm>
            <a:custGeom>
              <a:avLst/>
              <a:gdLst>
                <a:gd name="connsiteX0" fmla="*/ 650363 w 4518605"/>
                <a:gd name="connsiteY0" fmla="*/ 3854920 h 4518605"/>
                <a:gd name="connsiteX1" fmla="*/ 657342 w 4518605"/>
                <a:gd name="connsiteY1" fmla="*/ 3861263 h 4518605"/>
                <a:gd name="connsiteX2" fmla="*/ 663685 w 4518605"/>
                <a:gd name="connsiteY2" fmla="*/ 3868242 h 4518605"/>
                <a:gd name="connsiteX3" fmla="*/ 664321 w 4518605"/>
                <a:gd name="connsiteY3" fmla="*/ 3867606 h 4518605"/>
                <a:gd name="connsiteX4" fmla="*/ 811278 w 4518605"/>
                <a:gd name="connsiteY4" fmla="*/ 4001169 h 4518605"/>
                <a:gd name="connsiteX5" fmla="*/ 2252641 w 4518605"/>
                <a:gd name="connsiteY5" fmla="*/ 4518605 h 4518605"/>
                <a:gd name="connsiteX6" fmla="*/ 4518605 w 4518605"/>
                <a:gd name="connsiteY6" fmla="*/ 2252641 h 4518605"/>
                <a:gd name="connsiteX7" fmla="*/ 4341017 w 4518605"/>
                <a:gd name="connsiteY7" fmla="*/ 234852 h 4518605"/>
                <a:gd name="connsiteX8" fmla="*/ 4376100 w 4518605"/>
                <a:gd name="connsiteY8" fmla="*/ 155826 h 4518605"/>
                <a:gd name="connsiteX9" fmla="*/ 4410691 w 4518605"/>
                <a:gd name="connsiteY9" fmla="*/ 121235 h 4518605"/>
                <a:gd name="connsiteX10" fmla="*/ 4386735 w 4518605"/>
                <a:gd name="connsiteY10" fmla="*/ 131870 h 4518605"/>
                <a:gd name="connsiteX11" fmla="*/ 4397370 w 4518605"/>
                <a:gd name="connsiteY11" fmla="*/ 107914 h 4518605"/>
                <a:gd name="connsiteX12" fmla="*/ 4362779 w 4518605"/>
                <a:gd name="connsiteY12" fmla="*/ 142505 h 4518605"/>
                <a:gd name="connsiteX13" fmla="*/ 4283753 w 4518605"/>
                <a:gd name="connsiteY13" fmla="*/ 177588 h 4518605"/>
                <a:gd name="connsiteX14" fmla="*/ 2265964 w 4518605"/>
                <a:gd name="connsiteY14" fmla="*/ 0 h 4518605"/>
                <a:gd name="connsiteX15" fmla="*/ 0 w 4518605"/>
                <a:gd name="connsiteY15" fmla="*/ 2265964 h 4518605"/>
                <a:gd name="connsiteX16" fmla="*/ 517436 w 4518605"/>
                <a:gd name="connsiteY16" fmla="*/ 3707327 h 4518605"/>
                <a:gd name="connsiteX17" fmla="*/ 650999 w 4518605"/>
                <a:gd name="connsiteY17" fmla="*/ 3854284 h 451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18605" h="4518605">
                  <a:moveTo>
                    <a:pt x="650363" y="3854920"/>
                  </a:moveTo>
                  <a:lnTo>
                    <a:pt x="657342" y="3861263"/>
                  </a:lnTo>
                  <a:lnTo>
                    <a:pt x="663685" y="3868242"/>
                  </a:lnTo>
                  <a:lnTo>
                    <a:pt x="664321" y="3867606"/>
                  </a:lnTo>
                  <a:lnTo>
                    <a:pt x="811278" y="4001169"/>
                  </a:lnTo>
                  <a:cubicBezTo>
                    <a:pt x="1202970" y="4324422"/>
                    <a:pt x="1705128" y="4518605"/>
                    <a:pt x="2252641" y="4518605"/>
                  </a:cubicBezTo>
                  <a:cubicBezTo>
                    <a:pt x="3504098" y="4518605"/>
                    <a:pt x="4518605" y="3504098"/>
                    <a:pt x="4518605" y="2252641"/>
                  </a:cubicBezTo>
                  <a:cubicBezTo>
                    <a:pt x="4518605" y="1544527"/>
                    <a:pt x="4104232" y="871931"/>
                    <a:pt x="4341017" y="234852"/>
                  </a:cubicBezTo>
                  <a:lnTo>
                    <a:pt x="4376100" y="155826"/>
                  </a:lnTo>
                  <a:lnTo>
                    <a:pt x="4410691" y="121235"/>
                  </a:lnTo>
                  <a:lnTo>
                    <a:pt x="4386735" y="131870"/>
                  </a:lnTo>
                  <a:lnTo>
                    <a:pt x="4397370" y="107914"/>
                  </a:lnTo>
                  <a:lnTo>
                    <a:pt x="4362779" y="142505"/>
                  </a:lnTo>
                  <a:lnTo>
                    <a:pt x="4283753" y="177588"/>
                  </a:lnTo>
                  <a:cubicBezTo>
                    <a:pt x="3646674" y="414373"/>
                    <a:pt x="2974078" y="0"/>
                    <a:pt x="2265964" y="0"/>
                  </a:cubicBezTo>
                  <a:cubicBezTo>
                    <a:pt x="1014507" y="0"/>
                    <a:pt x="0" y="1014507"/>
                    <a:pt x="0" y="2265964"/>
                  </a:cubicBezTo>
                  <a:cubicBezTo>
                    <a:pt x="0" y="2813477"/>
                    <a:pt x="194183" y="3315635"/>
                    <a:pt x="517436" y="3707327"/>
                  </a:cubicBezTo>
                  <a:lnTo>
                    <a:pt x="650999" y="38542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25" name="直接连接符 224"/>
            <p:cNvCxnSpPr/>
            <p:nvPr/>
          </p:nvCxnSpPr>
          <p:spPr>
            <a:xfrm>
              <a:off x="3760369" y="2427581"/>
              <a:ext cx="4636646"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185" name="文本框 226"/>
            <p:cNvSpPr txBox="1"/>
            <p:nvPr/>
          </p:nvSpPr>
          <p:spPr>
            <a:xfrm>
              <a:off x="3705810" y="1946236"/>
              <a:ext cx="309851" cy="460418"/>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微软雅黑 Light" pitchFamily="34" charset="-122"/>
                  <a:ea typeface="微软雅黑 Light"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微软雅黑 Light" pitchFamily="34" charset="-122"/>
                  <a:ea typeface="微软雅黑 Light"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微软雅黑 Light" pitchFamily="34" charset="-122"/>
                  <a:ea typeface="微软雅黑 Light"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微软雅黑 Light" pitchFamily="34" charset="-122"/>
                  <a:ea typeface="微软雅黑 Light"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微软雅黑 Light" pitchFamily="34" charset="-122"/>
                  <a:ea typeface="微软雅黑 Light" pitchFamily="34" charset="-122"/>
                  <a:cs typeface="+mn-cs"/>
                </a:defRPr>
              </a:lvl5pPr>
            </a:lstStyle>
            <a:p>
              <a:pPr marL="0" lvl="0" indent="0" eaLnBrk="1" hangingPunct="1">
                <a:lnSpc>
                  <a:spcPct val="100000"/>
                </a:lnSpc>
                <a:spcBef>
                  <a:spcPct val="0"/>
                </a:spcBef>
                <a:buFontTx/>
                <a:buNone/>
              </a:pPr>
              <a:endParaRPr lang="zh-CN" altLang="en-US" sz="2400" dirty="0">
                <a:solidFill>
                  <a:schemeClr val="bg1"/>
                </a:solidFill>
                <a:latin typeface="Century Gothic" pitchFamily="34" charset="0"/>
              </a:endParaRPr>
            </a:p>
          </p:txBody>
        </p:sp>
        <p:cxnSp>
          <p:nvCxnSpPr>
            <p:cNvPr id="229" name="直接连接符 228"/>
            <p:cNvCxnSpPr/>
            <p:nvPr/>
          </p:nvCxnSpPr>
          <p:spPr>
            <a:xfrm>
              <a:off x="3760369" y="2462509"/>
              <a:ext cx="2687381"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3760369" y="3448440"/>
              <a:ext cx="4636646"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6939828" y="3511946"/>
              <a:ext cx="1457186"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49" name="图片 348"/>
            <p:cNvPicPr>
              <a:picLocks noChangeAspect="1"/>
            </p:cNvPicPr>
            <p:nvPr/>
          </p:nvPicPr>
          <p:blipFill>
            <a:blip r:embed="rId1"/>
            <a:srcRect l="35176"/>
            <a:stretch>
              <a:fillRect/>
            </a:stretch>
          </p:blipFill>
          <p:spPr>
            <a:xfrm>
              <a:off x="3775670" y="3572820"/>
              <a:ext cx="2276311" cy="2763554"/>
            </a:xfrm>
            <a:custGeom>
              <a:avLst/>
              <a:gdLst>
                <a:gd name="connsiteX0" fmla="*/ 0 w 2501639"/>
                <a:gd name="connsiteY0" fmla="*/ 0 h 3037113"/>
                <a:gd name="connsiteX1" fmla="*/ 2501639 w 2501639"/>
                <a:gd name="connsiteY1" fmla="*/ 0 h 3037113"/>
                <a:gd name="connsiteX2" fmla="*/ 2501639 w 2501639"/>
                <a:gd name="connsiteY2" fmla="*/ 3031844 h 3037113"/>
                <a:gd name="connsiteX3" fmla="*/ 2499610 w 2501639"/>
                <a:gd name="connsiteY3" fmla="*/ 3037113 h 3037113"/>
                <a:gd name="connsiteX4" fmla="*/ 2494398 w 2501639"/>
                <a:gd name="connsiteY4" fmla="*/ 3037113 h 3037113"/>
                <a:gd name="connsiteX5" fmla="*/ 2494398 w 2501639"/>
                <a:gd name="connsiteY5" fmla="*/ 2995749 h 3037113"/>
                <a:gd name="connsiteX6" fmla="*/ 2459527 w 2501639"/>
                <a:gd name="connsiteY6" fmla="*/ 2905197 h 3037113"/>
                <a:gd name="connsiteX7" fmla="*/ 717381 w 2501639"/>
                <a:gd name="connsiteY7" fmla="*/ 1444903 h 3037113"/>
                <a:gd name="connsiteX8" fmla="*/ 19111 w 2501639"/>
                <a:gd name="connsiteY8" fmla="*/ 132437 h 303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639" h="3037113">
                  <a:moveTo>
                    <a:pt x="0" y="0"/>
                  </a:moveTo>
                  <a:lnTo>
                    <a:pt x="2501639" y="0"/>
                  </a:lnTo>
                  <a:lnTo>
                    <a:pt x="2501639" y="3031844"/>
                  </a:lnTo>
                  <a:lnTo>
                    <a:pt x="2499610" y="3037113"/>
                  </a:lnTo>
                  <a:lnTo>
                    <a:pt x="2494398" y="3037113"/>
                  </a:lnTo>
                  <a:lnTo>
                    <a:pt x="2494398" y="2995749"/>
                  </a:lnTo>
                  <a:lnTo>
                    <a:pt x="2459527" y="2905197"/>
                  </a:lnTo>
                  <a:cubicBezTo>
                    <a:pt x="2141873" y="2211741"/>
                    <a:pt x="1279306" y="2006828"/>
                    <a:pt x="717381" y="1444903"/>
                  </a:cubicBezTo>
                  <a:cubicBezTo>
                    <a:pt x="344970" y="1072492"/>
                    <a:pt x="112213" y="613311"/>
                    <a:pt x="19111" y="132437"/>
                  </a:cubicBezTo>
                  <a:close/>
                </a:path>
              </a:pathLst>
            </a:custGeom>
          </p:spPr>
        </p:pic>
      </p:grpSp>
      <p:sp>
        <p:nvSpPr>
          <p:cNvPr id="201" name="椭圆 200"/>
          <p:cNvSpPr/>
          <p:nvPr/>
        </p:nvSpPr>
        <p:spPr>
          <a:xfrm>
            <a:off x="8102600" y="1300163"/>
            <a:ext cx="477838" cy="4778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2" name="椭圆 221"/>
          <p:cNvSpPr/>
          <p:nvPr/>
        </p:nvSpPr>
        <p:spPr>
          <a:xfrm>
            <a:off x="3444875" y="3463925"/>
            <a:ext cx="676275" cy="6778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nvSpPr>
        <p:spPr>
          <a:xfrm>
            <a:off x="3238500" y="1964055"/>
            <a:ext cx="5539740" cy="1687830"/>
          </a:xfrm>
          <a:prstGeom prst="rect">
            <a:avLst/>
          </a:prstGeom>
          <a:noFill/>
          <a:ln>
            <a:noFill/>
          </a:ln>
        </p:spPr>
        <p:txBody>
          <a:bodyPr vert="horz" wrap="square" lIns="91440" tIns="45720" rIns="91440" bIns="45720" numCol="1" anchor="b" anchorCtr="0" compatLnSpc="1">
            <a:normAutofit/>
          </a:bodyPr>
          <a:lstStyle>
            <a:lvl1pPr algn="r" rtl="0" fontAlgn="base">
              <a:lnSpc>
                <a:spcPct val="120000"/>
              </a:lnSpc>
              <a:spcBef>
                <a:spcPct val="0"/>
              </a:spcBef>
              <a:spcAft>
                <a:spcPct val="0"/>
              </a:spcAft>
              <a:defRPr sz="4000" b="1" kern="1200">
                <a:solidFill>
                  <a:schemeClr val="tx1">
                    <a:lumMod val="75000"/>
                    <a:lumOff val="25000"/>
                  </a:schemeClr>
                </a:solidFill>
                <a:latin typeface="+mj-lt"/>
                <a:ea typeface="黑体" panose="02010609060101010101" pitchFamily="49" charset="-122"/>
                <a:cs typeface="+mj-cs"/>
              </a:defRPr>
            </a:lvl1pPr>
            <a:lvl2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2pPr>
            <a:lvl3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3pPr>
            <a:lvl4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4pPr>
            <a:lvl5pPr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5pPr>
            <a:lvl6pPr marL="4572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6pPr>
            <a:lvl7pPr marL="9144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7pPr>
            <a:lvl8pPr marL="13716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8pPr>
            <a:lvl9pPr marL="1828800" algn="l" rtl="0" fontAlgn="base">
              <a:lnSpc>
                <a:spcPct val="12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9pPr>
          </a:lstStyle>
          <a:p>
            <a:pPr algn="ctr"/>
            <a:r>
              <a:rPr lang="zh-CN" altLang="en-US"/>
              <a:t>个人所得税综合所得年度汇算清缴相关操作</a:t>
            </a:r>
            <a:endParaRPr lang="en-US" altLang="zh-C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anim calcmode="lin" valueType="num">
                                      <p:cBhvr>
                                        <p:cTn id="13" dur="500" fill="hold"/>
                                        <p:tgtEl>
                                          <p:spTgt spid="88"/>
                                        </p:tgtEl>
                                        <p:attrNameLst>
                                          <p:attrName>ppt_x</p:attrName>
                                        </p:attrNameLst>
                                      </p:cBhvr>
                                      <p:tavLst>
                                        <p:tav tm="0">
                                          <p:val>
                                            <p:strVal val="#ppt_x"/>
                                          </p:val>
                                        </p:tav>
                                        <p:tav tm="100000">
                                          <p:val>
                                            <p:strVal val="#ppt_x"/>
                                          </p:val>
                                        </p:tav>
                                      </p:tavLst>
                                    </p:anim>
                                    <p:anim calcmode="lin" valueType="num">
                                      <p:cBhvr>
                                        <p:cTn id="14" dur="500" fill="hold"/>
                                        <p:tgtEl>
                                          <p:spTgt spid="8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anim calcmode="lin" valueType="num">
                                      <p:cBhvr>
                                        <p:cTn id="18" dur="500" fill="hold"/>
                                        <p:tgtEl>
                                          <p:spTgt spid="89"/>
                                        </p:tgtEl>
                                        <p:attrNameLst>
                                          <p:attrName>ppt_x</p:attrName>
                                        </p:attrNameLst>
                                      </p:cBhvr>
                                      <p:tavLst>
                                        <p:tav tm="0">
                                          <p:val>
                                            <p:strVal val="#ppt_x"/>
                                          </p:val>
                                        </p:tav>
                                        <p:tav tm="100000">
                                          <p:val>
                                            <p:strVal val="#ppt_x"/>
                                          </p:val>
                                        </p:tav>
                                      </p:tavLst>
                                    </p:anim>
                                    <p:anim calcmode="lin" valueType="num">
                                      <p:cBhvr>
                                        <p:cTn id="19" dur="500" fill="hold"/>
                                        <p:tgtEl>
                                          <p:spTgt spid="8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anim calcmode="lin" valueType="num">
                                      <p:cBhvr>
                                        <p:cTn id="23" dur="500" fill="hold"/>
                                        <p:tgtEl>
                                          <p:spTgt spid="90"/>
                                        </p:tgtEl>
                                        <p:attrNameLst>
                                          <p:attrName>ppt_x</p:attrName>
                                        </p:attrNameLst>
                                      </p:cBhvr>
                                      <p:tavLst>
                                        <p:tav tm="0">
                                          <p:val>
                                            <p:strVal val="#ppt_x"/>
                                          </p:val>
                                        </p:tav>
                                        <p:tav tm="100000">
                                          <p:val>
                                            <p:strVal val="#ppt_x"/>
                                          </p:val>
                                        </p:tav>
                                      </p:tavLst>
                                    </p:anim>
                                    <p:anim calcmode="lin" valueType="num">
                                      <p:cBhvr>
                                        <p:cTn id="24" dur="500" fill="hold"/>
                                        <p:tgtEl>
                                          <p:spTgt spid="9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anim calcmode="lin" valueType="num">
                                      <p:cBhvr>
                                        <p:cTn id="28" dur="500" fill="hold"/>
                                        <p:tgtEl>
                                          <p:spTgt spid="91"/>
                                        </p:tgtEl>
                                        <p:attrNameLst>
                                          <p:attrName>ppt_x</p:attrName>
                                        </p:attrNameLst>
                                      </p:cBhvr>
                                      <p:tavLst>
                                        <p:tav tm="0">
                                          <p:val>
                                            <p:strVal val="#ppt_x"/>
                                          </p:val>
                                        </p:tav>
                                        <p:tav tm="100000">
                                          <p:val>
                                            <p:strVal val="#ppt_x"/>
                                          </p:val>
                                        </p:tav>
                                      </p:tavLst>
                                    </p:anim>
                                    <p:anim calcmode="lin" valueType="num">
                                      <p:cBhvr>
                                        <p:cTn id="29" dur="5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anim calcmode="lin" valueType="num">
                                      <p:cBhvr>
                                        <p:cTn id="33" dur="500" fill="hold"/>
                                        <p:tgtEl>
                                          <p:spTgt spid="92"/>
                                        </p:tgtEl>
                                        <p:attrNameLst>
                                          <p:attrName>ppt_x</p:attrName>
                                        </p:attrNameLst>
                                      </p:cBhvr>
                                      <p:tavLst>
                                        <p:tav tm="0">
                                          <p:val>
                                            <p:strVal val="#ppt_x"/>
                                          </p:val>
                                        </p:tav>
                                        <p:tav tm="100000">
                                          <p:val>
                                            <p:strVal val="#ppt_x"/>
                                          </p:val>
                                        </p:tav>
                                      </p:tavLst>
                                    </p:anim>
                                    <p:anim calcmode="lin" valueType="num">
                                      <p:cBhvr>
                                        <p:cTn id="34" dur="5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anim calcmode="lin" valueType="num">
                                      <p:cBhvr>
                                        <p:cTn id="38" dur="500" fill="hold"/>
                                        <p:tgtEl>
                                          <p:spTgt spid="93"/>
                                        </p:tgtEl>
                                        <p:attrNameLst>
                                          <p:attrName>ppt_x</p:attrName>
                                        </p:attrNameLst>
                                      </p:cBhvr>
                                      <p:tavLst>
                                        <p:tav tm="0">
                                          <p:val>
                                            <p:strVal val="#ppt_x"/>
                                          </p:val>
                                        </p:tav>
                                        <p:tav tm="100000">
                                          <p:val>
                                            <p:strVal val="#ppt_x"/>
                                          </p:val>
                                        </p:tav>
                                      </p:tavLst>
                                    </p:anim>
                                    <p:anim calcmode="lin" valueType="num">
                                      <p:cBhvr>
                                        <p:cTn id="39" dur="5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anim calcmode="lin" valueType="num">
                                      <p:cBhvr>
                                        <p:cTn id="43" dur="500" fill="hold"/>
                                        <p:tgtEl>
                                          <p:spTgt spid="94"/>
                                        </p:tgtEl>
                                        <p:attrNameLst>
                                          <p:attrName>ppt_x</p:attrName>
                                        </p:attrNameLst>
                                      </p:cBhvr>
                                      <p:tavLst>
                                        <p:tav tm="0">
                                          <p:val>
                                            <p:strVal val="#ppt_x"/>
                                          </p:val>
                                        </p:tav>
                                        <p:tav tm="100000">
                                          <p:val>
                                            <p:strVal val="#ppt_x"/>
                                          </p:val>
                                        </p:tav>
                                      </p:tavLst>
                                    </p:anim>
                                    <p:anim calcmode="lin" valueType="num">
                                      <p:cBhvr>
                                        <p:cTn id="44" dur="500" fill="hold"/>
                                        <p:tgtEl>
                                          <p:spTgt spid="9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0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500"/>
                                        <p:tgtEl>
                                          <p:spTgt spid="95"/>
                                        </p:tgtEl>
                                      </p:cBhvr>
                                    </p:animEffect>
                                    <p:anim calcmode="lin" valueType="num">
                                      <p:cBhvr>
                                        <p:cTn id="48" dur="500" fill="hold"/>
                                        <p:tgtEl>
                                          <p:spTgt spid="95"/>
                                        </p:tgtEl>
                                        <p:attrNameLst>
                                          <p:attrName>ppt_x</p:attrName>
                                        </p:attrNameLst>
                                      </p:cBhvr>
                                      <p:tavLst>
                                        <p:tav tm="0">
                                          <p:val>
                                            <p:strVal val="#ppt_x"/>
                                          </p:val>
                                        </p:tav>
                                        <p:tav tm="100000">
                                          <p:val>
                                            <p:strVal val="#ppt_x"/>
                                          </p:val>
                                        </p:tav>
                                      </p:tavLst>
                                    </p:anim>
                                    <p:anim calcmode="lin" valueType="num">
                                      <p:cBhvr>
                                        <p:cTn id="49" dur="500" fill="hold"/>
                                        <p:tgtEl>
                                          <p:spTgt spid="9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500"/>
                                        <p:tgtEl>
                                          <p:spTgt spid="96"/>
                                        </p:tgtEl>
                                      </p:cBhvr>
                                    </p:animEffect>
                                    <p:anim calcmode="lin" valueType="num">
                                      <p:cBhvr>
                                        <p:cTn id="53" dur="500" fill="hold"/>
                                        <p:tgtEl>
                                          <p:spTgt spid="96"/>
                                        </p:tgtEl>
                                        <p:attrNameLst>
                                          <p:attrName>ppt_x</p:attrName>
                                        </p:attrNameLst>
                                      </p:cBhvr>
                                      <p:tavLst>
                                        <p:tav tm="0">
                                          <p:val>
                                            <p:strVal val="#ppt_x"/>
                                          </p:val>
                                        </p:tav>
                                        <p:tav tm="100000">
                                          <p:val>
                                            <p:strVal val="#ppt_x"/>
                                          </p:val>
                                        </p:tav>
                                      </p:tavLst>
                                    </p:anim>
                                    <p:anim calcmode="lin" valueType="num">
                                      <p:cBhvr>
                                        <p:cTn id="54" dur="500" fill="hold"/>
                                        <p:tgtEl>
                                          <p:spTgt spid="9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anim calcmode="lin" valueType="num">
                                      <p:cBhvr>
                                        <p:cTn id="58" dur="500" fill="hold"/>
                                        <p:tgtEl>
                                          <p:spTgt spid="98"/>
                                        </p:tgtEl>
                                        <p:attrNameLst>
                                          <p:attrName>ppt_x</p:attrName>
                                        </p:attrNameLst>
                                      </p:cBhvr>
                                      <p:tavLst>
                                        <p:tav tm="0">
                                          <p:val>
                                            <p:strVal val="#ppt_x"/>
                                          </p:val>
                                        </p:tav>
                                        <p:tav tm="100000">
                                          <p:val>
                                            <p:strVal val="#ppt_x"/>
                                          </p:val>
                                        </p:tav>
                                      </p:tavLst>
                                    </p:anim>
                                    <p:anim calcmode="lin" valueType="num">
                                      <p:cBhvr>
                                        <p:cTn id="59" dur="500" fill="hold"/>
                                        <p:tgtEl>
                                          <p:spTgt spid="9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anim calcmode="lin" valueType="num">
                                      <p:cBhvr>
                                        <p:cTn id="63" dur="500" fill="hold"/>
                                        <p:tgtEl>
                                          <p:spTgt spid="99"/>
                                        </p:tgtEl>
                                        <p:attrNameLst>
                                          <p:attrName>ppt_x</p:attrName>
                                        </p:attrNameLst>
                                      </p:cBhvr>
                                      <p:tavLst>
                                        <p:tav tm="0">
                                          <p:val>
                                            <p:strVal val="#ppt_x"/>
                                          </p:val>
                                        </p:tav>
                                        <p:tav tm="100000">
                                          <p:val>
                                            <p:strVal val="#ppt_x"/>
                                          </p:val>
                                        </p:tav>
                                      </p:tavLst>
                                    </p:anim>
                                    <p:anim calcmode="lin" valueType="num">
                                      <p:cBhvr>
                                        <p:cTn id="64" dur="500" fill="hold"/>
                                        <p:tgtEl>
                                          <p:spTgt spid="9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0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500"/>
                                        <p:tgtEl>
                                          <p:spTgt spid="100"/>
                                        </p:tgtEl>
                                      </p:cBhvr>
                                    </p:animEffect>
                                    <p:anim calcmode="lin" valueType="num">
                                      <p:cBhvr>
                                        <p:cTn id="68" dur="500" fill="hold"/>
                                        <p:tgtEl>
                                          <p:spTgt spid="100"/>
                                        </p:tgtEl>
                                        <p:attrNameLst>
                                          <p:attrName>ppt_x</p:attrName>
                                        </p:attrNameLst>
                                      </p:cBhvr>
                                      <p:tavLst>
                                        <p:tav tm="0">
                                          <p:val>
                                            <p:strVal val="#ppt_x"/>
                                          </p:val>
                                        </p:tav>
                                        <p:tav tm="100000">
                                          <p:val>
                                            <p:strVal val="#ppt_x"/>
                                          </p:val>
                                        </p:tav>
                                      </p:tavLst>
                                    </p:anim>
                                    <p:anim calcmode="lin" valueType="num">
                                      <p:cBhvr>
                                        <p:cTn id="69" dur="500" fill="hold"/>
                                        <p:tgtEl>
                                          <p:spTgt spid="10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00"/>
                                  </p:stCondLst>
                                  <p:childTnLst>
                                    <p:set>
                                      <p:cBhvr>
                                        <p:cTn id="71" dur="1" fill="hold">
                                          <p:stCondLst>
                                            <p:cond delay="0"/>
                                          </p:stCondLst>
                                        </p:cTn>
                                        <p:tgtEl>
                                          <p:spTgt spid="101"/>
                                        </p:tgtEl>
                                        <p:attrNameLst>
                                          <p:attrName>style.visibility</p:attrName>
                                        </p:attrNameLst>
                                      </p:cBhvr>
                                      <p:to>
                                        <p:strVal val="visible"/>
                                      </p:to>
                                    </p:set>
                                    <p:animEffect transition="in" filter="fade">
                                      <p:cBhvr>
                                        <p:cTn id="72" dur="500"/>
                                        <p:tgtEl>
                                          <p:spTgt spid="101"/>
                                        </p:tgtEl>
                                      </p:cBhvr>
                                    </p:animEffect>
                                    <p:anim calcmode="lin" valueType="num">
                                      <p:cBhvr>
                                        <p:cTn id="73" dur="500" fill="hold"/>
                                        <p:tgtEl>
                                          <p:spTgt spid="101"/>
                                        </p:tgtEl>
                                        <p:attrNameLst>
                                          <p:attrName>ppt_x</p:attrName>
                                        </p:attrNameLst>
                                      </p:cBhvr>
                                      <p:tavLst>
                                        <p:tav tm="0">
                                          <p:val>
                                            <p:strVal val="#ppt_x"/>
                                          </p:val>
                                        </p:tav>
                                        <p:tav tm="100000">
                                          <p:val>
                                            <p:strVal val="#ppt_x"/>
                                          </p:val>
                                        </p:tav>
                                      </p:tavLst>
                                    </p:anim>
                                    <p:anim calcmode="lin" valueType="num">
                                      <p:cBhvr>
                                        <p:cTn id="74" dur="500" fill="hold"/>
                                        <p:tgtEl>
                                          <p:spTgt spid="10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0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anim calcmode="lin" valueType="num">
                                      <p:cBhvr>
                                        <p:cTn id="78" dur="500" fill="hold"/>
                                        <p:tgtEl>
                                          <p:spTgt spid="102"/>
                                        </p:tgtEl>
                                        <p:attrNameLst>
                                          <p:attrName>ppt_x</p:attrName>
                                        </p:attrNameLst>
                                      </p:cBhvr>
                                      <p:tavLst>
                                        <p:tav tm="0">
                                          <p:val>
                                            <p:strVal val="#ppt_x"/>
                                          </p:val>
                                        </p:tav>
                                        <p:tav tm="100000">
                                          <p:val>
                                            <p:strVal val="#ppt_x"/>
                                          </p:val>
                                        </p:tav>
                                      </p:tavLst>
                                    </p:anim>
                                    <p:anim calcmode="lin" valueType="num">
                                      <p:cBhvr>
                                        <p:cTn id="79" dur="500" fill="hold"/>
                                        <p:tgtEl>
                                          <p:spTgt spid="10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00"/>
                                  </p:stCondLst>
                                  <p:childTnLst>
                                    <p:set>
                                      <p:cBhvr>
                                        <p:cTn id="81" dur="1" fill="hold">
                                          <p:stCondLst>
                                            <p:cond delay="0"/>
                                          </p:stCondLst>
                                        </p:cTn>
                                        <p:tgtEl>
                                          <p:spTgt spid="103"/>
                                        </p:tgtEl>
                                        <p:attrNameLst>
                                          <p:attrName>style.visibility</p:attrName>
                                        </p:attrNameLst>
                                      </p:cBhvr>
                                      <p:to>
                                        <p:strVal val="visible"/>
                                      </p:to>
                                    </p:set>
                                    <p:animEffect transition="in" filter="fade">
                                      <p:cBhvr>
                                        <p:cTn id="82" dur="500"/>
                                        <p:tgtEl>
                                          <p:spTgt spid="103"/>
                                        </p:tgtEl>
                                      </p:cBhvr>
                                    </p:animEffect>
                                    <p:anim calcmode="lin" valueType="num">
                                      <p:cBhvr>
                                        <p:cTn id="83" dur="500" fill="hold"/>
                                        <p:tgtEl>
                                          <p:spTgt spid="103"/>
                                        </p:tgtEl>
                                        <p:attrNameLst>
                                          <p:attrName>ppt_x</p:attrName>
                                        </p:attrNameLst>
                                      </p:cBhvr>
                                      <p:tavLst>
                                        <p:tav tm="0">
                                          <p:val>
                                            <p:strVal val="#ppt_x"/>
                                          </p:val>
                                        </p:tav>
                                        <p:tav tm="100000">
                                          <p:val>
                                            <p:strVal val="#ppt_x"/>
                                          </p:val>
                                        </p:tav>
                                      </p:tavLst>
                                    </p:anim>
                                    <p:anim calcmode="lin" valueType="num">
                                      <p:cBhvr>
                                        <p:cTn id="84" dur="500" fill="hold"/>
                                        <p:tgtEl>
                                          <p:spTgt spid="10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40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500"/>
                                        <p:tgtEl>
                                          <p:spTgt spid="104"/>
                                        </p:tgtEl>
                                      </p:cBhvr>
                                    </p:animEffect>
                                    <p:anim calcmode="lin" valueType="num">
                                      <p:cBhvr>
                                        <p:cTn id="88" dur="500" fill="hold"/>
                                        <p:tgtEl>
                                          <p:spTgt spid="104"/>
                                        </p:tgtEl>
                                        <p:attrNameLst>
                                          <p:attrName>ppt_x</p:attrName>
                                        </p:attrNameLst>
                                      </p:cBhvr>
                                      <p:tavLst>
                                        <p:tav tm="0">
                                          <p:val>
                                            <p:strVal val="#ppt_x"/>
                                          </p:val>
                                        </p:tav>
                                        <p:tav tm="100000">
                                          <p:val>
                                            <p:strVal val="#ppt_x"/>
                                          </p:val>
                                        </p:tav>
                                      </p:tavLst>
                                    </p:anim>
                                    <p:anim calcmode="lin" valueType="num">
                                      <p:cBhvr>
                                        <p:cTn id="89" dur="500" fill="hold"/>
                                        <p:tgtEl>
                                          <p:spTgt spid="10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400"/>
                                  </p:stCondLst>
                                  <p:childTnLst>
                                    <p:set>
                                      <p:cBhvr>
                                        <p:cTn id="91" dur="1" fill="hold">
                                          <p:stCondLst>
                                            <p:cond delay="0"/>
                                          </p:stCondLst>
                                        </p:cTn>
                                        <p:tgtEl>
                                          <p:spTgt spid="105"/>
                                        </p:tgtEl>
                                        <p:attrNameLst>
                                          <p:attrName>style.visibility</p:attrName>
                                        </p:attrNameLst>
                                      </p:cBhvr>
                                      <p:to>
                                        <p:strVal val="visible"/>
                                      </p:to>
                                    </p:set>
                                    <p:animEffect transition="in" filter="fade">
                                      <p:cBhvr>
                                        <p:cTn id="92" dur="500"/>
                                        <p:tgtEl>
                                          <p:spTgt spid="105"/>
                                        </p:tgtEl>
                                      </p:cBhvr>
                                    </p:animEffect>
                                    <p:anim calcmode="lin" valueType="num">
                                      <p:cBhvr>
                                        <p:cTn id="93" dur="500" fill="hold"/>
                                        <p:tgtEl>
                                          <p:spTgt spid="105"/>
                                        </p:tgtEl>
                                        <p:attrNameLst>
                                          <p:attrName>ppt_x</p:attrName>
                                        </p:attrNameLst>
                                      </p:cBhvr>
                                      <p:tavLst>
                                        <p:tav tm="0">
                                          <p:val>
                                            <p:strVal val="#ppt_x"/>
                                          </p:val>
                                        </p:tav>
                                        <p:tav tm="100000">
                                          <p:val>
                                            <p:strVal val="#ppt_x"/>
                                          </p:val>
                                        </p:tav>
                                      </p:tavLst>
                                    </p:anim>
                                    <p:anim calcmode="lin" valueType="num">
                                      <p:cBhvr>
                                        <p:cTn id="94" dur="500" fill="hold"/>
                                        <p:tgtEl>
                                          <p:spTgt spid="10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40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500"/>
                                        <p:tgtEl>
                                          <p:spTgt spid="106"/>
                                        </p:tgtEl>
                                      </p:cBhvr>
                                    </p:animEffect>
                                    <p:anim calcmode="lin" valueType="num">
                                      <p:cBhvr>
                                        <p:cTn id="98" dur="500" fill="hold"/>
                                        <p:tgtEl>
                                          <p:spTgt spid="106"/>
                                        </p:tgtEl>
                                        <p:attrNameLst>
                                          <p:attrName>ppt_x</p:attrName>
                                        </p:attrNameLst>
                                      </p:cBhvr>
                                      <p:tavLst>
                                        <p:tav tm="0">
                                          <p:val>
                                            <p:strVal val="#ppt_x"/>
                                          </p:val>
                                        </p:tav>
                                        <p:tav tm="100000">
                                          <p:val>
                                            <p:strVal val="#ppt_x"/>
                                          </p:val>
                                        </p:tav>
                                      </p:tavLst>
                                    </p:anim>
                                    <p:anim calcmode="lin" valueType="num">
                                      <p:cBhvr>
                                        <p:cTn id="99" dur="500" fill="hold"/>
                                        <p:tgtEl>
                                          <p:spTgt spid="10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400"/>
                                  </p:stCondLst>
                                  <p:childTnLst>
                                    <p:set>
                                      <p:cBhvr>
                                        <p:cTn id="101" dur="1" fill="hold">
                                          <p:stCondLst>
                                            <p:cond delay="0"/>
                                          </p:stCondLst>
                                        </p:cTn>
                                        <p:tgtEl>
                                          <p:spTgt spid="107"/>
                                        </p:tgtEl>
                                        <p:attrNameLst>
                                          <p:attrName>style.visibility</p:attrName>
                                        </p:attrNameLst>
                                      </p:cBhvr>
                                      <p:to>
                                        <p:strVal val="visible"/>
                                      </p:to>
                                    </p:set>
                                    <p:animEffect transition="in" filter="fade">
                                      <p:cBhvr>
                                        <p:cTn id="102" dur="500"/>
                                        <p:tgtEl>
                                          <p:spTgt spid="107"/>
                                        </p:tgtEl>
                                      </p:cBhvr>
                                    </p:animEffect>
                                    <p:anim calcmode="lin" valueType="num">
                                      <p:cBhvr>
                                        <p:cTn id="103" dur="500" fill="hold"/>
                                        <p:tgtEl>
                                          <p:spTgt spid="107"/>
                                        </p:tgtEl>
                                        <p:attrNameLst>
                                          <p:attrName>ppt_x</p:attrName>
                                        </p:attrNameLst>
                                      </p:cBhvr>
                                      <p:tavLst>
                                        <p:tav tm="0">
                                          <p:val>
                                            <p:strVal val="#ppt_x"/>
                                          </p:val>
                                        </p:tav>
                                        <p:tav tm="100000">
                                          <p:val>
                                            <p:strVal val="#ppt_x"/>
                                          </p:val>
                                        </p:tav>
                                      </p:tavLst>
                                    </p:anim>
                                    <p:anim calcmode="lin" valueType="num">
                                      <p:cBhvr>
                                        <p:cTn id="104" dur="500" fill="hold"/>
                                        <p:tgtEl>
                                          <p:spTgt spid="10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00"/>
                                  </p:stCondLst>
                                  <p:childTnLst>
                                    <p:set>
                                      <p:cBhvr>
                                        <p:cTn id="106" dur="1" fill="hold">
                                          <p:stCondLst>
                                            <p:cond delay="0"/>
                                          </p:stCondLst>
                                        </p:cTn>
                                        <p:tgtEl>
                                          <p:spTgt spid="108"/>
                                        </p:tgtEl>
                                        <p:attrNameLst>
                                          <p:attrName>style.visibility</p:attrName>
                                        </p:attrNameLst>
                                      </p:cBhvr>
                                      <p:to>
                                        <p:strVal val="visible"/>
                                      </p:to>
                                    </p:set>
                                    <p:animEffect transition="in" filter="fade">
                                      <p:cBhvr>
                                        <p:cTn id="107" dur="500"/>
                                        <p:tgtEl>
                                          <p:spTgt spid="108"/>
                                        </p:tgtEl>
                                      </p:cBhvr>
                                    </p:animEffect>
                                    <p:anim calcmode="lin" valueType="num">
                                      <p:cBhvr>
                                        <p:cTn id="108" dur="500" fill="hold"/>
                                        <p:tgtEl>
                                          <p:spTgt spid="108"/>
                                        </p:tgtEl>
                                        <p:attrNameLst>
                                          <p:attrName>ppt_x</p:attrName>
                                        </p:attrNameLst>
                                      </p:cBhvr>
                                      <p:tavLst>
                                        <p:tav tm="0">
                                          <p:val>
                                            <p:strVal val="#ppt_x"/>
                                          </p:val>
                                        </p:tav>
                                        <p:tav tm="100000">
                                          <p:val>
                                            <p:strVal val="#ppt_x"/>
                                          </p:val>
                                        </p:tav>
                                      </p:tavLst>
                                    </p:anim>
                                    <p:anim calcmode="lin" valueType="num">
                                      <p:cBhvr>
                                        <p:cTn id="109" dur="500" fill="hold"/>
                                        <p:tgtEl>
                                          <p:spTgt spid="10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300"/>
                                  </p:stCondLst>
                                  <p:childTnLst>
                                    <p:set>
                                      <p:cBhvr>
                                        <p:cTn id="111" dur="1" fill="hold">
                                          <p:stCondLst>
                                            <p:cond delay="0"/>
                                          </p:stCondLst>
                                        </p:cTn>
                                        <p:tgtEl>
                                          <p:spTgt spid="109"/>
                                        </p:tgtEl>
                                        <p:attrNameLst>
                                          <p:attrName>style.visibility</p:attrName>
                                        </p:attrNameLst>
                                      </p:cBhvr>
                                      <p:to>
                                        <p:strVal val="visible"/>
                                      </p:to>
                                    </p:set>
                                    <p:animEffect transition="in" filter="fade">
                                      <p:cBhvr>
                                        <p:cTn id="112" dur="500"/>
                                        <p:tgtEl>
                                          <p:spTgt spid="109"/>
                                        </p:tgtEl>
                                      </p:cBhvr>
                                    </p:animEffect>
                                    <p:anim calcmode="lin" valueType="num">
                                      <p:cBhvr>
                                        <p:cTn id="113" dur="500" fill="hold"/>
                                        <p:tgtEl>
                                          <p:spTgt spid="109"/>
                                        </p:tgtEl>
                                        <p:attrNameLst>
                                          <p:attrName>ppt_x</p:attrName>
                                        </p:attrNameLst>
                                      </p:cBhvr>
                                      <p:tavLst>
                                        <p:tav tm="0">
                                          <p:val>
                                            <p:strVal val="#ppt_x"/>
                                          </p:val>
                                        </p:tav>
                                        <p:tav tm="100000">
                                          <p:val>
                                            <p:strVal val="#ppt_x"/>
                                          </p:val>
                                        </p:tav>
                                      </p:tavLst>
                                    </p:anim>
                                    <p:anim calcmode="lin" valueType="num">
                                      <p:cBhvr>
                                        <p:cTn id="114" dur="500" fill="hold"/>
                                        <p:tgtEl>
                                          <p:spTgt spid="10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300"/>
                                  </p:stCondLst>
                                  <p:childTnLst>
                                    <p:set>
                                      <p:cBhvr>
                                        <p:cTn id="116" dur="1" fill="hold">
                                          <p:stCondLst>
                                            <p:cond delay="0"/>
                                          </p:stCondLst>
                                        </p:cTn>
                                        <p:tgtEl>
                                          <p:spTgt spid="110"/>
                                        </p:tgtEl>
                                        <p:attrNameLst>
                                          <p:attrName>style.visibility</p:attrName>
                                        </p:attrNameLst>
                                      </p:cBhvr>
                                      <p:to>
                                        <p:strVal val="visible"/>
                                      </p:to>
                                    </p:set>
                                    <p:animEffect transition="in" filter="fade">
                                      <p:cBhvr>
                                        <p:cTn id="117" dur="500"/>
                                        <p:tgtEl>
                                          <p:spTgt spid="110"/>
                                        </p:tgtEl>
                                      </p:cBhvr>
                                    </p:animEffect>
                                    <p:anim calcmode="lin" valueType="num">
                                      <p:cBhvr>
                                        <p:cTn id="118" dur="500" fill="hold"/>
                                        <p:tgtEl>
                                          <p:spTgt spid="110"/>
                                        </p:tgtEl>
                                        <p:attrNameLst>
                                          <p:attrName>ppt_x</p:attrName>
                                        </p:attrNameLst>
                                      </p:cBhvr>
                                      <p:tavLst>
                                        <p:tav tm="0">
                                          <p:val>
                                            <p:strVal val="#ppt_x"/>
                                          </p:val>
                                        </p:tav>
                                        <p:tav tm="100000">
                                          <p:val>
                                            <p:strVal val="#ppt_x"/>
                                          </p:val>
                                        </p:tav>
                                      </p:tavLst>
                                    </p:anim>
                                    <p:anim calcmode="lin" valueType="num">
                                      <p:cBhvr>
                                        <p:cTn id="119" dur="500" fill="hold"/>
                                        <p:tgtEl>
                                          <p:spTgt spid="11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300"/>
                                  </p:stCondLst>
                                  <p:childTnLst>
                                    <p:set>
                                      <p:cBhvr>
                                        <p:cTn id="121" dur="1" fill="hold">
                                          <p:stCondLst>
                                            <p:cond delay="0"/>
                                          </p:stCondLst>
                                        </p:cTn>
                                        <p:tgtEl>
                                          <p:spTgt spid="111"/>
                                        </p:tgtEl>
                                        <p:attrNameLst>
                                          <p:attrName>style.visibility</p:attrName>
                                        </p:attrNameLst>
                                      </p:cBhvr>
                                      <p:to>
                                        <p:strVal val="visible"/>
                                      </p:to>
                                    </p:set>
                                    <p:animEffect transition="in" filter="fade">
                                      <p:cBhvr>
                                        <p:cTn id="122" dur="500"/>
                                        <p:tgtEl>
                                          <p:spTgt spid="111"/>
                                        </p:tgtEl>
                                      </p:cBhvr>
                                    </p:animEffect>
                                    <p:anim calcmode="lin" valueType="num">
                                      <p:cBhvr>
                                        <p:cTn id="123" dur="500" fill="hold"/>
                                        <p:tgtEl>
                                          <p:spTgt spid="111"/>
                                        </p:tgtEl>
                                        <p:attrNameLst>
                                          <p:attrName>ppt_x</p:attrName>
                                        </p:attrNameLst>
                                      </p:cBhvr>
                                      <p:tavLst>
                                        <p:tav tm="0">
                                          <p:val>
                                            <p:strVal val="#ppt_x"/>
                                          </p:val>
                                        </p:tav>
                                        <p:tav tm="100000">
                                          <p:val>
                                            <p:strVal val="#ppt_x"/>
                                          </p:val>
                                        </p:tav>
                                      </p:tavLst>
                                    </p:anim>
                                    <p:anim calcmode="lin" valueType="num">
                                      <p:cBhvr>
                                        <p:cTn id="124" dur="500" fill="hold"/>
                                        <p:tgtEl>
                                          <p:spTgt spid="11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300"/>
                                  </p:stCondLst>
                                  <p:childTnLst>
                                    <p:set>
                                      <p:cBhvr>
                                        <p:cTn id="126" dur="1" fill="hold">
                                          <p:stCondLst>
                                            <p:cond delay="0"/>
                                          </p:stCondLst>
                                        </p:cTn>
                                        <p:tgtEl>
                                          <p:spTgt spid="112"/>
                                        </p:tgtEl>
                                        <p:attrNameLst>
                                          <p:attrName>style.visibility</p:attrName>
                                        </p:attrNameLst>
                                      </p:cBhvr>
                                      <p:to>
                                        <p:strVal val="visible"/>
                                      </p:to>
                                    </p:set>
                                    <p:animEffect transition="in" filter="fade">
                                      <p:cBhvr>
                                        <p:cTn id="127" dur="500"/>
                                        <p:tgtEl>
                                          <p:spTgt spid="112"/>
                                        </p:tgtEl>
                                      </p:cBhvr>
                                    </p:animEffect>
                                    <p:anim calcmode="lin" valueType="num">
                                      <p:cBhvr>
                                        <p:cTn id="128" dur="500" fill="hold"/>
                                        <p:tgtEl>
                                          <p:spTgt spid="112"/>
                                        </p:tgtEl>
                                        <p:attrNameLst>
                                          <p:attrName>ppt_x</p:attrName>
                                        </p:attrNameLst>
                                      </p:cBhvr>
                                      <p:tavLst>
                                        <p:tav tm="0">
                                          <p:val>
                                            <p:strVal val="#ppt_x"/>
                                          </p:val>
                                        </p:tav>
                                        <p:tav tm="100000">
                                          <p:val>
                                            <p:strVal val="#ppt_x"/>
                                          </p:val>
                                        </p:tav>
                                      </p:tavLst>
                                    </p:anim>
                                    <p:anim calcmode="lin" valueType="num">
                                      <p:cBhvr>
                                        <p:cTn id="129" dur="500" fill="hold"/>
                                        <p:tgtEl>
                                          <p:spTgt spid="11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300"/>
                                  </p:stCondLst>
                                  <p:childTnLst>
                                    <p:set>
                                      <p:cBhvr>
                                        <p:cTn id="131" dur="1" fill="hold">
                                          <p:stCondLst>
                                            <p:cond delay="0"/>
                                          </p:stCondLst>
                                        </p:cTn>
                                        <p:tgtEl>
                                          <p:spTgt spid="113"/>
                                        </p:tgtEl>
                                        <p:attrNameLst>
                                          <p:attrName>style.visibility</p:attrName>
                                        </p:attrNameLst>
                                      </p:cBhvr>
                                      <p:to>
                                        <p:strVal val="visible"/>
                                      </p:to>
                                    </p:set>
                                    <p:animEffect transition="in" filter="fade">
                                      <p:cBhvr>
                                        <p:cTn id="132" dur="500"/>
                                        <p:tgtEl>
                                          <p:spTgt spid="113"/>
                                        </p:tgtEl>
                                      </p:cBhvr>
                                    </p:animEffect>
                                    <p:anim calcmode="lin" valueType="num">
                                      <p:cBhvr>
                                        <p:cTn id="133" dur="500" fill="hold"/>
                                        <p:tgtEl>
                                          <p:spTgt spid="113"/>
                                        </p:tgtEl>
                                        <p:attrNameLst>
                                          <p:attrName>ppt_x</p:attrName>
                                        </p:attrNameLst>
                                      </p:cBhvr>
                                      <p:tavLst>
                                        <p:tav tm="0">
                                          <p:val>
                                            <p:strVal val="#ppt_x"/>
                                          </p:val>
                                        </p:tav>
                                        <p:tav tm="100000">
                                          <p:val>
                                            <p:strVal val="#ppt_x"/>
                                          </p:val>
                                        </p:tav>
                                      </p:tavLst>
                                    </p:anim>
                                    <p:anim calcmode="lin" valueType="num">
                                      <p:cBhvr>
                                        <p:cTn id="134" dur="500" fill="hold"/>
                                        <p:tgtEl>
                                          <p:spTgt spid="11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300"/>
                                  </p:stCondLst>
                                  <p:childTnLst>
                                    <p:set>
                                      <p:cBhvr>
                                        <p:cTn id="136" dur="1" fill="hold">
                                          <p:stCondLst>
                                            <p:cond delay="0"/>
                                          </p:stCondLst>
                                        </p:cTn>
                                        <p:tgtEl>
                                          <p:spTgt spid="115"/>
                                        </p:tgtEl>
                                        <p:attrNameLst>
                                          <p:attrName>style.visibility</p:attrName>
                                        </p:attrNameLst>
                                      </p:cBhvr>
                                      <p:to>
                                        <p:strVal val="visible"/>
                                      </p:to>
                                    </p:set>
                                    <p:animEffect transition="in" filter="fade">
                                      <p:cBhvr>
                                        <p:cTn id="137" dur="500"/>
                                        <p:tgtEl>
                                          <p:spTgt spid="115"/>
                                        </p:tgtEl>
                                      </p:cBhvr>
                                    </p:animEffect>
                                    <p:anim calcmode="lin" valueType="num">
                                      <p:cBhvr>
                                        <p:cTn id="138" dur="500" fill="hold"/>
                                        <p:tgtEl>
                                          <p:spTgt spid="115"/>
                                        </p:tgtEl>
                                        <p:attrNameLst>
                                          <p:attrName>ppt_x</p:attrName>
                                        </p:attrNameLst>
                                      </p:cBhvr>
                                      <p:tavLst>
                                        <p:tav tm="0">
                                          <p:val>
                                            <p:strVal val="#ppt_x"/>
                                          </p:val>
                                        </p:tav>
                                        <p:tav tm="100000">
                                          <p:val>
                                            <p:strVal val="#ppt_x"/>
                                          </p:val>
                                        </p:tav>
                                      </p:tavLst>
                                    </p:anim>
                                    <p:anim calcmode="lin" valueType="num">
                                      <p:cBhvr>
                                        <p:cTn id="139" dur="500" fill="hold"/>
                                        <p:tgtEl>
                                          <p:spTgt spid="11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600"/>
                                  </p:stCondLst>
                                  <p:childTnLst>
                                    <p:set>
                                      <p:cBhvr>
                                        <p:cTn id="141" dur="1" fill="hold">
                                          <p:stCondLst>
                                            <p:cond delay="0"/>
                                          </p:stCondLst>
                                        </p:cTn>
                                        <p:tgtEl>
                                          <p:spTgt spid="117"/>
                                        </p:tgtEl>
                                        <p:attrNameLst>
                                          <p:attrName>style.visibility</p:attrName>
                                        </p:attrNameLst>
                                      </p:cBhvr>
                                      <p:to>
                                        <p:strVal val="visible"/>
                                      </p:to>
                                    </p:set>
                                    <p:animEffect transition="in" filter="fade">
                                      <p:cBhvr>
                                        <p:cTn id="142" dur="500"/>
                                        <p:tgtEl>
                                          <p:spTgt spid="117"/>
                                        </p:tgtEl>
                                      </p:cBhvr>
                                    </p:animEffect>
                                    <p:anim calcmode="lin" valueType="num">
                                      <p:cBhvr>
                                        <p:cTn id="143" dur="500" fill="hold"/>
                                        <p:tgtEl>
                                          <p:spTgt spid="117"/>
                                        </p:tgtEl>
                                        <p:attrNameLst>
                                          <p:attrName>ppt_x</p:attrName>
                                        </p:attrNameLst>
                                      </p:cBhvr>
                                      <p:tavLst>
                                        <p:tav tm="0">
                                          <p:val>
                                            <p:strVal val="#ppt_x"/>
                                          </p:val>
                                        </p:tav>
                                        <p:tav tm="100000">
                                          <p:val>
                                            <p:strVal val="#ppt_x"/>
                                          </p:val>
                                        </p:tav>
                                      </p:tavLst>
                                    </p:anim>
                                    <p:anim calcmode="lin" valueType="num">
                                      <p:cBhvr>
                                        <p:cTn id="144" dur="500" fill="hold"/>
                                        <p:tgtEl>
                                          <p:spTgt spid="11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600"/>
                                  </p:stCondLst>
                                  <p:childTnLst>
                                    <p:set>
                                      <p:cBhvr>
                                        <p:cTn id="146" dur="1" fill="hold">
                                          <p:stCondLst>
                                            <p:cond delay="0"/>
                                          </p:stCondLst>
                                        </p:cTn>
                                        <p:tgtEl>
                                          <p:spTgt spid="118"/>
                                        </p:tgtEl>
                                        <p:attrNameLst>
                                          <p:attrName>style.visibility</p:attrName>
                                        </p:attrNameLst>
                                      </p:cBhvr>
                                      <p:to>
                                        <p:strVal val="visible"/>
                                      </p:to>
                                    </p:set>
                                    <p:animEffect transition="in" filter="fade">
                                      <p:cBhvr>
                                        <p:cTn id="147" dur="500"/>
                                        <p:tgtEl>
                                          <p:spTgt spid="118"/>
                                        </p:tgtEl>
                                      </p:cBhvr>
                                    </p:animEffect>
                                    <p:anim calcmode="lin" valueType="num">
                                      <p:cBhvr>
                                        <p:cTn id="148" dur="500" fill="hold"/>
                                        <p:tgtEl>
                                          <p:spTgt spid="118"/>
                                        </p:tgtEl>
                                        <p:attrNameLst>
                                          <p:attrName>ppt_x</p:attrName>
                                        </p:attrNameLst>
                                      </p:cBhvr>
                                      <p:tavLst>
                                        <p:tav tm="0">
                                          <p:val>
                                            <p:strVal val="#ppt_x"/>
                                          </p:val>
                                        </p:tav>
                                        <p:tav tm="100000">
                                          <p:val>
                                            <p:strVal val="#ppt_x"/>
                                          </p:val>
                                        </p:tav>
                                      </p:tavLst>
                                    </p:anim>
                                    <p:anim calcmode="lin" valueType="num">
                                      <p:cBhvr>
                                        <p:cTn id="149" dur="500" fill="hold"/>
                                        <p:tgtEl>
                                          <p:spTgt spid="11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60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500"/>
                                        <p:tgtEl>
                                          <p:spTgt spid="119"/>
                                        </p:tgtEl>
                                      </p:cBhvr>
                                    </p:animEffect>
                                    <p:anim calcmode="lin" valueType="num">
                                      <p:cBhvr>
                                        <p:cTn id="153" dur="500" fill="hold"/>
                                        <p:tgtEl>
                                          <p:spTgt spid="119"/>
                                        </p:tgtEl>
                                        <p:attrNameLst>
                                          <p:attrName>ppt_x</p:attrName>
                                        </p:attrNameLst>
                                      </p:cBhvr>
                                      <p:tavLst>
                                        <p:tav tm="0">
                                          <p:val>
                                            <p:strVal val="#ppt_x"/>
                                          </p:val>
                                        </p:tav>
                                        <p:tav tm="100000">
                                          <p:val>
                                            <p:strVal val="#ppt_x"/>
                                          </p:val>
                                        </p:tav>
                                      </p:tavLst>
                                    </p:anim>
                                    <p:anim calcmode="lin" valueType="num">
                                      <p:cBhvr>
                                        <p:cTn id="154" dur="500" fill="hold"/>
                                        <p:tgtEl>
                                          <p:spTgt spid="11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600"/>
                                  </p:stCondLst>
                                  <p:childTnLst>
                                    <p:set>
                                      <p:cBhvr>
                                        <p:cTn id="156" dur="1" fill="hold">
                                          <p:stCondLst>
                                            <p:cond delay="0"/>
                                          </p:stCondLst>
                                        </p:cTn>
                                        <p:tgtEl>
                                          <p:spTgt spid="120"/>
                                        </p:tgtEl>
                                        <p:attrNameLst>
                                          <p:attrName>style.visibility</p:attrName>
                                        </p:attrNameLst>
                                      </p:cBhvr>
                                      <p:to>
                                        <p:strVal val="visible"/>
                                      </p:to>
                                    </p:set>
                                    <p:animEffect transition="in" filter="fade">
                                      <p:cBhvr>
                                        <p:cTn id="157" dur="500"/>
                                        <p:tgtEl>
                                          <p:spTgt spid="120"/>
                                        </p:tgtEl>
                                      </p:cBhvr>
                                    </p:animEffect>
                                    <p:anim calcmode="lin" valueType="num">
                                      <p:cBhvr>
                                        <p:cTn id="158" dur="500" fill="hold"/>
                                        <p:tgtEl>
                                          <p:spTgt spid="120"/>
                                        </p:tgtEl>
                                        <p:attrNameLst>
                                          <p:attrName>ppt_x</p:attrName>
                                        </p:attrNameLst>
                                      </p:cBhvr>
                                      <p:tavLst>
                                        <p:tav tm="0">
                                          <p:val>
                                            <p:strVal val="#ppt_x"/>
                                          </p:val>
                                        </p:tav>
                                        <p:tav tm="100000">
                                          <p:val>
                                            <p:strVal val="#ppt_x"/>
                                          </p:val>
                                        </p:tav>
                                      </p:tavLst>
                                    </p:anim>
                                    <p:anim calcmode="lin" valueType="num">
                                      <p:cBhvr>
                                        <p:cTn id="159" dur="500" fill="hold"/>
                                        <p:tgtEl>
                                          <p:spTgt spid="12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600"/>
                                  </p:stCondLst>
                                  <p:childTnLst>
                                    <p:set>
                                      <p:cBhvr>
                                        <p:cTn id="161" dur="1" fill="hold">
                                          <p:stCondLst>
                                            <p:cond delay="0"/>
                                          </p:stCondLst>
                                        </p:cTn>
                                        <p:tgtEl>
                                          <p:spTgt spid="121"/>
                                        </p:tgtEl>
                                        <p:attrNameLst>
                                          <p:attrName>style.visibility</p:attrName>
                                        </p:attrNameLst>
                                      </p:cBhvr>
                                      <p:to>
                                        <p:strVal val="visible"/>
                                      </p:to>
                                    </p:set>
                                    <p:animEffect transition="in" filter="fade">
                                      <p:cBhvr>
                                        <p:cTn id="162" dur="500"/>
                                        <p:tgtEl>
                                          <p:spTgt spid="121"/>
                                        </p:tgtEl>
                                      </p:cBhvr>
                                    </p:animEffect>
                                    <p:anim calcmode="lin" valueType="num">
                                      <p:cBhvr>
                                        <p:cTn id="163" dur="500" fill="hold"/>
                                        <p:tgtEl>
                                          <p:spTgt spid="121"/>
                                        </p:tgtEl>
                                        <p:attrNameLst>
                                          <p:attrName>ppt_x</p:attrName>
                                        </p:attrNameLst>
                                      </p:cBhvr>
                                      <p:tavLst>
                                        <p:tav tm="0">
                                          <p:val>
                                            <p:strVal val="#ppt_x"/>
                                          </p:val>
                                        </p:tav>
                                        <p:tav tm="100000">
                                          <p:val>
                                            <p:strVal val="#ppt_x"/>
                                          </p:val>
                                        </p:tav>
                                      </p:tavLst>
                                    </p:anim>
                                    <p:anim calcmode="lin" valueType="num">
                                      <p:cBhvr>
                                        <p:cTn id="164" dur="500" fill="hold"/>
                                        <p:tgtEl>
                                          <p:spTgt spid="12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600"/>
                                  </p:stCondLst>
                                  <p:childTnLst>
                                    <p:set>
                                      <p:cBhvr>
                                        <p:cTn id="166" dur="1" fill="hold">
                                          <p:stCondLst>
                                            <p:cond delay="0"/>
                                          </p:stCondLst>
                                        </p:cTn>
                                        <p:tgtEl>
                                          <p:spTgt spid="122"/>
                                        </p:tgtEl>
                                        <p:attrNameLst>
                                          <p:attrName>style.visibility</p:attrName>
                                        </p:attrNameLst>
                                      </p:cBhvr>
                                      <p:to>
                                        <p:strVal val="visible"/>
                                      </p:to>
                                    </p:set>
                                    <p:animEffect transition="in" filter="fade">
                                      <p:cBhvr>
                                        <p:cTn id="167" dur="500"/>
                                        <p:tgtEl>
                                          <p:spTgt spid="122"/>
                                        </p:tgtEl>
                                      </p:cBhvr>
                                    </p:animEffect>
                                    <p:anim calcmode="lin" valueType="num">
                                      <p:cBhvr>
                                        <p:cTn id="168" dur="500" fill="hold"/>
                                        <p:tgtEl>
                                          <p:spTgt spid="122"/>
                                        </p:tgtEl>
                                        <p:attrNameLst>
                                          <p:attrName>ppt_x</p:attrName>
                                        </p:attrNameLst>
                                      </p:cBhvr>
                                      <p:tavLst>
                                        <p:tav tm="0">
                                          <p:val>
                                            <p:strVal val="#ppt_x"/>
                                          </p:val>
                                        </p:tav>
                                        <p:tav tm="100000">
                                          <p:val>
                                            <p:strVal val="#ppt_x"/>
                                          </p:val>
                                        </p:tav>
                                      </p:tavLst>
                                    </p:anim>
                                    <p:anim calcmode="lin" valueType="num">
                                      <p:cBhvr>
                                        <p:cTn id="169" dur="500" fill="hold"/>
                                        <p:tgtEl>
                                          <p:spTgt spid="122"/>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600"/>
                                  </p:stCondLst>
                                  <p:childTnLst>
                                    <p:set>
                                      <p:cBhvr>
                                        <p:cTn id="171" dur="1" fill="hold">
                                          <p:stCondLst>
                                            <p:cond delay="0"/>
                                          </p:stCondLst>
                                        </p:cTn>
                                        <p:tgtEl>
                                          <p:spTgt spid="123"/>
                                        </p:tgtEl>
                                        <p:attrNameLst>
                                          <p:attrName>style.visibility</p:attrName>
                                        </p:attrNameLst>
                                      </p:cBhvr>
                                      <p:to>
                                        <p:strVal val="visible"/>
                                      </p:to>
                                    </p:set>
                                    <p:animEffect transition="in" filter="fade">
                                      <p:cBhvr>
                                        <p:cTn id="172" dur="500"/>
                                        <p:tgtEl>
                                          <p:spTgt spid="123"/>
                                        </p:tgtEl>
                                      </p:cBhvr>
                                    </p:animEffect>
                                    <p:anim calcmode="lin" valueType="num">
                                      <p:cBhvr>
                                        <p:cTn id="173" dur="500" fill="hold"/>
                                        <p:tgtEl>
                                          <p:spTgt spid="123"/>
                                        </p:tgtEl>
                                        <p:attrNameLst>
                                          <p:attrName>ppt_x</p:attrName>
                                        </p:attrNameLst>
                                      </p:cBhvr>
                                      <p:tavLst>
                                        <p:tav tm="0">
                                          <p:val>
                                            <p:strVal val="#ppt_x"/>
                                          </p:val>
                                        </p:tav>
                                        <p:tav tm="100000">
                                          <p:val>
                                            <p:strVal val="#ppt_x"/>
                                          </p:val>
                                        </p:tav>
                                      </p:tavLst>
                                    </p:anim>
                                    <p:anim calcmode="lin" valueType="num">
                                      <p:cBhvr>
                                        <p:cTn id="174" dur="500" fill="hold"/>
                                        <p:tgtEl>
                                          <p:spTgt spid="123"/>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200"/>
                                  </p:stCondLst>
                                  <p:childTnLst>
                                    <p:set>
                                      <p:cBhvr>
                                        <p:cTn id="176" dur="1" fill="hold">
                                          <p:stCondLst>
                                            <p:cond delay="0"/>
                                          </p:stCondLst>
                                        </p:cTn>
                                        <p:tgtEl>
                                          <p:spTgt spid="126"/>
                                        </p:tgtEl>
                                        <p:attrNameLst>
                                          <p:attrName>style.visibility</p:attrName>
                                        </p:attrNameLst>
                                      </p:cBhvr>
                                      <p:to>
                                        <p:strVal val="visible"/>
                                      </p:to>
                                    </p:set>
                                    <p:animEffect transition="in" filter="fade">
                                      <p:cBhvr>
                                        <p:cTn id="177" dur="500"/>
                                        <p:tgtEl>
                                          <p:spTgt spid="126"/>
                                        </p:tgtEl>
                                      </p:cBhvr>
                                    </p:animEffect>
                                    <p:anim calcmode="lin" valueType="num">
                                      <p:cBhvr>
                                        <p:cTn id="178" dur="500" fill="hold"/>
                                        <p:tgtEl>
                                          <p:spTgt spid="126"/>
                                        </p:tgtEl>
                                        <p:attrNameLst>
                                          <p:attrName>ppt_x</p:attrName>
                                        </p:attrNameLst>
                                      </p:cBhvr>
                                      <p:tavLst>
                                        <p:tav tm="0">
                                          <p:val>
                                            <p:strVal val="#ppt_x"/>
                                          </p:val>
                                        </p:tav>
                                        <p:tav tm="100000">
                                          <p:val>
                                            <p:strVal val="#ppt_x"/>
                                          </p:val>
                                        </p:tav>
                                      </p:tavLst>
                                    </p:anim>
                                    <p:anim calcmode="lin" valueType="num">
                                      <p:cBhvr>
                                        <p:cTn id="179" dur="500" fill="hold"/>
                                        <p:tgtEl>
                                          <p:spTgt spid="126"/>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200"/>
                                  </p:stCondLst>
                                  <p:childTnLst>
                                    <p:set>
                                      <p:cBhvr>
                                        <p:cTn id="181" dur="1" fill="hold">
                                          <p:stCondLst>
                                            <p:cond delay="0"/>
                                          </p:stCondLst>
                                        </p:cTn>
                                        <p:tgtEl>
                                          <p:spTgt spid="127"/>
                                        </p:tgtEl>
                                        <p:attrNameLst>
                                          <p:attrName>style.visibility</p:attrName>
                                        </p:attrNameLst>
                                      </p:cBhvr>
                                      <p:to>
                                        <p:strVal val="visible"/>
                                      </p:to>
                                    </p:set>
                                    <p:animEffect transition="in" filter="fade">
                                      <p:cBhvr>
                                        <p:cTn id="182" dur="500"/>
                                        <p:tgtEl>
                                          <p:spTgt spid="127"/>
                                        </p:tgtEl>
                                      </p:cBhvr>
                                    </p:animEffect>
                                    <p:anim calcmode="lin" valueType="num">
                                      <p:cBhvr>
                                        <p:cTn id="183" dur="500" fill="hold"/>
                                        <p:tgtEl>
                                          <p:spTgt spid="127"/>
                                        </p:tgtEl>
                                        <p:attrNameLst>
                                          <p:attrName>ppt_x</p:attrName>
                                        </p:attrNameLst>
                                      </p:cBhvr>
                                      <p:tavLst>
                                        <p:tav tm="0">
                                          <p:val>
                                            <p:strVal val="#ppt_x"/>
                                          </p:val>
                                        </p:tav>
                                        <p:tav tm="100000">
                                          <p:val>
                                            <p:strVal val="#ppt_x"/>
                                          </p:val>
                                        </p:tav>
                                      </p:tavLst>
                                    </p:anim>
                                    <p:anim calcmode="lin" valueType="num">
                                      <p:cBhvr>
                                        <p:cTn id="184" dur="500" fill="hold"/>
                                        <p:tgtEl>
                                          <p:spTgt spid="127"/>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200"/>
                                  </p:stCondLst>
                                  <p:childTnLst>
                                    <p:set>
                                      <p:cBhvr>
                                        <p:cTn id="186" dur="1" fill="hold">
                                          <p:stCondLst>
                                            <p:cond delay="0"/>
                                          </p:stCondLst>
                                        </p:cTn>
                                        <p:tgtEl>
                                          <p:spTgt spid="128"/>
                                        </p:tgtEl>
                                        <p:attrNameLst>
                                          <p:attrName>style.visibility</p:attrName>
                                        </p:attrNameLst>
                                      </p:cBhvr>
                                      <p:to>
                                        <p:strVal val="visible"/>
                                      </p:to>
                                    </p:set>
                                    <p:animEffect transition="in" filter="fade">
                                      <p:cBhvr>
                                        <p:cTn id="187" dur="500"/>
                                        <p:tgtEl>
                                          <p:spTgt spid="128"/>
                                        </p:tgtEl>
                                      </p:cBhvr>
                                    </p:animEffect>
                                    <p:anim calcmode="lin" valueType="num">
                                      <p:cBhvr>
                                        <p:cTn id="188" dur="500" fill="hold"/>
                                        <p:tgtEl>
                                          <p:spTgt spid="128"/>
                                        </p:tgtEl>
                                        <p:attrNameLst>
                                          <p:attrName>ppt_x</p:attrName>
                                        </p:attrNameLst>
                                      </p:cBhvr>
                                      <p:tavLst>
                                        <p:tav tm="0">
                                          <p:val>
                                            <p:strVal val="#ppt_x"/>
                                          </p:val>
                                        </p:tav>
                                        <p:tav tm="100000">
                                          <p:val>
                                            <p:strVal val="#ppt_x"/>
                                          </p:val>
                                        </p:tav>
                                      </p:tavLst>
                                    </p:anim>
                                    <p:anim calcmode="lin" valueType="num">
                                      <p:cBhvr>
                                        <p:cTn id="189" dur="500" fill="hold"/>
                                        <p:tgtEl>
                                          <p:spTgt spid="128"/>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200"/>
                                  </p:stCondLst>
                                  <p:childTnLst>
                                    <p:set>
                                      <p:cBhvr>
                                        <p:cTn id="191" dur="1" fill="hold">
                                          <p:stCondLst>
                                            <p:cond delay="0"/>
                                          </p:stCondLst>
                                        </p:cTn>
                                        <p:tgtEl>
                                          <p:spTgt spid="129"/>
                                        </p:tgtEl>
                                        <p:attrNameLst>
                                          <p:attrName>style.visibility</p:attrName>
                                        </p:attrNameLst>
                                      </p:cBhvr>
                                      <p:to>
                                        <p:strVal val="visible"/>
                                      </p:to>
                                    </p:set>
                                    <p:animEffect transition="in" filter="fade">
                                      <p:cBhvr>
                                        <p:cTn id="192" dur="500"/>
                                        <p:tgtEl>
                                          <p:spTgt spid="129"/>
                                        </p:tgtEl>
                                      </p:cBhvr>
                                    </p:animEffect>
                                    <p:anim calcmode="lin" valueType="num">
                                      <p:cBhvr>
                                        <p:cTn id="193" dur="500" fill="hold"/>
                                        <p:tgtEl>
                                          <p:spTgt spid="129"/>
                                        </p:tgtEl>
                                        <p:attrNameLst>
                                          <p:attrName>ppt_x</p:attrName>
                                        </p:attrNameLst>
                                      </p:cBhvr>
                                      <p:tavLst>
                                        <p:tav tm="0">
                                          <p:val>
                                            <p:strVal val="#ppt_x"/>
                                          </p:val>
                                        </p:tav>
                                        <p:tav tm="100000">
                                          <p:val>
                                            <p:strVal val="#ppt_x"/>
                                          </p:val>
                                        </p:tav>
                                      </p:tavLst>
                                    </p:anim>
                                    <p:anim calcmode="lin" valueType="num">
                                      <p:cBhvr>
                                        <p:cTn id="194" dur="500" fill="hold"/>
                                        <p:tgtEl>
                                          <p:spTgt spid="12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200"/>
                                  </p:stCondLst>
                                  <p:childTnLst>
                                    <p:set>
                                      <p:cBhvr>
                                        <p:cTn id="196" dur="1" fill="hold">
                                          <p:stCondLst>
                                            <p:cond delay="0"/>
                                          </p:stCondLst>
                                        </p:cTn>
                                        <p:tgtEl>
                                          <p:spTgt spid="130"/>
                                        </p:tgtEl>
                                        <p:attrNameLst>
                                          <p:attrName>style.visibility</p:attrName>
                                        </p:attrNameLst>
                                      </p:cBhvr>
                                      <p:to>
                                        <p:strVal val="visible"/>
                                      </p:to>
                                    </p:set>
                                    <p:animEffect transition="in" filter="fade">
                                      <p:cBhvr>
                                        <p:cTn id="197" dur="500"/>
                                        <p:tgtEl>
                                          <p:spTgt spid="130"/>
                                        </p:tgtEl>
                                      </p:cBhvr>
                                    </p:animEffect>
                                    <p:anim calcmode="lin" valueType="num">
                                      <p:cBhvr>
                                        <p:cTn id="198" dur="500" fill="hold"/>
                                        <p:tgtEl>
                                          <p:spTgt spid="130"/>
                                        </p:tgtEl>
                                        <p:attrNameLst>
                                          <p:attrName>ppt_x</p:attrName>
                                        </p:attrNameLst>
                                      </p:cBhvr>
                                      <p:tavLst>
                                        <p:tav tm="0">
                                          <p:val>
                                            <p:strVal val="#ppt_x"/>
                                          </p:val>
                                        </p:tav>
                                        <p:tav tm="100000">
                                          <p:val>
                                            <p:strVal val="#ppt_x"/>
                                          </p:val>
                                        </p:tav>
                                      </p:tavLst>
                                    </p:anim>
                                    <p:anim calcmode="lin" valueType="num">
                                      <p:cBhvr>
                                        <p:cTn id="199" dur="500" fill="hold"/>
                                        <p:tgtEl>
                                          <p:spTgt spid="130"/>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200"/>
                                  </p:stCondLst>
                                  <p:childTnLst>
                                    <p:set>
                                      <p:cBhvr>
                                        <p:cTn id="201" dur="1" fill="hold">
                                          <p:stCondLst>
                                            <p:cond delay="0"/>
                                          </p:stCondLst>
                                        </p:cTn>
                                        <p:tgtEl>
                                          <p:spTgt spid="131"/>
                                        </p:tgtEl>
                                        <p:attrNameLst>
                                          <p:attrName>style.visibility</p:attrName>
                                        </p:attrNameLst>
                                      </p:cBhvr>
                                      <p:to>
                                        <p:strVal val="visible"/>
                                      </p:to>
                                    </p:set>
                                    <p:animEffect transition="in" filter="fade">
                                      <p:cBhvr>
                                        <p:cTn id="202" dur="500"/>
                                        <p:tgtEl>
                                          <p:spTgt spid="131"/>
                                        </p:tgtEl>
                                      </p:cBhvr>
                                    </p:animEffect>
                                    <p:anim calcmode="lin" valueType="num">
                                      <p:cBhvr>
                                        <p:cTn id="203" dur="500" fill="hold"/>
                                        <p:tgtEl>
                                          <p:spTgt spid="131"/>
                                        </p:tgtEl>
                                        <p:attrNameLst>
                                          <p:attrName>ppt_x</p:attrName>
                                        </p:attrNameLst>
                                      </p:cBhvr>
                                      <p:tavLst>
                                        <p:tav tm="0">
                                          <p:val>
                                            <p:strVal val="#ppt_x"/>
                                          </p:val>
                                        </p:tav>
                                        <p:tav tm="100000">
                                          <p:val>
                                            <p:strVal val="#ppt_x"/>
                                          </p:val>
                                        </p:tav>
                                      </p:tavLst>
                                    </p:anim>
                                    <p:anim calcmode="lin" valueType="num">
                                      <p:cBhvr>
                                        <p:cTn id="204" dur="500" fill="hold"/>
                                        <p:tgtEl>
                                          <p:spTgt spid="13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200"/>
                                  </p:stCondLst>
                                  <p:childTnLst>
                                    <p:set>
                                      <p:cBhvr>
                                        <p:cTn id="206" dur="1" fill="hold">
                                          <p:stCondLst>
                                            <p:cond delay="0"/>
                                          </p:stCondLst>
                                        </p:cTn>
                                        <p:tgtEl>
                                          <p:spTgt spid="133"/>
                                        </p:tgtEl>
                                        <p:attrNameLst>
                                          <p:attrName>style.visibility</p:attrName>
                                        </p:attrNameLst>
                                      </p:cBhvr>
                                      <p:to>
                                        <p:strVal val="visible"/>
                                      </p:to>
                                    </p:set>
                                    <p:animEffect transition="in" filter="fade">
                                      <p:cBhvr>
                                        <p:cTn id="207" dur="500"/>
                                        <p:tgtEl>
                                          <p:spTgt spid="133"/>
                                        </p:tgtEl>
                                      </p:cBhvr>
                                    </p:animEffect>
                                    <p:anim calcmode="lin" valueType="num">
                                      <p:cBhvr>
                                        <p:cTn id="208" dur="500" fill="hold"/>
                                        <p:tgtEl>
                                          <p:spTgt spid="133"/>
                                        </p:tgtEl>
                                        <p:attrNameLst>
                                          <p:attrName>ppt_x</p:attrName>
                                        </p:attrNameLst>
                                      </p:cBhvr>
                                      <p:tavLst>
                                        <p:tav tm="0">
                                          <p:val>
                                            <p:strVal val="#ppt_x"/>
                                          </p:val>
                                        </p:tav>
                                        <p:tav tm="100000">
                                          <p:val>
                                            <p:strVal val="#ppt_x"/>
                                          </p:val>
                                        </p:tav>
                                      </p:tavLst>
                                    </p:anim>
                                    <p:anim calcmode="lin" valueType="num">
                                      <p:cBhvr>
                                        <p:cTn id="209" dur="500" fill="hold"/>
                                        <p:tgtEl>
                                          <p:spTgt spid="133"/>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400"/>
                                  </p:stCondLst>
                                  <p:childTnLst>
                                    <p:set>
                                      <p:cBhvr>
                                        <p:cTn id="211" dur="1" fill="hold">
                                          <p:stCondLst>
                                            <p:cond delay="0"/>
                                          </p:stCondLst>
                                        </p:cTn>
                                        <p:tgtEl>
                                          <p:spTgt spid="134"/>
                                        </p:tgtEl>
                                        <p:attrNameLst>
                                          <p:attrName>style.visibility</p:attrName>
                                        </p:attrNameLst>
                                      </p:cBhvr>
                                      <p:to>
                                        <p:strVal val="visible"/>
                                      </p:to>
                                    </p:set>
                                    <p:animEffect transition="in" filter="fade">
                                      <p:cBhvr>
                                        <p:cTn id="212" dur="500"/>
                                        <p:tgtEl>
                                          <p:spTgt spid="134"/>
                                        </p:tgtEl>
                                      </p:cBhvr>
                                    </p:animEffect>
                                    <p:anim calcmode="lin" valueType="num">
                                      <p:cBhvr>
                                        <p:cTn id="213" dur="500" fill="hold"/>
                                        <p:tgtEl>
                                          <p:spTgt spid="134"/>
                                        </p:tgtEl>
                                        <p:attrNameLst>
                                          <p:attrName>ppt_x</p:attrName>
                                        </p:attrNameLst>
                                      </p:cBhvr>
                                      <p:tavLst>
                                        <p:tav tm="0">
                                          <p:val>
                                            <p:strVal val="#ppt_x"/>
                                          </p:val>
                                        </p:tav>
                                        <p:tav tm="100000">
                                          <p:val>
                                            <p:strVal val="#ppt_x"/>
                                          </p:val>
                                        </p:tav>
                                      </p:tavLst>
                                    </p:anim>
                                    <p:anim calcmode="lin" valueType="num">
                                      <p:cBhvr>
                                        <p:cTn id="214" dur="500" fill="hold"/>
                                        <p:tgtEl>
                                          <p:spTgt spid="134"/>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400"/>
                                  </p:stCondLst>
                                  <p:childTnLst>
                                    <p:set>
                                      <p:cBhvr>
                                        <p:cTn id="216" dur="1" fill="hold">
                                          <p:stCondLst>
                                            <p:cond delay="0"/>
                                          </p:stCondLst>
                                        </p:cTn>
                                        <p:tgtEl>
                                          <p:spTgt spid="135"/>
                                        </p:tgtEl>
                                        <p:attrNameLst>
                                          <p:attrName>style.visibility</p:attrName>
                                        </p:attrNameLst>
                                      </p:cBhvr>
                                      <p:to>
                                        <p:strVal val="visible"/>
                                      </p:to>
                                    </p:set>
                                    <p:animEffect transition="in" filter="fade">
                                      <p:cBhvr>
                                        <p:cTn id="217" dur="500"/>
                                        <p:tgtEl>
                                          <p:spTgt spid="135"/>
                                        </p:tgtEl>
                                      </p:cBhvr>
                                    </p:animEffect>
                                    <p:anim calcmode="lin" valueType="num">
                                      <p:cBhvr>
                                        <p:cTn id="218" dur="500" fill="hold"/>
                                        <p:tgtEl>
                                          <p:spTgt spid="135"/>
                                        </p:tgtEl>
                                        <p:attrNameLst>
                                          <p:attrName>ppt_x</p:attrName>
                                        </p:attrNameLst>
                                      </p:cBhvr>
                                      <p:tavLst>
                                        <p:tav tm="0">
                                          <p:val>
                                            <p:strVal val="#ppt_x"/>
                                          </p:val>
                                        </p:tav>
                                        <p:tav tm="100000">
                                          <p:val>
                                            <p:strVal val="#ppt_x"/>
                                          </p:val>
                                        </p:tav>
                                      </p:tavLst>
                                    </p:anim>
                                    <p:anim calcmode="lin" valueType="num">
                                      <p:cBhvr>
                                        <p:cTn id="219" dur="500" fill="hold"/>
                                        <p:tgtEl>
                                          <p:spTgt spid="135"/>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400"/>
                                  </p:stCondLst>
                                  <p:childTnLst>
                                    <p:set>
                                      <p:cBhvr>
                                        <p:cTn id="221" dur="1" fill="hold">
                                          <p:stCondLst>
                                            <p:cond delay="0"/>
                                          </p:stCondLst>
                                        </p:cTn>
                                        <p:tgtEl>
                                          <p:spTgt spid="136"/>
                                        </p:tgtEl>
                                        <p:attrNameLst>
                                          <p:attrName>style.visibility</p:attrName>
                                        </p:attrNameLst>
                                      </p:cBhvr>
                                      <p:to>
                                        <p:strVal val="visible"/>
                                      </p:to>
                                    </p:set>
                                    <p:animEffect transition="in" filter="fade">
                                      <p:cBhvr>
                                        <p:cTn id="222" dur="500"/>
                                        <p:tgtEl>
                                          <p:spTgt spid="136"/>
                                        </p:tgtEl>
                                      </p:cBhvr>
                                    </p:animEffect>
                                    <p:anim calcmode="lin" valueType="num">
                                      <p:cBhvr>
                                        <p:cTn id="223" dur="500" fill="hold"/>
                                        <p:tgtEl>
                                          <p:spTgt spid="136"/>
                                        </p:tgtEl>
                                        <p:attrNameLst>
                                          <p:attrName>ppt_x</p:attrName>
                                        </p:attrNameLst>
                                      </p:cBhvr>
                                      <p:tavLst>
                                        <p:tav tm="0">
                                          <p:val>
                                            <p:strVal val="#ppt_x"/>
                                          </p:val>
                                        </p:tav>
                                        <p:tav tm="100000">
                                          <p:val>
                                            <p:strVal val="#ppt_x"/>
                                          </p:val>
                                        </p:tav>
                                      </p:tavLst>
                                    </p:anim>
                                    <p:anim calcmode="lin" valueType="num">
                                      <p:cBhvr>
                                        <p:cTn id="224" dur="500" fill="hold"/>
                                        <p:tgtEl>
                                          <p:spTgt spid="136"/>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400"/>
                                  </p:stCondLst>
                                  <p:childTnLst>
                                    <p:set>
                                      <p:cBhvr>
                                        <p:cTn id="226" dur="1" fill="hold">
                                          <p:stCondLst>
                                            <p:cond delay="0"/>
                                          </p:stCondLst>
                                        </p:cTn>
                                        <p:tgtEl>
                                          <p:spTgt spid="211"/>
                                        </p:tgtEl>
                                        <p:attrNameLst>
                                          <p:attrName>style.visibility</p:attrName>
                                        </p:attrNameLst>
                                      </p:cBhvr>
                                      <p:to>
                                        <p:strVal val="visible"/>
                                      </p:to>
                                    </p:set>
                                    <p:animEffect transition="in" filter="fade">
                                      <p:cBhvr>
                                        <p:cTn id="227" dur="500"/>
                                        <p:tgtEl>
                                          <p:spTgt spid="211"/>
                                        </p:tgtEl>
                                      </p:cBhvr>
                                    </p:animEffect>
                                    <p:anim calcmode="lin" valueType="num">
                                      <p:cBhvr>
                                        <p:cTn id="228" dur="500" fill="hold"/>
                                        <p:tgtEl>
                                          <p:spTgt spid="211"/>
                                        </p:tgtEl>
                                        <p:attrNameLst>
                                          <p:attrName>ppt_x</p:attrName>
                                        </p:attrNameLst>
                                      </p:cBhvr>
                                      <p:tavLst>
                                        <p:tav tm="0">
                                          <p:val>
                                            <p:strVal val="#ppt_x"/>
                                          </p:val>
                                        </p:tav>
                                        <p:tav tm="100000">
                                          <p:val>
                                            <p:strVal val="#ppt_x"/>
                                          </p:val>
                                        </p:tav>
                                      </p:tavLst>
                                    </p:anim>
                                    <p:anim calcmode="lin" valueType="num">
                                      <p:cBhvr>
                                        <p:cTn id="229" dur="500" fill="hold"/>
                                        <p:tgtEl>
                                          <p:spTgt spid="211"/>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400"/>
                                  </p:stCondLst>
                                  <p:childTnLst>
                                    <p:set>
                                      <p:cBhvr>
                                        <p:cTn id="231" dur="1" fill="hold">
                                          <p:stCondLst>
                                            <p:cond delay="0"/>
                                          </p:stCondLst>
                                        </p:cTn>
                                        <p:tgtEl>
                                          <p:spTgt spid="212"/>
                                        </p:tgtEl>
                                        <p:attrNameLst>
                                          <p:attrName>style.visibility</p:attrName>
                                        </p:attrNameLst>
                                      </p:cBhvr>
                                      <p:to>
                                        <p:strVal val="visible"/>
                                      </p:to>
                                    </p:set>
                                    <p:animEffect transition="in" filter="fade">
                                      <p:cBhvr>
                                        <p:cTn id="232" dur="500"/>
                                        <p:tgtEl>
                                          <p:spTgt spid="212"/>
                                        </p:tgtEl>
                                      </p:cBhvr>
                                    </p:animEffect>
                                    <p:anim calcmode="lin" valueType="num">
                                      <p:cBhvr>
                                        <p:cTn id="233" dur="500" fill="hold"/>
                                        <p:tgtEl>
                                          <p:spTgt spid="212"/>
                                        </p:tgtEl>
                                        <p:attrNameLst>
                                          <p:attrName>ppt_x</p:attrName>
                                        </p:attrNameLst>
                                      </p:cBhvr>
                                      <p:tavLst>
                                        <p:tav tm="0">
                                          <p:val>
                                            <p:strVal val="#ppt_x"/>
                                          </p:val>
                                        </p:tav>
                                        <p:tav tm="100000">
                                          <p:val>
                                            <p:strVal val="#ppt_x"/>
                                          </p:val>
                                        </p:tav>
                                      </p:tavLst>
                                    </p:anim>
                                    <p:anim calcmode="lin" valueType="num">
                                      <p:cBhvr>
                                        <p:cTn id="234" dur="500" fill="hold"/>
                                        <p:tgtEl>
                                          <p:spTgt spid="212"/>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400"/>
                                  </p:stCondLst>
                                  <p:childTnLst>
                                    <p:set>
                                      <p:cBhvr>
                                        <p:cTn id="236" dur="1" fill="hold">
                                          <p:stCondLst>
                                            <p:cond delay="0"/>
                                          </p:stCondLst>
                                        </p:cTn>
                                        <p:tgtEl>
                                          <p:spTgt spid="213"/>
                                        </p:tgtEl>
                                        <p:attrNameLst>
                                          <p:attrName>style.visibility</p:attrName>
                                        </p:attrNameLst>
                                      </p:cBhvr>
                                      <p:to>
                                        <p:strVal val="visible"/>
                                      </p:to>
                                    </p:set>
                                    <p:animEffect transition="in" filter="fade">
                                      <p:cBhvr>
                                        <p:cTn id="237" dur="500"/>
                                        <p:tgtEl>
                                          <p:spTgt spid="213"/>
                                        </p:tgtEl>
                                      </p:cBhvr>
                                    </p:animEffect>
                                    <p:anim calcmode="lin" valueType="num">
                                      <p:cBhvr>
                                        <p:cTn id="238" dur="500" fill="hold"/>
                                        <p:tgtEl>
                                          <p:spTgt spid="213"/>
                                        </p:tgtEl>
                                        <p:attrNameLst>
                                          <p:attrName>ppt_x</p:attrName>
                                        </p:attrNameLst>
                                      </p:cBhvr>
                                      <p:tavLst>
                                        <p:tav tm="0">
                                          <p:val>
                                            <p:strVal val="#ppt_x"/>
                                          </p:val>
                                        </p:tav>
                                        <p:tav tm="100000">
                                          <p:val>
                                            <p:strVal val="#ppt_x"/>
                                          </p:val>
                                        </p:tav>
                                      </p:tavLst>
                                    </p:anim>
                                    <p:anim calcmode="lin" valueType="num">
                                      <p:cBhvr>
                                        <p:cTn id="239" dur="500" fill="hold"/>
                                        <p:tgtEl>
                                          <p:spTgt spid="213"/>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400"/>
                                  </p:stCondLst>
                                  <p:childTnLst>
                                    <p:set>
                                      <p:cBhvr>
                                        <p:cTn id="241" dur="1" fill="hold">
                                          <p:stCondLst>
                                            <p:cond delay="0"/>
                                          </p:stCondLst>
                                        </p:cTn>
                                        <p:tgtEl>
                                          <p:spTgt spid="214"/>
                                        </p:tgtEl>
                                        <p:attrNameLst>
                                          <p:attrName>style.visibility</p:attrName>
                                        </p:attrNameLst>
                                      </p:cBhvr>
                                      <p:to>
                                        <p:strVal val="visible"/>
                                      </p:to>
                                    </p:set>
                                    <p:animEffect transition="in" filter="fade">
                                      <p:cBhvr>
                                        <p:cTn id="242" dur="500"/>
                                        <p:tgtEl>
                                          <p:spTgt spid="214"/>
                                        </p:tgtEl>
                                      </p:cBhvr>
                                    </p:animEffect>
                                    <p:anim calcmode="lin" valueType="num">
                                      <p:cBhvr>
                                        <p:cTn id="243" dur="500" fill="hold"/>
                                        <p:tgtEl>
                                          <p:spTgt spid="214"/>
                                        </p:tgtEl>
                                        <p:attrNameLst>
                                          <p:attrName>ppt_x</p:attrName>
                                        </p:attrNameLst>
                                      </p:cBhvr>
                                      <p:tavLst>
                                        <p:tav tm="0">
                                          <p:val>
                                            <p:strVal val="#ppt_x"/>
                                          </p:val>
                                        </p:tav>
                                        <p:tav tm="100000">
                                          <p:val>
                                            <p:strVal val="#ppt_x"/>
                                          </p:val>
                                        </p:tav>
                                      </p:tavLst>
                                    </p:anim>
                                    <p:anim calcmode="lin" valueType="num">
                                      <p:cBhvr>
                                        <p:cTn id="244" dur="500" fill="hold"/>
                                        <p:tgtEl>
                                          <p:spTgt spid="214"/>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400"/>
                                  </p:stCondLst>
                                  <p:childTnLst>
                                    <p:set>
                                      <p:cBhvr>
                                        <p:cTn id="246" dur="1" fill="hold">
                                          <p:stCondLst>
                                            <p:cond delay="0"/>
                                          </p:stCondLst>
                                        </p:cTn>
                                        <p:tgtEl>
                                          <p:spTgt spid="215"/>
                                        </p:tgtEl>
                                        <p:attrNameLst>
                                          <p:attrName>style.visibility</p:attrName>
                                        </p:attrNameLst>
                                      </p:cBhvr>
                                      <p:to>
                                        <p:strVal val="visible"/>
                                      </p:to>
                                    </p:set>
                                    <p:animEffect transition="in" filter="fade">
                                      <p:cBhvr>
                                        <p:cTn id="247" dur="500"/>
                                        <p:tgtEl>
                                          <p:spTgt spid="215"/>
                                        </p:tgtEl>
                                      </p:cBhvr>
                                    </p:animEffect>
                                    <p:anim calcmode="lin" valueType="num">
                                      <p:cBhvr>
                                        <p:cTn id="248" dur="500" fill="hold"/>
                                        <p:tgtEl>
                                          <p:spTgt spid="215"/>
                                        </p:tgtEl>
                                        <p:attrNameLst>
                                          <p:attrName>ppt_x</p:attrName>
                                        </p:attrNameLst>
                                      </p:cBhvr>
                                      <p:tavLst>
                                        <p:tav tm="0">
                                          <p:val>
                                            <p:strVal val="#ppt_x"/>
                                          </p:val>
                                        </p:tav>
                                        <p:tav tm="100000">
                                          <p:val>
                                            <p:strVal val="#ppt_x"/>
                                          </p:val>
                                        </p:tav>
                                      </p:tavLst>
                                    </p:anim>
                                    <p:anim calcmode="lin" valueType="num">
                                      <p:cBhvr>
                                        <p:cTn id="249" dur="500" fill="hold"/>
                                        <p:tgtEl>
                                          <p:spTgt spid="215"/>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400"/>
                                  </p:stCondLst>
                                  <p:childTnLst>
                                    <p:set>
                                      <p:cBhvr>
                                        <p:cTn id="251" dur="1" fill="hold">
                                          <p:stCondLst>
                                            <p:cond delay="0"/>
                                          </p:stCondLst>
                                        </p:cTn>
                                        <p:tgtEl>
                                          <p:spTgt spid="216"/>
                                        </p:tgtEl>
                                        <p:attrNameLst>
                                          <p:attrName>style.visibility</p:attrName>
                                        </p:attrNameLst>
                                      </p:cBhvr>
                                      <p:to>
                                        <p:strVal val="visible"/>
                                      </p:to>
                                    </p:set>
                                    <p:animEffect transition="in" filter="fade">
                                      <p:cBhvr>
                                        <p:cTn id="252" dur="500"/>
                                        <p:tgtEl>
                                          <p:spTgt spid="216"/>
                                        </p:tgtEl>
                                      </p:cBhvr>
                                    </p:animEffect>
                                    <p:anim calcmode="lin" valueType="num">
                                      <p:cBhvr>
                                        <p:cTn id="253" dur="500" fill="hold"/>
                                        <p:tgtEl>
                                          <p:spTgt spid="216"/>
                                        </p:tgtEl>
                                        <p:attrNameLst>
                                          <p:attrName>ppt_x</p:attrName>
                                        </p:attrNameLst>
                                      </p:cBhvr>
                                      <p:tavLst>
                                        <p:tav tm="0">
                                          <p:val>
                                            <p:strVal val="#ppt_x"/>
                                          </p:val>
                                        </p:tav>
                                        <p:tav tm="100000">
                                          <p:val>
                                            <p:strVal val="#ppt_x"/>
                                          </p:val>
                                        </p:tav>
                                      </p:tavLst>
                                    </p:anim>
                                    <p:anim calcmode="lin" valueType="num">
                                      <p:cBhvr>
                                        <p:cTn id="254" dur="500" fill="hold"/>
                                        <p:tgtEl>
                                          <p:spTgt spid="216"/>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800"/>
                                  </p:stCondLst>
                                  <p:childTnLst>
                                    <p:set>
                                      <p:cBhvr>
                                        <p:cTn id="256" dur="1" fill="hold">
                                          <p:stCondLst>
                                            <p:cond delay="0"/>
                                          </p:stCondLst>
                                        </p:cTn>
                                        <p:tgtEl>
                                          <p:spTgt spid="217"/>
                                        </p:tgtEl>
                                        <p:attrNameLst>
                                          <p:attrName>style.visibility</p:attrName>
                                        </p:attrNameLst>
                                      </p:cBhvr>
                                      <p:to>
                                        <p:strVal val="visible"/>
                                      </p:to>
                                    </p:set>
                                    <p:animEffect transition="in" filter="fade">
                                      <p:cBhvr>
                                        <p:cTn id="257" dur="500"/>
                                        <p:tgtEl>
                                          <p:spTgt spid="217"/>
                                        </p:tgtEl>
                                      </p:cBhvr>
                                    </p:animEffect>
                                    <p:anim calcmode="lin" valueType="num">
                                      <p:cBhvr>
                                        <p:cTn id="258" dur="500" fill="hold"/>
                                        <p:tgtEl>
                                          <p:spTgt spid="217"/>
                                        </p:tgtEl>
                                        <p:attrNameLst>
                                          <p:attrName>ppt_x</p:attrName>
                                        </p:attrNameLst>
                                      </p:cBhvr>
                                      <p:tavLst>
                                        <p:tav tm="0">
                                          <p:val>
                                            <p:strVal val="#ppt_x"/>
                                          </p:val>
                                        </p:tav>
                                        <p:tav tm="100000">
                                          <p:val>
                                            <p:strVal val="#ppt_x"/>
                                          </p:val>
                                        </p:tav>
                                      </p:tavLst>
                                    </p:anim>
                                    <p:anim calcmode="lin" valueType="num">
                                      <p:cBhvr>
                                        <p:cTn id="259" dur="500" fill="hold"/>
                                        <p:tgtEl>
                                          <p:spTgt spid="217"/>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800"/>
                                  </p:stCondLst>
                                  <p:childTnLst>
                                    <p:set>
                                      <p:cBhvr>
                                        <p:cTn id="261" dur="1" fill="hold">
                                          <p:stCondLst>
                                            <p:cond delay="0"/>
                                          </p:stCondLst>
                                        </p:cTn>
                                        <p:tgtEl>
                                          <p:spTgt spid="218"/>
                                        </p:tgtEl>
                                        <p:attrNameLst>
                                          <p:attrName>style.visibility</p:attrName>
                                        </p:attrNameLst>
                                      </p:cBhvr>
                                      <p:to>
                                        <p:strVal val="visible"/>
                                      </p:to>
                                    </p:set>
                                    <p:animEffect transition="in" filter="fade">
                                      <p:cBhvr>
                                        <p:cTn id="262" dur="500"/>
                                        <p:tgtEl>
                                          <p:spTgt spid="218"/>
                                        </p:tgtEl>
                                      </p:cBhvr>
                                    </p:animEffect>
                                    <p:anim calcmode="lin" valueType="num">
                                      <p:cBhvr>
                                        <p:cTn id="263" dur="500" fill="hold"/>
                                        <p:tgtEl>
                                          <p:spTgt spid="218"/>
                                        </p:tgtEl>
                                        <p:attrNameLst>
                                          <p:attrName>ppt_x</p:attrName>
                                        </p:attrNameLst>
                                      </p:cBhvr>
                                      <p:tavLst>
                                        <p:tav tm="0">
                                          <p:val>
                                            <p:strVal val="#ppt_x"/>
                                          </p:val>
                                        </p:tav>
                                        <p:tav tm="100000">
                                          <p:val>
                                            <p:strVal val="#ppt_x"/>
                                          </p:val>
                                        </p:tav>
                                      </p:tavLst>
                                    </p:anim>
                                    <p:anim calcmode="lin" valueType="num">
                                      <p:cBhvr>
                                        <p:cTn id="264" dur="500" fill="hold"/>
                                        <p:tgtEl>
                                          <p:spTgt spid="218"/>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800"/>
                                  </p:stCondLst>
                                  <p:childTnLst>
                                    <p:set>
                                      <p:cBhvr>
                                        <p:cTn id="266" dur="1" fill="hold">
                                          <p:stCondLst>
                                            <p:cond delay="0"/>
                                          </p:stCondLst>
                                        </p:cTn>
                                        <p:tgtEl>
                                          <p:spTgt spid="219"/>
                                        </p:tgtEl>
                                        <p:attrNameLst>
                                          <p:attrName>style.visibility</p:attrName>
                                        </p:attrNameLst>
                                      </p:cBhvr>
                                      <p:to>
                                        <p:strVal val="visible"/>
                                      </p:to>
                                    </p:set>
                                    <p:animEffect transition="in" filter="fade">
                                      <p:cBhvr>
                                        <p:cTn id="267" dur="500"/>
                                        <p:tgtEl>
                                          <p:spTgt spid="219"/>
                                        </p:tgtEl>
                                      </p:cBhvr>
                                    </p:animEffect>
                                    <p:anim calcmode="lin" valueType="num">
                                      <p:cBhvr>
                                        <p:cTn id="268" dur="500" fill="hold"/>
                                        <p:tgtEl>
                                          <p:spTgt spid="219"/>
                                        </p:tgtEl>
                                        <p:attrNameLst>
                                          <p:attrName>ppt_x</p:attrName>
                                        </p:attrNameLst>
                                      </p:cBhvr>
                                      <p:tavLst>
                                        <p:tav tm="0">
                                          <p:val>
                                            <p:strVal val="#ppt_x"/>
                                          </p:val>
                                        </p:tav>
                                        <p:tav tm="100000">
                                          <p:val>
                                            <p:strVal val="#ppt_x"/>
                                          </p:val>
                                        </p:tav>
                                      </p:tavLst>
                                    </p:anim>
                                    <p:anim calcmode="lin" valueType="num">
                                      <p:cBhvr>
                                        <p:cTn id="269" dur="500" fill="hold"/>
                                        <p:tgtEl>
                                          <p:spTgt spid="219"/>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800"/>
                                  </p:stCondLst>
                                  <p:childTnLst>
                                    <p:set>
                                      <p:cBhvr>
                                        <p:cTn id="271" dur="1" fill="hold">
                                          <p:stCondLst>
                                            <p:cond delay="0"/>
                                          </p:stCondLst>
                                        </p:cTn>
                                        <p:tgtEl>
                                          <p:spTgt spid="220"/>
                                        </p:tgtEl>
                                        <p:attrNameLst>
                                          <p:attrName>style.visibility</p:attrName>
                                        </p:attrNameLst>
                                      </p:cBhvr>
                                      <p:to>
                                        <p:strVal val="visible"/>
                                      </p:to>
                                    </p:set>
                                    <p:animEffect transition="in" filter="fade">
                                      <p:cBhvr>
                                        <p:cTn id="272" dur="500"/>
                                        <p:tgtEl>
                                          <p:spTgt spid="220"/>
                                        </p:tgtEl>
                                      </p:cBhvr>
                                    </p:animEffect>
                                    <p:anim calcmode="lin" valueType="num">
                                      <p:cBhvr>
                                        <p:cTn id="273" dur="500" fill="hold"/>
                                        <p:tgtEl>
                                          <p:spTgt spid="220"/>
                                        </p:tgtEl>
                                        <p:attrNameLst>
                                          <p:attrName>ppt_x</p:attrName>
                                        </p:attrNameLst>
                                      </p:cBhvr>
                                      <p:tavLst>
                                        <p:tav tm="0">
                                          <p:val>
                                            <p:strVal val="#ppt_x"/>
                                          </p:val>
                                        </p:tav>
                                        <p:tav tm="100000">
                                          <p:val>
                                            <p:strVal val="#ppt_x"/>
                                          </p:val>
                                        </p:tav>
                                      </p:tavLst>
                                    </p:anim>
                                    <p:anim calcmode="lin" valueType="num">
                                      <p:cBhvr>
                                        <p:cTn id="274" dur="500" fill="hold"/>
                                        <p:tgtEl>
                                          <p:spTgt spid="220"/>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800"/>
                                  </p:stCondLst>
                                  <p:childTnLst>
                                    <p:set>
                                      <p:cBhvr>
                                        <p:cTn id="276" dur="1" fill="hold">
                                          <p:stCondLst>
                                            <p:cond delay="0"/>
                                          </p:stCondLst>
                                        </p:cTn>
                                        <p:tgtEl>
                                          <p:spTgt spid="221"/>
                                        </p:tgtEl>
                                        <p:attrNameLst>
                                          <p:attrName>style.visibility</p:attrName>
                                        </p:attrNameLst>
                                      </p:cBhvr>
                                      <p:to>
                                        <p:strVal val="visible"/>
                                      </p:to>
                                    </p:set>
                                    <p:animEffect transition="in" filter="fade">
                                      <p:cBhvr>
                                        <p:cTn id="277" dur="500"/>
                                        <p:tgtEl>
                                          <p:spTgt spid="221"/>
                                        </p:tgtEl>
                                      </p:cBhvr>
                                    </p:animEffect>
                                    <p:anim calcmode="lin" valueType="num">
                                      <p:cBhvr>
                                        <p:cTn id="278" dur="500" fill="hold"/>
                                        <p:tgtEl>
                                          <p:spTgt spid="221"/>
                                        </p:tgtEl>
                                        <p:attrNameLst>
                                          <p:attrName>ppt_x</p:attrName>
                                        </p:attrNameLst>
                                      </p:cBhvr>
                                      <p:tavLst>
                                        <p:tav tm="0">
                                          <p:val>
                                            <p:strVal val="#ppt_x"/>
                                          </p:val>
                                        </p:tav>
                                        <p:tav tm="100000">
                                          <p:val>
                                            <p:strVal val="#ppt_x"/>
                                          </p:val>
                                        </p:tav>
                                      </p:tavLst>
                                    </p:anim>
                                    <p:anim calcmode="lin" valueType="num">
                                      <p:cBhvr>
                                        <p:cTn id="279" dur="500" fill="hold"/>
                                        <p:tgtEl>
                                          <p:spTgt spid="221"/>
                                        </p:tgtEl>
                                        <p:attrNameLst>
                                          <p:attrName>ppt_y</p:attrName>
                                        </p:attrNameLst>
                                      </p:cBhvr>
                                      <p:tavLst>
                                        <p:tav tm="0">
                                          <p:val>
                                            <p:strVal val="#ppt_y+.1"/>
                                          </p:val>
                                        </p:tav>
                                        <p:tav tm="100000">
                                          <p:val>
                                            <p:strVal val="#ppt_y"/>
                                          </p:val>
                                        </p:tav>
                                      </p:tavLst>
                                    </p:anim>
                                  </p:childTnLst>
                                </p:cTn>
                              </p:par>
                              <p:par>
                                <p:cTn id="280" presetID="42" presetClass="entr" presetSubtype="0" fill="hold" nodeType="withEffect">
                                  <p:stCondLst>
                                    <p:cond delay="800"/>
                                  </p:stCondLst>
                                  <p:childTnLst>
                                    <p:set>
                                      <p:cBhvr>
                                        <p:cTn id="281" dur="1" fill="hold">
                                          <p:stCondLst>
                                            <p:cond delay="0"/>
                                          </p:stCondLst>
                                        </p:cTn>
                                        <p:tgtEl>
                                          <p:spTgt spid="196"/>
                                        </p:tgtEl>
                                        <p:attrNameLst>
                                          <p:attrName>style.visibility</p:attrName>
                                        </p:attrNameLst>
                                      </p:cBhvr>
                                      <p:to>
                                        <p:strVal val="visible"/>
                                      </p:to>
                                    </p:set>
                                    <p:animEffect transition="in" filter="fade">
                                      <p:cBhvr>
                                        <p:cTn id="282" dur="500"/>
                                        <p:tgtEl>
                                          <p:spTgt spid="196"/>
                                        </p:tgtEl>
                                      </p:cBhvr>
                                    </p:animEffect>
                                    <p:anim calcmode="lin" valueType="num">
                                      <p:cBhvr>
                                        <p:cTn id="283" dur="500" fill="hold"/>
                                        <p:tgtEl>
                                          <p:spTgt spid="196"/>
                                        </p:tgtEl>
                                        <p:attrNameLst>
                                          <p:attrName>ppt_x</p:attrName>
                                        </p:attrNameLst>
                                      </p:cBhvr>
                                      <p:tavLst>
                                        <p:tav tm="0">
                                          <p:val>
                                            <p:strVal val="#ppt_x"/>
                                          </p:val>
                                        </p:tav>
                                        <p:tav tm="100000">
                                          <p:val>
                                            <p:strVal val="#ppt_x"/>
                                          </p:val>
                                        </p:tav>
                                      </p:tavLst>
                                    </p:anim>
                                    <p:anim calcmode="lin" valueType="num">
                                      <p:cBhvr>
                                        <p:cTn id="284" dur="500" fill="hold"/>
                                        <p:tgtEl>
                                          <p:spTgt spid="196"/>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800"/>
                                  </p:stCondLst>
                                  <p:childTnLst>
                                    <p:set>
                                      <p:cBhvr>
                                        <p:cTn id="286" dur="1" fill="hold">
                                          <p:stCondLst>
                                            <p:cond delay="0"/>
                                          </p:stCondLst>
                                        </p:cTn>
                                        <p:tgtEl>
                                          <p:spTgt spid="197"/>
                                        </p:tgtEl>
                                        <p:attrNameLst>
                                          <p:attrName>style.visibility</p:attrName>
                                        </p:attrNameLst>
                                      </p:cBhvr>
                                      <p:to>
                                        <p:strVal val="visible"/>
                                      </p:to>
                                    </p:set>
                                    <p:animEffect transition="in" filter="fade">
                                      <p:cBhvr>
                                        <p:cTn id="287" dur="500"/>
                                        <p:tgtEl>
                                          <p:spTgt spid="197"/>
                                        </p:tgtEl>
                                      </p:cBhvr>
                                    </p:animEffect>
                                    <p:anim calcmode="lin" valueType="num">
                                      <p:cBhvr>
                                        <p:cTn id="288" dur="500" fill="hold"/>
                                        <p:tgtEl>
                                          <p:spTgt spid="197"/>
                                        </p:tgtEl>
                                        <p:attrNameLst>
                                          <p:attrName>ppt_x</p:attrName>
                                        </p:attrNameLst>
                                      </p:cBhvr>
                                      <p:tavLst>
                                        <p:tav tm="0">
                                          <p:val>
                                            <p:strVal val="#ppt_x"/>
                                          </p:val>
                                        </p:tav>
                                        <p:tav tm="100000">
                                          <p:val>
                                            <p:strVal val="#ppt_x"/>
                                          </p:val>
                                        </p:tav>
                                      </p:tavLst>
                                    </p:anim>
                                    <p:anim calcmode="lin" valueType="num">
                                      <p:cBhvr>
                                        <p:cTn id="289" dur="500" fill="hold"/>
                                        <p:tgtEl>
                                          <p:spTgt spid="197"/>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400"/>
                                  </p:stCondLst>
                                  <p:childTnLst>
                                    <p:set>
                                      <p:cBhvr>
                                        <p:cTn id="291" dur="1" fill="hold">
                                          <p:stCondLst>
                                            <p:cond delay="0"/>
                                          </p:stCondLst>
                                        </p:cTn>
                                        <p:tgtEl>
                                          <p:spTgt spid="198"/>
                                        </p:tgtEl>
                                        <p:attrNameLst>
                                          <p:attrName>style.visibility</p:attrName>
                                        </p:attrNameLst>
                                      </p:cBhvr>
                                      <p:to>
                                        <p:strVal val="visible"/>
                                      </p:to>
                                    </p:set>
                                    <p:animEffect transition="in" filter="fade">
                                      <p:cBhvr>
                                        <p:cTn id="292" dur="500"/>
                                        <p:tgtEl>
                                          <p:spTgt spid="198"/>
                                        </p:tgtEl>
                                      </p:cBhvr>
                                    </p:animEffect>
                                    <p:anim calcmode="lin" valueType="num">
                                      <p:cBhvr>
                                        <p:cTn id="293" dur="500" fill="hold"/>
                                        <p:tgtEl>
                                          <p:spTgt spid="198"/>
                                        </p:tgtEl>
                                        <p:attrNameLst>
                                          <p:attrName>ppt_x</p:attrName>
                                        </p:attrNameLst>
                                      </p:cBhvr>
                                      <p:tavLst>
                                        <p:tav tm="0">
                                          <p:val>
                                            <p:strVal val="#ppt_x"/>
                                          </p:val>
                                        </p:tav>
                                        <p:tav tm="100000">
                                          <p:val>
                                            <p:strVal val="#ppt_x"/>
                                          </p:val>
                                        </p:tav>
                                      </p:tavLst>
                                    </p:anim>
                                    <p:anim calcmode="lin" valueType="num">
                                      <p:cBhvr>
                                        <p:cTn id="294" dur="500" fill="hold"/>
                                        <p:tgtEl>
                                          <p:spTgt spid="198"/>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400"/>
                                  </p:stCondLst>
                                  <p:childTnLst>
                                    <p:set>
                                      <p:cBhvr>
                                        <p:cTn id="296" dur="1" fill="hold">
                                          <p:stCondLst>
                                            <p:cond delay="0"/>
                                          </p:stCondLst>
                                        </p:cTn>
                                        <p:tgtEl>
                                          <p:spTgt spid="201"/>
                                        </p:tgtEl>
                                        <p:attrNameLst>
                                          <p:attrName>style.visibility</p:attrName>
                                        </p:attrNameLst>
                                      </p:cBhvr>
                                      <p:to>
                                        <p:strVal val="visible"/>
                                      </p:to>
                                    </p:set>
                                    <p:animEffect transition="in" filter="fade">
                                      <p:cBhvr>
                                        <p:cTn id="297" dur="500"/>
                                        <p:tgtEl>
                                          <p:spTgt spid="201"/>
                                        </p:tgtEl>
                                      </p:cBhvr>
                                    </p:animEffect>
                                    <p:anim calcmode="lin" valueType="num">
                                      <p:cBhvr>
                                        <p:cTn id="298" dur="500" fill="hold"/>
                                        <p:tgtEl>
                                          <p:spTgt spid="201"/>
                                        </p:tgtEl>
                                        <p:attrNameLst>
                                          <p:attrName>ppt_x</p:attrName>
                                        </p:attrNameLst>
                                      </p:cBhvr>
                                      <p:tavLst>
                                        <p:tav tm="0">
                                          <p:val>
                                            <p:strVal val="#ppt_x"/>
                                          </p:val>
                                        </p:tav>
                                        <p:tav tm="100000">
                                          <p:val>
                                            <p:strVal val="#ppt_x"/>
                                          </p:val>
                                        </p:tav>
                                      </p:tavLst>
                                    </p:anim>
                                    <p:anim calcmode="lin" valueType="num">
                                      <p:cBhvr>
                                        <p:cTn id="299" dur="500" fill="hold"/>
                                        <p:tgtEl>
                                          <p:spTgt spid="201"/>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400"/>
                                  </p:stCondLst>
                                  <p:childTnLst>
                                    <p:set>
                                      <p:cBhvr>
                                        <p:cTn id="301" dur="1" fill="hold">
                                          <p:stCondLst>
                                            <p:cond delay="0"/>
                                          </p:stCondLst>
                                        </p:cTn>
                                        <p:tgtEl>
                                          <p:spTgt spid="222"/>
                                        </p:tgtEl>
                                        <p:attrNameLst>
                                          <p:attrName>style.visibility</p:attrName>
                                        </p:attrNameLst>
                                      </p:cBhvr>
                                      <p:to>
                                        <p:strVal val="visible"/>
                                      </p:to>
                                    </p:set>
                                    <p:animEffect transition="in" filter="fade">
                                      <p:cBhvr>
                                        <p:cTn id="302" dur="500"/>
                                        <p:tgtEl>
                                          <p:spTgt spid="222"/>
                                        </p:tgtEl>
                                      </p:cBhvr>
                                    </p:animEffect>
                                    <p:anim calcmode="lin" valueType="num">
                                      <p:cBhvr>
                                        <p:cTn id="303" dur="500" fill="hold"/>
                                        <p:tgtEl>
                                          <p:spTgt spid="222"/>
                                        </p:tgtEl>
                                        <p:attrNameLst>
                                          <p:attrName>ppt_x</p:attrName>
                                        </p:attrNameLst>
                                      </p:cBhvr>
                                      <p:tavLst>
                                        <p:tav tm="0">
                                          <p:val>
                                            <p:strVal val="#ppt_x"/>
                                          </p:val>
                                        </p:tav>
                                        <p:tav tm="100000">
                                          <p:val>
                                            <p:strVal val="#ppt_x"/>
                                          </p:val>
                                        </p:tav>
                                      </p:tavLst>
                                    </p:anim>
                                    <p:anim calcmode="lin" valueType="num">
                                      <p:cBhvr>
                                        <p:cTn id="304" dur="500" fill="hold"/>
                                        <p:tgtEl>
                                          <p:spTgt spid="222"/>
                                        </p:tgtEl>
                                        <p:attrNameLst>
                                          <p:attrName>ppt_y</p:attrName>
                                        </p:attrNameLst>
                                      </p:cBhvr>
                                      <p:tavLst>
                                        <p:tav tm="0">
                                          <p:val>
                                            <p:strVal val="#ppt_y+.1"/>
                                          </p:val>
                                        </p:tav>
                                        <p:tav tm="100000">
                                          <p:val>
                                            <p:strVal val="#ppt_y"/>
                                          </p:val>
                                        </p:tav>
                                      </p:tavLst>
                                    </p:anim>
                                  </p:childTnLst>
                                </p:cTn>
                              </p:par>
                              <p:par>
                                <p:cTn id="305" presetID="37" presetClass="entr" presetSubtype="0" fill="hold" nodeType="withEffect">
                                  <p:stCondLst>
                                    <p:cond delay="800"/>
                                  </p:stCondLst>
                                  <p:childTnLst>
                                    <p:set>
                                      <p:cBhvr>
                                        <p:cTn id="306" dur="1" fill="hold">
                                          <p:stCondLst>
                                            <p:cond delay="0"/>
                                          </p:stCondLst>
                                        </p:cTn>
                                        <p:tgtEl>
                                          <p:spTgt spid="3"/>
                                        </p:tgtEl>
                                        <p:attrNameLst>
                                          <p:attrName>style.visibility</p:attrName>
                                        </p:attrNameLst>
                                      </p:cBhvr>
                                      <p:to>
                                        <p:strVal val="visible"/>
                                      </p:to>
                                    </p:set>
                                    <p:animEffect transition="in" filter="fade">
                                      <p:cBhvr>
                                        <p:cTn id="307" dur="500"/>
                                        <p:tgtEl>
                                          <p:spTgt spid="3"/>
                                        </p:tgtEl>
                                      </p:cBhvr>
                                    </p:animEffect>
                                    <p:anim calcmode="lin" valueType="num">
                                      <p:cBhvr>
                                        <p:cTn id="308" dur="500" fill="hold"/>
                                        <p:tgtEl>
                                          <p:spTgt spid="3"/>
                                        </p:tgtEl>
                                        <p:attrNameLst>
                                          <p:attrName>ppt_x</p:attrName>
                                        </p:attrNameLst>
                                      </p:cBhvr>
                                      <p:tavLst>
                                        <p:tav tm="0">
                                          <p:val>
                                            <p:strVal val="#ppt_x"/>
                                          </p:val>
                                        </p:tav>
                                        <p:tav tm="100000">
                                          <p:val>
                                            <p:strVal val="#ppt_x"/>
                                          </p:val>
                                        </p:tav>
                                      </p:tavLst>
                                    </p:anim>
                                    <p:anim calcmode="lin" valueType="num">
                                      <p:cBhvr>
                                        <p:cTn id="309" dur="450" decel="100000" fill="hold"/>
                                        <p:tgtEl>
                                          <p:spTgt spid="3"/>
                                        </p:tgtEl>
                                        <p:attrNameLst>
                                          <p:attrName>ppt_y</p:attrName>
                                        </p:attrNameLst>
                                      </p:cBhvr>
                                      <p:tavLst>
                                        <p:tav tm="0">
                                          <p:val>
                                            <p:strVal val="#ppt_y+1"/>
                                          </p:val>
                                        </p:tav>
                                        <p:tav tm="100000">
                                          <p:val>
                                            <p:strVal val="#ppt_y-.03"/>
                                          </p:val>
                                        </p:tav>
                                      </p:tavLst>
                                    </p:anim>
                                    <p:anim calcmode="lin" valueType="num">
                                      <p:cBhvr>
                                        <p:cTn id="3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5"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6" grpId="0" bldLvl="0" animBg="1"/>
      <p:bldP spid="127" grpId="0" bldLvl="0" animBg="1"/>
      <p:bldP spid="128" grpId="0" bldLvl="0" animBg="1"/>
      <p:bldP spid="129" grpId="0" bldLvl="0" animBg="1"/>
      <p:bldP spid="130" grpId="0" bldLvl="0" animBg="1"/>
      <p:bldP spid="131" grpId="0" bldLvl="0" animBg="1"/>
      <p:bldP spid="133" grpId="0" bldLvl="0" animBg="1"/>
      <p:bldP spid="134" grpId="0" bldLvl="0" animBg="1"/>
      <p:bldP spid="135" grpId="0" bldLvl="0" animBg="1"/>
      <p:bldP spid="136" grpId="0" bldLvl="0" animBg="1"/>
      <p:bldP spid="211" grpId="0" bldLvl="0" animBg="1"/>
      <p:bldP spid="212" grpId="0" bldLvl="0" animBg="1"/>
      <p:bldP spid="213" grpId="0" bldLvl="0" animBg="1"/>
      <p:bldP spid="214" grpId="0" bldLvl="0" animBg="1"/>
      <p:bldP spid="215" grpId="0" bldLvl="0" animBg="1"/>
      <p:bldP spid="216" grpId="0" bldLvl="0" animBg="1"/>
      <p:bldP spid="217" grpId="0" bldLvl="0" animBg="1"/>
      <p:bldP spid="218" grpId="0" bldLvl="0" animBg="1"/>
      <p:bldP spid="219" grpId="0" bldLvl="0" animBg="1"/>
      <p:bldP spid="220" grpId="0" bldLvl="0" animBg="1"/>
      <p:bldP spid="221" grpId="0" bldLvl="0" animBg="1"/>
      <p:bldP spid="197" grpId="0" bldLvl="0" animBg="1"/>
      <p:bldP spid="198" grpId="0" bldLvl="0" animBg="1"/>
      <p:bldP spid="201" grpId="0" bldLvl="0" animBg="1"/>
      <p:bldP spid="22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461500" cy="749935"/>
          </a:xfrm>
        </p:spPr>
        <p:txBody>
          <a:bodyPr/>
          <a:p>
            <a:r>
              <a:rPr lang="en-US" altLang="zh-CN"/>
              <a:t>1-7.</a:t>
            </a:r>
            <a:r>
              <a:rPr lang="zh-CN" altLang="en-US"/>
              <a:t>如何快速直观知道自己是否需要办理</a:t>
            </a:r>
            <a:endParaRPr lang="zh-CN" altLang="en-US"/>
          </a:p>
        </p:txBody>
      </p:sp>
      <p:sp>
        <p:nvSpPr>
          <p:cNvPr id="3" name="内容占位符 2"/>
          <p:cNvSpPr>
            <a:spLocks noGrp="1"/>
          </p:cNvSpPr>
          <p:nvPr>
            <p:ph idx="1"/>
          </p:nvPr>
        </p:nvSpPr>
        <p:spPr/>
        <p:txBody>
          <a:bodyPr/>
          <a:p>
            <a:r>
              <a:rPr lang="zh-CN" altLang="en-US"/>
              <a:t>纳税人可以登录国家税务总局官方发布的个人所得税</a:t>
            </a:r>
            <a:r>
              <a:rPr lang="en-US" altLang="zh-CN"/>
              <a:t>App</a:t>
            </a:r>
            <a:r>
              <a:rPr lang="zh-CN" altLang="en-US"/>
              <a:t>、自然人电子税务局网页端，根据引导进行相关操作，查看、确认或补充完善本人综合所得相关收入、扣除等，系统可以自动计算出预缴税款与应纳税款二者差额，就可以知道自己是否需要办理年度汇算了。</a:t>
            </a:r>
            <a:endParaRPr lang="zh-CN" altLang="en-US"/>
          </a:p>
          <a:p>
            <a:r>
              <a:rPr lang="zh-CN" altLang="en-US"/>
              <a:t>对大部分全年固定在一个单位上班并领取工资的纳税人来说，如符合条件的专项附加扣除均已及时报送至单位，每月发工资时单位依法扣缴了个人所得税，年度内未发生大病医疗、捐赠支出的，纳税人年度预缴税额基本与年度应缴税额相同，这种情形一般不需要办理年度汇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3-3-4.</a:t>
            </a:r>
            <a:r>
              <a:rPr lang="zh-CN" altLang="en-US">
                <a:sym typeface="+mn-ea"/>
              </a:rPr>
              <a:t>办理退补税</a:t>
            </a:r>
            <a:endParaRPr lang="zh-CN" altLang="en-US"/>
          </a:p>
        </p:txBody>
      </p:sp>
      <p:sp>
        <p:nvSpPr>
          <p:cNvPr id="3" name="内容占位符 2"/>
          <p:cNvSpPr>
            <a:spLocks noGrp="1"/>
          </p:cNvSpPr>
          <p:nvPr>
            <p:ph idx="1"/>
          </p:nvPr>
        </p:nvSpPr>
        <p:spPr/>
        <p:txBody>
          <a:bodyPr/>
          <a:p>
            <a:r>
              <a:rPr lang="zh-CN" altLang="en-US"/>
              <a:t>放弃退税后，可以再次申请退税，但需在征管法规定的期限内重新申请退税。</a:t>
            </a:r>
            <a:endParaRPr lang="zh-CN" altLang="en-US"/>
          </a:p>
          <a:p>
            <a:r>
              <a:rPr lang="zh-CN" altLang="en-US"/>
              <a:t>如果纳税人不满足豁免条件且需要补税，应当在</a:t>
            </a:r>
            <a:r>
              <a:rPr lang="en-US" altLang="zh-CN"/>
              <a:t>6</a:t>
            </a:r>
            <a:r>
              <a:rPr lang="zh-CN" altLang="en-US"/>
              <a:t>月</a:t>
            </a:r>
            <a:r>
              <a:rPr lang="en-US" altLang="zh-CN"/>
              <a:t>30</a:t>
            </a:r>
            <a:r>
              <a:rPr lang="zh-CN" altLang="en-US"/>
              <a:t>日前完成年度汇算申报并及时补缴税款。</a:t>
            </a:r>
            <a:endParaRPr lang="zh-CN" altLang="en-US"/>
          </a:p>
          <a:p>
            <a:r>
              <a:rPr lang="zh-CN" altLang="en-US"/>
              <a:t>支付方式包括网上银行、非银行机构第三方支付（微信、支付宝、云闪付等）</a:t>
            </a:r>
            <a:endParaRPr lang="zh-CN" altLang="en-US"/>
          </a:p>
          <a:p>
            <a:r>
              <a:rPr lang="zh-CN" altLang="en-US"/>
              <a:t>需分次完成缴税操作的，可使用系统提供的</a:t>
            </a:r>
            <a:r>
              <a:rPr lang="en-US" altLang="zh-CN"/>
              <a:t>“</a:t>
            </a:r>
            <a:r>
              <a:rPr lang="zh-CN" altLang="en-US"/>
              <a:t>部分缴款</a:t>
            </a:r>
            <a:r>
              <a:rPr lang="en-US" altLang="zh-CN"/>
              <a:t>”</a:t>
            </a:r>
            <a:r>
              <a:rPr lang="zh-CN" altLang="en-US"/>
              <a:t>功能</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3-3-5.</a:t>
            </a:r>
            <a:r>
              <a:rPr lang="zh-CN" altLang="en-US"/>
              <a:t>滞纳金</a:t>
            </a:r>
            <a:endParaRPr lang="zh-CN" altLang="en-US"/>
          </a:p>
        </p:txBody>
      </p:sp>
      <p:sp>
        <p:nvSpPr>
          <p:cNvPr id="3" name="内容占位符 2"/>
          <p:cNvSpPr>
            <a:spLocks noGrp="1"/>
          </p:cNvSpPr>
          <p:nvPr>
            <p:ph idx="1"/>
          </p:nvPr>
        </p:nvSpPr>
        <p:spPr/>
        <p:txBody>
          <a:bodyPr/>
          <a:p>
            <a:r>
              <a:rPr lang="zh-CN" altLang="en-US"/>
              <a:t>个人所得税年度汇算有关工作温馨提示</a:t>
            </a:r>
            <a:endParaRPr lang="zh-CN" altLang="en-US"/>
          </a:p>
          <a:p>
            <a:r>
              <a:rPr lang="zh-CN" altLang="en-US"/>
              <a:t>（2021年5月14日）</a:t>
            </a:r>
            <a:endParaRPr lang="zh-CN" altLang="en-US"/>
          </a:p>
          <a:p>
            <a:r>
              <a:rPr lang="zh-CN" altLang="en-US"/>
              <a:t>多退金额自退税之日起加收（如果退税发生在汇算期内，则从汇算期结束次日起加收）</a:t>
            </a:r>
            <a:endParaRPr lang="zh-CN" altLang="en-US"/>
          </a:p>
          <a:p>
            <a:r>
              <a:rPr lang="zh-CN" altLang="en-US"/>
              <a:t>补税金额自汇算期结束</a:t>
            </a:r>
            <a:r>
              <a:rPr lang="zh-CN" altLang="en-US">
                <a:sym typeface="+mn-ea"/>
              </a:rPr>
              <a:t>次日起</a:t>
            </a:r>
            <a:r>
              <a:rPr lang="zh-CN" altLang="en-US"/>
              <a:t>加收</a:t>
            </a:r>
            <a:endParaRPr lang="zh-CN" altLang="en-US"/>
          </a:p>
          <a:p>
            <a:r>
              <a:rPr lang="zh-CN" altLang="en-US"/>
              <a:t>按日万分之五</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3-3-6.</a:t>
            </a:r>
            <a:r>
              <a:rPr lang="zh-CN" altLang="en-US"/>
              <a:t>查询和更正</a:t>
            </a:r>
            <a:endParaRPr lang="zh-CN" altLang="en-US"/>
          </a:p>
        </p:txBody>
      </p:sp>
      <p:sp>
        <p:nvSpPr>
          <p:cNvPr id="3" name="内容占位符 2"/>
          <p:cNvSpPr>
            <a:spLocks noGrp="1"/>
          </p:cNvSpPr>
          <p:nvPr>
            <p:ph idx="1"/>
          </p:nvPr>
        </p:nvSpPr>
        <p:spPr/>
        <p:txBody>
          <a:bodyPr/>
          <a:p>
            <a:r>
              <a:rPr lang="zh-CN" altLang="en-US"/>
              <a:t>纳税人可以通过个人所得税</a:t>
            </a:r>
            <a:r>
              <a:rPr lang="en-US" altLang="zh-CN"/>
              <a:t>App</a:t>
            </a:r>
            <a:r>
              <a:rPr lang="zh-CN" altLang="en-US"/>
              <a:t>、自然人电子税务局网页端查看申报状态。如果申报记录显示在</a:t>
            </a:r>
            <a:r>
              <a:rPr lang="en-US" altLang="zh-CN"/>
              <a:t>“</a:t>
            </a:r>
            <a:r>
              <a:rPr lang="zh-CN" altLang="en-US"/>
              <a:t>已完成</a:t>
            </a:r>
            <a:r>
              <a:rPr lang="en-US" altLang="zh-CN"/>
              <a:t>”</a:t>
            </a:r>
            <a:r>
              <a:rPr lang="zh-CN" altLang="en-US"/>
              <a:t>页面，表示年度汇算已经办理完毕。如果申报记录显示在</a:t>
            </a:r>
            <a:r>
              <a:rPr lang="en-US" altLang="zh-CN"/>
              <a:t>“</a:t>
            </a:r>
            <a:r>
              <a:rPr lang="zh-CN" altLang="en-US"/>
              <a:t>未完成</a:t>
            </a:r>
            <a:r>
              <a:rPr lang="en-US" altLang="zh-CN"/>
              <a:t>”</a:t>
            </a:r>
            <a:r>
              <a:rPr lang="zh-CN" altLang="en-US"/>
              <a:t>页面，表示年度汇算还未办理完毕，需进一步操作处理。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3-3-7.</a:t>
            </a:r>
            <a:r>
              <a:rPr lang="zh-CN" altLang="en-US"/>
              <a:t>退税进度</a:t>
            </a:r>
            <a:endParaRPr lang="zh-CN" altLang="en-US"/>
          </a:p>
        </p:txBody>
      </p:sp>
      <p:sp>
        <p:nvSpPr>
          <p:cNvPr id="3" name="内容占位符 2"/>
          <p:cNvSpPr>
            <a:spLocks noGrp="1"/>
          </p:cNvSpPr>
          <p:nvPr>
            <p:ph idx="1"/>
          </p:nvPr>
        </p:nvSpPr>
        <p:spPr/>
        <p:txBody>
          <a:bodyPr/>
          <a:p>
            <a:r>
              <a:rPr lang="zh-CN" altLang="en-US"/>
              <a:t>提交退税申请成功后，纳税人可通过个人所得税</a:t>
            </a:r>
            <a:r>
              <a:rPr lang="en-US" altLang="zh-CN"/>
              <a:t>App</a:t>
            </a:r>
            <a:r>
              <a:rPr lang="zh-CN" altLang="en-US"/>
              <a:t>、自然人电子税务局网页端查询退税进度。邮寄申报、办税服务厅申报的，也可通过上述渠道查询。对审核不通过或者退库失败的，系统会提示原因以及解决方法。</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3-3-8.</a:t>
            </a:r>
            <a:r>
              <a:rPr lang="zh-CN" altLang="en-US"/>
              <a:t>作废、更正申报</a:t>
            </a:r>
            <a:endParaRPr lang="zh-CN" altLang="en-US"/>
          </a:p>
        </p:txBody>
      </p:sp>
      <p:sp>
        <p:nvSpPr>
          <p:cNvPr id="3" name="内容占位符 2"/>
          <p:cNvSpPr>
            <a:spLocks noGrp="1"/>
          </p:cNvSpPr>
          <p:nvPr>
            <p:ph idx="1"/>
          </p:nvPr>
        </p:nvSpPr>
        <p:spPr/>
        <p:txBody>
          <a:bodyPr/>
          <a:p>
            <a:r>
              <a:rPr lang="zh-CN" altLang="en-US"/>
              <a:t>有次数限制，超过次数后需要到主管税务局机关办税服务厅办理作废或更正申报。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3-4.</a:t>
            </a:r>
            <a:r>
              <a:rPr lang="zh-CN" altLang="en-US"/>
              <a:t>自然人电子税务局网页端</a:t>
            </a:r>
            <a:endParaRPr lang="zh-CN" altLang="en-US"/>
          </a:p>
        </p:txBody>
      </p:sp>
      <p:sp>
        <p:nvSpPr>
          <p:cNvPr id="3" name="内容占位符 2"/>
          <p:cNvSpPr>
            <a:spLocks noGrp="1"/>
          </p:cNvSpPr>
          <p:nvPr>
            <p:ph idx="1"/>
          </p:nvPr>
        </p:nvSpPr>
        <p:spPr/>
        <p:txBody>
          <a:bodyPr/>
          <a:p>
            <a:r>
              <a:rPr lang="zh-CN" altLang="en-US"/>
              <a:t>注册：仅支持大厅注册码注册</a:t>
            </a:r>
            <a:endParaRPr lang="zh-CN" altLang="en-US"/>
          </a:p>
          <a:p>
            <a:r>
              <a:rPr lang="zh-CN" altLang="en-US"/>
              <a:t>登录：账号密码；手机</a:t>
            </a:r>
            <a:r>
              <a:rPr lang="en-US" altLang="zh-CN"/>
              <a:t>App</a:t>
            </a:r>
            <a:r>
              <a:rPr lang="zh-CN" altLang="en-US"/>
              <a:t>扫码</a:t>
            </a:r>
            <a:endParaRPr lang="zh-CN" altLang="en-US"/>
          </a:p>
          <a:p>
            <a:r>
              <a:rPr lang="zh-CN" altLang="en-US"/>
              <a:t>与</a:t>
            </a:r>
            <a:r>
              <a:rPr lang="en-US" altLang="zh-CN"/>
              <a:t>App</a:t>
            </a:r>
            <a:r>
              <a:rPr lang="zh-CN" altLang="en-US"/>
              <a:t>端提供的功能基本一致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3-4.</a:t>
            </a:r>
            <a:r>
              <a:rPr lang="zh-CN" altLang="en-US">
                <a:sym typeface="+mn-ea"/>
              </a:rPr>
              <a:t>自然人电子税务局网页端</a:t>
            </a:r>
            <a:endParaRPr lang="zh-CN" altLang="en-US"/>
          </a:p>
        </p:txBody>
      </p:sp>
      <p:sp>
        <p:nvSpPr>
          <p:cNvPr id="3" name="内容占位符 2"/>
          <p:cNvSpPr>
            <a:spLocks noGrp="1"/>
          </p:cNvSpPr>
          <p:nvPr>
            <p:ph idx="1"/>
          </p:nvPr>
        </p:nvSpPr>
        <p:spPr/>
        <p:txBody>
          <a:bodyPr/>
          <a:p>
            <a:r>
              <a:rPr lang="zh-CN" altLang="en-US"/>
              <a:t>网页端还支持纳税人办理综合所得年度汇算延期申报申请、经营所得申报及退补税、境外所得申报、纳税记录开具等。</a:t>
            </a:r>
            <a:endParaRPr lang="zh-CN" altLang="en-US"/>
          </a:p>
          <a:p>
            <a:r>
              <a:rPr lang="zh-CN" altLang="en-US"/>
              <a:t>在办理综合所得年度汇算缴纳税款时，自然人电子税务局网页端还支持银行柜台支付（自行打印</a:t>
            </a:r>
            <a:r>
              <a:rPr lang="en-US" altLang="zh-CN"/>
              <a:t>“</a:t>
            </a:r>
            <a:r>
              <a:rPr lang="zh-CN" altLang="en-US"/>
              <a:t>银行端查询缴款凭证</a:t>
            </a:r>
            <a:r>
              <a:rPr lang="en-US" altLang="zh-CN"/>
              <a:t>”</a:t>
            </a:r>
            <a:r>
              <a:rPr lang="zh-CN" altLang="en-US"/>
              <a:t>，前往银行柜台支付</a:t>
            </a:r>
            <a:r>
              <a:rPr lang="zh-CN" altLang="en-US"/>
              <a:t>）、扫码支付。</a:t>
            </a:r>
            <a:endParaRPr lang="zh-CN" altLang="en-US"/>
          </a:p>
          <a:p>
            <a:r>
              <a:rPr lang="zh-CN" altLang="en-US"/>
              <a:t>支持扣缴义务人办理集中申报及退缴税、扣缴申报及税款缴纳、税收优惠备案等。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3-4.</a:t>
            </a:r>
            <a:r>
              <a:rPr lang="zh-CN" altLang="en-US">
                <a:sym typeface="+mn-ea"/>
              </a:rPr>
              <a:t>自然人电子税务局网页端</a:t>
            </a:r>
            <a:endParaRPr lang="zh-CN" altLang="en-US"/>
          </a:p>
        </p:txBody>
      </p:sp>
      <p:sp>
        <p:nvSpPr>
          <p:cNvPr id="3" name="内容占位符 2"/>
          <p:cNvSpPr>
            <a:spLocks noGrp="1"/>
          </p:cNvSpPr>
          <p:nvPr>
            <p:ph idx="1"/>
          </p:nvPr>
        </p:nvSpPr>
        <p:spPr/>
        <p:txBody>
          <a:bodyPr/>
          <a:p>
            <a:r>
              <a:rPr lang="zh-CN" altLang="en-US"/>
              <a:t>被投资企业办理经营所得代理申报及税款缴纳；</a:t>
            </a:r>
            <a:endParaRPr lang="zh-CN" altLang="en-US"/>
          </a:p>
          <a:p>
            <a:r>
              <a:rPr lang="zh-CN" altLang="en-US"/>
              <a:t>受托人开通受托办理年度汇算的权限、办理年度汇算委托申报等；</a:t>
            </a:r>
            <a:endParaRPr lang="zh-CN" altLang="en-US"/>
          </a:p>
          <a:p>
            <a:r>
              <a:rPr lang="zh-CN" altLang="en-US"/>
              <a:t>支持下载服务。可以下载业务表单、软件工具（如扣缴端安装包）等。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四、年度汇算申报指引</a:t>
            </a:r>
            <a:r>
              <a:rPr lang="en-US" altLang="zh-CN"/>
              <a:t>-</a:t>
            </a:r>
            <a:r>
              <a:rPr lang="zh-CN" altLang="en-US"/>
              <a:t>单位办</a:t>
            </a:r>
            <a:endParaRPr lang="zh-CN" altLang="en-US"/>
          </a:p>
        </p:txBody>
      </p:sp>
      <p:sp>
        <p:nvSpPr>
          <p:cNvPr id="3" name="内容占位符 2"/>
          <p:cNvSpPr>
            <a:spLocks noGrp="1"/>
          </p:cNvSpPr>
          <p:nvPr>
            <p:ph idx="1"/>
          </p:nvPr>
        </p:nvSpPr>
        <p:spPr/>
        <p:txBody>
          <a:bodyPr/>
          <a:p>
            <a:r>
              <a:rPr lang="zh-CN" altLang="en-US"/>
              <a:t>单位办：纳税人篇</a:t>
            </a:r>
            <a:endParaRPr lang="zh-CN" altLang="en-US"/>
          </a:p>
          <a:p>
            <a:r>
              <a:rPr lang="zh-CN" altLang="en-US"/>
              <a:t>单位办：扣缴义务人篇</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五、年度汇算申报指引</a:t>
            </a:r>
            <a:r>
              <a:rPr lang="en-US" altLang="zh-CN"/>
              <a:t>-</a:t>
            </a:r>
            <a:r>
              <a:rPr lang="zh-CN" altLang="en-US"/>
              <a:t>请人办</a:t>
            </a:r>
            <a:endParaRPr lang="zh-CN" altLang="en-US"/>
          </a:p>
        </p:txBody>
      </p:sp>
      <p:sp>
        <p:nvSpPr>
          <p:cNvPr id="3" name="内容占位符 2"/>
          <p:cNvSpPr>
            <a:spLocks noGrp="1"/>
          </p:cNvSpPr>
          <p:nvPr>
            <p:ph idx="1"/>
          </p:nvPr>
        </p:nvSpPr>
        <p:spPr/>
        <p:txBody>
          <a:bodyPr/>
          <a:p>
            <a:r>
              <a:rPr lang="zh-CN" altLang="en-US"/>
              <a:t>请人办：纳税人篇</a:t>
            </a:r>
            <a:endParaRPr lang="zh-CN" altLang="en-US"/>
          </a:p>
          <a:p>
            <a:r>
              <a:rPr lang="zh-CN" altLang="en-US"/>
              <a:t>请人办：受托人篇</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639300" cy="749935"/>
          </a:xfrm>
        </p:spPr>
        <p:txBody>
          <a:bodyPr/>
          <a:p>
            <a:r>
              <a:rPr lang="en-US" altLang="zh-CN"/>
              <a:t>1-8.</a:t>
            </a:r>
            <a:r>
              <a:rPr lang="zh-CN" altLang="en-US"/>
              <a:t>年度汇算可能需要退税的情形有哪些</a:t>
            </a:r>
            <a:endParaRPr lang="zh-CN" altLang="en-US"/>
          </a:p>
        </p:txBody>
      </p:sp>
      <p:sp>
        <p:nvSpPr>
          <p:cNvPr id="3" name="内容占位符 2"/>
          <p:cNvSpPr>
            <a:spLocks noGrp="1"/>
          </p:cNvSpPr>
          <p:nvPr>
            <p:ph idx="1"/>
          </p:nvPr>
        </p:nvSpPr>
        <p:spPr/>
        <p:txBody>
          <a:bodyPr>
            <a:normAutofit lnSpcReduction="10000"/>
          </a:bodyPr>
          <a:p>
            <a:r>
              <a:rPr lang="zh-CN" altLang="en-US"/>
              <a:t>纳税年度综合所得年收入额不足</a:t>
            </a:r>
            <a:r>
              <a:rPr lang="en-US" altLang="zh-CN"/>
              <a:t>6</a:t>
            </a:r>
            <a:r>
              <a:rPr lang="zh-CN" altLang="en-US"/>
              <a:t>万元，但平时预缴过个人所得税的。</a:t>
            </a:r>
            <a:endParaRPr lang="zh-CN" altLang="en-US"/>
          </a:p>
          <a:p>
            <a:r>
              <a:rPr lang="zh-CN" altLang="en-US"/>
              <a:t>有符合享受条件的专项附加扣除，但预缴税款时没有申报扣除的。</a:t>
            </a:r>
            <a:endParaRPr lang="zh-CN" altLang="en-US"/>
          </a:p>
          <a:p>
            <a:r>
              <a:rPr lang="zh-CN" altLang="en-US"/>
              <a:t>因年中就业、退职或者部分月份没有收入等原因，减除费用、专项扣除、专项附加扣除、企业（职业）年金以及商业健康保险、税收递延型养老保险等扣除不充分的。</a:t>
            </a:r>
            <a:endParaRPr lang="zh-CN" altLang="en-US"/>
          </a:p>
          <a:p>
            <a:r>
              <a:rPr lang="zh-CN" altLang="en-US"/>
              <a:t>没有任职受雇单位，仅取得劳务报酬、稿酬、特许权使用费所得，需要通过年度汇算办理各种税前扣除的。</a:t>
            </a:r>
            <a:endParaRPr lang="zh-CN" altLang="en-US"/>
          </a:p>
          <a:p>
            <a:r>
              <a:rPr lang="zh-CN" altLang="en-US">
                <a:sym typeface="+mn-ea"/>
              </a:rPr>
              <a:t>纳税人取得劳务报酬、稿酬、特许权使用费所得，年度中间适用的预扣预缴率高于全年综合所得年适用率的。</a:t>
            </a:r>
            <a:endParaRPr lang="zh-CN" altLang="en-US"/>
          </a:p>
          <a:p>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424545" cy="749935"/>
          </a:xfrm>
        </p:spPr>
        <p:txBody>
          <a:bodyPr/>
          <a:p>
            <a:r>
              <a:rPr lang="zh-CN" altLang="en-US"/>
              <a:t>六、年度汇算申报指引</a:t>
            </a:r>
            <a:r>
              <a:rPr lang="en-US" altLang="zh-CN"/>
              <a:t>——</a:t>
            </a:r>
            <a:r>
              <a:rPr lang="zh-CN" altLang="en-US"/>
              <a:t>邮寄申报</a:t>
            </a:r>
            <a:endParaRPr lang="zh-CN" altLang="en-US"/>
          </a:p>
        </p:txBody>
      </p:sp>
      <p:sp>
        <p:nvSpPr>
          <p:cNvPr id="3" name="内容占位符 2"/>
          <p:cNvSpPr>
            <a:spLocks noGrp="1"/>
          </p:cNvSpPr>
          <p:nvPr>
            <p:ph idx="1"/>
          </p:nvPr>
        </p:nvSpPr>
        <p:spPr/>
        <p:txBody>
          <a:bodyPr/>
          <a:p>
            <a:r>
              <a:rPr lang="zh-CN" altLang="en-US"/>
              <a:t>邮寄地址</a:t>
            </a:r>
            <a:endParaRPr lang="zh-CN" altLang="en-US"/>
          </a:p>
          <a:p>
            <a:r>
              <a:rPr lang="zh-CN" altLang="en-US"/>
              <a:t>邮寄报送资料</a:t>
            </a:r>
            <a:endParaRPr lang="zh-CN" altLang="en-US"/>
          </a:p>
          <a:p>
            <a:r>
              <a:rPr lang="zh-CN" altLang="en-US"/>
              <a:t>办理退补税</a:t>
            </a:r>
            <a:endParaRPr lang="zh-CN" altLang="en-US"/>
          </a:p>
          <a:p>
            <a:r>
              <a:rPr lang="zh-CN" altLang="en-US"/>
              <a:t>其他事项</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315450" cy="749935"/>
          </a:xfrm>
        </p:spPr>
        <p:txBody>
          <a:bodyPr/>
          <a:p>
            <a:r>
              <a:rPr lang="zh-CN" altLang="en-US"/>
              <a:t>七、年度汇算申报指引</a:t>
            </a:r>
            <a:r>
              <a:rPr lang="en-US" altLang="zh-CN"/>
              <a:t>——</a:t>
            </a:r>
            <a:r>
              <a:rPr lang="zh-CN" altLang="en-US"/>
              <a:t>办税服务厅</a:t>
            </a:r>
            <a:endParaRPr lang="zh-CN" altLang="en-US"/>
          </a:p>
        </p:txBody>
      </p:sp>
      <p:sp>
        <p:nvSpPr>
          <p:cNvPr id="3" name="内容占位符 2"/>
          <p:cNvSpPr>
            <a:spLocks noGrp="1"/>
          </p:cNvSpPr>
          <p:nvPr>
            <p:ph idx="1"/>
          </p:nvPr>
        </p:nvSpPr>
        <p:spPr/>
        <p:txBody>
          <a:bodyPr/>
          <a:p>
            <a:r>
              <a:rPr lang="zh-CN" altLang="en-US"/>
              <a:t>申报地点</a:t>
            </a:r>
            <a:endParaRPr lang="zh-CN" altLang="en-US"/>
          </a:p>
          <a:p>
            <a:r>
              <a:rPr lang="zh-CN" altLang="en-US"/>
              <a:t>提交资料</a:t>
            </a:r>
            <a:endParaRPr lang="zh-CN" altLang="en-US"/>
          </a:p>
          <a:p>
            <a:r>
              <a:rPr lang="zh-CN" altLang="en-US"/>
              <a:t>办理退补税</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八、年度汇算申报需关注事项</a:t>
            </a:r>
            <a:endParaRPr lang="zh-CN" altLang="en-US"/>
          </a:p>
        </p:txBody>
      </p:sp>
      <p:sp>
        <p:nvSpPr>
          <p:cNvPr id="3" name="内容占位符 2"/>
          <p:cNvSpPr>
            <a:spLocks noGrp="1"/>
          </p:cNvSpPr>
          <p:nvPr>
            <p:ph idx="1"/>
          </p:nvPr>
        </p:nvSpPr>
        <p:spPr/>
        <p:txBody>
          <a:bodyPr/>
          <a:p>
            <a:r>
              <a:rPr lang="zh-CN" altLang="en-US"/>
              <a:t>资料留存备查</a:t>
            </a:r>
            <a:endParaRPr lang="zh-CN" altLang="en-US"/>
          </a:p>
          <a:p>
            <a:r>
              <a:rPr lang="zh-CN" altLang="en-US"/>
              <a:t>联系与沟通</a:t>
            </a:r>
            <a:endParaRPr lang="zh-CN" altLang="en-US"/>
          </a:p>
          <a:p>
            <a:r>
              <a:rPr lang="zh-CN" altLang="en-US"/>
              <a:t>法律责任</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8-1.</a:t>
            </a:r>
            <a:r>
              <a:rPr lang="zh-CN" altLang="en-US"/>
              <a:t>资料留存备查</a:t>
            </a:r>
            <a:endParaRPr lang="zh-CN" altLang="en-US"/>
          </a:p>
        </p:txBody>
      </p:sp>
      <p:sp>
        <p:nvSpPr>
          <p:cNvPr id="3" name="内容占位符 2"/>
          <p:cNvSpPr>
            <a:spLocks noGrp="1"/>
          </p:cNvSpPr>
          <p:nvPr>
            <p:ph idx="1"/>
          </p:nvPr>
        </p:nvSpPr>
        <p:spPr/>
        <p:txBody>
          <a:bodyPr/>
          <a:p>
            <a:r>
              <a:rPr lang="zh-CN" altLang="en-US"/>
              <a:t>纳税人以及代办年度汇算的扣缴义务人，需将年度汇算申报表以及与纳税人综合所得收入、扣除、已缴税额或税收优惠等相关资料，自年度汇算期结束之日期留存五年。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8-2.</a:t>
            </a:r>
            <a:r>
              <a:rPr lang="zh-CN" altLang="en-US"/>
              <a:t>联系与沟通</a:t>
            </a:r>
            <a:endParaRPr lang="zh-CN" altLang="en-US"/>
          </a:p>
        </p:txBody>
      </p:sp>
      <p:sp>
        <p:nvSpPr>
          <p:cNvPr id="3" name="内容占位符 2"/>
          <p:cNvSpPr>
            <a:spLocks noGrp="1"/>
          </p:cNvSpPr>
          <p:nvPr>
            <p:ph idx="1"/>
          </p:nvPr>
        </p:nvSpPr>
        <p:spPr/>
        <p:txBody>
          <a:bodyPr/>
          <a:p>
            <a:r>
              <a:rPr lang="zh-CN" altLang="en-US"/>
              <a:t>税务机关推送的消息提醒，可登陆</a:t>
            </a:r>
            <a:r>
              <a:rPr lang="en-US" altLang="zh-CN"/>
              <a:t>App</a:t>
            </a:r>
            <a:r>
              <a:rPr lang="zh-CN" altLang="en-US"/>
              <a:t>或网页端，点击右上角【消息中心】图标查看站内信，当有新消息时，图标上会有红点提示。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8-3.</a:t>
            </a:r>
            <a:r>
              <a:rPr lang="zh-CN" altLang="en-US"/>
              <a:t>异议申诉</a:t>
            </a:r>
            <a:endParaRPr lang="zh-CN" altLang="en-US"/>
          </a:p>
        </p:txBody>
      </p:sp>
      <p:sp>
        <p:nvSpPr>
          <p:cNvPr id="3" name="内容占位符 2"/>
          <p:cNvSpPr>
            <a:spLocks noGrp="1"/>
          </p:cNvSpPr>
          <p:nvPr>
            <p:ph idx="1"/>
          </p:nvPr>
        </p:nvSpPr>
        <p:spPr/>
        <p:txBody>
          <a:bodyPr/>
          <a:p>
            <a:pPr marL="0" indent="0">
              <a:buNone/>
            </a:pPr>
            <a:r>
              <a:rPr lang="zh-CN" altLang="en-US"/>
              <a:t>在申诉时，需要就有关情况进行承诺。若果进行虚假申诉导致少缴税款，会影响纳税信用，情况严重的，将承担相应法律责任。</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8-4.</a:t>
            </a:r>
            <a:r>
              <a:rPr lang="zh-CN" altLang="en-US"/>
              <a:t>法律责任</a:t>
            </a:r>
            <a:endParaRPr lang="zh-CN" altLang="en-US"/>
          </a:p>
        </p:txBody>
      </p:sp>
      <p:sp>
        <p:nvSpPr>
          <p:cNvPr id="3" name="内容占位符 2"/>
          <p:cNvSpPr>
            <a:spLocks noGrp="1"/>
          </p:cNvSpPr>
          <p:nvPr>
            <p:ph idx="1"/>
          </p:nvPr>
        </p:nvSpPr>
        <p:spPr/>
        <p:txBody>
          <a:bodyPr/>
          <a:p>
            <a:r>
              <a:rPr lang="zh-CN" altLang="en-US"/>
              <a:t>如果纳税人属于需要退税的情形，是否办理年度汇算申请退税是纳税人的权利，无需承担任何责任。</a:t>
            </a:r>
            <a:endParaRPr lang="zh-CN" altLang="en-US"/>
          </a:p>
          <a:p>
            <a:r>
              <a:rPr lang="zh-CN" altLang="en-US"/>
              <a:t>如果属于需要补税的情形，按照征管法有关规定，纳税人未按期办理申报和报送资料的，由税务机关责令限期改正，可以处</a:t>
            </a:r>
            <a:r>
              <a:rPr lang="en-US" altLang="zh-CN"/>
              <a:t>2000</a:t>
            </a:r>
            <a:r>
              <a:rPr lang="zh-CN" altLang="en-US"/>
              <a:t>元以下的罚款；情节严重的，可以处</a:t>
            </a:r>
            <a:r>
              <a:rPr lang="en-US" altLang="zh-CN"/>
              <a:t>2000</a:t>
            </a:r>
            <a:r>
              <a:rPr lang="zh-CN" altLang="en-US"/>
              <a:t>元以上</a:t>
            </a:r>
            <a:r>
              <a:rPr lang="en-US" altLang="zh-CN"/>
              <a:t>1</a:t>
            </a:r>
            <a:r>
              <a:rPr lang="zh-CN" altLang="en-US"/>
              <a:t>万元以下的罚款，并追缴税款、加征滞纳金。</a:t>
            </a:r>
            <a:endParaRPr lang="zh-CN" altLang="en-US"/>
          </a:p>
          <a:p>
            <a:r>
              <a:rPr lang="zh-CN" altLang="en-US"/>
              <a:t>如果未按规定办理年度汇算，还有可能会影响纳税人申请以后年度的退税。</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8-4.</a:t>
            </a:r>
            <a:r>
              <a:rPr lang="zh-CN" altLang="en-US"/>
              <a:t>法律责任</a:t>
            </a:r>
            <a:endParaRPr lang="zh-CN" altLang="en-US"/>
          </a:p>
        </p:txBody>
      </p:sp>
      <p:sp>
        <p:nvSpPr>
          <p:cNvPr id="3" name="内容占位符 2"/>
          <p:cNvSpPr>
            <a:spLocks noGrp="1"/>
          </p:cNvSpPr>
          <p:nvPr>
            <p:ph idx="1"/>
          </p:nvPr>
        </p:nvSpPr>
        <p:spPr/>
        <p:txBody>
          <a:bodyPr/>
          <a:p>
            <a:r>
              <a:rPr lang="zh-CN" altLang="en-US"/>
              <a:t>纳税人如经税务机关提醒拒不依法如实办理年度汇算的，可能面临税务行政处罚，并计入个人纳税信用档案。根据征管法有关规定，纳税人采取隐瞒收入、编造虚假扣除等手段逃避缴税的，由税务机关追缴其不缴或者少缴的税款、滞纳金，并处不缴或者少缴税款</a:t>
            </a:r>
            <a:r>
              <a:rPr lang="en-US" altLang="zh-CN"/>
              <a:t>50%</a:t>
            </a:r>
            <a:r>
              <a:rPr lang="zh-CN" altLang="en-US"/>
              <a:t>以上</a:t>
            </a:r>
            <a:r>
              <a:rPr lang="en-US" altLang="zh-CN"/>
              <a:t>5</a:t>
            </a:r>
            <a:r>
              <a:rPr lang="zh-CN" altLang="en-US"/>
              <a:t>倍以下的罚款；构成犯罪的，依法追究刑事责任。</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九、无住所个人申报</a:t>
            </a:r>
            <a:endParaRPr lang="zh-CN" altLang="en-US"/>
          </a:p>
        </p:txBody>
      </p:sp>
      <p:sp>
        <p:nvSpPr>
          <p:cNvPr id="3" name="内容占位符 2"/>
          <p:cNvSpPr>
            <a:spLocks noGrp="1"/>
          </p:cNvSpPr>
          <p:nvPr>
            <p:ph idx="1"/>
          </p:nvPr>
        </p:nvSpPr>
        <p:spPr/>
        <p:txBody>
          <a:bodyPr/>
          <a:p>
            <a:r>
              <a:rPr lang="zh-CN" altLang="en-US"/>
              <a:t>申报常见问题</a:t>
            </a:r>
            <a:endParaRPr lang="zh-CN" altLang="en-US"/>
          </a:p>
          <a:p>
            <a:r>
              <a:rPr lang="zh-CN" altLang="en-US"/>
              <a:t>居民个人与非居民个人的身份转换</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十、境外所得申报</a:t>
            </a:r>
            <a:endParaRPr lang="zh-CN" altLang="en-US"/>
          </a:p>
        </p:txBody>
      </p:sp>
      <p:sp>
        <p:nvSpPr>
          <p:cNvPr id="3" name="内容占位符 2"/>
          <p:cNvSpPr>
            <a:spLocks noGrp="1"/>
          </p:cNvSpPr>
          <p:nvPr>
            <p:ph idx="1"/>
          </p:nvPr>
        </p:nvSpPr>
        <p:spPr/>
        <p:txBody>
          <a:bodyPr/>
          <a:p>
            <a:r>
              <a:rPr lang="zh-CN" altLang="en-US"/>
              <a:t>申报方式</a:t>
            </a:r>
            <a:endParaRPr lang="zh-CN" altLang="en-US"/>
          </a:p>
          <a:p>
            <a:r>
              <a:rPr lang="zh-CN" altLang="en-US"/>
              <a:t>申报渠道</a:t>
            </a:r>
            <a:endParaRPr lang="zh-CN" altLang="en-US"/>
          </a:p>
          <a:p>
            <a:r>
              <a:rPr lang="zh-CN" altLang="en-US"/>
              <a:t>提交资料</a:t>
            </a:r>
            <a:endParaRPr lang="zh-CN" altLang="en-US"/>
          </a:p>
          <a:p>
            <a:r>
              <a:rPr lang="zh-CN" altLang="en-US"/>
              <a:t>办理退补税</a:t>
            </a:r>
            <a:endParaRPr lang="zh-CN" altLang="en-US"/>
          </a:p>
          <a:p>
            <a:r>
              <a:rPr lang="zh-CN" altLang="en-US"/>
              <a:t>纳税年度</a:t>
            </a:r>
            <a:endParaRPr lang="zh-CN" altLang="en-US"/>
          </a:p>
          <a:p>
            <a:r>
              <a:rPr lang="zh-CN" altLang="en-US"/>
              <a:t>税款计算</a:t>
            </a:r>
            <a:endParaRPr lang="zh-CN" altLang="en-US"/>
          </a:p>
          <a:p>
            <a:r>
              <a:rPr lang="zh-CN" altLang="en-US"/>
              <a:t>系统操作</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580880" cy="749935"/>
          </a:xfrm>
        </p:spPr>
        <p:txBody>
          <a:bodyPr/>
          <a:p>
            <a:r>
              <a:rPr lang="en-US" altLang="zh-CN">
                <a:sym typeface="+mn-ea"/>
              </a:rPr>
              <a:t>1-8.</a:t>
            </a:r>
            <a:r>
              <a:rPr lang="zh-CN" altLang="en-US">
                <a:sym typeface="+mn-ea"/>
              </a:rPr>
              <a:t>年度汇算可能需要退税的情形有哪些</a:t>
            </a:r>
            <a:endParaRPr lang="zh-CN" altLang="en-US"/>
          </a:p>
        </p:txBody>
      </p:sp>
      <p:sp>
        <p:nvSpPr>
          <p:cNvPr id="3" name="内容占位符 2"/>
          <p:cNvSpPr>
            <a:spLocks noGrp="1"/>
          </p:cNvSpPr>
          <p:nvPr>
            <p:ph idx="1"/>
          </p:nvPr>
        </p:nvSpPr>
        <p:spPr/>
        <p:txBody>
          <a:bodyPr/>
          <a:p>
            <a:r>
              <a:rPr lang="zh-CN" altLang="en-US"/>
              <a:t>预缴税款时，未申报享受或者未足额享受综合所得税收优惠的，如残疾人减征个人所得税优惠等。</a:t>
            </a:r>
            <a:endParaRPr lang="zh-CN" altLang="en-US"/>
          </a:p>
          <a:p>
            <a:r>
              <a:rPr lang="zh-CN" altLang="en-US"/>
              <a:t>有符合条件的公益慈善事业捐赠支出，但预缴税款时未办理扣除的等等。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gn="ctr">
              <a:buNone/>
            </a:pPr>
            <a:r>
              <a:rPr lang="zh-CN" altLang="en-US" sz="9600"/>
              <a:t>感谢聆听！</a:t>
            </a:r>
            <a:endParaRPr lang="zh-CN" altLang="en-US" sz="960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545320" cy="749935"/>
          </a:xfrm>
        </p:spPr>
        <p:txBody>
          <a:bodyPr/>
          <a:p>
            <a:r>
              <a:rPr lang="en-US" altLang="zh-CN">
                <a:sym typeface="+mn-ea"/>
              </a:rPr>
              <a:t>1-9.</a:t>
            </a:r>
            <a:r>
              <a:rPr lang="zh-CN" altLang="en-US">
                <a:sym typeface="+mn-ea"/>
              </a:rPr>
              <a:t>年度汇算可能需要补税的情形有哪些</a:t>
            </a:r>
            <a:endParaRPr lang="zh-CN" altLang="en-US"/>
          </a:p>
        </p:txBody>
      </p:sp>
      <p:sp>
        <p:nvSpPr>
          <p:cNvPr id="3" name="内容占位符 2"/>
          <p:cNvSpPr>
            <a:spLocks noGrp="1"/>
          </p:cNvSpPr>
          <p:nvPr>
            <p:ph idx="1"/>
          </p:nvPr>
        </p:nvSpPr>
        <p:spPr/>
        <p:txBody>
          <a:bodyPr/>
          <a:p>
            <a:r>
              <a:rPr lang="zh-CN" altLang="en-US"/>
              <a:t>在两个以上单位任职受雇并领取工资、薪金，预缴税款时重复扣除了减除费用。</a:t>
            </a:r>
            <a:endParaRPr lang="zh-CN" altLang="en-US"/>
          </a:p>
          <a:p>
            <a:r>
              <a:rPr lang="zh-CN" altLang="en-US"/>
              <a:t>除工资、薪金外，纳税人还有劳务报酬、稿酬、特许权使用费所得，各项综合所得收入加总后，导致使用综合所得年税率高于预扣预缴率等等。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1-10.</a:t>
            </a:r>
            <a:r>
              <a:rPr lang="zh-CN" altLang="en-US"/>
              <a:t>办理年度汇算时间</a:t>
            </a:r>
            <a:endParaRPr lang="zh-CN" altLang="en-US"/>
          </a:p>
        </p:txBody>
      </p:sp>
      <p:sp>
        <p:nvSpPr>
          <p:cNvPr id="3" name="内容占位符 2"/>
          <p:cNvSpPr>
            <a:spLocks noGrp="1"/>
          </p:cNvSpPr>
          <p:nvPr>
            <p:ph idx="1"/>
          </p:nvPr>
        </p:nvSpPr>
        <p:spPr/>
        <p:txBody>
          <a:bodyPr/>
          <a:p>
            <a:r>
              <a:rPr lang="zh-CN" altLang="en-US"/>
              <a:t>取得综合所得次年</a:t>
            </a:r>
            <a:r>
              <a:rPr lang="en-US" altLang="zh-CN"/>
              <a:t>3</a:t>
            </a:r>
            <a:r>
              <a:rPr lang="zh-CN" altLang="en-US"/>
              <a:t>月</a:t>
            </a:r>
            <a:r>
              <a:rPr lang="en-US" altLang="zh-CN"/>
              <a:t>1</a:t>
            </a:r>
            <a:r>
              <a:rPr lang="zh-CN" altLang="en-US"/>
              <a:t>日至</a:t>
            </a:r>
            <a:r>
              <a:rPr lang="en-US" altLang="zh-CN"/>
              <a:t>6</a:t>
            </a:r>
            <a:r>
              <a:rPr lang="zh-CN" altLang="en-US"/>
              <a:t>月</a:t>
            </a:r>
            <a:r>
              <a:rPr lang="en-US" altLang="zh-CN"/>
              <a:t>30</a:t>
            </a:r>
            <a:r>
              <a:rPr lang="zh-CN" altLang="en-US"/>
              <a:t>日内。</a:t>
            </a:r>
            <a:endParaRPr lang="zh-CN" altLang="en-US"/>
          </a:p>
          <a:p>
            <a:r>
              <a:rPr lang="zh-CN" altLang="en-US"/>
              <a:t>如果纳税人需要所在单位代办年度汇算，则需在次年</a:t>
            </a:r>
            <a:r>
              <a:rPr lang="en-US" altLang="zh-CN"/>
              <a:t>4</a:t>
            </a:r>
            <a:r>
              <a:rPr lang="zh-CN" altLang="en-US"/>
              <a:t>月</a:t>
            </a:r>
            <a:r>
              <a:rPr lang="en-US" altLang="zh-CN"/>
              <a:t>30</a:t>
            </a:r>
            <a:r>
              <a:rPr lang="zh-CN" altLang="en-US"/>
              <a:t>日前与单位以书面或者电子等方式进行确认。</a:t>
            </a:r>
            <a:endParaRPr lang="zh-CN" altLang="en-US"/>
          </a:p>
          <a:p>
            <a:r>
              <a:rPr lang="zh-CN" altLang="en-US"/>
              <a:t>如果纳税人综合所得全年收入额在</a:t>
            </a:r>
            <a:r>
              <a:rPr lang="en-US" altLang="zh-CN"/>
              <a:t>6</a:t>
            </a:r>
            <a:r>
              <a:rPr lang="zh-CN" altLang="en-US"/>
              <a:t>万元以下，但被预扣预缴过税款，可在次年</a:t>
            </a:r>
            <a:r>
              <a:rPr lang="en-US" altLang="zh-CN"/>
              <a:t>3</a:t>
            </a:r>
            <a:r>
              <a:rPr lang="zh-CN" altLang="en-US"/>
              <a:t>月</a:t>
            </a:r>
            <a:r>
              <a:rPr lang="en-US" altLang="zh-CN"/>
              <a:t>1</a:t>
            </a:r>
            <a:r>
              <a:rPr lang="zh-CN" altLang="en-US"/>
              <a:t>日至</a:t>
            </a:r>
            <a:r>
              <a:rPr lang="en-US" altLang="zh-CN"/>
              <a:t>5</a:t>
            </a:r>
            <a:r>
              <a:rPr lang="zh-CN" altLang="en-US"/>
              <a:t>月</a:t>
            </a:r>
            <a:r>
              <a:rPr lang="en-US" altLang="zh-CN"/>
              <a:t>31</a:t>
            </a:r>
            <a:r>
              <a:rPr lang="zh-CN" altLang="en-US"/>
              <a:t>日期间通过网络以简易方式申请退税。</a:t>
            </a:r>
            <a:endParaRPr lang="zh-CN" altLang="en-US"/>
          </a:p>
          <a:p>
            <a:r>
              <a:rPr lang="zh-CN" altLang="en-US"/>
              <a:t>如果纳税人是无住所居民个人，并在取得综合所得次年</a:t>
            </a:r>
            <a:r>
              <a:rPr lang="en-US" altLang="zh-CN"/>
              <a:t>6</a:t>
            </a:r>
            <a:r>
              <a:rPr lang="zh-CN" altLang="en-US"/>
              <a:t>月</a:t>
            </a:r>
            <a:r>
              <a:rPr lang="en-US" altLang="zh-CN"/>
              <a:t>30</a:t>
            </a:r>
            <a:r>
              <a:rPr lang="zh-CN" altLang="en-US"/>
              <a:t>日前离境，可在离境前办理年度汇算。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1-11.</a:t>
            </a:r>
            <a:r>
              <a:rPr lang="zh-CN" altLang="en-US"/>
              <a:t>方式和渠道</a:t>
            </a:r>
            <a:endParaRPr lang="zh-CN" altLang="en-US"/>
          </a:p>
        </p:txBody>
      </p:sp>
      <p:sp>
        <p:nvSpPr>
          <p:cNvPr id="3" name="内容占位符 2"/>
          <p:cNvSpPr>
            <a:spLocks noGrp="1"/>
          </p:cNvSpPr>
          <p:nvPr>
            <p:ph idx="1"/>
          </p:nvPr>
        </p:nvSpPr>
        <p:spPr/>
        <p:txBody>
          <a:bodyPr/>
          <a:p>
            <a:r>
              <a:rPr lang="zh-CN" altLang="en-US"/>
              <a:t>三种办理方式：自己办、单位办、请人办</a:t>
            </a:r>
            <a:endParaRPr lang="zh-CN" altLang="en-US"/>
          </a:p>
          <a:p>
            <a:r>
              <a:rPr lang="zh-CN" altLang="en-US"/>
              <a:t>三个办理渠道：网络办、邮寄办、大厅办</a:t>
            </a:r>
            <a:endParaRPr lang="zh-CN" altLang="en-US"/>
          </a:p>
          <a:p>
            <a:pPr marL="0" inden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10205085" cy="749935"/>
          </a:xfrm>
        </p:spPr>
        <p:txBody>
          <a:bodyPr/>
          <a:p>
            <a:r>
              <a:rPr lang="en-US" altLang="zh-CN"/>
              <a:t>1-12.</a:t>
            </a:r>
            <a:r>
              <a:rPr lang="zh-CN" altLang="en-US"/>
              <a:t>办理年度汇算需要提交资料，保存期限</a:t>
            </a:r>
            <a:endParaRPr lang="zh-CN" altLang="en-US"/>
          </a:p>
        </p:txBody>
      </p:sp>
      <p:sp>
        <p:nvSpPr>
          <p:cNvPr id="3" name="内容占位符 2"/>
          <p:cNvSpPr>
            <a:spLocks noGrp="1"/>
          </p:cNvSpPr>
          <p:nvPr>
            <p:ph idx="1"/>
          </p:nvPr>
        </p:nvSpPr>
        <p:spPr/>
        <p:txBody>
          <a:bodyPr/>
          <a:p>
            <a:r>
              <a:rPr lang="zh-CN" altLang="en-US"/>
              <a:t>年度汇算时，纳税人只需报送年度汇算申报表，如果纳税人修改本人相关基础信息、新增享受扣除或者税收优惠，才需一并报送相关信息。纳税人需仔细核对填报的信息，确保真实、准确、完整。</a:t>
            </a:r>
            <a:endParaRPr lang="zh-CN" altLang="en-US"/>
          </a:p>
          <a:p>
            <a:r>
              <a:rPr lang="zh-CN" altLang="en-US"/>
              <a:t>纳税人及为其代办年度汇算的单位需各自将办理年度汇算的相关资料，自年度汇算期结束之日起留存</a:t>
            </a:r>
            <a:r>
              <a:rPr lang="en-US" altLang="zh-CN"/>
              <a:t>5</a:t>
            </a:r>
            <a:r>
              <a:rPr lang="zh-CN" altLang="en-US"/>
              <a:t>年。（如：</a:t>
            </a:r>
            <a:r>
              <a:rPr lang="en-US" altLang="zh-CN"/>
              <a:t>2021</a:t>
            </a:r>
            <a:r>
              <a:rPr lang="zh-CN" altLang="en-US"/>
              <a:t>年</a:t>
            </a:r>
            <a:r>
              <a:rPr lang="en-US" altLang="zh-CN"/>
              <a:t>7</a:t>
            </a:r>
            <a:r>
              <a:rPr lang="zh-CN" altLang="en-US"/>
              <a:t>月</a:t>
            </a:r>
            <a:r>
              <a:rPr lang="en-US" altLang="zh-CN"/>
              <a:t>1</a:t>
            </a:r>
            <a:r>
              <a:rPr lang="zh-CN" altLang="en-US"/>
              <a:t>日至</a:t>
            </a:r>
            <a:r>
              <a:rPr lang="en-US" altLang="zh-CN"/>
              <a:t>2026</a:t>
            </a:r>
            <a:r>
              <a:rPr lang="zh-CN" altLang="en-US"/>
              <a:t>年</a:t>
            </a:r>
            <a:r>
              <a:rPr lang="en-US" altLang="zh-CN"/>
              <a:t>6</a:t>
            </a:r>
            <a:r>
              <a:rPr lang="zh-CN" altLang="en-US"/>
              <a:t>月</a:t>
            </a:r>
            <a:r>
              <a:rPr lang="en-US" altLang="zh-CN"/>
              <a:t>30</a:t>
            </a:r>
            <a:r>
              <a:rPr lang="zh-CN" altLang="en-US"/>
              <a:t>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1-13.</a:t>
            </a:r>
            <a:r>
              <a:rPr lang="zh-CN" altLang="en-US"/>
              <a:t>汇算税务机关选择</a:t>
            </a:r>
            <a:endParaRPr lang="zh-CN" altLang="en-US"/>
          </a:p>
        </p:txBody>
      </p:sp>
      <p:sp>
        <p:nvSpPr>
          <p:cNvPr id="3" name="内容占位符 2"/>
          <p:cNvSpPr>
            <a:spLocks noGrp="1"/>
          </p:cNvSpPr>
          <p:nvPr>
            <p:ph idx="1"/>
          </p:nvPr>
        </p:nvSpPr>
        <p:spPr/>
        <p:txBody>
          <a:bodyPr/>
          <a:p>
            <a:r>
              <a:rPr lang="zh-CN" altLang="en-US"/>
              <a:t>一般是任职受雇单位所在地主管税务机关（多个单位的选择其中一个）</a:t>
            </a:r>
            <a:endParaRPr lang="zh-CN" altLang="en-US"/>
          </a:p>
          <a:p>
            <a:r>
              <a:rPr lang="zh-CN" altLang="en-US"/>
              <a:t>无任职受雇单位的可以选择户籍所在地、经常居住地或者主要收入来源地主管税务机关。</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二、年度汇算申报前准备</a:t>
            </a:r>
            <a:endParaRPr lang="zh-CN" altLang="en-US"/>
          </a:p>
        </p:txBody>
      </p:sp>
      <p:sp>
        <p:nvSpPr>
          <p:cNvPr id="3" name="内容占位符 2"/>
          <p:cNvSpPr>
            <a:spLocks noGrp="1"/>
          </p:cNvSpPr>
          <p:nvPr>
            <p:ph idx="1"/>
          </p:nvPr>
        </p:nvSpPr>
        <p:spPr/>
        <p:txBody>
          <a:bodyPr/>
          <a:p>
            <a:r>
              <a:rPr lang="zh-CN" altLang="en-US"/>
              <a:t>下载注册并登陆个人所得税</a:t>
            </a:r>
            <a:r>
              <a:rPr lang="en-US" altLang="zh-CN"/>
              <a:t>APP</a:t>
            </a:r>
            <a:endParaRPr lang="en-US" altLang="zh-CN"/>
          </a:p>
          <a:p>
            <a:r>
              <a:rPr lang="zh-CN" altLang="en-US"/>
              <a:t>修改完善【个人中心】相关信息</a:t>
            </a:r>
            <a:endParaRPr lang="zh-CN" altLang="en-US"/>
          </a:p>
          <a:p>
            <a:r>
              <a:rPr lang="zh-CN" altLang="en-US"/>
              <a:t>修改完善专项附加扣除信息</a:t>
            </a:r>
            <a:endParaRPr lang="zh-CN" altLang="en-US"/>
          </a:p>
          <a:p>
            <a:r>
              <a:rPr lang="zh-CN" altLang="en-US"/>
              <a:t>查询收入纳税明细</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2-1-1.</a:t>
            </a:r>
            <a:r>
              <a:rPr lang="zh-CN" altLang="en-US"/>
              <a:t>下载个税</a:t>
            </a:r>
            <a:r>
              <a:rPr lang="en-US" altLang="zh-CN"/>
              <a:t>App</a:t>
            </a:r>
            <a:endParaRPr lang="en-US" altLang="zh-CN"/>
          </a:p>
        </p:txBody>
      </p:sp>
      <p:sp>
        <p:nvSpPr>
          <p:cNvPr id="3" name="内容占位符 2"/>
          <p:cNvSpPr>
            <a:spLocks noGrp="1"/>
          </p:cNvSpPr>
          <p:nvPr>
            <p:ph idx="1"/>
          </p:nvPr>
        </p:nvSpPr>
        <p:spPr/>
        <p:txBody>
          <a:bodyPr/>
          <a:p>
            <a:r>
              <a:rPr lang="zh-CN" altLang="en-US"/>
              <a:t>各大应用市场</a:t>
            </a:r>
            <a:endParaRPr lang="zh-CN" altLang="en-US"/>
          </a:p>
          <a:p>
            <a:r>
              <a:rPr lang="zh-CN" altLang="en-US"/>
              <a:t>网页端二维码</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一、年度汇算基本概念</a:t>
            </a:r>
            <a:endParaRPr lang="zh-CN" altLang="en-US"/>
          </a:p>
        </p:txBody>
      </p:sp>
      <p:sp>
        <p:nvSpPr>
          <p:cNvPr id="3" name="内容占位符 2"/>
          <p:cNvSpPr>
            <a:spLocks noGrp="1"/>
          </p:cNvSpPr>
          <p:nvPr>
            <p:ph idx="1"/>
          </p:nvPr>
        </p:nvSpPr>
        <p:spPr/>
        <p:txBody>
          <a:bodyPr/>
          <a:p>
            <a:r>
              <a:rPr lang="zh-CN" altLang="en-US"/>
              <a:t>什么是年度汇算</a:t>
            </a:r>
            <a:endParaRPr lang="zh-CN" altLang="en-US"/>
          </a:p>
          <a:p>
            <a:r>
              <a:rPr lang="zh-CN" altLang="en-US"/>
              <a:t>年度汇算的对象</a:t>
            </a:r>
            <a:endParaRPr lang="zh-CN" altLang="en-US"/>
          </a:p>
          <a:p>
            <a:r>
              <a:rPr lang="zh-CN" altLang="en-US"/>
              <a:t>无需办理年度汇算的情形</a:t>
            </a:r>
            <a:endParaRPr lang="zh-CN" altLang="en-US"/>
          </a:p>
          <a:p>
            <a:r>
              <a:rPr lang="zh-CN" altLang="en-US"/>
              <a:t>需要办理年度汇算的情形</a:t>
            </a:r>
            <a:endParaRPr lang="zh-CN" altLang="en-US"/>
          </a:p>
          <a:p>
            <a:r>
              <a:rPr lang="zh-CN" altLang="en-US"/>
              <a:t>如何办理年度汇算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2-1-2.</a:t>
            </a:r>
            <a:r>
              <a:rPr lang="zh-CN" altLang="en-US"/>
              <a:t>注册</a:t>
            </a:r>
            <a:endParaRPr lang="zh-CN" altLang="en-US"/>
          </a:p>
        </p:txBody>
      </p:sp>
      <p:sp>
        <p:nvSpPr>
          <p:cNvPr id="3" name="内容占位符 2"/>
          <p:cNvSpPr>
            <a:spLocks noGrp="1"/>
          </p:cNvSpPr>
          <p:nvPr>
            <p:ph idx="1"/>
          </p:nvPr>
        </p:nvSpPr>
        <p:spPr/>
        <p:txBody>
          <a:bodyPr/>
          <a:p>
            <a:r>
              <a:rPr lang="zh-CN" altLang="en-US"/>
              <a:t>人脸识别注册</a:t>
            </a:r>
            <a:endParaRPr lang="zh-CN" altLang="en-US"/>
          </a:p>
          <a:p>
            <a:r>
              <a:rPr lang="zh-CN" altLang="en-US"/>
              <a:t>大厅验证码注册</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-1</a:t>
            </a:r>
            <a:r>
              <a:rPr lang="en-US" altLang="zh-CN"/>
              <a:t>-3.</a:t>
            </a:r>
            <a:r>
              <a:rPr lang="zh-CN" altLang="en-US"/>
              <a:t>登录</a:t>
            </a:r>
            <a:endParaRPr lang="zh-CN" altLang="en-US"/>
          </a:p>
        </p:txBody>
      </p:sp>
      <p:sp>
        <p:nvSpPr>
          <p:cNvPr id="3" name="内容占位符 2"/>
          <p:cNvSpPr>
            <a:spLocks noGrp="1"/>
          </p:cNvSpPr>
          <p:nvPr>
            <p:ph idx="1"/>
          </p:nvPr>
        </p:nvSpPr>
        <p:spPr/>
        <p:txBody>
          <a:bodyPr/>
          <a:p>
            <a:r>
              <a:rPr lang="zh-CN" altLang="en-US"/>
              <a:t>账号密码</a:t>
            </a:r>
            <a:endParaRPr lang="zh-CN" altLang="en-US"/>
          </a:p>
          <a:p>
            <a:r>
              <a:rPr lang="zh-CN" altLang="en-US"/>
              <a:t>指纹</a:t>
            </a:r>
            <a:endParaRPr lang="zh-CN" altLang="en-US"/>
          </a:p>
          <a:p>
            <a:r>
              <a:rPr lang="zh-CN" altLang="en-US"/>
              <a:t>扫脸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-1</a:t>
            </a:r>
            <a:r>
              <a:rPr lang="en-US" altLang="zh-CN"/>
              <a:t>-4.</a:t>
            </a:r>
            <a:r>
              <a:rPr lang="zh-CN" altLang="en-US"/>
              <a:t>找回密码</a:t>
            </a:r>
            <a:endParaRPr lang="zh-CN" altLang="en-US"/>
          </a:p>
        </p:txBody>
      </p:sp>
      <p:sp>
        <p:nvSpPr>
          <p:cNvPr id="3" name="内容占位符 2"/>
          <p:cNvSpPr>
            <a:spLocks noGrp="1"/>
          </p:cNvSpPr>
          <p:nvPr>
            <p:ph idx="1"/>
          </p:nvPr>
        </p:nvSpPr>
        <p:spPr/>
        <p:txBody>
          <a:bodyPr/>
          <a:p>
            <a:r>
              <a:rPr lang="zh-CN" altLang="en-US"/>
              <a:t>手机验证码</a:t>
            </a:r>
            <a:endParaRPr lang="zh-CN" altLang="en-US"/>
          </a:p>
          <a:p>
            <a:r>
              <a:rPr lang="zh-CN" altLang="en-US"/>
              <a:t>银行卡验证</a:t>
            </a:r>
            <a:endParaRPr lang="zh-CN" altLang="en-US"/>
          </a:p>
          <a:p>
            <a:r>
              <a:rPr lang="zh-CN" altLang="en-US"/>
              <a:t>大厅重置</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534525" cy="749935"/>
          </a:xfrm>
        </p:spPr>
        <p:txBody>
          <a:bodyPr/>
          <a:p>
            <a:r>
              <a:rPr lang="en-US" altLang="zh-CN"/>
              <a:t>2</a:t>
            </a:r>
            <a:r>
              <a:rPr lang="en-US" altLang="zh-CN">
                <a:sym typeface="+mn-ea"/>
              </a:rPr>
              <a:t>-1</a:t>
            </a:r>
            <a:r>
              <a:rPr lang="en-US" altLang="zh-CN"/>
              <a:t>-5.</a:t>
            </a:r>
            <a:r>
              <a:rPr lang="zh-CN" altLang="en-US"/>
              <a:t>个人所得税</a:t>
            </a:r>
            <a:r>
              <a:rPr lang="en-US" altLang="zh-CN"/>
              <a:t>App</a:t>
            </a:r>
            <a:r>
              <a:rPr lang="zh-CN" altLang="en-US"/>
              <a:t>主要提供哪些服务</a:t>
            </a:r>
            <a:endParaRPr lang="zh-CN" altLang="en-US"/>
          </a:p>
        </p:txBody>
      </p:sp>
      <p:sp>
        <p:nvSpPr>
          <p:cNvPr id="3" name="内容占位符 2"/>
          <p:cNvSpPr>
            <a:spLocks noGrp="1"/>
          </p:cNvSpPr>
          <p:nvPr>
            <p:ph idx="1"/>
          </p:nvPr>
        </p:nvSpPr>
        <p:spPr/>
        <p:txBody>
          <a:bodyPr>
            <a:normAutofit lnSpcReduction="10000"/>
          </a:bodyPr>
          <a:p>
            <a:r>
              <a:rPr lang="zh-CN" altLang="en-US"/>
              <a:t>报送专项附加扣除信息；</a:t>
            </a:r>
            <a:endParaRPr lang="zh-CN" altLang="en-US"/>
          </a:p>
          <a:p>
            <a:r>
              <a:rPr lang="zh-CN" altLang="en-US"/>
              <a:t>方便快捷办理年度汇算，并按一定规则预填部分申报信息，申报过程中给予相应提示提醒，根据申报情况自动计算应补退税款，帮助纳税人完成申报；</a:t>
            </a:r>
            <a:endParaRPr lang="zh-CN" altLang="en-US"/>
          </a:p>
          <a:p>
            <a:r>
              <a:rPr lang="zh-CN" altLang="en-US"/>
              <a:t>办理年度汇算退税，查询退税进度；</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534525" cy="749935"/>
          </a:xfrm>
        </p:spPr>
        <p:txBody>
          <a:bodyPr/>
          <a:p>
            <a:r>
              <a:rPr lang="en-US" altLang="zh-CN"/>
              <a:t>2</a:t>
            </a:r>
            <a:r>
              <a:rPr lang="en-US" altLang="zh-CN">
                <a:sym typeface="+mn-ea"/>
              </a:rPr>
              <a:t>-1</a:t>
            </a:r>
            <a:r>
              <a:rPr lang="en-US" altLang="zh-CN"/>
              <a:t>-5.</a:t>
            </a:r>
            <a:r>
              <a:rPr lang="zh-CN" altLang="en-US"/>
              <a:t>个人所得税</a:t>
            </a:r>
            <a:r>
              <a:rPr lang="en-US" altLang="zh-CN"/>
              <a:t>App</a:t>
            </a:r>
            <a:r>
              <a:rPr lang="zh-CN" altLang="en-US"/>
              <a:t>主要提供哪些服务</a:t>
            </a:r>
            <a:endParaRPr lang="zh-CN" altLang="en-US"/>
          </a:p>
        </p:txBody>
      </p:sp>
      <p:sp>
        <p:nvSpPr>
          <p:cNvPr id="3" name="内容占位符 2"/>
          <p:cNvSpPr>
            <a:spLocks noGrp="1"/>
          </p:cNvSpPr>
          <p:nvPr>
            <p:ph idx="1"/>
          </p:nvPr>
        </p:nvSpPr>
        <p:spPr/>
        <p:txBody>
          <a:bodyPr>
            <a:normAutofit lnSpcReduction="10000"/>
          </a:bodyPr>
          <a:p>
            <a:r>
              <a:rPr lang="zh-CN" altLang="en-US">
                <a:sym typeface="+mn-ea"/>
              </a:rPr>
              <a:t>提供电子缴税功能，可选择多种缴税方式快速完成缴税支付；</a:t>
            </a:r>
            <a:endParaRPr lang="zh-CN" altLang="en-US"/>
          </a:p>
          <a:p>
            <a:r>
              <a:rPr lang="zh-CN" altLang="en-US">
                <a:sym typeface="+mn-ea"/>
              </a:rPr>
              <a:t>随时查询本人的收入纳税情况等信息；</a:t>
            </a:r>
            <a:endParaRPr lang="zh-CN" altLang="en-US"/>
          </a:p>
          <a:p>
            <a:r>
              <a:rPr lang="zh-CN" altLang="en-US">
                <a:sym typeface="+mn-ea"/>
              </a:rPr>
              <a:t>查询税务热点问题、查看税收政策及解读、接收税务机关提示提醒，如纳税人申报中有疑问，可以利用系统提供的帮助文档或者在线咨询功能解决。</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2-2-1.</a:t>
            </a:r>
            <a:r>
              <a:rPr lang="zh-CN" altLang="zh-CN"/>
              <a:t>个人信息</a:t>
            </a:r>
            <a:r>
              <a:rPr lang="en-US" altLang="zh-CN"/>
              <a:t>——</a:t>
            </a:r>
            <a:r>
              <a:rPr lang="zh-CN" altLang="en-US"/>
              <a:t>可享受优惠</a:t>
            </a:r>
            <a:endParaRPr lang="zh-CN" altLang="en-US"/>
          </a:p>
        </p:txBody>
      </p:sp>
      <p:sp>
        <p:nvSpPr>
          <p:cNvPr id="3" name="内容占位符 2"/>
          <p:cNvSpPr>
            <a:spLocks noGrp="1"/>
          </p:cNvSpPr>
          <p:nvPr>
            <p:ph idx="1"/>
          </p:nvPr>
        </p:nvSpPr>
        <p:spPr/>
        <p:txBody>
          <a:bodyPr/>
          <a:p>
            <a:r>
              <a:rPr lang="zh-CN" altLang="en-US"/>
              <a:t>纳税人如符合残疾、孤老、烈属税收优惠情形，可以在个人所得税</a:t>
            </a:r>
            <a:r>
              <a:rPr lang="en-US" altLang="zh-CN"/>
              <a:t>App</a:t>
            </a:r>
            <a:r>
              <a:rPr lang="zh-CN" altLang="en-US"/>
              <a:t>【个人中心】</a:t>
            </a:r>
            <a:r>
              <a:rPr lang="en-US" altLang="zh-CN"/>
              <a:t>-</a:t>
            </a:r>
            <a:r>
              <a:rPr lang="zh-CN" altLang="en-US"/>
              <a:t>【个人信息】</a:t>
            </a:r>
            <a:r>
              <a:rPr lang="en-US" altLang="zh-CN"/>
              <a:t>-</a:t>
            </a:r>
            <a:r>
              <a:rPr lang="zh-CN" altLang="en-US"/>
              <a:t>【可享受优惠】里添加相关信息，或登录自然人电子税务局网页端，在【个人信息管理】</a:t>
            </a:r>
            <a:r>
              <a:rPr lang="en-US" altLang="zh-CN"/>
              <a:t>-</a:t>
            </a:r>
            <a:r>
              <a:rPr lang="zh-CN" altLang="en-US"/>
              <a:t>【可享受税收优惠情形】里添加相关信息</a:t>
            </a:r>
            <a:endParaRPr lang="zh-CN" altLang="en-US"/>
          </a:p>
          <a:p>
            <a:r>
              <a:rPr lang="zh-CN" altLang="en-US"/>
              <a:t>选择残疾或列属情形的，需补充录入证件号码并上传证件图片，采集完成后，后续在申报个人所得税时，可以享受相关税收优惠</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-2.</a:t>
            </a:r>
            <a:r>
              <a:rPr lang="zh-CN" altLang="en-US"/>
              <a:t>任职受雇信息</a:t>
            </a:r>
            <a:endParaRPr lang="zh-CN" altLang="en-US"/>
          </a:p>
        </p:txBody>
      </p:sp>
      <p:sp>
        <p:nvSpPr>
          <p:cNvPr id="3" name="内容占位符 2"/>
          <p:cNvSpPr>
            <a:spLocks noGrp="1"/>
          </p:cNvSpPr>
          <p:nvPr>
            <p:ph idx="1"/>
          </p:nvPr>
        </p:nvSpPr>
        <p:spPr/>
        <p:txBody>
          <a:bodyPr/>
          <a:p>
            <a:r>
              <a:rPr lang="zh-CN" altLang="en-US"/>
              <a:t>若发现当前任职单位并不在【任职受雇信息】列表中，请联系任职单位财务人员通过自然人电子税务局扣缴端或前往主管税务局处理</a:t>
            </a:r>
            <a:endParaRPr lang="zh-CN" altLang="en-US"/>
          </a:p>
          <a:p>
            <a:r>
              <a:rPr lang="zh-CN" altLang="en-US"/>
              <a:t>原因可能是（</a:t>
            </a:r>
            <a:r>
              <a:rPr lang="en-US" altLang="zh-CN"/>
              <a:t>1</a:t>
            </a:r>
            <a:r>
              <a:rPr lang="zh-CN" altLang="en-US"/>
              <a:t>）任职单位没有将纳税人的任职信息报送给主管税务机关或所报送的信息有误（如没有将个人信息选择为雇员、填写了离职日期等）</a:t>
            </a:r>
            <a:endParaRPr lang="zh-CN" altLang="en-US"/>
          </a:p>
          <a:p>
            <a:r>
              <a:rPr lang="zh-CN" altLang="en-US"/>
              <a:t>（</a:t>
            </a:r>
            <a:r>
              <a:rPr lang="en-US" altLang="zh-CN"/>
              <a:t>2</a:t>
            </a:r>
            <a:r>
              <a:rPr lang="zh-CN" altLang="en-US"/>
              <a:t>）任职单位在税务机关的登记状态为注销或者非正常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-3.</a:t>
            </a:r>
            <a:r>
              <a:rPr lang="zh-CN" altLang="en-US"/>
              <a:t>银行卡</a:t>
            </a:r>
            <a:endParaRPr lang="zh-CN" altLang="en-US"/>
          </a:p>
        </p:txBody>
      </p:sp>
      <p:sp>
        <p:nvSpPr>
          <p:cNvPr id="3" name="内容占位符 2"/>
          <p:cNvSpPr>
            <a:spLocks noGrp="1"/>
          </p:cNvSpPr>
          <p:nvPr>
            <p:ph idx="1"/>
          </p:nvPr>
        </p:nvSpPr>
        <p:spPr/>
        <p:txBody>
          <a:bodyPr/>
          <a:p>
            <a:r>
              <a:rPr lang="zh-CN" altLang="en-US"/>
              <a:t>添加的银行卡须具备以下条件</a:t>
            </a:r>
            <a:endParaRPr lang="zh-CN" altLang="en-US"/>
          </a:p>
          <a:p>
            <a:r>
              <a:rPr lang="zh-CN" altLang="en-US"/>
              <a:t>（</a:t>
            </a:r>
            <a:r>
              <a:rPr lang="en-US" altLang="zh-CN"/>
              <a:t>1</a:t>
            </a:r>
            <a:r>
              <a:rPr lang="zh-CN" altLang="en-US"/>
              <a:t>）应为本人在中国境内开立的银行卡</a:t>
            </a:r>
            <a:endParaRPr lang="zh-CN" altLang="en-US"/>
          </a:p>
          <a:p>
            <a:r>
              <a:rPr lang="zh-CN" altLang="en-US"/>
              <a:t>（</a:t>
            </a:r>
            <a:r>
              <a:rPr lang="en-US" altLang="zh-CN"/>
              <a:t>2</a:t>
            </a:r>
            <a:r>
              <a:rPr lang="zh-CN" altLang="en-US"/>
              <a:t>）为了避免退税不成功，建议填报</a:t>
            </a:r>
            <a:r>
              <a:rPr lang="en-US" altLang="zh-CN"/>
              <a:t>I</a:t>
            </a:r>
            <a:r>
              <a:rPr lang="zh-CN" altLang="en-US"/>
              <a:t>类账户，并保持银行卡状态正常，具体可以通过网上银行或直接向开户银行查询</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-4.</a:t>
            </a:r>
            <a:r>
              <a:rPr lang="zh-CN" altLang="en-US"/>
              <a:t>银行卡</a:t>
            </a:r>
            <a:endParaRPr lang="zh-CN" altLang="en-US"/>
          </a:p>
        </p:txBody>
      </p:sp>
      <p:sp>
        <p:nvSpPr>
          <p:cNvPr id="3" name="内容占位符 2"/>
          <p:cNvSpPr>
            <a:spLocks noGrp="1"/>
          </p:cNvSpPr>
          <p:nvPr>
            <p:ph idx="1"/>
          </p:nvPr>
        </p:nvSpPr>
        <p:spPr/>
        <p:txBody>
          <a:bodyPr/>
          <a:p>
            <a:r>
              <a:rPr lang="zh-CN" altLang="en-US"/>
              <a:t>单张银行卡认证次数上限为</a:t>
            </a:r>
            <a:r>
              <a:rPr lang="en-US" altLang="zh-CN"/>
              <a:t>5</a:t>
            </a:r>
            <a:r>
              <a:rPr lang="zh-CN" altLang="en-US"/>
              <a:t>次</a:t>
            </a:r>
            <a:r>
              <a:rPr lang="en-US" altLang="zh-CN"/>
              <a:t>/</a:t>
            </a:r>
            <a:r>
              <a:rPr lang="zh-CN" altLang="en-US"/>
              <a:t>天（包括其他系统添加该银行卡时的认证次数）</a:t>
            </a:r>
            <a:endParaRPr lang="zh-CN" altLang="en-US"/>
          </a:p>
          <a:p>
            <a:pPr marL="0" inden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-5.</a:t>
            </a:r>
            <a:r>
              <a:rPr lang="zh-CN" altLang="en-US"/>
              <a:t>手机号码更换</a:t>
            </a:r>
            <a:endParaRPr lang="zh-CN" altLang="en-US"/>
          </a:p>
        </p:txBody>
      </p:sp>
      <p:sp>
        <p:nvSpPr>
          <p:cNvPr id="3" name="内容占位符 2"/>
          <p:cNvSpPr>
            <a:spLocks noGrp="1"/>
          </p:cNvSpPr>
          <p:nvPr>
            <p:ph idx="1"/>
          </p:nvPr>
        </p:nvSpPr>
        <p:spPr/>
        <p:txBody>
          <a:bodyPr/>
          <a:p>
            <a:r>
              <a:rPr lang="zh-CN" altLang="en-US"/>
              <a:t>个人所得税</a:t>
            </a:r>
            <a:r>
              <a:rPr lang="en-US" altLang="zh-CN"/>
              <a:t>App</a:t>
            </a:r>
            <a:r>
              <a:rPr lang="zh-CN" altLang="en-US"/>
              <a:t>【个人中心】</a:t>
            </a:r>
            <a:r>
              <a:rPr lang="en-US" altLang="zh-CN"/>
              <a:t>-</a:t>
            </a:r>
            <a:r>
              <a:rPr lang="zh-CN" altLang="en-US"/>
              <a:t>【安全中心】</a:t>
            </a:r>
            <a:r>
              <a:rPr lang="en-US" altLang="zh-CN"/>
              <a:t>-</a:t>
            </a:r>
            <a:r>
              <a:rPr lang="zh-CN" altLang="en-US"/>
              <a:t>【修改手机号码】修改已绑定的手机号码，选择通过已绑定的手机号码验证或通过本人银行卡进行验证，验证通过后绑定新手机号码</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1-1.</a:t>
            </a:r>
            <a:r>
              <a:rPr lang="zh-CN" altLang="en-US"/>
              <a:t>什么是年度汇算</a:t>
            </a:r>
            <a:endParaRPr lang="zh-CN" altLang="en-US"/>
          </a:p>
        </p:txBody>
      </p:sp>
      <p:sp>
        <p:nvSpPr>
          <p:cNvPr id="3" name="内容占位符 2"/>
          <p:cNvSpPr>
            <a:spLocks noGrp="1"/>
          </p:cNvSpPr>
          <p:nvPr>
            <p:ph idx="1"/>
          </p:nvPr>
        </p:nvSpPr>
        <p:spPr/>
        <p:txBody>
          <a:bodyPr/>
          <a:p>
            <a:r>
              <a:rPr lang="zh-CN" altLang="en-US"/>
              <a:t>年度汇算是年度终了后，居民个人汇总工资、薪金，劳务报酬，稿酬，特许权使用费等四项综合所得的全年收入额，减去全年的费用和扣除，得出应纳税所得额并按照综合所得年度税率表，计算全年应纳个人所得税，再减去年度内已经预缴的税款，向税务机关办理年度纳税申报并结清应退或应补税款的过程。简言之就是在平时已预缴税款的基础上</a:t>
            </a:r>
            <a:r>
              <a:rPr lang="en-US" altLang="zh-CN"/>
              <a:t>“</a:t>
            </a:r>
            <a:r>
              <a:rPr lang="zh-CN" altLang="en-US"/>
              <a:t>查遗补漏，汇总收支，按年算账，多退少补</a:t>
            </a:r>
            <a:r>
              <a:rPr lang="en-US" altLang="zh-CN"/>
              <a:t>”</a:t>
            </a:r>
            <a:r>
              <a:rPr lang="zh-CN" altLang="en-US"/>
              <a:t>，这是</a:t>
            </a:r>
            <a:r>
              <a:rPr lang="en-US" altLang="zh-CN"/>
              <a:t>2019</a:t>
            </a:r>
            <a:r>
              <a:rPr lang="zh-CN" altLang="en-US"/>
              <a:t>年以后我国建立综合与分类相结合的个人所得税制的内在要求，也是国际通行做法。</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-6.</a:t>
            </a:r>
            <a:r>
              <a:rPr lang="zh-CN" altLang="en-US"/>
              <a:t>修改密码</a:t>
            </a:r>
            <a:endParaRPr lang="zh-CN" altLang="en-US"/>
          </a:p>
        </p:txBody>
      </p:sp>
      <p:sp>
        <p:nvSpPr>
          <p:cNvPr id="3" name="内容占位符 2"/>
          <p:cNvSpPr>
            <a:spLocks noGrp="1"/>
          </p:cNvSpPr>
          <p:nvPr>
            <p:ph idx="1"/>
          </p:nvPr>
        </p:nvSpPr>
        <p:spPr/>
        <p:txBody>
          <a:bodyPr/>
          <a:p>
            <a:r>
              <a:rPr lang="zh-CN" altLang="en-US">
                <a:sym typeface="+mn-ea"/>
              </a:rPr>
              <a:t>个人所得税</a:t>
            </a:r>
            <a:r>
              <a:rPr lang="en-US" altLang="zh-CN">
                <a:sym typeface="+mn-ea"/>
              </a:rPr>
              <a:t>App</a:t>
            </a:r>
            <a:r>
              <a:rPr lang="zh-CN" altLang="en-US">
                <a:sym typeface="+mn-ea"/>
              </a:rPr>
              <a:t>【个人中心】</a:t>
            </a:r>
            <a:r>
              <a:rPr lang="en-US" altLang="zh-CN">
                <a:sym typeface="+mn-ea"/>
              </a:rPr>
              <a:t>-</a:t>
            </a:r>
            <a:r>
              <a:rPr lang="zh-CN" altLang="en-US">
                <a:sym typeface="+mn-ea"/>
              </a:rPr>
              <a:t>【安全中心】</a:t>
            </a:r>
            <a:r>
              <a:rPr lang="en-US" altLang="zh-CN">
                <a:sym typeface="+mn-ea"/>
              </a:rPr>
              <a:t>-</a:t>
            </a:r>
            <a:r>
              <a:rPr lang="zh-CN" altLang="en-US">
                <a:sym typeface="+mn-ea"/>
              </a:rPr>
              <a:t>【修改密码】进行密码修改</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-7.</a:t>
            </a:r>
            <a:r>
              <a:rPr lang="zh-CN" altLang="en-US"/>
              <a:t>企业办税权限</a:t>
            </a:r>
            <a:endParaRPr lang="zh-CN" altLang="en-US"/>
          </a:p>
        </p:txBody>
      </p:sp>
      <p:sp>
        <p:nvSpPr>
          <p:cNvPr id="3" name="内容占位符 2"/>
          <p:cNvSpPr>
            <a:spLocks noGrp="1"/>
          </p:cNvSpPr>
          <p:nvPr>
            <p:ph idx="1"/>
          </p:nvPr>
        </p:nvSpPr>
        <p:spPr/>
        <p:txBody>
          <a:bodyPr/>
          <a:p>
            <a:r>
              <a:rPr lang="zh-CN" altLang="en-US"/>
              <a:t>如果单位财务负责人无法进行办税权限管理</a:t>
            </a:r>
            <a:endParaRPr lang="zh-CN" altLang="en-US"/>
          </a:p>
          <a:p>
            <a:r>
              <a:rPr lang="zh-CN" altLang="en-US"/>
              <a:t>需确认财务负责人的个人关键信息与个人所得税</a:t>
            </a:r>
            <a:r>
              <a:rPr lang="en-US" altLang="zh-CN"/>
              <a:t>App</a:t>
            </a:r>
            <a:r>
              <a:rPr lang="zh-CN" altLang="en-US"/>
              <a:t>的注册登记信息是否一致，以及财务负责人信息与单位税务登记信息是否一致，只有一致才可以进行办税权限管理。如不一致，前往主管税务机关办税服务厅办理。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-8.</a:t>
            </a:r>
            <a:r>
              <a:rPr lang="zh-CN" altLang="en-US"/>
              <a:t>取消办税权限</a:t>
            </a:r>
            <a:endParaRPr lang="zh-CN" altLang="en-US"/>
          </a:p>
        </p:txBody>
      </p:sp>
      <p:sp>
        <p:nvSpPr>
          <p:cNvPr id="3" name="内容占位符 2"/>
          <p:cNvSpPr>
            <a:spLocks noGrp="1"/>
          </p:cNvSpPr>
          <p:nvPr>
            <p:ph idx="1"/>
          </p:nvPr>
        </p:nvSpPr>
        <p:spPr/>
        <p:txBody>
          <a:bodyPr/>
          <a:p>
            <a:r>
              <a:rPr lang="zh-CN" altLang="en-US"/>
              <a:t>个人所得税</a:t>
            </a:r>
            <a:r>
              <a:rPr lang="en-US" altLang="zh-CN"/>
              <a:t>App</a:t>
            </a:r>
            <a:r>
              <a:rPr lang="zh-CN" altLang="en-US"/>
              <a:t>【个人中心】</a:t>
            </a:r>
            <a:r>
              <a:rPr lang="en-US" altLang="zh-CN"/>
              <a:t>-</a:t>
            </a:r>
            <a:r>
              <a:rPr lang="zh-CN" altLang="en-US"/>
              <a:t>【我的办税权限】解除授权。</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-9.</a:t>
            </a:r>
            <a:r>
              <a:rPr lang="zh-CN" altLang="en-US"/>
              <a:t>我要咨询</a:t>
            </a:r>
            <a:endParaRPr lang="zh-CN" altLang="en-US"/>
          </a:p>
        </p:txBody>
      </p:sp>
      <p:sp>
        <p:nvSpPr>
          <p:cNvPr id="3" name="内容占位符 2"/>
          <p:cNvSpPr>
            <a:spLocks noGrp="1"/>
          </p:cNvSpPr>
          <p:nvPr>
            <p:ph idx="1"/>
          </p:nvPr>
        </p:nvSpPr>
        <p:spPr/>
        <p:txBody>
          <a:bodyPr/>
          <a:p>
            <a:r>
              <a:rPr lang="zh-CN" altLang="en-US"/>
              <a:t>提交咨询后，可以在个人所得税</a:t>
            </a:r>
            <a:r>
              <a:rPr lang="en-US" altLang="zh-CN"/>
              <a:t>App</a:t>
            </a:r>
            <a:r>
              <a:rPr lang="zh-CN" altLang="en-US"/>
              <a:t>【个人中心】</a:t>
            </a:r>
            <a:r>
              <a:rPr lang="en-US" altLang="zh-CN"/>
              <a:t>-</a:t>
            </a:r>
            <a:r>
              <a:rPr lang="zh-CN" altLang="en-US"/>
              <a:t>【我要咨询】查看回复情况。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sym typeface="+mn-ea"/>
              </a:rPr>
              <a:t>-2</a:t>
            </a:r>
            <a:r>
              <a:rPr lang="en-US" altLang="zh-CN"/>
              <a:t>-10.</a:t>
            </a:r>
            <a:r>
              <a:rPr lang="zh-CN" altLang="en-US"/>
              <a:t>关于</a:t>
            </a:r>
            <a:endParaRPr lang="zh-CN" altLang="en-US"/>
          </a:p>
        </p:txBody>
      </p:sp>
      <p:sp>
        <p:nvSpPr>
          <p:cNvPr id="3" name="内容占位符 2"/>
          <p:cNvSpPr>
            <a:spLocks noGrp="1"/>
          </p:cNvSpPr>
          <p:nvPr>
            <p:ph idx="1"/>
          </p:nvPr>
        </p:nvSpPr>
        <p:spPr/>
        <p:txBody>
          <a:bodyPr/>
          <a:p>
            <a:r>
              <a:rPr lang="zh-CN" altLang="en-US"/>
              <a:t>在个人所得税</a:t>
            </a:r>
            <a:r>
              <a:rPr lang="en-US" altLang="zh-CN"/>
              <a:t>App</a:t>
            </a:r>
            <a:r>
              <a:rPr lang="zh-CN" altLang="en-US"/>
              <a:t>【个人中心】</a:t>
            </a:r>
            <a:r>
              <a:rPr lang="en-US" altLang="zh-CN"/>
              <a:t>-</a:t>
            </a:r>
            <a:r>
              <a:rPr lang="zh-CN" altLang="en-US"/>
              <a:t>【关于】查看是否为最新版本，如不是，请更新</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2-3-1.</a:t>
            </a:r>
            <a:r>
              <a:rPr lang="zh-CN" altLang="en-US">
                <a:sym typeface="+mn-ea"/>
              </a:rPr>
              <a:t>修改完善专项附加扣除信息</a:t>
            </a:r>
            <a:endParaRPr lang="zh-CN" altLang="en-US"/>
          </a:p>
        </p:txBody>
      </p:sp>
      <p:sp>
        <p:nvSpPr>
          <p:cNvPr id="3" name="内容占位符 2"/>
          <p:cNvSpPr>
            <a:spLocks noGrp="1"/>
          </p:cNvSpPr>
          <p:nvPr>
            <p:ph idx="1"/>
          </p:nvPr>
        </p:nvSpPr>
        <p:spPr/>
        <p:txBody>
          <a:bodyPr/>
          <a:p>
            <a:r>
              <a:rPr lang="zh-CN" altLang="en-US"/>
              <a:t>有符合条件的专项附加扣除，怎么填？</a:t>
            </a:r>
            <a:endParaRPr lang="zh-CN" altLang="en-US"/>
          </a:p>
          <a:p>
            <a:r>
              <a:rPr lang="zh-CN" altLang="en-US"/>
              <a:t>在个人所得税</a:t>
            </a:r>
            <a:r>
              <a:rPr lang="en-US" altLang="zh-CN"/>
              <a:t>App</a:t>
            </a:r>
            <a:r>
              <a:rPr lang="zh-CN" altLang="en-US"/>
              <a:t>【首页】的</a:t>
            </a:r>
            <a:r>
              <a:rPr lang="en-US" altLang="zh-CN"/>
              <a:t>“</a:t>
            </a:r>
            <a:r>
              <a:rPr lang="zh-CN" altLang="en-US"/>
              <a:t>常用业务</a:t>
            </a:r>
            <a:r>
              <a:rPr lang="en-US" altLang="zh-CN"/>
              <a:t>”</a:t>
            </a:r>
            <a:r>
              <a:rPr lang="zh-CN" altLang="en-US"/>
              <a:t>或【我要办税】，点击【专项附加扣除填报】，选择需享受扣除的年度及扣除项目，填报相关信息并提交</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2-3-1.</a:t>
            </a:r>
            <a:r>
              <a:rPr lang="zh-CN" altLang="en-US"/>
              <a:t>修改完善专项附加扣除信息</a:t>
            </a:r>
            <a:endParaRPr lang="zh-CN" altLang="en-US"/>
          </a:p>
        </p:txBody>
      </p:sp>
      <p:sp>
        <p:nvSpPr>
          <p:cNvPr id="3" name="内容占位符 2"/>
          <p:cNvSpPr>
            <a:spLocks noGrp="1"/>
          </p:cNvSpPr>
          <p:nvPr>
            <p:ph idx="1"/>
          </p:nvPr>
        </p:nvSpPr>
        <p:spPr/>
        <p:txBody>
          <a:bodyPr/>
          <a:p>
            <a:r>
              <a:rPr lang="zh-CN" altLang="en-US"/>
              <a:t>填报的专项附加扣除信息有误，怎么改？</a:t>
            </a:r>
            <a:endParaRPr lang="zh-CN" altLang="en-US"/>
          </a:p>
          <a:p>
            <a:r>
              <a:rPr lang="zh-CN" altLang="en-US"/>
              <a:t>在个人所得税</a:t>
            </a:r>
            <a:r>
              <a:rPr lang="en-US" altLang="zh-CN"/>
              <a:t>App</a:t>
            </a:r>
            <a:r>
              <a:rPr lang="zh-CN" altLang="en-US"/>
              <a:t>【首页】</a:t>
            </a:r>
            <a:r>
              <a:rPr lang="en-US" altLang="zh-CN"/>
              <a:t>“</a:t>
            </a:r>
            <a:r>
              <a:rPr lang="zh-CN" altLang="en-US"/>
              <a:t>常用业务</a:t>
            </a:r>
            <a:r>
              <a:rPr lang="en-US" altLang="zh-CN"/>
              <a:t>”</a:t>
            </a:r>
            <a:r>
              <a:rPr lang="zh-CN" altLang="en-US"/>
              <a:t>。点击【专项附加扣除信息查询】，选择扣除年度，进入认为填报有误的专项附加扣除填报详情页面，点击右上方【修改】进行修改。</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2-3-2.</a:t>
            </a:r>
            <a:r>
              <a:rPr lang="zh-CN" altLang="en-US"/>
              <a:t>子女教育</a:t>
            </a:r>
            <a:endParaRPr lang="zh-CN" altLang="en-US"/>
          </a:p>
        </p:txBody>
      </p:sp>
      <p:sp>
        <p:nvSpPr>
          <p:cNvPr id="3" name="内容占位符 2"/>
          <p:cNvSpPr>
            <a:spLocks noGrp="1"/>
          </p:cNvSpPr>
          <p:nvPr>
            <p:ph idx="1"/>
          </p:nvPr>
        </p:nvSpPr>
        <p:spPr/>
        <p:txBody>
          <a:bodyPr/>
          <a:p>
            <a:r>
              <a:rPr lang="zh-CN" altLang="en-US"/>
              <a:t>纳税人子女接受全日制学历教育的相关支出，按照每个子女每月</a:t>
            </a:r>
            <a:r>
              <a:rPr lang="en-US" altLang="zh-CN"/>
              <a:t>1000</a:t>
            </a:r>
            <a:r>
              <a:rPr lang="zh-CN" altLang="en-US"/>
              <a:t>元的标准定额扣除。年满</a:t>
            </a:r>
            <a:r>
              <a:rPr lang="en-US" altLang="zh-CN"/>
              <a:t>3</a:t>
            </a:r>
            <a:r>
              <a:rPr lang="zh-CN" altLang="en-US"/>
              <a:t>岁至小学入学前处于学前教育阶段的子女可参照执行。</a:t>
            </a:r>
            <a:endParaRPr lang="zh-CN" altLang="en-US"/>
          </a:p>
          <a:p>
            <a:r>
              <a:rPr lang="zh-CN" altLang="en-US"/>
              <a:t>父母（法定监护人）各扣除</a:t>
            </a:r>
            <a:r>
              <a:rPr lang="en-US" altLang="zh-CN"/>
              <a:t>50%</a:t>
            </a:r>
            <a:endParaRPr lang="en-US" altLang="zh-CN"/>
          </a:p>
          <a:p>
            <a:r>
              <a:rPr lang="zh-CN" altLang="en-US"/>
              <a:t>父母（法定监护人）选择一方全额扣除</a:t>
            </a:r>
            <a:endParaRPr lang="zh-CN" altLang="en-US"/>
          </a:p>
          <a:p>
            <a:r>
              <a:rPr lang="zh-CN" altLang="en-US"/>
              <a:t>具体扣除方式在一个纳税年度内不能变更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2-3-2.</a:t>
            </a:r>
            <a:r>
              <a:rPr lang="zh-CN" altLang="en-US"/>
              <a:t>子女教育</a:t>
            </a:r>
            <a:endParaRPr lang="zh-CN" altLang="en-US"/>
          </a:p>
        </p:txBody>
      </p:sp>
      <p:sp>
        <p:nvSpPr>
          <p:cNvPr id="3" name="内容占位符 2"/>
          <p:cNvSpPr>
            <a:spLocks noGrp="1"/>
          </p:cNvSpPr>
          <p:nvPr>
            <p:ph idx="1"/>
          </p:nvPr>
        </p:nvSpPr>
        <p:spPr/>
        <p:txBody>
          <a:bodyPr/>
          <a:p>
            <a:r>
              <a:rPr lang="zh-CN" altLang="en-US"/>
              <a:t>受教育阶段分为：学前教育阶段（年满</a:t>
            </a:r>
            <a:r>
              <a:rPr lang="en-US" altLang="zh-CN"/>
              <a:t>3</a:t>
            </a:r>
            <a:r>
              <a:rPr lang="zh-CN" altLang="en-US"/>
              <a:t>岁至小学入学前）、义务教育（小学、初中）、高中教育阶段（普通高中、中等职业、技工教育）、高等教育（大学专科、大学本科、硕士研究生、博士研究生）</a:t>
            </a:r>
            <a:endParaRPr lang="zh-CN" altLang="en-US"/>
          </a:p>
          <a:p>
            <a:r>
              <a:rPr lang="zh-CN" altLang="en-US"/>
              <a:t>跨阶段需要新增一条子女教育扣除记录</a:t>
            </a:r>
            <a:endParaRPr lang="zh-CN" altLang="en-US"/>
          </a:p>
          <a:p>
            <a:r>
              <a:rPr lang="zh-CN" altLang="en-US"/>
              <a:t>同一阶段只需要修改所接受教育的学校名称</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2-3-3.</a:t>
            </a:r>
            <a:r>
              <a:rPr lang="zh-CN" altLang="en-US"/>
              <a:t>继续教育</a:t>
            </a:r>
            <a:endParaRPr lang="zh-CN" altLang="en-US"/>
          </a:p>
        </p:txBody>
      </p:sp>
      <p:sp>
        <p:nvSpPr>
          <p:cNvPr id="3" name="内容占位符 2"/>
          <p:cNvSpPr>
            <a:spLocks noGrp="1"/>
          </p:cNvSpPr>
          <p:nvPr>
            <p:ph idx="1"/>
          </p:nvPr>
        </p:nvSpPr>
        <p:spPr/>
        <p:txBody>
          <a:bodyPr/>
          <a:p>
            <a:r>
              <a:rPr lang="zh-CN" altLang="en-US"/>
              <a:t>纳税人在中国境内接收学历（学位）继续教育的支出，在学历（学位）教育期间按照每月</a:t>
            </a:r>
            <a:r>
              <a:rPr lang="en-US" altLang="zh-CN"/>
              <a:t>400</a:t>
            </a:r>
            <a:r>
              <a:rPr lang="zh-CN" altLang="en-US"/>
              <a:t>元定额扣除。同一学历（学位）继续教育的扣除期限不能超过</a:t>
            </a:r>
            <a:r>
              <a:rPr lang="en-US" altLang="zh-CN"/>
              <a:t>48</a:t>
            </a:r>
            <a:r>
              <a:rPr lang="zh-CN" altLang="en-US"/>
              <a:t>个月。纳税人接受技能人员职业资格继续教育、专业技术人员职业资格继续教育的支出，在取得相关证书的当年，按照</a:t>
            </a:r>
            <a:r>
              <a:rPr lang="en-US" altLang="zh-CN"/>
              <a:t>3600</a:t>
            </a:r>
            <a:r>
              <a:rPr lang="zh-CN" altLang="en-US"/>
              <a:t>元定额扣除。</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1-1.</a:t>
            </a:r>
            <a:r>
              <a:rPr lang="zh-CN" altLang="en-US">
                <a:sym typeface="+mn-ea"/>
              </a:rPr>
              <a:t>什么是年度汇算</a:t>
            </a:r>
            <a:endParaRPr lang="zh-CN" altLang="en-US"/>
          </a:p>
        </p:txBody>
      </p:sp>
      <p:sp>
        <p:nvSpPr>
          <p:cNvPr id="3" name="内容占位符 2"/>
          <p:cNvSpPr>
            <a:spLocks noGrp="1"/>
          </p:cNvSpPr>
          <p:nvPr>
            <p:ph idx="1"/>
          </p:nvPr>
        </p:nvSpPr>
        <p:spPr/>
        <p:txBody>
          <a:bodyPr/>
          <a:p>
            <a:r>
              <a:rPr lang="zh-CN" altLang="en-US"/>
              <a:t>年度汇算应退或应补税额具体计算公式</a:t>
            </a:r>
            <a:endParaRPr lang="zh-CN" altLang="en-US"/>
          </a:p>
          <a:p>
            <a:r>
              <a:rPr lang="zh-CN" altLang="en-US"/>
              <a:t>应退或应补税额</a:t>
            </a:r>
            <a:r>
              <a:rPr lang="en-US" altLang="zh-CN"/>
              <a:t>=[(</a:t>
            </a:r>
            <a:r>
              <a:rPr lang="zh-CN" altLang="en-US"/>
              <a:t>综合所得收入额</a:t>
            </a:r>
            <a:r>
              <a:rPr lang="en-US" altLang="zh-CN"/>
              <a:t>-60000</a:t>
            </a:r>
            <a:r>
              <a:rPr lang="zh-CN" altLang="en-US"/>
              <a:t>元</a:t>
            </a:r>
            <a:r>
              <a:rPr lang="en-US" altLang="zh-CN"/>
              <a:t>-“</a:t>
            </a:r>
            <a:r>
              <a:rPr lang="zh-CN" altLang="en-US"/>
              <a:t>三险一金</a:t>
            </a:r>
            <a:r>
              <a:rPr lang="en-US" altLang="zh-CN"/>
              <a:t>”</a:t>
            </a:r>
            <a:r>
              <a:rPr lang="zh-CN" altLang="en-US"/>
              <a:t>等专项扣除</a:t>
            </a:r>
            <a:r>
              <a:rPr lang="en-US" altLang="zh-CN"/>
              <a:t>-</a:t>
            </a:r>
            <a:r>
              <a:rPr lang="zh-CN" altLang="en-US"/>
              <a:t>子女教育等专项附加扣除</a:t>
            </a:r>
            <a:r>
              <a:rPr lang="en-US" altLang="zh-CN"/>
              <a:t>-</a:t>
            </a:r>
            <a:r>
              <a:rPr lang="zh-CN" altLang="en-US"/>
              <a:t>依法确定的其他扣除</a:t>
            </a:r>
            <a:r>
              <a:rPr lang="en-US" altLang="zh-CN"/>
              <a:t>-</a:t>
            </a:r>
            <a:r>
              <a:rPr lang="zh-CN" altLang="en-US"/>
              <a:t>捐赠</a:t>
            </a:r>
            <a:r>
              <a:rPr lang="en-US" altLang="zh-CN"/>
              <a:t>)</a:t>
            </a:r>
            <a:r>
              <a:rPr lang="zh-CN" altLang="en-US"/>
              <a:t>×适用税率</a:t>
            </a:r>
            <a:r>
              <a:rPr lang="en-US" altLang="zh-CN"/>
              <a:t>-</a:t>
            </a:r>
            <a:r>
              <a:rPr lang="zh-CN" altLang="en-US"/>
              <a:t>速算扣除数</a:t>
            </a:r>
            <a:r>
              <a:rPr lang="en-US" altLang="zh-CN"/>
              <a:t>]-</a:t>
            </a:r>
            <a:r>
              <a:rPr lang="zh-CN" altLang="en-US"/>
              <a:t>纳税年度内已预缴税额</a:t>
            </a:r>
            <a:endParaRPr lang="zh-CN" altLang="en-US"/>
          </a:p>
          <a:p>
            <a:r>
              <a:rPr lang="zh-CN" altLang="en-US"/>
              <a:t>依据税法规定，年度汇算不涉及财产租赁等分类所得，以及纳税人按规定选择不并入综合所得计算纳税的全年一次性奖金等所得。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2-3-3.</a:t>
            </a:r>
            <a:r>
              <a:rPr lang="zh-CN" altLang="en-US"/>
              <a:t>继续教育</a:t>
            </a:r>
            <a:endParaRPr lang="zh-CN" altLang="en-US"/>
          </a:p>
        </p:txBody>
      </p:sp>
      <p:sp>
        <p:nvSpPr>
          <p:cNvPr id="3" name="内容占位符 2"/>
          <p:cNvSpPr>
            <a:spLocks noGrp="1"/>
          </p:cNvSpPr>
          <p:nvPr>
            <p:ph idx="1"/>
          </p:nvPr>
        </p:nvSpPr>
        <p:spPr/>
        <p:txBody>
          <a:bodyPr/>
          <a:p>
            <a:r>
              <a:rPr lang="zh-CN" altLang="en-US"/>
              <a:t>技能人员和专业技术人员职业资格证书的具体范围以中华人民共和国人力资源和社会保障部公布的国家职业资格目录为准。在此范围外的继续教育支出不能扣除。</a:t>
            </a:r>
            <a:endParaRPr lang="zh-CN" altLang="en-US"/>
          </a:p>
          <a:p>
            <a:r>
              <a:rPr lang="zh-CN" altLang="en-US"/>
              <a:t>纳税人可以登录中华人民共和国人力资源和社会保障部官网查询，或者通过</a:t>
            </a:r>
            <a:r>
              <a:rPr lang="en-US" altLang="zh-CN"/>
              <a:t>“</a:t>
            </a:r>
            <a:r>
              <a:rPr lang="zh-CN" altLang="en-US"/>
              <a:t>国务院客户端</a:t>
            </a:r>
            <a:r>
              <a:rPr lang="en-US" altLang="zh-CN"/>
              <a:t>”</a:t>
            </a:r>
            <a:r>
              <a:rPr lang="zh-CN" altLang="en-US"/>
              <a:t>小程序查询该目录。</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2-3-4.</a:t>
            </a:r>
            <a:r>
              <a:rPr lang="zh-CN" altLang="en-US"/>
              <a:t>大病医疗</a:t>
            </a:r>
            <a:endParaRPr lang="zh-CN" altLang="en-US"/>
          </a:p>
        </p:txBody>
      </p:sp>
      <p:sp>
        <p:nvSpPr>
          <p:cNvPr id="3" name="内容占位符 2"/>
          <p:cNvSpPr>
            <a:spLocks noGrp="1"/>
          </p:cNvSpPr>
          <p:nvPr>
            <p:ph idx="1"/>
          </p:nvPr>
        </p:nvSpPr>
        <p:spPr/>
        <p:txBody>
          <a:bodyPr/>
          <a:p>
            <a:r>
              <a:rPr lang="zh-CN" altLang="en-US"/>
              <a:t>在一个纳税年度内，纳税人发生的与基本医保相关的医药费用支出，扣除医保报销后个人负担（指医保目录范围内的自付部分）累计超过</a:t>
            </a:r>
            <a:r>
              <a:rPr lang="en-US" altLang="zh-CN"/>
              <a:t>15000</a:t>
            </a:r>
            <a:r>
              <a:rPr lang="zh-CN" altLang="en-US"/>
              <a:t>元的部分，有纳税人在办理年度汇算时，在</a:t>
            </a:r>
            <a:r>
              <a:rPr lang="en-US" altLang="zh-CN"/>
              <a:t>80000</a:t>
            </a:r>
            <a:r>
              <a:rPr lang="zh-CN" altLang="en-US"/>
              <a:t>元限额内据实扣除。</a:t>
            </a:r>
            <a:endParaRPr lang="zh-CN" altLang="en-US"/>
          </a:p>
          <a:p>
            <a:r>
              <a:rPr lang="zh-CN" altLang="en-US"/>
              <a:t>纳税人及其配偶、未成年子女发生的医药费用支出，分别计算扣除额。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2-3-4.</a:t>
            </a:r>
            <a:r>
              <a:rPr lang="zh-CN" altLang="en-US"/>
              <a:t>大病医疗</a:t>
            </a:r>
            <a:endParaRPr lang="zh-CN" altLang="en-US"/>
          </a:p>
        </p:txBody>
      </p:sp>
      <p:sp>
        <p:nvSpPr>
          <p:cNvPr id="3" name="内容占位符 2"/>
          <p:cNvSpPr>
            <a:spLocks noGrp="1"/>
          </p:cNvSpPr>
          <p:nvPr>
            <p:ph idx="1"/>
          </p:nvPr>
        </p:nvSpPr>
        <p:spPr/>
        <p:txBody>
          <a:bodyPr/>
          <a:p>
            <a:r>
              <a:rPr lang="zh-CN" altLang="en-US"/>
              <a:t>自付部分</a:t>
            </a:r>
            <a:r>
              <a:rPr lang="en-US" altLang="zh-CN"/>
              <a:t>-15000</a:t>
            </a:r>
            <a:endParaRPr lang="en-US" altLang="zh-CN"/>
          </a:p>
          <a:p>
            <a:r>
              <a:rPr lang="zh-CN" altLang="en-US"/>
              <a:t>大于</a:t>
            </a:r>
            <a:r>
              <a:rPr lang="en-US" altLang="zh-CN"/>
              <a:t>80000</a:t>
            </a:r>
            <a:r>
              <a:rPr lang="zh-CN" altLang="en-US"/>
              <a:t>按照</a:t>
            </a:r>
            <a:r>
              <a:rPr lang="en-US" altLang="zh-CN"/>
              <a:t>8</a:t>
            </a:r>
            <a:r>
              <a:rPr lang="zh-CN" altLang="en-US"/>
              <a:t>万元扣除</a:t>
            </a:r>
            <a:endParaRPr lang="zh-CN" altLang="en-US"/>
          </a:p>
          <a:p>
            <a:r>
              <a:rPr lang="zh-CN" altLang="en-US"/>
              <a:t>小于</a:t>
            </a:r>
            <a:r>
              <a:rPr lang="en-US" altLang="zh-CN"/>
              <a:t>80000</a:t>
            </a:r>
            <a:r>
              <a:rPr lang="zh-CN" altLang="en-US"/>
              <a:t>据实扣除</a:t>
            </a:r>
            <a:endParaRPr lang="zh-CN" altLang="en-US"/>
          </a:p>
          <a:p>
            <a:r>
              <a:rPr lang="zh-CN" altLang="en-US"/>
              <a:t>如果自付部分小于</a:t>
            </a:r>
            <a:r>
              <a:rPr lang="en-US" altLang="zh-CN"/>
              <a:t>15000</a:t>
            </a:r>
            <a:r>
              <a:rPr lang="zh-CN" altLang="en-US"/>
              <a:t>不存在可扣除金额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2-3-4.</a:t>
            </a:r>
            <a:r>
              <a:rPr lang="zh-CN" altLang="en-US"/>
              <a:t>大病医疗</a:t>
            </a:r>
            <a:endParaRPr lang="zh-CN" altLang="en-US"/>
          </a:p>
        </p:txBody>
      </p:sp>
      <p:sp>
        <p:nvSpPr>
          <p:cNvPr id="3" name="内容占位符 2"/>
          <p:cNvSpPr>
            <a:spLocks noGrp="1"/>
          </p:cNvSpPr>
          <p:nvPr>
            <p:ph idx="1"/>
          </p:nvPr>
        </p:nvSpPr>
        <p:spPr/>
        <p:txBody>
          <a:bodyPr/>
          <a:p>
            <a:r>
              <a:rPr lang="zh-CN" altLang="en-US"/>
              <a:t>为便于有需要的纳税人填报大病医疗支出，日常发生的医疗支出凭据需留存好，以备申报时使用。</a:t>
            </a:r>
            <a:endParaRPr lang="zh-CN" altLang="en-US"/>
          </a:p>
          <a:p>
            <a:r>
              <a:rPr lang="zh-CN" altLang="en-US"/>
              <a:t>国家医保局提供了互联网查询服务，使用</a:t>
            </a:r>
            <a:r>
              <a:rPr lang="en-US" altLang="zh-CN"/>
              <a:t>“</a:t>
            </a:r>
            <a:r>
              <a:rPr lang="zh-CN" altLang="en-US"/>
              <a:t>国家医保服务平台</a:t>
            </a:r>
            <a:r>
              <a:rPr lang="en-US" altLang="zh-CN"/>
              <a:t>”App</a:t>
            </a:r>
            <a:endParaRPr lang="en-US" altLang="zh-CN"/>
          </a:p>
          <a:p>
            <a:pPr marL="0" indent="0">
              <a:buNone/>
            </a:pPr>
            <a:r>
              <a:rPr lang="zh-CN" altLang="en-US"/>
              <a:t>注册、登录、激活医保电子凭证后，首页</a:t>
            </a:r>
            <a:r>
              <a:rPr lang="en-US" altLang="zh-CN"/>
              <a:t>“</a:t>
            </a:r>
            <a:r>
              <a:rPr lang="zh-CN" altLang="en-US"/>
              <a:t>年度费用汇总查询</a:t>
            </a:r>
            <a:r>
              <a:rPr lang="en-US" altLang="zh-CN"/>
              <a:t>”</a:t>
            </a:r>
            <a:r>
              <a:rPr lang="zh-CN" altLang="en-US"/>
              <a:t>模块查询。查询结果中</a:t>
            </a:r>
            <a:r>
              <a:rPr lang="en-US" altLang="zh-CN"/>
              <a:t>“</a:t>
            </a:r>
            <a:r>
              <a:rPr lang="zh-CN" altLang="en-US"/>
              <a:t>符合大病医疗个税抵扣政策金额</a:t>
            </a:r>
            <a:r>
              <a:rPr lang="en-US" altLang="zh-CN"/>
              <a:t>”</a:t>
            </a:r>
            <a:r>
              <a:rPr lang="zh-CN" altLang="en-US"/>
              <a:t>即为可扣除金额。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2-3-5.</a:t>
            </a:r>
            <a:r>
              <a:rPr lang="zh-CN" altLang="en-US"/>
              <a:t>住房贷款利息</a:t>
            </a:r>
            <a:endParaRPr lang="zh-CN" altLang="en-US"/>
          </a:p>
        </p:txBody>
      </p:sp>
      <p:sp>
        <p:nvSpPr>
          <p:cNvPr id="3" name="内容占位符 2"/>
          <p:cNvSpPr>
            <a:spLocks noGrp="1"/>
          </p:cNvSpPr>
          <p:nvPr>
            <p:ph idx="1"/>
          </p:nvPr>
        </p:nvSpPr>
        <p:spPr/>
        <p:txBody>
          <a:bodyPr/>
          <a:p>
            <a:r>
              <a:rPr lang="zh-CN" altLang="en-US"/>
              <a:t>纳税人本人或者配偶单独或者共同使用商业银行或者住房公积金个人住房贷款为本人或者其配偶购买中国境内住房，发生的首套住房贷款利息支出，在实际发生贷款利息的年度，按照每月</a:t>
            </a:r>
            <a:r>
              <a:rPr lang="en-US" altLang="zh-CN"/>
              <a:t>1000</a:t>
            </a:r>
            <a:r>
              <a:rPr lang="zh-CN" altLang="en-US"/>
              <a:t>元的标准定额扣除，扣除期限最长不超过</a:t>
            </a:r>
            <a:r>
              <a:rPr lang="en-US" altLang="zh-CN"/>
              <a:t>240</a:t>
            </a:r>
            <a:r>
              <a:rPr lang="zh-CN" altLang="en-US"/>
              <a:t>个月。</a:t>
            </a:r>
            <a:endParaRPr lang="zh-CN" altLang="en-US"/>
          </a:p>
          <a:p>
            <a:r>
              <a:rPr lang="zh-CN" altLang="en-US"/>
              <a:t>如果是夫妻双方婚前分别购买住房发生的首套房住房贷款利息：选择一套房由购买方扣除或对各自购买住房分别按扣除标准的</a:t>
            </a:r>
            <a:r>
              <a:rPr lang="en-US" altLang="zh-CN"/>
              <a:t>50%</a:t>
            </a:r>
            <a:r>
              <a:rPr lang="zh-CN" altLang="en-US"/>
              <a:t>扣除。</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2-3-5.</a:t>
            </a:r>
            <a:r>
              <a:rPr lang="zh-CN" altLang="en-US"/>
              <a:t>住房贷款利息</a:t>
            </a:r>
            <a:endParaRPr lang="zh-CN" altLang="en-US"/>
          </a:p>
        </p:txBody>
      </p:sp>
      <p:sp>
        <p:nvSpPr>
          <p:cNvPr id="3" name="内容占位符 2"/>
          <p:cNvSpPr>
            <a:spLocks noGrp="1"/>
          </p:cNvSpPr>
          <p:nvPr>
            <p:ph idx="1"/>
          </p:nvPr>
        </p:nvSpPr>
        <p:spPr/>
        <p:txBody>
          <a:bodyPr/>
          <a:p>
            <a:r>
              <a:rPr lang="zh-CN" altLang="en-US"/>
              <a:t>首套住房贷款是指购买住房享受首套住房贷款利率的住房贷款</a:t>
            </a:r>
            <a:endParaRPr lang="zh-CN" altLang="en-US"/>
          </a:p>
          <a:p>
            <a:r>
              <a:rPr lang="zh-CN" altLang="en-US"/>
              <a:t>纳税人只能享受一次首套住房贷款的利息扣除</a:t>
            </a:r>
            <a:endParaRPr lang="zh-CN" altLang="en-US"/>
          </a:p>
          <a:p>
            <a:r>
              <a:rPr lang="zh-CN" altLang="en-US"/>
              <a:t>不得与住房租金专项附加扣除同时享受</a:t>
            </a:r>
            <a:endParaRPr lang="zh-CN" altLang="en-US"/>
          </a:p>
          <a:p>
            <a:r>
              <a:rPr lang="zh-CN" altLang="en-US"/>
              <a:t>具体扣除方式在一个纳税年度内不得变更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2-3-6.</a:t>
            </a:r>
            <a:r>
              <a:rPr lang="zh-CN" altLang="en-US"/>
              <a:t>住房租金</a:t>
            </a:r>
            <a:endParaRPr lang="zh-CN" altLang="en-US"/>
          </a:p>
        </p:txBody>
      </p:sp>
      <p:sp>
        <p:nvSpPr>
          <p:cNvPr id="3" name="内容占位符 2"/>
          <p:cNvSpPr>
            <a:spLocks noGrp="1"/>
          </p:cNvSpPr>
          <p:nvPr>
            <p:ph idx="1"/>
          </p:nvPr>
        </p:nvSpPr>
        <p:spPr/>
        <p:txBody>
          <a:bodyPr/>
          <a:p>
            <a:r>
              <a:rPr lang="zh-CN" altLang="zh-CN"/>
              <a:t>纳税人在主要工作城市没有自有住房而发生的住房租金支出，可以按照一定标准定额扣除。</a:t>
            </a:r>
            <a:endParaRPr lang="zh-CN" altLang="zh-CN"/>
          </a:p>
          <a:p>
            <a:r>
              <a:rPr lang="zh-CN" altLang="en-US"/>
              <a:t>太原市</a:t>
            </a:r>
            <a:r>
              <a:rPr lang="en-US" altLang="zh-CN"/>
              <a:t>1500</a:t>
            </a:r>
            <a:r>
              <a:rPr lang="zh-CN" altLang="en-US"/>
              <a:t>元</a:t>
            </a:r>
            <a:r>
              <a:rPr lang="en-US" altLang="zh-CN"/>
              <a:t>/</a:t>
            </a:r>
            <a:r>
              <a:rPr lang="zh-CN" altLang="en-US"/>
              <a:t>月</a:t>
            </a:r>
            <a:endParaRPr lang="zh-CN" altLang="en-US"/>
          </a:p>
          <a:p>
            <a:r>
              <a:rPr lang="zh-CN" altLang="en-US"/>
              <a:t>大同市</a:t>
            </a:r>
            <a:r>
              <a:rPr lang="en-US" altLang="zh-CN"/>
              <a:t>1100</a:t>
            </a:r>
            <a:r>
              <a:rPr lang="zh-CN" altLang="en-US"/>
              <a:t>元</a:t>
            </a:r>
            <a:r>
              <a:rPr lang="en-US" altLang="zh-CN"/>
              <a:t>/</a:t>
            </a:r>
            <a:r>
              <a:rPr lang="zh-CN" altLang="en-US"/>
              <a:t>月</a:t>
            </a:r>
            <a:endParaRPr lang="zh-CN" altLang="en-US"/>
          </a:p>
          <a:p>
            <a:r>
              <a:rPr lang="zh-CN" altLang="en-US"/>
              <a:t>其他</a:t>
            </a:r>
            <a:r>
              <a:rPr lang="en-US" altLang="zh-CN"/>
              <a:t>800</a:t>
            </a:r>
            <a:r>
              <a:rPr lang="zh-CN" altLang="en-US"/>
              <a:t>元</a:t>
            </a:r>
            <a:r>
              <a:rPr lang="en-US" altLang="zh-CN"/>
              <a:t>/</a:t>
            </a:r>
            <a:r>
              <a:rPr lang="zh-CN" altLang="en-US"/>
              <a:t>月</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2-3-6.</a:t>
            </a:r>
            <a:r>
              <a:rPr lang="zh-CN" altLang="en-US"/>
              <a:t>住房租金</a:t>
            </a:r>
            <a:endParaRPr lang="zh-CN" altLang="en-US"/>
          </a:p>
        </p:txBody>
      </p:sp>
      <p:sp>
        <p:nvSpPr>
          <p:cNvPr id="3" name="内容占位符 2"/>
          <p:cNvSpPr>
            <a:spLocks noGrp="1"/>
          </p:cNvSpPr>
          <p:nvPr>
            <p:ph idx="1"/>
          </p:nvPr>
        </p:nvSpPr>
        <p:spPr/>
        <p:txBody>
          <a:bodyPr/>
          <a:p>
            <a:r>
              <a:rPr lang="zh-CN" altLang="en-US"/>
              <a:t>纳税人的配偶在纳税人的主要工作城市有自有住房的，视同纳税人在主要工作城市有自有住房。</a:t>
            </a:r>
            <a:endParaRPr lang="zh-CN" altLang="en-US"/>
          </a:p>
          <a:p>
            <a:r>
              <a:rPr lang="zh-CN" altLang="en-US"/>
              <a:t>纳税人及其配偶在一个纳税年度内不能同时分别享受住房贷款利息和住房租金专项附加扣除。</a:t>
            </a:r>
            <a:endParaRPr lang="zh-CN" altLang="en-US"/>
          </a:p>
          <a:p>
            <a:r>
              <a:rPr lang="zh-CN" altLang="en-US"/>
              <a:t>主要工作城市是指纳税人任职受雇的直辖市、计划单列市、副省级城市、地级市（地区、州、盟）全部行政区域范围；纳税人无任职受雇单位的，为受理其综合所得年度汇算的税务机关所在城市。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2-3-7.</a:t>
            </a:r>
            <a:r>
              <a:rPr lang="zh-CN" altLang="en-US"/>
              <a:t>赡养老人</a:t>
            </a:r>
            <a:endParaRPr lang="zh-CN" altLang="en-US"/>
          </a:p>
        </p:txBody>
      </p:sp>
      <p:sp>
        <p:nvSpPr>
          <p:cNvPr id="3" name="内容占位符 2"/>
          <p:cNvSpPr>
            <a:spLocks noGrp="1"/>
          </p:cNvSpPr>
          <p:nvPr>
            <p:ph idx="1"/>
          </p:nvPr>
        </p:nvSpPr>
        <p:spPr/>
        <p:txBody>
          <a:bodyPr/>
          <a:p>
            <a:r>
              <a:rPr lang="zh-CN" altLang="en-US"/>
              <a:t>赡养一位及以上年满</a:t>
            </a:r>
            <a:r>
              <a:rPr lang="en-US" altLang="zh-CN"/>
              <a:t>60</a:t>
            </a:r>
            <a:r>
              <a:rPr lang="zh-CN" altLang="en-US"/>
              <a:t>岁的父母，子女均已去世的年满</a:t>
            </a:r>
            <a:r>
              <a:rPr lang="en-US" altLang="zh-CN"/>
              <a:t>60</a:t>
            </a:r>
            <a:r>
              <a:rPr lang="zh-CN" altLang="en-US"/>
              <a:t>岁的祖父母、外祖父母的支出</a:t>
            </a:r>
            <a:endParaRPr lang="zh-CN" altLang="en-US"/>
          </a:p>
          <a:p>
            <a:r>
              <a:rPr lang="zh-CN" altLang="en-US"/>
              <a:t>独生子女 </a:t>
            </a:r>
            <a:r>
              <a:rPr lang="en-US" altLang="zh-CN"/>
              <a:t>2000</a:t>
            </a:r>
            <a:r>
              <a:rPr lang="zh-CN" altLang="en-US"/>
              <a:t>元</a:t>
            </a:r>
            <a:r>
              <a:rPr lang="en-US" altLang="zh-CN"/>
              <a:t>/</a:t>
            </a:r>
            <a:r>
              <a:rPr lang="zh-CN" altLang="en-US"/>
              <a:t>月</a:t>
            </a:r>
            <a:endParaRPr lang="zh-CN" altLang="en-US"/>
          </a:p>
          <a:p>
            <a:r>
              <a:rPr lang="zh-CN" altLang="en-US"/>
              <a:t>非独生子女 每人不超过</a:t>
            </a:r>
            <a:r>
              <a:rPr lang="en-US" altLang="zh-CN"/>
              <a:t>1000</a:t>
            </a:r>
            <a:r>
              <a:rPr lang="zh-CN" altLang="en-US"/>
              <a:t>元</a:t>
            </a:r>
            <a:r>
              <a:rPr lang="en-US" altLang="zh-CN"/>
              <a:t>/</a:t>
            </a:r>
            <a:r>
              <a:rPr lang="zh-CN" altLang="en-US"/>
              <a:t>月</a:t>
            </a:r>
            <a:endParaRPr lang="zh-CN" altLang="en-US"/>
          </a:p>
          <a:p>
            <a:r>
              <a:rPr lang="zh-CN" altLang="en-US"/>
              <a:t>扣除金额不随被赡养老人的人数增加而叠加扣除</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2-3-8.</a:t>
            </a:r>
            <a:r>
              <a:rPr lang="zh-CN" altLang="en-US"/>
              <a:t>选择专项附加扣除申报方式</a:t>
            </a:r>
            <a:endParaRPr lang="zh-CN" altLang="en-US"/>
          </a:p>
        </p:txBody>
      </p:sp>
      <p:sp>
        <p:nvSpPr>
          <p:cNvPr id="3" name="内容占位符 2"/>
          <p:cNvSpPr>
            <a:spLocks noGrp="1"/>
          </p:cNvSpPr>
          <p:nvPr>
            <p:ph idx="1"/>
          </p:nvPr>
        </p:nvSpPr>
        <p:spPr/>
        <p:txBody>
          <a:bodyPr/>
          <a:p>
            <a:r>
              <a:rPr lang="zh-CN" altLang="en-US"/>
              <a:t>通过扣缴义务人申报</a:t>
            </a:r>
            <a:endParaRPr lang="zh-CN" altLang="en-US"/>
          </a:p>
          <a:p>
            <a:r>
              <a:rPr lang="zh-CN" altLang="en-US"/>
              <a:t>综合所得年度自行申报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1-2.</a:t>
            </a:r>
            <a:r>
              <a:rPr lang="zh-CN" altLang="en-US">
                <a:sym typeface="+mn-ea"/>
              </a:rPr>
              <a:t>为什么要办理年度汇算</a:t>
            </a:r>
            <a:endParaRPr lang="zh-CN" altLang="en-US"/>
          </a:p>
        </p:txBody>
      </p:sp>
      <p:sp>
        <p:nvSpPr>
          <p:cNvPr id="3" name="内容占位符 2"/>
          <p:cNvSpPr>
            <a:spLocks noGrp="1"/>
          </p:cNvSpPr>
          <p:nvPr>
            <p:ph idx="1"/>
          </p:nvPr>
        </p:nvSpPr>
        <p:spPr/>
        <p:txBody>
          <a:bodyPr/>
          <a:p>
            <a:r>
              <a:rPr lang="zh-CN" altLang="en-US"/>
              <a:t>一是通过年度汇算可以更好保障纳税人的合法权益。</a:t>
            </a:r>
            <a:endParaRPr lang="zh-CN" altLang="en-US"/>
          </a:p>
          <a:p>
            <a:r>
              <a:rPr lang="zh-CN" altLang="en-US"/>
              <a:t>二是通过年度汇算可以更加准确计算纳税人综合所得全年应纳的个人所得税。</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2-3-9.</a:t>
            </a:r>
            <a:r>
              <a:rPr lang="zh-CN" altLang="en-US"/>
              <a:t>更换扣缴义务人</a:t>
            </a:r>
            <a:endParaRPr lang="zh-CN" altLang="en-US"/>
          </a:p>
        </p:txBody>
      </p:sp>
      <p:sp>
        <p:nvSpPr>
          <p:cNvPr id="3" name="内容占位符 2"/>
          <p:cNvSpPr>
            <a:spLocks noGrp="1"/>
          </p:cNvSpPr>
          <p:nvPr>
            <p:ph idx="1"/>
          </p:nvPr>
        </p:nvSpPr>
        <p:spPr/>
        <p:txBody>
          <a:bodyPr/>
          <a:p>
            <a:r>
              <a:rPr lang="zh-CN" altLang="en-US"/>
              <a:t>在个人所得税</a:t>
            </a:r>
            <a:r>
              <a:rPr lang="en-US" altLang="zh-CN"/>
              <a:t>App</a:t>
            </a:r>
            <a:r>
              <a:rPr lang="zh-CN" altLang="en-US"/>
              <a:t>【首页】</a:t>
            </a:r>
            <a:r>
              <a:rPr lang="en-US" altLang="zh-CN"/>
              <a:t>“</a:t>
            </a:r>
            <a:r>
              <a:rPr lang="zh-CN" altLang="en-US"/>
              <a:t>常用业务</a:t>
            </a:r>
            <a:r>
              <a:rPr lang="en-US" altLang="zh-CN"/>
              <a:t>”</a:t>
            </a:r>
            <a:r>
              <a:rPr lang="zh-CN" altLang="en-US"/>
              <a:t>，点击【专项附加扣除信息查询】，进入扣除项目</a:t>
            </a:r>
            <a:r>
              <a:rPr lang="en-US" altLang="zh-CN"/>
              <a:t>“</a:t>
            </a:r>
            <a:r>
              <a:rPr lang="zh-CN" altLang="en-US"/>
              <a:t>填报详情</a:t>
            </a:r>
            <a:r>
              <a:rPr lang="en-US" altLang="zh-CN"/>
              <a:t>”</a:t>
            </a:r>
            <a:r>
              <a:rPr lang="zh-CN" altLang="en-US"/>
              <a:t>页面，再点击页面右下方【修改】</a:t>
            </a:r>
            <a:r>
              <a:rPr lang="en-US" altLang="zh-CN"/>
              <a:t>-</a:t>
            </a:r>
            <a:r>
              <a:rPr lang="zh-CN" altLang="en-US"/>
              <a:t>【修改申报方式】</a:t>
            </a:r>
            <a:r>
              <a:rPr lang="en-US" altLang="zh-CN"/>
              <a:t>-</a:t>
            </a:r>
            <a:r>
              <a:rPr lang="zh-CN" altLang="en-US"/>
              <a:t>【通过扣缴义务人申报】，选择新单位做人扣缴义务人后点击【确认修改】</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2-4-1.</a:t>
            </a:r>
            <a:r>
              <a:rPr lang="zh-CN" altLang="en-US"/>
              <a:t>查询收入纳税明细</a:t>
            </a:r>
            <a:endParaRPr lang="zh-CN" altLang="en-US"/>
          </a:p>
        </p:txBody>
      </p:sp>
      <p:sp>
        <p:nvSpPr>
          <p:cNvPr id="3" name="内容占位符 2"/>
          <p:cNvSpPr>
            <a:spLocks noGrp="1"/>
          </p:cNvSpPr>
          <p:nvPr>
            <p:ph idx="1"/>
          </p:nvPr>
        </p:nvSpPr>
        <p:spPr/>
        <p:txBody>
          <a:bodyPr/>
          <a:p>
            <a:r>
              <a:rPr lang="zh-CN" altLang="en-US"/>
              <a:t>通过个人所得税</a:t>
            </a:r>
            <a:r>
              <a:rPr lang="en-US" altLang="zh-CN"/>
              <a:t>App</a:t>
            </a:r>
            <a:r>
              <a:rPr lang="zh-CN" altLang="en-US"/>
              <a:t>【首页】</a:t>
            </a:r>
            <a:r>
              <a:rPr lang="en-US" altLang="zh-CN"/>
              <a:t>-</a:t>
            </a:r>
            <a:r>
              <a:rPr lang="zh-CN" altLang="en-US"/>
              <a:t>【收入纳税明细查询】，查询了解相关单位扣缴申报收入及税款等相关信息。</a:t>
            </a:r>
            <a:endParaRPr lang="zh-CN" altLang="en-US"/>
          </a:p>
          <a:p>
            <a:r>
              <a:rPr lang="zh-CN" altLang="en-US"/>
              <a:t>扣缴义务人所代扣的税款，依据税法规定，应当在次月</a:t>
            </a:r>
            <a:r>
              <a:rPr lang="en-US" altLang="zh-CN"/>
              <a:t>15</a:t>
            </a:r>
            <a:r>
              <a:rPr lang="zh-CN" altLang="en-US"/>
              <a:t>日前向税务机关办理全员全额扣缴申报，报送涉税资料，并解缴代扣的税款。</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2-4-2.</a:t>
            </a:r>
            <a:r>
              <a:rPr lang="zh-CN" altLang="en-US">
                <a:sym typeface="+mn-ea"/>
              </a:rPr>
              <a:t>查询收入纳税明细</a:t>
            </a:r>
            <a:endParaRPr lang="zh-CN" altLang="en-US"/>
          </a:p>
        </p:txBody>
      </p:sp>
      <p:sp>
        <p:nvSpPr>
          <p:cNvPr id="3" name="内容占位符 2"/>
          <p:cNvSpPr>
            <a:spLocks noGrp="1"/>
          </p:cNvSpPr>
          <p:nvPr>
            <p:ph idx="1"/>
          </p:nvPr>
        </p:nvSpPr>
        <p:spPr/>
        <p:txBody>
          <a:bodyPr/>
          <a:p>
            <a:r>
              <a:rPr lang="zh-CN" altLang="en-US"/>
              <a:t>发现扣缴义务人申报的收入、扣除或者缴税信息与实际情况不一致，与扣缴义务人联系核实相关情况，如果确实为扣缴义务人申报错误，由其更正预扣预缴申报后，再办理年度汇算；</a:t>
            </a:r>
            <a:endParaRPr lang="zh-CN" altLang="en-US"/>
          </a:p>
          <a:p>
            <a:r>
              <a:rPr lang="zh-CN" altLang="en-US"/>
              <a:t>如果扣缴义务人已经注销，或者无法联系，纳税人可以按照实际情况办理年度汇算，但需要保存好相关资料备税务机关核实。</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612505" cy="749935"/>
          </a:xfrm>
        </p:spPr>
        <p:txBody>
          <a:bodyPr/>
          <a:p>
            <a:r>
              <a:rPr lang="en-US" altLang="zh-CN"/>
              <a:t>2-4-3.</a:t>
            </a:r>
            <a:r>
              <a:rPr lang="zh-CN" altLang="en-US"/>
              <a:t>收入纳税明细</a:t>
            </a:r>
            <a:r>
              <a:rPr lang="en-US" altLang="zh-CN"/>
              <a:t>——</a:t>
            </a:r>
            <a:r>
              <a:rPr lang="zh-CN" altLang="en-US"/>
              <a:t>工资、薪金</a:t>
            </a:r>
            <a:endParaRPr lang="zh-CN" altLang="en-US"/>
          </a:p>
        </p:txBody>
      </p:sp>
      <p:sp>
        <p:nvSpPr>
          <p:cNvPr id="3" name="内容占位符 2"/>
          <p:cNvSpPr>
            <a:spLocks noGrp="1"/>
          </p:cNvSpPr>
          <p:nvPr>
            <p:ph idx="1"/>
          </p:nvPr>
        </p:nvSpPr>
        <p:spPr/>
        <p:txBody>
          <a:bodyPr/>
          <a:p>
            <a:r>
              <a:rPr lang="zh-CN" altLang="en-US"/>
              <a:t>工资、薪金所得，是指个人因任职或者受雇取得的工资、薪金、奖金、年终加薪、劳动分红、津贴、补贴以及与任职或者受雇有关的其他所得。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2-4-4.</a:t>
            </a:r>
            <a:r>
              <a:rPr lang="zh-CN" altLang="en-US"/>
              <a:t>收入纳税明细</a:t>
            </a:r>
            <a:r>
              <a:rPr lang="en-US" altLang="zh-CN"/>
              <a:t>——</a:t>
            </a:r>
            <a:r>
              <a:rPr lang="zh-CN" altLang="en-US"/>
              <a:t>劳务报酬</a:t>
            </a:r>
            <a:endParaRPr lang="zh-CN" altLang="en-US"/>
          </a:p>
        </p:txBody>
      </p:sp>
      <p:sp>
        <p:nvSpPr>
          <p:cNvPr id="3" name="内容占位符 2"/>
          <p:cNvSpPr>
            <a:spLocks noGrp="1"/>
          </p:cNvSpPr>
          <p:nvPr>
            <p:ph idx="1"/>
          </p:nvPr>
        </p:nvSpPr>
        <p:spPr/>
        <p:txBody>
          <a:bodyPr/>
          <a:p>
            <a:r>
              <a:rPr lang="zh-CN" altLang="en-US"/>
              <a:t>劳务报酬所得，是指个人从事劳务取得的所得，包括从事设计、装潢、安装、制图、化验、测试、医疗、法律、会计、咨询、讲学、翻译、审稿、书画、雕刻、影视、录音、录像、演出、表演、广告、展览、技术服务、介绍服务、经纪服务、代办服务、以及其他劳务取得的所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2-4-5.</a:t>
            </a:r>
            <a:r>
              <a:rPr lang="zh-CN" altLang="en-US"/>
              <a:t>收入纳税明细</a:t>
            </a:r>
            <a:r>
              <a:rPr lang="en-US" altLang="zh-CN"/>
              <a:t>——</a:t>
            </a:r>
            <a:r>
              <a:rPr lang="zh-CN" altLang="en-US"/>
              <a:t>稿酬</a:t>
            </a:r>
            <a:endParaRPr lang="zh-CN" altLang="en-US"/>
          </a:p>
        </p:txBody>
      </p:sp>
      <p:sp>
        <p:nvSpPr>
          <p:cNvPr id="3" name="内容占位符 2"/>
          <p:cNvSpPr>
            <a:spLocks noGrp="1"/>
          </p:cNvSpPr>
          <p:nvPr>
            <p:ph idx="1"/>
          </p:nvPr>
        </p:nvSpPr>
        <p:spPr/>
        <p:txBody>
          <a:bodyPr/>
          <a:p>
            <a:r>
              <a:rPr lang="zh-CN" altLang="en-US"/>
              <a:t>稿酬所得，是指个人因其作品以图书、报刊等形式出版、发表而取得的所得。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648065" cy="749935"/>
          </a:xfrm>
        </p:spPr>
        <p:txBody>
          <a:bodyPr/>
          <a:p>
            <a:r>
              <a:rPr lang="en-US" altLang="zh-CN"/>
              <a:t>2-4-6.</a:t>
            </a:r>
            <a:r>
              <a:rPr lang="zh-CN" altLang="en-US"/>
              <a:t>收入纳税明细</a:t>
            </a:r>
            <a:r>
              <a:rPr lang="en-US" altLang="zh-CN"/>
              <a:t>——</a:t>
            </a:r>
            <a:r>
              <a:rPr lang="zh-CN" altLang="en-US"/>
              <a:t>特许权使用费</a:t>
            </a:r>
            <a:endParaRPr lang="zh-CN" altLang="en-US"/>
          </a:p>
        </p:txBody>
      </p:sp>
      <p:sp>
        <p:nvSpPr>
          <p:cNvPr id="3" name="内容占位符 2"/>
          <p:cNvSpPr>
            <a:spLocks noGrp="1"/>
          </p:cNvSpPr>
          <p:nvPr>
            <p:ph idx="1"/>
          </p:nvPr>
        </p:nvSpPr>
        <p:spPr/>
        <p:txBody>
          <a:bodyPr/>
          <a:p>
            <a:r>
              <a:rPr lang="zh-CN" altLang="en-US"/>
              <a:t>特许权使用费所得，是指个人提供专利权、商标权、著作权、非专利技术以及其他特许权的使用权取得的所得。提供著作权的使用权取得的所得，不包括稿酬所得。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2-4-7.</a:t>
            </a:r>
            <a:r>
              <a:rPr lang="zh-CN" altLang="en-US"/>
              <a:t>收入纳税明细</a:t>
            </a:r>
            <a:r>
              <a:rPr lang="en-US" altLang="zh-CN"/>
              <a:t>——</a:t>
            </a:r>
            <a:r>
              <a:rPr lang="zh-CN" altLang="en-US"/>
              <a:t>专项扣除</a:t>
            </a:r>
            <a:endParaRPr lang="zh-CN" altLang="en-US"/>
          </a:p>
        </p:txBody>
      </p:sp>
      <p:sp>
        <p:nvSpPr>
          <p:cNvPr id="3" name="内容占位符 2"/>
          <p:cNvSpPr>
            <a:spLocks noGrp="1"/>
          </p:cNvSpPr>
          <p:nvPr>
            <p:ph idx="1"/>
          </p:nvPr>
        </p:nvSpPr>
        <p:spPr/>
        <p:txBody>
          <a:bodyPr/>
          <a:p>
            <a:r>
              <a:rPr lang="zh-CN" altLang="en-US"/>
              <a:t>专项扣除包括居民个人按照国家规定的范围和标准缴纳的基本养老保险、基本医疗保险、失业保险等社会保险费和住房公积金等。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2-4-8.</a:t>
            </a:r>
            <a:r>
              <a:rPr lang="zh-CN" altLang="en-US"/>
              <a:t>收入纳税明细</a:t>
            </a:r>
            <a:r>
              <a:rPr lang="en-US" altLang="zh-CN"/>
              <a:t>——</a:t>
            </a:r>
            <a:r>
              <a:rPr lang="zh-CN" altLang="en-US"/>
              <a:t>其他扣除</a:t>
            </a:r>
            <a:endParaRPr lang="zh-CN" altLang="en-US"/>
          </a:p>
        </p:txBody>
      </p:sp>
      <p:sp>
        <p:nvSpPr>
          <p:cNvPr id="3" name="内容占位符 2"/>
          <p:cNvSpPr>
            <a:spLocks noGrp="1"/>
          </p:cNvSpPr>
          <p:nvPr>
            <p:ph idx="1"/>
          </p:nvPr>
        </p:nvSpPr>
        <p:spPr/>
        <p:txBody>
          <a:bodyPr/>
          <a:p>
            <a:r>
              <a:rPr lang="zh-CN" altLang="en-US"/>
              <a:t>依法确定的其他扣除，包括个人缴付符合国家规定的企业年金、职业年金，个人购买符合国家规定的商业健康保险、税收递延型商业养老保险的支出，以及国务院规定可以扣除的其他项目。</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2-4-9.</a:t>
            </a:r>
            <a:r>
              <a:rPr lang="zh-CN" altLang="en-US"/>
              <a:t>收入纳税明细查询</a:t>
            </a:r>
            <a:r>
              <a:rPr lang="en-US" altLang="zh-CN"/>
              <a:t>——</a:t>
            </a:r>
            <a:r>
              <a:rPr lang="zh-CN" altLang="en-US"/>
              <a:t>捐赠</a:t>
            </a:r>
            <a:endParaRPr lang="zh-CN" altLang="en-US"/>
          </a:p>
        </p:txBody>
      </p:sp>
      <p:sp>
        <p:nvSpPr>
          <p:cNvPr id="3" name="内容占位符 2"/>
          <p:cNvSpPr>
            <a:spLocks noGrp="1"/>
          </p:cNvSpPr>
          <p:nvPr>
            <p:ph idx="1"/>
          </p:nvPr>
        </p:nvSpPr>
        <p:spPr/>
        <p:txBody>
          <a:bodyPr/>
          <a:p>
            <a:r>
              <a:rPr lang="zh-CN" altLang="en-US"/>
              <a:t>个人通过中华人民共和国境内公益性社会组织、县级以上人民政府及其部门等国家机关，向教育、扶贫、济困等工艺慈善事业的捐赠，发生的公益捐赠支出，可以按照个人所得税法有关规定在计算应纳税所得额时扣除，捐赠额未超过申报的应纳税所得额</a:t>
            </a:r>
            <a:r>
              <a:rPr lang="en-US" altLang="zh-CN"/>
              <a:t>30%</a:t>
            </a:r>
            <a:r>
              <a:rPr lang="zh-CN" altLang="en-US"/>
              <a:t>的部分，可以从其已纳税所得额中扣除；国务院规定对公益慈善事业捐赠实行全额税前扣除的，从其规定。</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1-3.</a:t>
            </a:r>
            <a:r>
              <a:rPr lang="zh-CN" altLang="en-US"/>
              <a:t>年度汇算的对象</a:t>
            </a:r>
            <a:endParaRPr lang="zh-CN" altLang="en-US"/>
          </a:p>
        </p:txBody>
      </p:sp>
      <p:sp>
        <p:nvSpPr>
          <p:cNvPr id="3" name="内容占位符 2"/>
          <p:cNvSpPr>
            <a:spLocks noGrp="1"/>
          </p:cNvSpPr>
          <p:nvPr>
            <p:ph idx="1"/>
          </p:nvPr>
        </p:nvSpPr>
        <p:spPr/>
        <p:txBody>
          <a:bodyPr/>
          <a:p>
            <a:r>
              <a:rPr lang="zh-CN" altLang="en-US"/>
              <a:t>个人所得税以所得人为纳税人，以支付所得的单位或者</a:t>
            </a:r>
            <a:r>
              <a:rPr lang="zh-CN" altLang="en-US">
                <a:solidFill>
                  <a:schemeClr val="tx1"/>
                </a:solidFill>
              </a:rPr>
              <a:t>个人为</a:t>
            </a:r>
            <a:r>
              <a:rPr lang="zh-CN" altLang="en-US"/>
              <a:t>扣缴义务人。</a:t>
            </a:r>
            <a:endParaRPr lang="zh-CN" altLang="en-US"/>
          </a:p>
          <a:p>
            <a:r>
              <a:rPr lang="zh-CN" altLang="en-US"/>
              <a:t>如果纳税人取得综合所得，那么向其支付工资、薪金，劳务报酬，稿酬，特许权使用费所得的单位或个人就是扣缴义务人。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813800" cy="749935"/>
          </a:xfrm>
        </p:spPr>
        <p:txBody>
          <a:bodyPr/>
          <a:p>
            <a:r>
              <a:rPr lang="en-US" altLang="zh-CN"/>
              <a:t>2-4-10.</a:t>
            </a:r>
            <a:r>
              <a:rPr lang="zh-CN" altLang="en-US"/>
              <a:t>收入纳税明细</a:t>
            </a:r>
            <a:r>
              <a:rPr lang="en-US" altLang="zh-CN"/>
              <a:t>——</a:t>
            </a:r>
            <a:r>
              <a:rPr lang="zh-CN" altLang="en-US"/>
              <a:t>已申报税额</a:t>
            </a:r>
            <a:endParaRPr lang="zh-CN" altLang="en-US"/>
          </a:p>
        </p:txBody>
      </p:sp>
      <p:sp>
        <p:nvSpPr>
          <p:cNvPr id="3" name="内容占位符 2"/>
          <p:cNvSpPr>
            <a:spLocks noGrp="1"/>
          </p:cNvSpPr>
          <p:nvPr>
            <p:ph idx="1"/>
          </p:nvPr>
        </p:nvSpPr>
        <p:spPr/>
        <p:txBody>
          <a:bodyPr/>
          <a:p>
            <a:r>
              <a:rPr lang="zh-CN" altLang="en-US"/>
              <a:t>已申报税额是指预扣预缴环节已申报的税款。</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600440" cy="749935"/>
          </a:xfrm>
        </p:spPr>
        <p:txBody>
          <a:bodyPr/>
          <a:p>
            <a:r>
              <a:rPr lang="en-US" altLang="zh-CN"/>
              <a:t>2-4-11.</a:t>
            </a:r>
            <a:r>
              <a:rPr lang="zh-CN" altLang="en-US"/>
              <a:t>已申报税额</a:t>
            </a:r>
            <a:r>
              <a:rPr lang="en-US" altLang="zh-CN"/>
              <a:t>——</a:t>
            </a:r>
            <a:r>
              <a:rPr lang="zh-CN" altLang="en-US"/>
              <a:t>正常工资薪金</a:t>
            </a:r>
            <a:endParaRPr lang="zh-CN" altLang="en-US"/>
          </a:p>
        </p:txBody>
      </p:sp>
      <p:sp>
        <p:nvSpPr>
          <p:cNvPr id="3" name="内容占位符 2"/>
          <p:cNvSpPr>
            <a:spLocks noGrp="1"/>
          </p:cNvSpPr>
          <p:nvPr>
            <p:ph idx="1"/>
          </p:nvPr>
        </p:nvSpPr>
        <p:spPr/>
        <p:txBody>
          <a:bodyPr/>
          <a:p>
            <a:r>
              <a:rPr lang="zh-CN" altLang="en-US"/>
              <a:t>扣缴义务人向居民个人支付工资、薪金所得时，按照累计预扣法计算预扣税款，并按月办理全员全额扣缴申报的税额。</a:t>
            </a:r>
            <a:endParaRPr lang="zh-CN" altLang="en-US"/>
          </a:p>
          <a:p>
            <a:r>
              <a:rPr lang="zh-CN" altLang="en-US"/>
              <a:t>（</a:t>
            </a:r>
            <a:r>
              <a:rPr lang="en-US" altLang="zh-CN"/>
              <a:t>1</a:t>
            </a:r>
            <a:r>
              <a:rPr lang="zh-CN" altLang="en-US"/>
              <a:t>）计算累计预扣预缴应纳税所得额</a:t>
            </a:r>
            <a:endParaRPr lang="zh-CN" altLang="en-US"/>
          </a:p>
          <a:p>
            <a:r>
              <a:rPr lang="zh-CN" altLang="en-US"/>
              <a:t>累计预扣预缴应纳税所得额</a:t>
            </a:r>
            <a:r>
              <a:rPr lang="en-US" altLang="zh-CN"/>
              <a:t>=</a:t>
            </a:r>
            <a:r>
              <a:rPr lang="zh-CN" altLang="en-US"/>
              <a:t>累计收入</a:t>
            </a:r>
            <a:r>
              <a:rPr lang="en-US" altLang="zh-CN"/>
              <a:t>-</a:t>
            </a:r>
            <a:r>
              <a:rPr lang="zh-CN" altLang="en-US"/>
              <a:t>累计免税收入</a:t>
            </a:r>
            <a:r>
              <a:rPr lang="en-US" altLang="zh-CN"/>
              <a:t>-</a:t>
            </a:r>
            <a:r>
              <a:rPr lang="zh-CN" altLang="en-US"/>
              <a:t>累计减除费用</a:t>
            </a:r>
            <a:r>
              <a:rPr lang="en-US" altLang="zh-CN"/>
              <a:t>-</a:t>
            </a:r>
            <a:r>
              <a:rPr lang="zh-CN" altLang="en-US"/>
              <a:t>累计专项扣除</a:t>
            </a:r>
            <a:r>
              <a:rPr lang="en-US" altLang="zh-CN"/>
              <a:t>-</a:t>
            </a:r>
            <a:r>
              <a:rPr lang="zh-CN" altLang="en-US"/>
              <a:t>累计专项附加扣除</a:t>
            </a:r>
            <a:r>
              <a:rPr lang="en-US" altLang="zh-CN"/>
              <a:t>-</a:t>
            </a:r>
            <a:r>
              <a:rPr lang="zh-CN" altLang="en-US"/>
              <a:t>累计依法确定的其他扣除</a:t>
            </a:r>
            <a:r>
              <a:rPr lang="en-US" altLang="zh-CN"/>
              <a:t>-</a:t>
            </a:r>
            <a:r>
              <a:rPr lang="zh-CN" altLang="en-US"/>
              <a:t>累计准予扣除的捐赠额</a:t>
            </a:r>
            <a:endParaRPr lang="zh-CN" altLang="en-US"/>
          </a:p>
          <a:p>
            <a:r>
              <a:rPr lang="zh-CN" altLang="en-US"/>
              <a:t>（</a:t>
            </a:r>
            <a:r>
              <a:rPr lang="en-US" altLang="zh-CN"/>
              <a:t>2</a:t>
            </a:r>
            <a:r>
              <a:rPr lang="zh-CN" altLang="en-US"/>
              <a:t>）计算本期应预扣预缴税额</a:t>
            </a:r>
            <a:endParaRPr lang="zh-CN" altLang="en-US"/>
          </a:p>
          <a:p>
            <a:r>
              <a:rPr lang="zh-CN" altLang="en-US"/>
              <a:t>本期应预扣预缴税额</a:t>
            </a:r>
            <a:r>
              <a:rPr lang="en-US" altLang="zh-CN"/>
              <a:t>=</a:t>
            </a:r>
            <a:r>
              <a:rPr lang="zh-CN" altLang="en-US"/>
              <a:t>（累计预扣预缴应纳税所得额×预扣率</a:t>
            </a:r>
            <a:r>
              <a:rPr lang="en-US" altLang="zh-CN"/>
              <a:t>-</a:t>
            </a:r>
            <a:r>
              <a:rPr lang="zh-CN" altLang="en-US"/>
              <a:t>速算扣除数）</a:t>
            </a:r>
            <a:r>
              <a:rPr lang="en-US" altLang="zh-CN"/>
              <a:t>-</a:t>
            </a:r>
            <a:r>
              <a:rPr lang="zh-CN" altLang="en-US"/>
              <a:t>累计减免税额</a:t>
            </a:r>
            <a:r>
              <a:rPr lang="en-US" altLang="zh-CN"/>
              <a:t>-</a:t>
            </a:r>
            <a:r>
              <a:rPr lang="zh-CN" altLang="en-US"/>
              <a:t>累计已预扣预缴税额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828530" cy="749935"/>
          </a:xfrm>
        </p:spPr>
        <p:txBody>
          <a:bodyPr/>
          <a:p>
            <a:r>
              <a:rPr lang="en-US" altLang="zh-CN"/>
              <a:t>2-4-12.</a:t>
            </a:r>
            <a:r>
              <a:rPr lang="zh-CN" altLang="en-US"/>
              <a:t>已申报税额</a:t>
            </a:r>
            <a:r>
              <a:rPr lang="en-US" altLang="zh-CN"/>
              <a:t>——</a:t>
            </a:r>
            <a:r>
              <a:rPr lang="zh-CN" altLang="en-US"/>
              <a:t>全年一次性奖金</a:t>
            </a:r>
            <a:endParaRPr lang="zh-CN" altLang="en-US"/>
          </a:p>
        </p:txBody>
      </p:sp>
      <p:sp>
        <p:nvSpPr>
          <p:cNvPr id="3" name="内容占位符 2"/>
          <p:cNvSpPr>
            <a:spLocks noGrp="1"/>
          </p:cNvSpPr>
          <p:nvPr>
            <p:ph idx="1"/>
          </p:nvPr>
        </p:nvSpPr>
        <p:spPr/>
        <p:txBody>
          <a:bodyPr/>
          <a:p>
            <a:r>
              <a:rPr lang="zh-CN" altLang="en-US"/>
              <a:t>扣缴义务人向居民个人支付符合规定的全年一次性奖金，在</a:t>
            </a:r>
            <a:r>
              <a:rPr lang="en-US" altLang="zh-CN"/>
              <a:t>2021</a:t>
            </a:r>
            <a:r>
              <a:rPr lang="zh-CN" altLang="en-US"/>
              <a:t>年</a:t>
            </a:r>
            <a:r>
              <a:rPr lang="en-US" altLang="zh-CN"/>
              <a:t>12</a:t>
            </a:r>
            <a:r>
              <a:rPr lang="zh-CN" altLang="en-US"/>
              <a:t>月</a:t>
            </a:r>
            <a:r>
              <a:rPr lang="en-US" altLang="zh-CN"/>
              <a:t>31</a:t>
            </a:r>
            <a:r>
              <a:rPr lang="zh-CN" altLang="en-US"/>
              <a:t>日前选择不并入当年综合所得，单独计算纳税的金额。</a:t>
            </a:r>
            <a:endParaRPr lang="zh-CN" altLang="en-US"/>
          </a:p>
          <a:p>
            <a:r>
              <a:rPr lang="zh-CN" altLang="en-US"/>
              <a:t>第一步，以全年一次性奖金收入除以</a:t>
            </a:r>
            <a:r>
              <a:rPr lang="en-US" altLang="zh-CN"/>
              <a:t>12</a:t>
            </a:r>
            <a:r>
              <a:rPr lang="zh-CN" altLang="en-US"/>
              <a:t>个月得到的数额，按照按月换算后的综合所得税率表，确定适用税率和速算扣除数；</a:t>
            </a:r>
            <a:endParaRPr lang="zh-CN" altLang="en-US"/>
          </a:p>
          <a:p>
            <a:r>
              <a:rPr lang="zh-CN" altLang="en-US"/>
              <a:t>第二步，将全年一次性奖金的收入全额，乘以查找的适用税率，减去对应的速算扣除数，即为应纳税额。</a:t>
            </a:r>
            <a:endParaRPr lang="zh-CN" altLang="en-US"/>
          </a:p>
          <a:p>
            <a:r>
              <a:rPr lang="zh-CN" altLang="en-US"/>
              <a:t>注意：在一个纳税年度内，对每一个纳税人，该计税办法只允许采用一次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10925175" cy="749935"/>
          </a:xfrm>
        </p:spPr>
        <p:txBody>
          <a:bodyPr>
            <a:normAutofit fontScale="90000"/>
          </a:bodyPr>
          <a:p>
            <a:r>
              <a:rPr lang="en-US" altLang="zh-CN"/>
              <a:t>2-4-13.</a:t>
            </a:r>
            <a:r>
              <a:rPr lang="zh-CN" altLang="en-US"/>
              <a:t>已申报税额</a:t>
            </a:r>
            <a:r>
              <a:rPr lang="en-US" altLang="zh-CN"/>
              <a:t>——</a:t>
            </a:r>
            <a:r>
              <a:rPr lang="zh-CN" altLang="en-US"/>
              <a:t>劳务报酬（一般和其他非连续）</a:t>
            </a:r>
            <a:endParaRPr lang="zh-CN" altLang="en-US"/>
          </a:p>
        </p:txBody>
      </p:sp>
      <p:sp>
        <p:nvSpPr>
          <p:cNvPr id="3" name="内容占位符 2"/>
          <p:cNvSpPr>
            <a:spLocks noGrp="1"/>
          </p:cNvSpPr>
          <p:nvPr>
            <p:ph idx="1"/>
          </p:nvPr>
        </p:nvSpPr>
        <p:spPr/>
        <p:txBody>
          <a:bodyPr/>
          <a:p>
            <a:r>
              <a:rPr lang="zh-CN" altLang="en-US"/>
              <a:t>（</a:t>
            </a:r>
            <a:r>
              <a:rPr lang="en-US" altLang="zh-CN"/>
              <a:t>1</a:t>
            </a:r>
            <a:r>
              <a:rPr lang="zh-CN" altLang="en-US"/>
              <a:t>）计算预扣预缴应纳税所得额。劳务报酬所得以每次收入额为预扣预缴应纳税所得额。劳务报酬所得以每次收入减除费用后的余额为收入额，预扣预缴税款时，劳务报酬所得每次收入不超过</a:t>
            </a:r>
            <a:r>
              <a:rPr lang="en-US" altLang="zh-CN"/>
              <a:t>4000</a:t>
            </a:r>
            <a:r>
              <a:rPr lang="zh-CN" altLang="en-US"/>
              <a:t>元的，减除费用按</a:t>
            </a:r>
            <a:r>
              <a:rPr lang="en-US" altLang="zh-CN"/>
              <a:t>800</a:t>
            </a:r>
            <a:r>
              <a:rPr lang="zh-CN" altLang="en-US"/>
              <a:t>元计算；每次收入</a:t>
            </a:r>
            <a:r>
              <a:rPr lang="en-US" altLang="zh-CN"/>
              <a:t>4000</a:t>
            </a:r>
            <a:r>
              <a:rPr lang="zh-CN" altLang="en-US"/>
              <a:t>元以上的，减除费用按收入的</a:t>
            </a:r>
            <a:r>
              <a:rPr lang="en-US" altLang="zh-CN"/>
              <a:t>20%</a:t>
            </a:r>
            <a:r>
              <a:rPr lang="zh-CN" altLang="en-US"/>
              <a:t>计算。</a:t>
            </a:r>
            <a:endParaRPr lang="zh-CN" altLang="en-US"/>
          </a:p>
          <a:p>
            <a:r>
              <a:rPr lang="zh-CN" altLang="en-US"/>
              <a:t>（</a:t>
            </a:r>
            <a:r>
              <a:rPr lang="en-US" altLang="zh-CN"/>
              <a:t>2</a:t>
            </a:r>
            <a:r>
              <a:rPr lang="zh-CN" altLang="en-US"/>
              <a:t>）计算预扣预缴应纳税额。根据预扣预缴应纳税所得额乘以适用预扣率计算应预扣预缴税额。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321165" cy="749935"/>
          </a:xfrm>
        </p:spPr>
        <p:txBody>
          <a:bodyPr/>
          <a:p>
            <a:r>
              <a:rPr lang="en-US" altLang="zh-CN"/>
              <a:t>2-4-14.</a:t>
            </a:r>
            <a:r>
              <a:rPr lang="zh-CN" altLang="en-US"/>
              <a:t>已申报税额</a:t>
            </a:r>
            <a:r>
              <a:rPr lang="en-US" altLang="zh-CN"/>
              <a:t>——</a:t>
            </a:r>
            <a:r>
              <a:rPr lang="zh-CN" altLang="en-US"/>
              <a:t>佣金收入</a:t>
            </a:r>
            <a:endParaRPr lang="zh-CN" altLang="en-US"/>
          </a:p>
        </p:txBody>
      </p:sp>
      <p:sp>
        <p:nvSpPr>
          <p:cNvPr id="3" name="内容占位符 2"/>
          <p:cNvSpPr>
            <a:spLocks noGrp="1"/>
          </p:cNvSpPr>
          <p:nvPr>
            <p:ph idx="1"/>
          </p:nvPr>
        </p:nvSpPr>
        <p:spPr/>
        <p:txBody>
          <a:bodyPr/>
          <a:p>
            <a:r>
              <a:rPr lang="en-US" altLang="zh-CN"/>
              <a:t>“</a:t>
            </a:r>
            <a:r>
              <a:rPr lang="zh-CN" altLang="en-US"/>
              <a:t>证券经纪人、保险营销员佣金收入</a:t>
            </a:r>
            <a:r>
              <a:rPr lang="en-US" altLang="zh-CN"/>
              <a:t>”</a:t>
            </a:r>
            <a:r>
              <a:rPr lang="zh-CN" altLang="en-US"/>
              <a:t>，以不含增值税的收入减除</a:t>
            </a:r>
            <a:r>
              <a:rPr lang="en-US" altLang="zh-CN"/>
              <a:t>20%</a:t>
            </a:r>
            <a:r>
              <a:rPr lang="zh-CN" altLang="en-US"/>
              <a:t>的费用后的余额，再减去展业成本以及附加税费后，按累计预扣法计算预扣预缴的税款。其中，展业成本按照不含增值税的佣金收入减除</a:t>
            </a:r>
            <a:r>
              <a:rPr lang="en-US" altLang="zh-CN"/>
              <a:t>20%</a:t>
            </a:r>
            <a:r>
              <a:rPr lang="zh-CN" altLang="en-US"/>
              <a:t>费用后余额的</a:t>
            </a:r>
            <a:r>
              <a:rPr lang="en-US" altLang="zh-CN"/>
              <a:t>25%</a:t>
            </a:r>
            <a:r>
              <a:rPr lang="zh-CN" altLang="en-US"/>
              <a:t>计算。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768840" cy="749935"/>
          </a:xfrm>
        </p:spPr>
        <p:txBody>
          <a:bodyPr/>
          <a:p>
            <a:r>
              <a:rPr lang="en-US" altLang="zh-CN"/>
              <a:t>2-4-15</a:t>
            </a:r>
            <a:r>
              <a:rPr lang="zh-CN" altLang="en-US"/>
              <a:t>已申报税额</a:t>
            </a:r>
            <a:r>
              <a:rPr lang="en-US" altLang="zh-CN"/>
              <a:t>——</a:t>
            </a:r>
            <a:r>
              <a:rPr lang="zh-CN" altLang="en-US"/>
              <a:t>其他连续劳务报酬</a:t>
            </a:r>
            <a:endParaRPr lang="zh-CN" altLang="en-US"/>
          </a:p>
        </p:txBody>
      </p:sp>
      <p:sp>
        <p:nvSpPr>
          <p:cNvPr id="3" name="内容占位符 2"/>
          <p:cNvSpPr>
            <a:spLocks noGrp="1"/>
          </p:cNvSpPr>
          <p:nvPr>
            <p:ph idx="1"/>
          </p:nvPr>
        </p:nvSpPr>
        <p:spPr/>
        <p:txBody>
          <a:bodyPr/>
          <a:p>
            <a:r>
              <a:rPr lang="en-US" altLang="zh-CN"/>
              <a:t>2020</a:t>
            </a:r>
            <a:r>
              <a:rPr lang="zh-CN" altLang="en-US"/>
              <a:t>年</a:t>
            </a:r>
            <a:r>
              <a:rPr lang="en-US" altLang="zh-CN"/>
              <a:t>7</a:t>
            </a:r>
            <a:r>
              <a:rPr lang="zh-CN" altLang="en-US"/>
              <a:t>月</a:t>
            </a:r>
            <a:r>
              <a:rPr lang="en-US" altLang="zh-CN"/>
              <a:t>1</a:t>
            </a:r>
            <a:r>
              <a:rPr lang="zh-CN" altLang="en-US"/>
              <a:t>日起，扣缴义务人支付给正在接受全日制学历教育的学生因实习取得的劳务报酬所得</a:t>
            </a:r>
            <a:endParaRPr lang="zh-CN" altLang="en-US"/>
          </a:p>
          <a:p>
            <a:r>
              <a:rPr lang="zh-CN" altLang="en-US"/>
              <a:t>按累计预扣法计算预扣预缴税款</a:t>
            </a:r>
            <a:endParaRPr lang="zh-CN" altLang="en-US"/>
          </a:p>
          <a:p>
            <a:r>
              <a:rPr lang="zh-CN" altLang="en-US"/>
              <a:t>本期应预扣预缴税额</a:t>
            </a:r>
            <a:r>
              <a:rPr lang="en-US" altLang="zh-CN"/>
              <a:t>=</a:t>
            </a:r>
            <a:r>
              <a:rPr lang="zh-CN" altLang="en-US"/>
              <a:t>（累计收入额</a:t>
            </a:r>
            <a:r>
              <a:rPr lang="en-US" altLang="zh-CN"/>
              <a:t>-</a:t>
            </a:r>
            <a:r>
              <a:rPr lang="zh-CN" altLang="en-US"/>
              <a:t>累计减除费用）×预扣率</a:t>
            </a:r>
            <a:r>
              <a:rPr lang="en-US" altLang="zh-CN"/>
              <a:t>-</a:t>
            </a:r>
            <a:r>
              <a:rPr lang="zh-CN" altLang="en-US"/>
              <a:t>速算扣除数</a:t>
            </a:r>
            <a:r>
              <a:rPr lang="en-US" altLang="zh-CN"/>
              <a:t>-</a:t>
            </a:r>
            <a:r>
              <a:rPr lang="zh-CN" altLang="en-US"/>
              <a:t>累计减免税额</a:t>
            </a:r>
            <a:r>
              <a:rPr lang="en-US" altLang="zh-CN"/>
              <a:t>-</a:t>
            </a:r>
            <a:r>
              <a:rPr lang="zh-CN" altLang="en-US"/>
              <a:t>累计已预扣预缴税额</a:t>
            </a:r>
            <a:endParaRPr lang="zh-CN" altLang="en-US"/>
          </a:p>
          <a:p>
            <a:r>
              <a:rPr lang="zh-CN" altLang="en-US"/>
              <a:t>累计减除费用按照</a:t>
            </a:r>
            <a:r>
              <a:rPr lang="en-US" altLang="zh-CN"/>
              <a:t>5000</a:t>
            </a:r>
            <a:r>
              <a:rPr lang="zh-CN" altLang="en-US"/>
              <a:t>元</a:t>
            </a:r>
            <a:r>
              <a:rPr lang="en-US" altLang="zh-CN"/>
              <a:t>/</a:t>
            </a:r>
            <a:r>
              <a:rPr lang="zh-CN" altLang="en-US"/>
              <a:t>月乘以纳税人在本单位开始实习月份起至本月的实习月份数计算。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2-4-16</a:t>
            </a:r>
            <a:r>
              <a:rPr lang="zh-CN" altLang="en-US"/>
              <a:t>已申报税额</a:t>
            </a:r>
            <a:r>
              <a:rPr lang="en-US" altLang="zh-CN"/>
              <a:t>——</a:t>
            </a:r>
            <a:r>
              <a:rPr lang="zh-CN" altLang="en-US"/>
              <a:t>稿酬</a:t>
            </a:r>
            <a:endParaRPr lang="zh-CN" altLang="en-US"/>
          </a:p>
        </p:txBody>
      </p:sp>
      <p:sp>
        <p:nvSpPr>
          <p:cNvPr id="3" name="内容占位符 2"/>
          <p:cNvSpPr>
            <a:spLocks noGrp="1"/>
          </p:cNvSpPr>
          <p:nvPr>
            <p:ph idx="1"/>
          </p:nvPr>
        </p:nvSpPr>
        <p:spPr/>
        <p:txBody>
          <a:bodyPr/>
          <a:p>
            <a:r>
              <a:rPr lang="zh-CN" altLang="zh-CN"/>
              <a:t>（</a:t>
            </a:r>
            <a:r>
              <a:rPr lang="en-US" altLang="zh-CN"/>
              <a:t>1</a:t>
            </a:r>
            <a:r>
              <a:rPr lang="zh-CN" altLang="zh-CN"/>
              <a:t>）计算预扣预缴应纳税所得额。稿酬所得以每次收入额为预扣预缴应纳税所得额。稿酬所得的收入额以收入减除费用后的余额，减按</a:t>
            </a:r>
            <a:r>
              <a:rPr lang="en-US" altLang="zh-CN"/>
              <a:t>70%</a:t>
            </a:r>
            <a:r>
              <a:rPr lang="zh-CN" altLang="en-US"/>
              <a:t>计算。预扣预缴税款时，稿酬所得每次收入不超过</a:t>
            </a:r>
            <a:r>
              <a:rPr lang="en-US" altLang="zh-CN"/>
              <a:t>4000</a:t>
            </a:r>
            <a:r>
              <a:rPr lang="zh-CN" altLang="en-US"/>
              <a:t>元的，减除费用按</a:t>
            </a:r>
            <a:r>
              <a:rPr lang="en-US" altLang="zh-CN"/>
              <a:t>800</a:t>
            </a:r>
            <a:r>
              <a:rPr lang="zh-CN" altLang="en-US"/>
              <a:t>元计算；每次收入</a:t>
            </a:r>
            <a:r>
              <a:rPr lang="en-US" altLang="zh-CN"/>
              <a:t>4000</a:t>
            </a:r>
            <a:r>
              <a:rPr lang="zh-CN" altLang="en-US"/>
              <a:t>元以上的，减除费用按收入的</a:t>
            </a:r>
            <a:r>
              <a:rPr lang="en-US" altLang="zh-CN"/>
              <a:t>20%</a:t>
            </a:r>
            <a:r>
              <a:rPr lang="zh-CN" altLang="en-US"/>
              <a:t>计算。</a:t>
            </a:r>
            <a:endParaRPr lang="zh-CN" altLang="en-US"/>
          </a:p>
          <a:p>
            <a:r>
              <a:rPr lang="zh-CN" altLang="en-US"/>
              <a:t>（</a:t>
            </a:r>
            <a:r>
              <a:rPr lang="en-US" altLang="zh-CN"/>
              <a:t>2</a:t>
            </a:r>
            <a:r>
              <a:rPr lang="zh-CN" altLang="en-US"/>
              <a:t>）计算预扣预缴应纳税额。根据预扣预缴应纳税所得额乘以</a:t>
            </a:r>
            <a:r>
              <a:rPr lang="en-US" altLang="zh-CN"/>
              <a:t>20%</a:t>
            </a:r>
            <a:r>
              <a:rPr lang="zh-CN" altLang="en-US"/>
              <a:t>的比例预扣率计算应预扣预缴税额。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333865" cy="749935"/>
          </a:xfrm>
        </p:spPr>
        <p:txBody>
          <a:bodyPr/>
          <a:p>
            <a:r>
              <a:rPr lang="en-US" altLang="zh-CN"/>
              <a:t>2-4-17</a:t>
            </a:r>
            <a:r>
              <a:rPr lang="zh-CN" altLang="en-US"/>
              <a:t>已申报税额</a:t>
            </a:r>
            <a:r>
              <a:rPr lang="en-US" altLang="zh-CN"/>
              <a:t>——</a:t>
            </a:r>
            <a:r>
              <a:rPr lang="zh-CN" altLang="en-US"/>
              <a:t>特许权使用费</a:t>
            </a:r>
            <a:endParaRPr lang="zh-CN" altLang="en-US"/>
          </a:p>
        </p:txBody>
      </p:sp>
      <p:sp>
        <p:nvSpPr>
          <p:cNvPr id="3" name="内容占位符 2"/>
          <p:cNvSpPr>
            <a:spLocks noGrp="1"/>
          </p:cNvSpPr>
          <p:nvPr>
            <p:ph idx="1"/>
          </p:nvPr>
        </p:nvSpPr>
        <p:spPr/>
        <p:txBody>
          <a:bodyPr/>
          <a:p>
            <a:pPr marL="0" indent="0">
              <a:buNone/>
            </a:pPr>
            <a:r>
              <a:rPr lang="zh-CN" altLang="en-US"/>
              <a:t>（</a:t>
            </a:r>
            <a:r>
              <a:rPr lang="en-US" altLang="zh-CN"/>
              <a:t>1</a:t>
            </a:r>
            <a:r>
              <a:rPr lang="zh-CN" altLang="en-US"/>
              <a:t>）计算预扣预缴应纳税所得额。特许权使用费所得以每次收入额为预扣预缴应纳税所得额。特许权使用费所得以收入减除费用后的余额为收入额，预扣预缴税款时，特许权使用费所得每次收入不超过</a:t>
            </a:r>
            <a:r>
              <a:rPr lang="en-US" altLang="zh-CN"/>
              <a:t>4000</a:t>
            </a:r>
            <a:r>
              <a:rPr lang="zh-CN" altLang="en-US"/>
              <a:t>元的，减除费用按</a:t>
            </a:r>
            <a:r>
              <a:rPr lang="en-US" altLang="zh-CN"/>
              <a:t>800</a:t>
            </a:r>
            <a:r>
              <a:rPr lang="zh-CN" altLang="en-US"/>
              <a:t>元计算；每次收入</a:t>
            </a:r>
            <a:r>
              <a:rPr lang="en-US" altLang="zh-CN"/>
              <a:t>4000</a:t>
            </a:r>
            <a:r>
              <a:rPr lang="zh-CN" altLang="en-US"/>
              <a:t>元以上的，减除费用按收入的</a:t>
            </a:r>
            <a:r>
              <a:rPr lang="en-US" altLang="zh-CN"/>
              <a:t>20%</a:t>
            </a:r>
            <a:r>
              <a:rPr lang="zh-CN" altLang="en-US"/>
              <a:t>计算。</a:t>
            </a:r>
            <a:endParaRPr lang="zh-CN" altLang="en-US"/>
          </a:p>
          <a:p>
            <a:pPr marL="0" indent="0">
              <a:buNone/>
            </a:pPr>
            <a:r>
              <a:rPr lang="zh-CN" altLang="en-US"/>
              <a:t>（</a:t>
            </a:r>
            <a:r>
              <a:rPr lang="en-US" altLang="zh-CN"/>
              <a:t>2</a:t>
            </a:r>
            <a:r>
              <a:rPr lang="zh-CN" altLang="en-US"/>
              <a:t>）计算预扣预缴应纳税额。根据预扣预缴应纳税所得额乘以</a:t>
            </a:r>
            <a:r>
              <a:rPr lang="en-US" altLang="zh-CN"/>
              <a:t>20%</a:t>
            </a:r>
            <a:r>
              <a:rPr lang="zh-CN" altLang="en-US"/>
              <a:t>的比例预扣率计算应预扣预缴税额。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三、年度汇算申报指引</a:t>
            </a:r>
            <a:r>
              <a:rPr lang="en-US" altLang="zh-CN"/>
              <a:t>-</a:t>
            </a:r>
            <a:r>
              <a:rPr lang="zh-CN" altLang="en-US"/>
              <a:t>自己办</a:t>
            </a:r>
            <a:endParaRPr lang="zh-CN" altLang="en-US"/>
          </a:p>
        </p:txBody>
      </p:sp>
      <p:sp>
        <p:nvSpPr>
          <p:cNvPr id="3" name="内容占位符 2"/>
          <p:cNvSpPr>
            <a:spLocks noGrp="1"/>
          </p:cNvSpPr>
          <p:nvPr>
            <p:ph idx="1"/>
          </p:nvPr>
        </p:nvSpPr>
        <p:spPr/>
        <p:txBody>
          <a:bodyPr/>
          <a:p>
            <a:r>
              <a:rPr lang="zh-CN" altLang="en-US"/>
              <a:t>自己办：个人所得税</a:t>
            </a:r>
            <a:r>
              <a:rPr lang="en-US" altLang="zh-CN"/>
              <a:t>A</a:t>
            </a:r>
            <a:r>
              <a:rPr lang="en-US" altLang="zh-CN"/>
              <a:t>pp</a:t>
            </a:r>
            <a:endParaRPr lang="en-US" altLang="zh-CN"/>
          </a:p>
          <a:p>
            <a:r>
              <a:rPr lang="zh-CN" altLang="en-US"/>
              <a:t>自己办：自然人电子税务局网页端</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3-1-1.</a:t>
            </a:r>
            <a:r>
              <a:rPr lang="zh-CN" altLang="en-US"/>
              <a:t>简易申报</a:t>
            </a:r>
            <a:endParaRPr lang="zh-CN" altLang="en-US"/>
          </a:p>
        </p:txBody>
      </p:sp>
      <p:sp>
        <p:nvSpPr>
          <p:cNvPr id="3" name="内容占位符 2"/>
          <p:cNvSpPr>
            <a:spLocks noGrp="1"/>
          </p:cNvSpPr>
          <p:nvPr>
            <p:ph idx="1"/>
          </p:nvPr>
        </p:nvSpPr>
        <p:spPr/>
        <p:txBody>
          <a:bodyPr/>
          <a:p>
            <a:r>
              <a:rPr lang="zh-CN" altLang="en-US"/>
              <a:t>对于未取得境外所得的纳税人，年综合所得收入额不超过</a:t>
            </a:r>
            <a:r>
              <a:rPr lang="en-US" altLang="zh-CN"/>
              <a:t>6</a:t>
            </a:r>
            <a:r>
              <a:rPr lang="zh-CN" altLang="en-US"/>
              <a:t>万元且预缴过个人所得税的，可以选择简易申报方式，只需确认已缴税额、填写本人银行卡账户信息，即可通过网络实现快捷申请退税。</a:t>
            </a:r>
            <a:endParaRPr lang="zh-CN" altLang="en-US"/>
          </a:p>
          <a:p>
            <a:r>
              <a:rPr lang="zh-CN" altLang="en-US"/>
              <a:t>系统默认进入简易申报页面，如果有需要，可以切换为标准申报，对收入、扣除等信息进行调整。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1-4.</a:t>
            </a:r>
            <a:r>
              <a:rPr lang="zh-CN" altLang="en-US"/>
              <a:t>居民个人和非居民个人</a:t>
            </a:r>
            <a:endParaRPr lang="zh-CN" altLang="en-US"/>
          </a:p>
        </p:txBody>
      </p:sp>
      <p:sp>
        <p:nvSpPr>
          <p:cNvPr id="3" name="内容占位符 2"/>
          <p:cNvSpPr>
            <a:spLocks noGrp="1"/>
          </p:cNvSpPr>
          <p:nvPr>
            <p:ph idx="1"/>
          </p:nvPr>
        </p:nvSpPr>
        <p:spPr/>
        <p:txBody>
          <a:bodyPr/>
          <a:p>
            <a:r>
              <a:rPr lang="zh-CN" altLang="en-US"/>
              <a:t>在中国境内有住所，或者无住所而在一个纳税年度内在中国境内居住累计满</a:t>
            </a:r>
            <a:r>
              <a:rPr lang="en-US" altLang="zh-CN"/>
              <a:t>183</a:t>
            </a:r>
            <a:r>
              <a:rPr lang="zh-CN" altLang="en-US"/>
              <a:t>天的个人，为居民个人。</a:t>
            </a:r>
            <a:endParaRPr lang="zh-CN" altLang="en-US"/>
          </a:p>
          <a:p>
            <a:r>
              <a:rPr lang="zh-CN" altLang="en-US"/>
              <a:t>在中国境内无住所又不居住，或者无住所而一个纳税年度内在中国境内居住累计不满</a:t>
            </a:r>
            <a:r>
              <a:rPr lang="en-US" altLang="zh-CN"/>
              <a:t>183</a:t>
            </a:r>
            <a:r>
              <a:rPr lang="zh-CN" altLang="en-US"/>
              <a:t>天的个人，为非居民个人。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3-1-2.</a:t>
            </a:r>
            <a:r>
              <a:rPr lang="zh-CN" altLang="en-US"/>
              <a:t>综合所得收入额</a:t>
            </a:r>
            <a:endParaRPr lang="zh-CN" altLang="en-US"/>
          </a:p>
        </p:txBody>
      </p:sp>
      <p:sp>
        <p:nvSpPr>
          <p:cNvPr id="3" name="内容占位符 2"/>
          <p:cNvSpPr>
            <a:spLocks noGrp="1"/>
          </p:cNvSpPr>
          <p:nvPr>
            <p:ph idx="1"/>
          </p:nvPr>
        </p:nvSpPr>
        <p:spPr/>
        <p:txBody>
          <a:bodyPr/>
          <a:p>
            <a:r>
              <a:rPr lang="en-US" altLang="zh-CN"/>
              <a:t>“</a:t>
            </a:r>
            <a:r>
              <a:rPr lang="zh-CN" altLang="en-US"/>
              <a:t>收入</a:t>
            </a:r>
            <a:r>
              <a:rPr lang="en-US" altLang="zh-CN"/>
              <a:t>”</a:t>
            </a:r>
            <a:r>
              <a:rPr lang="zh-CN" altLang="en-US"/>
              <a:t>和</a:t>
            </a:r>
            <a:r>
              <a:rPr lang="en-US" altLang="zh-CN"/>
              <a:t>“</a:t>
            </a:r>
            <a:r>
              <a:rPr lang="zh-CN" altLang="en-US"/>
              <a:t>收入额</a:t>
            </a:r>
            <a:r>
              <a:rPr lang="en-US" altLang="zh-CN"/>
              <a:t>”</a:t>
            </a:r>
            <a:r>
              <a:rPr lang="zh-CN" altLang="en-US"/>
              <a:t>，是综合所得个人所得税计算过程中的专业名词。</a:t>
            </a:r>
            <a:endParaRPr lang="zh-CN" altLang="en-US"/>
          </a:p>
          <a:p>
            <a:r>
              <a:rPr lang="en-US" altLang="zh-CN"/>
              <a:t>“</a:t>
            </a:r>
            <a:r>
              <a:rPr lang="zh-CN" altLang="en-US"/>
              <a:t>收入</a:t>
            </a:r>
            <a:r>
              <a:rPr lang="en-US" altLang="zh-CN"/>
              <a:t>”</a:t>
            </a:r>
            <a:r>
              <a:rPr lang="zh-CN" altLang="en-US"/>
              <a:t>，通俗讲即毛收入，也就是常说的税前收入。</a:t>
            </a:r>
            <a:endParaRPr lang="zh-CN" altLang="en-US"/>
          </a:p>
          <a:p>
            <a:r>
              <a:rPr lang="en-US" altLang="zh-CN"/>
              <a:t>“</a:t>
            </a:r>
            <a:r>
              <a:rPr lang="zh-CN" altLang="en-US"/>
              <a:t>收入额</a:t>
            </a:r>
            <a:r>
              <a:rPr lang="en-US" altLang="zh-CN"/>
              <a:t>”</a:t>
            </a:r>
            <a:r>
              <a:rPr lang="zh-CN" altLang="en-US"/>
              <a:t>，是计算税款过程中的一个名词。依据税法，工资、薪金所得以全部收入为收入额，劳务报酬所得、稿酬所得、特许权使用费所得以收入减除</a:t>
            </a:r>
            <a:r>
              <a:rPr lang="en-US" altLang="zh-CN"/>
              <a:t>20%</a:t>
            </a:r>
            <a:r>
              <a:rPr lang="zh-CN" altLang="en-US"/>
              <a:t>的费用后的余额为收入额。稿酬所得的收入额再减按</a:t>
            </a:r>
            <a:r>
              <a:rPr lang="en-US" altLang="zh-CN"/>
              <a:t>70%</a:t>
            </a:r>
            <a:r>
              <a:rPr lang="zh-CN" altLang="en-US"/>
              <a:t>计算。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3-1-3.</a:t>
            </a:r>
            <a:r>
              <a:rPr lang="zh-CN" altLang="en-US"/>
              <a:t>标准申报</a:t>
            </a:r>
            <a:endParaRPr lang="zh-CN" altLang="en-US"/>
          </a:p>
        </p:txBody>
      </p:sp>
      <p:sp>
        <p:nvSpPr>
          <p:cNvPr id="3" name="内容占位符 2"/>
          <p:cNvSpPr>
            <a:spLocks noGrp="1"/>
          </p:cNvSpPr>
          <p:nvPr>
            <p:ph idx="1"/>
          </p:nvPr>
        </p:nvSpPr>
        <p:spPr/>
        <p:txBody>
          <a:bodyPr/>
          <a:p>
            <a:r>
              <a:rPr lang="zh-CN" altLang="en-US"/>
              <a:t>选择【我需要申报表预填服务】方式，纳税人可在办理年度汇算申报时体验税务机关按一定规则提供的预填申报数据服务。</a:t>
            </a:r>
            <a:endParaRPr lang="zh-CN" altLang="en-US"/>
          </a:p>
          <a:p>
            <a:r>
              <a:rPr lang="zh-CN" altLang="en-US"/>
              <a:t>如无需使用与填申报数据服务，可选择【我要填报空白申报表】方式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3-1-4.</a:t>
            </a:r>
            <a:r>
              <a:rPr lang="zh-CN" altLang="en-US"/>
              <a:t>预填数据</a:t>
            </a:r>
            <a:endParaRPr lang="zh-CN" altLang="en-US"/>
          </a:p>
        </p:txBody>
      </p:sp>
      <p:sp>
        <p:nvSpPr>
          <p:cNvPr id="3" name="内容占位符 2"/>
          <p:cNvSpPr>
            <a:spLocks noGrp="1"/>
          </p:cNvSpPr>
          <p:nvPr>
            <p:ph idx="1"/>
          </p:nvPr>
        </p:nvSpPr>
        <p:spPr/>
        <p:txBody>
          <a:bodyPr/>
          <a:p>
            <a:r>
              <a:rPr lang="zh-CN" altLang="en-US"/>
              <a:t>预填申报数据，只是税务机关提供的一项服务，不能替代纳税人的申报义务。</a:t>
            </a:r>
            <a:endParaRPr lang="zh-CN" altLang="en-US"/>
          </a:p>
          <a:p>
            <a:r>
              <a:rPr lang="zh-CN" altLang="en-US"/>
              <a:t>目的是为了方便纳税人，事先根据扣缴义务人申报数据等按一定规则填写的，纳税人依然需要对申报数据的真实性、准确性和完整性负责。因此，纳税人需要根据自身实际情况对预填数据进行确认、补充完善。</a:t>
            </a:r>
            <a:endParaRPr lang="zh-CN" altLang="en-US"/>
          </a:p>
          <a:p>
            <a:r>
              <a:rPr lang="zh-CN" altLang="en-US"/>
              <a:t>如果有其他收入，可以在预填数据基础上新增补充完整。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3-1-5.</a:t>
            </a:r>
            <a:r>
              <a:rPr lang="zh-CN" altLang="en-US"/>
              <a:t>汇算地</a:t>
            </a:r>
            <a:endParaRPr lang="zh-CN" altLang="en-US"/>
          </a:p>
        </p:txBody>
      </p:sp>
      <p:sp>
        <p:nvSpPr>
          <p:cNvPr id="3" name="内容占位符 2"/>
          <p:cNvSpPr>
            <a:spLocks noGrp="1"/>
          </p:cNvSpPr>
          <p:nvPr>
            <p:ph idx="1"/>
          </p:nvPr>
        </p:nvSpPr>
        <p:spPr/>
        <p:txBody>
          <a:bodyPr/>
          <a:p>
            <a:r>
              <a:rPr lang="zh-CN" altLang="en-US"/>
              <a:t>指接受申报的主管税务机关</a:t>
            </a:r>
            <a:endParaRPr lang="zh-CN" altLang="en-US"/>
          </a:p>
          <a:p>
            <a:r>
              <a:rPr lang="zh-CN" altLang="en-US"/>
              <a:t>任职受雇单位所在地主管税务机关</a:t>
            </a:r>
            <a:endParaRPr lang="zh-CN" altLang="en-US"/>
          </a:p>
          <a:p>
            <a:r>
              <a:rPr lang="zh-CN" altLang="en-US"/>
              <a:t>没有任职受雇单位，户籍所在地、经常居住地、主要收入来源地主管税务机关</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3-1-6.</a:t>
            </a:r>
            <a:r>
              <a:rPr lang="zh-CN" altLang="en-US"/>
              <a:t>超过汇算申报期</a:t>
            </a:r>
            <a:endParaRPr lang="zh-CN" altLang="en-US"/>
          </a:p>
        </p:txBody>
      </p:sp>
      <p:sp>
        <p:nvSpPr>
          <p:cNvPr id="3" name="内容占位符 2"/>
          <p:cNvSpPr>
            <a:spLocks noGrp="1"/>
          </p:cNvSpPr>
          <p:nvPr>
            <p:ph idx="1"/>
          </p:nvPr>
        </p:nvSpPr>
        <p:spPr/>
        <p:txBody>
          <a:bodyPr/>
          <a:p>
            <a:r>
              <a:rPr lang="zh-CN" altLang="en-US"/>
              <a:t>如果纳税人未在规定的年度汇算期间完成申报，税务机关会根据一定规则确定其办理年度汇算的主管税务机关。届时，纳税人需要向该税务机关办理年度汇算申报。</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3-1-7.</a:t>
            </a:r>
            <a:r>
              <a:rPr lang="zh-CN" altLang="en-US"/>
              <a:t>汇算地变更</a:t>
            </a:r>
            <a:endParaRPr lang="zh-CN" altLang="en-US"/>
          </a:p>
        </p:txBody>
      </p:sp>
      <p:sp>
        <p:nvSpPr>
          <p:cNvPr id="3" name="内容占位符 2"/>
          <p:cNvSpPr>
            <a:spLocks noGrp="1"/>
          </p:cNvSpPr>
          <p:nvPr>
            <p:ph idx="1"/>
          </p:nvPr>
        </p:nvSpPr>
        <p:spPr/>
        <p:txBody>
          <a:bodyPr/>
          <a:p>
            <a:r>
              <a:rPr lang="zh-CN" altLang="en-US"/>
              <a:t>年度汇算申报表提交后，一般情况下不可以变更汇算地</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3-1-8.</a:t>
            </a:r>
            <a:r>
              <a:rPr lang="zh-CN" altLang="en-US"/>
              <a:t>任职受雇单位</a:t>
            </a:r>
            <a:endParaRPr lang="zh-CN" altLang="en-US"/>
          </a:p>
        </p:txBody>
      </p:sp>
      <p:sp>
        <p:nvSpPr>
          <p:cNvPr id="3" name="内容占位符 2"/>
          <p:cNvSpPr>
            <a:spLocks noGrp="1"/>
          </p:cNvSpPr>
          <p:nvPr>
            <p:ph idx="1"/>
          </p:nvPr>
        </p:nvSpPr>
        <p:spPr/>
        <p:txBody>
          <a:bodyPr/>
          <a:p>
            <a:r>
              <a:rPr lang="zh-CN" altLang="en-US"/>
              <a:t>任职受雇单位除支付工资、薪金的单位外，还包括按累计预扣法预扣预缴劳务报酬所得个人所得税的单位，主要是保险营销员、证券经纪人或正在接收全日制学历教育的实习生等情形，这部分纳税人需向单位所在地的主管税务机关办理年度汇算。</a:t>
            </a:r>
            <a:endParaRPr lang="zh-CN" altLang="en-US"/>
          </a:p>
          <a:p>
            <a:r>
              <a:rPr lang="zh-CN" altLang="en-US"/>
              <a:t>如一个纳税年度当中就职于多个单位，纳税人可以在其中任意选择一个单位的主管税务机关作为年度汇算税务机关。</a:t>
            </a:r>
            <a:endParaRPr lang="zh-CN" altLang="en-US"/>
          </a:p>
          <a:p>
            <a:r>
              <a:rPr lang="zh-CN" altLang="en-US"/>
              <a:t>该税务机关将负责受理纳税申报、办理退（补）税，进行后续管理并提供相应的纳税服务。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3-1-9.</a:t>
            </a:r>
            <a:r>
              <a:rPr lang="zh-CN" altLang="en-US"/>
              <a:t>经常居住地</a:t>
            </a:r>
            <a:endParaRPr lang="zh-CN" altLang="en-US"/>
          </a:p>
        </p:txBody>
      </p:sp>
      <p:sp>
        <p:nvSpPr>
          <p:cNvPr id="3" name="内容占位符 2"/>
          <p:cNvSpPr>
            <a:spLocks noGrp="1"/>
          </p:cNvSpPr>
          <p:nvPr>
            <p:ph idx="1"/>
          </p:nvPr>
        </p:nvSpPr>
        <p:spPr/>
        <p:txBody>
          <a:bodyPr/>
          <a:p>
            <a:r>
              <a:rPr lang="zh-CN" altLang="en-US"/>
              <a:t>如果纳税人在中国境内申领了居住证，那么居住证登载的居住地住址为经常居住地；如果没有申领居住证，经常居住地为纳税人当前的实际居住地。</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3-1-10.</a:t>
            </a:r>
            <a:r>
              <a:rPr lang="zh-CN" altLang="en-US"/>
              <a:t>主要收入来源地</a:t>
            </a:r>
            <a:endParaRPr lang="zh-CN" altLang="en-US"/>
          </a:p>
        </p:txBody>
      </p:sp>
      <p:sp>
        <p:nvSpPr>
          <p:cNvPr id="3" name="内容占位符 2"/>
          <p:cNvSpPr>
            <a:spLocks noGrp="1"/>
          </p:cNvSpPr>
          <p:nvPr>
            <p:ph idx="1"/>
          </p:nvPr>
        </p:nvSpPr>
        <p:spPr/>
        <p:txBody>
          <a:bodyPr/>
          <a:p>
            <a:r>
              <a:rPr lang="zh-CN" altLang="en-US"/>
              <a:t>纳税人没有任职受雇单位的，其主要收入来源地是指纳税人纳税年度内取得的劳务报酬、稿酬及特许权使用费三项所得累计收入最大的扣缴义务人所在地。</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a:t>
            </a:r>
            <a:r>
              <a:rPr lang="zh-CN" altLang="en-US"/>
              <a:t>填写申报表</a:t>
            </a:r>
            <a:endParaRPr lang="zh-CN" altLang="en-US"/>
          </a:p>
        </p:txBody>
      </p:sp>
      <p:sp>
        <p:nvSpPr>
          <p:cNvPr id="3" name="内容占位符 2"/>
          <p:cNvSpPr>
            <a:spLocks noGrp="1"/>
          </p:cNvSpPr>
          <p:nvPr>
            <p:ph idx="1"/>
          </p:nvPr>
        </p:nvSpPr>
        <p:spPr/>
        <p:txBody>
          <a:bodyPr/>
          <a:p>
            <a:r>
              <a:rPr lang="zh-CN" altLang="en-US"/>
              <a:t>收入和税前扣除</a:t>
            </a:r>
            <a:r>
              <a:rPr lang="en-US" altLang="zh-CN"/>
              <a:t>——</a:t>
            </a:r>
            <a:r>
              <a:rPr lang="zh-CN" altLang="en-US"/>
              <a:t>工资薪金</a:t>
            </a:r>
            <a:endParaRPr lang="zh-CN" altLang="en-US"/>
          </a:p>
          <a:p>
            <a:r>
              <a:rPr lang="zh-CN" altLang="en-US"/>
              <a:t>有取得收入，但支付单位没有扣缴税款，纳税人应当在年度汇算申报时自行补充申报。</a:t>
            </a:r>
            <a:endParaRPr lang="zh-CN" altLang="en-US"/>
          </a:p>
          <a:p>
            <a:r>
              <a:rPr lang="zh-CN" altLang="en-US"/>
              <a:t>年度汇算申报时系统预填的工资薪金收入与【收入纳税明细查询】显示的不一致，可能是纳税人取得了可以不并入综合所得计税的工资、薪金收入，如</a:t>
            </a:r>
            <a:r>
              <a:rPr lang="en-US" altLang="zh-CN"/>
              <a:t>2021</a:t>
            </a:r>
            <a:r>
              <a:rPr lang="zh-CN" altLang="en-US"/>
              <a:t>年</a:t>
            </a:r>
            <a:r>
              <a:rPr lang="en-US" altLang="zh-CN"/>
              <a:t>12</a:t>
            </a:r>
            <a:r>
              <a:rPr lang="zh-CN" altLang="en-US"/>
              <a:t>月</a:t>
            </a:r>
            <a:r>
              <a:rPr lang="en-US" altLang="zh-CN"/>
              <a:t>31</a:t>
            </a:r>
            <a:r>
              <a:rPr lang="zh-CN" altLang="en-US"/>
              <a:t>日前取得并选择单独计税的全年一次性奖金等。</a:t>
            </a:r>
            <a:endParaRPr lang="zh-CN" altLang="en-US"/>
          </a:p>
          <a:p>
            <a:pPr marL="0" indent="0">
              <a:buNone/>
            </a:pPr>
            <a:endParaRPr lang="zh-CN" altLang="en-US"/>
          </a:p>
          <a:p>
            <a:pPr marL="0" inden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1-5.</a:t>
            </a:r>
            <a:r>
              <a:rPr lang="zh-CN" altLang="en-US"/>
              <a:t>无需办理年度汇算的情形</a:t>
            </a:r>
            <a:endParaRPr lang="zh-CN" altLang="en-US"/>
          </a:p>
        </p:txBody>
      </p:sp>
      <p:sp>
        <p:nvSpPr>
          <p:cNvPr id="3" name="内容占位符 2"/>
          <p:cNvSpPr>
            <a:spLocks noGrp="1"/>
          </p:cNvSpPr>
          <p:nvPr>
            <p:ph idx="1"/>
          </p:nvPr>
        </p:nvSpPr>
        <p:spPr/>
        <p:txBody>
          <a:bodyPr/>
          <a:p>
            <a:r>
              <a:rPr lang="zh-CN" altLang="en-US"/>
              <a:t>非居民个人。</a:t>
            </a:r>
            <a:endParaRPr lang="zh-CN" altLang="en-US"/>
          </a:p>
          <a:p>
            <a:r>
              <a:rPr lang="zh-CN" altLang="en-US"/>
              <a:t>居民个人符合豁免条件的。</a:t>
            </a:r>
            <a:endParaRPr lang="zh-CN" altLang="en-US"/>
          </a:p>
          <a:p>
            <a:r>
              <a:rPr lang="zh-CN" altLang="en-US"/>
              <a:t>居民个人，且纳税年度取得综合所得时纳税人已依法预缴了个人所得税，符合以下条件之一的，可以不办理年度汇算：</a:t>
            </a:r>
            <a:endParaRPr lang="zh-CN" altLang="en-US"/>
          </a:p>
          <a:p>
            <a:pPr marL="0" indent="0">
              <a:buNone/>
            </a:pPr>
            <a:r>
              <a:rPr lang="zh-CN" altLang="en-US"/>
              <a:t> （</a:t>
            </a:r>
            <a:r>
              <a:rPr lang="en-US" altLang="zh-CN"/>
              <a:t>1</a:t>
            </a:r>
            <a:r>
              <a:rPr lang="zh-CN" altLang="en-US"/>
              <a:t>）纳税人已预缴个人所得税与年度应纳个人所得税一致；</a:t>
            </a:r>
            <a:endParaRPr lang="zh-CN" altLang="en-US"/>
          </a:p>
          <a:p>
            <a:pPr marL="0" indent="0">
              <a:buNone/>
            </a:pPr>
            <a:r>
              <a:rPr lang="zh-CN" altLang="en-US"/>
              <a:t> （</a:t>
            </a:r>
            <a:r>
              <a:rPr lang="en-US" altLang="zh-CN"/>
              <a:t>2</a:t>
            </a:r>
            <a:r>
              <a:rPr lang="zh-CN" altLang="en-US"/>
              <a:t>）不申请退税的。</a:t>
            </a:r>
            <a:endParaRPr lang="zh-CN" altLang="en-US"/>
          </a:p>
          <a:p>
            <a:pPr marL="0" inden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386445" cy="749935"/>
          </a:xfrm>
        </p:spPr>
        <p:txBody>
          <a:bodyPr/>
          <a:p>
            <a:r>
              <a:rPr lang="en-US" altLang="zh-CN"/>
              <a:t>3-2-2.</a:t>
            </a:r>
            <a:r>
              <a:rPr lang="zh-CN" altLang="en-US"/>
              <a:t>收入和税前扣除</a:t>
            </a:r>
            <a:r>
              <a:rPr lang="en-US" altLang="zh-CN"/>
              <a:t>——</a:t>
            </a:r>
            <a:r>
              <a:rPr lang="zh-CN" altLang="en-US"/>
              <a:t>免税收入</a:t>
            </a:r>
            <a:endParaRPr lang="zh-CN" altLang="en-US"/>
          </a:p>
        </p:txBody>
      </p:sp>
      <p:sp>
        <p:nvSpPr>
          <p:cNvPr id="3" name="内容占位符 2"/>
          <p:cNvSpPr>
            <a:spLocks noGrp="1"/>
          </p:cNvSpPr>
          <p:nvPr>
            <p:ph idx="1"/>
          </p:nvPr>
        </p:nvSpPr>
        <p:spPr/>
        <p:txBody>
          <a:bodyPr/>
          <a:p>
            <a:r>
              <a:rPr lang="zh-CN" altLang="zh-CN"/>
              <a:t>如果扣缴义务人在扣缴环节未申报免税收入的，纳税人可以通过个人所得税</a:t>
            </a:r>
            <a:r>
              <a:rPr lang="en-US" altLang="zh-CN"/>
              <a:t>App</a:t>
            </a:r>
            <a:r>
              <a:rPr lang="zh-CN" altLang="en-US"/>
              <a:t>在办理年度汇算申报时自行补充申报，并备注说明。</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519160" cy="749935"/>
          </a:xfrm>
        </p:spPr>
        <p:txBody>
          <a:bodyPr/>
          <a:p>
            <a:r>
              <a:rPr lang="en-US" altLang="zh-CN"/>
              <a:t>3-2-3.</a:t>
            </a:r>
            <a:r>
              <a:rPr lang="zh-CN" altLang="en-US"/>
              <a:t>收入和税前扣除</a:t>
            </a:r>
            <a:r>
              <a:rPr lang="en-US" altLang="zh-CN"/>
              <a:t>——</a:t>
            </a:r>
            <a:r>
              <a:rPr lang="zh-CN" altLang="en-US"/>
              <a:t>减除费用</a:t>
            </a:r>
            <a:endParaRPr lang="zh-CN" altLang="en-US"/>
          </a:p>
        </p:txBody>
      </p:sp>
      <p:sp>
        <p:nvSpPr>
          <p:cNvPr id="3" name="内容占位符 2"/>
          <p:cNvSpPr>
            <a:spLocks noGrp="1"/>
          </p:cNvSpPr>
          <p:nvPr>
            <p:ph idx="1"/>
          </p:nvPr>
        </p:nvSpPr>
        <p:spPr/>
        <p:txBody>
          <a:bodyPr/>
          <a:p>
            <a:r>
              <a:rPr lang="zh-CN" altLang="en-US"/>
              <a:t>全年实际工作月份不满</a:t>
            </a:r>
            <a:r>
              <a:rPr lang="en-US" altLang="zh-CN"/>
              <a:t>12</a:t>
            </a:r>
            <a:r>
              <a:rPr lang="zh-CN" altLang="en-US"/>
              <a:t>个月，年度汇算时减除费用标准是多少？</a:t>
            </a:r>
            <a:endParaRPr lang="zh-CN" altLang="en-US"/>
          </a:p>
          <a:p>
            <a:r>
              <a:rPr lang="en-US" altLang="zh-CN"/>
              <a:t>6</a:t>
            </a:r>
            <a:r>
              <a:rPr lang="zh-CN" altLang="en-US"/>
              <a:t>万元</a:t>
            </a:r>
            <a:r>
              <a:rPr lang="en-US" altLang="zh-CN"/>
              <a:t>/</a:t>
            </a:r>
            <a:r>
              <a:rPr lang="zh-CN" altLang="en-US"/>
              <a:t>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950960" cy="749935"/>
          </a:xfrm>
        </p:spPr>
        <p:txBody>
          <a:bodyPr/>
          <a:p>
            <a:r>
              <a:rPr lang="en-US" altLang="zh-CN"/>
              <a:t>3-2-4.</a:t>
            </a:r>
            <a:r>
              <a:rPr lang="zh-CN" altLang="en-US"/>
              <a:t>收入和税前扣除</a:t>
            </a:r>
            <a:r>
              <a:rPr lang="en-US" altLang="zh-CN"/>
              <a:t>——</a:t>
            </a:r>
            <a:r>
              <a:rPr lang="zh-CN" altLang="en-US"/>
              <a:t>专项扣除</a:t>
            </a:r>
            <a:endParaRPr lang="zh-CN" altLang="en-US"/>
          </a:p>
        </p:txBody>
      </p:sp>
      <p:sp>
        <p:nvSpPr>
          <p:cNvPr id="3" name="内容占位符 2"/>
          <p:cNvSpPr>
            <a:spLocks noGrp="1"/>
          </p:cNvSpPr>
          <p:nvPr>
            <p:ph idx="1"/>
          </p:nvPr>
        </p:nvSpPr>
        <p:spPr/>
        <p:txBody>
          <a:bodyPr/>
          <a:p>
            <a:r>
              <a:rPr lang="zh-CN" altLang="en-US"/>
              <a:t>如果纳税人的基本养老保险、基本医疗保险、失业保险和住房公积金是通过单位缴付的（或委托单位代办的），可以查询工资条或者向单位咨询。如果是自行缴纳的，缴纳的票据上会注明缴纳金额。</a:t>
            </a:r>
            <a:endParaRPr lang="zh-CN" altLang="en-US"/>
          </a:p>
          <a:p>
            <a:r>
              <a:rPr lang="zh-CN" altLang="en-US"/>
              <a:t>纳税人也可以到参保地的社（医）保经办窗口、自助机查询，或者登陆国家社会保险公共服务平台或所在省社会保险网上服务平台、拨打</a:t>
            </a:r>
            <a:r>
              <a:rPr lang="en-US" altLang="zh-CN"/>
              <a:t>12333</a:t>
            </a:r>
            <a:r>
              <a:rPr lang="zh-CN" altLang="en-US"/>
              <a:t>热线等方式查询。</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9966325" cy="749935"/>
          </a:xfrm>
        </p:spPr>
        <p:txBody>
          <a:bodyPr/>
          <a:p>
            <a:r>
              <a:rPr lang="en-US" altLang="zh-CN"/>
              <a:t>3-2-5.</a:t>
            </a:r>
            <a:r>
              <a:rPr lang="zh-CN" altLang="en-US"/>
              <a:t>收入和税前扣除</a:t>
            </a:r>
            <a:r>
              <a:rPr lang="en-US" altLang="zh-CN"/>
              <a:t>——</a:t>
            </a:r>
            <a:r>
              <a:rPr lang="zh-CN" altLang="en-US"/>
              <a:t>专项附加扣除</a:t>
            </a:r>
            <a:endParaRPr lang="zh-CN" altLang="en-US"/>
          </a:p>
        </p:txBody>
      </p:sp>
      <p:sp>
        <p:nvSpPr>
          <p:cNvPr id="3" name="内容占位符 2"/>
          <p:cNvSpPr>
            <a:spLocks noGrp="1"/>
          </p:cNvSpPr>
          <p:nvPr>
            <p:ph idx="1"/>
          </p:nvPr>
        </p:nvSpPr>
        <p:spPr/>
        <p:txBody>
          <a:bodyPr/>
          <a:p>
            <a:r>
              <a:rPr lang="zh-CN" altLang="en-US"/>
              <a:t>已填报专项附加扣除，办理年度汇算申报时不显示</a:t>
            </a:r>
            <a:endParaRPr lang="zh-CN" altLang="en-US"/>
          </a:p>
          <a:p>
            <a:r>
              <a:rPr lang="zh-CN" altLang="en-US"/>
              <a:t>可能是</a:t>
            </a:r>
            <a:r>
              <a:rPr lang="en-US" altLang="zh-CN"/>
              <a:t>“</a:t>
            </a:r>
            <a:r>
              <a:rPr lang="zh-CN" altLang="en-US"/>
              <a:t>扣除年度</a:t>
            </a:r>
            <a:r>
              <a:rPr lang="en-US" altLang="zh-CN"/>
              <a:t>”</a:t>
            </a:r>
            <a:r>
              <a:rPr lang="zh-CN" altLang="en-US"/>
              <a:t>选择错误。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3-2-6.</a:t>
            </a:r>
            <a:r>
              <a:rPr lang="zh-CN" altLang="en-US"/>
              <a:t>其他扣除项目</a:t>
            </a:r>
            <a:r>
              <a:rPr lang="en-US" altLang="zh-CN"/>
              <a:t>——</a:t>
            </a:r>
            <a:r>
              <a:rPr lang="zh-CN" altLang="en-US"/>
              <a:t>年金</a:t>
            </a:r>
            <a:endParaRPr lang="zh-CN" altLang="en-US"/>
          </a:p>
        </p:txBody>
      </p:sp>
      <p:sp>
        <p:nvSpPr>
          <p:cNvPr id="3" name="内容占位符 2"/>
          <p:cNvSpPr>
            <a:spLocks noGrp="1"/>
          </p:cNvSpPr>
          <p:nvPr>
            <p:ph idx="1"/>
          </p:nvPr>
        </p:nvSpPr>
        <p:spPr/>
        <p:txBody>
          <a:bodyPr/>
          <a:p>
            <a:r>
              <a:rPr lang="zh-CN" altLang="en-US"/>
              <a:t>年金扣除信息科查询工资条或者咨询单位财务人员，也可以在个人所得税</a:t>
            </a:r>
            <a:r>
              <a:rPr lang="en-US" altLang="zh-CN"/>
              <a:t>App</a:t>
            </a:r>
            <a:r>
              <a:rPr lang="zh-CN" altLang="en-US"/>
              <a:t>【首页】</a:t>
            </a:r>
            <a:r>
              <a:rPr lang="en-US" altLang="zh-CN"/>
              <a:t>-</a:t>
            </a:r>
            <a:r>
              <a:rPr lang="zh-CN" altLang="en-US"/>
              <a:t>【收入纳税明细查询】，查询所在单位为纳税人申报的年金扣除信息。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3125" y="474345"/>
            <a:ext cx="8921750" cy="749935"/>
          </a:xfrm>
        </p:spPr>
        <p:txBody>
          <a:bodyPr/>
          <a:p>
            <a:r>
              <a:rPr lang="en-US" altLang="zh-CN"/>
              <a:t>3-2-7.</a:t>
            </a:r>
            <a:r>
              <a:rPr lang="zh-CN" altLang="en-US"/>
              <a:t>其他扣除项目</a:t>
            </a:r>
            <a:r>
              <a:rPr lang="en-US" altLang="zh-CN"/>
              <a:t>——</a:t>
            </a:r>
            <a:r>
              <a:rPr lang="zh-CN" altLang="en-US"/>
              <a:t>商业健康险</a:t>
            </a:r>
            <a:endParaRPr lang="zh-CN" altLang="en-US"/>
          </a:p>
        </p:txBody>
      </p:sp>
      <p:sp>
        <p:nvSpPr>
          <p:cNvPr id="3" name="内容占位符 2"/>
          <p:cNvSpPr>
            <a:spLocks noGrp="1"/>
          </p:cNvSpPr>
          <p:nvPr>
            <p:ph idx="1"/>
          </p:nvPr>
        </p:nvSpPr>
        <p:spPr/>
        <p:txBody>
          <a:bodyPr/>
          <a:p>
            <a:r>
              <a:rPr lang="zh-CN" altLang="en-US"/>
              <a:t>税优识别码是指为确保税收优惠商业健康保险保单的唯一性、真实性和有效性，由商业健康保险信息平台按照</a:t>
            </a:r>
            <a:r>
              <a:rPr lang="en-US" altLang="zh-CN"/>
              <a:t>“</a:t>
            </a:r>
            <a:r>
              <a:rPr lang="zh-CN" altLang="en-US"/>
              <a:t>一人一单一码</a:t>
            </a:r>
            <a:r>
              <a:rPr lang="en-US" altLang="zh-CN"/>
              <a:t>”</a:t>
            </a:r>
            <a:r>
              <a:rPr lang="zh-CN" altLang="en-US"/>
              <a:t>原则对投保人进行校验后，下发给保险公司，并在保单凭证上打印的数字识别码。</a:t>
            </a:r>
            <a:endParaRPr lang="zh-CN" altLang="en-US"/>
          </a:p>
          <a:p>
            <a:r>
              <a:rPr lang="zh-CN" altLang="en-US"/>
              <a:t>如果纳税人有符合条件的商业健康险，可查看购买或者缴纳保费时的相应单据，或者咨询购买保险的保险公司。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3-2-8.</a:t>
            </a:r>
            <a:r>
              <a:rPr lang="zh-CN" altLang="en-US"/>
              <a:t>其他扣除项目</a:t>
            </a:r>
            <a:r>
              <a:rPr lang="en-US" altLang="zh-CN"/>
              <a:t>——</a:t>
            </a:r>
            <a:r>
              <a:rPr lang="zh-CN" altLang="en-US"/>
              <a:t>其他</a:t>
            </a:r>
            <a:endParaRPr lang="zh-CN" altLang="en-US"/>
          </a:p>
        </p:txBody>
      </p:sp>
      <p:sp>
        <p:nvSpPr>
          <p:cNvPr id="3" name="内容占位符 2"/>
          <p:cNvSpPr>
            <a:spLocks noGrp="1"/>
          </p:cNvSpPr>
          <p:nvPr>
            <p:ph idx="1"/>
          </p:nvPr>
        </p:nvSpPr>
        <p:spPr/>
        <p:txBody>
          <a:bodyPr/>
          <a:p>
            <a:r>
              <a:rPr lang="en-US" altLang="zh-CN"/>
              <a:t>“</a:t>
            </a:r>
            <a:r>
              <a:rPr lang="zh-CN" altLang="en-US"/>
              <a:t>其他</a:t>
            </a:r>
            <a:r>
              <a:rPr lang="en-US" altLang="zh-CN"/>
              <a:t>”</a:t>
            </a:r>
            <a:r>
              <a:rPr lang="zh-CN" altLang="en-US"/>
              <a:t>包括保险营销员、证券经纪人佣金收入相应展业成本。保险营销员、证券经纪人取得的佣金收入属于劳务报酬所得，以不含增值税的收入减除</a:t>
            </a:r>
            <a:r>
              <a:rPr lang="en-US" altLang="zh-CN"/>
              <a:t>20%</a:t>
            </a:r>
            <a:r>
              <a:rPr lang="zh-CN" altLang="en-US"/>
              <a:t>的费用后的余额为收入额。展业成本按照该收入额的</a:t>
            </a:r>
            <a:r>
              <a:rPr lang="en-US" altLang="zh-CN"/>
              <a:t>25%</a:t>
            </a:r>
            <a:r>
              <a:rPr lang="zh-CN" altLang="en-US"/>
              <a:t>计算。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3-2-9.</a:t>
            </a:r>
            <a:r>
              <a:rPr lang="zh-CN" altLang="en-US"/>
              <a:t>准予扣除的捐赠额</a:t>
            </a:r>
            <a:endParaRPr lang="zh-CN" altLang="en-US"/>
          </a:p>
        </p:txBody>
      </p:sp>
      <p:sp>
        <p:nvSpPr>
          <p:cNvPr id="3" name="内容占位符 2"/>
          <p:cNvSpPr>
            <a:spLocks noGrp="1"/>
          </p:cNvSpPr>
          <p:nvPr>
            <p:ph idx="1"/>
          </p:nvPr>
        </p:nvSpPr>
        <p:spPr/>
        <p:txBody>
          <a:bodyPr/>
          <a:p>
            <a:r>
              <a:rPr lang="zh-CN" altLang="en-US"/>
              <a:t>如何查询捐赠对象是否有公益捐赠税前扣除资格？</a:t>
            </a:r>
            <a:endParaRPr lang="zh-CN" altLang="en-US"/>
          </a:p>
          <a:p>
            <a:r>
              <a:rPr lang="zh-CN" altLang="en-US"/>
              <a:t>可通过省级及以上财政、税务、民政部门官方网站查询具备公益捐赠税前扣除资格的公益性社会组织名单以及公益性群众团体名单。公益捐赠税前扣除资格在全国范围内有效，有效期为三年。</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3-2-9.</a:t>
            </a:r>
            <a:r>
              <a:rPr lang="zh-CN" altLang="en-US">
                <a:sym typeface="+mn-ea"/>
              </a:rPr>
              <a:t>准予扣除的捐赠额</a:t>
            </a:r>
            <a:endParaRPr lang="zh-CN" altLang="en-US"/>
          </a:p>
        </p:txBody>
      </p:sp>
      <p:sp>
        <p:nvSpPr>
          <p:cNvPr id="3" name="内容占位符 2"/>
          <p:cNvSpPr>
            <a:spLocks noGrp="1"/>
          </p:cNvSpPr>
          <p:nvPr>
            <p:ph idx="1"/>
          </p:nvPr>
        </p:nvSpPr>
        <p:spPr/>
        <p:txBody>
          <a:bodyPr/>
          <a:p>
            <a:r>
              <a:rPr lang="zh-CN" altLang="en-US"/>
              <a:t>纳税人有发生符合规定的公益捐赠支出，可以将捐赠信息提供给单位由其在预扣预缴时扣除；</a:t>
            </a:r>
            <a:endParaRPr lang="zh-CN" altLang="en-US"/>
          </a:p>
          <a:p>
            <a:r>
              <a:rPr lang="zh-CN" altLang="en-US"/>
              <a:t>也可以在通过个人所得税</a:t>
            </a:r>
            <a:r>
              <a:rPr lang="en-US" altLang="zh-CN"/>
              <a:t>App</a:t>
            </a:r>
            <a:r>
              <a:rPr lang="zh-CN" altLang="en-US"/>
              <a:t>办理年度汇算申报时，在【收入和税前扣除】页面，点击【准予扣除的捐赠额】，自行补充申报。</a:t>
            </a:r>
            <a:endParaRPr lang="zh-CN" altLang="en-US"/>
          </a:p>
          <a:p>
            <a:r>
              <a:rPr lang="zh-CN" altLang="en-US"/>
              <a:t>录入项包括</a:t>
            </a:r>
            <a:r>
              <a:rPr lang="en-US" altLang="zh-CN"/>
              <a:t>“</a:t>
            </a:r>
            <a:r>
              <a:rPr lang="zh-CN" altLang="en-US"/>
              <a:t>受赠单位统一社会信用代码</a:t>
            </a:r>
            <a:r>
              <a:rPr lang="en-US" altLang="zh-CN"/>
              <a:t>”“</a:t>
            </a:r>
            <a:r>
              <a:rPr lang="zh-CN" altLang="en-US"/>
              <a:t>受赠单位名称</a:t>
            </a:r>
            <a:r>
              <a:rPr lang="en-US" altLang="zh-CN"/>
              <a:t>”“</a:t>
            </a:r>
            <a:r>
              <a:rPr lang="zh-CN" altLang="en-US"/>
              <a:t>捐赠凭证号</a:t>
            </a:r>
            <a:r>
              <a:rPr lang="en-US" altLang="zh-CN"/>
              <a:t>”“</a:t>
            </a:r>
            <a:r>
              <a:rPr lang="zh-CN" altLang="en-US"/>
              <a:t>捐赠金额</a:t>
            </a:r>
            <a:r>
              <a:rPr lang="en-US" altLang="zh-CN"/>
              <a:t>”“</a:t>
            </a:r>
            <a:r>
              <a:rPr lang="zh-CN" altLang="en-US"/>
              <a:t>扣除比例</a:t>
            </a:r>
            <a:r>
              <a:rPr lang="en-US" altLang="zh-CN"/>
              <a:t>”</a:t>
            </a:r>
            <a:r>
              <a:rPr lang="zh-CN" altLang="en-US"/>
              <a:t>，同时备注说明符合的可扣除捐赠情形。（从捐赠票据中获取）</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3-2-9.</a:t>
            </a:r>
            <a:r>
              <a:rPr lang="zh-CN" altLang="en-US">
                <a:sym typeface="+mn-ea"/>
              </a:rPr>
              <a:t>准予扣除的捐赠额</a:t>
            </a:r>
            <a:endParaRPr lang="zh-CN" altLang="en-US"/>
          </a:p>
        </p:txBody>
      </p:sp>
      <p:sp>
        <p:nvSpPr>
          <p:cNvPr id="3" name="内容占位符 2"/>
          <p:cNvSpPr>
            <a:spLocks noGrp="1"/>
          </p:cNvSpPr>
          <p:nvPr>
            <p:ph idx="1"/>
          </p:nvPr>
        </p:nvSpPr>
        <p:spPr/>
        <p:txBody>
          <a:bodyPr/>
          <a:p>
            <a:r>
              <a:rPr lang="zh-CN" altLang="zh-CN"/>
              <a:t>个人将其所得对教育、扶贫、济困等公益慈善事业进行捐赠，捐赠额未超过纳税人申报的应纳税所得额</a:t>
            </a:r>
            <a:r>
              <a:rPr lang="en-US" altLang="zh-CN"/>
              <a:t>30%</a:t>
            </a:r>
            <a:r>
              <a:rPr lang="zh-CN" altLang="en-US"/>
              <a:t>的部分，可以从其应纳税所得额中扣除；国务院规定对公益慈善事业捐赠实行全额税前扣除的，从其规定。因此纳税人需根据本人的公益捐赠支出情况，对照现行法规自行判断适用扣除比例，如属允许全额扣除的项目，扣除比例选择</a:t>
            </a:r>
            <a:r>
              <a:rPr lang="en-US" altLang="zh-CN"/>
              <a:t>100%</a:t>
            </a:r>
            <a:r>
              <a:rPr lang="zh-CN" altLang="en-US"/>
              <a:t>；否则扣除比例选择</a:t>
            </a:r>
            <a:r>
              <a:rPr lang="en-US" altLang="zh-CN"/>
              <a:t>30%</a:t>
            </a:r>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1-6.</a:t>
            </a:r>
            <a:r>
              <a:rPr lang="zh-CN" altLang="en-US"/>
              <a:t>需要办理年度汇算的情形</a:t>
            </a:r>
            <a:endParaRPr lang="zh-CN" altLang="en-US"/>
          </a:p>
        </p:txBody>
      </p:sp>
      <p:sp>
        <p:nvSpPr>
          <p:cNvPr id="3" name="内容占位符 2"/>
          <p:cNvSpPr>
            <a:spLocks noGrp="1"/>
          </p:cNvSpPr>
          <p:nvPr>
            <p:ph idx="1"/>
          </p:nvPr>
        </p:nvSpPr>
        <p:spPr/>
        <p:txBody>
          <a:bodyPr/>
          <a:p>
            <a:r>
              <a:rPr lang="zh-CN" altLang="en-US"/>
              <a:t>居民个人，在一个纳税年度内取得工资、薪金，劳务报酬，稿酬，特许权使用费所得时已预缴的个人所得税，与这四项所得全年加总后计算的个人所得税存在差异，就需要关注综合所得年度汇算。</a:t>
            </a:r>
            <a:endParaRPr lang="zh-CN" altLang="en-US"/>
          </a:p>
          <a:p>
            <a:r>
              <a:rPr lang="zh-CN" altLang="en-US"/>
              <a:t>如果预缴的税款大于全年应纳税款，可以通过办理年度汇算申报以获得退税；如果预缴的税款小于全年应纳税款且不符合国务院规定免予汇算情形的，应当办理年度汇算申报并补缴税款。</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3-2-10.</a:t>
            </a:r>
            <a:r>
              <a:rPr lang="zh-CN" altLang="en-US"/>
              <a:t>捐赠凭证</a:t>
            </a:r>
            <a:endParaRPr lang="zh-CN" altLang="en-US"/>
          </a:p>
        </p:txBody>
      </p:sp>
      <p:sp>
        <p:nvSpPr>
          <p:cNvPr id="3" name="内容占位符 2"/>
          <p:cNvSpPr>
            <a:spLocks noGrp="1"/>
          </p:cNvSpPr>
          <p:nvPr>
            <p:ph idx="1"/>
          </p:nvPr>
        </p:nvSpPr>
        <p:spPr/>
        <p:txBody>
          <a:bodyPr/>
          <a:p>
            <a:r>
              <a:rPr lang="zh-CN" altLang="en-US"/>
              <a:t>捐赠凭证为公益性社会组织、县级以上人民政府及其部门等国家机关在接受捐赠时，开具的由财政部或者省、自治区、直辖市财政部门监（印）的公益事业捐赠票据。</a:t>
            </a:r>
            <a:endParaRPr lang="zh-CN" altLang="en-US"/>
          </a:p>
          <a:p>
            <a:r>
              <a:rPr lang="zh-CN" altLang="en-US"/>
              <a:t>该票据需接受捐赠单位加盖印章。机关、企事业单位统一组织员工开展公益捐赠的，可以凭汇总开具的捐赠票据和员工明细单扣除；</a:t>
            </a:r>
            <a:endParaRPr lang="zh-CN" altLang="en-US"/>
          </a:p>
          <a:p>
            <a:r>
              <a:rPr lang="zh-CN" altLang="en-US"/>
              <a:t>纳税人直接向承担疫情防治任务的医院捐赠用于新冠疫情的物品，可凭借医院开具的捐赠接收函办理税前扣除。</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3-2-11.</a:t>
            </a:r>
            <a:r>
              <a:rPr lang="zh-CN" altLang="en-US"/>
              <a:t>应纳税所得额</a:t>
            </a:r>
            <a:endParaRPr lang="zh-CN" altLang="en-US"/>
          </a:p>
        </p:txBody>
      </p:sp>
      <p:sp>
        <p:nvSpPr>
          <p:cNvPr id="3" name="内容占位符 2"/>
          <p:cNvSpPr>
            <a:spLocks noGrp="1"/>
          </p:cNvSpPr>
          <p:nvPr>
            <p:ph idx="1"/>
          </p:nvPr>
        </p:nvSpPr>
        <p:spPr/>
        <p:txBody>
          <a:bodyPr/>
          <a:p>
            <a:r>
              <a:rPr lang="zh-CN" altLang="en-US"/>
              <a:t>居民个人的综合所得，以每一纳税年的的收入额减除费用</a:t>
            </a:r>
            <a:r>
              <a:rPr lang="en-US" altLang="zh-CN"/>
              <a:t>6</a:t>
            </a:r>
            <a:r>
              <a:rPr lang="zh-CN" altLang="en-US"/>
              <a:t>万元以及专项扣除、专项附加扣除和依法确定的其他扣除后的余额，为应纳税所得额。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3-2-11.</a:t>
            </a:r>
            <a:r>
              <a:rPr lang="zh-CN" altLang="en-US"/>
              <a:t>应纳税所得额</a:t>
            </a:r>
            <a:endParaRPr lang="zh-CN" altLang="en-US"/>
          </a:p>
        </p:txBody>
      </p:sp>
      <p:sp>
        <p:nvSpPr>
          <p:cNvPr id="3" name="内容占位符 2"/>
          <p:cNvSpPr>
            <a:spLocks noGrp="1"/>
          </p:cNvSpPr>
          <p:nvPr>
            <p:ph idx="1"/>
          </p:nvPr>
        </p:nvSpPr>
        <p:spPr/>
        <p:txBody>
          <a:bodyPr/>
          <a:p>
            <a:r>
              <a:rPr lang="zh-CN" altLang="en-US"/>
              <a:t>居民个人兰某全年共取得工资</a:t>
            </a:r>
            <a:r>
              <a:rPr lang="en-US" altLang="zh-CN"/>
              <a:t>144000</a:t>
            </a:r>
            <a:r>
              <a:rPr lang="zh-CN" altLang="en-US"/>
              <a:t>元，取得劳务报酬</a:t>
            </a:r>
            <a:r>
              <a:rPr lang="en-US" altLang="zh-CN"/>
              <a:t>20000</a:t>
            </a:r>
            <a:r>
              <a:rPr lang="zh-CN" altLang="en-US"/>
              <a:t>元，取得稿酬</a:t>
            </a:r>
            <a:r>
              <a:rPr lang="en-US" altLang="zh-CN"/>
              <a:t>5000</a:t>
            </a:r>
            <a:r>
              <a:rPr lang="zh-CN" altLang="en-US"/>
              <a:t>元，转让专利使用权取得收入</a:t>
            </a:r>
            <a:r>
              <a:rPr lang="en-US" altLang="zh-CN"/>
              <a:t>20000</a:t>
            </a:r>
            <a:r>
              <a:rPr lang="zh-CN" altLang="en-US"/>
              <a:t>元，符合条件的专项扣除和专项附加扣除共计</a:t>
            </a:r>
            <a:r>
              <a:rPr lang="en-US" altLang="zh-CN"/>
              <a:t>62400</a:t>
            </a:r>
            <a:r>
              <a:rPr lang="zh-CN" altLang="en-US"/>
              <a:t>元。则年度汇算时，兰某综合所得应纳税所得额为多少？</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3-2-11.</a:t>
            </a:r>
            <a:r>
              <a:rPr lang="zh-CN" altLang="en-US"/>
              <a:t>应纳税所得额</a:t>
            </a:r>
            <a:endParaRPr lang="zh-CN" altLang="en-US"/>
          </a:p>
        </p:txBody>
      </p:sp>
      <p:sp>
        <p:nvSpPr>
          <p:cNvPr id="3" name="内容占位符 2"/>
          <p:cNvSpPr>
            <a:spLocks noGrp="1"/>
          </p:cNvSpPr>
          <p:nvPr>
            <p:ph idx="1"/>
          </p:nvPr>
        </p:nvSpPr>
        <p:spPr/>
        <p:txBody>
          <a:bodyPr/>
          <a:p>
            <a:r>
              <a:rPr lang="zh-CN" altLang="en-US"/>
              <a:t>工资、薪金所得收入额：</a:t>
            </a:r>
            <a:r>
              <a:rPr lang="en-US" altLang="zh-CN"/>
              <a:t>144000</a:t>
            </a:r>
            <a:r>
              <a:rPr lang="zh-CN" altLang="en-US"/>
              <a:t>元</a:t>
            </a:r>
            <a:endParaRPr lang="zh-CN" altLang="en-US"/>
          </a:p>
          <a:p>
            <a:r>
              <a:rPr lang="zh-CN" altLang="en-US"/>
              <a:t>劳务报酬所得收入额：</a:t>
            </a:r>
            <a:r>
              <a:rPr lang="en-US" altLang="zh-CN"/>
              <a:t>20000</a:t>
            </a:r>
            <a:r>
              <a:rPr lang="zh-CN" altLang="en-US"/>
              <a:t>×</a:t>
            </a:r>
            <a:r>
              <a:rPr lang="en-US" altLang="zh-CN"/>
              <a:t>(1-20%)=16000</a:t>
            </a:r>
            <a:r>
              <a:rPr lang="zh-CN" altLang="en-US"/>
              <a:t>元</a:t>
            </a:r>
            <a:endParaRPr lang="zh-CN" altLang="en-US"/>
          </a:p>
          <a:p>
            <a:r>
              <a:rPr lang="zh-CN" altLang="en-US"/>
              <a:t>稿酬所得收入额：</a:t>
            </a:r>
            <a:r>
              <a:rPr lang="en-US" altLang="zh-CN"/>
              <a:t>5000</a:t>
            </a:r>
            <a:r>
              <a:rPr lang="zh-CN" altLang="en-US">
                <a:sym typeface="+mn-ea"/>
              </a:rPr>
              <a:t>×</a:t>
            </a:r>
            <a:r>
              <a:rPr lang="en-US" altLang="zh-CN">
                <a:sym typeface="+mn-ea"/>
              </a:rPr>
              <a:t>(1-20%)</a:t>
            </a:r>
            <a:r>
              <a:rPr lang="zh-CN" altLang="en-US">
                <a:sym typeface="+mn-ea"/>
              </a:rPr>
              <a:t>×</a:t>
            </a:r>
            <a:r>
              <a:rPr lang="en-US" altLang="zh-CN">
                <a:sym typeface="+mn-ea"/>
              </a:rPr>
              <a:t>70%=2800</a:t>
            </a:r>
            <a:r>
              <a:rPr lang="zh-CN" altLang="en-US">
                <a:sym typeface="+mn-ea"/>
              </a:rPr>
              <a:t>元</a:t>
            </a:r>
            <a:endParaRPr lang="zh-CN" altLang="en-US">
              <a:sym typeface="+mn-ea"/>
            </a:endParaRPr>
          </a:p>
          <a:p>
            <a:r>
              <a:rPr lang="zh-CN" altLang="en-US">
                <a:sym typeface="+mn-ea"/>
              </a:rPr>
              <a:t>特许权使用费所得收入额：</a:t>
            </a:r>
            <a:r>
              <a:rPr lang="en-US" altLang="zh-CN">
                <a:sym typeface="+mn-ea"/>
              </a:rPr>
              <a:t>20000</a:t>
            </a:r>
            <a:r>
              <a:rPr lang="zh-CN" altLang="en-US">
                <a:sym typeface="+mn-ea"/>
              </a:rPr>
              <a:t>×</a:t>
            </a:r>
            <a:r>
              <a:rPr lang="en-US" altLang="zh-CN">
                <a:sym typeface="+mn-ea"/>
              </a:rPr>
              <a:t>(1-20%)=16000</a:t>
            </a:r>
            <a:r>
              <a:rPr lang="zh-CN" altLang="en-US">
                <a:sym typeface="+mn-ea"/>
              </a:rPr>
              <a:t>元</a:t>
            </a:r>
            <a:endParaRPr lang="zh-CN" altLang="en-US">
              <a:sym typeface="+mn-ea"/>
            </a:endParaRPr>
          </a:p>
          <a:p>
            <a:r>
              <a:rPr lang="zh-CN" altLang="en-US">
                <a:sym typeface="+mn-ea"/>
              </a:rPr>
              <a:t>年度综合所得收入额合计：</a:t>
            </a:r>
            <a:endParaRPr lang="zh-CN" altLang="en-US">
              <a:sym typeface="+mn-ea"/>
            </a:endParaRPr>
          </a:p>
          <a:p>
            <a:r>
              <a:rPr lang="en-US" altLang="zh-CN">
                <a:sym typeface="+mn-ea"/>
              </a:rPr>
              <a:t>144000+16000+2800+16000=178800</a:t>
            </a:r>
            <a:r>
              <a:rPr lang="zh-CN" altLang="en-US">
                <a:sym typeface="+mn-ea"/>
              </a:rPr>
              <a:t>元</a:t>
            </a:r>
            <a:endParaRPr lang="zh-CN" altLang="en-US">
              <a:sym typeface="+mn-ea"/>
            </a:endParaRPr>
          </a:p>
          <a:p>
            <a:r>
              <a:rPr lang="zh-CN" altLang="en-US">
                <a:sym typeface="+mn-ea"/>
              </a:rPr>
              <a:t>年度综合所得应纳税所得额</a:t>
            </a:r>
            <a:endParaRPr lang="zh-CN" altLang="en-US">
              <a:sym typeface="+mn-ea"/>
            </a:endParaRPr>
          </a:p>
          <a:p>
            <a:r>
              <a:rPr lang="en-US" altLang="zh-CN">
                <a:sym typeface="+mn-ea"/>
              </a:rPr>
              <a:t>178800-60000-62400=56400</a:t>
            </a:r>
            <a:r>
              <a:rPr lang="zh-CN" altLang="en-US">
                <a:sym typeface="+mn-ea"/>
              </a:rPr>
              <a:t>元</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3-2-12.</a:t>
            </a:r>
            <a:r>
              <a:rPr lang="zh-CN" altLang="en-US"/>
              <a:t>应纳税额</a:t>
            </a:r>
            <a:endParaRPr lang="zh-CN" altLang="en-US"/>
          </a:p>
        </p:txBody>
      </p:sp>
      <p:sp>
        <p:nvSpPr>
          <p:cNvPr id="3" name="内容占位符 2"/>
          <p:cNvSpPr>
            <a:spLocks noGrp="1"/>
          </p:cNvSpPr>
          <p:nvPr>
            <p:ph idx="1"/>
          </p:nvPr>
        </p:nvSpPr>
        <p:spPr/>
        <p:txBody>
          <a:bodyPr/>
          <a:p>
            <a:r>
              <a:rPr lang="zh-CN" altLang="en-US"/>
              <a:t>综合所得应纳税额</a:t>
            </a:r>
            <a:r>
              <a:rPr lang="en-US" altLang="zh-CN"/>
              <a:t>=</a:t>
            </a:r>
            <a:r>
              <a:rPr lang="zh-CN" altLang="en-US"/>
              <a:t>综合所得应纳税所得额</a:t>
            </a:r>
            <a:r>
              <a:rPr lang="zh-CN" altLang="en-US">
                <a:sym typeface="+mn-ea"/>
              </a:rPr>
              <a:t>×综合所得年适用税率</a:t>
            </a:r>
            <a:r>
              <a:rPr lang="en-US" altLang="zh-CN">
                <a:sym typeface="+mn-ea"/>
              </a:rPr>
              <a:t>-</a:t>
            </a:r>
            <a:r>
              <a:rPr lang="zh-CN" altLang="en-US">
                <a:sym typeface="+mn-ea"/>
              </a:rPr>
              <a:t>速算扣除数</a:t>
            </a:r>
            <a:endParaRPr lang="zh-CN" altLang="en-US">
              <a:sym typeface="+mn-ea"/>
            </a:endParaRPr>
          </a:p>
          <a:p>
            <a:endParaRPr lang="zh-CN" altLang="en-US">
              <a:sym typeface="+mn-ea"/>
            </a:endParaRPr>
          </a:p>
          <a:p>
            <a:r>
              <a:rPr lang="zh-CN" altLang="en-US">
                <a:sym typeface="+mn-ea"/>
              </a:rPr>
              <a:t>兰某年度综合所得应纳税额</a:t>
            </a:r>
            <a:r>
              <a:rPr lang="en-US" altLang="zh-CN">
                <a:sym typeface="+mn-ea"/>
              </a:rPr>
              <a:t>=56400</a:t>
            </a:r>
            <a:r>
              <a:rPr lang="zh-CN" altLang="en-US">
                <a:sym typeface="+mn-ea"/>
              </a:rPr>
              <a:t>×</a:t>
            </a:r>
            <a:r>
              <a:rPr lang="en-US" altLang="zh-CN">
                <a:sym typeface="+mn-ea"/>
              </a:rPr>
              <a:t>10%-2520=3120</a:t>
            </a:r>
            <a:r>
              <a:rPr lang="zh-CN" altLang="en-US">
                <a:sym typeface="+mn-ea"/>
              </a:rPr>
              <a:t>元</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3-2-13.</a:t>
            </a:r>
            <a:r>
              <a:rPr lang="zh-CN" altLang="en-US"/>
              <a:t>减免税额</a:t>
            </a:r>
            <a:endParaRPr lang="zh-CN" altLang="en-US"/>
          </a:p>
        </p:txBody>
      </p:sp>
      <p:sp>
        <p:nvSpPr>
          <p:cNvPr id="3" name="内容占位符 2"/>
          <p:cNvSpPr>
            <a:spLocks noGrp="1"/>
          </p:cNvSpPr>
          <p:nvPr>
            <p:ph idx="1"/>
          </p:nvPr>
        </p:nvSpPr>
        <p:spPr/>
        <p:txBody>
          <a:bodyPr/>
          <a:p>
            <a:r>
              <a:rPr lang="zh-CN" altLang="en-US"/>
              <a:t>残疾、孤老人员和烈属减免税额</a:t>
            </a:r>
            <a:endParaRPr lang="zh-CN" altLang="en-US"/>
          </a:p>
          <a:p>
            <a:r>
              <a:rPr lang="zh-CN" altLang="en-US"/>
              <a:t>山西省残疾、孤老人员和烈属取得的综合所得和经营所得，个人所得税减征</a:t>
            </a:r>
            <a:r>
              <a:rPr lang="en-US" altLang="zh-CN"/>
              <a:t>90%</a:t>
            </a:r>
            <a:r>
              <a:rPr lang="zh-CN" altLang="en-US"/>
              <a:t>，但减征税额每人每年不超过</a:t>
            </a:r>
            <a:r>
              <a:rPr lang="en-US" altLang="zh-CN"/>
              <a:t>8000</a:t>
            </a:r>
            <a:r>
              <a:rPr lang="zh-CN" altLang="en-US"/>
              <a:t>元。纳税人同时符合两种以上身份的，不能重复享受。</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3-2-14.</a:t>
            </a:r>
            <a:r>
              <a:rPr lang="zh-CN" altLang="en-US"/>
              <a:t>应退或应补税额</a:t>
            </a:r>
            <a:endParaRPr lang="zh-CN" altLang="en-US"/>
          </a:p>
        </p:txBody>
      </p:sp>
      <p:sp>
        <p:nvSpPr>
          <p:cNvPr id="3" name="内容占位符 2"/>
          <p:cNvSpPr>
            <a:spLocks noGrp="1"/>
          </p:cNvSpPr>
          <p:nvPr>
            <p:ph idx="1"/>
          </p:nvPr>
        </p:nvSpPr>
        <p:spPr/>
        <p:txBody>
          <a:bodyPr/>
          <a:p>
            <a:r>
              <a:rPr lang="zh-CN" altLang="en-US"/>
              <a:t>年度汇算应退或应补税额</a:t>
            </a:r>
            <a:r>
              <a:rPr lang="en-US" altLang="zh-CN"/>
              <a:t>=</a:t>
            </a:r>
            <a:r>
              <a:rPr lang="zh-CN" altLang="en-US"/>
              <a:t>综合所得应按税额</a:t>
            </a:r>
            <a:r>
              <a:rPr lang="en-US" altLang="zh-CN"/>
              <a:t>-</a:t>
            </a:r>
            <a:r>
              <a:rPr lang="zh-CN" altLang="en-US"/>
              <a:t>减免税额</a:t>
            </a:r>
            <a:r>
              <a:rPr lang="en-US" altLang="zh-CN"/>
              <a:t>-</a:t>
            </a:r>
            <a:r>
              <a:rPr lang="zh-CN" altLang="en-US"/>
              <a:t>已缴税额</a:t>
            </a:r>
            <a:endParaRPr lang="zh-CN" altLang="en-US"/>
          </a:p>
          <a:p>
            <a:r>
              <a:rPr lang="zh-CN" altLang="en-US"/>
              <a:t>计算结果为负数的，即为应退税额；计算结果为正数的，即为应补税额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3-3-1.</a:t>
            </a:r>
            <a:r>
              <a:rPr lang="zh-CN" altLang="en-US"/>
              <a:t>享受免申报</a:t>
            </a:r>
            <a:endParaRPr lang="zh-CN" altLang="en-US"/>
          </a:p>
        </p:txBody>
      </p:sp>
      <p:sp>
        <p:nvSpPr>
          <p:cNvPr id="3" name="内容占位符 2"/>
          <p:cNvSpPr>
            <a:spLocks noGrp="1"/>
          </p:cNvSpPr>
          <p:nvPr>
            <p:ph idx="1"/>
          </p:nvPr>
        </p:nvSpPr>
        <p:spPr/>
        <p:txBody>
          <a:bodyPr/>
          <a:p>
            <a:r>
              <a:rPr lang="zh-CN" altLang="en-US"/>
              <a:t>按照现行有关文件规定，如果纳税人在</a:t>
            </a:r>
            <a:r>
              <a:rPr lang="en-US" altLang="zh-CN"/>
              <a:t>2021</a:t>
            </a:r>
            <a:r>
              <a:rPr lang="zh-CN" altLang="en-US"/>
              <a:t>年</a:t>
            </a:r>
            <a:r>
              <a:rPr lang="en-US" altLang="zh-CN"/>
              <a:t>12</a:t>
            </a:r>
            <a:r>
              <a:rPr lang="zh-CN" altLang="en-US"/>
              <a:t>月</a:t>
            </a:r>
            <a:r>
              <a:rPr lang="en-US" altLang="zh-CN"/>
              <a:t>31</a:t>
            </a:r>
            <a:r>
              <a:rPr lang="zh-CN" altLang="en-US"/>
              <a:t>日前取得的全年一次性奖金选择单独计算缴纳个人所得税，则不包括在</a:t>
            </a:r>
            <a:r>
              <a:rPr lang="en-US" altLang="zh-CN"/>
              <a:t>“</a:t>
            </a:r>
            <a:r>
              <a:rPr lang="zh-CN" altLang="en-US"/>
              <a:t>年度收入</a:t>
            </a:r>
            <a:r>
              <a:rPr lang="en-US" altLang="zh-CN"/>
              <a:t>”</a:t>
            </a:r>
            <a:r>
              <a:rPr lang="zh-CN" altLang="en-US"/>
              <a:t>中。如果纳税人选择将全年一次性奖金并入综合所得一起计算缴纳个人所得税，则包括在</a:t>
            </a:r>
            <a:r>
              <a:rPr lang="en-US" altLang="zh-CN"/>
              <a:t>“</a:t>
            </a:r>
            <a:r>
              <a:rPr lang="zh-CN" altLang="en-US"/>
              <a:t>年收入</a:t>
            </a:r>
            <a:r>
              <a:rPr lang="en-US" altLang="zh-CN"/>
              <a:t>”</a:t>
            </a:r>
            <a:r>
              <a:rPr lang="zh-CN" altLang="en-US"/>
              <a:t>中。</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3-3-2.</a:t>
            </a:r>
            <a:r>
              <a:rPr lang="zh-CN" altLang="en-US"/>
              <a:t>办理退补税</a:t>
            </a:r>
            <a:endParaRPr lang="zh-CN" altLang="en-US"/>
          </a:p>
        </p:txBody>
      </p:sp>
      <p:sp>
        <p:nvSpPr>
          <p:cNvPr id="3" name="内容占位符 2"/>
          <p:cNvSpPr>
            <a:spLocks noGrp="1"/>
          </p:cNvSpPr>
          <p:nvPr>
            <p:ph idx="1"/>
          </p:nvPr>
        </p:nvSpPr>
        <p:spPr/>
        <p:txBody>
          <a:bodyPr/>
          <a:p>
            <a:r>
              <a:rPr lang="zh-CN" altLang="en-US"/>
              <a:t>纳税人通过个人所得税</a:t>
            </a:r>
            <a:r>
              <a:rPr lang="en-US" altLang="zh-CN"/>
              <a:t>App</a:t>
            </a:r>
            <a:r>
              <a:rPr lang="zh-CN" altLang="en-US"/>
              <a:t>办理年度汇算申报时，税款计算后如有应退税额，可选择申请退税或放弃退税，只要提供中国境内开设的符合条件的银行卡账户即可直接申请退税。</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3-3-3.</a:t>
            </a:r>
            <a:r>
              <a:rPr lang="zh-CN" altLang="en-US">
                <a:sym typeface="+mn-ea"/>
              </a:rPr>
              <a:t>办理退补税</a:t>
            </a:r>
            <a:endParaRPr lang="zh-CN" altLang="en-US"/>
          </a:p>
        </p:txBody>
      </p:sp>
      <p:sp>
        <p:nvSpPr>
          <p:cNvPr id="3" name="内容占位符 2"/>
          <p:cNvSpPr>
            <a:spLocks noGrp="1"/>
          </p:cNvSpPr>
          <p:nvPr>
            <p:ph idx="1"/>
          </p:nvPr>
        </p:nvSpPr>
        <p:spPr/>
        <p:txBody>
          <a:bodyPr/>
          <a:p>
            <a:r>
              <a:rPr lang="zh-CN" altLang="en-US"/>
              <a:t>对于纳税人的退税申请，税务机关审核通过后会将退税资料发送人民银行（国库），由其退还至纳税人提供的本人在中国境内开设的符合条件的银行卡账户中。</a:t>
            </a:r>
            <a:endParaRPr lang="zh-CN" altLang="en-US"/>
          </a:p>
          <a:p>
            <a:r>
              <a:rPr lang="zh-CN" altLang="en-US"/>
              <a:t>为了保证纳税人的资金安全，退税款一般情况下只能退还至本人的账户。</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
</file>

<file path=ppt/tags/tag1.xml><?xml version="1.0" encoding="utf-8"?>
<p:tagLst xmlns:p="http://schemas.openxmlformats.org/presentationml/2006/main">
  <p:tag name="KSO_WM_UNIT_HIGHLIGHT" val="0"/>
  <p:tag name="KSO_WM_UNIT_COMPATIBLE" val="0"/>
  <p:tag name="KSO_WM_UNIT_ID" val="custom0_1*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10.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2_2"/>
  <p:tag name="KSO_WM_UNIT_ID" val="custom0_9*l_h_i*1_2_2"/>
  <p:tag name="KSO_WM_UNIT_LAYERLEVEL" val="1_1_1"/>
  <p:tag name="KSO_WM_DIAGRAM_GROUP_CODE" val="l1-5"/>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11.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1_1"/>
  <p:tag name="KSO_WM_UNIT_ID" val="custom0_9*l_h_i*1_1_1"/>
  <p:tag name="KSO_WM_UNIT_LAYERLEVEL" val="1_1_1"/>
  <p:tag name="KSO_WM_DIAGRAM_GROUP_CODE" val="l1-5"/>
  <p:tag name="KSO_WM_UNIT_LINE_FORE_SCHEMECOLOR_INDEX" val="14"/>
  <p:tag name="KSO_WM_UNIT_LINE_FILL_TYPE" val="2"/>
  <p:tag name="KSO_WM_UNIT_TEXT_FILL_FORE_SCHEMECOLOR_INDEX" val="13"/>
  <p:tag name="KSO_WM_UNIT_TEXT_FILL_TYPE" val="1"/>
  <p:tag name="KSO_WM_UNIT_USESOURCEFORMAT_APPLY" val="0"/>
  <p:tag name="KSO_WM_UNIT_HIGHLIGHT" val="0"/>
  <p:tag name="KSO_WM_UNIT_COMPATIBLE" val="0"/>
</p:tagLst>
</file>

<file path=ppt/tags/tag12.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1_2"/>
  <p:tag name="KSO_WM_UNIT_ID" val="custom0_9*l_h_i*1_1_2"/>
  <p:tag name="KSO_WM_UNIT_LAYERLEVEL" val="1_1_1"/>
  <p:tag name="KSO_WM_DIAGRAM_GROUP_CODE" val="l1-5"/>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13.xml><?xml version="1.0" encoding="utf-8"?>
<p:tagLst xmlns:p="http://schemas.openxmlformats.org/presentationml/2006/main">
  <p:tag name="KSO_WM_TAG_VERSION" val="1.0"/>
  <p:tag name="KSO_WM_BEAUTIFY_FLAG" val="#wm#"/>
  <p:tag name="KSO_WM_UNIT_ID" val="custom0_4*i*4"/>
  <p:tag name="KSO_WM_TEMPLATE_CATEGORY" val="custom"/>
  <p:tag name="KSO_WM_TEMPLATE_INDEX" val="0"/>
  <p:tag name="KSO_WM_UNIT_HIGHLIGHT" val="0"/>
  <p:tag name="KSO_WM_UNIT_COMPATIBLE" val="0"/>
  <p:tag name="KSO_WM_UNIT_LAYERLEVEL" val="1"/>
  <p:tag name="KSO_WM_DIAGRAM_GROUP_CODE" val="l1-2"/>
  <p:tag name="KSO_WM_UNIT_TYPE" val="i"/>
  <p:tag name="KSO_WM_UNIT_INDEX" val="4"/>
</p:tagLst>
</file>

<file path=ppt/tags/tag14.xml><?xml version="1.0" encoding="utf-8"?>
<p:tagLst xmlns:p="http://schemas.openxmlformats.org/presentationml/2006/main">
  <p:tag name="KSO_WM_TAG_VERSION" val="1.0"/>
  <p:tag name="KSO_WM_BEAUTIFY_FLAG" val="#wm#"/>
  <p:tag name="KSO_WM_UNIT_ID" val="custom0_4*i*4"/>
  <p:tag name="KSO_WM_TEMPLATE_CATEGORY" val="custom"/>
  <p:tag name="KSO_WM_TEMPLATE_INDEX" val="0"/>
  <p:tag name="KSO_WM_UNIT_HIGHLIGHT" val="0"/>
  <p:tag name="KSO_WM_UNIT_COMPATIBLE" val="0"/>
  <p:tag name="KSO_WM_UNIT_LAYERLEVEL" val="1"/>
  <p:tag name="KSO_WM_DIAGRAM_GROUP_CODE" val="l1-2"/>
  <p:tag name="KSO_WM_UNIT_TYPE" val="i"/>
  <p:tag name="KSO_WM_UNIT_INDEX" val="4"/>
</p:tagLst>
</file>

<file path=ppt/tags/tag15.xml><?xml version="1.0" encoding="utf-8"?>
<p:tagLst xmlns:p="http://schemas.openxmlformats.org/presentationml/2006/main">
  <p:tag name="KSO_WM_TAG_VERSION" val="1.0"/>
  <p:tag name="KSO_WM_BEAUTIFY_FLAG" val="#wm#"/>
  <p:tag name="KSO_WM_TEMPLATE_CATEGORY" val="custom"/>
  <p:tag name="KSO_WM_TEMPLATE_INDEX" val="0"/>
  <p:tag name="KSO_WM_DIAGRAM_GROUP_CODE" val="l1-4"/>
  <p:tag name="KSO_WM_UNIT_ID" val="custom0_7*l_i*1_2"/>
  <p:tag name="KSO_WM_UNIT_LAYERLEVEL" val="1_1"/>
  <p:tag name="KSO_WM_UNIT_FILL_FORE_SCHEMECOLOR_INDEX" val="5"/>
  <p:tag name="KSO_WM_UNIT_FILL_TYPE" val="1"/>
  <p:tag name="KSO_WM_UNIT_USESOURCEFORMAT_APPLY" val="0"/>
  <p:tag name="KSO_WM_UNIT_HIGHLIGHT" val="0"/>
  <p:tag name="KSO_WM_UNIT_COMPATIBLE" val="0"/>
  <p:tag name="KSO_WM_UNIT_TYPE" val="l_i"/>
  <p:tag name="KSO_WM_UNIT_INDEX" val="1_2"/>
</p:tagLst>
</file>

<file path=ppt/tags/tag16.xml><?xml version="1.0" encoding="utf-8"?>
<p:tagLst xmlns:p="http://schemas.openxmlformats.org/presentationml/2006/main">
  <p:tag name="KSO_WM_TAG_VERSION" val="1.0"/>
  <p:tag name="KSO_WM_BEAUTIFY_FLAG" val="#wm#"/>
  <p:tag name="KSO_WM_TEMPLATE_CATEGORY" val="custom"/>
  <p:tag name="KSO_WM_TEMPLATE_INDEX" val="0"/>
  <p:tag name="KSO_WM_DIAGRAM_GROUP_CODE" val="l1-4"/>
  <p:tag name="KSO_WM_UNIT_ID" val="custom0_7*l_h_i*1_4_1"/>
  <p:tag name="KSO_WM_UNIT_LAYERLEVEL" val="1_1_1"/>
  <p:tag name="KSO_WM_UNIT_FILL_FORE_SCHEMECOLOR_INDEX" val="7"/>
  <p:tag name="KSO_WM_UNIT_FILL_TYPE" val="1"/>
  <p:tag name="KSO_WM_UNIT_USESOURCEFORMAT_APPLY" val="0"/>
  <p:tag name="KSO_WM_UNIT_HIGHLIGHT" val="0"/>
  <p:tag name="KSO_WM_UNIT_COMPATIBLE" val="0"/>
  <p:tag name="KSO_WM_UNIT_TYPE" val="l_h_i"/>
  <p:tag name="KSO_WM_UNIT_INDEX" val="1_4_1"/>
</p:tagLst>
</file>

<file path=ppt/tags/tag17.xml><?xml version="1.0" encoding="utf-8"?>
<p:tagLst xmlns:p="http://schemas.openxmlformats.org/presentationml/2006/main">
  <p:tag name="KSO_WM_TAG_VERSION" val="1.0"/>
  <p:tag name="KSO_WM_BEAUTIFY_FLAG" val="#wm#"/>
  <p:tag name="KSO_WM_TEMPLATE_CATEGORY" val="custom"/>
  <p:tag name="KSO_WM_TEMPLATE_INDEX" val="0"/>
  <p:tag name="KSO_WM_DIAGRAM_GROUP_CODE" val="l1-4"/>
  <p:tag name="KSO_WM_UNIT_ID" val="custom0_7*l_h_i*1_2_2"/>
  <p:tag name="KSO_WM_UNIT_LAYERLEVEL" val="1_1_1"/>
  <p:tag name="KSO_WM_UNIT_FILL_FORE_SCHEMECOLOR_INDEX" val="7"/>
  <p:tag name="KSO_WM_UNIT_FILL_TYPE" val="1"/>
  <p:tag name="KSO_WM_UNIT_USESOURCEFORMAT_APPLY" val="0"/>
  <p:tag name="KSO_WM_UNIT_HIGHLIGHT" val="0"/>
  <p:tag name="KSO_WM_UNIT_COMPATIBLE" val="0"/>
  <p:tag name="KSO_WM_UNIT_TYPE" val="l_h_i"/>
  <p:tag name="KSO_WM_UNIT_INDEX" val="1_2_2"/>
</p:tagLst>
</file>

<file path=ppt/tags/tag18.xml><?xml version="1.0" encoding="utf-8"?>
<p:tagLst xmlns:p="http://schemas.openxmlformats.org/presentationml/2006/main">
  <p:tag name="KSO_WM_TAG_VERSION" val="1.0"/>
  <p:tag name="KSO_WM_BEAUTIFY_FLAG" val="#wm#"/>
  <p:tag name="KSO_WM_TEMPLATE_CATEGORY" val="custom"/>
  <p:tag name="KSO_WM_TEMPLATE_INDEX" val="0"/>
  <p:tag name="KSO_WM_DIAGRAM_GROUP_CODE" val="l1-4"/>
  <p:tag name="KSO_WM_UNIT_ID" val="custom0_7*l_h_i*1_1_2"/>
  <p:tag name="KSO_WM_UNIT_LAYERLEVEL" val="1_1_1"/>
  <p:tag name="KSO_WM_UNIT_FILL_FORE_SCHEMECOLOR_INDEX" val="6"/>
  <p:tag name="KSO_WM_UNIT_FILL_TYPE" val="1"/>
  <p:tag name="KSO_WM_UNIT_USESOURCEFORMAT_APPLY" val="0"/>
  <p:tag name="KSO_WM_UNIT_HIGHLIGHT" val="0"/>
  <p:tag name="KSO_WM_UNIT_COMPATIBLE" val="0"/>
  <p:tag name="KSO_WM_UNIT_TYPE" val="l_h_i"/>
  <p:tag name="KSO_WM_UNIT_INDEX" val="1_1_2"/>
</p:tagLst>
</file>

<file path=ppt/tags/tag19.xml><?xml version="1.0" encoding="utf-8"?>
<p:tagLst xmlns:p="http://schemas.openxmlformats.org/presentationml/2006/main">
  <p:tag name="KSO_WM_TAG_VERSION" val="1.0"/>
  <p:tag name="KSO_WM_BEAUTIFY_FLAG" val="#wm#"/>
  <p:tag name="KSO_WM_TEMPLATE_CATEGORY" val="custom"/>
  <p:tag name="KSO_WM_TEMPLATE_INDEX" val="0"/>
  <p:tag name="KSO_WM_DIAGRAM_GROUP_CODE" val="l1-4"/>
  <p:tag name="KSO_WM_UNIT_ID" val="custom0_7*l_h_i*1_3_2"/>
  <p:tag name="KSO_WM_UNIT_LAYERLEVEL" val="1_1_1"/>
  <p:tag name="KSO_WM_UNIT_FILL_FORE_SCHEMECOLOR_INDEX" val="6"/>
  <p:tag name="KSO_WM_UNIT_FILL_TYPE" val="1"/>
  <p:tag name="KSO_WM_UNIT_USESOURCEFORMAT_APPLY" val="0"/>
  <p:tag name="KSO_WM_UNIT_HIGHLIGHT" val="0"/>
  <p:tag name="KSO_WM_UNIT_COMPATIBLE" val="0"/>
  <p:tag name="KSO_WM_UNIT_TYPE" val="l_h_i"/>
  <p:tag name="KSO_WM_UNIT_INDEX" val="1_3_2"/>
</p:tagLst>
</file>

<file path=ppt/tags/tag2.xml><?xml version="1.0" encoding="utf-8"?>
<p:tagLst xmlns:p="http://schemas.openxmlformats.org/presentationml/2006/main">
  <p:tag name="KSO_WM_UNIT_HIGHLIGHT" val="0"/>
  <p:tag name="KSO_WM_UNIT_COMPATIBLE" val="0"/>
  <p:tag name="KSO_WM_UNIT_ID" val="custom0_1*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20.xml><?xml version="1.0" encoding="utf-8"?>
<p:tagLst xmlns:p="http://schemas.openxmlformats.org/presentationml/2006/main">
  <p:tag name="KSO_WM_UNIT_HIGHLIGHT" val="0"/>
  <p:tag name="KSO_WM_UNIT_COMPATIBLE" val="0"/>
  <p:tag name="KSO_WM_DIAGRAM_GROUP_CODE" val="m1-1"/>
  <p:tag name="KSO_WM_UNIT_ID" val="custom0_2*i*1"/>
  <p:tag name="KSO_WM_TEMPLATE_CATEGORY" val="custom"/>
  <p:tag name="KSO_WM_TEMPLATE_INDEX" val="0"/>
  <p:tag name="KSO_WM_UNIT_LAYERLEVEL" val="1"/>
  <p:tag name="KSO_WM_TAG_VERSION" val="1.0"/>
  <p:tag name="KSO_WM_BEAUTIFY_FLAG" val="#wm#"/>
  <p:tag name="KSO_WM_UNIT_TYPE" val="i"/>
  <p:tag name="KSO_WM_UNIT_INDEX" val="1"/>
</p:tagLst>
</file>

<file path=ppt/tags/tag21.xml><?xml version="1.0" encoding="utf-8"?>
<p:tagLst xmlns:p="http://schemas.openxmlformats.org/presentationml/2006/main">
  <p:tag name="KSO_WM_TAG_VERSION" val="1.0"/>
  <p:tag name="KSO_WM_BEAUTIFY_FLAG" val="#wm#"/>
  <p:tag name="KSO_WM_UNIT_TYPE" val="i"/>
  <p:tag name="KSO_WM_UNIT_ID" val="custom0_2*i*6"/>
  <p:tag name="KSO_WM_TEMPLATE_CATEGORY" val="custom"/>
  <p:tag name="KSO_WM_TEMPLATE_INDEX" val="0"/>
  <p:tag name="KSO_WM_UNIT_INDEX" val="6"/>
  <p:tag name="KSO_WM_UNIT_HIGHLIGHT" val="0"/>
  <p:tag name="KSO_WM_UNIT_COMPATIBLE" val="0"/>
  <p:tag name="KSO_WM_DIAGRAM_GROUP_CODE" val="m1-1"/>
  <p:tag name="KSO_WM_UNIT_LAYERLEVEL" val="1"/>
</p:tagLst>
</file>

<file path=ppt/tags/tag22.xml><?xml version="1.0" encoding="utf-8"?>
<p:tagLst xmlns:p="http://schemas.openxmlformats.org/presentationml/2006/main">
  <p:tag name="KSO_WM_TAG_VERSION" val="1.0"/>
  <p:tag name="KSO_WM_BEAUTIFY_FLAG" val="#wm#"/>
  <p:tag name="KSO_WM_UNIT_ID" val="custom0_4*i*4"/>
  <p:tag name="KSO_WM_TEMPLATE_CATEGORY" val="custom"/>
  <p:tag name="KSO_WM_TEMPLATE_INDEX" val="0"/>
  <p:tag name="KSO_WM_UNIT_HIGHLIGHT" val="0"/>
  <p:tag name="KSO_WM_UNIT_COMPATIBLE" val="0"/>
  <p:tag name="KSO_WM_UNIT_LAYERLEVEL" val="1"/>
  <p:tag name="KSO_WM_DIAGRAM_GROUP_CODE" val="l1-2"/>
  <p:tag name="KSO_WM_UNIT_TYPE" val="i"/>
  <p:tag name="KSO_WM_UNIT_INDEX" val="4"/>
</p:tagLst>
</file>

<file path=ppt/tags/tag23.xml><?xml version="1.0" encoding="utf-8"?>
<p:tagLst xmlns:p="http://schemas.openxmlformats.org/presentationml/2006/main">
  <p:tag name="KSO_WM_TAG_VERSION" val="1.0"/>
  <p:tag name="KSO_WM_BEAUTIFY_FLAG" val="#wm#"/>
  <p:tag name="KSO_WM_UNIT_ID" val="custom0_4*i*4"/>
  <p:tag name="KSO_WM_TEMPLATE_CATEGORY" val="custom"/>
  <p:tag name="KSO_WM_TEMPLATE_INDEX" val="0"/>
  <p:tag name="KSO_WM_UNIT_HIGHLIGHT" val="0"/>
  <p:tag name="KSO_WM_UNIT_COMPATIBLE" val="0"/>
  <p:tag name="KSO_WM_UNIT_LAYERLEVEL" val="1"/>
  <p:tag name="KSO_WM_DIAGRAM_GROUP_CODE" val="l1-2"/>
  <p:tag name="KSO_WM_UNIT_TYPE" val="i"/>
  <p:tag name="KSO_WM_UNIT_INDEX" val="4"/>
</p:tagLst>
</file>

<file path=ppt/tags/tag24.xml><?xml version="1.0" encoding="utf-8"?>
<p:tagLst xmlns:p="http://schemas.openxmlformats.org/presentationml/2006/main">
  <p:tag name="KSO_WM_TAG_VERSION" val="1.0"/>
  <p:tag name="KSO_WM_TEMPLATE_CATEGORY" val="custom"/>
  <p:tag name="KSO_WM_TEMPLATE_INDEX" val="0"/>
</p:tagLst>
</file>

<file path=ppt/tags/tag25.xml><?xml version="1.0" encoding="utf-8"?>
<p:tagLst xmlns:p="http://schemas.openxmlformats.org/presentationml/2006/main">
  <p:tag name="KSO_WM_TAG_VERSION" val="1.0"/>
  <p:tag name="KSO_WM_TEMPLATE_CATEGORY" val="custom"/>
  <p:tag name="KSO_WM_TEMPLATE_INDEX" val="0"/>
</p:tagLst>
</file>

<file path=ppt/tags/tag26.xml><?xml version="1.0" encoding="utf-8"?>
<p:tagLst xmlns:p="http://schemas.openxmlformats.org/presentationml/2006/main">
  <p:tag name="KSO_WM_TEMPLATE_CATEGORY" val="custom"/>
  <p:tag name="KSO_WM_TEMPLATE_INDEX" val="0"/>
  <p:tag name="KSO_WM_TAG_VERSION" val="1.0"/>
  <p:tag name="KSO_WM_BEAUTIFY_FLAG" val="#wm#"/>
  <p:tag name="KSO_WM_TEMPLATE_THUMBS_INDEX" val="1、2、5、6、12、13、16、21、28、29、30、"/>
  <p:tag name="KSO_WM_COMBINE_RELATE_SLIDE_ID" val="background20177529_1"/>
  <p:tag name="KSO_WM_TEMPLATE_SUBCATEGORY" val="combine"/>
</p:tagLst>
</file>

<file path=ppt/tags/tag3.xml><?xml version="1.0" encoding="utf-8"?>
<p:tagLst xmlns:p="http://schemas.openxmlformats.org/presentationml/2006/main">
  <p:tag name="KSO_WM_TAG_VERSION" val="1.0"/>
  <p:tag name="KSO_WM_BEAUTIFY_FLAG" val="#wm#"/>
  <p:tag name="KSO_WM_UNIT_ID" val="custom0_4*i*4"/>
  <p:tag name="KSO_WM_TEMPLATE_CATEGORY" val="custom"/>
  <p:tag name="KSO_WM_TEMPLATE_INDEX" val="0"/>
  <p:tag name="KSO_WM_UNIT_HIGHLIGHT" val="0"/>
  <p:tag name="KSO_WM_UNIT_COMPATIBLE" val="0"/>
  <p:tag name="KSO_WM_UNIT_LAYERLEVEL" val="1"/>
  <p:tag name="KSO_WM_DIAGRAM_GROUP_CODE" val="l1-2"/>
  <p:tag name="KSO_WM_UNIT_TYPE" val="i"/>
  <p:tag name="KSO_WM_UNIT_INDEX" val="4"/>
</p:tagLst>
</file>

<file path=ppt/tags/tag4.xml><?xml version="1.0" encoding="utf-8"?>
<p:tagLst xmlns:p="http://schemas.openxmlformats.org/presentationml/2006/main">
  <p:tag name="KSO_WM_TAG_VERSION" val="1.0"/>
  <p:tag name="KSO_WM_BEAUTIFY_FLAG" val="#wm#"/>
  <p:tag name="KSO_WM_UNIT_ID" val="custom0_4*i*4"/>
  <p:tag name="KSO_WM_TEMPLATE_CATEGORY" val="custom"/>
  <p:tag name="KSO_WM_TEMPLATE_INDEX" val="0"/>
  <p:tag name="KSO_WM_UNIT_HIGHLIGHT" val="0"/>
  <p:tag name="KSO_WM_UNIT_COMPATIBLE" val="0"/>
  <p:tag name="KSO_WM_UNIT_LAYERLEVEL" val="1"/>
  <p:tag name="KSO_WM_DIAGRAM_GROUP_CODE" val="l1-2"/>
  <p:tag name="KSO_WM_UNIT_TYPE" val="i"/>
  <p:tag name="KSO_WM_UNIT_INDEX" val="4"/>
</p:tagLst>
</file>

<file path=ppt/tags/tag5.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4_1"/>
  <p:tag name="KSO_WM_UNIT_ID" val="custom0_9*l_h_i*1_4_1"/>
  <p:tag name="KSO_WM_UNIT_LAYERLEVEL" val="1_1_1"/>
  <p:tag name="KSO_WM_DIAGRAM_GROUP_CODE" val="l1-5"/>
  <p:tag name="KSO_WM_UNIT_LINE_FORE_SCHEMECOLOR_INDEX" val="14"/>
  <p:tag name="KSO_WM_UNIT_LINE_FILL_TYPE" val="2"/>
  <p:tag name="KSO_WM_UNIT_TEXT_FILL_FORE_SCHEMECOLOR_INDEX" val="13"/>
  <p:tag name="KSO_WM_UNIT_TEXT_FILL_TYPE" val="1"/>
  <p:tag name="KSO_WM_UNIT_USESOURCEFORMAT_APPLY" val="0"/>
  <p:tag name="KSO_WM_UNIT_HIGHLIGHT" val="0"/>
  <p:tag name="KSO_WM_UNIT_COMPATIBLE" val="0"/>
</p:tagLst>
</file>

<file path=ppt/tags/tag6.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4_2"/>
  <p:tag name="KSO_WM_UNIT_ID" val="custom0_9*l_h_i*1_4_2"/>
  <p:tag name="KSO_WM_UNIT_LAYERLEVEL" val="1_1_1"/>
  <p:tag name="KSO_WM_DIAGRAM_GROUP_CODE" val="l1-5"/>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7.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3_1"/>
  <p:tag name="KSO_WM_UNIT_ID" val="custom0_9*l_h_i*1_3_1"/>
  <p:tag name="KSO_WM_UNIT_LAYERLEVEL" val="1_1_1"/>
  <p:tag name="KSO_WM_DIAGRAM_GROUP_CODE" val="l1-5"/>
  <p:tag name="KSO_WM_UNIT_LINE_FORE_SCHEMECOLOR_INDEX" val="14"/>
  <p:tag name="KSO_WM_UNIT_LINE_FILL_TYPE" val="2"/>
  <p:tag name="KSO_WM_UNIT_TEXT_FILL_FORE_SCHEMECOLOR_INDEX" val="13"/>
  <p:tag name="KSO_WM_UNIT_TEXT_FILL_TYPE" val="1"/>
  <p:tag name="KSO_WM_UNIT_USESOURCEFORMAT_APPLY" val="0"/>
  <p:tag name="KSO_WM_UNIT_HIGHLIGHT" val="0"/>
  <p:tag name="KSO_WM_UNIT_COMPATIBLE" val="0"/>
</p:tagLst>
</file>

<file path=ppt/tags/tag8.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3_2"/>
  <p:tag name="KSO_WM_UNIT_ID" val="custom0_9*l_h_i*1_3_2"/>
  <p:tag name="KSO_WM_UNIT_LAYERLEVEL" val="1_1_1"/>
  <p:tag name="KSO_WM_DIAGRAM_GROUP_CODE" val="l1-5"/>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9.xml><?xml version="1.0" encoding="utf-8"?>
<p:tagLst xmlns:p="http://schemas.openxmlformats.org/presentationml/2006/main">
  <p:tag name="KSO_WM_TAG_VERSION" val="1.0"/>
  <p:tag name="KSO_WM_BEAUTIFY_FLAG" val="#wm#"/>
  <p:tag name="KSO_WM_TEMPLATE_CATEGORY" val="custom"/>
  <p:tag name="KSO_WM_TEMPLATE_INDEX" val="0"/>
  <p:tag name="KSO_WM_UNIT_TYPE" val="l_h_i"/>
  <p:tag name="KSO_WM_UNIT_INDEX" val="1_2_1"/>
  <p:tag name="KSO_WM_UNIT_ID" val="custom0_9*l_h_i*1_2_1"/>
  <p:tag name="KSO_WM_UNIT_LAYERLEVEL" val="1_1_1"/>
  <p:tag name="KSO_WM_DIAGRAM_GROUP_CODE" val="l1-5"/>
  <p:tag name="KSO_WM_UNIT_LINE_FORE_SCHEMECOLOR_INDEX" val="14"/>
  <p:tag name="KSO_WM_UNIT_LINE_FILL_TYPE" val="2"/>
  <p:tag name="KSO_WM_UNIT_TEXT_FILL_FORE_SCHEMECOLOR_INDEX" val="13"/>
  <p:tag name="KSO_WM_UNIT_TEXT_FILL_TYPE" val="1"/>
  <p:tag name="KSO_WM_UNIT_USESOURCEFORMAT_APPLY" val="0"/>
  <p:tag name="KSO_WM_UNIT_HIGHLIGHT" val="0"/>
  <p:tag name="KSO_WM_UNIT_COMPATIBLE" val="0"/>
</p:tagLst>
</file>

<file path=ppt/theme/theme1.xml><?xml version="1.0" encoding="utf-8"?>
<a:theme xmlns:a="http://schemas.openxmlformats.org/drawingml/2006/main" name="personal review">
  <a:themeElements>
    <a:clrScheme name="自定义 1">
      <a:dk1>
        <a:srgbClr val="000000"/>
      </a:dk1>
      <a:lt1>
        <a:srgbClr val="FFFFFF"/>
      </a:lt1>
      <a:dk2>
        <a:srgbClr val="323F4F"/>
      </a:dk2>
      <a:lt2>
        <a:srgbClr val="E7E6E6"/>
      </a:lt2>
      <a:accent1>
        <a:srgbClr val="376BAB"/>
      </a:accent1>
      <a:accent2>
        <a:srgbClr val="54565C"/>
      </a:accent2>
      <a:accent3>
        <a:srgbClr val="A1A2A5"/>
      </a:accent3>
      <a:accent4>
        <a:srgbClr val="376BAB"/>
      </a:accent4>
      <a:accent5>
        <a:srgbClr val="628BDC"/>
      </a:accent5>
      <a:accent6>
        <a:srgbClr val="376BAB"/>
      </a:accent6>
      <a:hlink>
        <a:srgbClr val="85C0FB"/>
      </a:hlink>
      <a:folHlink>
        <a:srgbClr val="70A2DE"/>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软雅黑">
  <a:themeElements>
    <a:clrScheme name="平面图表4配色(合集配色)">
      <a:dk1>
        <a:sysClr val="windowText" lastClr="000000"/>
      </a:dk1>
      <a:lt1>
        <a:sysClr val="window" lastClr="FFFFFF"/>
      </a:lt1>
      <a:dk2>
        <a:srgbClr val="44546A"/>
      </a:dk2>
      <a:lt2>
        <a:srgbClr val="E7E6E6"/>
      </a:lt2>
      <a:accent1>
        <a:srgbClr val="3DBCC0"/>
      </a:accent1>
      <a:accent2>
        <a:srgbClr val="FFC535"/>
      </a:accent2>
      <a:accent3>
        <a:srgbClr val="EB7513"/>
      </a:accent3>
      <a:accent4>
        <a:srgbClr val="C8C2AC"/>
      </a:accent4>
      <a:accent5>
        <a:srgbClr val="76AFAF"/>
      </a:accent5>
      <a:accent6>
        <a:srgbClr val="F4EFD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微软雅黑 Light" pitchFamily="34" charset="-122"/>
            <a:ea typeface="微软雅黑 Light"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13127</Words>
  <Application>WPS 演示</Application>
  <PresentationFormat>宽屏</PresentationFormat>
  <Paragraphs>649</Paragraphs>
  <Slides>120</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120</vt:i4>
      </vt:variant>
    </vt:vector>
  </HeadingPairs>
  <TitlesOfParts>
    <vt:vector size="134" baseType="lpstr">
      <vt:lpstr>Arial</vt:lpstr>
      <vt:lpstr>宋体</vt:lpstr>
      <vt:lpstr>Wingdings</vt:lpstr>
      <vt:lpstr>黑体</vt:lpstr>
      <vt:lpstr>微软雅黑</vt:lpstr>
      <vt:lpstr>Arial Unicode MS</vt:lpstr>
      <vt:lpstr>Calibri</vt:lpstr>
      <vt:lpstr>仿宋_GB2312</vt:lpstr>
      <vt:lpstr>仿宋</vt:lpstr>
      <vt:lpstr>微软雅黑 Light</vt:lpstr>
      <vt:lpstr>Century Gothic</vt:lpstr>
      <vt:lpstr>Calibri Light</vt:lpstr>
      <vt:lpstr>personal review</vt:lpstr>
      <vt:lpstr>微软雅黑</vt:lpstr>
      <vt:lpstr>个人所得税综合所得年度汇算清缴相关操作</vt:lpstr>
      <vt:lpstr>一、年度汇算基本概念</vt:lpstr>
      <vt:lpstr>1-1.什么是年度汇算</vt:lpstr>
      <vt:lpstr>1-1.什么是年度汇算</vt:lpstr>
      <vt:lpstr>1-2.为什么要办理年度汇算</vt:lpstr>
      <vt:lpstr>1-3.年度汇算的对象</vt:lpstr>
      <vt:lpstr>1-4.居民个人和非居民个人</vt:lpstr>
      <vt:lpstr>1-5.无需办理年度汇算的情形</vt:lpstr>
      <vt:lpstr>1-6.需要办理年度汇算的情形</vt:lpstr>
      <vt:lpstr>1-7.如何快速直观知道自己是否需要办理</vt:lpstr>
      <vt:lpstr>1-8.年度汇算可能需要退税的情形有哪些</vt:lpstr>
      <vt:lpstr>1-8.年度汇算可能需要退税的情形有哪些</vt:lpstr>
      <vt:lpstr>1-9.年度汇算可能需要补税的情形有哪些</vt:lpstr>
      <vt:lpstr>1-10.办理年度汇算时间</vt:lpstr>
      <vt:lpstr>1-11.方式和渠道</vt:lpstr>
      <vt:lpstr>1-12.办理年度汇算需要提交资料，保存期限</vt:lpstr>
      <vt:lpstr>1-13.汇算税务机关选择</vt:lpstr>
      <vt:lpstr>二、年度汇算申报前准备</vt:lpstr>
      <vt:lpstr>2-1-1.下载个税App</vt:lpstr>
      <vt:lpstr>2-1-2.注册</vt:lpstr>
      <vt:lpstr>2-1-3.登录</vt:lpstr>
      <vt:lpstr>2-1-4.找回密码</vt:lpstr>
      <vt:lpstr>2-1-5.个人所得税App主要提供哪些服务</vt:lpstr>
      <vt:lpstr>2-1-5.个人所得税App主要提供哪些服务</vt:lpstr>
      <vt:lpstr>2-2-1.个人信息——可享受优惠</vt:lpstr>
      <vt:lpstr>2-2-2.任职受雇信息</vt:lpstr>
      <vt:lpstr>2-2-3.银行卡</vt:lpstr>
      <vt:lpstr>2-2-4.银行卡</vt:lpstr>
      <vt:lpstr>2-2-5.手机号码更换</vt:lpstr>
      <vt:lpstr>2-2-6.修改密码</vt:lpstr>
      <vt:lpstr>2-2-7.企业办税权限</vt:lpstr>
      <vt:lpstr>2-2-8.取消办税权限</vt:lpstr>
      <vt:lpstr>2-2-9.我要咨询</vt:lpstr>
      <vt:lpstr>2-2-10.关于</vt:lpstr>
      <vt:lpstr>2-3-1.修改完善专项附加扣除信息</vt:lpstr>
      <vt:lpstr>2-3-1.修改完善专项附加扣除信息</vt:lpstr>
      <vt:lpstr>2-3-2.子女教育</vt:lpstr>
      <vt:lpstr>2-3-2.子女教育</vt:lpstr>
      <vt:lpstr>2-3-3.继续教育</vt:lpstr>
      <vt:lpstr>2-3-3.继续教育</vt:lpstr>
      <vt:lpstr>2-3-4.大病医疗</vt:lpstr>
      <vt:lpstr>2-3-4.大病医疗</vt:lpstr>
      <vt:lpstr>2-3-4.大病医疗</vt:lpstr>
      <vt:lpstr>2-3-5.住房贷款利息</vt:lpstr>
      <vt:lpstr>2-3-5.住房贷款利息</vt:lpstr>
      <vt:lpstr>2-3-6.住房租金</vt:lpstr>
      <vt:lpstr>2-3-6.住房租金</vt:lpstr>
      <vt:lpstr>2-3-7.赡养老人</vt:lpstr>
      <vt:lpstr>2-3-8.选择专项附加扣除申报方式</vt:lpstr>
      <vt:lpstr>2-3-9.更换扣缴义务人</vt:lpstr>
      <vt:lpstr>2-4-1.查询收入纳税明细</vt:lpstr>
      <vt:lpstr>2-4-2.查询收入纳税明细</vt:lpstr>
      <vt:lpstr>2-4-3.收入纳税明细——工资、薪金</vt:lpstr>
      <vt:lpstr>2-4-4.收入纳税明细——劳务报酬</vt:lpstr>
      <vt:lpstr>2-4-5.收入纳税明细——稿酬</vt:lpstr>
      <vt:lpstr>2-4-6.收入纳税明细——特许权使用费</vt:lpstr>
      <vt:lpstr>2-4-7.收入纳税明细——专项扣除</vt:lpstr>
      <vt:lpstr>2-4-8.收入纳税明细——其他扣除</vt:lpstr>
      <vt:lpstr>2-4-9.收入纳税明细查询——捐赠</vt:lpstr>
      <vt:lpstr>2-4-10.收入纳税明细——已申报税额</vt:lpstr>
      <vt:lpstr>2-4-11.已申报税额——正常工资薪金</vt:lpstr>
      <vt:lpstr>2-4-12.已申报税额——全年一次性奖金</vt:lpstr>
      <vt:lpstr>2-4-13.已申报税额——劳务报酬（一般和其他非连续）</vt:lpstr>
      <vt:lpstr>2-4-14.已申报税额——佣金收入</vt:lpstr>
      <vt:lpstr>2-4-15已申报税额——其他连续劳务报酬</vt:lpstr>
      <vt:lpstr>2-4-16已申报税额——稿酬</vt:lpstr>
      <vt:lpstr>2-4-17已申报税额——特许权使用费</vt:lpstr>
      <vt:lpstr>三、年度汇算申报指引-自己办</vt:lpstr>
      <vt:lpstr>3-1-1.简易申报</vt:lpstr>
      <vt:lpstr>3-1-2.综合所得收入额</vt:lpstr>
      <vt:lpstr>3-1-3.标准申报</vt:lpstr>
      <vt:lpstr>3-1-4.预填数据</vt:lpstr>
      <vt:lpstr>3-1-5.汇算地</vt:lpstr>
      <vt:lpstr>3-1-6.超过汇算申报期</vt:lpstr>
      <vt:lpstr>3-1-7.汇算地变更</vt:lpstr>
      <vt:lpstr>3-1-8.任职受雇单位</vt:lpstr>
      <vt:lpstr>3-1-9.经常居住地</vt:lpstr>
      <vt:lpstr>3-1-10.主要收入来源地</vt:lpstr>
      <vt:lpstr>3-2-1.填写申报表</vt:lpstr>
      <vt:lpstr>3-2-2.收入和税前扣除——免税收入</vt:lpstr>
      <vt:lpstr>3-2-3.收入和税前扣除——减除费用</vt:lpstr>
      <vt:lpstr>3-2-4.收入和税前扣除——专项扣除</vt:lpstr>
      <vt:lpstr>3-2-5.收入和税前扣除——专项附加扣除</vt:lpstr>
      <vt:lpstr>3-2-6.其他扣除项目——年金</vt:lpstr>
      <vt:lpstr>3-2-7.其他扣除项目——商业健康险</vt:lpstr>
      <vt:lpstr>3-2-8.其他扣除项目——其他</vt:lpstr>
      <vt:lpstr>3-2-9.准予扣除的捐赠额</vt:lpstr>
      <vt:lpstr>3-2-9.准予扣除的捐赠额</vt:lpstr>
      <vt:lpstr>3-2-9.准予扣除的捐赠额</vt:lpstr>
      <vt:lpstr>3-2-10.捐赠凭证</vt:lpstr>
      <vt:lpstr>3-2-11.应纳税所得额</vt:lpstr>
      <vt:lpstr>3-2-11.应纳税所得额</vt:lpstr>
      <vt:lpstr>3-2-11.应纳税所得额</vt:lpstr>
      <vt:lpstr>3-2-12.应纳税额</vt:lpstr>
      <vt:lpstr>3-2-13.减免税额</vt:lpstr>
      <vt:lpstr>3-2-14.应退或应补税额</vt:lpstr>
      <vt:lpstr>3-3-1.享受免申报</vt:lpstr>
      <vt:lpstr>3-3-2.办理退补税</vt:lpstr>
      <vt:lpstr>3-3-3.办理退补税</vt:lpstr>
      <vt:lpstr>3-3-4.办理退补税</vt:lpstr>
      <vt:lpstr>3-3-5.滞纳金</vt:lpstr>
      <vt:lpstr>3-3-6.查询和更正</vt:lpstr>
      <vt:lpstr>3-3-7.退税进度</vt:lpstr>
      <vt:lpstr>3-3-8.作废、更正申报</vt:lpstr>
      <vt:lpstr>3-4.自然人电子税务局网页端</vt:lpstr>
      <vt:lpstr>3-4.自然人电子税务局网页端</vt:lpstr>
      <vt:lpstr>3-4.自然人电子税务局网页端</vt:lpstr>
      <vt:lpstr>四、年度汇算申报指引-单位办</vt:lpstr>
      <vt:lpstr>五、年度汇算申报指引-请人办</vt:lpstr>
      <vt:lpstr>六、年度汇算申报指引——邮寄申报</vt:lpstr>
      <vt:lpstr>七、年度汇算申报指引——办税服务厅</vt:lpstr>
      <vt:lpstr>八、年度汇算申报需关注事项</vt:lpstr>
      <vt:lpstr>8-1.资料留存备查</vt:lpstr>
      <vt:lpstr>8-2.联系与沟通</vt:lpstr>
      <vt:lpstr>8-3.异议申诉</vt:lpstr>
      <vt:lpstr>8-4.法律责任</vt:lpstr>
      <vt:lpstr>8-4.法律责任</vt:lpstr>
      <vt:lpstr>九、无住所个人申报</vt:lpstr>
      <vt:lpstr>十、境外所得申报</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杜星娟</cp:lastModifiedBy>
  <cp:revision>16</cp:revision>
  <dcterms:created xsi:type="dcterms:W3CDTF">2021-09-06T08:14:00Z</dcterms:created>
  <dcterms:modified xsi:type="dcterms:W3CDTF">2021-11-04T09:10:12Z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684B54274B3041B392C4BE78A7F77524</vt:lpwstr>
  </property>
</Properties>
</file>